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8CB2-07F6-AC47-DD85-C32D8A673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94769-A575-414D-554B-0BEA1DB26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818F-2354-192D-DC08-03DE9C7B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5045-4CF3-FF55-5047-D59AED27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D6CC-7EDF-ACC1-C2EB-C0CEEC20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431C-F090-5C53-0EA2-D0DA71FC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E215A-9329-3EE5-E35B-24F155EE4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9011-CCE0-C24E-5594-5C92EFBF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609C-C6FD-718B-04ED-961996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4873-50A0-5B0E-0EEB-D93208E7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95713-04A0-0569-5B3F-A33DE346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B933-E45D-7037-FEB0-70AEB54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8106-2EF5-F823-A758-83EB086A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B3C4-2B6D-EAB0-74A6-6EDF2C71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165B9-3091-DF33-2127-60560680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D458-03FF-2E0D-0334-8CB79FEB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F259-2790-4AC9-FB88-5E184263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F187-BF05-3D2B-33AD-5AED1F6D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BE9E-A3B8-B9E2-C49C-F4735FDD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69C0-F14B-36A8-A262-728E3B6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2124-8F00-9EE7-9B24-3379531A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2B9E-1679-3282-E2D5-BD986D8C0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C17F-000B-ABB3-C731-018F9EA4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DBA0-D60D-3FE2-C75A-0D7A188B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88CE-7EA6-D8C7-F39E-11A2CAAE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BF16-6627-E903-9430-6A9B8AC0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3810-4504-FB21-B4B5-7CA66F4D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98BDF-BE7D-AF83-6063-8CE10E89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CD87-23A6-03A6-1C13-B297B051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A426-140C-1A8E-EF8F-81C7DB5E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0657-2AF4-69C8-662E-3E55FB76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0846-2755-B129-7BB1-1602D742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7EE5-1F6C-7E67-D1F9-8EF58634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BF04B-A9F9-6CDE-E1F0-1D6D31D9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2DF7C-6294-416F-A690-04DB4B7E6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F7CD0-9C44-DBD3-C1D6-256997A06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11D2-C8E9-7390-BDA2-47A3FC0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D9E4A-C545-F599-DD51-0793C76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8D01-1CA9-FCC9-B9F6-1691F4AE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5BCB-6785-57CE-A3C2-6070637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4D3E3-DC0F-304B-656B-62BC98AF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2E986-EC58-7AB2-93BF-970D407E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FBD18-416F-CFDA-BF76-B3F73CC5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04727-D358-1539-95FA-9B8BD73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628A-E6A5-3D5C-52AC-CA3711DE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F56-0AAD-51DE-B789-CE1FC482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35E3-EC91-9454-7A8B-BA60CD8A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7337-5B85-3E6F-1F57-4421E451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957A-C644-0E43-1644-9D557D50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F5CB-F99C-33B8-D748-199B3354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E489-DCD4-E6FB-F1B2-5EFC129D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E28B-9ED9-1B9D-A194-9B69A646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05DF-5FD6-5B4C-F209-54A3B857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AC735-CDB7-BC86-F7F8-52B597E5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C60B-6512-1FC6-322F-99252E18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C43D-EA46-E569-2698-17074B2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913D-7A72-9454-DD73-087DCA18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6F63-B118-0FAE-286B-A2CF2A82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85AC4-C1B1-D962-592E-C8D71053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A0C3-4671-B7AF-8F95-4620E99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5BF-76FA-C5FD-E1D5-5101B4F24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76D2-7CAE-4A54-BBA4-6C8CB2D4F98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39A2-12F9-313D-1C13-977ECDE4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313BB-D0C3-CB9F-4A48-35E3354F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F528-102A-44ED-9518-AAD0ADC716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B4FB7-D690-FB18-DB5A-CBC2620243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13804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4341E-131D-F346-177E-5C77A5F7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700" b="0" i="0">
                <a:solidFill>
                  <a:srgbClr val="FFFFFF"/>
                </a:solidFill>
                <a:effectLst/>
                <a:latin typeface="Charlie Display"/>
              </a:rPr>
              <a:t>Microservices vs. monolithic architecture</a:t>
            </a:r>
            <a:br>
              <a:rPr lang="en-US" sz="3700" b="0" i="0">
                <a:solidFill>
                  <a:srgbClr val="FFFFFF"/>
                </a:solidFill>
                <a:effectLst/>
                <a:latin typeface="Charlie Display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457B-5438-D921-8B98-57F44FE32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ru-RU" sz="1600" b="0" i="0">
                <a:solidFill>
                  <a:srgbClr val="FFFFFF"/>
                </a:solidFill>
                <a:effectLst/>
                <a:latin typeface="Charlie Display"/>
              </a:rPr>
              <a:t>Монолітна програма створена як єдина уніфікована одиниця, тоді як архітектура мікросервісів є набором менших служб, які можна розгортати незалежно.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5" name="Picture 4" descr="A diagram of a computer software">
            <a:extLst>
              <a:ext uri="{FF2B5EF4-FFF2-40B4-BE49-F238E27FC236}">
                <a16:creationId xmlns:a16="http://schemas.microsoft.com/office/drawing/2014/main" id="{30CFB52F-B1FC-E86B-6B2C-C481F5AC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88" y="995880"/>
            <a:ext cx="8139611" cy="43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4D1E-477E-13B6-299D-86C0B3F3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563533"/>
            <a:ext cx="11000116" cy="1325563"/>
          </a:xfrm>
        </p:spPr>
        <p:txBody>
          <a:bodyPr>
            <a:noAutofit/>
          </a:bodyPr>
          <a:lstStyle/>
          <a:p>
            <a:r>
              <a:rPr lang="ru-RU" sz="3200" dirty="0" err="1"/>
              <a:t>Ще</a:t>
            </a:r>
            <a:r>
              <a:rPr lang="ru-RU" sz="3200" dirty="0"/>
              <a:t> недавно </a:t>
            </a:r>
            <a:r>
              <a:rPr lang="ru-RU" sz="3200" dirty="0" err="1"/>
              <a:t>програми</a:t>
            </a:r>
            <a:r>
              <a:rPr lang="ru-RU" sz="3200" dirty="0"/>
              <a:t> </a:t>
            </a:r>
            <a:r>
              <a:rPr lang="ru-RU" sz="3200" dirty="0" err="1"/>
              <a:t>розгортали</a:t>
            </a:r>
            <a:r>
              <a:rPr lang="ru-RU" sz="3200" dirty="0"/>
              <a:t> на </a:t>
            </a:r>
            <a:r>
              <a:rPr lang="ru-RU" sz="3200" dirty="0" err="1"/>
              <a:t>фізичних</a:t>
            </a:r>
            <a:r>
              <a:rPr lang="ru-RU" sz="3200" dirty="0"/>
              <a:t> серверах, тому </a:t>
            </a:r>
            <a:r>
              <a:rPr lang="ru-RU" sz="3200" dirty="0" err="1"/>
              <a:t>виникали</a:t>
            </a:r>
            <a:r>
              <a:rPr lang="ru-RU" sz="3200" dirty="0"/>
              <a:t> </a:t>
            </a:r>
            <a:r>
              <a:rPr lang="ru-RU" sz="3200" dirty="0" err="1"/>
              <a:t>складнощі</a:t>
            </a:r>
            <a:r>
              <a:rPr lang="ru-RU" sz="3200" dirty="0"/>
              <a:t>, коли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потрібно</a:t>
            </a:r>
            <a:r>
              <a:rPr lang="ru-RU" sz="3200" dirty="0"/>
              <a:t> </a:t>
            </a:r>
            <a:r>
              <a:rPr lang="ru-RU" sz="3200" dirty="0" err="1"/>
              <a:t>було</a:t>
            </a:r>
            <a:r>
              <a:rPr lang="ru-RU" sz="3200" dirty="0"/>
              <a:t> </a:t>
            </a:r>
            <a:r>
              <a:rPr lang="ru-RU" sz="3200" dirty="0" err="1"/>
              <a:t>зробити</a:t>
            </a:r>
            <a:r>
              <a:rPr lang="ru-RU" sz="3200" dirty="0"/>
              <a:t> </a:t>
            </a:r>
            <a:r>
              <a:rPr lang="ru-RU" sz="3200" dirty="0" err="1"/>
              <a:t>швидко</a:t>
            </a:r>
            <a:r>
              <a:rPr lang="ru-RU" sz="3200" dirty="0"/>
              <a:t>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2E9B-A931-FD93-F1E9-D0DE5860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9" y="210167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сервери</a:t>
            </a:r>
            <a:r>
              <a:rPr lang="ru-RU" dirty="0"/>
              <a:t> </a:t>
            </a:r>
            <a:r>
              <a:rPr lang="ru-RU" dirty="0" err="1"/>
              <a:t>налаштовувалися</a:t>
            </a:r>
            <a:r>
              <a:rPr lang="ru-RU" dirty="0"/>
              <a:t> </a:t>
            </a:r>
            <a:r>
              <a:rPr lang="ru-RU" dirty="0" err="1"/>
              <a:t>вручну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вручну</a:t>
            </a:r>
            <a:r>
              <a:rPr lang="ru-RU" dirty="0"/>
              <a:t>). </a:t>
            </a:r>
            <a:r>
              <a:rPr lang="ru-RU" dirty="0" err="1"/>
              <a:t>Підключення</a:t>
            </a:r>
            <a:r>
              <a:rPr lang="ru-RU" dirty="0"/>
              <a:t> сервера, </a:t>
            </a:r>
            <a:r>
              <a:rPr lang="ru-RU" dirty="0" err="1"/>
              <a:t>встановлення</a:t>
            </a:r>
            <a:r>
              <a:rPr lang="ru-RU" dirty="0"/>
              <a:t> ОС, </a:t>
            </a:r>
            <a:r>
              <a:rPr lang="ru-RU" dirty="0" err="1"/>
              <a:t>налаштування</a:t>
            </a:r>
            <a:r>
              <a:rPr lang="ru-RU" dirty="0"/>
              <a:t> правильного </a:t>
            </a:r>
            <a:r>
              <a:rPr lang="ru-RU" dirty="0" err="1"/>
              <a:t>оточення</a:t>
            </a:r>
            <a:r>
              <a:rPr lang="ru-RU" dirty="0"/>
              <a:t>, </a:t>
            </a:r>
            <a:r>
              <a:rPr lang="ru-RU" dirty="0" err="1"/>
              <a:t>мережі</a:t>
            </a:r>
            <a:r>
              <a:rPr lang="ru-RU" dirty="0"/>
              <a:t> та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займали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часу.</a:t>
            </a:r>
            <a:endParaRPr lang="en-US" dirty="0"/>
          </a:p>
          <a:p>
            <a:r>
              <a:rPr lang="ru-RU" dirty="0"/>
              <a:t>Були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гнучким</a:t>
            </a:r>
            <a:r>
              <a:rPr lang="ru-RU" dirty="0"/>
              <a:t> </a:t>
            </a:r>
            <a:r>
              <a:rPr lang="ru-RU" dirty="0" err="1"/>
              <a:t>масштабуванням</a:t>
            </a:r>
            <a:r>
              <a:rPr lang="ru-RU" dirty="0"/>
              <a:t>. </a:t>
            </a:r>
            <a:r>
              <a:rPr lang="ru-RU" dirty="0" err="1"/>
              <a:t>Уявіть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вас на </a:t>
            </a:r>
            <a:r>
              <a:rPr lang="ru-RU" dirty="0" err="1"/>
              <a:t>сервері</a:t>
            </a:r>
            <a:r>
              <a:rPr lang="ru-RU" dirty="0"/>
              <a:t> </a:t>
            </a:r>
            <a:r>
              <a:rPr lang="ru-RU" dirty="0" err="1"/>
              <a:t>розгорнуто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-магазин. У </a:t>
            </a:r>
            <a:r>
              <a:rPr lang="ru-RU" dirty="0" err="1"/>
              <a:t>звичайний</a:t>
            </a:r>
            <a:r>
              <a:rPr lang="ru-RU" dirty="0"/>
              <a:t> час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справляється</a:t>
            </a:r>
            <a:r>
              <a:rPr lang="ru-RU" dirty="0"/>
              <a:t> з потоком </a:t>
            </a:r>
            <a:r>
              <a:rPr lang="ru-RU" dirty="0" err="1"/>
              <a:t>користувачів</a:t>
            </a:r>
            <a:r>
              <a:rPr lang="ru-RU" dirty="0"/>
              <a:t>, але </a:t>
            </a:r>
            <a:r>
              <a:rPr lang="ru-RU" dirty="0" err="1"/>
              <a:t>напередодні</a:t>
            </a:r>
            <a:r>
              <a:rPr lang="ru-RU" dirty="0"/>
              <a:t> Нового року </a:t>
            </a:r>
            <a:r>
              <a:rPr lang="ru-RU" dirty="0" err="1"/>
              <a:t>аудиторія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, </a:t>
            </a:r>
            <a:r>
              <a:rPr lang="ru-RU" dirty="0" err="1"/>
              <a:t>адже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хочуть</a:t>
            </a:r>
            <a:r>
              <a:rPr lang="ru-RU" dirty="0"/>
              <a:t> </a:t>
            </a:r>
            <a:r>
              <a:rPr lang="ru-RU" dirty="0" err="1"/>
              <a:t>закупитись</a:t>
            </a:r>
            <a:r>
              <a:rPr lang="ru-RU" dirty="0"/>
              <a:t> </a:t>
            </a:r>
            <a:r>
              <a:rPr lang="ru-RU" dirty="0" err="1"/>
              <a:t>подарунками</a:t>
            </a:r>
            <a:r>
              <a:rPr lang="ru-RU" dirty="0"/>
              <a:t>. І тут </a:t>
            </a:r>
            <a:r>
              <a:rPr lang="ru-RU" dirty="0" err="1"/>
              <a:t>виявляється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-магазин не </a:t>
            </a:r>
            <a:r>
              <a:rPr lang="ru-RU" dirty="0" err="1"/>
              <a:t>справляється</a:t>
            </a:r>
            <a:r>
              <a:rPr lang="ru-RU" dirty="0"/>
              <a:t> з </a:t>
            </a:r>
            <a:r>
              <a:rPr lang="ru-RU" dirty="0" err="1"/>
              <a:t>навантаженням</a:t>
            </a:r>
            <a:r>
              <a:rPr lang="ru-RU" dirty="0"/>
              <a:t> і треба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на сервер,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підняти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 Так,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 </a:t>
            </a:r>
            <a:r>
              <a:rPr lang="ru-RU" dirty="0" err="1"/>
              <a:t>подумати</a:t>
            </a:r>
            <a:r>
              <a:rPr lang="ru-RU" dirty="0"/>
              <a:t> про свято та </a:t>
            </a:r>
            <a:r>
              <a:rPr lang="ru-RU" dirty="0" err="1"/>
              <a:t>передбачати</a:t>
            </a:r>
            <a:r>
              <a:rPr lang="ru-RU" dirty="0"/>
              <a:t> </a:t>
            </a:r>
            <a:r>
              <a:rPr lang="ru-RU" dirty="0" err="1"/>
              <a:t>наплив</a:t>
            </a:r>
            <a:r>
              <a:rPr lang="ru-RU" dirty="0"/>
              <a:t> </a:t>
            </a:r>
            <a:r>
              <a:rPr lang="ru-RU" dirty="0" err="1"/>
              <a:t>покупців</a:t>
            </a:r>
            <a:r>
              <a:rPr lang="ru-RU" dirty="0"/>
              <a:t>, але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з </a:t>
            </a:r>
            <a:r>
              <a:rPr lang="ru-RU" dirty="0" err="1"/>
              <a:t>тими</a:t>
            </a:r>
            <a:r>
              <a:rPr lang="ru-RU" dirty="0"/>
              <a:t> ресурсами,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простоюватимуть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Нового року?</a:t>
            </a:r>
            <a:endParaRPr lang="en-US" dirty="0"/>
          </a:p>
          <a:p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ефективніше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на великому та потужному </a:t>
            </a:r>
            <a:r>
              <a:rPr lang="ru-RU" dirty="0" err="1"/>
              <a:t>фізичному</a:t>
            </a:r>
            <a:r>
              <a:rPr lang="ru-RU" dirty="0"/>
              <a:t> </a:t>
            </a:r>
            <a:r>
              <a:rPr lang="ru-RU" dirty="0" err="1"/>
              <a:t>сервері</a:t>
            </a:r>
            <a:r>
              <a:rPr lang="ru-RU" dirty="0"/>
              <a:t> </a:t>
            </a:r>
            <a:r>
              <a:rPr lang="ru-RU" dirty="0" err="1"/>
              <a:t>розмістити</a:t>
            </a:r>
            <a:r>
              <a:rPr lang="ru-RU" dirty="0"/>
              <a:t> </a:t>
            </a:r>
            <a:r>
              <a:rPr lang="ru-RU" dirty="0" err="1"/>
              <a:t>якийсь</a:t>
            </a:r>
            <a:r>
              <a:rPr lang="ru-RU" dirty="0"/>
              <a:t> </a:t>
            </a:r>
            <a:r>
              <a:rPr lang="ru-RU" dirty="0" err="1"/>
              <a:t>скромний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,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20%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потужностей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з </a:t>
            </a:r>
            <a:r>
              <a:rPr lang="ru-RU" dirty="0" err="1"/>
              <a:t>рештою</a:t>
            </a:r>
            <a:r>
              <a:rPr lang="ru-RU" dirty="0"/>
              <a:t> запасу? </a:t>
            </a:r>
            <a:r>
              <a:rPr lang="ru-RU" dirty="0" err="1"/>
              <a:t>Можливо</a:t>
            </a:r>
            <a:r>
              <a:rPr lang="ru-RU" dirty="0"/>
              <a:t>, </a:t>
            </a:r>
            <a:r>
              <a:rPr lang="ru-RU" dirty="0" err="1"/>
              <a:t>підселити</a:t>
            </a:r>
            <a:r>
              <a:rPr lang="ru-RU" dirty="0"/>
              <a:t> до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? </a:t>
            </a:r>
            <a:r>
              <a:rPr lang="ru-RU" dirty="0" err="1"/>
              <a:t>Здавалося</a:t>
            </a:r>
            <a:r>
              <a:rPr lang="ru-RU" dirty="0"/>
              <a:t> б, </a:t>
            </a:r>
            <a:r>
              <a:rPr lang="ru-RU" dirty="0" err="1"/>
              <a:t>варіант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не </a:t>
            </a:r>
            <a:r>
              <a:rPr lang="ru-RU" dirty="0" err="1"/>
              <a:t>дізнаєтеся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одного і того ж пакета.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0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8DD-6C83-E49B-5047-550D2D94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контейнер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B59A-7728-B8E2-BFA6-388BE38A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Контейнер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ізольований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основне</a:t>
            </a:r>
            <a:r>
              <a:rPr lang="ru-RU" dirty="0"/>
              <a:t> ядро ​​ОС. Робота з контейнерами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 err="1"/>
              <a:t>утилізації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(на одному </a:t>
            </a:r>
            <a:r>
              <a:rPr lang="ru-RU" dirty="0" err="1"/>
              <a:t>сервері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);</a:t>
            </a:r>
          </a:p>
          <a:p>
            <a:r>
              <a:rPr lang="ru-RU" dirty="0" err="1"/>
              <a:t>ізоляції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;</a:t>
            </a:r>
          </a:p>
          <a:p>
            <a:r>
              <a:rPr lang="ru-RU" dirty="0"/>
              <a:t>установки ОС (по </a:t>
            </a:r>
            <a:r>
              <a:rPr lang="ru-RU" dirty="0" err="1"/>
              <a:t>суті</a:t>
            </a:r>
            <a:r>
              <a:rPr lang="ru-RU" dirty="0"/>
              <a:t>, ми </a:t>
            </a:r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хостову</a:t>
            </a:r>
            <a:r>
              <a:rPr lang="ru-RU" dirty="0"/>
              <a:t> ОС);</a:t>
            </a:r>
          </a:p>
          <a:p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для </a:t>
            </a:r>
            <a:r>
              <a:rPr lang="ru-RU" dirty="0" err="1"/>
              <a:t>програми</a:t>
            </a:r>
            <a:r>
              <a:rPr lang="ru-RU" dirty="0"/>
              <a:t> (</a:t>
            </a:r>
            <a:r>
              <a:rPr lang="ru-RU" dirty="0" err="1"/>
              <a:t>можна</a:t>
            </a:r>
            <a:r>
              <a:rPr lang="ru-RU" dirty="0"/>
              <a:t> один раз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клонувати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контейнерами).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2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2F11-9E77-8155-7F76-366520E5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 та </a:t>
            </a:r>
            <a:r>
              <a:rPr lang="en-US" dirty="0"/>
              <a:t>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770A-682F-0DDF-EEB0-D7BFCAA0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Як ми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знаємо</a:t>
            </a:r>
            <a:r>
              <a:rPr lang="ru-RU" dirty="0"/>
              <a:t>, контейнер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ізольований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шматочком</a:t>
            </a:r>
            <a:r>
              <a:rPr lang="ru-RU" dirty="0"/>
              <a:t>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пам'яттю</a:t>
            </a:r>
            <a:r>
              <a:rPr lang="ru-RU" dirty="0"/>
              <a:t>, ядром та </a:t>
            </a:r>
            <a:r>
              <a:rPr lang="ru-RU" dirty="0" err="1"/>
              <a:t>іншими</a:t>
            </a:r>
            <a:r>
              <a:rPr lang="ru-RU" dirty="0"/>
              <a:t> ресурсами.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вважає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належать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 </a:t>
            </a:r>
            <a:r>
              <a:rPr lang="ru-RU" dirty="0" err="1"/>
              <a:t>закладені</a:t>
            </a:r>
            <a:r>
              <a:rPr lang="ru-RU" dirty="0"/>
              <a:t> в ядро ​​</a:t>
            </a:r>
            <a:r>
              <a:rPr lang="en-US" dirty="0"/>
              <a:t>Linux, </a:t>
            </a:r>
            <a:r>
              <a:rPr lang="ru-RU" dirty="0"/>
              <a:t>але на </a:t>
            </a:r>
            <a:r>
              <a:rPr lang="ru-RU" dirty="0" err="1"/>
              <a:t>практиці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типу </a:t>
            </a:r>
            <a:r>
              <a:rPr lang="en-US" dirty="0"/>
              <a:t>Docker, </a:t>
            </a:r>
            <a:r>
              <a:rPr lang="en-US" dirty="0" err="1"/>
              <a:t>containerd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/>
              <a:t>cri-o,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допомагають</a:t>
            </a:r>
            <a:r>
              <a:rPr lang="ru-RU" dirty="0"/>
              <a:t> </a:t>
            </a:r>
            <a:r>
              <a:rPr lang="ru-RU" dirty="0" err="1"/>
              <a:t>автоматизувати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r>
              <a:rPr lang="ru-RU" dirty="0"/>
              <a:t> та </a:t>
            </a:r>
            <a:r>
              <a:rPr lang="ru-RU" dirty="0" err="1"/>
              <a:t>керування</a:t>
            </a:r>
            <a:r>
              <a:rPr lang="ru-RU" dirty="0"/>
              <a:t> контейнерами.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A8B9-0837-2FDA-5B6E-E8EAB298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2DDD-EAE4-A711-FE38-45825FD5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Короткий цикл </a:t>
            </a:r>
            <a:r>
              <a:rPr lang="ru-RU" dirty="0" err="1"/>
              <a:t>життя</a:t>
            </a:r>
            <a:r>
              <a:rPr lang="ru-RU" dirty="0"/>
              <a:t>. Будь-</a:t>
            </a:r>
            <a:r>
              <a:rPr lang="ru-RU" dirty="0" err="1"/>
              <a:t>який</a:t>
            </a:r>
            <a:r>
              <a:rPr lang="ru-RU" dirty="0"/>
              <a:t> контейнер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, </a:t>
            </a:r>
            <a:r>
              <a:rPr lang="ru-RU" dirty="0" err="1"/>
              <a:t>перезапустити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видалити</a:t>
            </a:r>
            <a:r>
              <a:rPr lang="ru-RU" dirty="0"/>
              <a:t>. </a:t>
            </a:r>
            <a:r>
              <a:rPr lang="ru-RU" dirty="0" err="1"/>
              <a:t>Дані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містяться</a:t>
            </a:r>
            <a:r>
              <a:rPr lang="ru-RU" dirty="0"/>
              <a:t> в </a:t>
            </a:r>
            <a:r>
              <a:rPr lang="ru-RU" dirty="0" err="1"/>
              <a:t>контейнері</a:t>
            </a:r>
            <a:r>
              <a:rPr lang="ru-RU" dirty="0"/>
              <a:t>, також </a:t>
            </a:r>
            <a:r>
              <a:rPr lang="ru-RU" dirty="0" err="1"/>
              <a:t>зникнуть</a:t>
            </a:r>
            <a:r>
              <a:rPr lang="ru-RU" dirty="0"/>
              <a:t>. Тому при </a:t>
            </a:r>
            <a:r>
              <a:rPr lang="ru-RU" dirty="0" err="1"/>
              <a:t>проектуванні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підходять</a:t>
            </a:r>
            <a:r>
              <a:rPr lang="ru-RU" dirty="0"/>
              <a:t> для </a:t>
            </a:r>
            <a:r>
              <a:rPr lang="ru-RU" dirty="0" err="1"/>
              <a:t>контейнеризації</a:t>
            </a:r>
            <a:r>
              <a:rPr lang="ru-RU" dirty="0"/>
              <a:t>, </a:t>
            </a:r>
            <a:r>
              <a:rPr lang="ru-RU" dirty="0" err="1"/>
              <a:t>використовують</a:t>
            </a:r>
            <a:r>
              <a:rPr lang="ru-RU" dirty="0"/>
              <a:t> правило: не </a:t>
            </a:r>
            <a:r>
              <a:rPr lang="ru-RU" dirty="0" err="1"/>
              <a:t>зберігати</a:t>
            </a:r>
            <a:r>
              <a:rPr lang="ru-RU" dirty="0"/>
              <a:t>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контейнері</a:t>
            </a:r>
            <a:r>
              <a:rPr lang="ru-RU" dirty="0"/>
              <a:t>.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en-US" dirty="0"/>
              <a:t>Stateless.</a:t>
            </a:r>
          </a:p>
          <a:p>
            <a:r>
              <a:rPr lang="ru-RU" dirty="0" err="1"/>
              <a:t>Контейнери</a:t>
            </a:r>
            <a:r>
              <a:rPr lang="ru-RU" dirty="0"/>
              <a:t> </a:t>
            </a:r>
            <a:r>
              <a:rPr lang="ru-RU" dirty="0" err="1"/>
              <a:t>маленькі</a:t>
            </a:r>
            <a:r>
              <a:rPr lang="ru-RU" dirty="0"/>
              <a:t> та </a:t>
            </a:r>
            <a:r>
              <a:rPr lang="ru-RU" dirty="0" err="1"/>
              <a:t>легкі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вимірюється</a:t>
            </a:r>
            <a:r>
              <a:rPr lang="ru-RU" dirty="0"/>
              <a:t> у мегабайтах. Так </a:t>
            </a:r>
            <a:r>
              <a:rPr lang="ru-RU" dirty="0" err="1"/>
              <a:t>виходить</a:t>
            </a:r>
            <a:r>
              <a:rPr lang="ru-RU" dirty="0"/>
              <a:t>, тому </a:t>
            </a:r>
            <a:r>
              <a:rPr lang="ru-RU" dirty="0" err="1"/>
              <a:t>що</a:t>
            </a:r>
            <a:r>
              <a:rPr lang="ru-RU" dirty="0"/>
              <a:t> в контейнер </a:t>
            </a:r>
            <a:r>
              <a:rPr lang="ru-RU" dirty="0" err="1"/>
              <a:t>упаковують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і </a:t>
            </a:r>
            <a:r>
              <a:rPr lang="ru-RU" dirty="0" err="1"/>
              <a:t>залежності</a:t>
            </a:r>
            <a:r>
              <a:rPr lang="ru-RU" dirty="0"/>
              <a:t> ОС,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для </a:t>
            </a:r>
            <a:r>
              <a:rPr lang="ru-RU" dirty="0" err="1"/>
              <a:t>застосування</a:t>
            </a:r>
            <a:r>
              <a:rPr lang="ru-RU" dirty="0"/>
              <a:t>. </a:t>
            </a:r>
            <a:r>
              <a:rPr lang="ru-RU" dirty="0" err="1"/>
              <a:t>Легкові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 </a:t>
            </a:r>
            <a:r>
              <a:rPr lang="ru-RU" dirty="0" err="1"/>
              <a:t>займають</a:t>
            </a:r>
            <a:r>
              <a:rPr lang="ru-RU" dirty="0"/>
              <a:t> мало </a:t>
            </a:r>
            <a:r>
              <a:rPr lang="ru-RU" dirty="0" err="1"/>
              <a:t>місця</a:t>
            </a:r>
            <a:r>
              <a:rPr lang="ru-RU" dirty="0"/>
              <a:t> на диску і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запускаються</a:t>
            </a:r>
            <a:r>
              <a:rPr lang="ru-RU" dirty="0"/>
              <a:t>.</a:t>
            </a:r>
          </a:p>
          <a:p>
            <a:r>
              <a:rPr lang="ru-RU" dirty="0" err="1"/>
              <a:t>Контейнеризація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ізоляцію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.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у </a:t>
            </a:r>
            <a:r>
              <a:rPr lang="ru-RU" dirty="0" err="1"/>
              <a:t>контейнері</a:t>
            </a:r>
            <a:r>
              <a:rPr lang="ru-RU" dirty="0"/>
              <a:t>, не </a:t>
            </a:r>
            <a:r>
              <a:rPr lang="ru-RU" dirty="0" err="1"/>
              <a:t>мають</a:t>
            </a:r>
            <a:r>
              <a:rPr lang="ru-RU" dirty="0"/>
              <a:t> доступу до </a:t>
            </a:r>
            <a:r>
              <a:rPr lang="ru-RU" dirty="0" err="1"/>
              <a:t>основної</a:t>
            </a:r>
            <a:r>
              <a:rPr lang="ru-RU" dirty="0"/>
              <a:t> ОС.</a:t>
            </a:r>
          </a:p>
          <a:p>
            <a:r>
              <a:rPr lang="ru-RU" dirty="0" err="1"/>
              <a:t>Завдяки</a:t>
            </a:r>
            <a:r>
              <a:rPr lang="ru-RU" dirty="0"/>
              <a:t> контейнерам </a:t>
            </a:r>
            <a:r>
              <a:rPr lang="ru-RU" dirty="0" err="1"/>
              <a:t>можна</a:t>
            </a:r>
            <a:r>
              <a:rPr lang="ru-RU" dirty="0"/>
              <a:t> перейти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моноліту</a:t>
            </a:r>
            <a:r>
              <a:rPr lang="ru-RU" dirty="0"/>
              <a:t> на </a:t>
            </a:r>
            <a:r>
              <a:rPr lang="ru-RU" dirty="0" err="1"/>
              <a:t>мікросервісну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.</a:t>
            </a:r>
          </a:p>
          <a:p>
            <a:r>
              <a:rPr lang="ru-RU" dirty="0"/>
              <a:t>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витрачатися</a:t>
            </a:r>
            <a:r>
              <a:rPr lang="ru-RU" dirty="0"/>
              <a:t> на </a:t>
            </a:r>
            <a:r>
              <a:rPr lang="ru-RU" dirty="0" err="1"/>
              <a:t>гіпервізор</a:t>
            </a:r>
            <a:r>
              <a:rPr lang="ru-RU" dirty="0"/>
              <a:t>, і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ВМ на тих самих ресурсах.</a:t>
            </a:r>
          </a:p>
          <a:p>
            <a:r>
              <a:rPr lang="ru-RU" dirty="0" err="1"/>
              <a:t>Контейнери</a:t>
            </a:r>
            <a:r>
              <a:rPr lang="ru-RU" dirty="0"/>
              <a:t> </a:t>
            </a:r>
            <a:r>
              <a:rPr lang="ru-RU" dirty="0" err="1"/>
              <a:t>зберігаються</a:t>
            </a:r>
            <a:r>
              <a:rPr lang="ru-RU" dirty="0"/>
              <a:t> в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репозиторіях</a:t>
            </a:r>
            <a:r>
              <a:rPr lang="ru-RU" dirty="0"/>
              <a:t>, і </a:t>
            </a:r>
            <a:r>
              <a:rPr lang="ru-RU" dirty="0" err="1"/>
              <a:t>кожен</a:t>
            </a:r>
            <a:r>
              <a:rPr lang="ru-RU" dirty="0"/>
              <a:t> контейнер </a:t>
            </a:r>
            <a:r>
              <a:rPr lang="ru-RU" dirty="0" err="1"/>
              <a:t>містить</a:t>
            </a:r>
            <a:r>
              <a:rPr lang="ru-RU" dirty="0"/>
              <a:t> все </a:t>
            </a:r>
            <a:r>
              <a:rPr lang="ru-RU" dirty="0" err="1"/>
              <a:t>необхідне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для запуску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автоматизувати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хостах.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2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ECC3-E96B-DDA8-B5CB-AAF3FA4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Переваги</a:t>
            </a:r>
            <a:r>
              <a:rPr lang="ru-RU" dirty="0"/>
              <a:t> як</a:t>
            </a:r>
            <a:r>
              <a:rPr lang="en-US" dirty="0" err="1"/>
              <a:t>i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8D20-F02D-B123-0E86-3C10E2A7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Спільнота</a:t>
            </a:r>
            <a:r>
              <a:rPr lang="ru-RU" dirty="0"/>
              <a:t>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величезне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 з </a:t>
            </a:r>
            <a:r>
              <a:rPr lang="ru-RU" dirty="0" err="1"/>
              <a:t>відкритим</a:t>
            </a:r>
            <a:r>
              <a:rPr lang="ru-RU" dirty="0"/>
              <a:t> кодом, і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завантажити</a:t>
            </a:r>
            <a:r>
              <a:rPr lang="ru-RU" dirty="0"/>
              <a:t> </a:t>
            </a:r>
            <a:r>
              <a:rPr lang="ru-RU" dirty="0" err="1"/>
              <a:t>готовий</a:t>
            </a:r>
            <a:r>
              <a:rPr lang="ru-RU" dirty="0"/>
              <a:t> образ для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  <a:p>
            <a:r>
              <a:rPr lang="ru-RU" dirty="0" err="1"/>
              <a:t>Гнучкість</a:t>
            </a:r>
            <a:r>
              <a:rPr lang="ru-RU" dirty="0"/>
              <a:t>. </a:t>
            </a:r>
            <a:r>
              <a:rPr lang="en-US" dirty="0"/>
              <a:t>Docker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базові</a:t>
            </a:r>
            <a:r>
              <a:rPr lang="ru-RU" dirty="0"/>
              <a:t> </a:t>
            </a:r>
            <a:r>
              <a:rPr lang="ru-RU" dirty="0" err="1"/>
              <a:t>шаблони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 (</a:t>
            </a:r>
            <a:r>
              <a:rPr lang="en-US" dirty="0"/>
              <a:t>image) </a:t>
            </a:r>
            <a:r>
              <a:rPr lang="ru-RU" dirty="0"/>
              <a:t>та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повторно на </a:t>
            </a:r>
            <a:r>
              <a:rPr lang="ru-RU" dirty="0" err="1"/>
              <a:t>різних</a:t>
            </a:r>
            <a:r>
              <a:rPr lang="ru-RU" dirty="0"/>
              <a:t> хостах. </a:t>
            </a:r>
            <a:r>
              <a:rPr lang="ru-RU" dirty="0" err="1"/>
              <a:t>Контейнери</a:t>
            </a:r>
            <a:r>
              <a:rPr lang="ru-RU" dirty="0"/>
              <a:t> </a:t>
            </a:r>
            <a:r>
              <a:rPr lang="en-US" dirty="0"/>
              <a:t>Docker </a:t>
            </a:r>
            <a:r>
              <a:rPr lang="ru-RU" dirty="0" err="1"/>
              <a:t>можна</a:t>
            </a:r>
            <a:r>
              <a:rPr lang="ru-RU" dirty="0"/>
              <a:t> легко </a:t>
            </a:r>
            <a:r>
              <a:rPr lang="ru-RU" dirty="0" err="1"/>
              <a:t>запустити</a:t>
            </a:r>
            <a:r>
              <a:rPr lang="ru-RU" dirty="0"/>
              <a:t> як на локальному </a:t>
            </a:r>
            <a:r>
              <a:rPr lang="ru-RU" dirty="0" err="1"/>
              <a:t>пристрої</a:t>
            </a:r>
            <a:r>
              <a:rPr lang="ru-RU" dirty="0"/>
              <a:t>, так і в будь-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хмарній</a:t>
            </a:r>
            <a:r>
              <a:rPr lang="ru-RU" dirty="0"/>
              <a:t> </a:t>
            </a:r>
            <a:r>
              <a:rPr lang="ru-RU" dirty="0" err="1"/>
              <a:t>інфраструктурі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r>
              <a:rPr lang="ru-RU" dirty="0"/>
              <a:t>. Шаблон контейнера </a:t>
            </a:r>
            <a:r>
              <a:rPr lang="ru-RU" dirty="0" err="1"/>
              <a:t>містить</a:t>
            </a:r>
            <a:r>
              <a:rPr lang="ru-RU" dirty="0"/>
              <a:t> все </a:t>
            </a:r>
            <a:r>
              <a:rPr lang="ru-RU" dirty="0" err="1"/>
              <a:t>необхідне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та </a:t>
            </a:r>
            <a:r>
              <a:rPr lang="ru-RU" dirty="0" err="1"/>
              <a:t>налаштування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нам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налаштовувати</a:t>
            </a:r>
            <a:r>
              <a:rPr lang="ru-RU" dirty="0"/>
              <a:t> все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щоразу</a:t>
            </a:r>
            <a:r>
              <a:rPr lang="ru-RU" dirty="0"/>
              <a:t> з нуля.</a:t>
            </a:r>
          </a:p>
          <a:p>
            <a:r>
              <a:rPr lang="ru-RU" dirty="0" err="1"/>
              <a:t>Немає</a:t>
            </a:r>
            <a:r>
              <a:rPr lang="ru-RU" dirty="0"/>
              <a:t> проблем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r>
              <a:rPr lang="ru-RU" dirty="0"/>
              <a:t> та </a:t>
            </a:r>
            <a:r>
              <a:rPr lang="ru-RU" dirty="0" err="1"/>
              <a:t>версіями</a:t>
            </a:r>
            <a:r>
              <a:rPr lang="ru-RU" dirty="0"/>
              <a:t> </a:t>
            </a:r>
            <a:r>
              <a:rPr lang="ru-RU" dirty="0" err="1"/>
              <a:t>пакетів</a:t>
            </a:r>
            <a:r>
              <a:rPr lang="ru-RU" dirty="0"/>
              <a:t>.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упаковувати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та стек </a:t>
            </a:r>
            <a:r>
              <a:rPr lang="ru-RU" dirty="0" err="1"/>
              <a:t>технологій</a:t>
            </a:r>
            <a:r>
              <a:rPr lang="ru-RU" dirty="0"/>
              <a:t> у контейнер, </a:t>
            </a:r>
            <a:r>
              <a:rPr lang="ru-RU" dirty="0" err="1"/>
              <a:t>чим</a:t>
            </a:r>
            <a:r>
              <a:rPr lang="ru-RU" dirty="0"/>
              <a:t> </a:t>
            </a:r>
            <a:r>
              <a:rPr lang="ru-RU" dirty="0" err="1"/>
              <a:t>позбавляє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несумісності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та </a:t>
            </a:r>
            <a:r>
              <a:rPr lang="ru-RU" dirty="0" err="1"/>
              <a:t>технологій</a:t>
            </a:r>
            <a:r>
              <a:rPr lang="ru-RU" dirty="0"/>
              <a:t> в рамках одного хоста.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5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E784-2F9D-7AE6-6791-A1A01AE3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механізмам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18CB-4312-018A-BF24-E7136A6E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ядрі</a:t>
            </a:r>
            <a:r>
              <a:rPr lang="ru-RU" dirty="0"/>
              <a:t> Linux </a:t>
            </a:r>
            <a:r>
              <a:rPr lang="ru-RU" dirty="0" err="1"/>
              <a:t>із</a:t>
            </a:r>
            <a:r>
              <a:rPr lang="ru-RU" dirty="0"/>
              <a:t> коробки є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:</a:t>
            </a:r>
          </a:p>
          <a:p>
            <a:r>
              <a:rPr lang="en-US" dirty="0"/>
              <a:t>capabilities —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видати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розширених</a:t>
            </a:r>
            <a:r>
              <a:rPr lang="ru-RU" dirty="0"/>
              <a:t> прав, </a:t>
            </a:r>
            <a:r>
              <a:rPr lang="ru-RU" dirty="0" err="1"/>
              <a:t>доступних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en-US" dirty="0"/>
              <a:t>root.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дозволити</a:t>
            </a:r>
            <a:r>
              <a:rPr lang="ru-RU" dirty="0"/>
              <a:t> </a:t>
            </a:r>
            <a:r>
              <a:rPr lang="ru-RU" dirty="0" err="1"/>
              <a:t>видаляти</a:t>
            </a:r>
            <a:r>
              <a:rPr lang="ru-RU" dirty="0"/>
              <a:t> </a:t>
            </a:r>
            <a:r>
              <a:rPr lang="ru-RU" dirty="0" err="1"/>
              <a:t>чужі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, </a:t>
            </a:r>
            <a:r>
              <a:rPr lang="ru-RU" dirty="0" err="1"/>
              <a:t>завершувати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(команда </a:t>
            </a:r>
            <a:r>
              <a:rPr lang="en-US" dirty="0"/>
              <a:t>kill)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атрибути</a:t>
            </a:r>
            <a:r>
              <a:rPr lang="ru-RU" dirty="0"/>
              <a:t> у </a:t>
            </a:r>
            <a:r>
              <a:rPr lang="ru-RU" dirty="0" err="1"/>
              <a:t>файлів</a:t>
            </a:r>
            <a:r>
              <a:rPr lang="ru-RU" dirty="0"/>
              <a:t> (команда </a:t>
            </a:r>
            <a:r>
              <a:rPr lang="en-US" dirty="0" err="1"/>
              <a:t>chown</a:t>
            </a:r>
            <a:r>
              <a:rPr lang="en-US" dirty="0"/>
              <a:t>);</a:t>
            </a:r>
            <a:endParaRPr lang="ru-RU" dirty="0"/>
          </a:p>
          <a:p>
            <a:r>
              <a:rPr lang="en-US" dirty="0"/>
              <a:t>Namespace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абстракція</a:t>
            </a:r>
            <a:r>
              <a:rPr lang="ru-RU" dirty="0"/>
              <a:t> в </a:t>
            </a:r>
            <a:r>
              <a:rPr lang="en-US" dirty="0"/>
              <a:t>Linux,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своє</a:t>
            </a:r>
            <a:r>
              <a:rPr lang="ru-RU" dirty="0"/>
              <a:t> </a:t>
            </a:r>
            <a:r>
              <a:rPr lang="ru-RU" dirty="0" err="1"/>
              <a:t>ізольоване</a:t>
            </a:r>
            <a:r>
              <a:rPr lang="ru-RU" dirty="0"/>
              <a:t> </a:t>
            </a:r>
            <a:r>
              <a:rPr lang="ru-RU" dirty="0" err="1"/>
              <a:t>оточення</a:t>
            </a:r>
            <a:r>
              <a:rPr lang="ru-RU" dirty="0"/>
              <a:t> в ОС.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таку</a:t>
            </a:r>
            <a:r>
              <a:rPr lang="ru-RU" dirty="0"/>
              <a:t> коробочку,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, своя мережа,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та </a:t>
            </a:r>
            <a:r>
              <a:rPr lang="ru-RU" dirty="0" err="1"/>
              <a:t>інше</a:t>
            </a:r>
            <a:r>
              <a:rPr lang="ru-RU" dirty="0"/>
              <a:t>.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en-US" dirty="0"/>
              <a:t>namespace </a:t>
            </a:r>
            <a:r>
              <a:rPr lang="ru-RU" dirty="0"/>
              <a:t>видно </a:t>
            </a:r>
            <a:r>
              <a:rPr lang="ru-RU" dirty="0" err="1"/>
              <a:t>лише</a:t>
            </a:r>
            <a:r>
              <a:rPr lang="ru-RU" dirty="0"/>
              <a:t> членам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en-US" dirty="0"/>
              <a:t>namespace.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просторів</a:t>
            </a:r>
            <a:r>
              <a:rPr lang="ru-RU" dirty="0"/>
              <a:t> </a:t>
            </a:r>
            <a:r>
              <a:rPr lang="ru-RU" dirty="0" err="1"/>
              <a:t>імен</a:t>
            </a:r>
            <a:r>
              <a:rPr lang="ru-RU" dirty="0"/>
              <a:t> (</a:t>
            </a:r>
            <a:r>
              <a:rPr lang="en-US" dirty="0"/>
              <a:t>namespaces): IPC, Network, Mount, PID, User, UTS.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Наприклад</a:t>
            </a:r>
            <a:r>
              <a:rPr lang="ru-RU" dirty="0"/>
              <a:t>:</a:t>
            </a:r>
          </a:p>
          <a:p>
            <a:r>
              <a:rPr lang="en-US" dirty="0"/>
              <a:t>Network namespace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пов'язані</a:t>
            </a:r>
            <a:r>
              <a:rPr lang="ru-RU" dirty="0"/>
              <a:t> з мережею.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en-US" dirty="0"/>
              <a:t>namespace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мережні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,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маршрутизації</a:t>
            </a:r>
            <a:r>
              <a:rPr lang="ru-RU" dirty="0"/>
              <a:t>.</a:t>
            </a:r>
          </a:p>
          <a:p>
            <a:r>
              <a:rPr lang="en-US" dirty="0"/>
              <a:t>User namespace </a:t>
            </a:r>
            <a:r>
              <a:rPr lang="ru-RU" dirty="0" err="1"/>
              <a:t>спеціалізується</a:t>
            </a:r>
            <a:r>
              <a:rPr lang="ru-RU" dirty="0"/>
              <a:t> на </a:t>
            </a:r>
            <a:r>
              <a:rPr lang="ru-RU" dirty="0" err="1"/>
              <a:t>користувачах</a:t>
            </a:r>
            <a:r>
              <a:rPr lang="ru-RU" dirty="0"/>
              <a:t> та </a:t>
            </a:r>
            <a:r>
              <a:rPr lang="ru-RU" dirty="0" err="1"/>
              <a:t>групах</a:t>
            </a:r>
            <a:r>
              <a:rPr lang="ru-RU" dirty="0"/>
              <a:t> у рамках </a:t>
            </a:r>
            <a:r>
              <a:rPr lang="en-US" dirty="0"/>
              <a:t>namespace.</a:t>
            </a:r>
          </a:p>
          <a:p>
            <a:r>
              <a:rPr lang="en-US" dirty="0"/>
              <a:t>PID namespace </a:t>
            </a:r>
            <a:r>
              <a:rPr lang="ru-RU" dirty="0" err="1"/>
              <a:t>управляє</a:t>
            </a:r>
            <a:r>
              <a:rPr lang="ru-RU" dirty="0"/>
              <a:t> набором </a:t>
            </a:r>
            <a:r>
              <a:rPr lang="en-US" dirty="0"/>
              <a:t>ID </a:t>
            </a:r>
            <a:r>
              <a:rPr lang="ru-RU" dirty="0" err="1"/>
              <a:t>процесів</a:t>
            </a:r>
            <a:r>
              <a:rPr lang="ru-RU" dirty="0"/>
              <a:t>. Перший </a:t>
            </a:r>
            <a:r>
              <a:rPr lang="ru-RU" dirty="0" err="1"/>
              <a:t>процес</a:t>
            </a:r>
            <a:r>
              <a:rPr lang="ru-RU" dirty="0"/>
              <a:t>, </a:t>
            </a:r>
            <a:r>
              <a:rPr lang="ru-RU" dirty="0" err="1"/>
              <a:t>створений</a:t>
            </a:r>
            <a:r>
              <a:rPr lang="ru-RU" dirty="0"/>
              <a:t> у новому </a:t>
            </a:r>
            <a:r>
              <a:rPr lang="en-US" dirty="0"/>
              <a:t>namespace,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en-US" dirty="0"/>
              <a:t>PID = 1, </a:t>
            </a:r>
            <a:r>
              <a:rPr lang="ru-RU" dirty="0"/>
              <a:t>а </a:t>
            </a:r>
            <a:r>
              <a:rPr lang="ru-RU" dirty="0" err="1"/>
              <a:t>дочірнім</a:t>
            </a:r>
            <a:r>
              <a:rPr lang="ru-RU" dirty="0"/>
              <a:t> </a:t>
            </a:r>
            <a:r>
              <a:rPr lang="ru-RU" dirty="0" err="1"/>
              <a:t>процесам</a:t>
            </a:r>
            <a:r>
              <a:rPr lang="ru-RU" dirty="0"/>
              <a:t> </a:t>
            </a:r>
            <a:r>
              <a:rPr lang="ru-RU" dirty="0" err="1"/>
              <a:t>призначаються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en-US" dirty="0"/>
              <a:t>PID.</a:t>
            </a:r>
          </a:p>
          <a:p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 err="1"/>
              <a:t>об'єднує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у </a:t>
            </a:r>
            <a:r>
              <a:rPr lang="ru-RU" dirty="0" err="1"/>
              <a:t>групу</a:t>
            </a:r>
            <a:r>
              <a:rPr lang="ru-RU" dirty="0"/>
              <a:t> та </a:t>
            </a:r>
            <a:r>
              <a:rPr lang="ru-RU" dirty="0" err="1"/>
              <a:t>керує</a:t>
            </a:r>
            <a:r>
              <a:rPr lang="ru-RU" dirty="0"/>
              <a:t> ресурсами для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BCD93-0C41-6B57-883A-C490CC9B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Архітектура Docker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B93DFA42-8093-A217-1521-0DACF2C5E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89" y="960582"/>
            <a:ext cx="7960867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0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78E5-EE09-E88A-5995-2C56E8F2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96" y="207034"/>
            <a:ext cx="12062604" cy="65215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Docker Image</a:t>
            </a:r>
          </a:p>
          <a:p>
            <a:pPr marL="0" indent="0">
              <a:buNone/>
            </a:pPr>
            <a:r>
              <a:rPr lang="ru-RU" dirty="0"/>
              <a:t>Образ — </a:t>
            </a:r>
            <a:r>
              <a:rPr lang="ru-RU" dirty="0" err="1"/>
              <a:t>це</a:t>
            </a:r>
            <a:r>
              <a:rPr lang="ru-RU" dirty="0"/>
              <a:t> шаблон для </a:t>
            </a:r>
            <a:r>
              <a:rPr lang="ru-RU" dirty="0" err="1"/>
              <a:t>майбутніх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. В </a:t>
            </a:r>
            <a:r>
              <a:rPr lang="ru-RU" dirty="0" err="1"/>
              <a:t>образі</a:t>
            </a:r>
            <a:r>
              <a:rPr lang="ru-RU" dirty="0"/>
              <a:t> </a:t>
            </a:r>
            <a:r>
              <a:rPr lang="ru-RU" dirty="0" err="1"/>
              <a:t>описується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встановлене</a:t>
            </a:r>
            <a:r>
              <a:rPr lang="ru-RU" dirty="0"/>
              <a:t> в </a:t>
            </a:r>
            <a:r>
              <a:rPr lang="ru-RU" dirty="0" err="1"/>
              <a:t>контейнері</a:t>
            </a:r>
            <a:r>
              <a:rPr lang="ru-RU" dirty="0"/>
              <a:t> і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при </a:t>
            </a:r>
            <a:r>
              <a:rPr lang="ru-RU" dirty="0" err="1"/>
              <a:t>старті</a:t>
            </a:r>
            <a:r>
              <a:rPr lang="ru-RU" dirty="0"/>
              <a:t> контейнера.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практичній</a:t>
            </a:r>
            <a:r>
              <a:rPr lang="ru-RU" dirty="0"/>
              <a:t> </a:t>
            </a:r>
            <a:r>
              <a:rPr lang="ru-RU" dirty="0" err="1"/>
              <a:t>частині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використовуватимете</a:t>
            </a:r>
            <a:r>
              <a:rPr lang="ru-RU" dirty="0"/>
              <a:t> команду </a:t>
            </a:r>
            <a:r>
              <a:rPr lang="en-US" dirty="0"/>
              <a:t>docker pull,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</a:t>
            </a:r>
            <a:r>
              <a:rPr lang="en-US" dirty="0" err="1"/>
              <a:t>busybox</a:t>
            </a:r>
            <a:r>
              <a:rPr lang="en-US" dirty="0"/>
              <a:t> image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</a:t>
            </a:r>
            <a:r>
              <a:rPr lang="ru-RU" dirty="0" err="1"/>
              <a:t>сховища</a:t>
            </a:r>
            <a:r>
              <a:rPr lang="ru-RU" dirty="0"/>
              <a:t> </a:t>
            </a:r>
            <a:r>
              <a:rPr lang="en-US" dirty="0"/>
              <a:t>Docker </a:t>
            </a:r>
            <a:r>
              <a:rPr lang="ru-RU" dirty="0" err="1"/>
              <a:t>образів</a:t>
            </a:r>
            <a:r>
              <a:rPr lang="ru-RU" dirty="0"/>
              <a:t> — </a:t>
            </a:r>
            <a:r>
              <a:rPr lang="en-US" dirty="0"/>
              <a:t>docker hub.</a:t>
            </a:r>
          </a:p>
          <a:p>
            <a:pPr marL="0" indent="0">
              <a:buNone/>
            </a:pPr>
            <a:r>
              <a:rPr lang="en-US" b="1" dirty="0"/>
              <a:t>Docker Container</a:t>
            </a:r>
          </a:p>
          <a:p>
            <a:pPr marL="0" indent="0">
              <a:buNone/>
            </a:pPr>
            <a:r>
              <a:rPr lang="ru-RU" dirty="0"/>
              <a:t>Контейнер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образу (</a:t>
            </a:r>
            <a:r>
              <a:rPr lang="en-US" dirty="0"/>
              <a:t>image).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, </a:t>
            </a:r>
            <a:r>
              <a:rPr lang="ru-RU" dirty="0" err="1"/>
              <a:t>запускати</a:t>
            </a:r>
            <a:r>
              <a:rPr lang="ru-RU" dirty="0"/>
              <a:t>, </a:t>
            </a:r>
            <a:r>
              <a:rPr lang="ru-RU" dirty="0" err="1"/>
              <a:t>зупиняти</a:t>
            </a:r>
            <a:r>
              <a:rPr lang="ru-RU" dirty="0"/>
              <a:t> та </a:t>
            </a:r>
            <a:r>
              <a:rPr lang="ru-RU" dirty="0" err="1"/>
              <a:t>видаляти</a:t>
            </a:r>
            <a:r>
              <a:rPr lang="ru-RU" dirty="0"/>
              <a:t>. Також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підключати</a:t>
            </a:r>
            <a:r>
              <a:rPr lang="ru-RU" dirty="0"/>
              <a:t> до контейнера </a:t>
            </a:r>
            <a:r>
              <a:rPr lang="ru-RU" dirty="0" err="1"/>
              <a:t>сховище</a:t>
            </a:r>
            <a:r>
              <a:rPr lang="ru-RU" dirty="0"/>
              <a:t>, </a:t>
            </a:r>
            <a:r>
              <a:rPr lang="ru-RU" dirty="0" err="1"/>
              <a:t>об'єднувати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 </a:t>
            </a:r>
            <a:r>
              <a:rPr lang="ru-RU" dirty="0" err="1"/>
              <a:t>однією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декількома</a:t>
            </a:r>
            <a:r>
              <a:rPr lang="ru-RU" dirty="0"/>
              <a:t> мережами та </a:t>
            </a:r>
            <a:r>
              <a:rPr lang="ru-RU" dirty="0" err="1"/>
              <a:t>спілкуватися</a:t>
            </a:r>
            <a:r>
              <a:rPr lang="ru-RU" dirty="0"/>
              <a:t> з контейнерами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/>
              <a:t>Docker API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CLI.</a:t>
            </a:r>
          </a:p>
          <a:p>
            <a:pPr marL="0" indent="0">
              <a:buNone/>
            </a:pPr>
            <a:r>
              <a:rPr lang="ru-RU" dirty="0" err="1"/>
              <a:t>Побачити</a:t>
            </a:r>
            <a:r>
              <a:rPr lang="ru-RU" dirty="0"/>
              <a:t> список </a:t>
            </a:r>
            <a:r>
              <a:rPr lang="ru-RU" dirty="0" err="1"/>
              <a:t>запущених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en-US" dirty="0"/>
              <a:t>docker ps.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Docker Daemon</a:t>
            </a:r>
          </a:p>
          <a:p>
            <a:pPr marL="0" indent="0">
              <a:buNone/>
            </a:pPr>
            <a:r>
              <a:rPr lang="en-US" dirty="0"/>
              <a:t>Docker-</a:t>
            </a:r>
            <a:r>
              <a:rPr lang="ru-RU" dirty="0"/>
              <a:t>демон (</a:t>
            </a:r>
            <a:r>
              <a:rPr lang="en-US" dirty="0" err="1"/>
              <a:t>dockerd</a:t>
            </a:r>
            <a:r>
              <a:rPr lang="en-US" dirty="0"/>
              <a:t>) — </a:t>
            </a:r>
            <a:r>
              <a:rPr lang="ru-RU" dirty="0" err="1"/>
              <a:t>фоновий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в </a:t>
            </a:r>
            <a:r>
              <a:rPr lang="ru-RU" dirty="0" err="1"/>
              <a:t>операційній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обробляє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en-US" dirty="0"/>
              <a:t>Docker API </a:t>
            </a:r>
            <a:r>
              <a:rPr lang="ru-RU" dirty="0"/>
              <a:t>та </a:t>
            </a:r>
            <a:r>
              <a:rPr lang="ru-RU" dirty="0" err="1"/>
              <a:t>керує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 </a:t>
            </a:r>
            <a:r>
              <a:rPr lang="en-US" dirty="0"/>
              <a:t>Docker: </a:t>
            </a:r>
            <a:r>
              <a:rPr lang="ru-RU" dirty="0"/>
              <a:t>образами, контейнерами, мережами та томами.</a:t>
            </a:r>
          </a:p>
          <a:p>
            <a:pPr marL="0" indent="0">
              <a:buNone/>
            </a:pPr>
            <a:r>
              <a:rPr lang="en-US" b="1" dirty="0"/>
              <a:t>Docker Client</a:t>
            </a:r>
          </a:p>
          <a:p>
            <a:pPr marL="0" indent="0">
              <a:buNone/>
            </a:pPr>
            <a:r>
              <a:rPr lang="en-US" dirty="0"/>
              <a:t>Docker-</a:t>
            </a:r>
            <a:r>
              <a:rPr lang="ru-RU" dirty="0" err="1"/>
              <a:t>клієнт</a:t>
            </a:r>
            <a:r>
              <a:rPr lang="ru-RU" dirty="0"/>
              <a:t> – </a:t>
            </a:r>
            <a:r>
              <a:rPr lang="ru-RU" dirty="0" err="1"/>
              <a:t>інструмент</a:t>
            </a:r>
            <a:r>
              <a:rPr lang="ru-RU" dirty="0"/>
              <a:t> командного рядка (</a:t>
            </a:r>
            <a:r>
              <a:rPr lang="en-US" dirty="0" err="1"/>
              <a:t>Comand</a:t>
            </a:r>
            <a:r>
              <a:rPr lang="en-US" dirty="0"/>
              <a:t> Line Interface – CLI), </a:t>
            </a:r>
            <a:r>
              <a:rPr lang="ru-RU" dirty="0"/>
              <a:t>через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взаємодіє</a:t>
            </a:r>
            <a:r>
              <a:rPr lang="ru-RU" dirty="0"/>
              <a:t> з демоном.</a:t>
            </a:r>
          </a:p>
          <a:p>
            <a:pPr marL="0" indent="0">
              <a:buNone/>
            </a:pPr>
            <a:r>
              <a:rPr lang="ru-RU" dirty="0"/>
              <a:t>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використовуєте</a:t>
            </a:r>
            <a:r>
              <a:rPr lang="ru-RU" dirty="0"/>
              <a:t> команду </a:t>
            </a:r>
            <a:r>
              <a:rPr lang="en-US" dirty="0"/>
              <a:t>docker run, Docker-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відправляє</a:t>
            </a:r>
            <a:r>
              <a:rPr lang="ru-RU" dirty="0"/>
              <a:t> команду </a:t>
            </a:r>
            <a:r>
              <a:rPr lang="en-US" dirty="0" err="1"/>
              <a:t>dockerd</a:t>
            </a:r>
            <a:r>
              <a:rPr lang="en-US" dirty="0"/>
              <a:t>. </a:t>
            </a:r>
            <a:r>
              <a:rPr lang="ru-RU" dirty="0" err="1"/>
              <a:t>Подібна</a:t>
            </a:r>
            <a:r>
              <a:rPr lang="ru-RU" dirty="0"/>
              <a:t> </a:t>
            </a:r>
            <a:r>
              <a:rPr lang="ru-RU" dirty="0" err="1"/>
              <a:t>історія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командами </a:t>
            </a:r>
            <a:r>
              <a:rPr lang="en-US" dirty="0"/>
              <a:t>docker &lt;</a:t>
            </a:r>
            <a:r>
              <a:rPr lang="ru-RU" dirty="0"/>
              <a:t>команда&gt;.</a:t>
            </a:r>
          </a:p>
          <a:p>
            <a:pPr marL="0" indent="0">
              <a:buNone/>
            </a:pPr>
            <a:r>
              <a:rPr lang="en-US" b="1" dirty="0"/>
              <a:t>Docker Hub</a:t>
            </a:r>
          </a:p>
          <a:p>
            <a:pPr marL="0" indent="0">
              <a:buNone/>
            </a:pPr>
            <a:r>
              <a:rPr lang="en-US" dirty="0"/>
              <a:t>Docker Hub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загальнодоступний</a:t>
            </a:r>
            <a:r>
              <a:rPr lang="ru-RU" dirty="0"/>
              <a:t> </a:t>
            </a:r>
            <a:r>
              <a:rPr lang="en-US" dirty="0"/>
              <a:t>Docker registry,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доступних</a:t>
            </a:r>
            <a:r>
              <a:rPr lang="ru-RU" dirty="0"/>
              <a:t> </a:t>
            </a:r>
            <a:r>
              <a:rPr lang="ru-RU" dirty="0" err="1"/>
              <a:t>образів</a:t>
            </a:r>
            <a:r>
              <a:rPr lang="ru-RU" dirty="0"/>
              <a:t> </a:t>
            </a:r>
            <a:r>
              <a:rPr lang="en-US" dirty="0"/>
              <a:t>Docker. </a:t>
            </a:r>
            <a:r>
              <a:rPr lang="ru-RU" dirty="0"/>
              <a:t>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розгортати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приватні</a:t>
            </a:r>
            <a:r>
              <a:rPr lang="ru-RU" dirty="0"/>
              <a:t> </a:t>
            </a:r>
            <a:r>
              <a:rPr lang="en-US" dirty="0"/>
              <a:t>Docker registry, </a:t>
            </a:r>
            <a:r>
              <a:rPr lang="ru-RU" dirty="0" err="1"/>
              <a:t>розміщувати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реєстри</a:t>
            </a:r>
            <a:r>
              <a:rPr lang="ru-RU" dirty="0"/>
              <a:t> </a:t>
            </a:r>
            <a:r>
              <a:rPr lang="en-US" dirty="0"/>
              <a:t>Docker </a:t>
            </a:r>
            <a:r>
              <a:rPr lang="ru-RU" dirty="0"/>
              <a:t>та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образів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2F43-FFAB-B2B4-999F-BE08FFB4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7"/>
            <a:ext cx="10515600" cy="940190"/>
          </a:xfrm>
        </p:spPr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CEEE-78BF-93C3-BBF3-66919B94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7" y="923027"/>
            <a:ext cx="10515600" cy="5201728"/>
          </a:xfrm>
        </p:spPr>
        <p:txBody>
          <a:bodyPr>
            <a:noAutofit/>
          </a:bodyPr>
          <a:lstStyle/>
          <a:p>
            <a:r>
              <a:rPr lang="en-US" sz="1600" dirty="0"/>
              <a:t>Docker-</a:t>
            </a:r>
            <a:r>
              <a:rPr lang="ru-RU" sz="1600" dirty="0"/>
              <a:t>платформа - </a:t>
            </a:r>
            <a:r>
              <a:rPr lang="ru-RU" sz="1600" dirty="0" err="1"/>
              <a:t>програма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забезпечує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упаковки та запуску </a:t>
            </a:r>
            <a:r>
              <a:rPr lang="ru-RU" sz="1600" dirty="0" err="1"/>
              <a:t>програми</a:t>
            </a:r>
            <a:r>
              <a:rPr lang="ru-RU" sz="1600" dirty="0"/>
              <a:t> в </a:t>
            </a:r>
            <a:r>
              <a:rPr lang="ru-RU" sz="1600" dirty="0" err="1"/>
              <a:t>контейнері</a:t>
            </a:r>
            <a:r>
              <a:rPr lang="ru-RU" sz="1600" dirty="0"/>
              <a:t> на будь-</a:t>
            </a:r>
            <a:r>
              <a:rPr lang="ru-RU" sz="1600" dirty="0" err="1"/>
              <a:t>якому</a:t>
            </a:r>
            <a:r>
              <a:rPr lang="ru-RU" sz="1600" dirty="0"/>
              <a:t> </a:t>
            </a:r>
            <a:r>
              <a:rPr lang="ru-RU" sz="1600" dirty="0" err="1"/>
              <a:t>сервері</a:t>
            </a:r>
            <a:r>
              <a:rPr lang="ru-RU" sz="1600" dirty="0"/>
              <a:t> </a:t>
            </a:r>
            <a:r>
              <a:rPr lang="en-US" sz="1600" dirty="0"/>
              <a:t>Linux. </a:t>
            </a:r>
            <a:r>
              <a:rPr lang="ru-RU" sz="1600" dirty="0"/>
              <a:t>Вона </a:t>
            </a:r>
            <a:r>
              <a:rPr lang="ru-RU" sz="1600" dirty="0" err="1"/>
              <a:t>збирає</a:t>
            </a:r>
            <a:r>
              <a:rPr lang="ru-RU" sz="1600" dirty="0"/>
              <a:t> код та </a:t>
            </a:r>
            <a:r>
              <a:rPr lang="ru-RU" sz="1600" dirty="0" err="1"/>
              <a:t>залежності</a:t>
            </a:r>
            <a:r>
              <a:rPr lang="ru-RU" sz="1600" dirty="0"/>
              <a:t>. </a:t>
            </a:r>
            <a:r>
              <a:rPr lang="ru-RU" sz="1600" dirty="0" err="1"/>
              <a:t>Завдяки</a:t>
            </a:r>
            <a:r>
              <a:rPr lang="ru-RU" sz="1600" dirty="0"/>
              <a:t> </a:t>
            </a:r>
            <a:r>
              <a:rPr lang="ru-RU" sz="1600" dirty="0" err="1"/>
              <a:t>гарній</a:t>
            </a:r>
            <a:r>
              <a:rPr lang="ru-RU" sz="1600" dirty="0"/>
              <a:t> </a:t>
            </a:r>
            <a:r>
              <a:rPr lang="ru-RU" sz="1600" dirty="0" err="1"/>
              <a:t>мобільності</a:t>
            </a:r>
            <a:r>
              <a:rPr lang="ru-RU" sz="1600" dirty="0"/>
              <a:t> та </a:t>
            </a:r>
            <a:r>
              <a:rPr lang="ru-RU" sz="1600" dirty="0" err="1"/>
              <a:t>відтворюваності</a:t>
            </a:r>
            <a:r>
              <a:rPr lang="ru-RU" sz="1600" dirty="0"/>
              <a:t>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спрощує</a:t>
            </a:r>
            <a:r>
              <a:rPr lang="ru-RU" sz="1600" dirty="0"/>
              <a:t> </a:t>
            </a:r>
            <a:r>
              <a:rPr lang="ru-RU" sz="1600" dirty="0" err="1"/>
              <a:t>масштабування</a:t>
            </a:r>
            <a:r>
              <a:rPr lang="ru-RU" sz="1600" dirty="0"/>
              <a:t>.</a:t>
            </a:r>
          </a:p>
          <a:p>
            <a:r>
              <a:rPr lang="en-US" sz="1600" dirty="0"/>
              <a:t>Docker-</a:t>
            </a:r>
            <a:r>
              <a:rPr lang="ru-RU" sz="1600" dirty="0"/>
              <a:t>движок - </a:t>
            </a:r>
            <a:r>
              <a:rPr lang="ru-RU" sz="1600" dirty="0" err="1"/>
              <a:t>клієнт-серверний</a:t>
            </a:r>
            <a:r>
              <a:rPr lang="ru-RU" sz="1600" dirty="0"/>
              <a:t> </a:t>
            </a:r>
            <a:r>
              <a:rPr lang="ru-RU" sz="1600" dirty="0" err="1"/>
              <a:t>додаток</a:t>
            </a:r>
            <a:r>
              <a:rPr lang="ru-RU" sz="1600" dirty="0"/>
              <a:t>. </a:t>
            </a:r>
            <a:r>
              <a:rPr lang="en-US" sz="1600" dirty="0"/>
              <a:t>Docker Community Edition (CE) - </a:t>
            </a:r>
            <a:r>
              <a:rPr lang="ru-RU" sz="1600" dirty="0" err="1"/>
              <a:t>безкоштовна</a:t>
            </a:r>
            <a:r>
              <a:rPr lang="ru-RU" sz="1600" dirty="0"/>
              <a:t> </a:t>
            </a:r>
            <a:r>
              <a:rPr lang="ru-RU" sz="1600" dirty="0" err="1"/>
              <a:t>версія</a:t>
            </a:r>
            <a:r>
              <a:rPr lang="ru-RU" sz="1600" dirty="0"/>
              <a:t> і, </a:t>
            </a:r>
            <a:r>
              <a:rPr lang="ru-RU" sz="1600" dirty="0" err="1"/>
              <a:t>швидше</a:t>
            </a:r>
            <a:r>
              <a:rPr lang="ru-RU" sz="1600" dirty="0"/>
              <a:t> за все,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використовуватимете</a:t>
            </a:r>
            <a:r>
              <a:rPr lang="ru-RU" sz="1600" dirty="0"/>
              <a:t>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її</a:t>
            </a:r>
            <a:r>
              <a:rPr lang="ru-RU" sz="1600" dirty="0"/>
              <a:t>. </a:t>
            </a:r>
            <a:r>
              <a:rPr lang="en-US" sz="1600" dirty="0"/>
              <a:t>Docker Enterprise - </a:t>
            </a:r>
            <a:r>
              <a:rPr lang="ru-RU" sz="1600" dirty="0" err="1"/>
              <a:t>платний</a:t>
            </a:r>
            <a:r>
              <a:rPr lang="ru-RU" sz="1600" dirty="0"/>
              <a:t> продукт,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поставляється</a:t>
            </a:r>
            <a:r>
              <a:rPr lang="ru-RU" sz="1600" dirty="0"/>
              <a:t> з </a:t>
            </a:r>
            <a:r>
              <a:rPr lang="ru-RU" sz="1600" dirty="0" err="1"/>
              <a:t>додатковими</a:t>
            </a:r>
            <a:r>
              <a:rPr lang="ru-RU" sz="1600" dirty="0"/>
              <a:t> </a:t>
            </a:r>
            <a:r>
              <a:rPr lang="ru-RU" sz="1600" dirty="0" err="1"/>
              <a:t>функціями</a:t>
            </a:r>
            <a:r>
              <a:rPr lang="ru-RU" sz="1600" dirty="0"/>
              <a:t> </a:t>
            </a:r>
            <a:r>
              <a:rPr lang="ru-RU" sz="1600" dirty="0" err="1"/>
              <a:t>підтримки</a:t>
            </a:r>
            <a:r>
              <a:rPr lang="ru-RU" sz="1600" dirty="0"/>
              <a:t>, </a:t>
            </a:r>
            <a:r>
              <a:rPr lang="ru-RU" sz="1600" dirty="0" err="1"/>
              <a:t>керування</a:t>
            </a:r>
            <a:r>
              <a:rPr lang="ru-RU" sz="1600" dirty="0"/>
              <a:t> та </a:t>
            </a:r>
            <a:r>
              <a:rPr lang="ru-RU" sz="1600" dirty="0" err="1"/>
              <a:t>безпеки</a:t>
            </a:r>
            <a:r>
              <a:rPr lang="ru-RU" sz="1600" dirty="0"/>
              <a:t>.</a:t>
            </a:r>
          </a:p>
          <a:p>
            <a:r>
              <a:rPr lang="en-US" sz="1600" dirty="0"/>
              <a:t>Docker-</a:t>
            </a:r>
            <a:r>
              <a:rPr lang="ru-RU" sz="1600" dirty="0" err="1"/>
              <a:t>клієнт</a:t>
            </a:r>
            <a:r>
              <a:rPr lang="ru-RU" sz="1600" dirty="0"/>
              <a:t> – </a:t>
            </a:r>
            <a:r>
              <a:rPr lang="ru-RU" sz="1600" dirty="0" err="1"/>
              <a:t>основний</a:t>
            </a:r>
            <a:r>
              <a:rPr lang="ru-RU" sz="1600" dirty="0"/>
              <a:t> </a:t>
            </a:r>
            <a:r>
              <a:rPr lang="ru-RU" sz="1600" dirty="0" err="1"/>
              <a:t>спосіб</a:t>
            </a:r>
            <a:r>
              <a:rPr lang="ru-RU" sz="1600" dirty="0"/>
              <a:t> </a:t>
            </a:r>
            <a:r>
              <a:rPr lang="ru-RU" sz="1600" dirty="0" err="1"/>
              <a:t>взаємодії</a:t>
            </a:r>
            <a:r>
              <a:rPr lang="ru-RU" sz="1600" dirty="0"/>
              <a:t> з </a:t>
            </a:r>
            <a:r>
              <a:rPr lang="en-US" sz="1600" dirty="0"/>
              <a:t>Docker'</a:t>
            </a:r>
            <a:r>
              <a:rPr lang="ru-RU" sz="1600" dirty="0"/>
              <a:t>ом. </a:t>
            </a:r>
            <a:r>
              <a:rPr lang="ru-RU" sz="1600" dirty="0" err="1"/>
              <a:t>Використовуючи</a:t>
            </a:r>
            <a:r>
              <a:rPr lang="ru-RU" sz="1600" dirty="0"/>
              <a:t> </a:t>
            </a:r>
            <a:r>
              <a:rPr lang="en-US" sz="1600" dirty="0"/>
              <a:t>Docker Command Line Interface (CLI), </a:t>
            </a:r>
            <a:r>
              <a:rPr lang="ru-RU" sz="1600" dirty="0" err="1"/>
              <a:t>ви</a:t>
            </a:r>
            <a:r>
              <a:rPr lang="ru-RU" sz="1600" dirty="0"/>
              <a:t> просто вводите в </a:t>
            </a:r>
            <a:r>
              <a:rPr lang="ru-RU" sz="1600" dirty="0" err="1"/>
              <a:t>термінал</a:t>
            </a:r>
            <a:r>
              <a:rPr lang="ru-RU" sz="1600" dirty="0"/>
              <a:t> </a:t>
            </a:r>
            <a:r>
              <a:rPr lang="ru-RU" sz="1600" dirty="0" err="1"/>
              <a:t>потрібну</a:t>
            </a:r>
            <a:r>
              <a:rPr lang="ru-RU" sz="1600" dirty="0"/>
              <a:t> команду, яка </a:t>
            </a:r>
            <a:r>
              <a:rPr lang="ru-RU" sz="1600" dirty="0" err="1"/>
              <a:t>зазвичай</a:t>
            </a:r>
            <a:r>
              <a:rPr lang="ru-RU" sz="1600" dirty="0"/>
              <a:t> </a:t>
            </a:r>
            <a:r>
              <a:rPr lang="ru-RU" sz="1600" dirty="0" err="1"/>
              <a:t>починається</a:t>
            </a:r>
            <a:r>
              <a:rPr lang="ru-RU" sz="1600" dirty="0"/>
              <a:t> </a:t>
            </a:r>
            <a:r>
              <a:rPr lang="ru-RU" sz="1600" dirty="0" err="1"/>
              <a:t>зі</a:t>
            </a:r>
            <a:r>
              <a:rPr lang="ru-RU" sz="1600" dirty="0"/>
              <a:t> слова </a:t>
            </a:r>
            <a:r>
              <a:rPr lang="en-US" sz="1600" dirty="0"/>
              <a:t>docker. </a:t>
            </a:r>
            <a:r>
              <a:rPr lang="ru-RU" sz="1600" dirty="0" err="1"/>
              <a:t>Потім</a:t>
            </a:r>
            <a:r>
              <a:rPr lang="ru-RU" sz="1600" dirty="0"/>
              <a:t> </a:t>
            </a:r>
            <a:r>
              <a:rPr lang="en-US" sz="1600" dirty="0"/>
              <a:t>Docker-</a:t>
            </a:r>
            <a:r>
              <a:rPr lang="ru-RU" sz="1600" dirty="0" err="1"/>
              <a:t>клієнт</a:t>
            </a:r>
            <a:r>
              <a:rPr lang="ru-RU" sz="1600" dirty="0"/>
              <a:t> </a:t>
            </a:r>
            <a:r>
              <a:rPr lang="ru-RU" sz="1600" dirty="0" err="1"/>
              <a:t>використовує</a:t>
            </a:r>
            <a:r>
              <a:rPr lang="ru-RU" sz="1600" dirty="0"/>
              <a:t> </a:t>
            </a:r>
            <a:r>
              <a:rPr lang="en-US" sz="1600" dirty="0"/>
              <a:t>Docker API </a:t>
            </a:r>
            <a:r>
              <a:rPr lang="ru-RU" sz="1600" dirty="0"/>
              <a:t>для </a:t>
            </a:r>
            <a:r>
              <a:rPr lang="ru-RU" sz="1600" dirty="0" err="1"/>
              <a:t>надсилання</a:t>
            </a:r>
            <a:r>
              <a:rPr lang="ru-RU" sz="1600" dirty="0"/>
              <a:t> </a:t>
            </a:r>
            <a:r>
              <a:rPr lang="ru-RU" sz="1600" dirty="0" err="1"/>
              <a:t>команди</a:t>
            </a:r>
            <a:r>
              <a:rPr lang="ru-RU" sz="1600" dirty="0"/>
              <a:t> на </a:t>
            </a:r>
            <a:r>
              <a:rPr lang="en-US" sz="1600" dirty="0"/>
              <a:t>Docker Daemon.</a:t>
            </a:r>
          </a:p>
          <a:p>
            <a:r>
              <a:rPr lang="en-US" sz="1600" dirty="0"/>
              <a:t>Docker Daemon - Docker-</a:t>
            </a:r>
            <a:r>
              <a:rPr lang="ru-RU" sz="1600" dirty="0"/>
              <a:t>сервер,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відповідає</a:t>
            </a:r>
            <a:r>
              <a:rPr lang="ru-RU" sz="1600" dirty="0"/>
              <a:t> на </a:t>
            </a:r>
            <a:r>
              <a:rPr lang="en-US" sz="1600" dirty="0"/>
              <a:t>Docker API </a:t>
            </a:r>
            <a:r>
              <a:rPr lang="ru-RU" sz="1600" dirty="0" err="1"/>
              <a:t>запити</a:t>
            </a:r>
            <a:r>
              <a:rPr lang="ru-RU" sz="1600" dirty="0"/>
              <a:t>.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управляє</a:t>
            </a:r>
            <a:r>
              <a:rPr lang="ru-RU" sz="1600" dirty="0"/>
              <a:t> образами, контейнерами, </a:t>
            </a:r>
            <a:r>
              <a:rPr lang="en-US" sz="1600" dirty="0"/>
              <a:t>Docker-</a:t>
            </a:r>
            <a:r>
              <a:rPr lang="ru-RU" sz="1600" dirty="0"/>
              <a:t>мережами та томами </a:t>
            </a:r>
            <a:r>
              <a:rPr lang="en-US" sz="1600" dirty="0"/>
              <a:t>Docker.</a:t>
            </a:r>
            <a:endParaRPr lang="ru-RU" sz="1600" dirty="0"/>
          </a:p>
          <a:p>
            <a:r>
              <a:rPr lang="en-US" sz="1600" dirty="0"/>
              <a:t>Docker </a:t>
            </a:r>
            <a:r>
              <a:rPr lang="ru-RU" sz="1600" dirty="0"/>
              <a:t>тома (</a:t>
            </a:r>
            <a:r>
              <a:rPr lang="en-US" sz="1600" dirty="0"/>
              <a:t>Volumes) - </a:t>
            </a:r>
            <a:r>
              <a:rPr lang="ru-RU" sz="1600" dirty="0" err="1"/>
              <a:t>переважний</a:t>
            </a:r>
            <a:r>
              <a:rPr lang="ru-RU" sz="1600" dirty="0"/>
              <a:t> </a:t>
            </a:r>
            <a:r>
              <a:rPr lang="ru-RU" sz="1600" dirty="0" err="1"/>
              <a:t>механізм</a:t>
            </a:r>
            <a:r>
              <a:rPr lang="ru-RU" sz="1600" dirty="0"/>
              <a:t> для </a:t>
            </a:r>
            <a:r>
              <a:rPr lang="ru-RU" sz="1600" dirty="0" err="1"/>
              <a:t>зберігання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використовуються</a:t>
            </a:r>
            <a:r>
              <a:rPr lang="ru-RU" sz="1600" dirty="0"/>
              <a:t> і </a:t>
            </a:r>
            <a:r>
              <a:rPr lang="ru-RU" sz="1600" dirty="0" err="1"/>
              <a:t>генеруються</a:t>
            </a:r>
            <a:r>
              <a:rPr lang="ru-RU" sz="1600" dirty="0"/>
              <a:t> вашим </a:t>
            </a:r>
            <a:r>
              <a:rPr lang="ru-RU" sz="1600" dirty="0" err="1"/>
              <a:t>додатком</a:t>
            </a:r>
            <a:r>
              <a:rPr lang="ru-RU" sz="1600" dirty="0"/>
              <a:t>.</a:t>
            </a:r>
          </a:p>
          <a:p>
            <a:r>
              <a:rPr lang="en-US" sz="1600" dirty="0"/>
              <a:t>Docker-</a:t>
            </a:r>
            <a:r>
              <a:rPr lang="ru-RU" sz="1600" dirty="0" err="1"/>
              <a:t>реєстр</a:t>
            </a:r>
            <a:r>
              <a:rPr lang="ru-RU" sz="1600" dirty="0"/>
              <a:t> — </a:t>
            </a:r>
            <a:r>
              <a:rPr lang="ru-RU" sz="1600" dirty="0" err="1"/>
              <a:t>віддалене</a:t>
            </a:r>
            <a:r>
              <a:rPr lang="ru-RU" sz="1600" dirty="0"/>
              <a:t> </a:t>
            </a:r>
            <a:r>
              <a:rPr lang="ru-RU" sz="1600" dirty="0" err="1"/>
              <a:t>місце</a:t>
            </a:r>
            <a:r>
              <a:rPr lang="ru-RU" sz="1600" dirty="0"/>
              <a:t>, де </a:t>
            </a:r>
            <a:r>
              <a:rPr lang="ru-RU" sz="1600" dirty="0" err="1"/>
              <a:t>містяться</a:t>
            </a:r>
            <a:r>
              <a:rPr lang="ru-RU" sz="1600" dirty="0"/>
              <a:t>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образи</a:t>
            </a:r>
            <a:r>
              <a:rPr lang="ru-RU" sz="1600" dirty="0"/>
              <a:t> </a:t>
            </a:r>
            <a:r>
              <a:rPr lang="en-US" sz="1600" dirty="0"/>
              <a:t>Docker. </a:t>
            </a:r>
            <a:r>
              <a:rPr lang="ru-RU" sz="1600" dirty="0"/>
              <a:t>Ви </a:t>
            </a:r>
            <a:r>
              <a:rPr lang="ru-RU" sz="1600" dirty="0" err="1"/>
              <a:t>завантажуєте</a:t>
            </a:r>
            <a:r>
              <a:rPr lang="ru-RU" sz="1600" dirty="0"/>
              <a:t> </a:t>
            </a:r>
            <a:r>
              <a:rPr lang="ru-RU" sz="1600" dirty="0" err="1"/>
              <a:t>туди</a:t>
            </a:r>
            <a:r>
              <a:rPr lang="ru-RU" sz="1600" dirty="0"/>
              <a:t> </a:t>
            </a:r>
            <a:r>
              <a:rPr lang="ru-RU" sz="1600" dirty="0" err="1"/>
              <a:t>образи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, </a:t>
            </a:r>
            <a:r>
              <a:rPr lang="ru-RU" sz="1600" dirty="0" err="1"/>
              <a:t>навпаки</a:t>
            </a:r>
            <a:r>
              <a:rPr lang="ru-RU" sz="1600" dirty="0"/>
              <a:t>, </a:t>
            </a:r>
            <a:r>
              <a:rPr lang="ru-RU" sz="1600" dirty="0" err="1"/>
              <a:t>завантажуєте</a:t>
            </a:r>
            <a:r>
              <a:rPr lang="ru-RU" sz="1600" dirty="0"/>
              <a:t> </a:t>
            </a:r>
            <a:r>
              <a:rPr lang="ru-RU" sz="1600" dirty="0" err="1"/>
              <a:t>їх</a:t>
            </a:r>
            <a:r>
              <a:rPr lang="ru-RU" sz="1600" dirty="0"/>
              <a:t> </a:t>
            </a:r>
            <a:r>
              <a:rPr lang="ru-RU" sz="1600" dirty="0" err="1"/>
              <a:t>звідти</a:t>
            </a:r>
            <a:r>
              <a:rPr lang="ru-RU" sz="1600" dirty="0"/>
              <a:t>.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використовувати</a:t>
            </a:r>
            <a:r>
              <a:rPr lang="ru-RU" sz="1600" dirty="0"/>
              <a:t> як ваш </a:t>
            </a:r>
            <a:r>
              <a:rPr lang="ru-RU" sz="1600" dirty="0" err="1"/>
              <a:t>реєстр</a:t>
            </a:r>
            <a:r>
              <a:rPr lang="ru-RU" sz="1600" dirty="0"/>
              <a:t>, так і </a:t>
            </a:r>
            <a:r>
              <a:rPr lang="ru-RU" sz="1600" dirty="0" err="1"/>
              <a:t>реєстр</a:t>
            </a:r>
            <a:r>
              <a:rPr lang="ru-RU" sz="1600" dirty="0"/>
              <a:t> будь-</a:t>
            </a:r>
            <a:r>
              <a:rPr lang="ru-RU" sz="1600" dirty="0" err="1"/>
              <a:t>якого</a:t>
            </a:r>
            <a:r>
              <a:rPr lang="ru-RU" sz="1600" dirty="0"/>
              <a:t> провайдера.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AWS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en-US" sz="1600" dirty="0"/>
              <a:t>Google Cloud.</a:t>
            </a:r>
            <a:endParaRPr lang="ru-RU" sz="1600" dirty="0"/>
          </a:p>
          <a:p>
            <a:r>
              <a:rPr lang="en-US" sz="1600" dirty="0"/>
              <a:t>Docker Hub - </a:t>
            </a:r>
            <a:r>
              <a:rPr lang="ru-RU" sz="1600" dirty="0" err="1"/>
              <a:t>мабуть</a:t>
            </a:r>
            <a:r>
              <a:rPr lang="ru-RU" sz="1600" dirty="0"/>
              <a:t>, </a:t>
            </a:r>
            <a:r>
              <a:rPr lang="ru-RU" sz="1600" dirty="0" err="1"/>
              <a:t>найвідоміший</a:t>
            </a:r>
            <a:r>
              <a:rPr lang="ru-RU" sz="1600" dirty="0"/>
              <a:t> і </a:t>
            </a:r>
            <a:r>
              <a:rPr lang="ru-RU" sz="1600" dirty="0" err="1"/>
              <a:t>найбільший</a:t>
            </a:r>
            <a:r>
              <a:rPr lang="ru-RU" sz="1600" dirty="0"/>
              <a:t> </a:t>
            </a:r>
            <a:r>
              <a:rPr lang="en-US" sz="1600" dirty="0"/>
              <a:t>Docker-</a:t>
            </a:r>
            <a:r>
              <a:rPr lang="ru-RU" sz="1600" dirty="0" err="1"/>
              <a:t>реєстр</a:t>
            </a:r>
            <a:r>
              <a:rPr lang="ru-RU" sz="1600" dirty="0"/>
              <a:t>. Там </a:t>
            </a:r>
            <a:r>
              <a:rPr lang="ru-RU" sz="1600" dirty="0" err="1"/>
              <a:t>ви</a:t>
            </a:r>
            <a:r>
              <a:rPr lang="ru-RU" sz="1600" dirty="0"/>
              <a:t> </a:t>
            </a:r>
            <a:r>
              <a:rPr lang="ru-RU" sz="1600" dirty="0" err="1"/>
              <a:t>зможете</a:t>
            </a:r>
            <a:r>
              <a:rPr lang="ru-RU" sz="1600" dirty="0"/>
              <a:t> </a:t>
            </a:r>
            <a:r>
              <a:rPr lang="ru-RU" sz="1600" dirty="0" err="1"/>
              <a:t>знайти</a:t>
            </a:r>
            <a:r>
              <a:rPr lang="ru-RU" sz="1600" dirty="0"/>
              <a:t> </a:t>
            </a:r>
            <a:r>
              <a:rPr lang="ru-RU" sz="1600" dirty="0" err="1"/>
              <a:t>потрібний</a:t>
            </a:r>
            <a:r>
              <a:rPr lang="ru-RU" sz="1600" dirty="0"/>
              <a:t> вам образ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завантажити</a:t>
            </a:r>
            <a:r>
              <a:rPr lang="ru-RU" sz="1600" dirty="0"/>
              <a:t> ваш </a:t>
            </a:r>
            <a:r>
              <a:rPr lang="ru-RU" sz="1600" dirty="0" err="1"/>
              <a:t>власний</a:t>
            </a:r>
            <a:r>
              <a:rPr lang="ru-RU" sz="1600" dirty="0"/>
              <a:t> – все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безкоштовно</a:t>
            </a:r>
            <a:r>
              <a:rPr lang="ru-RU" sz="1600" dirty="0"/>
              <a:t>.</a:t>
            </a:r>
          </a:p>
          <a:p>
            <a:r>
              <a:rPr lang="en-US" sz="1600" dirty="0"/>
              <a:t>Docker-</a:t>
            </a:r>
            <a:r>
              <a:rPr lang="ru-RU" sz="1600" dirty="0" err="1"/>
              <a:t>репозиторій</a:t>
            </a:r>
            <a:r>
              <a:rPr lang="ru-RU" sz="1600" dirty="0"/>
              <a:t> —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збірка</a:t>
            </a:r>
            <a:r>
              <a:rPr lang="ru-RU" sz="1600" dirty="0"/>
              <a:t> </a:t>
            </a:r>
            <a:r>
              <a:rPr lang="en-US" sz="1600" dirty="0"/>
              <a:t>Docker-</a:t>
            </a:r>
            <a:r>
              <a:rPr lang="ru-RU" sz="1600" dirty="0" err="1"/>
              <a:t>образів</a:t>
            </a:r>
            <a:r>
              <a:rPr lang="ru-RU" sz="1600" dirty="0"/>
              <a:t> з </a:t>
            </a:r>
            <a:r>
              <a:rPr lang="ru-RU" sz="1600" dirty="0" err="1"/>
              <a:t>однаковими</a:t>
            </a:r>
            <a:r>
              <a:rPr lang="ru-RU" sz="1600" dirty="0"/>
              <a:t> </a:t>
            </a:r>
            <a:r>
              <a:rPr lang="ru-RU" sz="1600" dirty="0" err="1"/>
              <a:t>назвами</a:t>
            </a:r>
            <a:r>
              <a:rPr lang="ru-RU" sz="1600" dirty="0"/>
              <a:t>, але з </a:t>
            </a:r>
            <a:r>
              <a:rPr lang="ru-RU" sz="1600" dirty="0" err="1"/>
              <a:t>різними</a:t>
            </a:r>
            <a:r>
              <a:rPr lang="ru-RU" sz="1600" dirty="0"/>
              <a:t> тегами. Тег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ідентифікатор</a:t>
            </a:r>
            <a:r>
              <a:rPr lang="ru-RU" sz="1600" dirty="0"/>
              <a:t> </a:t>
            </a:r>
            <a:r>
              <a:rPr lang="en-US" sz="1600" dirty="0"/>
              <a:t>Docker-</a:t>
            </a:r>
            <a:r>
              <a:rPr lang="ru-RU" sz="1600" dirty="0"/>
              <a:t>образу. </a:t>
            </a:r>
            <a:r>
              <a:rPr lang="ru-RU" sz="1600" dirty="0" err="1"/>
              <a:t>Зазвичай</a:t>
            </a:r>
            <a:r>
              <a:rPr lang="ru-RU" sz="1600" dirty="0"/>
              <a:t> у </a:t>
            </a:r>
            <a:r>
              <a:rPr lang="ru-RU" sz="1600" dirty="0" err="1"/>
              <a:t>репозиторії</a:t>
            </a:r>
            <a:r>
              <a:rPr lang="ru-RU" sz="1600" dirty="0"/>
              <a:t> </a:t>
            </a:r>
            <a:r>
              <a:rPr lang="ru-RU" sz="1600" dirty="0" err="1"/>
              <a:t>містяться</a:t>
            </a:r>
            <a:r>
              <a:rPr lang="ru-RU" sz="1600" dirty="0"/>
              <a:t> </a:t>
            </a:r>
            <a:r>
              <a:rPr lang="ru-RU" sz="1600" dirty="0" err="1"/>
              <a:t>різні</a:t>
            </a:r>
            <a:r>
              <a:rPr lang="ru-RU" sz="1600" dirty="0"/>
              <a:t>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ru-RU" sz="1600" dirty="0" err="1"/>
              <a:t>однієї</a:t>
            </a:r>
            <a:r>
              <a:rPr lang="ru-RU" sz="1600" dirty="0"/>
              <a:t> й </a:t>
            </a:r>
            <a:r>
              <a:rPr lang="ru-RU" sz="1600" dirty="0" err="1"/>
              <a:t>тієї</a:t>
            </a:r>
            <a:r>
              <a:rPr lang="ru-RU" sz="1600" dirty="0"/>
              <a:t> ж образа.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Python - </a:t>
            </a:r>
            <a:r>
              <a:rPr lang="ru-RU" sz="1600" dirty="0" err="1"/>
              <a:t>назва</a:t>
            </a:r>
            <a:r>
              <a:rPr lang="ru-RU" sz="1600" dirty="0"/>
              <a:t> одного з </a:t>
            </a:r>
            <a:r>
              <a:rPr lang="ru-RU" sz="1600" dirty="0" err="1"/>
              <a:t>найпопулярніших</a:t>
            </a:r>
            <a:r>
              <a:rPr lang="ru-RU" sz="1600" dirty="0"/>
              <a:t> </a:t>
            </a:r>
            <a:r>
              <a:rPr lang="en-US" sz="1600" dirty="0"/>
              <a:t>Docker-</a:t>
            </a:r>
            <a:r>
              <a:rPr lang="ru-RU" sz="1600" dirty="0" err="1"/>
              <a:t>репозиторіїв</a:t>
            </a:r>
            <a:r>
              <a:rPr lang="ru-RU" sz="1600" dirty="0"/>
              <a:t> на </a:t>
            </a:r>
            <a:r>
              <a:rPr lang="en-US" sz="1600" dirty="0"/>
              <a:t>Docker Hub-</a:t>
            </a:r>
            <a:r>
              <a:rPr lang="ru-RU" sz="1600" dirty="0"/>
              <a:t>і. </a:t>
            </a:r>
            <a:r>
              <a:rPr lang="en-US" sz="1600" dirty="0"/>
              <a:t>Python:3.7-slim </a:t>
            </a:r>
            <a:r>
              <a:rPr lang="ru-RU" sz="1600" dirty="0" err="1"/>
              <a:t>відноситься</a:t>
            </a:r>
            <a:r>
              <a:rPr lang="ru-RU" sz="1600" dirty="0"/>
              <a:t> до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en-US" sz="1600" dirty="0"/>
              <a:t>Python-</a:t>
            </a:r>
            <a:r>
              <a:rPr lang="ru-RU" sz="1600" dirty="0"/>
              <a:t>образу з тегом 3.7-</a:t>
            </a:r>
            <a:r>
              <a:rPr lang="en-US" sz="1600" dirty="0"/>
              <a:t>slim </a:t>
            </a:r>
            <a:r>
              <a:rPr lang="ru-RU" sz="1600" dirty="0"/>
              <a:t>у </a:t>
            </a:r>
            <a:r>
              <a:rPr lang="en-US" sz="1600" dirty="0"/>
              <a:t>Python </a:t>
            </a:r>
            <a:r>
              <a:rPr lang="ru-RU" sz="1600" dirty="0" err="1"/>
              <a:t>репозиторії</a:t>
            </a:r>
            <a:r>
              <a:rPr lang="ru-RU" sz="1600" dirty="0"/>
              <a:t>. У </a:t>
            </a:r>
            <a:r>
              <a:rPr lang="ru-RU" sz="1600" dirty="0" err="1"/>
              <a:t>реєстр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завантажувати</a:t>
            </a:r>
            <a:r>
              <a:rPr lang="ru-RU" sz="1600" dirty="0"/>
              <a:t> як </a:t>
            </a:r>
            <a:r>
              <a:rPr lang="ru-RU" sz="1600" dirty="0" err="1"/>
              <a:t>цілий</a:t>
            </a:r>
            <a:r>
              <a:rPr lang="ru-RU" sz="1600" dirty="0"/>
              <a:t> </a:t>
            </a:r>
            <a:r>
              <a:rPr lang="ru-RU" sz="1600" dirty="0" err="1"/>
              <a:t>репозиторій</a:t>
            </a:r>
            <a:r>
              <a:rPr lang="ru-RU" sz="1600" dirty="0"/>
              <a:t>, і один образ.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979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CEBC-CCF4-7EF2-8195-242113B7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Масштабування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CB0-2DB7-1018-DBA3-51287351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чотири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належать до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.</a:t>
            </a:r>
          </a:p>
          <a:p>
            <a:r>
              <a:rPr lang="en-US" dirty="0"/>
              <a:t>Docker-</a:t>
            </a:r>
            <a:r>
              <a:rPr lang="ru-RU" dirty="0"/>
              <a:t>мережа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об'єднувати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. </a:t>
            </a:r>
            <a:r>
              <a:rPr lang="ru-RU" dirty="0" err="1"/>
              <a:t>Контейнери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об'єднуються</a:t>
            </a:r>
            <a:r>
              <a:rPr lang="ru-RU" dirty="0"/>
              <a:t>,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знаходитися</a:t>
            </a:r>
            <a:r>
              <a:rPr lang="ru-RU" dirty="0"/>
              <a:t> на одному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хостах.</a:t>
            </a:r>
          </a:p>
          <a:p>
            <a:r>
              <a:rPr lang="en-US" dirty="0"/>
              <a:t>Docker Compose — </a:t>
            </a:r>
            <a:r>
              <a:rPr lang="ru-RU" dirty="0" err="1"/>
              <a:t>інструмент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запуск </a:t>
            </a:r>
            <a:r>
              <a:rPr lang="ru-RU" dirty="0" err="1"/>
              <a:t>програми</a:t>
            </a:r>
            <a:r>
              <a:rPr lang="ru-RU" dirty="0"/>
              <a:t>, яка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контейнерів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вам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для повторного </a:t>
            </a:r>
            <a:r>
              <a:rPr lang="ru-RU" dirty="0" err="1"/>
              <a:t>використання</a:t>
            </a:r>
            <a:r>
              <a:rPr lang="ru-RU" dirty="0"/>
              <a:t> у </a:t>
            </a:r>
            <a:r>
              <a:rPr lang="ru-RU" dirty="0" err="1"/>
              <a:t>спеціальний</a:t>
            </a:r>
            <a:r>
              <a:rPr lang="ru-RU" dirty="0"/>
              <a:t> файл – </a:t>
            </a:r>
            <a:r>
              <a:rPr lang="en-US" dirty="0"/>
              <a:t>docker-</a:t>
            </a:r>
            <a:r>
              <a:rPr lang="en-US" dirty="0" err="1"/>
              <a:t>compose.yml</a:t>
            </a:r>
            <a:r>
              <a:rPr lang="en-US" dirty="0"/>
              <a:t>.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en-US" dirty="0"/>
              <a:t>Docker Compose command line </a:t>
            </a:r>
            <a:r>
              <a:rPr lang="ru-RU" dirty="0" err="1"/>
              <a:t>спростить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з вашим </a:t>
            </a:r>
            <a:r>
              <a:rPr lang="ru-RU" dirty="0" err="1"/>
              <a:t>мультиконтейнерним</a:t>
            </a:r>
            <a:r>
              <a:rPr lang="ru-RU" dirty="0"/>
              <a:t> </a:t>
            </a:r>
            <a:r>
              <a:rPr lang="ru-RU" dirty="0" err="1"/>
              <a:t>додатком</a:t>
            </a:r>
            <a:r>
              <a:rPr lang="ru-RU" dirty="0"/>
              <a:t>. До того ж </a:t>
            </a:r>
            <a:r>
              <a:rPr lang="en-US" dirty="0"/>
              <a:t>Docker Compose </a:t>
            </a:r>
            <a:r>
              <a:rPr lang="ru-RU" dirty="0" err="1"/>
              <a:t>надається</a:t>
            </a:r>
            <a:r>
              <a:rPr lang="ru-RU" dirty="0"/>
              <a:t> </a:t>
            </a:r>
            <a:r>
              <a:rPr lang="ru-RU" dirty="0" err="1"/>
              <a:t>безкоштовно</a:t>
            </a:r>
            <a:r>
              <a:rPr lang="ru-RU" dirty="0"/>
              <a:t> разом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установником</a:t>
            </a:r>
            <a:r>
              <a:rPr lang="ru-RU" dirty="0"/>
              <a:t> </a:t>
            </a:r>
            <a:r>
              <a:rPr lang="en-US" dirty="0"/>
              <a:t>Docker.</a:t>
            </a:r>
            <a:endParaRPr lang="ru-RU" dirty="0"/>
          </a:p>
          <a:p>
            <a:r>
              <a:rPr lang="en-US" dirty="0"/>
              <a:t>Docker Swarm (</a:t>
            </a:r>
            <a:r>
              <a:rPr lang="ru-RU" dirty="0"/>
              <a:t>рой) -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оркестрування</a:t>
            </a:r>
            <a:r>
              <a:rPr lang="ru-RU" dirty="0"/>
              <a:t> (</a:t>
            </a:r>
            <a:r>
              <a:rPr lang="ru-RU" dirty="0" err="1"/>
              <a:t>управління</a:t>
            </a:r>
            <a:r>
              <a:rPr lang="ru-RU" dirty="0"/>
              <a:t>)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/>
              <a:t>вашої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Офіційний</a:t>
            </a:r>
            <a:r>
              <a:rPr lang="ru-RU" dirty="0"/>
              <a:t> </a:t>
            </a:r>
            <a:r>
              <a:rPr lang="en-US" dirty="0"/>
              <a:t>Docker-</a:t>
            </a:r>
            <a:r>
              <a:rPr lang="ru-RU" dirty="0" err="1"/>
              <a:t>туторіал</a:t>
            </a:r>
            <a:r>
              <a:rPr lang="ru-RU" dirty="0"/>
              <a:t> </a:t>
            </a:r>
            <a:r>
              <a:rPr lang="ru-RU" dirty="0" err="1"/>
              <a:t>навчить</a:t>
            </a:r>
            <a:r>
              <a:rPr lang="ru-RU" dirty="0"/>
              <a:t> вас ним </a:t>
            </a:r>
            <a:r>
              <a:rPr lang="ru-RU" dirty="0" err="1"/>
              <a:t>користуватися</a:t>
            </a:r>
            <a:endParaRPr lang="ru-RU" dirty="0"/>
          </a:p>
          <a:p>
            <a:r>
              <a:rPr lang="en-US" dirty="0"/>
              <a:t>Docker-</a:t>
            </a:r>
            <a:r>
              <a:rPr lang="ru-RU" dirty="0" err="1"/>
              <a:t>сервіси</a:t>
            </a:r>
            <a:r>
              <a:rPr lang="ru-RU" dirty="0"/>
              <a:t> -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en-US" dirty="0"/>
              <a:t>Docker-</a:t>
            </a:r>
            <a:r>
              <a:rPr lang="ru-RU" dirty="0" err="1"/>
              <a:t>сервіси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масштабувати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кількома</a:t>
            </a:r>
            <a:r>
              <a:rPr lang="ru-RU" dirty="0"/>
              <a:t> </a:t>
            </a:r>
            <a:r>
              <a:rPr lang="en-US" dirty="0"/>
              <a:t>Docker Daemons, </a:t>
            </a:r>
            <a:r>
              <a:rPr lang="ru-RU" dirty="0"/>
              <a:t>а також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en-US" dirty="0"/>
              <a:t>Docker Swarms.</a:t>
            </a:r>
          </a:p>
        </p:txBody>
      </p:sp>
    </p:spTree>
    <p:extLst>
      <p:ext uri="{BB962C8B-B14F-4D97-AF65-F5344CB8AC3E}">
        <p14:creationId xmlns:p14="http://schemas.microsoft.com/office/powerpoint/2010/main" val="38595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7F1E6-8996-FBA7-7F49-6A98FB51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b="0" i="0">
                <a:effectLst/>
                <a:latin typeface="Charlie Display"/>
              </a:rPr>
              <a:t>Що таке монолітна архітектура?</a:t>
            </a:r>
            <a:endParaRPr lang="en-US" sz="540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D72C-D505-27D8-FB94-47243C18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r>
              <a:rPr lang="ru-RU" sz="1700" b="0" i="0" dirty="0" err="1">
                <a:effectLst/>
                <a:latin typeface="Charlie Text"/>
              </a:rPr>
              <a:t>Монолітна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архітектура</a:t>
            </a:r>
            <a:r>
              <a:rPr lang="ru-RU" sz="1700" b="0" i="0" dirty="0">
                <a:effectLst/>
                <a:latin typeface="Charlie Text"/>
              </a:rPr>
              <a:t> — </a:t>
            </a:r>
            <a:r>
              <a:rPr lang="ru-RU" sz="1700" b="0" i="0" dirty="0" err="1">
                <a:effectLst/>
                <a:latin typeface="Charlie Text"/>
              </a:rPr>
              <a:t>це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традиційна</a:t>
            </a:r>
            <a:r>
              <a:rPr lang="ru-RU" sz="1700" b="0" i="0" dirty="0">
                <a:effectLst/>
                <a:latin typeface="Charlie Text"/>
              </a:rPr>
              <a:t> модель </a:t>
            </a:r>
            <a:r>
              <a:rPr lang="ru-RU" sz="1700" b="0" i="0" dirty="0" err="1">
                <a:effectLst/>
                <a:latin typeface="Charlie Text"/>
              </a:rPr>
              <a:t>програмного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забезпечення</a:t>
            </a:r>
            <a:r>
              <a:rPr lang="ru-RU" sz="1700" b="0" i="0" dirty="0">
                <a:effectLst/>
                <a:latin typeface="Charlie Text"/>
              </a:rPr>
              <a:t>, яка </a:t>
            </a:r>
            <a:r>
              <a:rPr lang="ru-RU" sz="1700" b="0" i="0" dirty="0" err="1">
                <a:effectLst/>
                <a:latin typeface="Charlie Text"/>
              </a:rPr>
              <a:t>побудована</a:t>
            </a:r>
            <a:r>
              <a:rPr lang="ru-RU" sz="1700" b="0" i="0" dirty="0">
                <a:effectLst/>
                <a:latin typeface="Charlie Text"/>
              </a:rPr>
              <a:t> як </a:t>
            </a:r>
            <a:r>
              <a:rPr lang="ru-RU" sz="1700" b="0" i="0" dirty="0" err="1">
                <a:effectLst/>
                <a:latin typeface="Charlie Text"/>
              </a:rPr>
              <a:t>уніфікована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одиниця</a:t>
            </a:r>
            <a:r>
              <a:rPr lang="ru-RU" sz="1700" b="0" i="0" dirty="0">
                <a:effectLst/>
                <a:latin typeface="Charlie Text"/>
              </a:rPr>
              <a:t>, </a:t>
            </a:r>
            <a:r>
              <a:rPr lang="ru-RU" sz="1700" b="0" i="0" dirty="0" err="1">
                <a:effectLst/>
                <a:latin typeface="Charlie Text"/>
              </a:rPr>
              <a:t>самодостатня</a:t>
            </a:r>
            <a:r>
              <a:rPr lang="ru-RU" sz="1700" b="0" i="0" dirty="0">
                <a:effectLst/>
                <a:latin typeface="Charlie Text"/>
              </a:rPr>
              <a:t> та </a:t>
            </a:r>
            <a:r>
              <a:rPr lang="ru-RU" sz="1700" b="0" i="0" dirty="0" err="1">
                <a:effectLst/>
                <a:latin typeface="Charlie Text"/>
              </a:rPr>
              <a:t>незалежна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від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інших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програм</a:t>
            </a:r>
            <a:r>
              <a:rPr lang="ru-RU" sz="1700" b="0" i="0" dirty="0">
                <a:effectLst/>
                <a:latin typeface="Charlie Text"/>
              </a:rPr>
              <a:t>. Слово «</a:t>
            </a:r>
            <a:r>
              <a:rPr lang="ru-RU" sz="1700" b="0" i="0" dirty="0" err="1">
                <a:effectLst/>
                <a:latin typeface="Charlie Text"/>
              </a:rPr>
              <a:t>моноліт</a:t>
            </a:r>
            <a:r>
              <a:rPr lang="ru-RU" sz="1700" b="0" i="0" dirty="0">
                <a:effectLst/>
                <a:latin typeface="Charlie Text"/>
              </a:rPr>
              <a:t>» часто </a:t>
            </a:r>
            <a:r>
              <a:rPr lang="ru-RU" sz="1700" b="0" i="0" dirty="0" err="1">
                <a:effectLst/>
                <a:latin typeface="Charlie Text"/>
              </a:rPr>
              <a:t>приписують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чомусь</a:t>
            </a:r>
            <a:r>
              <a:rPr lang="ru-RU" sz="1700" b="0" i="0" dirty="0">
                <a:effectLst/>
                <a:latin typeface="Charlie Text"/>
              </a:rPr>
              <a:t> великому та </a:t>
            </a:r>
            <a:r>
              <a:rPr lang="ru-RU" sz="1700" b="0" i="0" dirty="0" err="1">
                <a:effectLst/>
                <a:latin typeface="Charlie Text"/>
              </a:rPr>
              <a:t>льодовиковому</a:t>
            </a:r>
            <a:r>
              <a:rPr lang="ru-RU" sz="1700" b="0" i="0" dirty="0">
                <a:effectLst/>
                <a:latin typeface="Charlie Text"/>
              </a:rPr>
              <a:t>, </a:t>
            </a:r>
            <a:r>
              <a:rPr lang="ru-RU" sz="1700" b="0" i="0" dirty="0" err="1">
                <a:effectLst/>
                <a:latin typeface="Charlie Text"/>
              </a:rPr>
              <a:t>що</a:t>
            </a:r>
            <a:r>
              <a:rPr lang="ru-RU" sz="1700" b="0" i="0" dirty="0">
                <a:effectLst/>
                <a:latin typeface="Charlie Text"/>
              </a:rPr>
              <a:t> не далеко </a:t>
            </a:r>
            <a:r>
              <a:rPr lang="ru-RU" sz="1700" b="0" i="0" dirty="0" err="1">
                <a:effectLst/>
                <a:latin typeface="Charlie Text"/>
              </a:rPr>
              <a:t>від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істини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монолітної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архітектури</a:t>
            </a:r>
            <a:r>
              <a:rPr lang="ru-RU" sz="1700" b="0" i="0" dirty="0">
                <a:effectLst/>
                <a:latin typeface="Charlie Text"/>
              </a:rPr>
              <a:t> для </a:t>
            </a:r>
            <a:r>
              <a:rPr lang="ru-RU" sz="1700" b="0" i="0" dirty="0" err="1">
                <a:effectLst/>
                <a:latin typeface="Charlie Text"/>
              </a:rPr>
              <a:t>розробки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програмного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забезпечення</a:t>
            </a:r>
            <a:r>
              <a:rPr lang="ru-RU" sz="1700" b="0" i="0" dirty="0">
                <a:effectLst/>
                <a:latin typeface="Charlie Text"/>
              </a:rPr>
              <a:t>. </a:t>
            </a:r>
            <a:r>
              <a:rPr lang="ru-RU" sz="1700" b="0" i="0" dirty="0" err="1">
                <a:effectLst/>
                <a:latin typeface="Charlie Text"/>
              </a:rPr>
              <a:t>Монолітна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архітектура</a:t>
            </a:r>
            <a:r>
              <a:rPr lang="ru-RU" sz="1700" b="0" i="0" dirty="0">
                <a:effectLst/>
                <a:latin typeface="Charlie Text"/>
              </a:rPr>
              <a:t> — </a:t>
            </a:r>
            <a:r>
              <a:rPr lang="ru-RU" sz="1700" b="0" i="0" dirty="0" err="1">
                <a:effectLst/>
                <a:latin typeface="Charlie Text"/>
              </a:rPr>
              <a:t>це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окрема</a:t>
            </a:r>
            <a:r>
              <a:rPr lang="ru-RU" sz="1700" b="0" i="0" dirty="0">
                <a:effectLst/>
                <a:latin typeface="Charlie Text"/>
              </a:rPr>
              <a:t> велика </a:t>
            </a:r>
            <a:r>
              <a:rPr lang="ru-RU" sz="1700" b="0" i="0" dirty="0" err="1">
                <a:effectLst/>
                <a:latin typeface="Charlie Text"/>
              </a:rPr>
              <a:t>обчислювальна</a:t>
            </a:r>
            <a:r>
              <a:rPr lang="ru-RU" sz="1700" b="0" i="0" dirty="0">
                <a:effectLst/>
                <a:latin typeface="Charlie Text"/>
              </a:rPr>
              <a:t> мережа з </a:t>
            </a:r>
            <a:r>
              <a:rPr lang="ru-RU" sz="1700" b="0" i="0" dirty="0" err="1">
                <a:effectLst/>
                <a:latin typeface="Charlie Text"/>
              </a:rPr>
              <a:t>єдиною</a:t>
            </a:r>
            <a:r>
              <a:rPr lang="ru-RU" sz="1700" b="0" i="0" dirty="0">
                <a:effectLst/>
                <a:latin typeface="Charlie Text"/>
              </a:rPr>
              <a:t> кодовою базою, яка </a:t>
            </a:r>
            <a:r>
              <a:rPr lang="ru-RU" sz="1700" b="0" i="0" dirty="0" err="1">
                <a:effectLst/>
                <a:latin typeface="Charlie Text"/>
              </a:rPr>
              <a:t>об’єднує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всі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бізнес-завдання</a:t>
            </a:r>
            <a:r>
              <a:rPr lang="ru-RU" sz="1700" b="0" i="0" dirty="0">
                <a:effectLst/>
                <a:latin typeface="Charlie Text"/>
              </a:rPr>
              <a:t>. </a:t>
            </a:r>
            <a:r>
              <a:rPr lang="ru-RU" sz="1700" b="0" i="0" dirty="0" err="1">
                <a:effectLst/>
                <a:latin typeface="Charlie Text"/>
              </a:rPr>
              <a:t>Щоб</a:t>
            </a:r>
            <a:r>
              <a:rPr lang="ru-RU" sz="1700" b="0" i="0" dirty="0">
                <a:effectLst/>
                <a:latin typeface="Charlie Text"/>
              </a:rPr>
              <a:t> внести </a:t>
            </a:r>
            <a:r>
              <a:rPr lang="ru-RU" sz="1700" b="0" i="0" dirty="0" err="1">
                <a:effectLst/>
                <a:latin typeface="Charlie Text"/>
              </a:rPr>
              <a:t>зміни</a:t>
            </a:r>
            <a:r>
              <a:rPr lang="ru-RU" sz="1700" b="0" i="0" dirty="0">
                <a:effectLst/>
                <a:latin typeface="Charlie Text"/>
              </a:rPr>
              <a:t> в </a:t>
            </a:r>
            <a:r>
              <a:rPr lang="ru-RU" sz="1700" b="0" i="0" dirty="0" err="1">
                <a:effectLst/>
                <a:latin typeface="Charlie Text"/>
              </a:rPr>
              <a:t>програму</a:t>
            </a:r>
            <a:r>
              <a:rPr lang="ru-RU" sz="1700" b="0" i="0" dirty="0">
                <a:effectLst/>
                <a:latin typeface="Charlie Text"/>
              </a:rPr>
              <a:t> такого типу, </a:t>
            </a:r>
            <a:r>
              <a:rPr lang="ru-RU" sz="1700" b="0" i="0" dirty="0" err="1">
                <a:effectLst/>
                <a:latin typeface="Charlie Text"/>
              </a:rPr>
              <a:t>потрібно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оновити</a:t>
            </a:r>
            <a:r>
              <a:rPr lang="ru-RU" sz="1700" b="0" i="0" dirty="0">
                <a:effectLst/>
                <a:latin typeface="Charlie Text"/>
              </a:rPr>
              <a:t> весь стек, </a:t>
            </a:r>
            <a:r>
              <a:rPr lang="ru-RU" sz="1700" b="0" i="0" dirty="0" err="1">
                <a:effectLst/>
                <a:latin typeface="Charlie Text"/>
              </a:rPr>
              <a:t>отримавши</a:t>
            </a:r>
            <a:r>
              <a:rPr lang="ru-RU" sz="1700" b="0" i="0" dirty="0">
                <a:effectLst/>
                <a:latin typeface="Charlie Text"/>
              </a:rPr>
              <a:t> доступ до </a:t>
            </a:r>
            <a:r>
              <a:rPr lang="ru-RU" sz="1700" b="0" i="0" dirty="0" err="1">
                <a:effectLst/>
                <a:latin typeface="Charlie Text"/>
              </a:rPr>
              <a:t>бази</a:t>
            </a:r>
            <a:r>
              <a:rPr lang="ru-RU" sz="1700" b="0" i="0" dirty="0">
                <a:effectLst/>
                <a:latin typeface="Charlie Text"/>
              </a:rPr>
              <a:t> коду та створивши та </a:t>
            </a:r>
            <a:r>
              <a:rPr lang="ru-RU" sz="1700" b="0" i="0" dirty="0" err="1">
                <a:effectLst/>
                <a:latin typeface="Charlie Text"/>
              </a:rPr>
              <a:t>розгорнувши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оновлену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версію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інтерфейсу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служби</a:t>
            </a:r>
            <a:r>
              <a:rPr lang="ru-RU" sz="1700" b="0" i="0" dirty="0">
                <a:effectLst/>
                <a:latin typeface="Charlie Text"/>
              </a:rPr>
              <a:t>. </a:t>
            </a:r>
            <a:r>
              <a:rPr lang="ru-RU" sz="1700" b="0" i="0" dirty="0" err="1">
                <a:effectLst/>
                <a:latin typeface="Charlie Text"/>
              </a:rPr>
              <a:t>Це</a:t>
            </a:r>
            <a:r>
              <a:rPr lang="ru-RU" sz="1700" b="0" i="0" dirty="0">
                <a:effectLst/>
                <a:latin typeface="Charlie Text"/>
              </a:rPr>
              <a:t> робить </a:t>
            </a:r>
            <a:r>
              <a:rPr lang="ru-RU" sz="1700" b="0" i="0" dirty="0" err="1">
                <a:effectLst/>
                <a:latin typeface="Charlie Text"/>
              </a:rPr>
              <a:t>оновлення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обмежувальними</a:t>
            </a:r>
            <a:r>
              <a:rPr lang="ru-RU" sz="1700" b="0" i="0" dirty="0">
                <a:effectLst/>
                <a:latin typeface="Charlie Text"/>
              </a:rPr>
              <a:t> та </a:t>
            </a:r>
            <a:r>
              <a:rPr lang="ru-RU" sz="1700" b="0" i="0" dirty="0" err="1">
                <a:effectLst/>
                <a:latin typeface="Charlie Text"/>
              </a:rPr>
              <a:t>забирає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багато</a:t>
            </a:r>
            <a:r>
              <a:rPr lang="ru-RU" sz="1700" b="0" i="0" dirty="0">
                <a:effectLst/>
                <a:latin typeface="Charlie Text"/>
              </a:rPr>
              <a:t> часу. </a:t>
            </a:r>
            <a:endParaRPr lang="en-US" sz="1700" b="0" i="0" dirty="0">
              <a:effectLst/>
              <a:latin typeface="Charlie Text"/>
            </a:endParaRPr>
          </a:p>
          <a:p>
            <a:pPr marL="0" indent="0" fontAlgn="base">
              <a:buNone/>
            </a:pPr>
            <a:endParaRPr lang="ru-RU" sz="1700" b="0" i="0" dirty="0">
              <a:effectLst/>
              <a:latin typeface="Charlie Text"/>
            </a:endParaRPr>
          </a:p>
          <a:p>
            <a:pPr marL="0" indent="0" fontAlgn="base">
              <a:buNone/>
            </a:pPr>
            <a:r>
              <a:rPr lang="ru-RU" sz="1700" b="0" i="0" dirty="0" err="1">
                <a:effectLst/>
                <a:latin typeface="Charlie Text"/>
              </a:rPr>
              <a:t>Моноліти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можуть</a:t>
            </a:r>
            <a:r>
              <a:rPr lang="ru-RU" sz="1700" b="0" i="0" dirty="0">
                <a:effectLst/>
                <a:latin typeface="Charlie Text"/>
              </a:rPr>
              <a:t> бути </a:t>
            </a:r>
            <a:r>
              <a:rPr lang="ru-RU" sz="1700" b="0" i="0" dirty="0" err="1">
                <a:effectLst/>
                <a:latin typeface="Charlie Text"/>
              </a:rPr>
              <a:t>зручними</a:t>
            </a:r>
            <a:r>
              <a:rPr lang="ru-RU" sz="1700" b="0" i="0" dirty="0">
                <a:effectLst/>
                <a:latin typeface="Charlie Text"/>
              </a:rPr>
              <a:t> на </a:t>
            </a:r>
            <a:r>
              <a:rPr lang="ru-RU" sz="1700" b="0" i="0" dirty="0" err="1">
                <a:effectLst/>
                <a:latin typeface="Charlie Text"/>
              </a:rPr>
              <a:t>ранніх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стадіях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життя</a:t>
            </a:r>
            <a:r>
              <a:rPr lang="ru-RU" sz="1700" b="0" i="0" dirty="0">
                <a:effectLst/>
                <a:latin typeface="Charlie Text"/>
              </a:rPr>
              <a:t> проекту для </a:t>
            </a:r>
            <a:r>
              <a:rPr lang="ru-RU" sz="1700" b="0" i="0" dirty="0" err="1">
                <a:effectLst/>
                <a:latin typeface="Charlie Text"/>
              </a:rPr>
              <a:t>полегшення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керування</a:t>
            </a:r>
            <a:r>
              <a:rPr lang="ru-RU" sz="1700" b="0" i="0" dirty="0">
                <a:effectLst/>
                <a:latin typeface="Charlie Text"/>
              </a:rPr>
              <a:t> кодом, </a:t>
            </a:r>
            <a:r>
              <a:rPr lang="ru-RU" sz="1700" b="0" i="0" dirty="0" err="1">
                <a:effectLst/>
                <a:latin typeface="Charlie Text"/>
              </a:rPr>
              <a:t>когнітивних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витрат</a:t>
            </a:r>
            <a:r>
              <a:rPr lang="ru-RU" sz="1700" b="0" i="0" dirty="0">
                <a:effectLst/>
                <a:latin typeface="Charlie Text"/>
              </a:rPr>
              <a:t> і </a:t>
            </a:r>
            <a:r>
              <a:rPr lang="ru-RU" sz="1700" b="0" i="0" dirty="0" err="1">
                <a:effectLst/>
                <a:latin typeface="Charlie Text"/>
              </a:rPr>
              <a:t>розгортання</a:t>
            </a:r>
            <a:r>
              <a:rPr lang="ru-RU" sz="1700" b="0" i="0" dirty="0">
                <a:effectLst/>
                <a:latin typeface="Charlie Text"/>
              </a:rPr>
              <a:t>. </a:t>
            </a:r>
            <a:r>
              <a:rPr lang="ru-RU" sz="1700" b="0" i="0" dirty="0" err="1">
                <a:effectLst/>
                <a:latin typeface="Charlie Text"/>
              </a:rPr>
              <a:t>Це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дозволяє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звільнити</a:t>
            </a:r>
            <a:r>
              <a:rPr lang="ru-RU" sz="1700" b="0" i="0" dirty="0">
                <a:effectLst/>
                <a:latin typeface="Charlie Text"/>
              </a:rPr>
              <a:t> все в </a:t>
            </a:r>
            <a:r>
              <a:rPr lang="ru-RU" sz="1700" b="0" i="0" dirty="0" err="1">
                <a:effectLst/>
                <a:latin typeface="Charlie Text"/>
              </a:rPr>
              <a:t>моноліті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одночасно</a:t>
            </a:r>
            <a:r>
              <a:rPr lang="ru-RU" sz="1700" b="0" i="0" dirty="0">
                <a:effectLst/>
                <a:latin typeface="Charlie Text"/>
              </a:rPr>
              <a:t>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9289D02-438A-2546-2A64-584B4CFD2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7965" b="4"/>
          <a:stretch/>
        </p:blipFill>
        <p:spPr>
          <a:xfrm>
            <a:off x="7527635" y="1940116"/>
            <a:ext cx="4193309" cy="43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D6A8-1B27-5BB9-1A29-CF80E0D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ru-RU" dirty="0"/>
              <a:t>Коротко про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(треба </a:t>
            </a:r>
            <a:r>
              <a:rPr lang="ru-RU" dirty="0" err="1"/>
              <a:t>вивчити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904B-5299-16CB-0C36-C786B907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9" y="1328468"/>
            <a:ext cx="11145328" cy="53052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err="1"/>
              <a:t>Базові</a:t>
            </a:r>
            <a:r>
              <a:rPr lang="ru-RU" b="1" dirty="0"/>
              <a:t> </a:t>
            </a:r>
            <a:r>
              <a:rPr lang="ru-RU" b="1" dirty="0" err="1"/>
              <a:t>терміни</a:t>
            </a:r>
            <a:endParaRPr lang="ru-RU" b="1" dirty="0"/>
          </a:p>
          <a:p>
            <a:r>
              <a:rPr lang="en-US" dirty="0"/>
              <a:t>Docker-</a:t>
            </a:r>
            <a:r>
              <a:rPr lang="ru-RU" dirty="0"/>
              <a:t>платформа -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запускає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r>
              <a:rPr lang="en-US" dirty="0"/>
              <a:t>Docker-</a:t>
            </a:r>
            <a:r>
              <a:rPr lang="ru-RU" dirty="0"/>
              <a:t>движок - </a:t>
            </a:r>
            <a:r>
              <a:rPr lang="ru-RU" dirty="0" err="1"/>
              <a:t>клієнт-серверна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(</a:t>
            </a:r>
            <a:r>
              <a:rPr lang="en-US" dirty="0"/>
              <a:t>Community Edition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/>
              <a:t>Docker Enterprise).</a:t>
            </a:r>
          </a:p>
          <a:p>
            <a:r>
              <a:rPr lang="en-US" dirty="0"/>
              <a:t>Docker-</a:t>
            </a:r>
            <a:r>
              <a:rPr lang="ru-RU" dirty="0" err="1"/>
              <a:t>клієнт</a:t>
            </a:r>
            <a:r>
              <a:rPr lang="ru-RU" dirty="0"/>
              <a:t> – </a:t>
            </a:r>
            <a:r>
              <a:rPr lang="ru-RU" dirty="0" err="1"/>
              <a:t>оперує</a:t>
            </a:r>
            <a:r>
              <a:rPr lang="ru-RU" dirty="0"/>
              <a:t> </a:t>
            </a:r>
            <a:r>
              <a:rPr lang="en-US" dirty="0"/>
              <a:t>Docker CLI </a:t>
            </a:r>
            <a:r>
              <a:rPr lang="ru-RU" dirty="0"/>
              <a:t>для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en-US" dirty="0"/>
              <a:t>Docker Daemon.</a:t>
            </a:r>
          </a:p>
          <a:p>
            <a:r>
              <a:rPr lang="en-US" dirty="0"/>
              <a:t>Docker Daemon - Docker-</a:t>
            </a:r>
            <a:r>
              <a:rPr lang="ru-RU" dirty="0"/>
              <a:t>сервер </a:t>
            </a:r>
            <a:r>
              <a:rPr lang="ru-RU" dirty="0" err="1"/>
              <a:t>керуючий</a:t>
            </a:r>
            <a:r>
              <a:rPr lang="ru-RU" dirty="0"/>
              <a:t> </a:t>
            </a:r>
            <a:r>
              <a:rPr lang="ru-RU" dirty="0" err="1"/>
              <a:t>ключовими</a:t>
            </a:r>
            <a:r>
              <a:rPr lang="ru-RU" dirty="0"/>
              <a:t> </a:t>
            </a:r>
            <a:r>
              <a:rPr lang="ru-RU" dirty="0" err="1"/>
              <a:t>функціями</a:t>
            </a:r>
            <a:r>
              <a:rPr lang="ru-RU" dirty="0"/>
              <a:t>.</a:t>
            </a:r>
          </a:p>
          <a:p>
            <a:r>
              <a:rPr lang="en-US" dirty="0"/>
              <a:t>Docker </a:t>
            </a:r>
            <a:r>
              <a:rPr lang="ru-RU" dirty="0"/>
              <a:t>тома (</a:t>
            </a:r>
            <a:r>
              <a:rPr lang="en-US" dirty="0"/>
              <a:t>Volumes) -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en-US" dirty="0"/>
              <a:t>Docker-</a:t>
            </a:r>
            <a:r>
              <a:rPr lang="ru-RU" dirty="0" err="1"/>
              <a:t>реєстр</a:t>
            </a:r>
            <a:r>
              <a:rPr lang="ru-RU" dirty="0"/>
              <a:t> - </a:t>
            </a:r>
            <a:r>
              <a:rPr lang="ru-RU" dirty="0" err="1"/>
              <a:t>віддалене</a:t>
            </a:r>
            <a:r>
              <a:rPr lang="ru-RU" dirty="0"/>
              <a:t> </a:t>
            </a:r>
            <a:r>
              <a:rPr lang="ru-RU" dirty="0" err="1"/>
              <a:t>сховище</a:t>
            </a:r>
            <a:r>
              <a:rPr lang="ru-RU" dirty="0"/>
              <a:t> </a:t>
            </a:r>
            <a:r>
              <a:rPr lang="ru-RU" dirty="0" err="1"/>
              <a:t>образів</a:t>
            </a:r>
            <a:r>
              <a:rPr lang="ru-RU" dirty="0"/>
              <a:t>.</a:t>
            </a:r>
          </a:p>
          <a:p>
            <a:r>
              <a:rPr lang="en-US" dirty="0"/>
              <a:t>Docker Hub – </a:t>
            </a:r>
            <a:r>
              <a:rPr lang="ru-RU" dirty="0" err="1"/>
              <a:t>найпопулярніший</a:t>
            </a:r>
            <a:r>
              <a:rPr lang="ru-RU" dirty="0"/>
              <a:t> </a:t>
            </a:r>
            <a:r>
              <a:rPr lang="en-US" dirty="0"/>
              <a:t>Docker-</a:t>
            </a:r>
            <a:r>
              <a:rPr lang="ru-RU" dirty="0" err="1"/>
              <a:t>реєстр</a:t>
            </a:r>
            <a:r>
              <a:rPr lang="ru-RU" dirty="0"/>
              <a:t>.</a:t>
            </a:r>
          </a:p>
          <a:p>
            <a:r>
              <a:rPr lang="en-US" dirty="0"/>
              <a:t>Docker-</a:t>
            </a:r>
            <a:r>
              <a:rPr lang="ru-RU" dirty="0" err="1"/>
              <a:t>репозиторій</a:t>
            </a:r>
            <a:r>
              <a:rPr lang="ru-RU" dirty="0"/>
              <a:t> –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згрупованих</a:t>
            </a:r>
            <a:r>
              <a:rPr lang="ru-RU" dirty="0"/>
              <a:t> </a:t>
            </a:r>
            <a:r>
              <a:rPr lang="ru-RU" dirty="0" err="1"/>
              <a:t>образів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 </a:t>
            </a:r>
            <a:r>
              <a:rPr lang="en-US" dirty="0"/>
              <a:t>Alpine.</a:t>
            </a:r>
            <a:endParaRPr lang="ru-RU" dirty="0"/>
          </a:p>
          <a:p>
            <a:pPr marL="0" indent="0">
              <a:buNone/>
            </a:pPr>
            <a:r>
              <a:rPr lang="ru-RU" b="1" dirty="0" err="1"/>
              <a:t>Масштабування</a:t>
            </a:r>
            <a:r>
              <a:rPr lang="ru-RU" b="1" dirty="0"/>
              <a:t> </a:t>
            </a:r>
            <a:r>
              <a:rPr lang="ru-RU" b="1" dirty="0" err="1"/>
              <a:t>контейнерів</a:t>
            </a:r>
            <a:endParaRPr lang="ru-RU" b="1" dirty="0"/>
          </a:p>
          <a:p>
            <a:r>
              <a:rPr lang="en-US" dirty="0"/>
              <a:t>Docker-</a:t>
            </a:r>
            <a:r>
              <a:rPr lang="ru-RU" dirty="0"/>
              <a:t>мережа – </a:t>
            </a:r>
            <a:r>
              <a:rPr lang="ru-RU" dirty="0" err="1"/>
              <a:t>з'єднує</a:t>
            </a:r>
            <a:r>
              <a:rPr lang="ru-RU" dirty="0"/>
              <a:t> </a:t>
            </a:r>
            <a:r>
              <a:rPr lang="ru-RU" dirty="0" err="1"/>
              <a:t>контейнери</a:t>
            </a:r>
            <a:r>
              <a:rPr lang="ru-RU" dirty="0"/>
              <a:t> разом.</a:t>
            </a:r>
          </a:p>
          <a:p>
            <a:r>
              <a:rPr lang="en-US" dirty="0"/>
              <a:t>Docker Compose —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заощадити</a:t>
            </a:r>
            <a:r>
              <a:rPr lang="ru-RU" dirty="0"/>
              <a:t> час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створення</a:t>
            </a:r>
            <a:r>
              <a:rPr lang="ru-RU" dirty="0"/>
              <a:t> мульти-</a:t>
            </a:r>
            <a:r>
              <a:rPr lang="ru-RU" dirty="0" err="1"/>
              <a:t>контейнерних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</a:t>
            </a:r>
          </a:p>
          <a:p>
            <a:r>
              <a:rPr lang="en-US" dirty="0"/>
              <a:t>Docker Swarm - </a:t>
            </a:r>
            <a:r>
              <a:rPr lang="ru-RU" dirty="0" err="1"/>
              <a:t>оркестрація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en-US" dirty="0"/>
              <a:t>Docker-</a:t>
            </a:r>
            <a:r>
              <a:rPr lang="ru-RU" dirty="0" err="1"/>
              <a:t>сервіси</a:t>
            </a:r>
            <a:r>
              <a:rPr lang="ru-RU" dirty="0"/>
              <a:t> - </a:t>
            </a:r>
            <a:r>
              <a:rPr lang="ru-RU" dirty="0" err="1"/>
              <a:t>контейнери</a:t>
            </a:r>
            <a:r>
              <a:rPr lang="ru-RU" dirty="0"/>
              <a:t> у </a:t>
            </a:r>
            <a:r>
              <a:rPr lang="ru-RU" dirty="0" err="1"/>
              <a:t>продакшені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FBE18-28F3-B03D-6F81-3F3E5D29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A8E5-24D9-0AF8-3118-7305A850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Kubernetes - </a:t>
            </a:r>
            <a:r>
              <a:rPr lang="ru-RU" sz="1400"/>
              <a:t>автоматизує процес розгортання, масштабування та управління контейнерами додатків. Замість </a:t>
            </a:r>
            <a:r>
              <a:rPr lang="en-US" sz="1400"/>
              <a:t>Docker Swarm </a:t>
            </a:r>
            <a:r>
              <a:rPr lang="ru-RU" sz="1400"/>
              <a:t>можна використовувати </a:t>
            </a:r>
            <a:r>
              <a:rPr lang="en-US" sz="1400"/>
              <a:t>Kubernetes. </a:t>
            </a:r>
            <a:r>
              <a:rPr lang="ru-RU" sz="1400"/>
              <a:t>Щоправда, він не є офіційною частиною </a:t>
            </a:r>
            <a:r>
              <a:rPr lang="en-US" sz="1400"/>
              <a:t>Doker'</a:t>
            </a:r>
            <a:r>
              <a:rPr lang="ru-RU" sz="1400"/>
              <a:t>у, </a:t>
            </a:r>
            <a:r>
              <a:rPr lang="en-US" sz="1400"/>
              <a:t>Kubernetes </a:t>
            </a:r>
            <a:r>
              <a:rPr lang="ru-RU" sz="1400"/>
              <a:t>більше схожий на </a:t>
            </a:r>
            <a:r>
              <a:rPr lang="en-US" sz="1400"/>
              <a:t>Docker BFF</a:t>
            </a:r>
            <a:r>
              <a:rPr lang="ru-RU" sz="1400"/>
              <a:t> (</a:t>
            </a:r>
            <a:r>
              <a:rPr lang="en-US" sz="1400" b="0" i="0">
                <a:effectLst/>
                <a:latin typeface="-apple-system"/>
              </a:rPr>
              <a:t>Backend for Frontend</a:t>
            </a:r>
            <a:r>
              <a:rPr lang="ru-RU" sz="1400"/>
              <a:t>)</a:t>
            </a:r>
            <a:r>
              <a:rPr lang="en-US" sz="1400"/>
              <a:t>.</a:t>
            </a:r>
            <a:endParaRPr lang="ru-RU" sz="1400"/>
          </a:p>
          <a:p>
            <a:pPr marL="0" indent="0">
              <a:buNone/>
            </a:pPr>
            <a:r>
              <a:rPr lang="en-US" sz="1400"/>
              <a:t>Kubernetes — </a:t>
            </a:r>
            <a:r>
              <a:rPr lang="ru-RU" sz="1400"/>
              <a:t>це портативна платформа, що розширюється, з відкритим вихідним кодом для управління контейнеризованими робочими навантаженнями і сервісами, яка полегшує як декларативне налаштування, так і автоматизацію. У платформи є велика екосистема, що швидко зростає. Сервіси, підтримка та інструменти </a:t>
            </a:r>
            <a:r>
              <a:rPr lang="en-US" sz="1400"/>
              <a:t>Kubernetes </a:t>
            </a:r>
            <a:r>
              <a:rPr lang="ru-RU" sz="1400"/>
              <a:t>є широко доступними.</a:t>
            </a:r>
          </a:p>
          <a:p>
            <a:pPr marL="0" indent="0">
              <a:buNone/>
            </a:pPr>
            <a:r>
              <a:rPr lang="ru-RU" sz="1400"/>
              <a:t>Назва </a:t>
            </a:r>
            <a:r>
              <a:rPr lang="en-US" sz="1400"/>
              <a:t>Kubernetes </a:t>
            </a:r>
            <a:r>
              <a:rPr lang="ru-RU" sz="1400"/>
              <a:t>походить від грецької, що означає кермовий або штурман. </a:t>
            </a:r>
            <a:r>
              <a:rPr lang="en-US" sz="1400"/>
              <a:t>Google </a:t>
            </a:r>
            <a:r>
              <a:rPr lang="ru-RU" sz="1400"/>
              <a:t>відкрив вихідний код </a:t>
            </a:r>
            <a:r>
              <a:rPr lang="en-US" sz="1400"/>
              <a:t>Kubernetes </a:t>
            </a:r>
            <a:r>
              <a:rPr lang="ru-RU" sz="1400"/>
              <a:t>у 2014 році. </a:t>
            </a:r>
            <a:r>
              <a:rPr lang="en-US" sz="1400"/>
              <a:t>Kubernetes </a:t>
            </a:r>
            <a:r>
              <a:rPr lang="ru-RU" sz="1400"/>
              <a:t>ґрунтується на десятирічному досвіді роботи </a:t>
            </a:r>
            <a:r>
              <a:rPr lang="en-US" sz="1400"/>
              <a:t>Google </a:t>
            </a:r>
            <a:r>
              <a:rPr lang="ru-RU" sz="1400"/>
              <a:t>з масштабними робочими навантаженнями, у поєднанні з найкращими у своєму класі ідеями та практиками спільноти.</a:t>
            </a:r>
            <a:endParaRPr lang="en-US" sz="1400"/>
          </a:p>
        </p:txBody>
      </p:sp>
      <p:pic>
        <p:nvPicPr>
          <p:cNvPr id="5" name="Picture 4" descr="A blue hexagon with a white wheel and black text&#10;&#10;Description automatically generated">
            <a:extLst>
              <a:ext uri="{FF2B5EF4-FFF2-40B4-BE49-F238E27FC236}">
                <a16:creationId xmlns:a16="http://schemas.microsoft.com/office/drawing/2014/main" id="{36388B11-FC2F-94A1-2E6C-E49D4F8F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27376"/>
            <a:ext cx="4788505" cy="247099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company">
            <a:extLst>
              <a:ext uri="{FF2B5EF4-FFF2-40B4-BE49-F238E27FC236}">
                <a16:creationId xmlns:a16="http://schemas.microsoft.com/office/drawing/2014/main" id="{8637A79A-601A-C8DB-236C-CCA29250D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8" y="643467"/>
            <a:ext cx="84731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F5AE8-1928-EF15-0D07-E03CBE9A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Kubernetes vs. Docker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blue and white circle with text">
            <a:extLst>
              <a:ext uri="{FF2B5EF4-FFF2-40B4-BE49-F238E27FC236}">
                <a16:creationId xmlns:a16="http://schemas.microsoft.com/office/drawing/2014/main" id="{B176D9C1-0021-594D-3D9D-B4E0B5448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1" y="1543829"/>
            <a:ext cx="9430438" cy="464449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ystem">
            <a:extLst>
              <a:ext uri="{FF2B5EF4-FFF2-40B4-BE49-F238E27FC236}">
                <a16:creationId xmlns:a16="http://schemas.microsoft.com/office/drawing/2014/main" id="{AB250DE8-F449-6B4E-6828-CB297D5F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457200"/>
            <a:ext cx="111616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3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E49E-613C-EDF2-EDA2-1C500E74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83" y="84468"/>
            <a:ext cx="10774378" cy="485901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BerninaSans"/>
              </a:rPr>
              <a:t>Переваги</a:t>
            </a:r>
            <a:r>
              <a:rPr lang="ru-RU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BerninaSans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BerninaSans"/>
              </a:rPr>
              <a:t>Kubernetes</a:t>
            </a:r>
            <a:r>
              <a:rPr lang="ru-RU" b="1" i="0" dirty="0">
                <a:solidFill>
                  <a:srgbClr val="000000"/>
                </a:solidFill>
                <a:effectLst/>
                <a:latin typeface="BerninaSans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BerninaSans"/>
              </a:rPr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EBFA-82A1-7FBF-4B70-7F9D1B25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660903"/>
            <a:ext cx="11923414" cy="6197097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При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спільному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використанні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можуть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надати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кілька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переваг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для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організацій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які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хочуть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керувати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Серед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ключових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переваг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використання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: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Масштабованість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за потреби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додатки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гарантуючи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що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вони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завжди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мають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ресурси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необхідні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для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оптимальної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роботи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корисно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для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які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відчувають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збільшення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трафіку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або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попиту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Висока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доступність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високу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доступність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шляхом автоматичного перезапуску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які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вийшли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з ладу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або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завершилися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безперебійну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роботу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запобігти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простою.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Портативність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Docker-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портативні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тобто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їх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легко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переміщувати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з одного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середовища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інше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полегшує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різних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інфраструктурах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таких як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локальні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сервери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публічні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хмарні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постачальники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або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гібридні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середовища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Безпека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захистити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рольовий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контроль доступу,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ізоляцію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мережі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сканування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зображень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допомогти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захистити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від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несанкціонованого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доступу,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зловмисних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атак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витоку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даних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Простота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використання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автоматизувати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керування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заощадити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час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ресурси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організації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а також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допомогти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зменшити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ризик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людської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помилки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Зменшення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витрат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Автоматизуючи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керування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можуть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допомогти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організаціям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зменшити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витрати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на ІТ-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операції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Покращення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гнучкості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можуть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допомогти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організаціям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бути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більш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гнучкими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спрощуючи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нових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функцій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оновлень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додатків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Збільшення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інновацій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можуть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допомогти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організаціям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швидше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впроваджувати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інновації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надаючи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платформу,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просту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використанні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масштабовану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2076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312F-AA37-CA0B-81B6-84C39986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73" y="185596"/>
            <a:ext cx="10515600" cy="422526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BerninaSans"/>
              </a:rPr>
              <a:t>Варіанти</a:t>
            </a:r>
            <a:r>
              <a:rPr lang="ru-RU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BerninaSans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b="1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b="1" i="0" dirty="0">
                <a:solidFill>
                  <a:srgbClr val="000000"/>
                </a:solidFill>
                <a:effectLst/>
                <a:latin typeface="BerninaSans"/>
              </a:rPr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9E4D-2C57-9D96-5892-38E3CB88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97" y="995881"/>
            <a:ext cx="11787612" cy="5676523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При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спільному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використанні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створюють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динамічний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дует,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який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відкриває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безліч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можливостей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для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безперебійного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масштабованого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додатків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Ось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кілька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варіантів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спільного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BerninaSans"/>
              </a:rPr>
              <a:t>використання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BerninaSans"/>
              </a:rPr>
              <a:t>Docker: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мікросервісів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керування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ними :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мікросервісів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складаються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з невеликих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незалежних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компонентів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які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легко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Кожен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мікросервіс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контейнеризувати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за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допомогою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Docker,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незалежно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керувати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масштабуванням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сервісів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кращу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ремонтопридатність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масштабованість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ізоляцію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несправностей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Динамічне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разом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забезпечують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динамічне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масштабування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автоматично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регулювати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кількість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екземплярів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залежно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від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попиту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Коли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трафік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зростає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нові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розкрутити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щоб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впоратися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з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навантаженням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а коли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навантаження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зменшується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зайві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зменшити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еластичність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ефективне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використання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ресурсів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і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економію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коштів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Запуск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на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периферійних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пристроях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використовувати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для запуску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контейнерних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на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периферійних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пристроях,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гарантуючи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що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вони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завжди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доступні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оновлені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переосмислив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спосіб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упаковки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ізоляції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усуває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дилему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«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працює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на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моїй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машині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»,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інкапсулюючи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її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залежності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стандартизований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контейнер.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узгодженість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однакову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роботу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середовищі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розробки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тестування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виробництва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Безперервна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інтеграція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безперервна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доставка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CI/CD) :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поєднання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оптимізує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конвеєри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CI/CD.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Образи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можна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інтегрувати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в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процес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CI/CD,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забезпечуючи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послідовне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тестування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автоматизує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процес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зменшуючи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ручне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втручання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та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прискорюючи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час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виходу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на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ринок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нових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функцій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Хмарні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 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Docker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і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BerninaSans"/>
              </a:rPr>
              <a:t>Kubernetes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не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залежать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від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хмари,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що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полегшує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розгортання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програм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у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різних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хмарних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провайдерах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або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гібридних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середовищах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гнучкість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дозволяє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організаціям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вибирати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найбільш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підходящу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інфраструктуру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уникаючи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при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цьому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прив’язки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 до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BerninaSans"/>
              </a:rPr>
              <a:t>постачальника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Bernina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04535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74AA-8503-3A1D-AA22-DB4B38FA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Inter"/>
              </a:rPr>
              <a:t>Kubernetes </a:t>
            </a:r>
            <a:r>
              <a:rPr lang="ru-RU" sz="4000" b="1" i="0">
                <a:solidFill>
                  <a:srgbClr val="FFFFFF"/>
                </a:solidFill>
                <a:effectLst/>
                <a:latin typeface="Inter"/>
              </a:rPr>
              <a:t>проти </a:t>
            </a:r>
            <a:r>
              <a:rPr lang="en-US" sz="4000" b="1" i="0">
                <a:solidFill>
                  <a:srgbClr val="FFFFFF"/>
                </a:solidFill>
                <a:effectLst/>
                <a:latin typeface="Inter"/>
              </a:rPr>
              <a:t>Docker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AA0C1-1339-2C6D-E7FE-92331946A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626782"/>
              </p:ext>
            </p:extLst>
          </p:nvPr>
        </p:nvGraphicFramePr>
        <p:xfrm>
          <a:off x="27160" y="1575460"/>
          <a:ext cx="12164838" cy="55555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31735">
                  <a:extLst>
                    <a:ext uri="{9D8B030D-6E8A-4147-A177-3AD203B41FA5}">
                      <a16:colId xmlns:a16="http://schemas.microsoft.com/office/drawing/2014/main" val="3072304763"/>
                    </a:ext>
                  </a:extLst>
                </a:gridCol>
                <a:gridCol w="4591369">
                  <a:extLst>
                    <a:ext uri="{9D8B030D-6E8A-4147-A177-3AD203B41FA5}">
                      <a16:colId xmlns:a16="http://schemas.microsoft.com/office/drawing/2014/main" val="1410667389"/>
                    </a:ext>
                  </a:extLst>
                </a:gridCol>
                <a:gridCol w="5141734">
                  <a:extLst>
                    <a:ext uri="{9D8B030D-6E8A-4147-A177-3AD203B41FA5}">
                      <a16:colId xmlns:a16="http://schemas.microsoft.com/office/drawing/2014/main" val="3522628299"/>
                    </a:ext>
                  </a:extLst>
                </a:gridCol>
              </a:tblGrid>
              <a:tr h="508568">
                <a:tc>
                  <a:txBody>
                    <a:bodyPr/>
                    <a:lstStyle/>
                    <a:p>
                      <a:pPr algn="l"/>
                      <a:r>
                        <a:rPr lang="ru-RU" sz="16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особливості</a:t>
                      </a:r>
                      <a:endParaRPr lang="ru-RU" sz="16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597" marR="42597" marT="59302" marB="5930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Kubernetes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Докер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978242"/>
                  </a:ext>
                </a:extLst>
              </a:tr>
              <a:tr h="508568">
                <a:tc>
                  <a:txBody>
                    <a:bodyPr/>
                    <a:lstStyle/>
                    <a:p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Контейнерізація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597" marR="42597" marT="59302" marB="5930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Дозволяє запускати та керувати контейнерами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Дозволяє створювати та керувати контейнерами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85639"/>
                  </a:ext>
                </a:extLst>
              </a:tr>
              <a:tr h="713634"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Оркестровка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Дозволяє керувати та автоматизувати розгортання контейнера та масштабування між кластерами хостів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Немає нативних функцій оркестровки. Він покладається на інструменти сторонніх розробників, такі як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Docker Swarm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1209"/>
                  </a:ext>
                </a:extLst>
              </a:tr>
              <a:tr h="795662"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Масштабування</a:t>
                      </a:r>
                    </a:p>
                  </a:txBody>
                  <a:tcPr marL="42597" marR="42597" marT="59302" marB="5930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Дозволяє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горизонтальне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масштабування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контейнерів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Дозволяє горизонтальне масштабування контейнерів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41110"/>
                  </a:ext>
                </a:extLst>
              </a:tr>
              <a:tr h="959716"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Самовідновлення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Автоматично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замінює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несправні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контейнери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на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нові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Не має природних можливостей самовідновлення. Він покладається на інструменти сторонніх розробників, такі як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Docker Compose </a:t>
                      </a:r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або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Docker Swarm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98530"/>
                  </a:ext>
                </a:extLst>
              </a:tr>
              <a:tr h="1082756"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Балансування навантаження</a:t>
                      </a:r>
                    </a:p>
                  </a:txBody>
                  <a:tcPr marL="42597" marR="42597" marT="59302" marB="5930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Забезпечує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внутрішнє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балансування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навантаження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Не має власних можливостей балансування навантаження. Він покладається на інструменти сторонніх розробників, такі як Docker Swarm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38057"/>
                  </a:ext>
                </a:extLst>
              </a:tr>
              <a:tr h="713634"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Оркестровка зберігання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>
                          <a:solidFill>
                            <a:schemeClr val="tx1"/>
                          </a:solidFill>
                          <a:effectLst/>
                        </a:rPr>
                        <a:t>Надає структуру для оркестровки сховища між кластерами хостів</a:t>
                      </a: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Не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має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власних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можливостей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оркестровки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сховища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Він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покладається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на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інструменти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сторонніх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розробників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такі</a:t>
                      </a:r>
                      <a:r>
                        <a:rPr lang="ru-RU" sz="1600" cap="none" spc="0" dirty="0">
                          <a:solidFill>
                            <a:schemeClr val="tx1"/>
                          </a:solidFill>
                          <a:effectLst/>
                        </a:rPr>
                        <a:t> як </a:t>
                      </a:r>
                      <a:r>
                        <a:rPr lang="ru-RU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Flocker</a:t>
                      </a:r>
                      <a:endParaRPr lang="ru-RU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597" marR="42597" marT="59302" marB="593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3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C9DFD-BCF4-8594-35C0-E02EE878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Використання Kubernetes із Docker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diagram">
            <a:extLst>
              <a:ext uri="{FF2B5EF4-FFF2-40B4-BE49-F238E27FC236}">
                <a16:creationId xmlns:a16="http://schemas.microsoft.com/office/drawing/2014/main" id="{3E02B698-E27A-474B-1489-7CC042E5F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4" y="1866333"/>
            <a:ext cx="11854149" cy="43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3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C560-1E7F-1EBF-97E9-7FE6B466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719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Переваги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використання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Kubernetes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із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9F33-6346-8728-8A77-B603267D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Inter"/>
              </a:rPr>
              <a:t>Покращена</a:t>
            </a:r>
            <a:r>
              <a:rPr lang="ru-RU" b="0" i="0" dirty="0">
                <a:effectLst/>
                <a:latin typeface="Inter"/>
              </a:rPr>
              <a:t> оркестровка контейнера: </a:t>
            </a:r>
            <a:r>
              <a:rPr lang="en-US" b="0" i="0" dirty="0">
                <a:effectLst/>
                <a:latin typeface="Inter"/>
              </a:rPr>
              <a:t>Kubernetes </a:t>
            </a:r>
            <a:r>
              <a:rPr lang="ru-RU" b="0" i="0" dirty="0" err="1">
                <a:effectLst/>
                <a:latin typeface="Inter"/>
              </a:rPr>
              <a:t>надає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розширеніші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можливості</a:t>
            </a:r>
            <a:r>
              <a:rPr lang="ru-RU" b="0" i="0" dirty="0">
                <a:effectLst/>
                <a:latin typeface="Inter"/>
              </a:rPr>
              <a:t> оркестровки, </a:t>
            </a:r>
            <a:r>
              <a:rPr lang="ru-RU" b="0" i="0" dirty="0" err="1">
                <a:effectLst/>
                <a:latin typeface="Inter"/>
              </a:rPr>
              <a:t>ніж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Docker Swarm, </a:t>
            </a:r>
            <a:r>
              <a:rPr lang="ru-RU" b="0" i="0" dirty="0" err="1">
                <a:effectLst/>
                <a:latin typeface="Inter"/>
              </a:rPr>
              <a:t>наприклад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автоматичне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масштабування</a:t>
            </a:r>
            <a:r>
              <a:rPr lang="ru-RU" b="0" i="0" dirty="0">
                <a:effectLst/>
                <a:latin typeface="Inter"/>
              </a:rPr>
              <a:t> та </a:t>
            </a:r>
            <a:r>
              <a:rPr lang="ru-RU" b="0" i="0" dirty="0" err="1">
                <a:effectLst/>
                <a:latin typeface="Inter"/>
              </a:rPr>
              <a:t>самовідновлення</a:t>
            </a:r>
            <a:r>
              <a:rPr lang="ru-RU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Inter"/>
              </a:rPr>
              <a:t>Автоматичне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масштабування</a:t>
            </a:r>
            <a:r>
              <a:rPr lang="ru-RU" b="0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Kubernetes </a:t>
            </a:r>
            <a:r>
              <a:rPr lang="ru-RU" b="0" i="0" dirty="0" err="1">
                <a:effectLst/>
                <a:latin typeface="Inter"/>
              </a:rPr>
              <a:t>може</a:t>
            </a:r>
            <a:r>
              <a:rPr lang="ru-RU" b="0" i="0" dirty="0">
                <a:effectLst/>
                <a:latin typeface="Inter"/>
              </a:rPr>
              <a:t> автоматично </a:t>
            </a:r>
            <a:r>
              <a:rPr lang="ru-RU" b="0" i="0" dirty="0" err="1">
                <a:effectLst/>
                <a:latin typeface="Inter"/>
              </a:rPr>
              <a:t>масштабувати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контейнерні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програми</a:t>
            </a:r>
            <a:r>
              <a:rPr lang="ru-RU" b="0" i="0" dirty="0">
                <a:effectLst/>
                <a:latin typeface="Inter"/>
              </a:rPr>
              <a:t> на </a:t>
            </a:r>
            <a:r>
              <a:rPr lang="ru-RU" b="0" i="0" dirty="0" err="1">
                <a:effectLst/>
                <a:latin typeface="Inter"/>
              </a:rPr>
              <a:t>основі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попиту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ru-RU" b="0" i="0" dirty="0" err="1">
                <a:effectLst/>
                <a:latin typeface="Inter"/>
              </a:rPr>
              <a:t>забезпечуючи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ефективне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використання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ресурсів</a:t>
            </a:r>
            <a:r>
              <a:rPr lang="ru-RU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Inter"/>
              </a:rPr>
              <a:t>Ефективний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розподіл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ресурсів</a:t>
            </a:r>
            <a:r>
              <a:rPr lang="ru-RU" b="0" i="0" dirty="0">
                <a:effectLst/>
                <a:latin typeface="Inter"/>
              </a:rPr>
              <a:t>: </a:t>
            </a:r>
            <a:r>
              <a:rPr lang="en-US" b="0" i="0" dirty="0">
                <a:effectLst/>
                <a:latin typeface="Inter"/>
              </a:rPr>
              <a:t>Kubernetes </a:t>
            </a:r>
            <a:r>
              <a:rPr lang="ru-RU" b="0" i="0" dirty="0" err="1">
                <a:effectLst/>
                <a:latin typeface="Inter"/>
              </a:rPr>
              <a:t>може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розумно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розподіляти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ресурси</a:t>
            </a:r>
            <a:r>
              <a:rPr lang="ru-RU" b="0" i="0" dirty="0">
                <a:effectLst/>
                <a:latin typeface="Inter"/>
              </a:rPr>
              <a:t> для </a:t>
            </a:r>
            <a:r>
              <a:rPr lang="ru-RU" b="0" i="0" dirty="0" err="1">
                <a:effectLst/>
                <a:latin typeface="Inter"/>
              </a:rPr>
              <a:t>контейнерних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програм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ru-RU" b="0" i="0" dirty="0" err="1">
                <a:effectLst/>
                <a:latin typeface="Inter"/>
              </a:rPr>
              <a:t>підвищуючи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продуктивність</a:t>
            </a:r>
            <a:r>
              <a:rPr lang="ru-RU" b="0" i="0" dirty="0">
                <a:effectLst/>
                <a:latin typeface="Inter"/>
              </a:rPr>
              <a:t> і </a:t>
            </a:r>
            <a:r>
              <a:rPr lang="ru-RU" b="0" i="0" dirty="0" err="1">
                <a:effectLst/>
                <a:latin typeface="Inter"/>
              </a:rPr>
              <a:t>зменшуючи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відходи</a:t>
            </a:r>
            <a:r>
              <a:rPr lang="ru-RU" b="0" i="0" dirty="0"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5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60A0-71ED-59D1-CA0C-2E210137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Переваги</a:t>
            </a:r>
            <a:r>
              <a:rPr lang="ru-RU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монолітної</a:t>
            </a:r>
            <a:r>
              <a:rPr lang="ru-RU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архітектури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414-B071-A757-6843-8C1F94D7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Просте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один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виконуваний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файл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або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каталог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спрощує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Розробка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коли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створено з одним кодом,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її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легше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розробляти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Продуктивність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централізованій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базі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коду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сховищі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один 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API 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часто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виконувати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ту саму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функцію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яку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виконують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численні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API 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з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мікросервісами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Спрощене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тестування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.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Оскільки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монолітна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є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єдиним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централізованим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блоком,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наскрізне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тестування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можна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виконати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швидше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ніж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із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розподіленою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b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</a:br>
            <a:b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</a:b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Легке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налагодження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.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Завдяки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тому,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що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весь код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розміщено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в одному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місці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легше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виконувати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запити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знаходити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проблему.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6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49E-6268-BADD-9B40-4A2FC10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687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Варіанти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0F273E"/>
                </a:solidFill>
                <a:effectLst/>
                <a:latin typeface="Inter"/>
              </a:rPr>
              <a:t>використання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 </a:t>
            </a:r>
            <a:r>
              <a:rPr lang="en-US" b="1" i="0" dirty="0">
                <a:solidFill>
                  <a:srgbClr val="0F273E"/>
                </a:solidFill>
                <a:effectLst/>
                <a:latin typeface="Inter"/>
              </a:rPr>
              <a:t>Kubernetes </a:t>
            </a:r>
            <a:r>
              <a:rPr lang="ru-RU" b="1" i="0" dirty="0">
                <a:solidFill>
                  <a:srgbClr val="0F273E"/>
                </a:solidFill>
                <a:effectLst/>
                <a:latin typeface="Inter"/>
              </a:rPr>
              <a:t>і </a:t>
            </a:r>
            <a:r>
              <a:rPr lang="en-US" b="1" i="0" dirty="0">
                <a:solidFill>
                  <a:srgbClr val="0F273E"/>
                </a:solidFill>
                <a:effectLst/>
                <a:latin typeface="Inter"/>
              </a:rPr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E919-30D4-7BCC-A5F7-419430B2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Inter"/>
              </a:rPr>
              <a:t>Airbnb </a:t>
            </a:r>
            <a:r>
              <a:rPr lang="ru-RU" sz="3200" b="0" i="0" dirty="0" err="1">
                <a:effectLst/>
                <a:latin typeface="Inter"/>
              </a:rPr>
              <a:t>використовує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en-US" sz="3200" b="0" i="0" dirty="0">
                <a:effectLst/>
                <a:latin typeface="Inter"/>
              </a:rPr>
              <a:t>Kubernetes </a:t>
            </a:r>
            <a:r>
              <a:rPr lang="ru-RU" sz="3200" b="0" i="0" dirty="0">
                <a:effectLst/>
                <a:latin typeface="Inter"/>
              </a:rPr>
              <a:t>і </a:t>
            </a:r>
            <a:r>
              <a:rPr lang="en-US" sz="3200" b="0" i="0" dirty="0">
                <a:effectLst/>
                <a:latin typeface="Inter"/>
              </a:rPr>
              <a:t>Docker </a:t>
            </a:r>
            <a:r>
              <a:rPr lang="ru-RU" sz="3200" b="0" i="0" dirty="0">
                <a:effectLst/>
                <a:latin typeface="Inter"/>
              </a:rPr>
              <a:t>для </a:t>
            </a:r>
            <a:r>
              <a:rPr lang="ru-RU" sz="3200" b="0" i="0" dirty="0" err="1">
                <a:effectLst/>
                <a:latin typeface="Inter"/>
              </a:rPr>
              <a:t>керування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своєю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архітектурою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мікросервісів</a:t>
            </a:r>
            <a:r>
              <a:rPr lang="ru-RU" sz="3200" b="0" i="0" dirty="0">
                <a:effectLst/>
                <a:latin typeface="Inter"/>
              </a:rPr>
              <a:t>, яка </a:t>
            </a:r>
            <a:r>
              <a:rPr lang="ru-RU" sz="3200" b="0" i="0" dirty="0" err="1">
                <a:effectLst/>
                <a:latin typeface="Inter"/>
              </a:rPr>
              <a:t>налічує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понад</a:t>
            </a:r>
            <a:r>
              <a:rPr lang="ru-RU" sz="3200" b="0" i="0" dirty="0">
                <a:effectLst/>
                <a:latin typeface="Inter"/>
              </a:rPr>
              <a:t> 2000 </a:t>
            </a:r>
            <a:r>
              <a:rPr lang="ru-RU" sz="3200" b="0" i="0" dirty="0" err="1">
                <a:effectLst/>
                <a:latin typeface="Inter"/>
              </a:rPr>
              <a:t>сервісів</a:t>
            </a:r>
            <a:r>
              <a:rPr lang="ru-RU" sz="3200" b="0" i="0" dirty="0">
                <a:effectLst/>
                <a:latin typeface="Inter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Inter"/>
              </a:rPr>
              <a:t>Buffer </a:t>
            </a:r>
            <a:r>
              <a:rPr lang="ru-RU" sz="3200" b="0" i="0" dirty="0" err="1">
                <a:effectLst/>
                <a:latin typeface="Inter"/>
              </a:rPr>
              <a:t>використовує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en-US" sz="3200" b="0" i="0" dirty="0">
                <a:effectLst/>
                <a:latin typeface="Inter"/>
              </a:rPr>
              <a:t>Kubernetes </a:t>
            </a:r>
            <a:r>
              <a:rPr lang="ru-RU" sz="3200" b="0" i="0" dirty="0">
                <a:effectLst/>
                <a:latin typeface="Inter"/>
              </a:rPr>
              <a:t>для </a:t>
            </a:r>
            <a:r>
              <a:rPr lang="ru-RU" sz="3200" b="0" i="0" dirty="0" err="1">
                <a:effectLst/>
                <a:latin typeface="Inter"/>
              </a:rPr>
              <a:t>розгортання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своїх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контейнерних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програм</a:t>
            </a:r>
            <a:r>
              <a:rPr lang="ru-RU" sz="3200" b="0" i="0" dirty="0">
                <a:effectLst/>
                <a:latin typeface="Inter"/>
              </a:rPr>
              <a:t> і </a:t>
            </a:r>
            <a:r>
              <a:rPr lang="ru-RU" sz="3200" b="0" i="0" dirty="0" err="1">
                <a:effectLst/>
                <a:latin typeface="Inter"/>
              </a:rPr>
              <a:t>керування</a:t>
            </a:r>
            <a:r>
              <a:rPr lang="ru-RU" sz="3200" b="0" i="0" dirty="0">
                <a:effectLst/>
                <a:latin typeface="Inter"/>
              </a:rPr>
              <a:t> ними.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Inter"/>
              </a:rPr>
              <a:t>Box </a:t>
            </a:r>
            <a:r>
              <a:rPr lang="ru-RU" sz="3200" b="0" i="0" dirty="0" err="1">
                <a:effectLst/>
                <a:latin typeface="Inter"/>
              </a:rPr>
              <a:t>використовує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en-US" sz="3200" b="0" i="0" dirty="0">
                <a:effectLst/>
                <a:latin typeface="Inter"/>
              </a:rPr>
              <a:t>Kubernetes </a:t>
            </a:r>
            <a:r>
              <a:rPr lang="ru-RU" sz="3200" b="0" i="0" dirty="0">
                <a:effectLst/>
                <a:latin typeface="Inter"/>
              </a:rPr>
              <a:t>для </a:t>
            </a:r>
            <a:r>
              <a:rPr lang="ru-RU" sz="3200" b="0" i="0" dirty="0" err="1">
                <a:effectLst/>
                <a:latin typeface="Inter"/>
              </a:rPr>
              <a:t>масштабування</a:t>
            </a:r>
            <a:r>
              <a:rPr lang="ru-RU" sz="3200" b="0" i="0" dirty="0">
                <a:effectLst/>
                <a:latin typeface="Inter"/>
              </a:rPr>
              <a:t> та </a:t>
            </a:r>
            <a:r>
              <a:rPr lang="ru-RU" sz="3200" b="0" i="0" dirty="0" err="1">
                <a:effectLst/>
                <a:latin typeface="Inter"/>
              </a:rPr>
              <a:t>керування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своїми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контейнерними</a:t>
            </a:r>
            <a:r>
              <a:rPr lang="ru-RU" sz="3200" b="0" i="0" dirty="0">
                <a:effectLst/>
                <a:latin typeface="Inter"/>
              </a:rPr>
              <a:t> службами.</a:t>
            </a:r>
          </a:p>
          <a:p>
            <a:pPr marL="0" indent="0" algn="l">
              <a:lnSpc>
                <a:spcPct val="120000"/>
              </a:lnSpc>
              <a:buNone/>
            </a:pPr>
            <a:endParaRPr lang="ru-RU" sz="3200" b="0" i="0" dirty="0">
              <a:effectLst/>
              <a:latin typeface="Inter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sz="3200" b="0" i="0" dirty="0">
                <a:effectLst/>
                <a:latin typeface="Inter"/>
              </a:rPr>
              <a:t>Kubernetes </a:t>
            </a:r>
            <a:r>
              <a:rPr lang="ru-RU" sz="3200" b="0" i="0" dirty="0">
                <a:effectLst/>
                <a:latin typeface="Inter"/>
              </a:rPr>
              <a:t>і </a:t>
            </a:r>
            <a:r>
              <a:rPr lang="en-US" sz="3200" b="0" i="0" dirty="0">
                <a:effectLst/>
                <a:latin typeface="Inter"/>
              </a:rPr>
              <a:t>Docker </a:t>
            </a:r>
            <a:r>
              <a:rPr lang="ru-RU" sz="3200" b="0" i="0" dirty="0" err="1">
                <a:effectLst/>
                <a:latin typeface="Inter"/>
              </a:rPr>
              <a:t>мають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деякі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спільні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риси</a:t>
            </a:r>
            <a:r>
              <a:rPr lang="ru-RU" sz="3200" b="0" i="0" dirty="0">
                <a:effectLst/>
                <a:latin typeface="Inter"/>
              </a:rPr>
              <a:t>, </a:t>
            </a:r>
            <a:r>
              <a:rPr lang="ru-RU" sz="3200" b="0" i="0" dirty="0" err="1">
                <a:effectLst/>
                <a:latin typeface="Inter"/>
              </a:rPr>
              <a:t>такі</a:t>
            </a:r>
            <a:r>
              <a:rPr lang="ru-RU" sz="3200" b="0" i="0" dirty="0">
                <a:effectLst/>
                <a:latin typeface="Inter"/>
              </a:rPr>
              <a:t> як </a:t>
            </a:r>
            <a:r>
              <a:rPr lang="ru-RU" sz="3200" b="0" i="0" dirty="0" err="1">
                <a:effectLst/>
                <a:latin typeface="Inter"/>
              </a:rPr>
              <a:t>висока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доступність</a:t>
            </a:r>
            <a:r>
              <a:rPr lang="ru-RU" sz="3200" b="0" i="0" dirty="0">
                <a:effectLst/>
                <a:latin typeface="Inter"/>
              </a:rPr>
              <a:t>, </a:t>
            </a:r>
            <a:r>
              <a:rPr lang="ru-RU" sz="3200" b="0" i="0" dirty="0" err="1">
                <a:effectLst/>
                <a:latin typeface="Inter"/>
              </a:rPr>
              <a:t>портативність</a:t>
            </a:r>
            <a:r>
              <a:rPr lang="ru-RU" sz="3200" b="0" i="0" dirty="0">
                <a:effectLst/>
                <a:latin typeface="Inter"/>
              </a:rPr>
              <a:t> і </a:t>
            </a:r>
            <a:r>
              <a:rPr lang="ru-RU" sz="3200" b="0" i="0" dirty="0" err="1">
                <a:effectLst/>
                <a:latin typeface="Inter"/>
              </a:rPr>
              <a:t>здатність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розбивати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програми</a:t>
            </a:r>
            <a:r>
              <a:rPr lang="ru-RU" sz="3200" b="0" i="0" dirty="0">
                <a:effectLst/>
                <a:latin typeface="Inter"/>
              </a:rPr>
              <a:t> на </a:t>
            </a:r>
            <a:r>
              <a:rPr lang="ru-RU" sz="3200" b="0" i="0" dirty="0" err="1">
                <a:effectLst/>
                <a:latin typeface="Inter"/>
              </a:rPr>
              <a:t>складові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частини</a:t>
            </a:r>
            <a:r>
              <a:rPr lang="ru-RU" sz="3200" b="0" i="0" dirty="0">
                <a:effectLst/>
                <a:latin typeface="Inter"/>
              </a:rPr>
              <a:t>. </a:t>
            </a:r>
            <a:r>
              <a:rPr lang="ru-RU" sz="3200" b="0" i="0" dirty="0" err="1">
                <a:effectLst/>
                <a:latin typeface="Inter"/>
              </a:rPr>
              <a:t>Хоча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en-US" sz="3200" b="0" i="0" dirty="0">
                <a:effectLst/>
                <a:latin typeface="Inter"/>
              </a:rPr>
              <a:t>Docker </a:t>
            </a:r>
            <a:r>
              <a:rPr lang="ru-RU" sz="3200" b="0" i="0" dirty="0" err="1">
                <a:effectLst/>
                <a:latin typeface="Inter"/>
              </a:rPr>
              <a:t>можна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використовувати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окремо</a:t>
            </a:r>
            <a:r>
              <a:rPr lang="ru-RU" sz="3200" b="0" i="0" dirty="0">
                <a:effectLst/>
                <a:latin typeface="Inter"/>
              </a:rPr>
              <a:t>, </a:t>
            </a:r>
            <a:r>
              <a:rPr lang="ru-RU" sz="3200" b="0" i="0" dirty="0" err="1">
                <a:effectLst/>
                <a:latin typeface="Inter"/>
              </a:rPr>
              <a:t>використання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en-US" sz="3200" b="0" i="0" dirty="0">
                <a:effectLst/>
                <a:latin typeface="Inter"/>
              </a:rPr>
              <a:t>Kubernetes </a:t>
            </a:r>
            <a:r>
              <a:rPr lang="ru-RU" sz="3200" b="0" i="0" dirty="0">
                <a:effectLst/>
                <a:latin typeface="Inter"/>
              </a:rPr>
              <a:t>разом </a:t>
            </a:r>
            <a:r>
              <a:rPr lang="ru-RU" sz="3200" b="0" i="0" dirty="0" err="1">
                <a:effectLst/>
                <a:latin typeface="Inter"/>
              </a:rPr>
              <a:t>із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en-US" sz="3200" b="0" i="0" dirty="0">
                <a:effectLst/>
                <a:latin typeface="Inter"/>
              </a:rPr>
              <a:t>Docker </a:t>
            </a:r>
            <a:r>
              <a:rPr lang="ru-RU" sz="3200" b="0" i="0" dirty="0" err="1">
                <a:effectLst/>
                <a:latin typeface="Inter"/>
              </a:rPr>
              <a:t>може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допомогти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покращити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масштабованість</a:t>
            </a:r>
            <a:r>
              <a:rPr lang="ru-RU" sz="3200" b="0" i="0" dirty="0">
                <a:effectLst/>
                <a:latin typeface="Inter"/>
              </a:rPr>
              <a:t>, </a:t>
            </a:r>
            <a:r>
              <a:rPr lang="ru-RU" sz="3200" b="0" i="0" dirty="0" err="1">
                <a:effectLst/>
                <a:latin typeface="Inter"/>
              </a:rPr>
              <a:t>доступність</a:t>
            </a:r>
            <a:r>
              <a:rPr lang="ru-RU" sz="3200" b="0" i="0" dirty="0">
                <a:effectLst/>
                <a:latin typeface="Inter"/>
              </a:rPr>
              <a:t> і </a:t>
            </a:r>
            <a:r>
              <a:rPr lang="ru-RU" sz="3200" b="0" i="0" dirty="0" err="1">
                <a:effectLst/>
                <a:latin typeface="Inter"/>
              </a:rPr>
              <a:t>продуктивність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контейнерних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програм</a:t>
            </a:r>
            <a:r>
              <a:rPr lang="ru-RU" sz="3200" b="0" i="0" dirty="0">
                <a:effectLst/>
                <a:latin typeface="Inter"/>
              </a:rPr>
              <a:t>. </a:t>
            </a:r>
            <a:r>
              <a:rPr lang="ru-RU" sz="3200" b="0" i="0" dirty="0" err="1">
                <a:effectLst/>
                <a:latin typeface="Inter"/>
              </a:rPr>
              <a:t>Використовуючи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обидва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інструменти</a:t>
            </a:r>
            <a:r>
              <a:rPr lang="ru-RU" sz="3200" b="0" i="0" dirty="0">
                <a:effectLst/>
                <a:latin typeface="Inter"/>
              </a:rPr>
              <a:t>, </a:t>
            </a:r>
            <a:r>
              <a:rPr lang="ru-RU" sz="3200" b="0" i="0" dirty="0" err="1">
                <a:effectLst/>
                <a:latin typeface="Inter"/>
              </a:rPr>
              <a:t>ці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компанії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можуть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керувати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своїми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контейнерними</a:t>
            </a:r>
            <a:r>
              <a:rPr lang="ru-RU" sz="3200" b="0" i="0" dirty="0">
                <a:effectLst/>
                <a:latin typeface="Inter"/>
              </a:rPr>
              <a:t> </a:t>
            </a:r>
            <a:r>
              <a:rPr lang="ru-RU" sz="3200" b="0" i="0" dirty="0" err="1">
                <a:effectLst/>
                <a:latin typeface="Inter"/>
              </a:rPr>
              <a:t>програмами</a:t>
            </a:r>
            <a:r>
              <a:rPr lang="ru-RU" sz="3200" b="0" i="0" dirty="0">
                <a:effectLst/>
                <a:latin typeface="Inter"/>
              </a:rPr>
              <a:t> в </a:t>
            </a:r>
            <a:r>
              <a:rPr lang="ru-RU" sz="3200" b="0" i="0" dirty="0" err="1">
                <a:effectLst/>
                <a:latin typeface="Inter"/>
              </a:rPr>
              <a:t>масштабі</a:t>
            </a:r>
            <a:r>
              <a:rPr lang="ru-RU" sz="3200" b="0" i="0" dirty="0"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25BB-B2BB-E121-95EA-A14BCF68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9CFE-BF2C-5389-ECE5-1915D3D5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b="0" i="0" dirty="0" err="1">
                <a:effectLst/>
                <a:latin typeface="Inter"/>
              </a:rPr>
              <a:t>Вибираючи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між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Kubernetes </a:t>
            </a:r>
            <a:r>
              <a:rPr lang="ru-RU" b="0" i="0" dirty="0">
                <a:effectLst/>
                <a:latin typeface="Inter"/>
              </a:rPr>
              <a:t>і </a:t>
            </a:r>
            <a:r>
              <a:rPr lang="en-US" b="0" i="0" dirty="0">
                <a:effectLst/>
                <a:latin typeface="Inter"/>
              </a:rPr>
              <a:t>Docker, </a:t>
            </a:r>
            <a:r>
              <a:rPr lang="ru-RU" b="0" i="0" dirty="0" err="1">
                <a:effectLst/>
                <a:latin typeface="Inter"/>
              </a:rPr>
              <a:t>важливо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враховувати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такі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фактори</a:t>
            </a:r>
            <a:r>
              <a:rPr lang="ru-RU" b="0" i="0" dirty="0">
                <a:effectLst/>
                <a:latin typeface="Inter"/>
              </a:rPr>
              <a:t>, як </a:t>
            </a:r>
            <a:r>
              <a:rPr lang="ru-RU" b="0" i="0" dirty="0" err="1">
                <a:effectLst/>
                <a:latin typeface="Inter"/>
              </a:rPr>
              <a:t>розмір</a:t>
            </a:r>
            <a:r>
              <a:rPr lang="ru-RU" b="0" i="0" dirty="0">
                <a:effectLst/>
                <a:latin typeface="Inter"/>
              </a:rPr>
              <a:t> і </a:t>
            </a:r>
            <a:r>
              <a:rPr lang="ru-RU" b="0" i="0" dirty="0" err="1">
                <a:effectLst/>
                <a:latin typeface="Inter"/>
              </a:rPr>
              <a:t>складність</a:t>
            </a:r>
            <a:r>
              <a:rPr lang="ru-RU" b="0" i="0" dirty="0">
                <a:effectLst/>
                <a:latin typeface="Inter"/>
              </a:rPr>
              <a:t> проекту, </a:t>
            </a:r>
            <a:r>
              <a:rPr lang="ru-RU" b="0" i="0" dirty="0" err="1">
                <a:effectLst/>
                <a:latin typeface="Inter"/>
              </a:rPr>
              <a:t>знайомство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команди</a:t>
            </a:r>
            <a:r>
              <a:rPr lang="ru-RU" b="0" i="0" dirty="0">
                <a:effectLst/>
                <a:latin typeface="Inter"/>
              </a:rPr>
              <a:t> з </a:t>
            </a:r>
            <a:r>
              <a:rPr lang="ru-RU" b="0" i="0" dirty="0" err="1">
                <a:effectLst/>
                <a:latin typeface="Inter"/>
              </a:rPr>
              <a:t>кожним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інструментом</a:t>
            </a:r>
            <a:r>
              <a:rPr lang="ru-RU" b="0" i="0" dirty="0">
                <a:effectLst/>
                <a:latin typeface="Inter"/>
              </a:rPr>
              <a:t>, а також </a:t>
            </a:r>
            <a:r>
              <a:rPr lang="ru-RU" b="0" i="0" dirty="0" err="1">
                <a:effectLst/>
                <a:latin typeface="Inter"/>
              </a:rPr>
              <a:t>необхідний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рівень</a:t>
            </a:r>
            <a:r>
              <a:rPr lang="ru-RU" b="0" i="0" dirty="0">
                <a:effectLst/>
                <a:latin typeface="Inter"/>
              </a:rPr>
              <a:t> контролю та </a:t>
            </a:r>
            <a:r>
              <a:rPr lang="ru-RU" b="0" i="0" dirty="0" err="1">
                <a:effectLst/>
                <a:latin typeface="Inter"/>
              </a:rPr>
              <a:t>налаштування</a:t>
            </a:r>
            <a:r>
              <a:rPr lang="ru-RU" b="0" i="0" dirty="0">
                <a:effectLst/>
                <a:latin typeface="Inter"/>
              </a:rPr>
              <a:t>. </a:t>
            </a:r>
            <a:r>
              <a:rPr lang="ru-RU" b="0" i="0" dirty="0" err="1">
                <a:effectLst/>
                <a:latin typeface="Inter"/>
              </a:rPr>
              <a:t>Зрештою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ru-RU" b="0" i="0" dirty="0" err="1">
                <a:effectLst/>
                <a:latin typeface="Inter"/>
              </a:rPr>
              <a:t>обидва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інструменти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мають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свої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сильні</a:t>
            </a:r>
            <a:r>
              <a:rPr lang="ru-RU" b="0" i="0" dirty="0">
                <a:effectLst/>
                <a:latin typeface="Inter"/>
              </a:rPr>
              <a:t> та </a:t>
            </a:r>
            <a:r>
              <a:rPr lang="ru-RU" b="0" i="0" dirty="0" err="1">
                <a:effectLst/>
                <a:latin typeface="Inter"/>
              </a:rPr>
              <a:t>слабкі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сторони</a:t>
            </a:r>
            <a:r>
              <a:rPr lang="ru-RU" b="0" i="0" dirty="0">
                <a:effectLst/>
                <a:latin typeface="Inter"/>
              </a:rPr>
              <a:t>, і </a:t>
            </a:r>
            <a:r>
              <a:rPr lang="ru-RU" b="0" i="0" dirty="0" err="1">
                <a:effectLst/>
                <a:latin typeface="Inter"/>
              </a:rPr>
              <a:t>вибір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між</a:t>
            </a:r>
            <a:r>
              <a:rPr lang="ru-RU" b="0" i="0" dirty="0">
                <a:effectLst/>
                <a:latin typeface="Inter"/>
              </a:rPr>
              <a:t> ними </a:t>
            </a:r>
            <a:r>
              <a:rPr lang="ru-RU" b="0" i="0" dirty="0" err="1">
                <a:effectLst/>
                <a:latin typeface="Inter"/>
              </a:rPr>
              <a:t>залежатиме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від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конкретних</a:t>
            </a:r>
            <a:r>
              <a:rPr lang="ru-RU" b="0" i="0" dirty="0">
                <a:effectLst/>
                <a:latin typeface="Inter"/>
              </a:rPr>
              <a:t> потреб проекту.</a:t>
            </a:r>
          </a:p>
          <a:p>
            <a:pPr marL="0" indent="0" algn="l">
              <a:buNone/>
            </a:pPr>
            <a:r>
              <a:rPr lang="ru-RU" b="0" i="0" dirty="0" err="1">
                <a:effectLst/>
                <a:latin typeface="Inter"/>
              </a:rPr>
              <a:t>Підсумовуючи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ru-RU" b="0" i="0" dirty="0" err="1">
                <a:effectLst/>
                <a:latin typeface="Inter"/>
              </a:rPr>
              <a:t>хоча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Docker </a:t>
            </a:r>
            <a:r>
              <a:rPr lang="ru-RU" b="0" i="0" dirty="0">
                <a:effectLst/>
                <a:latin typeface="Inter"/>
              </a:rPr>
              <a:t>є </a:t>
            </a:r>
            <a:r>
              <a:rPr lang="ru-RU" b="0" i="0" dirty="0" err="1">
                <a:effectLst/>
                <a:latin typeface="Inter"/>
              </a:rPr>
              <a:t>чудовим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вибором</a:t>
            </a:r>
            <a:r>
              <a:rPr lang="ru-RU" b="0" i="0" dirty="0">
                <a:effectLst/>
                <a:latin typeface="Inter"/>
              </a:rPr>
              <a:t> для невеликих </a:t>
            </a:r>
            <a:r>
              <a:rPr lang="ru-RU" b="0" i="0" dirty="0" err="1">
                <a:effectLst/>
                <a:latin typeface="Inter"/>
              </a:rPr>
              <a:t>проектів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або</a:t>
            </a:r>
            <a:r>
              <a:rPr lang="ru-RU" b="0" i="0" dirty="0">
                <a:effectLst/>
                <a:latin typeface="Inter"/>
              </a:rPr>
              <a:t> для команд з </a:t>
            </a:r>
            <a:r>
              <a:rPr lang="ru-RU" b="0" i="0" dirty="0" err="1">
                <a:effectLst/>
                <a:latin typeface="Inter"/>
              </a:rPr>
              <a:t>меншим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досвідом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en-US" b="0" i="0" dirty="0">
                <a:effectLst/>
                <a:latin typeface="Inter"/>
              </a:rPr>
              <a:t>Kubernetes </a:t>
            </a:r>
            <a:r>
              <a:rPr lang="ru-RU" b="0" i="0" dirty="0">
                <a:effectLst/>
                <a:latin typeface="Inter"/>
              </a:rPr>
              <a:t>є </a:t>
            </a:r>
            <a:r>
              <a:rPr lang="ru-RU" b="0" i="0" dirty="0" err="1">
                <a:effectLst/>
                <a:latin typeface="Inter"/>
              </a:rPr>
              <a:t>більш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потужним</a:t>
            </a:r>
            <a:r>
              <a:rPr lang="ru-RU" b="0" i="0" dirty="0">
                <a:effectLst/>
                <a:latin typeface="Inter"/>
              </a:rPr>
              <a:t> і </a:t>
            </a:r>
            <a:r>
              <a:rPr lang="ru-RU" b="0" i="0" dirty="0" err="1">
                <a:effectLst/>
                <a:latin typeface="Inter"/>
              </a:rPr>
              <a:t>гнучким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інструментом</a:t>
            </a:r>
            <a:r>
              <a:rPr lang="ru-RU" b="0" i="0" dirty="0">
                <a:effectLst/>
                <a:latin typeface="Inter"/>
              </a:rPr>
              <a:t> для великих, </a:t>
            </a:r>
            <a:r>
              <a:rPr lang="ru-RU" b="0" i="0" dirty="0" err="1">
                <a:effectLst/>
                <a:latin typeface="Inter"/>
              </a:rPr>
              <a:t>складніших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проектів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ru-RU" b="0" i="0" dirty="0" err="1">
                <a:effectLst/>
                <a:latin typeface="Inter"/>
              </a:rPr>
              <a:t>які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вимагають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значного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керування</a:t>
            </a:r>
            <a:r>
              <a:rPr lang="ru-RU" b="0" i="0" dirty="0">
                <a:effectLst/>
                <a:latin typeface="Inter"/>
              </a:rPr>
              <a:t> контейнерами. </a:t>
            </a:r>
            <a:r>
              <a:rPr lang="ru-RU" b="0" i="0" dirty="0" err="1">
                <a:effectLst/>
                <a:latin typeface="Inter"/>
              </a:rPr>
              <a:t>Рекомендується</a:t>
            </a:r>
            <a:r>
              <a:rPr lang="ru-RU" b="0" i="0" dirty="0">
                <a:effectLst/>
                <a:latin typeface="Inter"/>
              </a:rPr>
              <a:t>, </a:t>
            </a:r>
            <a:r>
              <a:rPr lang="ru-RU" b="0" i="0" dirty="0" err="1">
                <a:effectLst/>
                <a:latin typeface="Inter"/>
              </a:rPr>
              <a:t>щоб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команди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ретельно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оцінили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свої</a:t>
            </a:r>
            <a:r>
              <a:rPr lang="ru-RU" b="0" i="0" dirty="0">
                <a:effectLst/>
                <a:latin typeface="Inter"/>
              </a:rPr>
              <a:t> потреби та </a:t>
            </a:r>
            <a:r>
              <a:rPr lang="ru-RU" b="0" i="0" dirty="0" err="1">
                <a:effectLst/>
                <a:latin typeface="Inter"/>
              </a:rPr>
              <a:t>розглянули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плюси</a:t>
            </a:r>
            <a:r>
              <a:rPr lang="ru-RU" b="0" i="0" dirty="0">
                <a:effectLst/>
                <a:latin typeface="Inter"/>
              </a:rPr>
              <a:t> та </a:t>
            </a:r>
            <a:r>
              <a:rPr lang="ru-RU" b="0" i="0" dirty="0" err="1">
                <a:effectLst/>
                <a:latin typeface="Inter"/>
              </a:rPr>
              <a:t>мінуси</a:t>
            </a:r>
            <a:r>
              <a:rPr lang="ru-RU" b="0" i="0" dirty="0">
                <a:effectLst/>
                <a:latin typeface="Inter"/>
              </a:rPr>
              <a:t> кожного </a:t>
            </a:r>
            <a:r>
              <a:rPr lang="ru-RU" b="0" i="0" dirty="0" err="1">
                <a:effectLst/>
                <a:latin typeface="Inter"/>
              </a:rPr>
              <a:t>інструменту</a:t>
            </a:r>
            <a:r>
              <a:rPr lang="ru-RU" b="0" i="0" dirty="0">
                <a:effectLst/>
                <a:latin typeface="Inter"/>
              </a:rPr>
              <a:t>, перш </a:t>
            </a:r>
            <a:r>
              <a:rPr lang="ru-RU" b="0" i="0" dirty="0" err="1">
                <a:effectLst/>
                <a:latin typeface="Inter"/>
              </a:rPr>
              <a:t>ніж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приймати</a:t>
            </a:r>
            <a:r>
              <a:rPr lang="ru-RU" b="0" i="0" dirty="0">
                <a:effectLst/>
                <a:latin typeface="Inter"/>
              </a:rPr>
              <a:t> </a:t>
            </a:r>
            <a:r>
              <a:rPr lang="ru-RU" b="0" i="0" dirty="0" err="1">
                <a:effectLst/>
                <a:latin typeface="Inter"/>
              </a:rPr>
              <a:t>рішення</a:t>
            </a:r>
            <a:r>
              <a:rPr lang="ru-RU" b="0" i="0" dirty="0">
                <a:effectLst/>
                <a:latin typeface="Inter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6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7C8D-2683-E4CF-1E0B-048F726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Недоліки</a:t>
            </a:r>
            <a:r>
              <a:rPr lang="ru-RU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монолітної</a:t>
            </a:r>
            <a:r>
              <a:rPr lang="ru-RU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архітектури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5CE1-A1AA-7605-95FA-4E8E4C1A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Повільніша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швидкість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розробки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велика,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монолітна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робить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розробку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складнішою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повільнішою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Масштабованість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Ви не можете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масштабувати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окремі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компоненти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Надійність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якщо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в будь-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якому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модулі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є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помилка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це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вплинути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на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доступність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усієї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Перешкода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для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впровадження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технології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. Будь-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зміни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структурі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чи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мові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впливають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на всю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роблячи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зміни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часто дорогими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трудомісткими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Відсутність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гнучкості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обмежений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технологіями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вже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використовуються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в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невелика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зміна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монолітної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програми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вимагає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повторного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всього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C54F9-1B41-E68E-A52D-721A9B5F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b="0" i="0">
                <a:effectLst/>
                <a:latin typeface="Charlie Display"/>
              </a:rPr>
              <a:t>Що таке мікросервіси?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D7EB-C7A8-8EB6-ADA2-5403D881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911434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700" b="0" i="0" dirty="0" err="1">
                <a:effectLst/>
                <a:latin typeface="Charlie Text"/>
              </a:rPr>
              <a:t>Архітектура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мікросервісів</a:t>
            </a:r>
            <a:r>
              <a:rPr lang="ru-RU" sz="1700" b="0" i="0" dirty="0">
                <a:effectLst/>
                <a:latin typeface="Charlie Text"/>
              </a:rPr>
              <a:t>, також </a:t>
            </a:r>
            <a:r>
              <a:rPr lang="ru-RU" sz="1700" b="0" i="0" dirty="0" err="1">
                <a:effectLst/>
                <a:latin typeface="Charlie Text"/>
              </a:rPr>
              <a:t>відома</a:t>
            </a:r>
            <a:r>
              <a:rPr lang="ru-RU" sz="1700" b="0" i="0" dirty="0">
                <a:effectLst/>
                <a:latin typeface="Charlie Text"/>
              </a:rPr>
              <a:t> просто як </a:t>
            </a:r>
            <a:r>
              <a:rPr lang="ru-RU" sz="1700" b="0" i="0" dirty="0" err="1">
                <a:effectLst/>
                <a:latin typeface="Charlie Text"/>
              </a:rPr>
              <a:t>мікросервіси</a:t>
            </a:r>
            <a:r>
              <a:rPr lang="ru-RU" sz="1700" b="0" i="0" dirty="0">
                <a:effectLst/>
                <a:latin typeface="Charlie Text"/>
              </a:rPr>
              <a:t>, — </a:t>
            </a:r>
            <a:r>
              <a:rPr lang="ru-RU" sz="1700" b="0" i="0" dirty="0" err="1">
                <a:effectLst/>
                <a:latin typeface="Charlie Text"/>
              </a:rPr>
              <a:t>це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архітектурний</a:t>
            </a:r>
            <a:r>
              <a:rPr lang="ru-RU" sz="1700" b="0" i="0" dirty="0">
                <a:effectLst/>
                <a:latin typeface="Charlie Text"/>
              </a:rPr>
              <a:t> метод, </a:t>
            </a:r>
            <a:r>
              <a:rPr lang="ru-RU" sz="1700" b="0" i="0" dirty="0" err="1">
                <a:effectLst/>
                <a:latin typeface="Charlie Text"/>
              </a:rPr>
              <a:t>який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базується</a:t>
            </a:r>
            <a:r>
              <a:rPr lang="ru-RU" sz="1700" b="0" i="0" dirty="0">
                <a:effectLst/>
                <a:latin typeface="Charlie Text"/>
              </a:rPr>
              <a:t> на </a:t>
            </a:r>
            <a:r>
              <a:rPr lang="ru-RU" sz="1700" b="0" i="0" dirty="0" err="1">
                <a:effectLst/>
                <a:latin typeface="Charlie Text"/>
              </a:rPr>
              <a:t>ряді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незалежно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розгорнутих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сервісів</a:t>
            </a:r>
            <a:r>
              <a:rPr lang="ru-RU" sz="1700" b="0" i="0" dirty="0">
                <a:effectLst/>
                <a:latin typeface="Charlie Text"/>
              </a:rPr>
              <a:t>. </a:t>
            </a:r>
            <a:r>
              <a:rPr lang="ru-RU" sz="1700" b="0" i="0" dirty="0" err="1">
                <a:effectLst/>
                <a:latin typeface="Charlie Text"/>
              </a:rPr>
              <a:t>Ці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сервіси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мають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власну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бізнес-логіку</a:t>
            </a:r>
            <a:r>
              <a:rPr lang="ru-RU" sz="1700" b="0" i="0" dirty="0">
                <a:effectLst/>
                <a:latin typeface="Charlie Text"/>
              </a:rPr>
              <a:t> та базу </a:t>
            </a:r>
            <a:r>
              <a:rPr lang="ru-RU" sz="1700" b="0" i="0" dirty="0" err="1">
                <a:effectLst/>
                <a:latin typeface="Charlie Text"/>
              </a:rPr>
              <a:t>даних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із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певною</a:t>
            </a:r>
            <a:r>
              <a:rPr lang="ru-RU" sz="1700" b="0" i="0" dirty="0">
                <a:effectLst/>
                <a:latin typeface="Charlie Text"/>
              </a:rPr>
              <a:t> метою. </a:t>
            </a:r>
            <a:r>
              <a:rPr lang="ru-RU" sz="1700" b="0" i="0" dirty="0" err="1">
                <a:effectLst/>
                <a:latin typeface="Charlie Text"/>
              </a:rPr>
              <a:t>Оновлення</a:t>
            </a:r>
            <a:r>
              <a:rPr lang="ru-RU" sz="1700" b="0" i="0" dirty="0">
                <a:effectLst/>
                <a:latin typeface="Charlie Text"/>
              </a:rPr>
              <a:t>, </a:t>
            </a:r>
            <a:r>
              <a:rPr lang="ru-RU" sz="1700" b="0" i="0" dirty="0" err="1">
                <a:effectLst/>
                <a:latin typeface="Charlie Text"/>
              </a:rPr>
              <a:t>тестування</a:t>
            </a:r>
            <a:r>
              <a:rPr lang="ru-RU" sz="1700" b="0" i="0" dirty="0">
                <a:effectLst/>
                <a:latin typeface="Charlie Text"/>
              </a:rPr>
              <a:t>, </a:t>
            </a:r>
            <a:r>
              <a:rPr lang="ru-RU" sz="1700" b="0" i="0" dirty="0" err="1">
                <a:effectLst/>
                <a:latin typeface="Charlie Text"/>
              </a:rPr>
              <a:t>розгортання</a:t>
            </a:r>
            <a:r>
              <a:rPr lang="ru-RU" sz="1700" b="0" i="0" dirty="0">
                <a:effectLst/>
                <a:latin typeface="Charlie Text"/>
              </a:rPr>
              <a:t> та </a:t>
            </a:r>
            <a:r>
              <a:rPr lang="ru-RU" sz="1700" b="0" i="0" dirty="0" err="1">
                <a:effectLst/>
                <a:latin typeface="Charlie Text"/>
              </a:rPr>
              <a:t>масштабування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відбуваються</a:t>
            </a:r>
            <a:r>
              <a:rPr lang="ru-RU" sz="1700" b="0" i="0" dirty="0">
                <a:effectLst/>
                <a:latin typeface="Charlie Text"/>
              </a:rPr>
              <a:t> в межах </a:t>
            </a:r>
            <a:r>
              <a:rPr lang="ru-RU" sz="1700" b="0" i="0" dirty="0" err="1">
                <a:effectLst/>
                <a:latin typeface="Charlie Text"/>
              </a:rPr>
              <a:t>кожної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служби</a:t>
            </a:r>
            <a:r>
              <a:rPr lang="ru-RU" sz="1700" b="0" i="0" dirty="0">
                <a:effectLst/>
                <a:latin typeface="Charlie Text"/>
              </a:rPr>
              <a:t>. </a:t>
            </a:r>
            <a:r>
              <a:rPr lang="ru-RU" sz="1700" b="0" i="0" dirty="0" err="1">
                <a:effectLst/>
                <a:latin typeface="Charlie Text"/>
              </a:rPr>
              <a:t>Мікросервіси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відокремлюють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основні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бізнес-специфічні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завдання</a:t>
            </a:r>
            <a:r>
              <a:rPr lang="ru-RU" sz="1700" b="0" i="0" dirty="0">
                <a:effectLst/>
                <a:latin typeface="Charlie Text"/>
              </a:rPr>
              <a:t> на </a:t>
            </a:r>
            <a:r>
              <a:rPr lang="ru-RU" sz="1700" b="0" i="0" dirty="0" err="1">
                <a:effectLst/>
                <a:latin typeface="Charlie Text"/>
              </a:rPr>
              <a:t>окремі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незалежні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бази</a:t>
            </a:r>
            <a:r>
              <a:rPr lang="ru-RU" sz="1700" b="0" i="0" dirty="0">
                <a:effectLst/>
                <a:latin typeface="Charlie Text"/>
              </a:rPr>
              <a:t> коду. </a:t>
            </a:r>
            <a:r>
              <a:rPr lang="ru-RU" sz="1700" b="0" i="0" dirty="0" err="1">
                <a:effectLst/>
                <a:latin typeface="Charlie Text"/>
              </a:rPr>
              <a:t>Мікросервіси</a:t>
            </a:r>
            <a:r>
              <a:rPr lang="ru-RU" sz="1700" b="0" i="0" dirty="0">
                <a:effectLst/>
                <a:latin typeface="Charlie Text"/>
              </a:rPr>
              <a:t> не </a:t>
            </a:r>
            <a:r>
              <a:rPr lang="ru-RU" sz="1700" b="0" i="0" dirty="0" err="1">
                <a:effectLst/>
                <a:latin typeface="Charlie Text"/>
              </a:rPr>
              <a:t>зменшують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складність</a:t>
            </a:r>
            <a:r>
              <a:rPr lang="ru-RU" sz="1700" b="0" i="0" dirty="0">
                <a:effectLst/>
                <a:latin typeface="Charlie Text"/>
              </a:rPr>
              <a:t>, але вони </a:t>
            </a:r>
            <a:r>
              <a:rPr lang="ru-RU" sz="1700" b="0" i="0" dirty="0" err="1">
                <a:effectLst/>
                <a:latin typeface="Charlie Text"/>
              </a:rPr>
              <a:t>роблять</a:t>
            </a:r>
            <a:r>
              <a:rPr lang="ru-RU" sz="1700" b="0" i="0" dirty="0">
                <a:effectLst/>
                <a:latin typeface="Charlie Text"/>
              </a:rPr>
              <a:t> будь-яку </a:t>
            </a:r>
            <a:r>
              <a:rPr lang="ru-RU" sz="1700" b="0" i="0" dirty="0" err="1">
                <a:effectLst/>
                <a:latin typeface="Charlie Text"/>
              </a:rPr>
              <a:t>складність</a:t>
            </a:r>
            <a:r>
              <a:rPr lang="ru-RU" sz="1700" b="0" i="0" dirty="0">
                <a:effectLst/>
                <a:latin typeface="Charlie Text"/>
              </a:rPr>
              <a:t> видимою та </a:t>
            </a:r>
            <a:r>
              <a:rPr lang="ru-RU" sz="1700" b="0" i="0" dirty="0" err="1">
                <a:effectLst/>
                <a:latin typeface="Charlie Text"/>
              </a:rPr>
              <a:t>більш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керованою</a:t>
            </a:r>
            <a:r>
              <a:rPr lang="ru-RU" sz="1700" b="0" i="0" dirty="0">
                <a:effectLst/>
                <a:latin typeface="Charlie Text"/>
              </a:rPr>
              <a:t>, </a:t>
            </a:r>
            <a:r>
              <a:rPr lang="ru-RU" sz="1700" b="0" i="0" dirty="0" err="1">
                <a:effectLst/>
                <a:latin typeface="Charlie Text"/>
              </a:rPr>
              <a:t>розділяючи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завдання</a:t>
            </a:r>
            <a:r>
              <a:rPr lang="ru-RU" sz="1700" b="0" i="0" dirty="0">
                <a:effectLst/>
                <a:latin typeface="Charlie Text"/>
              </a:rPr>
              <a:t> на </a:t>
            </a:r>
            <a:r>
              <a:rPr lang="ru-RU" sz="1700" b="0" i="0" dirty="0" err="1">
                <a:effectLst/>
                <a:latin typeface="Charlie Text"/>
              </a:rPr>
              <a:t>менші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процеси</a:t>
            </a:r>
            <a:r>
              <a:rPr lang="ru-RU" sz="1700" b="0" i="0" dirty="0">
                <a:effectLst/>
                <a:latin typeface="Charlie Text"/>
              </a:rPr>
              <a:t>, </a:t>
            </a:r>
            <a:r>
              <a:rPr lang="ru-RU" sz="1700" b="0" i="0" dirty="0" err="1">
                <a:effectLst/>
                <a:latin typeface="Charlie Text"/>
              </a:rPr>
              <a:t>які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функціонують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незалежно</a:t>
            </a:r>
            <a:r>
              <a:rPr lang="ru-RU" sz="1700" b="0" i="0" dirty="0">
                <a:effectLst/>
                <a:latin typeface="Charlie Text"/>
              </a:rPr>
              <a:t> один </a:t>
            </a:r>
            <a:r>
              <a:rPr lang="ru-RU" sz="1700" b="0" i="0" dirty="0" err="1">
                <a:effectLst/>
                <a:latin typeface="Charlie Text"/>
              </a:rPr>
              <a:t>від</a:t>
            </a:r>
            <a:r>
              <a:rPr lang="ru-RU" sz="1700" b="0" i="0" dirty="0">
                <a:effectLst/>
                <a:latin typeface="Charlie Text"/>
              </a:rPr>
              <a:t> одного та </a:t>
            </a:r>
            <a:r>
              <a:rPr lang="ru-RU" sz="1700" b="0" i="0" dirty="0" err="1">
                <a:effectLst/>
                <a:latin typeface="Charlie Text"/>
              </a:rPr>
              <a:t>роблять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внесок</a:t>
            </a:r>
            <a:r>
              <a:rPr lang="ru-RU" sz="1700" b="0" i="0" dirty="0">
                <a:effectLst/>
                <a:latin typeface="Charlie Text"/>
              </a:rPr>
              <a:t> у </a:t>
            </a:r>
            <a:r>
              <a:rPr lang="ru-RU" sz="1700" b="0" i="0" dirty="0" err="1">
                <a:effectLst/>
                <a:latin typeface="Charlie Text"/>
              </a:rPr>
              <a:t>загальне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ціле</a:t>
            </a:r>
            <a:r>
              <a:rPr lang="ru-RU" sz="1700" b="0" i="0" dirty="0">
                <a:effectLst/>
                <a:latin typeface="Charlie Text"/>
              </a:rPr>
              <a:t>. </a:t>
            </a:r>
            <a:br>
              <a:rPr lang="ru-RU" sz="1700" dirty="0"/>
            </a:br>
            <a:br>
              <a:rPr lang="ru-RU" sz="1700" dirty="0"/>
            </a:br>
            <a:r>
              <a:rPr lang="ru-RU" sz="1700" b="0" i="0" dirty="0" err="1">
                <a:effectLst/>
                <a:latin typeface="Charlie Text"/>
              </a:rPr>
              <a:t>Запровадження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мікросервісів</a:t>
            </a:r>
            <a:r>
              <a:rPr lang="ru-RU" sz="1700" b="0" i="0" dirty="0">
                <a:effectLst/>
                <a:latin typeface="Charlie Text"/>
              </a:rPr>
              <a:t> часто </a:t>
            </a:r>
            <a:r>
              <a:rPr lang="ru-RU" sz="1700" b="0" i="0" dirty="0" err="1">
                <a:effectLst/>
                <a:latin typeface="Charlie Text"/>
              </a:rPr>
              <a:t>йде</a:t>
            </a:r>
            <a:r>
              <a:rPr lang="ru-RU" sz="1700" b="0" i="0" dirty="0">
                <a:effectLst/>
                <a:latin typeface="Charlie Text"/>
              </a:rPr>
              <a:t> рука об руку з </a:t>
            </a:r>
            <a:r>
              <a:rPr lang="en-US" sz="1700" b="0" i="0" dirty="0">
                <a:effectLst/>
                <a:latin typeface="Charlie Text"/>
              </a:rPr>
              <a:t>DevOps, </a:t>
            </a:r>
            <a:r>
              <a:rPr lang="ru-RU" sz="1700" b="0" i="0" dirty="0" err="1">
                <a:effectLst/>
                <a:latin typeface="Charlie Text"/>
              </a:rPr>
              <a:t>оскільки</a:t>
            </a:r>
            <a:r>
              <a:rPr lang="ru-RU" sz="1700" b="0" i="0" dirty="0">
                <a:effectLst/>
                <a:latin typeface="Charlie Text"/>
              </a:rPr>
              <a:t> вони є основою для</a:t>
            </a:r>
            <a:r>
              <a:rPr lang="en-US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безперервних</a:t>
            </a:r>
            <a:r>
              <a:rPr lang="ru-RU" sz="1700" b="0" i="0" dirty="0">
                <a:effectLst/>
                <a:latin typeface="Charlie Text"/>
              </a:rPr>
              <a:t> практик доставки, </a:t>
            </a:r>
            <a:r>
              <a:rPr lang="ru-RU" sz="1700" b="0" i="0" dirty="0" err="1">
                <a:effectLst/>
                <a:latin typeface="Charlie Text"/>
              </a:rPr>
              <a:t>які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дозволяють</a:t>
            </a:r>
            <a:r>
              <a:rPr lang="ru-RU" sz="1700" b="0" i="0" dirty="0">
                <a:effectLst/>
                <a:latin typeface="Charlie Text"/>
              </a:rPr>
              <a:t> командам </a:t>
            </a:r>
            <a:r>
              <a:rPr lang="ru-RU" sz="1700" b="0" i="0" dirty="0" err="1">
                <a:effectLst/>
                <a:latin typeface="Charlie Text"/>
              </a:rPr>
              <a:t>швидко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адаптуватися</a:t>
            </a:r>
            <a:r>
              <a:rPr lang="ru-RU" sz="1700" b="0" i="0" dirty="0">
                <a:effectLst/>
                <a:latin typeface="Charlie Text"/>
              </a:rPr>
              <a:t> до </a:t>
            </a:r>
            <a:r>
              <a:rPr lang="ru-RU" sz="1700" b="0" i="0" dirty="0" err="1">
                <a:effectLst/>
                <a:latin typeface="Charlie Text"/>
              </a:rPr>
              <a:t>вимог</a:t>
            </a:r>
            <a:r>
              <a:rPr lang="ru-RU" sz="1700" b="0" i="0" dirty="0">
                <a:effectLst/>
                <a:latin typeface="Charlie Text"/>
              </a:rPr>
              <a:t> </a:t>
            </a:r>
            <a:r>
              <a:rPr lang="ru-RU" sz="1700" b="0" i="0" dirty="0" err="1">
                <a:effectLst/>
                <a:latin typeface="Charlie Text"/>
              </a:rPr>
              <a:t>користувачів</a:t>
            </a:r>
            <a:r>
              <a:rPr lang="ru-RU" sz="1700" b="0" i="0" dirty="0">
                <a:effectLst/>
                <a:latin typeface="Charlie Text"/>
              </a:rPr>
              <a:t>.</a:t>
            </a:r>
            <a:endParaRPr lang="en-US" sz="1700" dirty="0"/>
          </a:p>
        </p:txBody>
      </p:sp>
      <p:pic>
        <p:nvPicPr>
          <p:cNvPr id="7" name="Picture 6" descr="A diagram of a computer hardware business&#10;&#10;Description automatically generated">
            <a:extLst>
              <a:ext uri="{FF2B5EF4-FFF2-40B4-BE49-F238E27FC236}">
                <a16:creationId xmlns:a16="http://schemas.microsoft.com/office/drawing/2014/main" id="{CC255B28-044B-3297-D183-5340E5E3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60" y="1911493"/>
            <a:ext cx="5626389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04FF-571B-0801-A2F0-5F7BA125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Переваги</a:t>
            </a:r>
            <a:r>
              <a:rPr lang="ru-RU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мікросервісів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6E97-9A1A-75A6-E8F9-AECD0796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Гнучкість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сприяйте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гнучким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способам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роботи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з невеликими командами,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які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часто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розгортаються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Гнучке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масштабування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якщо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мікросервіс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досягає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свого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навантаження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нові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екземпляри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цього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сервісу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можна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швидко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розгортати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в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супровідному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кластері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щоб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зменшити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тиск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Тепер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ми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працюємо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з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декількома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клієнтами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та без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громадянства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клієнти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розподілені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між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кількома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інстанціями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Тепер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ми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можемо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підтримувати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набагато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більші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розміри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екземплярів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Безперервне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тепер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ми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маємо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часті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швидші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цикли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випусків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Раніше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ми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випускали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оновлення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раз на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тиждень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тепер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ми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можемо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робити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це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приблизно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два-три рази на день. </a:t>
            </a:r>
          </a:p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Зручність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обслуговування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тестування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команди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можуть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експериментувати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з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новими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функціями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повертатися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якщо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щось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не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працює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Це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полегшує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оновлення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коду та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пришвидшує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час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виходу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на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ринок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нових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функцій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Крім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того, легко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виявляти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виправляти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несправності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помилки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в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окремих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службах.</a:t>
            </a:r>
          </a:p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Незалежне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оскільки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мікросервіси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є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окремими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одиницями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вони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дозволяють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швидко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та легко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незалежно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розгортати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окремі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функції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Технологічна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гнучкість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архітектури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мікросервісів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дають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командам свободу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вибору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інструментів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які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вони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бажають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Висока</a:t>
            </a:r>
            <a:r>
              <a:rPr lang="ru-RU" sz="1600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1" i="0" dirty="0" err="1">
                <a:solidFill>
                  <a:srgbClr val="091E42"/>
                </a:solidFill>
                <a:effectLst/>
                <a:latin typeface="Charlie Text"/>
              </a:rPr>
              <a:t>надійність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 – Ви можете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розгортати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зміни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для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конкретної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служби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без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загрози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виходу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з ладу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всієї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sz="1600" b="0" i="0" dirty="0" err="1">
                <a:solidFill>
                  <a:srgbClr val="091E42"/>
                </a:solidFill>
                <a:effectLst/>
                <a:latin typeface="Charlie Text"/>
              </a:rPr>
              <a:t>програми</a:t>
            </a:r>
            <a:r>
              <a:rPr lang="ru-RU" sz="16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5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3983-90DB-A413-4E22-23B89B7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Недоліки</a:t>
            </a:r>
            <a:r>
              <a:rPr lang="ru-RU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ru-RU" b="0" i="0" dirty="0" err="1">
                <a:solidFill>
                  <a:srgbClr val="253858"/>
                </a:solidFill>
                <a:effectLst/>
                <a:latin typeface="Charlie Display"/>
              </a:rPr>
              <a:t>мікросервісів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3ABF-182C-EBE9-6002-6BC5B0AE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Розростання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розробок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мікросервіси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додають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більше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складності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порівняно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з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монолітною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архітектурою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оскільки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є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більше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сервісів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багатьох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місцях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створених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декількома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командами.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Якщо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розповсюдження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розробки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не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управляється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належним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чином,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це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призводить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до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уповільнення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швидкості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розробки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низької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операційної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продуктивності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Експоненціальні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витрати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на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інфраструктуру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.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Кожна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нова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мікрослужба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власну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вартість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набір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тестів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посібники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з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розгортання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інфраструктуру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хостингу,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інструменти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моніторингу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тощо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Додаткові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організаційні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витрати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командам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потрібно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додати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інший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рівень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спілкування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співпраці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щоб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координувати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оновлення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інтерфейси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Проблеми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з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налагодженням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.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Кожен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мікросервіс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має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власний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набір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журналів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що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ускладнює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налагодження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Крім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того, один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бізнес-процес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працювати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на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кількох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машинах,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що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ще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більше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ускладнює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налагодження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Відсутність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стандартизації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без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спільної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платформи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можливе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поширення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мов,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стандартів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журналювання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та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моніторингу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</a:p>
          <a:p>
            <a:pPr algn="l" fontAlgn="base"/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Відсутність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чіткої</a:t>
            </a:r>
            <a:r>
              <a:rPr lang="ru-RU" b="1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1" i="0" dirty="0" err="1">
                <a:solidFill>
                  <a:srgbClr val="091E42"/>
                </a:solidFill>
                <a:effectLst/>
                <a:latin typeface="Charlie Text"/>
              </a:rPr>
              <a:t>приналежності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 – у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міру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впровадження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нових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послуг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зростає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кількість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команд,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які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керують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цими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послугами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 З часом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стає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важко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знати,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якими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послугами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може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скористатися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команда та до кого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звернутися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 за </a:t>
            </a:r>
            <a:r>
              <a:rPr lang="ru-RU" b="0" i="0" dirty="0" err="1">
                <a:solidFill>
                  <a:srgbClr val="091E42"/>
                </a:solidFill>
                <a:effectLst/>
                <a:latin typeface="Charlie Text"/>
              </a:rPr>
              <a:t>підтримкою</a:t>
            </a:r>
            <a:r>
              <a:rPr lang="ru-RU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3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039A6-455D-9A16-7BA8-A24E36E6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 b="0" i="0" dirty="0" err="1">
                <a:effectLst/>
                <a:latin typeface="Charlie Display"/>
              </a:rPr>
              <a:t>Підсумовуючи</a:t>
            </a:r>
            <a:r>
              <a:rPr lang="ru-RU" sz="5000" b="0" i="0" dirty="0">
                <a:effectLst/>
                <a:latin typeface="Charlie Display"/>
              </a:rPr>
              <a:t>...</a:t>
            </a:r>
            <a:endParaRPr lang="en-US" sz="50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C87E-4FB8-269F-C301-4575717D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b="0" i="0">
                <a:effectLst/>
                <a:latin typeface="Charlie Text"/>
              </a:rPr>
              <a:t>Мікросервіси можуть бути не для всіх. Застарілий моноліт може працювати чудово, і його руйнування може не коштувати клопоту. Але оскільки організації ростуть і вимоги до їхніх програм зростають, архітектура мікросервісів може бути корисною. </a:t>
            </a:r>
            <a:endParaRPr lang="en-US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40EC95-1964-53B4-C120-5C37A749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82131"/>
            <a:ext cx="5458968" cy="34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0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307D8-EA0A-389D-6AE2-FD9FAA1C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sz="2800"/>
              <a:t>Що таке Docker: для чого він потрібний і де використовується</a:t>
            </a:r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4B5F-E6FD-EFB7-14AF-7B9806A8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/>
              <a:t>Розробники </a:t>
            </a:r>
            <a:r>
              <a:rPr lang="en-US" sz="1500"/>
              <a:t>Docker </a:t>
            </a:r>
            <a:r>
              <a:rPr lang="ru-RU" sz="1500"/>
              <a:t>дають йому таке визначення: «</a:t>
            </a:r>
            <a:r>
              <a:rPr lang="en-US" sz="1500"/>
              <a:t>Docker </a:t>
            </a:r>
            <a:r>
              <a:rPr lang="ru-RU" sz="1500"/>
              <a:t>допомагає розробникам втілювати свої ідеї в життя, долаючи складність розробки додатків».</a:t>
            </a:r>
          </a:p>
          <a:p>
            <a:pPr marL="0" indent="0">
              <a:buNone/>
            </a:pPr>
            <a:endParaRPr lang="ru-RU" sz="1500"/>
          </a:p>
          <a:p>
            <a:pPr marL="0" indent="0">
              <a:buNone/>
            </a:pPr>
            <a:r>
              <a:rPr lang="ru-RU" sz="1500"/>
              <a:t>Якщо конкретніше, Docker це інструмент, за допомогою якого розробники, системні адміністратори і всі бажаючі можуть легко запускати різні програми в ізольованих контейнерах на одному сервері.</a:t>
            </a:r>
          </a:p>
          <a:p>
            <a:pPr marL="0" indent="0">
              <a:buNone/>
            </a:pPr>
            <a:endParaRPr lang="ru-RU" sz="1500"/>
          </a:p>
          <a:p>
            <a:pPr marL="0" indent="0">
              <a:buNone/>
            </a:pPr>
            <a:r>
              <a:rPr lang="ru-RU" sz="1500"/>
              <a:t>Контейнери не знають, що поруч розгорнуті інші контейнери з програмами, вони повністю ізольовані один від одного. У кожному контейнері можна настроїти оточення, необхідне саме для цієї програми.</a:t>
            </a:r>
          </a:p>
          <a:p>
            <a:pPr marL="0" indent="0">
              <a:buNone/>
            </a:pPr>
            <a:endParaRPr lang="ru-RU" sz="1500"/>
          </a:p>
          <a:p>
            <a:pPr marL="0" indent="0">
              <a:buNone/>
            </a:pPr>
            <a:r>
              <a:rPr lang="ru-RU" sz="1500"/>
              <a:t>На відміну від віртуальних машин, контейнери не вимагають серйозних потужностей, що дозволяє ефективніше використовувати ресурси сервера.</a:t>
            </a:r>
            <a:endParaRPr lang="en-US" sz="15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whale with a container ship&#10;&#10;Description automatically generated">
            <a:extLst>
              <a:ext uri="{FF2B5EF4-FFF2-40B4-BE49-F238E27FC236}">
                <a16:creationId xmlns:a16="http://schemas.microsoft.com/office/drawing/2014/main" id="{5F32BB62-5E08-2626-91F2-F6AC93C6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482097"/>
            <a:ext cx="3781051" cy="324982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2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3736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BerninaSans</vt:lpstr>
      <vt:lpstr>Calibri</vt:lpstr>
      <vt:lpstr>Calibri Light</vt:lpstr>
      <vt:lpstr>Charlie Display</vt:lpstr>
      <vt:lpstr>Charlie Text</vt:lpstr>
      <vt:lpstr>Inter</vt:lpstr>
      <vt:lpstr>Office Theme</vt:lpstr>
      <vt:lpstr>Microservices vs. monolithic architecture </vt:lpstr>
      <vt:lpstr>Що таке монолітна архітектура?</vt:lpstr>
      <vt:lpstr>Переваги монолітної архітектури</vt:lpstr>
      <vt:lpstr>Недоліки монолітної архітектури</vt:lpstr>
      <vt:lpstr>Що таке мікросервіси?</vt:lpstr>
      <vt:lpstr>Переваги мікросервісів</vt:lpstr>
      <vt:lpstr>Недоліки мікросервісів</vt:lpstr>
      <vt:lpstr>Підсумовуючи...</vt:lpstr>
      <vt:lpstr>Що таке Docker: для чого він потрібний і де використовується</vt:lpstr>
      <vt:lpstr>Ще недавно програми розгортали на фізичних серверах, тому виникали складнощі, коли це потрібно було зробити швидко. </vt:lpstr>
      <vt:lpstr>Що таке контейнер?</vt:lpstr>
      <vt:lpstr>Чому контейнери та Docker?</vt:lpstr>
      <vt:lpstr>Особливості контейнерів</vt:lpstr>
      <vt:lpstr>Переваги якi дає Docker</vt:lpstr>
      <vt:lpstr>Завдяки яким механізмам працює Docker</vt:lpstr>
      <vt:lpstr>Архітектура Docker</vt:lpstr>
      <vt:lpstr>PowerPoint Presentation</vt:lpstr>
      <vt:lpstr>Основні терміни Docker</vt:lpstr>
      <vt:lpstr>Масштабування контейнерів</vt:lpstr>
      <vt:lpstr>Коротко про кожен термін (треба вивчити)</vt:lpstr>
      <vt:lpstr>Kubernetes</vt:lpstr>
      <vt:lpstr>PowerPoint Presentation</vt:lpstr>
      <vt:lpstr>Kubernetes vs. Docker</vt:lpstr>
      <vt:lpstr>PowerPoint Presentation</vt:lpstr>
      <vt:lpstr>Переваги використання Kubernetes і Docker</vt:lpstr>
      <vt:lpstr>Варіанти використання Kubernetes і Docker</vt:lpstr>
      <vt:lpstr>Kubernetes проти Docker</vt:lpstr>
      <vt:lpstr>Використання Kubernetes із Docker</vt:lpstr>
      <vt:lpstr>Переваги використання Kubernetes із Docker</vt:lpstr>
      <vt:lpstr>Варіанти використання Kubernetes і Docker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vs. monolithic architecture </dc:title>
  <dc:creator>Shchebetovskyi, Dmitriy</dc:creator>
  <cp:lastModifiedBy>Shchebetovskyi, Dmitriy</cp:lastModifiedBy>
  <cp:revision>67</cp:revision>
  <dcterms:created xsi:type="dcterms:W3CDTF">2024-03-25T17:47:11Z</dcterms:created>
  <dcterms:modified xsi:type="dcterms:W3CDTF">2024-03-25T20:17:40Z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2024-03-25T17:50:16Z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136f1de6-a20d-4a1e-a34e-2d3a23bb31ba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