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611F7-0DCA-7094-D1F6-EBCFFC8E08B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 fontScale="90000"/>
          </a:bodyPr>
          <a:lstStyle/>
          <a:p>
            <a:r>
              <a:rPr lang="ru-RU" dirty="0" err="1"/>
              <a:t>Багатопоточність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Пул</a:t>
            </a:r>
            <a:r>
              <a:rPr lang="en-US" dirty="0"/>
              <a:t> </a:t>
            </a:r>
            <a:r>
              <a:rPr lang="en-US" dirty="0" err="1"/>
              <a:t>потоків</a:t>
            </a:r>
            <a:br>
              <a:rPr lang="en-US" dirty="0"/>
            </a:br>
            <a:r>
              <a:rPr lang="en-US" dirty="0"/>
              <a:t>Task Parallel Library (TPL)</a:t>
            </a:r>
          </a:p>
        </p:txBody>
      </p:sp>
      <p:pic>
        <p:nvPicPr>
          <p:cNvPr id="3" name="Picture 2" descr="A group of cats in a circle&#10;&#10;Description automatically generated">
            <a:extLst>
              <a:ext uri="{FF2B5EF4-FFF2-40B4-BE49-F238E27FC236}">
                <a16:creationId xmlns:a16="http://schemas.microsoft.com/office/drawing/2014/main" id="{094C52F3-E517-7D3F-E410-D872E5973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7" r="-2" b="12511"/>
          <a:stretch/>
        </p:blipFill>
        <p:spPr bwMode="auto">
          <a:xfrm>
            <a:off x="594360" y="2354901"/>
            <a:ext cx="6654166" cy="363553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90D3-7256-6A26-C986-3BE061D0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Недоліки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8B56-B445-E43E-5D16-4FD8B67571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Усі</a:t>
            </a:r>
            <a:r>
              <a:rPr lang="ru-RU" dirty="0">
                <a:solidFill>
                  <a:schemeClr val="bg1"/>
                </a:solidFill>
              </a:rPr>
              <a:t> потоки у </a:t>
            </a:r>
            <a:r>
              <a:rPr lang="ru-RU" dirty="0" err="1">
                <a:solidFill>
                  <a:schemeClr val="bg1"/>
                </a:solidFill>
              </a:rPr>
              <a:t>пулі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ru-RU" dirty="0">
                <a:solidFill>
                  <a:schemeClr val="bg1"/>
                </a:solidFill>
              </a:rPr>
              <a:t> є </a:t>
            </a:r>
            <a:r>
              <a:rPr lang="ru-RU" dirty="0" err="1">
                <a:solidFill>
                  <a:schemeClr val="bg1"/>
                </a:solidFill>
              </a:rPr>
              <a:t>фоновими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змінювати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пріоритет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ім'я</a:t>
            </a:r>
            <a:r>
              <a:rPr lang="ru-RU" dirty="0">
                <a:solidFill>
                  <a:schemeClr val="bg1"/>
                </a:solidFill>
              </a:rPr>
              <a:t> потоку,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знаходиться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пулі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Потоки в </a:t>
            </a:r>
            <a:r>
              <a:rPr lang="ru-RU" dirty="0" err="1">
                <a:solidFill>
                  <a:schemeClr val="bg1"/>
                </a:solidFill>
              </a:rPr>
              <a:t>пулі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підходять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виконання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лише</a:t>
            </a:r>
            <a:r>
              <a:rPr lang="ru-RU" dirty="0">
                <a:solidFill>
                  <a:schemeClr val="bg1"/>
                </a:solidFill>
              </a:rPr>
              <a:t> коротких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Не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ідентифікувати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потік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було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переривати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його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шукати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ім'я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3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4E34-CD34-2B24-A670-8349FA2C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Parallel Library (TPL)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8D59-190F-5EDA-DB99-8D2F836C16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139352"/>
            <a:ext cx="7022766" cy="452907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err="1">
                <a:solidFill>
                  <a:schemeClr val="bg1"/>
                </a:solidFill>
              </a:rPr>
              <a:t>Бібліотека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паралельних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призначена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спрощення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процедури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додавання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паралелізму</a:t>
            </a:r>
            <a:r>
              <a:rPr lang="ru-RU" dirty="0">
                <a:solidFill>
                  <a:schemeClr val="bg1"/>
                </a:solidFill>
              </a:rPr>
              <a:t> до </a:t>
            </a:r>
            <a:r>
              <a:rPr lang="ru-RU" dirty="0" err="1">
                <a:solidFill>
                  <a:schemeClr val="bg1"/>
                </a:solidFill>
              </a:rPr>
              <a:t>додатків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>
                <a:solidFill>
                  <a:schemeClr val="bg1"/>
                </a:solidFill>
              </a:rPr>
              <a:t>Застосовуючи</a:t>
            </a:r>
            <a:r>
              <a:rPr lang="ru-RU" dirty="0">
                <a:solidFill>
                  <a:schemeClr val="bg1"/>
                </a:solidFill>
              </a:rPr>
              <a:t> TPL, </a:t>
            </a:r>
            <a:r>
              <a:rPr lang="ru-RU" dirty="0" err="1">
                <a:solidFill>
                  <a:schemeClr val="bg1"/>
                </a:solidFill>
              </a:rPr>
              <a:t>паралелізм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програму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запровадити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двома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основними</a:t>
            </a:r>
            <a:r>
              <a:rPr lang="ru-RU" dirty="0">
                <a:solidFill>
                  <a:schemeClr val="bg1"/>
                </a:solidFill>
              </a:rPr>
              <a:t> способами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ru-RU" dirty="0" err="1">
                <a:solidFill>
                  <a:schemeClr val="bg1"/>
                </a:solidFill>
              </a:rPr>
              <a:t>Паралелізм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ru-RU" dirty="0" err="1">
                <a:solidFill>
                  <a:schemeClr val="bg1"/>
                </a:solidFill>
              </a:rPr>
              <a:t>Паралелізм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>
                <a:solidFill>
                  <a:schemeClr val="bg1"/>
                </a:solidFill>
              </a:rPr>
              <a:t>Паралелізм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відноситься</a:t>
            </a:r>
            <a:r>
              <a:rPr lang="ru-RU" dirty="0">
                <a:solidFill>
                  <a:schemeClr val="bg1"/>
                </a:solidFill>
              </a:rPr>
              <a:t> до </a:t>
            </a:r>
            <a:r>
              <a:rPr lang="ru-RU" dirty="0" err="1">
                <a:solidFill>
                  <a:schemeClr val="bg1"/>
                </a:solidFill>
              </a:rPr>
              <a:t>сценаріїв</a:t>
            </a:r>
            <a:r>
              <a:rPr lang="ru-RU" dirty="0">
                <a:solidFill>
                  <a:schemeClr val="bg1"/>
                </a:solidFill>
              </a:rPr>
              <a:t>, в </a:t>
            </a:r>
            <a:r>
              <a:rPr lang="ru-RU" dirty="0" err="1">
                <a:solidFill>
                  <a:schemeClr val="bg1"/>
                </a:solidFill>
              </a:rPr>
              <a:t>яких</a:t>
            </a:r>
            <a:r>
              <a:rPr lang="ru-RU" dirty="0">
                <a:solidFill>
                  <a:schemeClr val="bg1"/>
                </a:solidFill>
              </a:rPr>
              <a:t> одна і та ж </a:t>
            </a:r>
            <a:r>
              <a:rPr lang="ru-RU" dirty="0" err="1">
                <a:solidFill>
                  <a:schemeClr val="bg1"/>
                </a:solidFill>
              </a:rPr>
              <a:t>операція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виконується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одночасно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тобто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паралельно</a:t>
            </a:r>
            <a:r>
              <a:rPr lang="ru-RU" dirty="0">
                <a:solidFill>
                  <a:schemeClr val="bg1"/>
                </a:solidFill>
              </a:rPr>
              <a:t>) для </a:t>
            </a:r>
            <a:r>
              <a:rPr lang="ru-RU" dirty="0" err="1">
                <a:solidFill>
                  <a:schemeClr val="bg1"/>
                </a:solidFill>
              </a:rPr>
              <a:t>елементів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вихідній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колекції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масиві</a:t>
            </a:r>
            <a:r>
              <a:rPr lang="ru-RU" dirty="0">
                <a:solidFill>
                  <a:schemeClr val="bg1"/>
                </a:solidFill>
              </a:rPr>
              <a:t>. У </a:t>
            </a:r>
            <a:r>
              <a:rPr lang="ru-RU" dirty="0" err="1">
                <a:solidFill>
                  <a:schemeClr val="bg1"/>
                </a:solidFill>
              </a:rPr>
              <a:t>паралельних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операціях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даними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вихідна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колекція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секціонуються</a:t>
            </a:r>
            <a:r>
              <a:rPr lang="ru-RU" dirty="0">
                <a:solidFill>
                  <a:schemeClr val="bg1"/>
                </a:solidFill>
              </a:rPr>
              <a:t> таким чином, </a:t>
            </a:r>
            <a:r>
              <a:rPr lang="ru-RU" dirty="0" err="1">
                <a:solidFill>
                  <a:schemeClr val="bg1"/>
                </a:solidFill>
              </a:rPr>
              <a:t>щоб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кілька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ru-RU" dirty="0">
                <a:solidFill>
                  <a:schemeClr val="bg1"/>
                </a:solidFill>
              </a:rPr>
              <a:t> могли </a:t>
            </a:r>
            <a:r>
              <a:rPr lang="ru-RU" dirty="0" err="1">
                <a:solidFill>
                  <a:schemeClr val="bg1"/>
                </a:solidFill>
              </a:rPr>
              <a:t>працювати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одночасно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різних</a:t>
            </a:r>
            <a:r>
              <a:rPr lang="ru-RU" dirty="0">
                <a:solidFill>
                  <a:schemeClr val="bg1"/>
                </a:solidFill>
              </a:rPr>
              <a:t> сегментах.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>
                <a:solidFill>
                  <a:schemeClr val="bg1"/>
                </a:solidFill>
              </a:rPr>
              <a:t>Паралелізм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означає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одночасне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однієї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декількох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різних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4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865D-3003-F96A-7514-C7EAE076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Завдання</a:t>
            </a:r>
            <a:r>
              <a:rPr lang="ru-RU" dirty="0"/>
              <a:t> (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Task)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67B5-DE4B-9666-9121-32C6FAE5DC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94" y="2247412"/>
            <a:ext cx="6787747" cy="370851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Task – </a:t>
            </a:r>
            <a:r>
              <a:rPr lang="ru-RU" dirty="0" err="1">
                <a:solidFill>
                  <a:schemeClr val="bg1"/>
                </a:solidFill>
              </a:rPr>
              <a:t>представляє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асинхронну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операцію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Task&lt;</a:t>
            </a:r>
            <a:r>
              <a:rPr lang="ru-RU" dirty="0" err="1">
                <a:solidFill>
                  <a:schemeClr val="bg1"/>
                </a:solidFill>
              </a:rPr>
              <a:t>TResult</a:t>
            </a:r>
            <a:r>
              <a:rPr lang="ru-RU" dirty="0">
                <a:solidFill>
                  <a:schemeClr val="bg1"/>
                </a:solidFill>
              </a:rPr>
              <a:t>&gt; - </a:t>
            </a:r>
            <a:r>
              <a:rPr lang="ru-RU" dirty="0" err="1">
                <a:solidFill>
                  <a:schemeClr val="bg1"/>
                </a:solidFill>
              </a:rPr>
              <a:t>представляє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асинхронну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операцію</a:t>
            </a:r>
            <a:r>
              <a:rPr lang="ru-RU" dirty="0">
                <a:solidFill>
                  <a:schemeClr val="bg1"/>
                </a:solidFill>
              </a:rPr>
              <a:t>, яка </a:t>
            </a:r>
            <a:r>
              <a:rPr lang="ru-RU" dirty="0" err="1">
                <a:solidFill>
                  <a:schemeClr val="bg1"/>
                </a:solidFill>
              </a:rPr>
              <a:t>може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повернути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значення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виконанням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керує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планувальник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працює</a:t>
            </a:r>
            <a:r>
              <a:rPr lang="ru-RU" dirty="0">
                <a:solidFill>
                  <a:schemeClr val="bg1"/>
                </a:solidFill>
              </a:rPr>
              <a:t> з пулом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Це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наприклад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означає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кілька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можуть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розділяти</a:t>
            </a:r>
            <a:r>
              <a:rPr lang="ru-RU" dirty="0">
                <a:solidFill>
                  <a:schemeClr val="bg1"/>
                </a:solidFill>
              </a:rPr>
              <a:t> той </a:t>
            </a:r>
            <a:r>
              <a:rPr lang="ru-RU" dirty="0" err="1">
                <a:solidFill>
                  <a:schemeClr val="bg1"/>
                </a:solidFill>
              </a:rPr>
              <a:t>самий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потік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4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C505-C300-1A7F-F8ED-15A6CC5D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AAC3-B317-4A87-736A-4E33AB192A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95" y="2290545"/>
            <a:ext cx="11128939" cy="4153388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ThreadPool.QueueUserWorkItem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ComputeBoundOp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) </a:t>
            </a:r>
            <a:endParaRPr lang="ru-RU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Task(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ComputeBoundOp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5).Start();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створення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об'єкта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Task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потрібно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викликати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конструктор і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передати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нього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делегат Action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Action,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який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вказує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яку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операцію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хочете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виконати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При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передачі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методу,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який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чекає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на тип Object, в конструктор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об'єкта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Task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слід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передати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також аргумент,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який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повинен бути в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результаті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переданий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операції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Починаючи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з .NET Framework 4.5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використовується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виклик</a:t>
            </a:r>
            <a:r>
              <a:rPr lang="ru-RU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статичного методу </a:t>
            </a:r>
            <a:r>
              <a:rPr lang="ru-RU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… });</a:t>
            </a:r>
            <a:endParaRPr lang="ru-RU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5F1E-5A2C-A7E7-5D54-4FF25FE8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4" y="1147314"/>
            <a:ext cx="6787747" cy="489117"/>
          </a:xfrm>
        </p:spPr>
        <p:txBody>
          <a:bodyPr/>
          <a:lstStyle/>
          <a:p>
            <a:r>
              <a:rPr lang="ru-RU" dirty="0" err="1"/>
              <a:t>Очікування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EB5E-76B6-F312-04B8-4DF550365B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1155" y="2027207"/>
            <a:ext cx="11913079" cy="49256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WaitAll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блокує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поточний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потік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доки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всі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зазначені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обробники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подій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будуть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встановлені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Іншими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словами,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він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очікує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доки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всі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події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сигналізують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WaitAny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також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блокує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поточний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потік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але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тільки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 тих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пір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поки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хоча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 одна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із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зазначених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подій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не буде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встановлена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Він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очікує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доки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хоча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 одна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подія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із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групи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сигналізує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Метод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WaitOne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C#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використовується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для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блокування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поточного потоку до тих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пір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поки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вказаний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об'єкт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WaitHandle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отримає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сигнал. Ось як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працює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Якщо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WaitOne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означає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поточний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екземпляр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отримав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сигнал. Ви можете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вважати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себе першим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єдиним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екземпляром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вашої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програми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пов'язаної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цим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ім'ям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Якщо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WaitOne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повертає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означає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інший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екземпляр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програми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вже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володіє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цим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об'єктом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WaitHandle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0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E1E1-1A72-4A04-EBC4-DBC723ED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 </a:t>
            </a:r>
            <a:r>
              <a:rPr lang="en-US" dirty="0" err="1"/>
              <a:t>TaskFactory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0F4D-3125-A708-4B64-66CA06FF8D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Дозволяє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таке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</a:rPr>
              <a:t>Створити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завдання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почати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негайно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викликавши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StartNew</a:t>
            </a:r>
            <a:r>
              <a:rPr lang="ru-RU" dirty="0">
                <a:solidFill>
                  <a:schemeClr val="bg1"/>
                </a:solidFill>
              </a:rPr>
              <a:t>метод.</a:t>
            </a:r>
          </a:p>
          <a:p>
            <a:r>
              <a:rPr lang="ru-RU" dirty="0" err="1">
                <a:solidFill>
                  <a:schemeClr val="bg1"/>
                </a:solidFill>
              </a:rPr>
              <a:t>Створення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завдання</a:t>
            </a:r>
            <a:r>
              <a:rPr lang="ru-RU" dirty="0">
                <a:solidFill>
                  <a:schemeClr val="bg1"/>
                </a:solidFill>
              </a:rPr>
              <a:t>, яке </a:t>
            </a:r>
            <a:r>
              <a:rPr lang="ru-RU" dirty="0" err="1">
                <a:solidFill>
                  <a:schemeClr val="bg1"/>
                </a:solidFill>
              </a:rPr>
              <a:t>запускається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після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завершення</a:t>
            </a:r>
            <a:r>
              <a:rPr lang="ru-RU" dirty="0">
                <a:solidFill>
                  <a:schemeClr val="bg1"/>
                </a:solidFill>
              </a:rPr>
              <a:t> будь-</a:t>
            </a:r>
            <a:r>
              <a:rPr lang="ru-RU" dirty="0" err="1">
                <a:solidFill>
                  <a:schemeClr val="bg1"/>
                </a:solidFill>
              </a:rPr>
              <a:t>якого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масиві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викликавши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ContinueWhenAny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ru-RU" dirty="0">
                <a:solidFill>
                  <a:schemeClr val="bg1"/>
                </a:solidFill>
              </a:rPr>
              <a:t>метод.</a:t>
            </a:r>
          </a:p>
          <a:p>
            <a:r>
              <a:rPr lang="ru-RU" dirty="0" err="1">
                <a:solidFill>
                  <a:schemeClr val="bg1"/>
                </a:solidFill>
              </a:rPr>
              <a:t>Створення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завдання</a:t>
            </a:r>
            <a:r>
              <a:rPr lang="ru-RU" dirty="0">
                <a:solidFill>
                  <a:schemeClr val="bg1"/>
                </a:solidFill>
              </a:rPr>
              <a:t>, яке </a:t>
            </a:r>
            <a:r>
              <a:rPr lang="ru-RU" dirty="0" err="1">
                <a:solidFill>
                  <a:schemeClr val="bg1"/>
                </a:solidFill>
              </a:rPr>
              <a:t>запускається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після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завершення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всіх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масиві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викликавши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ContinueWhenAll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метод.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6AB3-6947-F34A-6E09-B776C54B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UIVariable"/>
              </a:rPr>
              <a:t>Thread starvation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016F-D374-65FF-C697-74499B1479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або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голодування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ru-RU" dirty="0">
                <a:solidFill>
                  <a:schemeClr val="bg1"/>
                </a:solidFill>
              </a:rPr>
              <a:t> в C# </a:t>
            </a:r>
            <a:r>
              <a:rPr lang="ru-RU" dirty="0" err="1">
                <a:solidFill>
                  <a:schemeClr val="bg1"/>
                </a:solidFill>
              </a:rPr>
              <a:t>відбувається</a:t>
            </a:r>
            <a:r>
              <a:rPr lang="ru-RU" dirty="0">
                <a:solidFill>
                  <a:schemeClr val="bg1"/>
                </a:solidFill>
              </a:rPr>
              <a:t>, коли </a:t>
            </a:r>
            <a:r>
              <a:rPr lang="ru-RU" dirty="0" err="1">
                <a:solidFill>
                  <a:schemeClr val="bg1"/>
                </a:solidFill>
              </a:rPr>
              <a:t>процесор</a:t>
            </a:r>
            <a:r>
              <a:rPr lang="ru-RU" dirty="0">
                <a:solidFill>
                  <a:schemeClr val="bg1"/>
                </a:solidFill>
              </a:rPr>
              <a:t> не </a:t>
            </a:r>
            <a:r>
              <a:rPr lang="ru-RU" dirty="0" err="1">
                <a:solidFill>
                  <a:schemeClr val="bg1"/>
                </a:solidFill>
              </a:rPr>
              <a:t>створює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достатньо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призводить</a:t>
            </a:r>
            <a:r>
              <a:rPr lang="ru-RU" dirty="0">
                <a:solidFill>
                  <a:schemeClr val="bg1"/>
                </a:solidFill>
              </a:rPr>
              <a:t> до </a:t>
            </a:r>
            <a:r>
              <a:rPr lang="ru-RU" dirty="0" err="1">
                <a:solidFill>
                  <a:schemeClr val="bg1"/>
                </a:solidFill>
              </a:rPr>
              <a:t>неповних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 та проблем з </a:t>
            </a:r>
            <a:r>
              <a:rPr lang="ru-RU" dirty="0" err="1">
                <a:solidFill>
                  <a:schemeClr val="bg1"/>
                </a:solidFill>
              </a:rPr>
              <a:t>продуктивніст</a:t>
            </a:r>
            <a:r>
              <a:rPr lang="ru-RU" dirty="0">
                <a:solidFill>
                  <a:schemeClr val="bg1"/>
                </a:solidFill>
              </a:rPr>
              <a:t>. Ось </a:t>
            </a:r>
            <a:r>
              <a:rPr lang="ru-RU" dirty="0" err="1">
                <a:solidFill>
                  <a:schemeClr val="bg1"/>
                </a:solidFill>
              </a:rPr>
              <a:t>кілька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ключових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момент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</a:rPr>
              <a:t>Thread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starvation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виникає</a:t>
            </a:r>
            <a:r>
              <a:rPr lang="ru-RU" dirty="0">
                <a:solidFill>
                  <a:schemeClr val="bg1"/>
                </a:solidFill>
              </a:rPr>
              <a:t>, коли </a:t>
            </a:r>
            <a:r>
              <a:rPr lang="ru-RU" dirty="0" err="1">
                <a:solidFill>
                  <a:schemeClr val="bg1"/>
                </a:solidFill>
              </a:rPr>
              <a:t>синхронний</a:t>
            </a:r>
            <a:r>
              <a:rPr lang="ru-RU" dirty="0">
                <a:solidFill>
                  <a:schemeClr val="bg1"/>
                </a:solidFill>
              </a:rPr>
              <a:t> код </a:t>
            </a:r>
            <a:r>
              <a:rPr lang="ru-RU" dirty="0" err="1">
                <a:solidFill>
                  <a:schemeClr val="bg1"/>
                </a:solidFill>
              </a:rPr>
              <a:t>блокує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всі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доступні</a:t>
            </a:r>
            <a:r>
              <a:rPr lang="ru-RU" dirty="0">
                <a:solidFill>
                  <a:schemeClr val="bg1"/>
                </a:solidFill>
              </a:rPr>
              <a:t> потоки,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призводить</a:t>
            </a:r>
            <a:r>
              <a:rPr lang="ru-RU" dirty="0">
                <a:solidFill>
                  <a:schemeClr val="bg1"/>
                </a:solidFill>
              </a:rPr>
              <a:t> до </a:t>
            </a:r>
            <a:r>
              <a:rPr lang="ru-RU" dirty="0" err="1">
                <a:solidFill>
                  <a:schemeClr val="bg1"/>
                </a:solidFill>
              </a:rPr>
              <a:t>незавершених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необхідності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аналізу</a:t>
            </a:r>
            <a:r>
              <a:rPr lang="ru-RU" dirty="0">
                <a:solidFill>
                  <a:schemeClr val="bg1"/>
                </a:solidFill>
              </a:rPr>
              <a:t> проекту.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у вас є </a:t>
            </a:r>
            <a:r>
              <a:rPr lang="ru-RU" dirty="0" err="1">
                <a:solidFill>
                  <a:schemeClr val="bg1"/>
                </a:solidFill>
              </a:rPr>
              <a:t>багато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довгострокових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запущених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одночасно</a:t>
            </a:r>
            <a:r>
              <a:rPr lang="ru-RU" dirty="0">
                <a:solidFill>
                  <a:schemeClr val="bg1"/>
                </a:solidFill>
              </a:rPr>
              <a:t> без </a:t>
            </a:r>
            <a:r>
              <a:rPr lang="ru-RU" dirty="0" err="1">
                <a:solidFill>
                  <a:schemeClr val="bg1"/>
                </a:solidFill>
              </a:rPr>
              <a:t>вказівки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TaskCreationOptions.LongRunning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нова задача, яка мала б </a:t>
            </a:r>
            <a:r>
              <a:rPr lang="ru-RU" dirty="0" err="1">
                <a:solidFill>
                  <a:schemeClr val="bg1"/>
                </a:solidFill>
              </a:rPr>
              <a:t>виконуватися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швидко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може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зіткнутися</a:t>
            </a:r>
            <a:r>
              <a:rPr lang="ru-RU" dirty="0">
                <a:solidFill>
                  <a:schemeClr val="bg1"/>
                </a:solidFill>
              </a:rPr>
              <a:t> з великою </a:t>
            </a:r>
            <a:r>
              <a:rPr lang="ru-RU" dirty="0" err="1">
                <a:solidFill>
                  <a:schemeClr val="bg1"/>
                </a:solidFill>
              </a:rPr>
              <a:t>затримкою</a:t>
            </a:r>
            <a:r>
              <a:rPr lang="ru-RU" dirty="0">
                <a:solidFill>
                  <a:schemeClr val="bg1"/>
                </a:solidFill>
              </a:rPr>
              <a:t> при запуску. За </a:t>
            </a:r>
            <a:r>
              <a:rPr lang="ru-RU" dirty="0" err="1">
                <a:solidFill>
                  <a:schemeClr val="bg1"/>
                </a:solidFill>
              </a:rPr>
              <a:t>замовчуванням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планувальник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очікує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приблизно</a:t>
            </a:r>
            <a:r>
              <a:rPr lang="ru-RU" dirty="0">
                <a:solidFill>
                  <a:schemeClr val="bg1"/>
                </a:solidFill>
              </a:rPr>
              <a:t> 500 мс перед </a:t>
            </a:r>
            <a:r>
              <a:rPr lang="ru-RU" dirty="0" err="1">
                <a:solidFill>
                  <a:schemeClr val="bg1"/>
                </a:solidFill>
              </a:rPr>
              <a:t>виділенням</a:t>
            </a:r>
            <a:r>
              <a:rPr lang="ru-RU" dirty="0">
                <a:solidFill>
                  <a:schemeClr val="bg1"/>
                </a:solidFill>
              </a:rPr>
              <a:t> нового потоку таких </a:t>
            </a:r>
            <a:r>
              <a:rPr lang="ru-RU" dirty="0" err="1">
                <a:solidFill>
                  <a:schemeClr val="bg1"/>
                </a:solidFill>
              </a:rPr>
              <a:t>завдань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8F8E-5C9B-C50D-DA2B-14E27AD5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359" y="5629274"/>
            <a:ext cx="7936230" cy="384627"/>
          </a:xfrm>
        </p:spPr>
        <p:txBody>
          <a:bodyPr anchor="b">
            <a:normAutofit/>
          </a:bodyPr>
          <a:lstStyle/>
          <a:p>
            <a:r>
              <a:rPr lang="ru-RU" sz="2800" dirty="0" err="1"/>
              <a:t>Ресурсоємність</a:t>
            </a:r>
            <a:r>
              <a:rPr lang="ru-RU" sz="2800" dirty="0"/>
              <a:t> </a:t>
            </a:r>
            <a:r>
              <a:rPr lang="ru-RU" sz="2800" dirty="0" err="1"/>
              <a:t>потоків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56C4-78FB-E664-728E-A6F83406CC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825" y="88705"/>
            <a:ext cx="11887200" cy="4035620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1. </a:t>
            </a:r>
            <a:r>
              <a:rPr lang="ru-RU" sz="1600" dirty="0">
                <a:highlight>
                  <a:srgbClr val="FFFF00"/>
                </a:highlight>
              </a:rPr>
              <a:t>Ядро потоку (</a:t>
            </a:r>
            <a:r>
              <a:rPr lang="en-US" sz="1600" dirty="0">
                <a:highlight>
                  <a:srgbClr val="FFFF00"/>
                </a:highlight>
              </a:rPr>
              <a:t>thread kernel).</a:t>
            </a:r>
          </a:p>
          <a:p>
            <a:r>
              <a:rPr lang="ru-RU" sz="1600" dirty="0"/>
              <a:t>Для кожного </a:t>
            </a:r>
            <a:r>
              <a:rPr lang="ru-RU" sz="1600" dirty="0" err="1"/>
              <a:t>створеного</a:t>
            </a:r>
            <a:r>
              <a:rPr lang="ru-RU" sz="1600" dirty="0"/>
              <a:t> в </a:t>
            </a:r>
            <a:r>
              <a:rPr lang="ru-RU" sz="1600" dirty="0" err="1"/>
              <a:t>ній</a:t>
            </a:r>
            <a:r>
              <a:rPr lang="ru-RU" sz="1600" dirty="0"/>
              <a:t> потоку </a:t>
            </a:r>
            <a:r>
              <a:rPr lang="ru-RU" sz="1600" dirty="0" err="1"/>
              <a:t>операційна</a:t>
            </a:r>
            <a:r>
              <a:rPr lang="ru-RU" sz="1600" dirty="0"/>
              <a:t> система </a:t>
            </a:r>
            <a:r>
              <a:rPr lang="ru-RU" sz="1600" dirty="0" err="1"/>
              <a:t>виділяє</a:t>
            </a:r>
            <a:r>
              <a:rPr lang="ru-RU" sz="1600" dirty="0"/>
              <a:t> та </a:t>
            </a:r>
            <a:r>
              <a:rPr lang="ru-RU" sz="1600" dirty="0" err="1"/>
              <a:t>ініціалізує</a:t>
            </a:r>
            <a:r>
              <a:rPr lang="ru-RU" sz="1600" dirty="0"/>
              <a:t> одну </a:t>
            </a:r>
            <a:r>
              <a:rPr lang="ru-RU" sz="1600" dirty="0" err="1"/>
              <a:t>із</a:t>
            </a:r>
            <a:r>
              <a:rPr lang="ru-RU" sz="1600" dirty="0"/>
              <a:t> структур </a:t>
            </a:r>
            <a:r>
              <a:rPr lang="ru-RU" sz="1600" dirty="0" err="1"/>
              <a:t>даних</a:t>
            </a:r>
            <a:r>
              <a:rPr lang="ru-RU" sz="1600" dirty="0"/>
              <a:t>. </a:t>
            </a:r>
            <a:r>
              <a:rPr lang="ru-RU" sz="1600" dirty="0" err="1"/>
              <a:t>Набір</a:t>
            </a:r>
            <a:r>
              <a:rPr lang="ru-RU" sz="1600" dirty="0"/>
              <a:t> </a:t>
            </a:r>
            <a:r>
              <a:rPr lang="ru-RU" sz="1600" dirty="0" err="1"/>
              <a:t>властивостей</a:t>
            </a:r>
            <a:r>
              <a:rPr lang="ru-RU" sz="1600" dirty="0"/>
              <a:t> </a:t>
            </a:r>
            <a:r>
              <a:rPr lang="ru-RU" sz="1600" dirty="0" err="1"/>
              <a:t>цієї</a:t>
            </a:r>
            <a:r>
              <a:rPr lang="ru-RU" sz="1600" dirty="0"/>
              <a:t> </a:t>
            </a:r>
            <a:r>
              <a:rPr lang="ru-RU" sz="1600" dirty="0" err="1"/>
              <a:t>структури</a:t>
            </a:r>
            <a:r>
              <a:rPr lang="ru-RU" sz="1600" dirty="0"/>
              <a:t> </a:t>
            </a:r>
            <a:r>
              <a:rPr lang="ru-RU" sz="1600" dirty="0" err="1"/>
              <a:t>визначає</a:t>
            </a:r>
            <a:r>
              <a:rPr lang="ru-RU" sz="1600" dirty="0"/>
              <a:t> </a:t>
            </a:r>
            <a:r>
              <a:rPr lang="ru-RU" sz="1600" dirty="0" err="1"/>
              <a:t>потік</a:t>
            </a:r>
            <a:r>
              <a:rPr lang="ru-RU" sz="1600" dirty="0"/>
              <a:t>. Структура </a:t>
            </a:r>
            <a:r>
              <a:rPr lang="ru-RU" sz="1600" dirty="0" err="1"/>
              <a:t>містить</a:t>
            </a:r>
            <a:r>
              <a:rPr lang="ru-RU" sz="1600" dirty="0"/>
              <a:t> так званий контекст потоку, </a:t>
            </a:r>
            <a:r>
              <a:rPr lang="ru-RU" sz="1600" dirty="0" err="1"/>
              <a:t>тобто</a:t>
            </a:r>
            <a:r>
              <a:rPr lang="ru-RU" sz="1600" dirty="0"/>
              <a:t> блок </a:t>
            </a:r>
            <a:r>
              <a:rPr lang="ru-RU" sz="1600" dirty="0" err="1"/>
              <a:t>пам'яті</a:t>
            </a:r>
            <a:r>
              <a:rPr lang="ru-RU" sz="1600" dirty="0"/>
              <a:t> з набором </a:t>
            </a:r>
            <a:r>
              <a:rPr lang="ru-RU" sz="1600" dirty="0" err="1"/>
              <a:t>регістрів</a:t>
            </a:r>
            <a:r>
              <a:rPr lang="ru-RU" sz="1600" dirty="0"/>
              <a:t> </a:t>
            </a:r>
            <a:r>
              <a:rPr lang="ru-RU" sz="1600" dirty="0" err="1"/>
              <a:t>процесора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2. </a:t>
            </a:r>
            <a:r>
              <a:rPr lang="ru-RU" sz="1600" dirty="0">
                <a:highlight>
                  <a:srgbClr val="FFFF00"/>
                </a:highlight>
              </a:rPr>
              <a:t>Блок </a:t>
            </a:r>
            <a:r>
              <a:rPr lang="ru-RU" sz="1600" dirty="0" err="1">
                <a:highlight>
                  <a:srgbClr val="FFFF00"/>
                </a:highlight>
              </a:rPr>
              <a:t>оточення</a:t>
            </a:r>
            <a:r>
              <a:rPr lang="ru-RU" sz="1600" dirty="0">
                <a:highlight>
                  <a:srgbClr val="FFFF00"/>
                </a:highlight>
              </a:rPr>
              <a:t> потоку (</a:t>
            </a:r>
            <a:r>
              <a:rPr lang="en-US" sz="1600" dirty="0">
                <a:highlight>
                  <a:srgbClr val="FFFF00"/>
                </a:highlight>
              </a:rPr>
              <a:t>Thread Environment Block, </a:t>
            </a:r>
            <a:r>
              <a:rPr lang="ru-RU" sz="1600" dirty="0">
                <a:highlight>
                  <a:srgbClr val="FFFF00"/>
                </a:highlight>
              </a:rPr>
              <a:t>ТЕВ).</a:t>
            </a:r>
            <a:endParaRPr lang="ru-RU" sz="1600" dirty="0"/>
          </a:p>
          <a:p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місце</a:t>
            </a:r>
            <a:r>
              <a:rPr lang="ru-RU" sz="1600" dirty="0"/>
              <a:t> в </a:t>
            </a:r>
            <a:r>
              <a:rPr lang="ru-RU" sz="1600" dirty="0" err="1"/>
              <a:t>пам'яті</a:t>
            </a:r>
            <a:r>
              <a:rPr lang="ru-RU" sz="1600" dirty="0"/>
              <a:t>, </a:t>
            </a:r>
            <a:r>
              <a:rPr lang="ru-RU" sz="1600" dirty="0" err="1"/>
              <a:t>виділене</a:t>
            </a:r>
            <a:r>
              <a:rPr lang="ru-RU" sz="1600" dirty="0"/>
              <a:t> та </a:t>
            </a:r>
            <a:r>
              <a:rPr lang="ru-RU" sz="1600" dirty="0" err="1"/>
              <a:t>ініціалізоване</a:t>
            </a:r>
            <a:r>
              <a:rPr lang="ru-RU" sz="1600" dirty="0"/>
              <a:t> в </a:t>
            </a:r>
            <a:r>
              <a:rPr lang="ru-RU" sz="1600" dirty="0" err="1"/>
              <a:t>режимі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/>
              <a:t> (</a:t>
            </a:r>
            <a:r>
              <a:rPr lang="ru-RU" sz="1600" dirty="0" err="1"/>
              <a:t>адресний</a:t>
            </a:r>
            <a:r>
              <a:rPr lang="ru-RU" sz="1600" dirty="0"/>
              <a:t> </a:t>
            </a:r>
            <a:r>
              <a:rPr lang="ru-RU" sz="1600" dirty="0" err="1"/>
              <a:t>простір</a:t>
            </a:r>
            <a:r>
              <a:rPr lang="ru-RU" sz="1600" dirty="0"/>
              <a:t>, до </a:t>
            </a:r>
            <a:r>
              <a:rPr lang="ru-RU" sz="1600" dirty="0" err="1"/>
              <a:t>якого</a:t>
            </a:r>
            <a:r>
              <a:rPr lang="ru-RU" sz="1600" dirty="0"/>
              <a:t> </a:t>
            </a:r>
            <a:r>
              <a:rPr lang="ru-RU" sz="1600" dirty="0" err="1"/>
              <a:t>має</a:t>
            </a:r>
            <a:r>
              <a:rPr lang="ru-RU" sz="1600" dirty="0"/>
              <a:t> </a:t>
            </a:r>
            <a:r>
              <a:rPr lang="ru-RU" sz="1600" dirty="0" err="1"/>
              <a:t>швидкий</a:t>
            </a:r>
            <a:r>
              <a:rPr lang="ru-RU" sz="1600" dirty="0"/>
              <a:t> доступ код </a:t>
            </a:r>
            <a:r>
              <a:rPr lang="ru-RU" sz="1600" dirty="0" err="1"/>
              <a:t>додатків</a:t>
            </a:r>
            <a:r>
              <a:rPr lang="ru-RU" sz="1600" dirty="0"/>
              <a:t>). </a:t>
            </a:r>
            <a:r>
              <a:rPr lang="ru-RU" sz="1600" dirty="0" err="1"/>
              <a:t>Цей</a:t>
            </a:r>
            <a:r>
              <a:rPr lang="ru-RU" sz="1600" dirty="0"/>
              <a:t> блок </a:t>
            </a:r>
            <a:r>
              <a:rPr lang="ru-RU" sz="1600" dirty="0" err="1"/>
              <a:t>займає</a:t>
            </a:r>
            <a:r>
              <a:rPr lang="ru-RU" sz="1600" dirty="0"/>
              <a:t> одну </a:t>
            </a:r>
            <a:r>
              <a:rPr lang="ru-RU" sz="1600" dirty="0" err="1"/>
              <a:t>сторінку</a:t>
            </a:r>
            <a:r>
              <a:rPr lang="ru-RU" sz="1600" dirty="0"/>
              <a:t> </a:t>
            </a:r>
            <a:r>
              <a:rPr lang="ru-RU" sz="1600" dirty="0" err="1"/>
              <a:t>пам'яті</a:t>
            </a:r>
            <a:r>
              <a:rPr lang="ru-RU" sz="1600" dirty="0"/>
              <a:t>.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містить</a:t>
            </a:r>
            <a:r>
              <a:rPr lang="ru-RU" sz="1600" dirty="0"/>
              <a:t> заголовок </a:t>
            </a:r>
            <a:r>
              <a:rPr lang="ru-RU" sz="1600" dirty="0" err="1"/>
              <a:t>ланцюжка</a:t>
            </a:r>
            <a:r>
              <a:rPr lang="ru-RU" sz="1600" dirty="0"/>
              <a:t> </a:t>
            </a:r>
            <a:r>
              <a:rPr lang="ru-RU" sz="1600" dirty="0" err="1"/>
              <a:t>обробки</a:t>
            </a:r>
            <a:r>
              <a:rPr lang="ru-RU" sz="1600" dirty="0"/>
              <a:t> </a:t>
            </a:r>
            <a:r>
              <a:rPr lang="ru-RU" sz="1600" dirty="0" err="1"/>
              <a:t>винятків</a:t>
            </a:r>
            <a:r>
              <a:rPr lang="ru-RU" sz="1600" dirty="0"/>
              <a:t>. У </a:t>
            </a:r>
            <a:r>
              <a:rPr lang="ru-RU" sz="1600" dirty="0" err="1"/>
              <a:t>цей</a:t>
            </a:r>
            <a:r>
              <a:rPr lang="ru-RU" sz="1600" dirty="0"/>
              <a:t> заголовок </a:t>
            </a:r>
            <a:r>
              <a:rPr lang="ru-RU" sz="1600" dirty="0" err="1"/>
              <a:t>вставляє</a:t>
            </a:r>
            <a:r>
              <a:rPr lang="ru-RU" sz="1600" dirty="0"/>
              <a:t> </a:t>
            </a:r>
            <a:r>
              <a:rPr lang="ru-RU" sz="1600" dirty="0" err="1"/>
              <a:t>вузол</a:t>
            </a:r>
            <a:r>
              <a:rPr lang="ru-RU" sz="1600" dirty="0"/>
              <a:t> </a:t>
            </a:r>
            <a:r>
              <a:rPr lang="ru-RU" sz="1600" dirty="0" err="1"/>
              <a:t>кожен</a:t>
            </a:r>
            <a:r>
              <a:rPr lang="ru-RU" sz="1600" dirty="0"/>
              <a:t> блок </a:t>
            </a:r>
            <a:r>
              <a:rPr lang="en-US" sz="1600" dirty="0"/>
              <a:t>try, </a:t>
            </a:r>
            <a:r>
              <a:rPr lang="ru-RU" sz="1600" dirty="0" err="1"/>
              <a:t>який</a:t>
            </a:r>
            <a:r>
              <a:rPr lang="ru-RU" sz="1600" dirty="0"/>
              <a:t> входить </a:t>
            </a:r>
            <a:r>
              <a:rPr lang="ru-RU" sz="1600" dirty="0" err="1"/>
              <a:t>потік</a:t>
            </a:r>
            <a:r>
              <a:rPr lang="ru-RU" sz="1600" dirty="0"/>
              <a:t>. Також ТЕВ </a:t>
            </a:r>
            <a:r>
              <a:rPr lang="ru-RU" sz="1600" dirty="0" err="1"/>
              <a:t>містить</a:t>
            </a:r>
            <a:r>
              <a:rPr lang="ru-RU" sz="1600" dirty="0"/>
              <a:t> </a:t>
            </a:r>
            <a:r>
              <a:rPr lang="ru-RU" sz="1600" dirty="0" err="1"/>
              <a:t>локальне</a:t>
            </a:r>
            <a:r>
              <a:rPr lang="ru-RU" sz="1600" dirty="0"/>
              <a:t> </a:t>
            </a:r>
            <a:r>
              <a:rPr lang="ru-RU" sz="1600" dirty="0" err="1"/>
              <a:t>сховище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для потоку та </a:t>
            </a:r>
            <a:r>
              <a:rPr lang="ru-RU" sz="1600" dirty="0" err="1"/>
              <a:t>деякі</a:t>
            </a:r>
            <a:r>
              <a:rPr lang="ru-RU" sz="1600" dirty="0"/>
              <a:t> </a:t>
            </a:r>
            <a:r>
              <a:rPr lang="ru-RU" sz="1600" dirty="0" err="1"/>
              <a:t>структури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використовуються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 </a:t>
            </a:r>
            <a:r>
              <a:rPr lang="ru-RU" sz="1600" dirty="0" err="1"/>
              <a:t>графічних</a:t>
            </a:r>
            <a:r>
              <a:rPr lang="ru-RU" sz="1600" dirty="0"/>
              <a:t> </a:t>
            </a:r>
            <a:r>
              <a:rPr lang="ru-RU" sz="1600" dirty="0" err="1"/>
              <a:t>пристроїв</a:t>
            </a:r>
            <a:r>
              <a:rPr lang="ru-RU" sz="1600" dirty="0"/>
              <a:t> (</a:t>
            </a:r>
            <a:r>
              <a:rPr lang="en-US" sz="1600" dirty="0"/>
              <a:t>GDI) </a:t>
            </a:r>
            <a:r>
              <a:rPr lang="ru-RU" sz="1600" dirty="0"/>
              <a:t>та </a:t>
            </a:r>
            <a:r>
              <a:rPr lang="ru-RU" sz="1600" dirty="0" err="1"/>
              <a:t>графікою</a:t>
            </a:r>
            <a:r>
              <a:rPr lang="ru-RU" sz="1600" dirty="0"/>
              <a:t> </a:t>
            </a:r>
            <a:r>
              <a:rPr lang="en-US" sz="1600" dirty="0"/>
              <a:t>OpenGL.</a:t>
            </a:r>
          </a:p>
          <a:p>
            <a:r>
              <a:rPr lang="en-US" sz="1600" dirty="0">
                <a:highlight>
                  <a:srgbClr val="FFFF00"/>
                </a:highlight>
              </a:rPr>
              <a:t>3. </a:t>
            </a:r>
            <a:r>
              <a:rPr lang="ru-RU" sz="1600" dirty="0">
                <a:highlight>
                  <a:srgbClr val="FFFF00"/>
                </a:highlight>
              </a:rPr>
              <a:t>Стек </a:t>
            </a:r>
            <a:r>
              <a:rPr lang="ru-RU" sz="1600" dirty="0" err="1">
                <a:highlight>
                  <a:srgbClr val="FFFF00"/>
                </a:highlight>
              </a:rPr>
              <a:t>користувача</a:t>
            </a:r>
            <a:r>
              <a:rPr lang="ru-RU" sz="1600" dirty="0">
                <a:highlight>
                  <a:srgbClr val="FFFF00"/>
                </a:highlight>
              </a:rPr>
              <a:t> режиму (</a:t>
            </a:r>
            <a:r>
              <a:rPr lang="en-US" sz="1600" dirty="0">
                <a:highlight>
                  <a:srgbClr val="FFFF00"/>
                </a:highlight>
              </a:rPr>
              <a:t>user-mode stack).</a:t>
            </a:r>
            <a:endParaRPr lang="en-US" sz="1600" dirty="0"/>
          </a:p>
          <a:p>
            <a:r>
              <a:rPr lang="ru-RU" sz="1600" dirty="0" err="1"/>
              <a:t>Застосовується</a:t>
            </a:r>
            <a:r>
              <a:rPr lang="ru-RU" sz="1600" dirty="0"/>
              <a:t> для </a:t>
            </a:r>
            <a:r>
              <a:rPr lang="ru-RU" sz="1600" dirty="0" err="1"/>
              <a:t>переданих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 </a:t>
            </a:r>
            <a:r>
              <a:rPr lang="ru-RU" sz="1600" dirty="0" err="1"/>
              <a:t>локальних</a:t>
            </a:r>
            <a:r>
              <a:rPr lang="ru-RU" sz="1600" dirty="0"/>
              <a:t> </a:t>
            </a:r>
            <a:r>
              <a:rPr lang="ru-RU" sz="1600" dirty="0" err="1"/>
              <a:t>змінних</a:t>
            </a:r>
            <a:r>
              <a:rPr lang="ru-RU" sz="1600" dirty="0"/>
              <a:t> і </a:t>
            </a:r>
            <a:r>
              <a:rPr lang="ru-RU" sz="1600" dirty="0" err="1"/>
              <a:t>аргументів</a:t>
            </a:r>
            <a:r>
              <a:rPr lang="ru-RU" sz="1600" dirty="0"/>
              <a:t>. Також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містить</a:t>
            </a:r>
            <a:r>
              <a:rPr lang="ru-RU" sz="1600" dirty="0"/>
              <a:t> адресу,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показує</a:t>
            </a:r>
            <a:r>
              <a:rPr lang="ru-RU" sz="1600" dirty="0"/>
              <a:t>, </a:t>
            </a:r>
            <a:r>
              <a:rPr lang="ru-RU" sz="1600" dirty="0" err="1"/>
              <a:t>звідки</a:t>
            </a:r>
            <a:r>
              <a:rPr lang="ru-RU" sz="1600" dirty="0"/>
              <a:t> </a:t>
            </a:r>
            <a:r>
              <a:rPr lang="ru-RU" sz="1600" dirty="0" err="1"/>
              <a:t>почне</a:t>
            </a:r>
            <a:r>
              <a:rPr lang="ru-RU" sz="1600" dirty="0"/>
              <a:t> </a:t>
            </a:r>
            <a:r>
              <a:rPr lang="ru-RU" sz="1600" dirty="0" err="1"/>
              <a:t>виконання</a:t>
            </a:r>
            <a:r>
              <a:rPr lang="ru-RU" sz="1600" dirty="0"/>
              <a:t> </a:t>
            </a:r>
            <a:r>
              <a:rPr lang="ru-RU" sz="1600" dirty="0" err="1"/>
              <a:t>потік</a:t>
            </a:r>
            <a:r>
              <a:rPr lang="ru-RU" sz="1600" dirty="0"/>
              <a:t> </a:t>
            </a:r>
            <a:r>
              <a:rPr lang="ru-RU" sz="1600" dirty="0" err="1"/>
              <a:t>після</a:t>
            </a:r>
            <a:r>
              <a:rPr lang="ru-RU" sz="1600" dirty="0"/>
              <a:t> того, як </a:t>
            </a:r>
            <a:r>
              <a:rPr lang="ru-RU" sz="1600" dirty="0" err="1"/>
              <a:t>поточний</a:t>
            </a:r>
            <a:r>
              <a:rPr lang="ru-RU" sz="1600" dirty="0"/>
              <a:t> метод </a:t>
            </a:r>
            <a:r>
              <a:rPr lang="ru-RU" sz="1600" dirty="0" err="1"/>
              <a:t>поверне</a:t>
            </a:r>
            <a:r>
              <a:rPr lang="ru-RU" sz="1600" dirty="0"/>
              <a:t> </a:t>
            </a:r>
            <a:r>
              <a:rPr lang="ru-RU" sz="1600" dirty="0" err="1"/>
              <a:t>управління</a:t>
            </a:r>
            <a:r>
              <a:rPr lang="ru-RU" sz="1600" dirty="0"/>
              <a:t>. За </a:t>
            </a:r>
            <a:r>
              <a:rPr lang="ru-RU" sz="1600" dirty="0" err="1"/>
              <a:t>замовчуванням</a:t>
            </a:r>
            <a:r>
              <a:rPr lang="ru-RU" sz="1600" dirty="0"/>
              <a:t> на </a:t>
            </a:r>
            <a:r>
              <a:rPr lang="ru-RU" sz="1600" dirty="0" err="1"/>
              <a:t>кожен</a:t>
            </a:r>
            <a:r>
              <a:rPr lang="ru-RU" sz="1600" dirty="0"/>
              <a:t> стек режиму </a:t>
            </a:r>
            <a:r>
              <a:rPr lang="ru-RU" sz="1600" dirty="0" err="1"/>
              <a:t>користувача</a:t>
            </a:r>
            <a:r>
              <a:rPr lang="ru-RU" sz="1600" dirty="0"/>
              <a:t> </a:t>
            </a:r>
            <a:r>
              <a:rPr lang="en-US" sz="1600" dirty="0"/>
              <a:t>Windows </a:t>
            </a:r>
            <a:r>
              <a:rPr lang="ru-RU" sz="1600" dirty="0" err="1"/>
              <a:t>виділяє</a:t>
            </a:r>
            <a:r>
              <a:rPr lang="ru-RU" sz="1600" dirty="0"/>
              <a:t> 1 Мбайт </a:t>
            </a:r>
            <a:r>
              <a:rPr lang="ru-RU" sz="1600" dirty="0" err="1"/>
              <a:t>пам'яті</a:t>
            </a:r>
            <a:r>
              <a:rPr lang="ru-RU" sz="1600" dirty="0"/>
              <a:t>’.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568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8F8E-5C9B-C50D-DA2B-14E27AD5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884" y="5848349"/>
            <a:ext cx="7936230" cy="384627"/>
          </a:xfrm>
        </p:spPr>
        <p:txBody>
          <a:bodyPr anchor="b">
            <a:normAutofit/>
          </a:bodyPr>
          <a:lstStyle/>
          <a:p>
            <a:r>
              <a:rPr lang="ru-RU" sz="2800" dirty="0" err="1"/>
              <a:t>Ресурсоємність</a:t>
            </a:r>
            <a:r>
              <a:rPr lang="ru-RU" sz="2800" dirty="0"/>
              <a:t> </a:t>
            </a:r>
            <a:r>
              <a:rPr lang="ru-RU" sz="2800" dirty="0" err="1"/>
              <a:t>потоків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56C4-78FB-E664-728E-A6F83406CC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825" y="88705"/>
            <a:ext cx="11887200" cy="5285552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4. </a:t>
            </a:r>
            <a:r>
              <a:rPr lang="ru-RU" sz="1600" dirty="0">
                <a:highlight>
                  <a:srgbClr val="FFFF00"/>
                </a:highlight>
              </a:rPr>
              <a:t>Стек режиму ядра (</a:t>
            </a:r>
            <a:r>
              <a:rPr lang="en-US" sz="1600" dirty="0">
                <a:highlight>
                  <a:srgbClr val="FFFF00"/>
                </a:highlight>
              </a:rPr>
              <a:t>kernel-mode stack).</a:t>
            </a:r>
            <a:endParaRPr lang="en-US" sz="1600" dirty="0"/>
          </a:p>
          <a:p>
            <a:r>
              <a:rPr lang="ru-RU" sz="1600" dirty="0" err="1"/>
              <a:t>Використовується</a:t>
            </a:r>
            <a:r>
              <a:rPr lang="ru-RU" sz="1600" dirty="0"/>
              <a:t>, коли код </a:t>
            </a:r>
            <a:r>
              <a:rPr lang="ru-RU" sz="1600" dirty="0" err="1"/>
              <a:t>програми</a:t>
            </a:r>
            <a:r>
              <a:rPr lang="ru-RU" sz="1600" dirty="0"/>
              <a:t> </a:t>
            </a:r>
            <a:r>
              <a:rPr lang="ru-RU" sz="1600" dirty="0" err="1"/>
              <a:t>передає</a:t>
            </a:r>
            <a:r>
              <a:rPr lang="ru-RU" sz="1600" dirty="0"/>
              <a:t> </a:t>
            </a:r>
            <a:r>
              <a:rPr lang="ru-RU" sz="1600" dirty="0" err="1"/>
              <a:t>аргументи</a:t>
            </a:r>
            <a:r>
              <a:rPr lang="ru-RU" sz="1600" dirty="0"/>
              <a:t> у </a:t>
            </a:r>
            <a:r>
              <a:rPr lang="ru-RU" sz="1600" dirty="0" err="1"/>
              <a:t>функцію</a:t>
            </a:r>
            <a:r>
              <a:rPr lang="ru-RU" sz="1600" dirty="0"/>
              <a:t> </a:t>
            </a:r>
            <a:r>
              <a:rPr lang="ru-RU" sz="1600" dirty="0" err="1"/>
              <a:t>операційної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у </a:t>
            </a:r>
            <a:r>
              <a:rPr lang="ru-RU" sz="1600" dirty="0" err="1"/>
              <a:t>режимі</a:t>
            </a:r>
            <a:r>
              <a:rPr lang="ru-RU" sz="1600" dirty="0"/>
              <a:t> ядра. Для </a:t>
            </a:r>
            <a:r>
              <a:rPr lang="ru-RU" sz="1600" dirty="0" err="1"/>
              <a:t>безпеки</a:t>
            </a:r>
            <a:r>
              <a:rPr lang="ru-RU" sz="1600" dirty="0"/>
              <a:t> </a:t>
            </a:r>
            <a:r>
              <a:rPr lang="en-US" sz="1600" dirty="0"/>
              <a:t>Windows </a:t>
            </a:r>
            <a:r>
              <a:rPr lang="ru-RU" sz="1600" dirty="0" err="1"/>
              <a:t>копіює</a:t>
            </a:r>
            <a:r>
              <a:rPr lang="ru-RU" sz="1600" dirty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аргументи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передаються</a:t>
            </a:r>
            <a:r>
              <a:rPr lang="ru-RU" sz="1600" dirty="0"/>
              <a:t> в ядро ​​кодом в </a:t>
            </a:r>
            <a:r>
              <a:rPr lang="ru-RU" sz="1600" dirty="0" err="1"/>
              <a:t>режимі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/>
              <a:t>, з стека потоку </a:t>
            </a:r>
            <a:r>
              <a:rPr lang="ru-RU" sz="1600" dirty="0" err="1"/>
              <a:t>користувача</a:t>
            </a:r>
            <a:r>
              <a:rPr lang="ru-RU" sz="1600" dirty="0"/>
              <a:t> в режим стек режиму ядра. </a:t>
            </a:r>
            <a:r>
              <a:rPr lang="ru-RU" sz="1600" dirty="0" err="1"/>
              <a:t>Після</a:t>
            </a:r>
            <a:r>
              <a:rPr lang="ru-RU" sz="1600" dirty="0"/>
              <a:t> </a:t>
            </a:r>
            <a:r>
              <a:rPr lang="ru-RU" sz="1600" dirty="0" err="1"/>
              <a:t>копіювання</a:t>
            </a:r>
            <a:r>
              <a:rPr lang="ru-RU" sz="1600" dirty="0"/>
              <a:t> ядро ​​</a:t>
            </a:r>
            <a:r>
              <a:rPr lang="ru-RU" sz="1600" dirty="0" err="1"/>
              <a:t>перевіряє</a:t>
            </a:r>
            <a:r>
              <a:rPr lang="ru-RU" sz="1600" dirty="0"/>
              <a:t> </a:t>
            </a:r>
            <a:r>
              <a:rPr lang="ru-RU" sz="1600" dirty="0" err="1"/>
              <a:t>значення</a:t>
            </a:r>
            <a:r>
              <a:rPr lang="ru-RU" sz="1600" dirty="0"/>
              <a:t> </a:t>
            </a:r>
            <a:r>
              <a:rPr lang="ru-RU" sz="1600" dirty="0" err="1"/>
              <a:t>аргументів</a:t>
            </a:r>
            <a:r>
              <a:rPr lang="ru-RU" sz="1600" dirty="0"/>
              <a:t>. </a:t>
            </a:r>
            <a:r>
              <a:rPr lang="ru-RU" sz="1600" dirty="0" err="1"/>
              <a:t>Оскільки</a:t>
            </a:r>
            <a:r>
              <a:rPr lang="ru-RU" sz="1600" dirty="0"/>
              <a:t> код </a:t>
            </a:r>
            <a:r>
              <a:rPr lang="ru-RU" sz="1600" dirty="0" err="1"/>
              <a:t>програми</a:t>
            </a:r>
            <a:r>
              <a:rPr lang="ru-RU" sz="1600" dirty="0"/>
              <a:t> не </a:t>
            </a:r>
            <a:r>
              <a:rPr lang="ru-RU" sz="1600" dirty="0" err="1"/>
              <a:t>має</a:t>
            </a:r>
            <a:r>
              <a:rPr lang="ru-RU" sz="1600" dirty="0"/>
              <a:t> доступу до стека режиму ядра, </a:t>
            </a:r>
            <a:r>
              <a:rPr lang="ru-RU" sz="1600" dirty="0" err="1"/>
              <a:t>програма</a:t>
            </a:r>
            <a:r>
              <a:rPr lang="ru-RU" sz="1600" dirty="0"/>
              <a:t> не в </a:t>
            </a:r>
            <a:r>
              <a:rPr lang="ru-RU" sz="1600" dirty="0" err="1"/>
              <a:t>змозі</a:t>
            </a:r>
            <a:r>
              <a:rPr lang="ru-RU" sz="1600" dirty="0"/>
              <a:t> </a:t>
            </a:r>
            <a:r>
              <a:rPr lang="ru-RU" sz="1600" dirty="0" err="1"/>
              <a:t>змінити</a:t>
            </a:r>
            <a:r>
              <a:rPr lang="ru-RU" sz="1600" dirty="0"/>
              <a:t> </a:t>
            </a:r>
            <a:r>
              <a:rPr lang="ru-RU" sz="1600" dirty="0" err="1"/>
              <a:t>вже</a:t>
            </a:r>
            <a:r>
              <a:rPr lang="ru-RU" sz="1600" dirty="0"/>
              <a:t> </a:t>
            </a:r>
            <a:r>
              <a:rPr lang="ru-RU" sz="1600" dirty="0" err="1"/>
              <a:t>перевірені</a:t>
            </a:r>
            <a:r>
              <a:rPr lang="ru-RU" sz="1600" dirty="0"/>
              <a:t> </a:t>
            </a:r>
            <a:r>
              <a:rPr lang="ru-RU" sz="1600" dirty="0" err="1"/>
              <a:t>аргументи</a:t>
            </a:r>
            <a:r>
              <a:rPr lang="ru-RU" sz="1600" dirty="0"/>
              <a:t>, і з ними </a:t>
            </a:r>
            <a:r>
              <a:rPr lang="ru-RU" sz="1600" dirty="0" err="1"/>
              <a:t>починає</a:t>
            </a:r>
            <a:r>
              <a:rPr lang="ru-RU" sz="1600" dirty="0"/>
              <a:t> </a:t>
            </a:r>
            <a:r>
              <a:rPr lang="ru-RU" sz="1600" dirty="0" err="1"/>
              <a:t>працювати</a:t>
            </a:r>
            <a:r>
              <a:rPr lang="ru-RU" sz="1600" dirty="0"/>
              <a:t> код ядра </a:t>
            </a:r>
            <a:r>
              <a:rPr lang="ru-RU" sz="1600" dirty="0" err="1"/>
              <a:t>операційної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. </a:t>
            </a:r>
            <a:r>
              <a:rPr lang="ru-RU" sz="1600" dirty="0" err="1"/>
              <a:t>Крім</a:t>
            </a:r>
            <a:r>
              <a:rPr lang="ru-RU" sz="1600" dirty="0"/>
              <a:t> того, ядро ​​</a:t>
            </a:r>
            <a:r>
              <a:rPr lang="ru-RU" sz="1600" dirty="0" err="1"/>
              <a:t>викликає</a:t>
            </a:r>
            <a:r>
              <a:rPr lang="ru-RU" sz="1600" dirty="0"/>
              <a:t> </a:t>
            </a:r>
            <a:r>
              <a:rPr lang="ru-RU" sz="1600" dirty="0" err="1"/>
              <a:t>власні</a:t>
            </a:r>
            <a:r>
              <a:rPr lang="ru-RU" sz="1600" dirty="0"/>
              <a:t> </a:t>
            </a:r>
            <a:r>
              <a:rPr lang="ru-RU" sz="1600" dirty="0" err="1"/>
              <a:t>методи</a:t>
            </a:r>
            <a:r>
              <a:rPr lang="ru-RU" sz="1600" dirty="0"/>
              <a:t> та </a:t>
            </a:r>
            <a:r>
              <a:rPr lang="ru-RU" sz="1600" dirty="0" err="1"/>
              <a:t>використовує</a:t>
            </a:r>
            <a:r>
              <a:rPr lang="ru-RU" sz="1600" dirty="0"/>
              <a:t> стек режиму ядра для </a:t>
            </a:r>
            <a:r>
              <a:rPr lang="ru-RU" sz="1600" dirty="0" err="1"/>
              <a:t>передачі</a:t>
            </a:r>
            <a:r>
              <a:rPr lang="ru-RU" sz="1600" dirty="0"/>
              <a:t> </a:t>
            </a:r>
            <a:r>
              <a:rPr lang="ru-RU" sz="1600" dirty="0" err="1"/>
              <a:t>локальних</a:t>
            </a:r>
            <a:r>
              <a:rPr lang="ru-RU" sz="1600" dirty="0"/>
              <a:t> </a:t>
            </a:r>
            <a:r>
              <a:rPr lang="ru-RU" sz="1600" dirty="0" err="1"/>
              <a:t>аргументів</a:t>
            </a:r>
            <a:r>
              <a:rPr lang="ru-RU" sz="1600" dirty="0"/>
              <a:t>, а також для </a:t>
            </a:r>
            <a:r>
              <a:rPr lang="ru-RU" sz="1600" dirty="0" err="1"/>
              <a:t>збереження</a:t>
            </a:r>
            <a:r>
              <a:rPr lang="ru-RU" sz="1600" dirty="0"/>
              <a:t> </a:t>
            </a:r>
            <a:r>
              <a:rPr lang="ru-RU" sz="1600" dirty="0" err="1"/>
              <a:t>локальних</a:t>
            </a:r>
            <a:r>
              <a:rPr lang="ru-RU" sz="1600" dirty="0"/>
              <a:t> </a:t>
            </a:r>
            <a:r>
              <a:rPr lang="ru-RU" sz="1600" dirty="0" err="1"/>
              <a:t>змінних</a:t>
            </a:r>
            <a:r>
              <a:rPr lang="ru-RU" sz="1600" dirty="0"/>
              <a:t> </a:t>
            </a:r>
            <a:r>
              <a:rPr lang="ru-RU" sz="1600" dirty="0" err="1"/>
              <a:t>функцій</a:t>
            </a:r>
            <a:r>
              <a:rPr lang="ru-RU" sz="1600" dirty="0"/>
              <a:t> та </a:t>
            </a:r>
            <a:r>
              <a:rPr lang="ru-RU" sz="1600" dirty="0" err="1"/>
              <a:t>зворотної</a:t>
            </a:r>
            <a:r>
              <a:rPr lang="ru-RU" sz="1600" dirty="0"/>
              <a:t> </a:t>
            </a:r>
            <a:r>
              <a:rPr lang="ru-RU" sz="1600" dirty="0" err="1"/>
              <a:t>адреси</a:t>
            </a:r>
            <a:r>
              <a:rPr lang="ru-RU" sz="1600" dirty="0"/>
              <a:t>.</a:t>
            </a:r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5. </a:t>
            </a:r>
            <a:r>
              <a:rPr lang="ru-RU" sz="1600" dirty="0" err="1">
                <a:highlight>
                  <a:srgbClr val="FFFF00"/>
                </a:highlight>
              </a:rPr>
              <a:t>Повідомлення</a:t>
            </a:r>
            <a:r>
              <a:rPr lang="ru-RU" sz="1600" dirty="0">
                <a:highlight>
                  <a:srgbClr val="FFFF00"/>
                </a:highlight>
              </a:rPr>
              <a:t> про </a:t>
            </a:r>
            <a:r>
              <a:rPr lang="ru-RU" sz="1600" dirty="0" err="1">
                <a:highlight>
                  <a:srgbClr val="FFFF00"/>
                </a:highlight>
              </a:rPr>
              <a:t>створення</a:t>
            </a:r>
            <a:r>
              <a:rPr lang="ru-RU" sz="1600" dirty="0">
                <a:highlight>
                  <a:srgbClr val="FFFF00"/>
                </a:highlight>
              </a:rPr>
              <a:t> та </a:t>
            </a:r>
            <a:r>
              <a:rPr lang="ru-RU" sz="1600" dirty="0" err="1">
                <a:highlight>
                  <a:srgbClr val="FFFF00"/>
                </a:highlight>
              </a:rPr>
              <a:t>завершення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потоків</a:t>
            </a:r>
            <a:r>
              <a:rPr lang="ru-RU" sz="1600" dirty="0">
                <a:highlight>
                  <a:srgbClr val="FFFF00"/>
                </a:highlight>
              </a:rPr>
              <a:t>.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ru-RU" sz="1600" dirty="0" err="1"/>
              <a:t>Політика</a:t>
            </a:r>
            <a:r>
              <a:rPr lang="ru-RU" sz="1600" dirty="0"/>
              <a:t> </a:t>
            </a:r>
            <a:r>
              <a:rPr lang="en-US" sz="1600" dirty="0"/>
              <a:t>Windows </a:t>
            </a:r>
            <a:r>
              <a:rPr lang="ru-RU" sz="1600" dirty="0" err="1"/>
              <a:t>така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й у </a:t>
            </a:r>
            <a:r>
              <a:rPr lang="ru-RU" sz="1600" dirty="0" err="1"/>
              <a:t>процесі</a:t>
            </a:r>
            <a:r>
              <a:rPr lang="ru-RU" sz="1600" dirty="0"/>
              <a:t> </a:t>
            </a:r>
            <a:r>
              <a:rPr lang="ru-RU" sz="1600" dirty="0" err="1"/>
              <a:t>створюється</a:t>
            </a:r>
            <a:r>
              <a:rPr lang="ru-RU" sz="1600" dirty="0"/>
              <a:t> </a:t>
            </a:r>
            <a:r>
              <a:rPr lang="ru-RU" sz="1600" dirty="0" err="1"/>
              <a:t>потік</a:t>
            </a:r>
            <a:r>
              <a:rPr lang="ru-RU" sz="1600" dirty="0"/>
              <a:t>, то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завантажених</a:t>
            </a:r>
            <a:r>
              <a:rPr lang="ru-RU" sz="1600" dirty="0"/>
              <a:t> у </a:t>
            </a:r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процес</a:t>
            </a:r>
            <a:r>
              <a:rPr lang="ru-RU" sz="1600" dirty="0"/>
              <a:t> </a:t>
            </a:r>
            <a:r>
              <a:rPr lang="en-US" sz="1600" dirty="0"/>
              <a:t>DLL-</a:t>
            </a:r>
            <a:r>
              <a:rPr lang="ru-RU" sz="1600" dirty="0" err="1"/>
              <a:t>бібліотек</a:t>
            </a:r>
            <a:r>
              <a:rPr lang="ru-RU" sz="1600" dirty="0"/>
              <a:t> </a:t>
            </a:r>
            <a:r>
              <a:rPr lang="ru-RU" sz="1600" dirty="0" err="1"/>
              <a:t>викликається</a:t>
            </a:r>
            <a:r>
              <a:rPr lang="ru-RU" sz="1600" dirty="0"/>
              <a:t> метод </a:t>
            </a:r>
            <a:r>
              <a:rPr lang="en-US" sz="1600" dirty="0" err="1"/>
              <a:t>DllMain</a:t>
            </a:r>
            <a:r>
              <a:rPr lang="en-US" sz="1600" dirty="0"/>
              <a:t> </a:t>
            </a:r>
            <a:r>
              <a:rPr lang="ru-RU" sz="1600" dirty="0"/>
              <a:t>і у </a:t>
            </a:r>
            <a:r>
              <a:rPr lang="ru-RU" sz="1600" dirty="0" err="1"/>
              <a:t>нього</a:t>
            </a:r>
            <a:r>
              <a:rPr lang="ru-RU" sz="1600" dirty="0"/>
              <a:t> </a:t>
            </a:r>
            <a:r>
              <a:rPr lang="ru-RU" sz="1600" dirty="0" err="1"/>
              <a:t>передається</a:t>
            </a:r>
            <a:r>
              <a:rPr lang="ru-RU" sz="1600" dirty="0"/>
              <a:t> прапор </a:t>
            </a:r>
            <a:r>
              <a:rPr lang="en-US" sz="1600" dirty="0"/>
              <a:t>DLL_THREAD _</a:t>
            </a:r>
            <a:r>
              <a:rPr lang="ru-RU" sz="1600" dirty="0"/>
              <a:t>АТТАСН. </a:t>
            </a:r>
            <a:r>
              <a:rPr lang="ru-RU" sz="1600" dirty="0" err="1"/>
              <a:t>Відповідно</a:t>
            </a:r>
            <a:r>
              <a:rPr lang="ru-RU" sz="1600" dirty="0"/>
              <a:t>, при </a:t>
            </a:r>
            <a:r>
              <a:rPr lang="ru-RU" sz="1600" dirty="0" err="1"/>
              <a:t>завершенні</a:t>
            </a:r>
            <a:r>
              <a:rPr lang="ru-RU" sz="1600" dirty="0"/>
              <a:t> потоку </a:t>
            </a:r>
            <a:r>
              <a:rPr lang="ru-RU" sz="1600" dirty="0" err="1"/>
              <a:t>цьому</a:t>
            </a:r>
            <a:r>
              <a:rPr lang="ru-RU" sz="1600" dirty="0"/>
              <a:t> методу </a:t>
            </a:r>
            <a:r>
              <a:rPr lang="ru-RU" sz="1600" dirty="0" err="1"/>
              <a:t>вже</a:t>
            </a:r>
            <a:r>
              <a:rPr lang="ru-RU" sz="1600" dirty="0"/>
              <a:t> </a:t>
            </a:r>
            <a:r>
              <a:rPr lang="ru-RU" sz="1600" dirty="0" err="1"/>
              <a:t>передається</a:t>
            </a:r>
            <a:r>
              <a:rPr lang="ru-RU" sz="1600" dirty="0"/>
              <a:t> прапор </a:t>
            </a:r>
            <a:r>
              <a:rPr lang="en-US" sz="1600" dirty="0"/>
              <a:t>DLL_THREAD_DETACH. </a:t>
            </a:r>
            <a:r>
              <a:rPr lang="ru-RU" sz="1600" dirty="0" err="1"/>
              <a:t>Отримуючи</a:t>
            </a:r>
            <a:r>
              <a:rPr lang="ru-RU" sz="1600" dirty="0"/>
              <a:t> </a:t>
            </a:r>
            <a:r>
              <a:rPr lang="ru-RU" sz="1600" dirty="0" err="1"/>
              <a:t>повідомлення</a:t>
            </a:r>
            <a:r>
              <a:rPr lang="ru-RU" sz="1600" dirty="0"/>
              <a:t> про </a:t>
            </a:r>
            <a:r>
              <a:rPr lang="ru-RU" sz="1600" dirty="0" err="1"/>
              <a:t>ці</a:t>
            </a:r>
            <a:r>
              <a:rPr lang="ru-RU" sz="1600" dirty="0"/>
              <a:t> </a:t>
            </a:r>
            <a:r>
              <a:rPr lang="ru-RU" sz="1600" dirty="0" err="1"/>
              <a:t>події</a:t>
            </a:r>
            <a:r>
              <a:rPr lang="ru-RU" sz="1600" dirty="0"/>
              <a:t>, </a:t>
            </a:r>
            <a:r>
              <a:rPr lang="ru-RU" sz="1600" dirty="0" err="1"/>
              <a:t>деякі</a:t>
            </a:r>
            <a:r>
              <a:rPr lang="ru-RU" sz="1600" dirty="0"/>
              <a:t> </a:t>
            </a:r>
            <a:r>
              <a:rPr lang="en-US" sz="1600" dirty="0"/>
              <a:t>DLL-</a:t>
            </a:r>
            <a:r>
              <a:rPr lang="ru-RU" sz="1600" dirty="0" err="1"/>
              <a:t>бібліотеки</a:t>
            </a:r>
            <a:r>
              <a:rPr lang="ru-RU" sz="1600" dirty="0"/>
              <a:t> </a:t>
            </a:r>
            <a:r>
              <a:rPr lang="ru-RU" sz="1600" dirty="0" err="1"/>
              <a:t>виконують</a:t>
            </a:r>
            <a:r>
              <a:rPr lang="ru-RU" sz="1600" dirty="0"/>
              <a:t> </a:t>
            </a:r>
            <a:r>
              <a:rPr lang="ru-RU" sz="1600" dirty="0" err="1"/>
              <a:t>спеціальні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  <a:r>
              <a:rPr lang="ru-RU" sz="1600" dirty="0" err="1"/>
              <a:t>ініціалізації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очищення</a:t>
            </a:r>
            <a:r>
              <a:rPr lang="ru-RU" sz="1600" dirty="0"/>
              <a:t> для кожного </a:t>
            </a:r>
            <a:r>
              <a:rPr lang="ru-RU" sz="1600" dirty="0" err="1"/>
              <a:t>створеного</a:t>
            </a:r>
            <a:r>
              <a:rPr lang="ru-RU" sz="1600" dirty="0"/>
              <a:t>/</a:t>
            </a:r>
            <a:r>
              <a:rPr lang="ru-RU" sz="1600" dirty="0" err="1"/>
              <a:t>завершеного</a:t>
            </a:r>
            <a:r>
              <a:rPr lang="ru-RU" sz="1600" dirty="0"/>
              <a:t> в </a:t>
            </a:r>
            <a:r>
              <a:rPr lang="ru-RU" sz="1600" dirty="0" err="1"/>
              <a:t>процесі</a:t>
            </a:r>
            <a:r>
              <a:rPr lang="ru-RU" sz="1600" dirty="0"/>
              <a:t> потоку.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354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37110-6784-D76C-FFC4-6F62BE1D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Висновок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B37F2-45D7-0B7D-D483-C5B6AB0E55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3429000"/>
            <a:ext cx="6787747" cy="2080532"/>
          </a:xfrm>
        </p:spPr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Створення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знищення</a:t>
            </a:r>
            <a:r>
              <a:rPr lang="ru-RU" dirty="0">
                <a:solidFill>
                  <a:schemeClr val="bg1"/>
                </a:solidFill>
              </a:rPr>
              <a:t> потоку </a:t>
            </a:r>
            <a:r>
              <a:rPr lang="ru-RU" dirty="0" err="1">
                <a:solidFill>
                  <a:schemeClr val="bg1"/>
                </a:solidFill>
              </a:rPr>
              <a:t>займає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неабиякий</a:t>
            </a:r>
            <a:r>
              <a:rPr lang="ru-RU" dirty="0">
                <a:solidFill>
                  <a:schemeClr val="bg1"/>
                </a:solidFill>
              </a:rPr>
              <a:t> час</a:t>
            </a:r>
          </a:p>
          <a:p>
            <a:r>
              <a:rPr lang="ru-RU" dirty="0" err="1">
                <a:solidFill>
                  <a:schemeClr val="bg1"/>
                </a:solidFill>
              </a:rPr>
              <a:t>Наявність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безлічі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марно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витрачає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пам'ять</a:t>
            </a:r>
            <a:r>
              <a:rPr lang="ru-RU" dirty="0">
                <a:solidFill>
                  <a:schemeClr val="bg1"/>
                </a:solidFill>
              </a:rPr>
              <a:t> і </a:t>
            </a:r>
            <a:r>
              <a:rPr lang="ru-RU" dirty="0" err="1">
                <a:solidFill>
                  <a:schemeClr val="bg1"/>
                </a:solidFill>
              </a:rPr>
              <a:t>знижує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продуктивність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7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597-9B39-5E9B-7CE3-BB6D8172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 треба </a:t>
            </a:r>
            <a:r>
              <a:rPr lang="ru-RU" dirty="0" err="1"/>
              <a:t>явне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9AD8-13A5-B0AD-1680-39B1CC94C4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777218"/>
            <a:ext cx="6787747" cy="3708517"/>
          </a:xfrm>
        </p:spPr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Потік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потрібно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запустити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із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нестандартним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пріоритетом</a:t>
            </a:r>
            <a:r>
              <a:rPr lang="ru-RU" dirty="0">
                <a:solidFill>
                  <a:schemeClr val="bg1"/>
                </a:solidFill>
              </a:rPr>
              <a:t>;</a:t>
            </a:r>
          </a:p>
          <a:p>
            <a:r>
              <a:rPr lang="ru-RU" dirty="0" err="1">
                <a:solidFill>
                  <a:schemeClr val="bg1"/>
                </a:solidFill>
              </a:rPr>
              <a:t>Необхідний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активний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fo</a:t>
            </a:r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en-US" dirty="0" err="1">
                <a:solidFill>
                  <a:schemeClr val="bg1"/>
                </a:solidFill>
              </a:rPr>
              <a:t>eground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 err="1">
                <a:solidFill>
                  <a:schemeClr val="bg1"/>
                </a:solidFill>
              </a:rPr>
              <a:t>потік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Завдання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пов'язані</a:t>
            </a:r>
            <a:r>
              <a:rPr lang="ru-RU" dirty="0">
                <a:solidFill>
                  <a:schemeClr val="bg1"/>
                </a:solidFill>
              </a:rPr>
              <a:t> з </a:t>
            </a:r>
            <a:r>
              <a:rPr lang="ru-RU" dirty="0" err="1">
                <a:solidFill>
                  <a:schemeClr val="bg1"/>
                </a:solidFill>
              </a:rPr>
              <a:t>обчисленнями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виконуються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дуже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довго</a:t>
            </a:r>
            <a:r>
              <a:rPr lang="ru-RU" dirty="0">
                <a:solidFill>
                  <a:schemeClr val="bg1"/>
                </a:solidFill>
              </a:rPr>
              <a:t>;</a:t>
            </a:r>
          </a:p>
          <a:p>
            <a:r>
              <a:rPr lang="ru-RU" dirty="0" err="1">
                <a:solidFill>
                  <a:schemeClr val="bg1"/>
                </a:solidFill>
              </a:rPr>
              <a:t>Виникне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необхідність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передчасно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завершити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потік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виконується</a:t>
            </a:r>
            <a:r>
              <a:rPr lang="ru-RU" dirty="0">
                <a:solidFill>
                  <a:schemeClr val="bg1"/>
                </a:solidFill>
              </a:rPr>
              <a:t> методом </a:t>
            </a:r>
            <a:r>
              <a:rPr lang="en-US" dirty="0" err="1">
                <a:solidFill>
                  <a:schemeClr val="bg1"/>
                </a:solidFill>
              </a:rPr>
              <a:t>Thread.Abort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9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053F-E96B-2606-AE0E-3A489443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</a:t>
            </a:r>
            <a:r>
              <a:rPr lang="ru-RU" dirty="0" err="1"/>
              <a:t>потоків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7A2-CF6A-2831-EF45-6FB66D28FA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Пул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представити</a:t>
            </a:r>
            <a:r>
              <a:rPr lang="ru-RU" dirty="0">
                <a:solidFill>
                  <a:schemeClr val="bg1"/>
                </a:solidFill>
              </a:rPr>
              <a:t> у </a:t>
            </a:r>
            <a:r>
              <a:rPr lang="ru-RU" dirty="0" err="1">
                <a:solidFill>
                  <a:schemeClr val="bg1"/>
                </a:solidFill>
              </a:rPr>
              <a:t>вигляді</a:t>
            </a:r>
            <a:r>
              <a:rPr lang="ru-RU" dirty="0">
                <a:solidFill>
                  <a:schemeClr val="bg1"/>
                </a:solidFill>
              </a:rPr>
              <a:t> набору </a:t>
            </a:r>
            <a:r>
              <a:rPr lang="ru-RU" dirty="0" err="1">
                <a:solidFill>
                  <a:schemeClr val="bg1"/>
                </a:solidFill>
              </a:rPr>
              <a:t>доступних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додаткам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1B7DE8-FEA9-8101-048A-73ED99A6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260601"/>
            <a:ext cx="7618412" cy="332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8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EB53-2F3D-6807-0970-DDD0079E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ru-RU"/>
              <a:t>Пул </a:t>
            </a:r>
            <a:r>
              <a:rPr lang="ru-RU" err="1"/>
              <a:t>потоків</a:t>
            </a:r>
            <a:endParaRPr lang="en-US"/>
          </a:p>
        </p:txBody>
      </p:sp>
      <p:pic>
        <p:nvPicPr>
          <p:cNvPr id="7" name="Объект 3">
            <a:extLst>
              <a:ext uri="{FF2B5EF4-FFF2-40B4-BE49-F238E27FC236}">
                <a16:creationId xmlns:a16="http://schemas.microsoft.com/office/drawing/2014/main" id="{14C20922-7EEC-4F5C-D2FE-8C4700671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313839"/>
            <a:ext cx="4490827" cy="2322841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6CD60-28D5-64DD-9592-4BE0E066C66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85187" y="573693"/>
            <a:ext cx="4305205" cy="6006178"/>
          </a:xfrm>
        </p:spPr>
        <p:txBody>
          <a:bodyPr>
            <a:normAutofit lnSpcReduction="10000"/>
          </a:bodyPr>
          <a:lstStyle/>
          <a:p>
            <a:r>
              <a:rPr lang="ru-RU" sz="1400" dirty="0"/>
              <a:t>Для каждого процесса существует свой пул, используемый всеми доменами приложений в CLR.</a:t>
            </a:r>
          </a:p>
          <a:p>
            <a:r>
              <a:rPr lang="ru-RU" sz="1400" dirty="0"/>
              <a:t>При инициализации CLR пул потоков пуст. Внутренне он должен поддерживать очередь запросов на обработку. Для выполнения приложением асинхронной операции вызывается метод, размещающий соответствующий запрос в очереди пула потоков. Код пула извлекает записи из очереди и распределяет их среди потоков из пула. Если пул пуст, создается новый поток. Однако по завершении исполнения своего задания поток не уничтожается, а возвращается в пул и ожидает следующего запроса. Поскольку поток не уни­чтожается, производительность не страдает. </a:t>
            </a:r>
          </a:p>
          <a:p>
            <a:r>
              <a:rPr lang="ru-RU" sz="1400" dirty="0"/>
              <a:t>Когда приложение отправляет пулу много запросов, он пытается обслужить их все с помощью одного потока. Однако если приложение создает очередь за­просов быстрее, чем поток из пула их обслуживает, создаются дополнительные потоки. Такой подход позволяет обойтись при обработке запросов небольшим количеством потоков. </a:t>
            </a:r>
          </a:p>
          <a:p>
            <a:r>
              <a:rPr lang="ru-RU" sz="1400" dirty="0"/>
              <a:t>Когда приложение прекращает отправлять запросы в пул, появляются незанятые потоки, впустую занимающие память. Поэтому через некоторое время бездействия (различное для разных версий CLR) поток пробуждается и самоуничтожается, освобождая ресурсы. Это опять отрицательно сказывается на производительности, но в данном случае это уже не столь важно, поскольку уничтожаемый поток все равно простаивал, а значит, приложение в данный момент не было особо загружено работой. </a:t>
            </a:r>
          </a:p>
        </p:txBody>
      </p:sp>
    </p:spTree>
    <p:extLst>
      <p:ext uri="{BB962C8B-B14F-4D97-AF65-F5344CB8AC3E}">
        <p14:creationId xmlns:p14="http://schemas.microsoft.com/office/powerpoint/2010/main" val="346871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2E5A8F-460E-E687-1A30-8E3A8786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ThreadPool</a:t>
            </a:r>
            <a:r>
              <a:rPr lang="en-US" sz="4400" dirty="0"/>
              <a:t> - </a:t>
            </a:r>
            <a:r>
              <a:rPr lang="ru-RU" sz="4400" dirty="0" err="1"/>
              <a:t>клас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F22C4-F524-CB2D-8DE5-B1A2450F06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public static bool </a:t>
            </a:r>
            <a:r>
              <a:rPr lang="en-US" dirty="0" err="1">
                <a:solidFill>
                  <a:schemeClr val="bg1"/>
                </a:solidFill>
              </a:rPr>
              <a:t>QueueUserWorkItem</a:t>
            </a:r>
            <a:r>
              <a:rPr lang="en-US" dirty="0">
                <a:solidFill>
                  <a:schemeClr val="bg1"/>
                </a:solidFill>
              </a:rPr>
              <a:t>( 	</a:t>
            </a:r>
            <a:r>
              <a:rPr lang="en-US" dirty="0" err="1">
                <a:solidFill>
                  <a:schemeClr val="bg1"/>
                </a:solidFill>
              </a:rPr>
              <a:t>WaitCallback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callBack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)</a:t>
            </a:r>
          </a:p>
          <a:p>
            <a:r>
              <a:rPr lang="en-US" dirty="0">
                <a:solidFill>
                  <a:schemeClr val="bg1"/>
                </a:solidFill>
              </a:rPr>
              <a:t>public static bool </a:t>
            </a:r>
            <a:r>
              <a:rPr lang="en-US" dirty="0" err="1">
                <a:solidFill>
                  <a:schemeClr val="bg1"/>
                </a:solidFill>
              </a:rPr>
              <a:t>QueueUserWorkItem</a:t>
            </a:r>
            <a:r>
              <a:rPr lang="en-US" dirty="0">
                <a:solidFill>
                  <a:schemeClr val="bg1"/>
                </a:solidFill>
              </a:rPr>
              <a:t>( 	</a:t>
            </a:r>
            <a:r>
              <a:rPr lang="en-US" dirty="0" err="1">
                <a:solidFill>
                  <a:schemeClr val="bg1"/>
                </a:solidFill>
              </a:rPr>
              <a:t>WaitCallback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callBack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marL="457200" lvl="1" indent="0">
              <a:buNone/>
            </a:pPr>
            <a:r>
              <a:rPr lang="en-US" dirty="0"/>
              <a:t>	Object state </a:t>
            </a:r>
          </a:p>
          <a:p>
            <a:pPr marL="457200" lvl="1" indent="0">
              <a:buNone/>
            </a:pP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8502-CF21-F79B-D703-F3B2E250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Переваги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3D8D-0067-3AC5-912A-C0A3EBAA2B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3149483"/>
            <a:ext cx="6787747" cy="370851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Пул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управляє</a:t>
            </a:r>
            <a:r>
              <a:rPr lang="ru-RU" dirty="0">
                <a:solidFill>
                  <a:schemeClr val="bg1"/>
                </a:solidFill>
              </a:rPr>
              <a:t> потоками </a:t>
            </a:r>
            <a:r>
              <a:rPr lang="ru-RU" dirty="0" err="1">
                <a:solidFill>
                  <a:schemeClr val="bg1"/>
                </a:solidFill>
              </a:rPr>
              <a:t>ефективно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зменшуючи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кількість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створюваних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запускаються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зупиняються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 err="1">
                <a:solidFill>
                  <a:schemeClr val="bg1"/>
                </a:solidFill>
              </a:rPr>
              <a:t>Використовуючи</a:t>
            </a:r>
            <a:r>
              <a:rPr lang="ru-RU" dirty="0">
                <a:solidFill>
                  <a:schemeClr val="bg1"/>
                </a:solidFill>
              </a:rPr>
              <a:t> пул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зосередитись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вирішенні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завдання</a:t>
            </a:r>
            <a:r>
              <a:rPr lang="ru-RU" dirty="0">
                <a:solidFill>
                  <a:schemeClr val="bg1"/>
                </a:solidFill>
              </a:rPr>
              <a:t>, а не на </a:t>
            </a:r>
            <a:r>
              <a:rPr lang="ru-RU" dirty="0" err="1">
                <a:solidFill>
                  <a:schemeClr val="bg1"/>
                </a:solidFill>
              </a:rPr>
              <a:t>інфраструктурі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потоків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659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{75BDE16A-91F9-415B-8FA5-649DF08678F9}tf78853419_win32</Template>
  <TotalTime>78</TotalTime>
  <Words>1338</Words>
  <Application>Microsoft Office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Franklin Gothic Book</vt:lpstr>
      <vt:lpstr>Franklin Gothic Demi</vt:lpstr>
      <vt:lpstr>SegoeUIVariable</vt:lpstr>
      <vt:lpstr>Custom</vt:lpstr>
      <vt:lpstr>Багатопоточність. Пул потоків Task Parallel Library (TPL)</vt:lpstr>
      <vt:lpstr>Ресурсоємність потоків</vt:lpstr>
      <vt:lpstr>Ресурсоємність потоків</vt:lpstr>
      <vt:lpstr>Висновок</vt:lpstr>
      <vt:lpstr>Коли треба явне створення потоків?</vt:lpstr>
      <vt:lpstr>Пул потоків</vt:lpstr>
      <vt:lpstr>Пул потоків</vt:lpstr>
      <vt:lpstr>ThreadPool - клас</vt:lpstr>
      <vt:lpstr>Переваги</vt:lpstr>
      <vt:lpstr>Недоліки</vt:lpstr>
      <vt:lpstr>Task Parallel Library (TPL)</vt:lpstr>
      <vt:lpstr>Завдання (клас Task)</vt:lpstr>
      <vt:lpstr>Створення завдання</vt:lpstr>
      <vt:lpstr>Очікування завдання</vt:lpstr>
      <vt:lpstr>Клас TaskFactory</vt:lpstr>
      <vt:lpstr>Thread starvation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Багатопоточність. Пул потоків Task Parallel Library (TPL)</dc:title>
  <dc:creator>Shchebetovskyi, Dmitriy</dc:creator>
  <cp:lastModifiedBy>Shchebetovskyi, Dmitriy</cp:lastModifiedBy>
  <cp:revision>48</cp:revision>
  <dcterms:created xsi:type="dcterms:W3CDTF">2024-03-12T23:16:51Z</dcterms:created>
  <dcterms:modified xsi:type="dcterms:W3CDTF">2024-03-13T10:13:02Z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3f2a5e4-10d8-4dfe-8082-7352c27520cb_Enabled">
    <vt:lpwstr>true</vt:lpwstr>
  </property>
  <property fmtid="{D5CDD505-2E9C-101B-9397-08002B2CF9AE}" pid="4" name="MSIP_Label_e3f2a5e4-10d8-4dfe-8082-7352c27520cb_SetDate">
    <vt:lpwstr>2024-03-12T23:18:31Z</vt:lpwstr>
  </property>
  <property fmtid="{D5CDD505-2E9C-101B-9397-08002B2CF9AE}" pid="5" name="MSIP_Label_e3f2a5e4-10d8-4dfe-8082-7352c27520cb_Method">
    <vt:lpwstr>Standard</vt:lpwstr>
  </property>
  <property fmtid="{D5CDD505-2E9C-101B-9397-08002B2CF9AE}" pid="6" name="MSIP_Label_e3f2a5e4-10d8-4dfe-8082-7352c27520cb_Name">
    <vt:lpwstr>_Official</vt:lpwstr>
  </property>
  <property fmtid="{D5CDD505-2E9C-101B-9397-08002B2CF9AE}" pid="7" name="MSIP_Label_e3f2a5e4-10d8-4dfe-8082-7352c27520cb_SiteId">
    <vt:lpwstr>2864f69d-77c3-4fbe-bbc0-97502052391a</vt:lpwstr>
  </property>
  <property fmtid="{D5CDD505-2E9C-101B-9397-08002B2CF9AE}" pid="8" name="MSIP_Label_e3f2a5e4-10d8-4dfe-8082-7352c27520cb_ActionId">
    <vt:lpwstr>cc884bfa-289c-4d0b-af68-3341d29f8c59</vt:lpwstr>
  </property>
  <property fmtid="{D5CDD505-2E9C-101B-9397-08002B2CF9AE}" pid="9" name="MSIP_Label_e3f2a5e4-10d8-4dfe-8082-7352c27520cb_ContentBits">
    <vt:lpwstr>1</vt:lpwstr>
  </property>
  <property fmtid="{D5CDD505-2E9C-101B-9397-08002B2CF9AE}" pid="10" name="ClassificationContentMarkingHeaderLocations">
    <vt:lpwstr>Custom:4</vt:lpwstr>
  </property>
  <property fmtid="{D5CDD505-2E9C-101B-9397-08002B2CF9AE}" pid="11" name="ClassificationContentMarkingHeaderText">
    <vt:lpwstr>[OFFICIAL]</vt:lpwstr>
  </property>
</Properties>
</file>