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7110-1882-F0E0-6443-F505E781C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DABE2-BB18-E317-487E-68BE7B6E6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C9F98-399D-77D6-9125-66D3795F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F6C-0FA2-4D66-9A6A-86D8F3D7DFD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3AEF2-D590-E7AF-FC80-477FEADD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78883-9C91-B805-4265-5BF56C0B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69A2-5D79-43B5-868D-1E273947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0D10-5075-BA39-EAED-99943ACE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595BE-4162-314D-83FF-4A0F4A0D5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3EBE6-BF30-4527-A916-B2ADAE85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F6C-0FA2-4D66-9A6A-86D8F3D7DFD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21D47-EA83-A2AD-703C-12B9009C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C90F3-52DA-30AD-48EB-B0E47FCA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69A2-5D79-43B5-868D-1E273947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8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95EBF-ED6D-EE67-4572-7448213EA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9DF6F-09B1-4A9B-25BD-6ED51F4F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D27CF-1FFC-5C86-51E3-2D7F354D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F6C-0FA2-4D66-9A6A-86D8F3D7DFD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9C95A-790E-66A0-22B0-72E81B0D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4B925-C5A8-2CFE-1F8B-BE785A4A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69A2-5D79-43B5-868D-1E273947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6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8998-0044-4DDE-709F-80BDC528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3D183-6DBB-2581-68A4-027A99110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053F3-7EED-B7E5-47BE-F72E0962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F6C-0FA2-4D66-9A6A-86D8F3D7DFD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6EE62-4BBC-23E8-89B3-D2687BEE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FAF37-B437-D47A-5A8D-3D87CB6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69A2-5D79-43B5-868D-1E273947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35B7-8A28-927C-EE21-71C43FB4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9130A-F4A3-423C-B7E0-BF946BE8F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8F4E-EFB3-7A13-9DE8-6CF4B3AB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F6C-0FA2-4D66-9A6A-86D8F3D7DFD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4515-8A1C-B6B4-19A6-F8FE3D6F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A17A1-7548-2C98-0446-C7DDA29A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69A2-5D79-43B5-868D-1E273947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3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A53D-FDD4-B9CC-AE94-C46DF3FA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1C5-6B46-822E-B8AA-EB0644044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9EFCA-02B7-EC8C-4541-48FBC2F1C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C7891-2506-66A1-4605-13958D20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F6C-0FA2-4D66-9A6A-86D8F3D7DFD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0C152-EF34-F538-760E-B8298758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F6447-64EF-8F1A-34B7-19AA4DBA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69A2-5D79-43B5-868D-1E273947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6CE4-5705-038A-2DC4-8847EC73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03246-E135-9D1D-9892-EC049BCE9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E81D4-C720-9582-83F4-D16EF1444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28C81-F088-8589-4AE6-02FC5873A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D8E19-B36A-5D95-59FC-C086BA8A4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5D33E-F97F-FECD-CD61-2BC246AB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F6C-0FA2-4D66-9A6A-86D8F3D7DFD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757C7-332E-8920-0F47-4334D719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5D13D-D615-BDAF-412C-997EF4AD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69A2-5D79-43B5-868D-1E273947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F9BC-888B-E84E-243A-FA0284C8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3ABD5-F8AD-7492-1DB8-F7F40452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F6C-0FA2-4D66-9A6A-86D8F3D7DFD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44890-E3FD-08E8-1C52-83A01A82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1DC03-33C4-463F-B2C7-B847F6F7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69A2-5D79-43B5-868D-1E273947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4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79B38-8F28-9152-A92D-C7CD7301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F6C-0FA2-4D66-9A6A-86D8F3D7DFD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F00CB-CD1E-4DD0-B07A-437F327A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BA385-72C2-C1E1-3FC6-B946C051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69A2-5D79-43B5-868D-1E273947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9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CB89-5582-2B5E-E1F4-C52BC787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33CC9-11E1-7AD1-0BAD-B476E881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E02BF-21EB-F99E-A5D4-FE71BA6F8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11CC3-507C-A2A6-8DDF-855AB71B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F6C-0FA2-4D66-9A6A-86D8F3D7DFD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DBAD-B90E-E5BF-D612-29489ADF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C1C6B-E781-0812-336E-15359A3C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69A2-5D79-43B5-868D-1E273947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9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4E85-1A19-D4DF-B809-24AA7CFF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2DBC1-BAEE-762E-89AD-C489BFE70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8628F-7223-F2C2-2B41-E2662B870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BD09E-E1F2-3C4E-D36E-16BFD6A3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DF6C-0FA2-4D66-9A6A-86D8F3D7DFD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F41C2-C84F-083C-6202-B2385DD6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0577E-212A-74C4-A656-AED796C2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69A2-5D79-43B5-868D-1E2739471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2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5B683-F207-6322-BEE3-7EE1A985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C8E86-3DA9-7F34-E573-A9082CD3E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3EC80-3741-0917-9EE9-219247A11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DF6C-0FA2-4D66-9A6A-86D8F3D7DFD0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706C-BCB9-B400-8717-D5A3425AC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1F1F0-19E1-A95F-8120-C45BBE72A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069A2-5D79-43B5-868D-1E2739471E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873F1-1AE0-0869-1F17-0F0DE20C9A4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12563" y="63500"/>
            <a:ext cx="5445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[OFFICIAL]</a:t>
            </a:r>
          </a:p>
        </p:txBody>
      </p:sp>
    </p:spTree>
    <p:extLst>
      <p:ext uri="{BB962C8B-B14F-4D97-AF65-F5344CB8AC3E}">
        <p14:creationId xmlns:p14="http://schemas.microsoft.com/office/powerpoint/2010/main" val="127249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4F65A-305C-82BC-17DA-0E3296D70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5255" y="1831938"/>
            <a:ext cx="3148641" cy="3571336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Test driven development - </a:t>
            </a:r>
            <a:r>
              <a:rPr lang="ru-RU" sz="1600" dirty="0" err="1"/>
              <a:t>це</a:t>
            </a:r>
            <a:r>
              <a:rPr lang="ru-RU" sz="1600" dirty="0"/>
              <a:t> один </a:t>
            </a:r>
            <a:r>
              <a:rPr lang="ru-RU" sz="1600" dirty="0" err="1"/>
              <a:t>із</a:t>
            </a:r>
            <a:r>
              <a:rPr lang="ru-RU" sz="1600" dirty="0"/>
              <a:t> </a:t>
            </a:r>
            <a:r>
              <a:rPr lang="ru-RU" sz="1600" dirty="0" err="1"/>
              <a:t>сучасних</a:t>
            </a:r>
            <a:r>
              <a:rPr lang="ru-RU" sz="1600" dirty="0"/>
              <a:t> </a:t>
            </a:r>
            <a:r>
              <a:rPr lang="ru-RU" sz="1600" dirty="0" err="1"/>
              <a:t>методів</a:t>
            </a:r>
            <a:r>
              <a:rPr lang="ru-RU" sz="1600" dirty="0"/>
              <a:t> </a:t>
            </a:r>
            <a:r>
              <a:rPr lang="ru-RU" sz="1600" dirty="0" err="1"/>
              <a:t>створення</a:t>
            </a:r>
            <a:r>
              <a:rPr lang="ru-RU" sz="1600" dirty="0"/>
              <a:t> </a:t>
            </a:r>
            <a:r>
              <a:rPr lang="ru-RU" sz="1600" dirty="0" err="1"/>
              <a:t>програм</a:t>
            </a:r>
            <a:r>
              <a:rPr lang="ru-RU" sz="1600" dirty="0"/>
              <a:t>, при </a:t>
            </a:r>
            <a:r>
              <a:rPr lang="ru-RU" sz="1600" dirty="0" err="1"/>
              <a:t>якому</a:t>
            </a:r>
            <a:r>
              <a:rPr lang="ru-RU" sz="1600" dirty="0"/>
              <a:t> </a:t>
            </a:r>
            <a:r>
              <a:rPr lang="ru-RU" sz="1600" dirty="0" err="1"/>
              <a:t>процес</a:t>
            </a:r>
            <a:r>
              <a:rPr lang="ru-RU" sz="1600" dirty="0"/>
              <a:t> </a:t>
            </a:r>
            <a:r>
              <a:rPr lang="ru-RU" sz="1600" dirty="0" err="1"/>
              <a:t>розробки</a:t>
            </a:r>
            <a:r>
              <a:rPr lang="ru-RU" sz="1600" dirty="0"/>
              <a:t> </a:t>
            </a:r>
            <a:r>
              <a:rPr lang="ru-RU" sz="1600" dirty="0" err="1"/>
              <a:t>складається</a:t>
            </a:r>
            <a:r>
              <a:rPr lang="ru-RU" sz="1600" dirty="0"/>
              <a:t> з ряду </a:t>
            </a:r>
            <a:r>
              <a:rPr lang="ru-RU" sz="1600" dirty="0" err="1"/>
              <a:t>циклів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повторюються</a:t>
            </a:r>
            <a:r>
              <a:rPr lang="ru-RU" sz="1600" dirty="0"/>
              <a:t>, при </a:t>
            </a:r>
            <a:r>
              <a:rPr lang="ru-RU" sz="1600" dirty="0" err="1"/>
              <a:t>виконанні</a:t>
            </a:r>
            <a:r>
              <a:rPr lang="ru-RU" sz="1600" dirty="0"/>
              <a:t> </a:t>
            </a:r>
            <a:r>
              <a:rPr lang="ru-RU" sz="1600" dirty="0" err="1"/>
              <a:t>яких</a:t>
            </a:r>
            <a:r>
              <a:rPr lang="ru-RU" sz="1600" dirty="0"/>
              <a:t> </a:t>
            </a:r>
            <a:r>
              <a:rPr lang="ru-RU" sz="1600" dirty="0" err="1"/>
              <a:t>відбувається</a:t>
            </a:r>
            <a:r>
              <a:rPr lang="ru-RU" sz="1600" dirty="0"/>
              <a:t> </a:t>
            </a:r>
            <a:r>
              <a:rPr lang="ru-RU" sz="1600" dirty="0" err="1"/>
              <a:t>поступове</a:t>
            </a:r>
            <a:r>
              <a:rPr lang="ru-RU" sz="1600" dirty="0"/>
              <a:t> </a:t>
            </a:r>
            <a:r>
              <a:rPr lang="ru-RU" sz="1600" dirty="0" err="1"/>
              <a:t>налагодження</a:t>
            </a:r>
            <a:r>
              <a:rPr lang="ru-RU" sz="1600" dirty="0"/>
              <a:t> і </a:t>
            </a:r>
            <a:r>
              <a:rPr lang="ru-RU" sz="1600" dirty="0" err="1"/>
              <a:t>поліпшення</a:t>
            </a:r>
            <a:r>
              <a:rPr lang="ru-RU" sz="1600" dirty="0"/>
              <a:t> </a:t>
            </a:r>
            <a:r>
              <a:rPr lang="ru-RU" sz="1600" dirty="0" err="1"/>
              <a:t>програмного</a:t>
            </a:r>
            <a:r>
              <a:rPr lang="ru-RU" sz="1600" dirty="0"/>
              <a:t> коду </a:t>
            </a:r>
            <a:r>
              <a:rPr lang="ru-RU" sz="1600" dirty="0" err="1"/>
              <a:t>окремого</a:t>
            </a:r>
            <a:r>
              <a:rPr lang="ru-RU" sz="1600" dirty="0"/>
              <a:t> блоку </a:t>
            </a:r>
            <a:r>
              <a:rPr lang="ru-RU" sz="1600" dirty="0" err="1"/>
              <a:t>або</a:t>
            </a:r>
            <a:r>
              <a:rPr lang="ru-RU" sz="1600" dirty="0"/>
              <a:t> модуля. </a:t>
            </a:r>
            <a:r>
              <a:rPr lang="ru-RU" sz="1600" dirty="0" err="1"/>
              <a:t>Відмінною</a:t>
            </a:r>
            <a:r>
              <a:rPr lang="ru-RU" sz="1600" dirty="0"/>
              <a:t> </a:t>
            </a:r>
            <a:r>
              <a:rPr lang="ru-RU" sz="1600" dirty="0" err="1"/>
              <a:t>особливістю</a:t>
            </a:r>
            <a:r>
              <a:rPr lang="ru-RU" sz="1600" dirty="0"/>
              <a:t> </a:t>
            </a:r>
            <a:r>
              <a:rPr lang="ru-RU" sz="1600" dirty="0" err="1"/>
              <a:t>цього</a:t>
            </a:r>
            <a:r>
              <a:rPr lang="ru-RU" sz="1600" dirty="0"/>
              <a:t> </a:t>
            </a:r>
            <a:r>
              <a:rPr lang="ru-RU" sz="1600" dirty="0" err="1"/>
              <a:t>підходу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традиційних</a:t>
            </a:r>
            <a:r>
              <a:rPr lang="ru-RU" sz="1600" dirty="0"/>
              <a:t> </a:t>
            </a:r>
            <a:r>
              <a:rPr lang="ru-RU" sz="1600" dirty="0" err="1"/>
              <a:t>методів</a:t>
            </a:r>
            <a:r>
              <a:rPr lang="ru-RU" sz="1600" dirty="0"/>
              <a:t> </a:t>
            </a:r>
            <a:r>
              <a:rPr lang="ru-RU" sz="1600" dirty="0" err="1"/>
              <a:t>програмування</a:t>
            </a:r>
            <a:r>
              <a:rPr lang="ru-RU" sz="1600" dirty="0"/>
              <a:t> є </a:t>
            </a:r>
            <a:r>
              <a:rPr lang="ru-RU" sz="1600" dirty="0" err="1"/>
              <a:t>попередня</a:t>
            </a:r>
            <a:r>
              <a:rPr lang="ru-RU" sz="1600" dirty="0"/>
              <a:t> </a:t>
            </a:r>
            <a:r>
              <a:rPr lang="ru-RU" sz="1600" dirty="0" err="1"/>
              <a:t>розробка</a:t>
            </a:r>
            <a:r>
              <a:rPr lang="ru-RU" sz="1600" dirty="0"/>
              <a:t> </a:t>
            </a:r>
            <a:r>
              <a:rPr lang="ru-RU" sz="1600" dirty="0" err="1"/>
              <a:t>тестів</a:t>
            </a:r>
            <a:r>
              <a:rPr lang="ru-RU" sz="1600" dirty="0"/>
              <a:t> до </a:t>
            </a:r>
            <a:r>
              <a:rPr lang="ru-RU" sz="1600" dirty="0" err="1"/>
              <a:t>створення</a:t>
            </a:r>
            <a:r>
              <a:rPr lang="ru-RU" sz="1600" dirty="0"/>
              <a:t> </a:t>
            </a:r>
            <a:r>
              <a:rPr lang="ru-RU" sz="1600" dirty="0" err="1"/>
              <a:t>програмного</a:t>
            </a:r>
            <a:r>
              <a:rPr lang="ru-RU" sz="1600" dirty="0"/>
              <a:t> коду </a:t>
            </a:r>
            <a:r>
              <a:rPr lang="ru-RU" sz="1600" dirty="0" err="1"/>
              <a:t>програми</a:t>
            </a:r>
            <a:r>
              <a:rPr lang="ru-RU" sz="1600" dirty="0"/>
              <a:t>.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00A917D3-0BD8-7423-67E8-9298E22BC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5" y="1216823"/>
            <a:ext cx="8267913" cy="41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84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AFDE-A6A9-1954-44DD-2CE913E56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540"/>
            <a:ext cx="10515600" cy="5935423"/>
          </a:xfrm>
        </p:spPr>
        <p:txBody>
          <a:bodyPr>
            <a:normAutofit fontScale="55000" lnSpcReduction="20000"/>
          </a:bodyPr>
          <a:lstStyle/>
          <a:p>
            <a:pPr marL="0" indent="0" algn="l" fontAlgn="base">
              <a:buNone/>
            </a:pP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Для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впровадження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DDD 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у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розробку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рекомендується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дотримуватися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таких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кроків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 fontAlgn="base">
              <a:buFont typeface="+mj-lt"/>
              <a:buAutoNum type="arabicPeriod"/>
            </a:pP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Дослідження</a:t>
            </a: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 </a:t>
            </a: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бізнесу</a:t>
            </a:r>
            <a:endParaRPr lang="ru-RU" b="0" i="0" dirty="0">
              <a:solidFill>
                <a:srgbClr val="515151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Проведення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сесій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з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експертами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бізнесу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виділення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ключових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аспектів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бізнес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-домену.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Визначення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контекстів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і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обмежень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виділення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піддоменів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>
              <a:buFont typeface="+mj-lt"/>
              <a:buAutoNum type="arabicPeriod" startAt="2"/>
            </a:pP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Моделювання</a:t>
            </a:r>
            <a:endParaRPr lang="ru-RU" b="0" i="0" dirty="0">
              <a:solidFill>
                <a:srgbClr val="515151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Створення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агрегатів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і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сутностей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відображають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бізнес-процеси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Уточнення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меж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піддоменів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та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їхніх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взаємозв’язків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>
              <a:buFont typeface="+mj-lt"/>
              <a:buAutoNum type="arabicPeriod" startAt="3"/>
            </a:pP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Розробка</a:t>
            </a: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 коду</a:t>
            </a:r>
            <a:endParaRPr lang="ru-RU" b="0" i="0" dirty="0">
              <a:solidFill>
                <a:srgbClr val="515151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Використання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мови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бізнесу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коді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зменшення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розриву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між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технічною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та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бізнес-спільнотою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Реалізація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стратегій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збереження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даних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агрегатів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і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сутностей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>
              <a:buFont typeface="+mj-lt"/>
              <a:buAutoNum type="arabicPeriod" startAt="4"/>
            </a:pP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Тестування</a:t>
            </a:r>
            <a:endParaRPr lang="ru-RU" b="0" i="0" dirty="0">
              <a:solidFill>
                <a:srgbClr val="515151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Розробка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тестових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випадків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відображають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бізнес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-правила та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обмеження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Використання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тестових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даних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відповідають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реальним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сценаріям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використання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>
              <a:buFont typeface="+mj-lt"/>
              <a:buAutoNum type="arabicPeriod" startAt="5"/>
            </a:pP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Ітеративність</a:t>
            </a:r>
            <a:endParaRPr lang="ru-RU" b="0" i="0" dirty="0">
              <a:solidFill>
                <a:srgbClr val="515151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Впровадження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DDD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поетапно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починаючи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з критично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важливих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областей.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Регулярний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обмін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інформацією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між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командою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розробки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та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бізнесом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корекції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моделі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>
              <a:buFont typeface="+mj-lt"/>
              <a:buAutoNum type="arabicPeriod" startAt="6"/>
            </a:pP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Оцінка</a:t>
            </a: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 та </a:t>
            </a: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моніторинг</a:t>
            </a:r>
            <a:endParaRPr lang="ru-RU" b="0" i="0" dirty="0">
              <a:solidFill>
                <a:srgbClr val="515151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Визначення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метрик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якості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оцінювання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ефективності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реалізації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DDD.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Систематичне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збирання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зворотного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зв’язку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постійного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вдосконалення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моделі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1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C6C9-2FCB-69D0-967A-E238E068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403B3B"/>
                </a:solidFill>
                <a:effectLst/>
                <a:latin typeface="Raleway" pitchFamily="2" charset="0"/>
              </a:rPr>
              <a:t>Сучасні</a:t>
            </a:r>
            <a:r>
              <a:rPr lang="ru-RU" b="1" i="0" dirty="0">
                <a:solidFill>
                  <a:srgbClr val="403B3B"/>
                </a:solidFill>
                <a:effectLst/>
                <a:latin typeface="Raleway" pitchFamily="2" charset="0"/>
              </a:rPr>
              <a:t> </a:t>
            </a:r>
            <a:r>
              <a:rPr lang="ru-RU" b="1" i="0" dirty="0" err="1">
                <a:solidFill>
                  <a:srgbClr val="403B3B"/>
                </a:solidFill>
                <a:effectLst/>
                <a:latin typeface="Raleway" pitchFamily="2" charset="0"/>
              </a:rPr>
              <a:t>технології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DE6B-CBBC-45B1-2F82-750282330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 fontAlgn="base">
              <a:buNone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Розглянемо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як </a:t>
            </a:r>
            <a:r>
              <a:rPr lang="en-US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Domain-Driven Design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взаємодіє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з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різними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архітектурними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стилями:</a:t>
            </a:r>
          </a:p>
          <a:p>
            <a:pPr algn="l" fontAlgn="base">
              <a:buFont typeface="+mj-lt"/>
              <a:buAutoNum type="arabicPeriod"/>
            </a:pP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Мікросервісна</a:t>
            </a: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 </a:t>
            </a:r>
            <a:r>
              <a:rPr lang="en-US" b="1" i="0" dirty="0" err="1">
                <a:solidFill>
                  <a:srgbClr val="515151"/>
                </a:solidFill>
                <a:effectLst/>
                <a:latin typeface="inherit"/>
              </a:rPr>
              <a:t>ddd</a:t>
            </a:r>
            <a:r>
              <a:rPr lang="en-US" b="1" i="0" dirty="0">
                <a:solidFill>
                  <a:srgbClr val="515151"/>
                </a:solidFill>
                <a:effectLst/>
                <a:latin typeface="inherit"/>
              </a:rPr>
              <a:t> </a:t>
            </a: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архітектура</a:t>
            </a:r>
            <a:endParaRPr lang="ru-RU" b="0" i="0" dirty="0">
              <a:solidFill>
                <a:srgbClr val="515151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Фокус на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піддоменах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en-US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DDD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ефективно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застосовується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мікросервісній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архітектурі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де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кожен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сервіс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орієнтований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на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конкретний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бізнес-піддомен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Кожен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сервіс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фокусується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на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конкретній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частині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бізнесу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ясніше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визначає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його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функціональність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і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відповідальність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Така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модульність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спрощує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як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розробку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так і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розуміння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системи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цілому</a:t>
            </a:r>
            <a:endParaRPr lang="ru-RU" b="0" i="0" dirty="0">
              <a:solidFill>
                <a:srgbClr val="515151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Явні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межі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визначення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чітких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меж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між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сервісами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з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використанням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мови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бізнесу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допомагає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уникнути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плутанини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і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підвищує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модульність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>
              <a:buFont typeface="+mj-lt"/>
              <a:buAutoNum type="arabicPeriod" startAt="2"/>
            </a:pP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Подієво-орієнтована</a:t>
            </a: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 </a:t>
            </a: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архітектура</a:t>
            </a: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 (</a:t>
            </a:r>
            <a:r>
              <a:rPr lang="en-US" b="1" i="0" dirty="0">
                <a:solidFill>
                  <a:srgbClr val="515151"/>
                </a:solidFill>
                <a:effectLst/>
                <a:latin typeface="inherit"/>
              </a:rPr>
              <a:t>EDA)</a:t>
            </a:r>
            <a:endParaRPr lang="en-US" b="0" i="0" dirty="0">
              <a:solidFill>
                <a:srgbClr val="515151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Використання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подій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en-US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DDD 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і </a:t>
            </a:r>
            <a:r>
              <a:rPr lang="en-US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EDA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взаємодіють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через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події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обміну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інформацією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між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компонентами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системи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Агрегати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і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події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виступають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ролі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джерел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подій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повідомляючи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про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зміни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свого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стану.</a:t>
            </a:r>
          </a:p>
          <a:p>
            <a:pPr algn="l" fontAlgn="base">
              <a:buFont typeface="+mj-lt"/>
              <a:buAutoNum type="arabicPeriod" startAt="3"/>
            </a:pPr>
            <a:r>
              <a:rPr lang="en-US" b="1" i="0" dirty="0">
                <a:solidFill>
                  <a:srgbClr val="515151"/>
                </a:solidFill>
                <a:effectLst/>
                <a:latin typeface="inherit"/>
              </a:rPr>
              <a:t>Serverless </a:t>
            </a:r>
            <a:endParaRPr lang="en-US" b="0" i="0" dirty="0">
              <a:solidFill>
                <a:srgbClr val="515151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як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агрегати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можуть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діяти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як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агрегати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обробляючи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події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та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змінюючи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свій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стан за потреби.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9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4CA9-AC09-161A-C0BA-44D583B4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403B3B"/>
                </a:solidFill>
                <a:effectLst/>
                <a:latin typeface="Raleway" pitchFamily="2" charset="0"/>
              </a:rPr>
              <a:t>Висновок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1926-29FD-D154-75F5-3894FD922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 fontAlgn="base">
              <a:buNone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потужний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підхід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до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проєктування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який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стає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дедалі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популярнішим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особливо в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контексті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сучасних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складних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систем,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вимагають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високої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гнучкості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та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адаптованості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 fontAlgn="base">
              <a:buNone/>
            </a:pPr>
            <a:endParaRPr lang="ru-RU" b="0" i="0" dirty="0">
              <a:solidFill>
                <a:srgbClr val="515151"/>
              </a:solidFill>
              <a:effectLst/>
              <a:latin typeface="Open Sans" panose="020B0606030504020204" pitchFamily="34" charset="0"/>
            </a:endParaRPr>
          </a:p>
          <a:p>
            <a:pPr marL="0" indent="0" algn="l" fontAlgn="base">
              <a:buNone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Однак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як і будь-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який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інший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інструмент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DDD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вимагає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ретельного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вивчення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і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застосування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 fontAlgn="base">
              <a:buNone/>
            </a:pPr>
            <a:endParaRPr lang="ru-RU" b="0" i="0" dirty="0">
              <a:solidFill>
                <a:srgbClr val="515151"/>
              </a:solidFill>
              <a:effectLst/>
              <a:latin typeface="Open Sans" panose="020B0606030504020204" pitchFamily="34" charset="0"/>
            </a:endParaRPr>
          </a:p>
          <a:p>
            <a:pPr marL="0" indent="0" algn="l" fontAlgn="base">
              <a:buNone/>
            </a:pP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Для тих,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хто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збирається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впроваджувати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цей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метод у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свої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проєкти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важливо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пам’ятати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цей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інструмент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як і будь-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який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інший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вимагає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ретельного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вивчення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і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розуміння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Рекомендується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почати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з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глибокого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освоєння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предметної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області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стратегічного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проектування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і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подальшого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застосування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ключових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концепцій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таких як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агрегати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сутності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та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обмежені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контексти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 У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підсумку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він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може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стати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потужним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союзником у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створенні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гнучких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і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ефективних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програмних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рішень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2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model&#10;&#10;Description automatically generated">
            <a:extLst>
              <a:ext uri="{FF2B5EF4-FFF2-40B4-BE49-F238E27FC236}">
                <a16:creationId xmlns:a16="http://schemas.microsoft.com/office/drawing/2014/main" id="{A2F888C4-6EB9-AECD-8B1A-4737492C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3" y="321734"/>
            <a:ext cx="5234542" cy="2905170"/>
          </a:xfrm>
          <a:prstGeom prst="rect">
            <a:avLst/>
          </a:prstGeom>
        </p:spPr>
      </p:pic>
      <p:pic>
        <p:nvPicPr>
          <p:cNvPr id="7" name="Picture 6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22A82F53-97FC-A86D-D15F-382093060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92" y="3631096"/>
            <a:ext cx="4973982" cy="27605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company's company's diagram&#10;&#10;Description automatically generated">
            <a:extLst>
              <a:ext uri="{FF2B5EF4-FFF2-40B4-BE49-F238E27FC236}">
                <a16:creationId xmlns:a16="http://schemas.microsoft.com/office/drawing/2014/main" id="{E6AF7D75-1F53-D954-F686-3466F3324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765415"/>
            <a:ext cx="5426764" cy="51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4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42C6-377E-6A5F-276F-D582378A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Переваги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en-US" dirty="0"/>
              <a:t>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ADD1-3C8C-8466-9F80-1DE5098EA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864"/>
            <a:ext cx="10515600" cy="5141344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r>
              <a:rPr lang="ru-RU" dirty="0"/>
              <a:t> </a:t>
            </a:r>
            <a:r>
              <a:rPr lang="ru-RU" dirty="0" err="1"/>
              <a:t>знижує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 у </a:t>
            </a:r>
            <a:r>
              <a:rPr lang="ru-RU" dirty="0" err="1"/>
              <a:t>коді</a:t>
            </a:r>
            <a:r>
              <a:rPr lang="ru-RU" dirty="0"/>
              <a:t>, а </a:t>
            </a:r>
            <a:r>
              <a:rPr lang="ru-RU" dirty="0" err="1"/>
              <a:t>отже</a:t>
            </a:r>
            <a:r>
              <a:rPr lang="ru-RU" dirty="0"/>
              <a:t>, </a:t>
            </a:r>
            <a:r>
              <a:rPr lang="ru-RU" dirty="0" err="1"/>
              <a:t>зменшується</a:t>
            </a:r>
            <a:r>
              <a:rPr lang="ru-RU" dirty="0"/>
              <a:t> час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налагодження</a:t>
            </a:r>
            <a:r>
              <a:rPr lang="ru-RU" dirty="0"/>
              <a:t> та, </a:t>
            </a:r>
            <a:r>
              <a:rPr lang="ru-RU" dirty="0" err="1"/>
              <a:t>зрештою</a:t>
            </a:r>
            <a:r>
              <a:rPr lang="ru-RU" dirty="0"/>
              <a:t>, час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  <a:p>
            <a:r>
              <a:rPr lang="ru-RU" dirty="0" err="1"/>
              <a:t>Помилки</a:t>
            </a:r>
            <a:r>
              <a:rPr lang="ru-RU" dirty="0"/>
              <a:t> </a:t>
            </a:r>
            <a:r>
              <a:rPr lang="ru-RU" dirty="0" err="1"/>
              <a:t>виявляються</a:t>
            </a:r>
            <a:r>
              <a:rPr lang="ru-RU" dirty="0"/>
              <a:t> на </a:t>
            </a:r>
            <a:r>
              <a:rPr lang="ru-RU" dirty="0" err="1"/>
              <a:t>ранній</a:t>
            </a:r>
            <a:r>
              <a:rPr lang="ru-RU" dirty="0"/>
              <a:t> </a:t>
            </a:r>
            <a:r>
              <a:rPr lang="ru-RU" dirty="0" err="1"/>
              <a:t>стадії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практично </a:t>
            </a:r>
            <a:r>
              <a:rPr lang="ru-RU" dirty="0" err="1"/>
              <a:t>виключає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появу</a:t>
            </a:r>
            <a:r>
              <a:rPr lang="ru-RU" dirty="0"/>
              <a:t> на </a:t>
            </a:r>
            <a:r>
              <a:rPr lang="ru-RU" dirty="0" err="1"/>
              <a:t>завершальній</a:t>
            </a:r>
            <a:r>
              <a:rPr lang="ru-RU" dirty="0"/>
              <a:t> </a:t>
            </a:r>
            <a:r>
              <a:rPr lang="ru-RU" dirty="0" err="1"/>
              <a:t>стадії</a:t>
            </a:r>
            <a:r>
              <a:rPr lang="ru-RU" dirty="0"/>
              <a:t> проекту </a:t>
            </a:r>
            <a:r>
              <a:rPr lang="ru-RU" dirty="0" err="1"/>
              <a:t>або</a:t>
            </a:r>
            <a:r>
              <a:rPr lang="ru-RU" dirty="0"/>
              <a:t> готовому </a:t>
            </a:r>
            <a:r>
              <a:rPr lang="ru-RU" dirty="0" err="1"/>
              <a:t>продукті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суттєво</a:t>
            </a:r>
            <a:r>
              <a:rPr lang="ru-RU" dirty="0"/>
              <a:t> </a:t>
            </a:r>
            <a:r>
              <a:rPr lang="ru-RU" dirty="0" err="1"/>
              <a:t>вплинути</a:t>
            </a:r>
            <a:r>
              <a:rPr lang="ru-RU" dirty="0"/>
              <a:t> на </a:t>
            </a:r>
            <a:r>
              <a:rPr lang="ru-RU" dirty="0" err="1"/>
              <a:t>вартість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Тести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проводити</a:t>
            </a:r>
            <a:r>
              <a:rPr lang="ru-RU" dirty="0"/>
              <a:t> рефакторинг коду, </a:t>
            </a:r>
            <a:r>
              <a:rPr lang="ru-RU" dirty="0" err="1"/>
              <a:t>виключаючи</a:t>
            </a:r>
            <a:r>
              <a:rPr lang="ru-RU" dirty="0"/>
              <a:t> у </a:t>
            </a:r>
            <a:r>
              <a:rPr lang="ru-RU" dirty="0" err="1"/>
              <a:t>своїй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ушкодження</a:t>
            </a:r>
            <a:r>
              <a:rPr lang="ru-RU" dirty="0"/>
              <a:t>.</a:t>
            </a:r>
          </a:p>
          <a:p>
            <a:r>
              <a:rPr lang="ru-RU" dirty="0" err="1"/>
              <a:t>Застосування</a:t>
            </a:r>
            <a:r>
              <a:rPr lang="ru-RU" dirty="0"/>
              <a:t> методики </a:t>
            </a:r>
            <a:r>
              <a:rPr lang="ru-RU" dirty="0" err="1"/>
              <a:t>сприяє</a:t>
            </a:r>
            <a:r>
              <a:rPr lang="ru-RU" dirty="0"/>
              <a:t> </a:t>
            </a:r>
            <a:r>
              <a:rPr lang="ru-RU" dirty="0" err="1"/>
              <a:t>покращенню</a:t>
            </a:r>
            <a:r>
              <a:rPr lang="ru-RU" dirty="0"/>
              <a:t> </a:t>
            </a:r>
            <a:r>
              <a:rPr lang="ru-RU" dirty="0" err="1"/>
              <a:t>основних</a:t>
            </a:r>
            <a:r>
              <a:rPr lang="ru-RU" dirty="0"/>
              <a:t> характеристик коду – </a:t>
            </a:r>
            <a:r>
              <a:rPr lang="ru-RU" dirty="0" err="1"/>
              <a:t>модульності</a:t>
            </a:r>
            <a:r>
              <a:rPr lang="ru-RU" dirty="0"/>
              <a:t>, </a:t>
            </a:r>
            <a:r>
              <a:rPr lang="ru-RU" dirty="0" err="1"/>
              <a:t>гнучкості</a:t>
            </a:r>
            <a:r>
              <a:rPr lang="ru-RU" dirty="0"/>
              <a:t> та </a:t>
            </a:r>
            <a:r>
              <a:rPr lang="ru-RU" dirty="0" err="1"/>
              <a:t>розширюваності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автоматизованих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r>
              <a:rPr lang="ru-RU" dirty="0"/>
              <a:t> </a:t>
            </a:r>
            <a:r>
              <a:rPr lang="ru-RU" dirty="0" err="1"/>
              <a:t>сприяє</a:t>
            </a:r>
            <a:r>
              <a:rPr lang="ru-RU" dirty="0"/>
              <a:t> </a:t>
            </a:r>
            <a:r>
              <a:rPr lang="ru-RU" dirty="0" err="1"/>
              <a:t>покриттю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шляхів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коду,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повноту</a:t>
            </a:r>
            <a:r>
              <a:rPr lang="ru-RU" dirty="0"/>
              <a:t> та </a:t>
            </a:r>
            <a:r>
              <a:rPr lang="ru-RU" dirty="0" err="1"/>
              <a:t>достатність</a:t>
            </a:r>
            <a:r>
              <a:rPr lang="ru-RU" dirty="0"/>
              <a:t>.</a:t>
            </a:r>
          </a:p>
          <a:p>
            <a:r>
              <a:rPr lang="ru-RU" dirty="0"/>
              <a:t>Тести </a:t>
            </a:r>
            <a:r>
              <a:rPr lang="ru-RU" dirty="0" err="1"/>
              <a:t>можуть</a:t>
            </a:r>
            <a:r>
              <a:rPr lang="ru-RU" dirty="0"/>
              <a:t> стати гарною альтернативою </a:t>
            </a:r>
            <a:r>
              <a:rPr lang="ru-RU" dirty="0" err="1"/>
              <a:t>документації</a:t>
            </a:r>
            <a:r>
              <a:rPr lang="ru-RU" dirty="0"/>
              <a:t> до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, яка, як </a:t>
            </a:r>
            <a:r>
              <a:rPr lang="ru-RU" dirty="0" err="1"/>
              <a:t>відомо</a:t>
            </a:r>
            <a:r>
              <a:rPr lang="ru-RU" dirty="0"/>
              <a:t>, часто </a:t>
            </a:r>
            <a:r>
              <a:rPr lang="ru-RU" dirty="0" err="1"/>
              <a:t>застаріває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8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49B0-8345-6D00-BB0C-FABE3FE8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Недоліки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методу </a:t>
            </a:r>
            <a:r>
              <a:rPr lang="en-US" dirty="0"/>
              <a:t>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C0C6-E0EB-11F1-4BCA-75381142A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/>
              <a:t>Обмеженість</a:t>
            </a:r>
            <a:r>
              <a:rPr lang="ru-RU" dirty="0"/>
              <a:t> </a:t>
            </a:r>
            <a:r>
              <a:rPr lang="ru-RU" dirty="0" err="1"/>
              <a:t>застосування</a:t>
            </a:r>
            <a:r>
              <a:rPr lang="ru-RU" dirty="0"/>
              <a:t>. Метод не </a:t>
            </a:r>
            <a:r>
              <a:rPr lang="ru-RU" dirty="0" err="1"/>
              <a:t>підходить</a:t>
            </a:r>
            <a:r>
              <a:rPr lang="ru-RU" dirty="0"/>
              <a:t> для </a:t>
            </a:r>
            <a:r>
              <a:rPr lang="ru-RU" dirty="0" err="1"/>
              <a:t>використання</a:t>
            </a:r>
            <a:r>
              <a:rPr lang="ru-RU" dirty="0"/>
              <a:t> в </a:t>
            </a:r>
            <a:r>
              <a:rPr lang="ru-RU" dirty="0" err="1"/>
              <a:t>деяких</a:t>
            </a:r>
            <a:r>
              <a:rPr lang="ru-RU" dirty="0"/>
              <a:t> областях, </a:t>
            </a:r>
            <a:r>
              <a:rPr lang="ru-RU" dirty="0" err="1"/>
              <a:t>наприклад</a:t>
            </a:r>
            <a:r>
              <a:rPr lang="ru-RU" dirty="0"/>
              <a:t>, у системах </a:t>
            </a:r>
            <a:r>
              <a:rPr lang="ru-RU" dirty="0" err="1"/>
              <a:t>безпеки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та для </a:t>
            </a:r>
            <a:r>
              <a:rPr lang="ru-RU" dirty="0" err="1"/>
              <a:t>опису</a:t>
            </a:r>
            <a:r>
              <a:rPr lang="ru-RU" dirty="0"/>
              <a:t> </a:t>
            </a:r>
            <a:r>
              <a:rPr lang="ru-RU" dirty="0" err="1"/>
              <a:t>процесів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пов'язано</a:t>
            </a:r>
            <a:r>
              <a:rPr lang="ru-RU" dirty="0"/>
              <a:t> з </a:t>
            </a:r>
            <a:r>
              <a:rPr lang="ru-RU" dirty="0" err="1"/>
              <a:t>присутністю</a:t>
            </a:r>
            <a:r>
              <a:rPr lang="ru-RU" dirty="0"/>
              <a:t> </a:t>
            </a:r>
            <a:r>
              <a:rPr lang="ru-RU" dirty="0" err="1"/>
              <a:t>деяких</a:t>
            </a:r>
            <a:r>
              <a:rPr lang="ru-RU" dirty="0"/>
              <a:t> </a:t>
            </a:r>
            <a:r>
              <a:rPr lang="ru-RU" dirty="0" err="1"/>
              <a:t>додаткових</a:t>
            </a:r>
            <a:r>
              <a:rPr lang="ru-RU" dirty="0"/>
              <a:t> </a:t>
            </a:r>
            <a:r>
              <a:rPr lang="ru-RU" dirty="0" err="1"/>
              <a:t>некерованих</a:t>
            </a:r>
            <a:r>
              <a:rPr lang="ru-RU" dirty="0"/>
              <a:t> </a:t>
            </a:r>
            <a:r>
              <a:rPr lang="ru-RU" dirty="0" err="1"/>
              <a:t>факторів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людського</a:t>
            </a:r>
            <a:r>
              <a:rPr lang="ru-RU" dirty="0"/>
              <a:t> фактора для систем </a:t>
            </a:r>
            <a:r>
              <a:rPr lang="ru-RU" dirty="0" err="1"/>
              <a:t>безпеки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Потрібен</a:t>
            </a:r>
            <a:r>
              <a:rPr lang="ru-RU" dirty="0"/>
              <a:t> </a:t>
            </a:r>
            <a:r>
              <a:rPr lang="ru-RU" dirty="0" err="1"/>
              <a:t>додатковий</a:t>
            </a:r>
            <a:r>
              <a:rPr lang="ru-RU" dirty="0"/>
              <a:t> час на </a:t>
            </a:r>
            <a:r>
              <a:rPr lang="ru-RU" dirty="0" err="1"/>
              <a:t>розробку</a:t>
            </a:r>
            <a:r>
              <a:rPr lang="ru-RU" dirty="0"/>
              <a:t> та </a:t>
            </a:r>
            <a:r>
              <a:rPr lang="ru-RU" dirty="0" err="1"/>
              <a:t>підтримку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r>
              <a:rPr lang="ru-RU" dirty="0"/>
              <a:t>. Тому перед </a:t>
            </a:r>
            <a:r>
              <a:rPr lang="ru-RU" dirty="0" err="1"/>
              <a:t>застосуванням</a:t>
            </a:r>
            <a:r>
              <a:rPr lang="ru-RU" dirty="0"/>
              <a:t> методики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обґрунтувати</a:t>
            </a:r>
            <a:r>
              <a:rPr lang="ru-RU" dirty="0"/>
              <a:t> та довести </a:t>
            </a:r>
            <a:r>
              <a:rPr lang="ru-RU" dirty="0" err="1"/>
              <a:t>доцільність</a:t>
            </a:r>
            <a:r>
              <a:rPr lang="ru-RU" dirty="0"/>
              <a:t> та </a:t>
            </a:r>
            <a:r>
              <a:rPr lang="ru-RU" dirty="0" err="1"/>
              <a:t>ефективність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у </a:t>
            </a:r>
            <a:r>
              <a:rPr lang="ru-RU" dirty="0" err="1"/>
              <a:t>конкретній</a:t>
            </a:r>
            <a:r>
              <a:rPr lang="ru-RU" dirty="0"/>
              <a:t> </a:t>
            </a:r>
            <a:r>
              <a:rPr lang="ru-RU" dirty="0" err="1"/>
              <a:t>ситуації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Збільшуються</a:t>
            </a:r>
            <a:r>
              <a:rPr lang="ru-RU" dirty="0"/>
              <a:t> </a:t>
            </a:r>
            <a:r>
              <a:rPr lang="ru-RU" dirty="0" err="1"/>
              <a:t>витрати</a:t>
            </a:r>
            <a:r>
              <a:rPr lang="ru-RU" dirty="0"/>
              <a:t> на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8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3116-AB4A-45AA-75B7-1E487361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3B3B"/>
                </a:solidFill>
                <a:effectLst/>
                <a:latin typeface="Raleway" panose="020F0502020204030204" pitchFamily="2" charset="0"/>
              </a:rPr>
              <a:t>Domain-Driven Design (DDD)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7911C-E4D7-1B1B-157A-3F1619B0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 fontAlgn="base">
              <a:buNone/>
            </a:pP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DDD </a:t>
            </a: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розробка</a:t>
            </a: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 </a:t>
            </a: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фокусується</a:t>
            </a: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 на таких аспектах:</a:t>
            </a:r>
            <a:endParaRPr lang="ru-RU" b="0" i="0" dirty="0">
              <a:solidFill>
                <a:srgbClr val="515151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Усвідомлення</a:t>
            </a: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 </a:t>
            </a: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предметної</a:t>
            </a: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 </a:t>
            </a: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області</a:t>
            </a: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: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потрібне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глибоке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розуміння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предметної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області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у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якій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використовуватиметься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система.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допомагає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розробникам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створити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систему, яка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відповідає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реальним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потребам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користувачів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і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бізнесу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Моделювання</a:t>
            </a: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 </a:t>
            </a: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предметної</a:t>
            </a: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 </a:t>
            </a: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області</a:t>
            </a: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: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 модель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предметної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області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допомагає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розробникам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зрозуміти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та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задокументувати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предметну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область, а також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реалізувати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її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програмному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коді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Створення</a:t>
            </a: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 </a:t>
            </a: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гнучкої</a:t>
            </a: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 </a:t>
            </a: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системи</a:t>
            </a: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: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системи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можуть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адаптуватися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до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змін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предметній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області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7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C7A3-B327-8EA9-809D-A7756FCA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403B3B"/>
                </a:solidFill>
                <a:effectLst/>
                <a:latin typeface="Raleway" pitchFamily="2" charset="0"/>
              </a:rPr>
              <a:t>Основні</a:t>
            </a:r>
            <a:r>
              <a:rPr lang="ru-RU" b="1" i="0" dirty="0">
                <a:solidFill>
                  <a:srgbClr val="403B3B"/>
                </a:solidFill>
                <a:effectLst/>
                <a:latin typeface="Raleway" pitchFamily="2" charset="0"/>
              </a:rPr>
              <a:t> </a:t>
            </a:r>
            <a:r>
              <a:rPr lang="ru-RU" b="1" i="0" dirty="0" err="1">
                <a:solidFill>
                  <a:srgbClr val="403B3B"/>
                </a:solidFill>
                <a:effectLst/>
                <a:latin typeface="Raleway" pitchFamily="2" charset="0"/>
              </a:rPr>
              <a:t>принципи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2352-8065-53C1-AC23-7D9A03DA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 fontAlgn="base">
              <a:buNone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Вивчення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предметної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області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цьому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разі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передбачає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не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тільки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засвоєння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термінів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а й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усвідомлення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того, як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функціонує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бізнес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які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процеси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ньому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відбуваються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 fontAlgn="base">
              <a:buNone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Чому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важливо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? Тому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щоб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створити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ефективний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і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адаптивний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код,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необхідно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чітко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уявляти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з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чим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цей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код буде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взаємодіяти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Знання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предметної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області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дає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змогу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створювати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код,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який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не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тільки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виконує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свої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а й реально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відображає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і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підтримує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бізнес-процеси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 fontAlgn="base">
              <a:buNone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Тепер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перейдемо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до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стратегічного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проєктування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де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ключовими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концепціями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є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піддомени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та </a:t>
            </a:r>
            <a:r>
              <a:rPr lang="en-US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Bounded Contexts.</a:t>
            </a:r>
          </a:p>
          <a:p>
            <a:pPr marL="0" indent="0" algn="l" fontAlgn="base">
              <a:buNone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Піддомени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–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логічний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поділ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бізнесу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на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окремі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області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Кожен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піддомен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фокусується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на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конкретних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бізнес-функціях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або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процесах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у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банківському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застосунку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піддомени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можуть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включати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“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Керування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рахунками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”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або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“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Видача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кредитів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”.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Bounded Contexts –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свого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роду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невидимі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кордони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навколо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кожного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піддомену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 Вони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визначають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контекст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використання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термінів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і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концепцій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у межах кожного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піддомену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запобігаючи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плутанині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може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виникнути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якщо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терміни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будуть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використовуватися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різних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сенсах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різних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контекстах.</a:t>
            </a:r>
          </a:p>
          <a:p>
            <a:pPr marL="0" indent="0" algn="l" fontAlgn="base">
              <a:buNone/>
            </a:pP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Таким чином,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стратегічне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проєктування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в </a:t>
            </a:r>
            <a:r>
              <a:rPr lang="en-US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DDD –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процес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визначає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компоненти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системи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та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їхні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взаємозв’язки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 Мета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цього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процесу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–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створити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систему, яка буде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гнучкою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та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адаптованою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до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змін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предметній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області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 fontAlgn="base">
              <a:buNone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Ці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принципи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ddd</a:t>
            </a:r>
            <a:r>
              <a:rPr lang="en-US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слугують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керівництвом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під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час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розроблення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ПЗ,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даючи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змогу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створювати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гнучкі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зрозумілі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системи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відповідають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предметній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області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38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26D2-42FA-78CA-5608-39F55DA6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403B3B"/>
                </a:solidFill>
                <a:effectLst/>
                <a:latin typeface="Raleway" pitchFamily="2" charset="0"/>
              </a:rPr>
              <a:t>Основні</a:t>
            </a:r>
            <a:r>
              <a:rPr lang="ru-RU" b="1" i="0" dirty="0">
                <a:solidFill>
                  <a:srgbClr val="403B3B"/>
                </a:solidFill>
                <a:effectLst/>
                <a:latin typeface="Raleway" pitchFamily="2" charset="0"/>
              </a:rPr>
              <a:t> </a:t>
            </a:r>
            <a:r>
              <a:rPr lang="ru-RU" b="1" i="0" dirty="0" err="1">
                <a:solidFill>
                  <a:srgbClr val="403B3B"/>
                </a:solidFill>
                <a:effectLst/>
                <a:latin typeface="Raleway" pitchFamily="2" charset="0"/>
              </a:rPr>
              <a:t>компоненти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C8461-76C0-8CD7-1939-B68C8AA1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Елементи</a:t>
            </a: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 </a:t>
            </a: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моделі</a:t>
            </a: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 </a:t>
            </a: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предметної</a:t>
            </a: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 </a:t>
            </a: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області</a:t>
            </a:r>
            <a:endParaRPr lang="ru-RU" b="0" i="0" dirty="0">
              <a:solidFill>
                <a:srgbClr val="515151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Сутності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об’єкти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які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існують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у реальному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світі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 Вони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мають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унікальний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ідентифікатор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і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можуть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мати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відносини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з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іншими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сутностями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Об’єкти-значення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дані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які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не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мають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унікального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ідентифікатора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 Вони часто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використовуються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зберігання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інформації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яка не є критичною для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бізнесу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Агрегати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групи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пов’язаних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сутностей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і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об’єктів-значень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 Вони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являють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собою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логічні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одиниці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які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можуть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бути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змінені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тільки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разом.</a:t>
            </a:r>
          </a:p>
          <a:p>
            <a:pPr algn="l" fontAlgn="base">
              <a:buFont typeface="+mj-lt"/>
              <a:buAutoNum type="arabicPeriod" startAt="3"/>
            </a:pP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Репозиторії</a:t>
            </a: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: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забезпечують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доступ до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даних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системі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 Вони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відповідають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за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зберігання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читання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та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оновлення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даних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>
              <a:buFont typeface="+mj-lt"/>
              <a:buAutoNum type="arabicPeriod" startAt="3"/>
            </a:pP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Сервіси</a:t>
            </a: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: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які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виконують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бізнес-логіку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 Вони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відповідають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за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обробку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даних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і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виконання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дій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системі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 fontAlgn="base">
              <a:buNone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Репозиторії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та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сервіси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можуть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бути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реалізовані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різних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технологіях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таких як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бази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даних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ORM-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фреймворки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або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API.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4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E6D7-CC56-1050-1348-A5144697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403B3B"/>
                </a:solidFill>
                <a:effectLst/>
                <a:latin typeface="Raleway" pitchFamily="2" charset="0"/>
              </a:rPr>
              <a:t>Переваги</a:t>
            </a:r>
            <a:r>
              <a:rPr lang="ru-RU" b="1" i="0" dirty="0">
                <a:solidFill>
                  <a:srgbClr val="403B3B"/>
                </a:solidFill>
                <a:effectLst/>
                <a:latin typeface="Raleway" pitchFamily="2" charset="0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6718-DA0E-6CC0-626D-E655F2B7D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Гнучкість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і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адаптованість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допомагає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створювати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системи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які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можуть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адаптуватися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до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змін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предметній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області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досягається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за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рахунок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того,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відбувається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акцент на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вивченні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предметної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області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та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виділенні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піддоменів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і </a:t>
            </a:r>
            <a:r>
              <a:rPr lang="en-US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Bounded Contexts.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Поліпшене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розуміння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предметної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області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розробники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краще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розуміють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предметну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область,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завдяки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її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глибокому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вивченню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та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використанню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мови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предметної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області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Більш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ефективне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спілкування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розробники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та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користувачі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краще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розуміють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один одного.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досягається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завдяки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використанню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мови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предметної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області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та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моделювання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предметної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області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програмному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коді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9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BC7F-1497-BB4C-21F8-79C8B8D0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rgbClr val="403B3B"/>
                </a:solidFill>
                <a:latin typeface="Raleway" pitchFamily="2" charset="0"/>
              </a:rPr>
              <a:t>Н</a:t>
            </a:r>
            <a:r>
              <a:rPr lang="ru-RU" b="1" i="0" dirty="0" err="1">
                <a:solidFill>
                  <a:srgbClr val="403B3B"/>
                </a:solidFill>
                <a:effectLst/>
                <a:latin typeface="Raleway" pitchFamily="2" charset="0"/>
              </a:rPr>
              <a:t>едоліки</a:t>
            </a:r>
            <a:r>
              <a:rPr lang="ru-RU" b="1" i="0" dirty="0">
                <a:solidFill>
                  <a:srgbClr val="403B3B"/>
                </a:solidFill>
                <a:effectLst/>
                <a:latin typeface="Raleway" pitchFamily="2" charset="0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4D20-B733-9E6D-FD57-B9B61F0F4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Вивчення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предметної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області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складний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і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трудомісткий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процес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вимагає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глибокого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розуміння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складних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понять і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взаємозв’язків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Вимога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глибокого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розуміння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предметної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області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en-US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DDD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вимагає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від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розробників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глибокого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занурення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предметну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область.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може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бути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важко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для тих,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хто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не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має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достатньої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експертизи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цій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сфері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Складнощі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реалізації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впровадження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DDD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вимагає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правильного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виділення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піддоменів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і </a:t>
            </a:r>
            <a:r>
              <a:rPr lang="en-US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Bounded Contexts, 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а також адекватного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втілення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моделі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предметної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області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програмному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коді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6EDE-6958-1F87-6625-B8FDCB18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403B3B"/>
                </a:solidFill>
                <a:effectLst/>
                <a:latin typeface="Raleway" pitchFamily="2" charset="0"/>
              </a:rPr>
              <a:t>Реалізація</a:t>
            </a:r>
            <a:r>
              <a:rPr lang="ru-RU" b="1" i="0" dirty="0">
                <a:solidFill>
                  <a:srgbClr val="403B3B"/>
                </a:solidFill>
                <a:effectLst/>
                <a:latin typeface="Raleway" pitchFamily="2" charset="0"/>
              </a:rPr>
              <a:t> на </a:t>
            </a:r>
            <a:r>
              <a:rPr lang="ru-RU" b="1" i="0" dirty="0" err="1">
                <a:solidFill>
                  <a:srgbClr val="403B3B"/>
                </a:solidFill>
                <a:effectLst/>
                <a:latin typeface="Raleway" pitchFamily="2" charset="0"/>
              </a:rPr>
              <a:t>практиці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D181-3C6A-01B1-46B8-6FE0540FF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Електронна</a:t>
            </a:r>
            <a:r>
              <a:rPr lang="ru-RU" b="1" i="0" dirty="0">
                <a:solidFill>
                  <a:srgbClr val="515151"/>
                </a:solidFill>
                <a:effectLst/>
                <a:latin typeface="inherit"/>
              </a:rPr>
              <a:t> </a:t>
            </a: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комерція</a:t>
            </a:r>
            <a:endParaRPr lang="ru-RU" b="0" i="0" dirty="0">
              <a:solidFill>
                <a:srgbClr val="515151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проєктування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агрегатів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управління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замовленнями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та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інвентарем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виокремлення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стратегій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доставки як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стратегічних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контекстів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 fontAlgn="base">
              <a:buFont typeface="+mj-lt"/>
              <a:buAutoNum type="arabicPeriod" startAt="2"/>
            </a:pPr>
            <a:r>
              <a:rPr lang="ru-RU" b="1" i="0" dirty="0" err="1">
                <a:solidFill>
                  <a:srgbClr val="515151"/>
                </a:solidFill>
                <a:effectLst/>
                <a:latin typeface="inherit"/>
              </a:rPr>
              <a:t>Фінанси</a:t>
            </a:r>
            <a:endParaRPr lang="ru-RU" b="0" i="0" dirty="0">
              <a:solidFill>
                <a:srgbClr val="515151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моделювання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рахунків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і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транзакцій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як ядра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бізнес-логіки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поділ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на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піддомени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управління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клієнтськими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рахунками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та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управління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ризиками</a:t>
            </a:r>
            <a:r>
              <a:rPr lang="ru-RU" b="0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6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1282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inherit</vt:lpstr>
      <vt:lpstr>Open Sans</vt:lpstr>
      <vt:lpstr>Raleway</vt:lpstr>
      <vt:lpstr>Office Theme</vt:lpstr>
      <vt:lpstr>PowerPoint Presentation</vt:lpstr>
      <vt:lpstr>Переваги використання TDD</vt:lpstr>
      <vt:lpstr>Недоліки використання методу TDD</vt:lpstr>
      <vt:lpstr>Domain-Driven Design (DDD)</vt:lpstr>
      <vt:lpstr>Основні принципи</vt:lpstr>
      <vt:lpstr>Основні компоненти</vt:lpstr>
      <vt:lpstr>Переваги </vt:lpstr>
      <vt:lpstr>Недоліки </vt:lpstr>
      <vt:lpstr>Реалізація на практиці</vt:lpstr>
      <vt:lpstr>PowerPoint Presentation</vt:lpstr>
      <vt:lpstr>Сучасні технології</vt:lpstr>
      <vt:lpstr>Висновок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Shchebetovskyi, Dmitriy</dc:creator>
  <cp:lastModifiedBy>Shchebetovskyi, Dmitriy</cp:lastModifiedBy>
  <cp:revision>18</cp:revision>
  <dcterms:created xsi:type="dcterms:W3CDTF">2024-03-24T20:16:29Z</dcterms:created>
  <dcterms:modified xsi:type="dcterms:W3CDTF">2024-03-24T21:20:00Z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f2a5e4-10d8-4dfe-8082-7352c27520cb_Enabled">
    <vt:lpwstr>true</vt:lpwstr>
  </property>
  <property fmtid="{D5CDD505-2E9C-101B-9397-08002B2CF9AE}" pid="3" name="MSIP_Label_e3f2a5e4-10d8-4dfe-8082-7352c27520cb_SetDate">
    <vt:lpwstr>2024-03-24T20:38:24Z</vt:lpwstr>
  </property>
  <property fmtid="{D5CDD505-2E9C-101B-9397-08002B2CF9AE}" pid="4" name="MSIP_Label_e3f2a5e4-10d8-4dfe-8082-7352c27520cb_Method">
    <vt:lpwstr>Standard</vt:lpwstr>
  </property>
  <property fmtid="{D5CDD505-2E9C-101B-9397-08002B2CF9AE}" pid="5" name="MSIP_Label_e3f2a5e4-10d8-4dfe-8082-7352c27520cb_Name">
    <vt:lpwstr>_Official</vt:lpwstr>
  </property>
  <property fmtid="{D5CDD505-2E9C-101B-9397-08002B2CF9AE}" pid="6" name="MSIP_Label_e3f2a5e4-10d8-4dfe-8082-7352c27520cb_SiteId">
    <vt:lpwstr>2864f69d-77c3-4fbe-bbc0-97502052391a</vt:lpwstr>
  </property>
  <property fmtid="{D5CDD505-2E9C-101B-9397-08002B2CF9AE}" pid="7" name="MSIP_Label_e3f2a5e4-10d8-4dfe-8082-7352c27520cb_ActionId">
    <vt:lpwstr>f7a1abc2-519d-493b-8de8-82949d66695c</vt:lpwstr>
  </property>
  <property fmtid="{D5CDD505-2E9C-101B-9397-08002B2CF9AE}" pid="8" name="MSIP_Label_e3f2a5e4-10d8-4dfe-8082-7352c27520cb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[OFFICIAL]</vt:lpwstr>
  </property>
</Properties>
</file>