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2F0E-A024-9B73-7F7B-B7A196E5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F4077-9410-39B8-7795-BCC6A6FA6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2287-7FAD-9462-AA36-DDD239BC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95BF-D7F4-9EAD-3134-3EE7273C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C63F-E642-E285-9AB2-9932E2D0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AAEA-0F8A-D588-541B-ACF4083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BC5A0-6410-3091-47E4-96838B1CF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C189-DFAB-9951-BB35-53585CA0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1C02-28C7-DB5E-7CBC-F591A340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D1207-562D-4E20-13B5-CEE86D68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CC1F7-5E8F-24CB-9B76-4FA4806B2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3D99E-8728-6C0F-1E97-933F5812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2E5A-90F3-3B2A-94CB-9CBD52B1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386D-D5BE-39AF-F0EA-DA9C8312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DF9B-D06E-C7F6-0995-88E51438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5EA2-A5FF-CDF3-7708-D655FD2A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29E4-2A82-C521-4F06-12FDD2B4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60E8-09E4-551A-F5A8-30DA69FD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5D5E-14A8-6712-A21C-61900E50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1FDB-7A27-F8AB-A6D2-C1B845CF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9C97-01F8-1DBD-7489-1A1AC39E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F13C-A79A-5B98-A551-5889A551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0EB0-7BA4-17A1-88C8-EE43C849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75EB-F471-24E8-749E-52258E0B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58F9-E6BA-E4F1-53C7-8A3EDC12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7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CF28-2A8B-5AFB-8073-31A9BDCF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76F0-40B7-19A6-35E6-5DA062CA6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7E0AD-4B1F-52C1-DB58-4A8E2BC2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5310-C5AB-9FE7-D73E-4439E51D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8C9A-3CB1-489C-54B1-A297E2A9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867A3-A310-5A55-8D8E-372F366D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BF37-1F4F-9086-8A99-A8CD3A2B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57E7-EF76-51D4-401E-FA7A0F44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F6005-CAAC-FB30-74FA-D59115CB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1BD16-FFFC-AFC1-E915-B61437A3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F5CD7-B75C-C057-9773-815940198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194C3-3EF1-69A2-9403-720D5EA0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61C3E-9195-EA93-8502-B416124D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EF916-B396-7E77-D0B6-62BC7D16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A6FD-723C-0EC7-BC1E-AE5B54F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57702-CA1F-5C6D-6665-0A1478F4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0B341-6A6A-3F52-49E4-2A241E12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9AC7C-FCAD-FB2B-9F5F-99932F6C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1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F9485-91FF-628B-EF58-9C2BC2A9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1E6C3-1D7D-6140-6DB2-DDE2A27F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08F30-3CD8-0930-38C5-36089FCC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12A0-D747-D813-1E2B-5A325FD7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DE83-EF62-DAD2-FFD7-6D5E3666D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8DA20-4932-2D68-19D4-068FD2F2D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B2AE-0996-6386-EF53-68515B2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17A6C-4330-ADCA-7E20-E9DB0CDE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19756-228C-CA95-4BF9-06066051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3872-927A-4120-743B-89E0C11D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1C2D0-02C8-6929-A9C9-642A67AE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656E2-C591-FD3C-FB2E-BDAE2D96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CA9F9-45D5-3A86-DAE6-2C0DC0E2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CF533-90B2-83B3-7FBA-A30FB8CF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56F68-CA40-277D-6785-355D1E0F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2A77D-8421-E56C-AC20-9D0A4FB0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2ED08-AC50-A06B-72BF-ACF27A81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1097-45EE-6F85-CF87-2610E6CBC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64AD-FB29-4D65-A48B-4F1364BC755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CE91-A292-3C86-0018-3DDBBD137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4661-33A3-F59A-D834-82856DD8F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2F9A-F681-406D-B831-B850674C38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1DBAC-D83B-8C08-E7D3-4D5867E7D32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42718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diagram of a structure&#10;&#10;Description automatically generated">
            <a:extLst>
              <a:ext uri="{FF2B5EF4-FFF2-40B4-BE49-F238E27FC236}">
                <a16:creationId xmlns:a16="http://schemas.microsoft.com/office/drawing/2014/main" id="{472797C8-0107-B108-D9E1-2CA2FEE9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78" y="0"/>
            <a:ext cx="6430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0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bee&#10;&#10;Description automatically generated">
            <a:extLst>
              <a:ext uri="{FF2B5EF4-FFF2-40B4-BE49-F238E27FC236}">
                <a16:creationId xmlns:a16="http://schemas.microsoft.com/office/drawing/2014/main" id="{5173C1DD-4272-7151-E950-1435579C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A0E8-193C-56ED-CB05-6E0A37368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30E9-AB6C-E2A5-D794-7C3E4A690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8AC871B-438A-3BEC-A939-2E8BEB25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" y="110836"/>
            <a:ext cx="12103741" cy="680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4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iagram of a service model&#10;&#10;Description automatically generated">
            <a:extLst>
              <a:ext uri="{FF2B5EF4-FFF2-40B4-BE49-F238E27FC236}">
                <a16:creationId xmlns:a16="http://schemas.microsoft.com/office/drawing/2014/main" id="{31EAD3F3-41A5-1285-2498-5EA5A79CD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4" y="329717"/>
            <a:ext cx="6662161" cy="383074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2117-5C36-364E-5B68-36D11E24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162" y="2651883"/>
            <a:ext cx="5458838" cy="4192520"/>
          </a:xfrm>
        </p:spPr>
        <p:txBody>
          <a:bodyPr>
            <a:normAutofit/>
          </a:bodyPr>
          <a:lstStyle/>
          <a:p>
            <a:pPr marL="0" indent="0" fontAlgn="auto">
              <a:buNone/>
            </a:pPr>
            <a:r>
              <a:rPr lang="ru-RU" sz="2200" b="0" i="0" dirty="0">
                <a:effectLst/>
                <a:latin typeface="-apple-system"/>
              </a:rPr>
              <a:t>Архитектурный паттерн Command </a:t>
            </a:r>
            <a:r>
              <a:rPr lang="ru-RU" sz="2200" b="0" i="0" dirty="0" err="1">
                <a:effectLst/>
                <a:latin typeface="-apple-system"/>
              </a:rPr>
              <a:t>and</a:t>
            </a:r>
            <a:r>
              <a:rPr lang="ru-RU" sz="2200" b="0" i="0" dirty="0">
                <a:effectLst/>
                <a:latin typeface="-apple-system"/>
              </a:rPr>
              <a:t> </a:t>
            </a:r>
            <a:r>
              <a:rPr lang="ru-RU" sz="2200" b="0" i="0" dirty="0" err="1">
                <a:effectLst/>
                <a:latin typeface="-apple-system"/>
              </a:rPr>
              <a:t>Query</a:t>
            </a:r>
            <a:r>
              <a:rPr lang="ru-RU" sz="2200" b="0" i="0" dirty="0">
                <a:effectLst/>
                <a:latin typeface="-apple-system"/>
              </a:rPr>
              <a:t> </a:t>
            </a:r>
            <a:r>
              <a:rPr lang="ru-RU" sz="2200" b="0" i="0" dirty="0" err="1">
                <a:effectLst/>
                <a:latin typeface="-apple-system"/>
              </a:rPr>
              <a:t>Responsibility</a:t>
            </a:r>
            <a:r>
              <a:rPr lang="ru-RU" sz="2200" b="0" i="0" dirty="0">
                <a:effectLst/>
                <a:latin typeface="-apple-system"/>
              </a:rPr>
              <a:t> </a:t>
            </a:r>
            <a:r>
              <a:rPr lang="ru-RU" sz="2200" b="0" i="0" dirty="0" err="1">
                <a:effectLst/>
                <a:latin typeface="-apple-system"/>
              </a:rPr>
              <a:t>Segregation</a:t>
            </a:r>
            <a:r>
              <a:rPr lang="ru-RU" sz="2200" b="0" i="0" dirty="0">
                <a:effectLst/>
                <a:latin typeface="-apple-system"/>
              </a:rPr>
              <a:t> (CQRS) делит действия системы на команды и запросы. </a:t>
            </a:r>
          </a:p>
          <a:p>
            <a:pPr marL="0" indent="0" fontAlgn="auto">
              <a:buNone/>
            </a:pPr>
            <a:r>
              <a:rPr lang="ru-RU" sz="2200" b="0" i="0" dirty="0">
                <a:effectLst/>
                <a:latin typeface="-apple-system"/>
              </a:rPr>
              <a:t>Command </a:t>
            </a:r>
            <a:r>
              <a:rPr lang="ru-RU" sz="2200" b="0" i="0" dirty="0" err="1">
                <a:effectLst/>
                <a:latin typeface="-apple-system"/>
              </a:rPr>
              <a:t>Query</a:t>
            </a:r>
            <a:r>
              <a:rPr lang="ru-RU" sz="2200" b="0" i="0" dirty="0">
                <a:effectLst/>
                <a:latin typeface="-apple-system"/>
              </a:rPr>
              <a:t> </a:t>
            </a:r>
            <a:r>
              <a:rPr lang="ru-RU" sz="2200" b="0" i="0" dirty="0" err="1">
                <a:effectLst/>
                <a:latin typeface="-apple-system"/>
              </a:rPr>
              <a:t>Separation</a:t>
            </a:r>
            <a:r>
              <a:rPr lang="ru-RU" sz="2200" b="0" i="0" dirty="0">
                <a:effectLst/>
                <a:latin typeface="-apple-system"/>
              </a:rPr>
              <a:t> (CQS) - разделение команд и запросов — это основная концепция, определяющая два типа операций, обрабатываемых в системе: команда, выполняющая задачу и запрос возвращающий информацию. Никогда не должно быть одной функции, выполняющей обе эти задачи.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12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9C7668CA-B030-C41C-FE5C-53F1C4E3D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6" y="907227"/>
            <a:ext cx="8484508" cy="46664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BC94-A2BA-D946-0ACE-67B89EAC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230" y="297904"/>
            <a:ext cx="3443514" cy="626679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-apple-system"/>
              </a:rPr>
              <a:t>CQRS использует определяющий принцип CQS и распространяет его на определенные объекты в системе, один из которых извлекает данные, а другой изменяет данные. CQRS — это более широкий архитектурный шаблон, а CQS — это общий принцип поведения.</a:t>
            </a:r>
            <a:endParaRPr lang="en-US" sz="2000" dirty="0">
              <a:latin typeface="-apple-system"/>
            </a:endParaRPr>
          </a:p>
          <a:p>
            <a:pPr marL="0" indent="0">
              <a:buNone/>
            </a:pPr>
            <a:r>
              <a:rPr lang="ru-RU" sz="2000" b="0" i="0" dirty="0">
                <a:effectLst/>
                <a:latin typeface="-apple-system"/>
              </a:rPr>
              <a:t>Разделение ответственности команд и запросов (CQRS) — это разделение обязанностей команд и запросов в системе. Это означает, что мы нарезаем логику нашего приложения по вертикали. В дополнение к этому мы отделяем изменение состояния (обработка команд) от извлечения данных (обработка запросов).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75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9E19DC3-C64B-469A-420E-29556EF6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23" y="2411669"/>
            <a:ext cx="4419806" cy="41646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892D-BB03-0326-3641-0906A6323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029" y="1107410"/>
            <a:ext cx="3875315" cy="46431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900" b="0" i="0" dirty="0">
                <a:effectLst/>
                <a:latin typeface="-apple-system"/>
              </a:rPr>
              <a:t>Допустим, разделив операции чтения и обновления для хранилища данных, возможно оптимизировать масштабируемость и увеличить производительность. Например высоконагруженный сайт, который множество людей читают, может иметь с десяток серверов чтения и только пару серверов записи.</a:t>
            </a:r>
            <a:endParaRPr lang="en-US" sz="19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2000" b="0" i="0" dirty="0">
                <a:effectLst/>
                <a:latin typeface="-apple-system"/>
              </a:rPr>
              <a:t>«Объекты» в исходном определении связаны не с хранилищем, а с обработчиками. Мы создаем разные конвейеры для разных бизнес-поведений, а не отдельное хранилище.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90220F30-06A0-A052-01D5-C992F40EA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060" y="166832"/>
            <a:ext cx="6793235" cy="32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4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C193-D53F-04C9-D3AB-8D7273BA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Когда использовать шаблон </a:t>
            </a:r>
            <a:r>
              <a:rPr lang="en-US" b="1" i="0" dirty="0">
                <a:effectLst/>
                <a:latin typeface="-apple-system"/>
              </a:rPr>
              <a:t>CQRS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F25F-9D8B-8CA9-935B-0104637C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4" y="1260819"/>
            <a:ext cx="11868509" cy="5674819"/>
          </a:xfrm>
        </p:spPr>
        <p:txBody>
          <a:bodyPr>
            <a:normAutofit fontScale="55000" lnSpcReduction="20000"/>
          </a:bodyPr>
          <a:lstStyle/>
          <a:p>
            <a:pPr algn="l" fontAlgn="auto">
              <a:buFont typeface="Arial" panose="020B0604020202020204" pitchFamily="34" charset="0"/>
              <a:buChar char="•"/>
            </a:pPr>
            <a:r>
              <a:rPr lang="ru-RU" sz="2900" b="0" i="0" dirty="0">
                <a:effectLst/>
                <a:latin typeface="-apple-system"/>
              </a:rPr>
              <a:t>Совместные домены, в которых множество пользователей получают доступ к одним и тем же данным параллельно. CQRS позволяет вам определять команды с достаточной степенью детализации, чтобы свести к минимуму конфликты слияния на уровне домена, а возникающие конфликты могут быть объединены командой.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ru-RU" sz="2900" b="0" i="0" dirty="0">
                <a:effectLst/>
                <a:latin typeface="-apple-system"/>
              </a:rPr>
              <a:t>Пользовательские интерфейсы на основе задач, в которых пользователи проходят сложный процесс в виде последовательности шагов или сложных моделей предметной области. Модель записи имеет полный стек обработки команд с бизнес-логикой, проверкой ввода и бизнес-проверкой. Модель записи может рассматривать набор связанных объектов как единую единицу для изменения данных (агрегат в терминологии DDD) и гарантировать, что эти объекты всегда находятся в согласованном состоянии. Модель чтения не имеет бизнес-логики или стека проверки и просто возвращает DTO для использования в модели представления. Модель чтения в конечном итоге согласуется с моделью записи.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ru-RU" sz="2900" b="0" i="0" dirty="0">
                <a:effectLst/>
                <a:latin typeface="-apple-system"/>
              </a:rPr>
              <a:t>Сценарии, в которых производительность чтения данных необходимо настраивать отдельно от производительности записи данных, особенно когда количество операций чтения значительно превышает количество операций записи. В этом сценарии вы можете масштабировать модель чтения, но запускать модель записи только на нескольких экземплярах. Небольшое количество экземпляров модели записи также помогает свести к минимуму возникновение конфликтов слияния.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ru-RU" sz="2900" b="0" i="0" dirty="0">
                <a:effectLst/>
                <a:latin typeface="-apple-system"/>
              </a:rPr>
              <a:t>Сценарии, в которых одна группа разработчиков может сосредоточиться на сложной модели предметной области, являющейся частью модели записи, а другая команда может сосредоточиться на модели чтения и пользовательском интерфейсе.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ru-RU" sz="2900" b="0" i="0" dirty="0">
                <a:effectLst/>
                <a:latin typeface="-apple-system"/>
              </a:rPr>
              <a:t>Сценарии, в которых ожидается, что система будет развиваться с течением времени и может содержать несколько версий модели, или где бизнес-правила регулярно меняются.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ru-RU" sz="2900" b="0" i="0" dirty="0">
                <a:effectLst/>
                <a:latin typeface="-apple-system"/>
              </a:rPr>
              <a:t>Интеграция с другими системами, особенно в сочетании с источниками событий, когда временный сбой одной подсистемы не должен влиять на доступность других.</a:t>
            </a:r>
            <a:endParaRPr lang="en-US" sz="2900" b="0" i="0" dirty="0"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ru-RU" sz="4400" b="0" i="0" dirty="0">
                <a:effectLst/>
                <a:latin typeface="-apple-system"/>
              </a:rPr>
              <a:t>Этот шаблон не рекомендуется, когда:</a:t>
            </a:r>
          </a:p>
          <a:p>
            <a:pPr fontAlgn="auto">
              <a:buFont typeface="Arial" panose="020B0604020202020204" pitchFamily="34" charset="0"/>
              <a:buChar char="•"/>
            </a:pPr>
            <a:r>
              <a:rPr lang="ru-RU" sz="2900" dirty="0">
                <a:effectLst/>
              </a:rPr>
              <a:t>Домен или бизнес-правила просты.</a:t>
            </a:r>
          </a:p>
          <a:p>
            <a:pPr fontAlgn="auto">
              <a:buFont typeface="Arial" panose="020B0604020202020204" pitchFamily="34" charset="0"/>
              <a:buChar char="•"/>
            </a:pPr>
            <a:r>
              <a:rPr lang="ru-RU" sz="2900" dirty="0">
                <a:effectLst/>
              </a:rPr>
              <a:t>Достаточно простого пользовательского интерфейса в стиле CRUD и операций доступа к данным.</a:t>
            </a:r>
          </a:p>
          <a:p>
            <a:pPr fontAlgn="auto">
              <a:buFont typeface="Arial" panose="020B0604020202020204" pitchFamily="34" charset="0"/>
              <a:buChar char="•"/>
            </a:pPr>
            <a:r>
              <a:rPr lang="ru-RU" sz="2900" dirty="0">
                <a:effectLst/>
              </a:rPr>
              <a:t>Рассмотрите возможность применения CQRS к ограниченным разделам вашей системы, где это будет наиболее ценно.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7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C84D-91FF-5452-A633-461D34BE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839" y="225549"/>
            <a:ext cx="4955336" cy="501084"/>
          </a:xfrm>
        </p:spPr>
        <p:txBody>
          <a:bodyPr anchor="b">
            <a:normAutofit fontScale="90000"/>
          </a:bodyPr>
          <a:lstStyle/>
          <a:p>
            <a:r>
              <a:rPr lang="en-US" sz="3200" b="1" i="0" dirty="0">
                <a:effectLst/>
                <a:latin typeface="-apple-system"/>
              </a:rPr>
              <a:t>Event Sourcing </a:t>
            </a:r>
            <a:r>
              <a:rPr lang="ru-RU" sz="3200" b="1" i="0" dirty="0">
                <a:effectLst/>
                <a:latin typeface="-apple-system"/>
              </a:rPr>
              <a:t>и </a:t>
            </a:r>
            <a:r>
              <a:rPr lang="en-US" sz="3200" b="1" i="0" dirty="0">
                <a:effectLst/>
                <a:latin typeface="-apple-system"/>
              </a:rPr>
              <a:t>CQRS pattern</a:t>
            </a:r>
            <a:endParaRPr lang="en-US" sz="3200" dirty="0"/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47464351-782F-1865-8420-4BFF015A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4" y="902541"/>
            <a:ext cx="6449549" cy="49822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8BF2-5C90-2CF2-F593-02F4B649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229" y="824749"/>
            <a:ext cx="4632697" cy="58077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-apple-system"/>
              </a:rPr>
              <a:t>Шаблон CQRS часто используется вместе с шаблоном Event </a:t>
            </a:r>
            <a:r>
              <a:rPr lang="ru-RU" sz="2000" b="0" i="0" dirty="0" err="1">
                <a:effectLst/>
                <a:latin typeface="-apple-system"/>
              </a:rPr>
              <a:t>Sourcing</a:t>
            </a:r>
            <a:r>
              <a:rPr lang="ru-RU" sz="2000" b="0" i="0" dirty="0">
                <a:effectLst/>
                <a:latin typeface="-apple-system"/>
              </a:rPr>
              <a:t>. Системы на основе CQRS используют отдельные модели данных для чтения и записи, каждая из которых предназначена для соответствующих задач и часто находится в физически отдельных хранилищах. При использовании с шаблоном Event </a:t>
            </a:r>
            <a:r>
              <a:rPr lang="ru-RU" sz="2000" b="0" i="0" dirty="0" err="1">
                <a:effectLst/>
                <a:latin typeface="-apple-system"/>
              </a:rPr>
              <a:t>Sourcing</a:t>
            </a:r>
            <a:r>
              <a:rPr lang="ru-RU" sz="2000" b="0" i="0" dirty="0">
                <a:effectLst/>
                <a:latin typeface="-apple-system"/>
              </a:rPr>
              <a:t> хранилище событий является моделью записи и официальным источником информации. Модель чтения системы на основе CQRS обеспечивает материализованные представления данных, как правило, в виде сильно </a:t>
            </a:r>
            <a:r>
              <a:rPr lang="ru-RU" sz="2000" b="0" i="0" dirty="0" err="1">
                <a:effectLst/>
                <a:latin typeface="-apple-system"/>
              </a:rPr>
              <a:t>денормализованных</a:t>
            </a:r>
            <a:r>
              <a:rPr lang="ru-RU" sz="2000" b="0" i="0" dirty="0">
                <a:effectLst/>
                <a:latin typeface="-apple-system"/>
              </a:rPr>
              <a:t> представлений. Эти представления адаптированы к интерфейсам и требованиям к отображению приложения, что помогает максимизировать производительность как отображения, так и запросов.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7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Когда использовать шаблон CQRS </vt:lpstr>
      <vt:lpstr>Event Sourcing и CQRS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Shchebetovskyi, Dmitriy</dc:creator>
  <cp:lastModifiedBy>Shchebetovskyi, Dmitriy</cp:lastModifiedBy>
  <cp:revision>12</cp:revision>
  <dcterms:created xsi:type="dcterms:W3CDTF">2024-03-13T20:49:06Z</dcterms:created>
  <dcterms:modified xsi:type="dcterms:W3CDTF">2024-03-13T21:06:24Z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2024-03-13T20:51:59Z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a7e8a02e-92dd-4de8-8757-f6f2199d210d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[OFFICIAL]</vt:lpwstr>
  </property>
</Properties>
</file>