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3.xml.rels" ContentType="application/vnd.openxmlformats-package.relationships+xml"/>
  <Override PartName="/ppt/slides/_rels/slide16.xml.rels" ContentType="application/vnd.openxmlformats-package.relationships+xml"/>
  <Override PartName="/ppt/slides/_rels/slide24.xml.rels" ContentType="application/vnd.openxmlformats-package.relationships+xml"/>
  <Override PartName="/ppt/slides/_rels/slide4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25.xml.rels" ContentType="application/vnd.openxmlformats-package.relationships+xml"/>
  <Override PartName="/ppt/slides/_rels/slide5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media/image9.png" ContentType="image/png"/>
  <Override PartName="/ppt/media/image10.png" ContentType="image/png"/>
  <Override PartName="/ppt/media/image13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5A6DD9-03B0-4383-A62C-A7F643887AB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36B04F-9129-4C06-8C5E-41B00AFEAF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8D0CBD-BDF3-4936-B97F-3F05D393E0E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352233-4C9E-4F89-9D79-9CBF3466D7B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EA7838-B305-455C-BE5A-677A6E49D3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F4E5595-BB47-4DAD-A349-B5FD2AEA41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0B7D872-2851-46E8-8287-6EC35B00BD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BC77498-843E-45E6-BE94-9550A68EC5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67D96E2-3FE4-4F0A-A6D6-CB8BA44AD2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B8005CE-BC0D-4173-84C8-703B6CFAEE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6FAD58-7C58-448B-BE11-35BB0AB902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47899AE-3F6A-4CC2-B484-E16785A218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A47A012-9FB5-4170-A41A-F5A2AE59EA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B0B829E-46AF-4117-875E-3D031821CB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1E1F559-4284-4397-9710-4C362D1E32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235E346-3BB5-4724-AF16-409F5959B6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63A39DD-E4FC-449D-92CA-0B8AA23D3F9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7E7590D-CC1A-4183-B527-DF24F332DCA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EEFFD4-3D8D-4049-96BD-A31C427022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E7C7DF-2776-432B-8A45-02470ED905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E99844-4855-4FA2-BAC3-FCA1CCE027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EE01E4-FE58-4D75-BD34-98722234A4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02C2C9-BC3C-4560-BF5F-E45F553B98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4968F2-6B05-499A-BC1F-C0087585E0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7480" cy="56674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77480" cy="377748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7480" cy="2674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&lt;нижний колонтитул&gt;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7480" cy="5374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5FDF5554-4E43-4657-9932-B2BB60644BD3}" type="slidenum"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7480" cy="2674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5400000"/>
            <a:ext cx="10077480" cy="2674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4" name=""/>
          <p:cNvSpPr/>
          <p:nvPr/>
        </p:nvSpPr>
        <p:spPr>
          <a:xfrm>
            <a:off x="0" y="0"/>
            <a:ext cx="10077480" cy="12124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5" name=""/>
          <p:cNvSpPr/>
          <p:nvPr/>
        </p:nvSpPr>
        <p:spPr>
          <a:xfrm>
            <a:off x="9315000" y="5175000"/>
            <a:ext cx="447480" cy="44748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>
            <a:off x="9180000" y="5130000"/>
            <a:ext cx="717480" cy="5374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86003EAE-5E55-4EDB-B66F-36CB11F0F452}" type="slidenum">
              <a:rPr b="1" lang="ru-RU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7480" cy="2674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&lt;нижний колонтитул&gt;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7480" cy="2674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77480" cy="56674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88" name=""/>
          <p:cNvSpPr/>
          <p:nvPr/>
        </p:nvSpPr>
        <p:spPr>
          <a:xfrm>
            <a:off x="2520000" y="1350000"/>
            <a:ext cx="5037480" cy="188748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0600" rIns="120600" tIns="75600" bIns="756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ftr" idx="6"/>
          </p:nvPr>
        </p:nvSpPr>
        <p:spPr>
          <a:xfrm>
            <a:off x="3420000" y="5400000"/>
            <a:ext cx="3237480" cy="2674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&lt;нижний колонтитул&gt;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Num" idx="7"/>
          </p:nvPr>
        </p:nvSpPr>
        <p:spPr>
          <a:xfrm>
            <a:off x="9180000" y="5130000"/>
            <a:ext cx="717480" cy="5374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7C9777ED-D6B1-43DC-9BF4-32EB569060DF}" type="slidenum"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8"/>
          </p:nvPr>
        </p:nvSpPr>
        <p:spPr>
          <a:xfrm>
            <a:off x="360000" y="5400000"/>
            <a:ext cx="2877480" cy="2674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Прямоугольник 7"/>
          <p:cNvSpPr/>
          <p:nvPr/>
        </p:nvSpPr>
        <p:spPr>
          <a:xfrm>
            <a:off x="0" y="5400000"/>
            <a:ext cx="10079640" cy="2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131" name="Прямоугольник 8"/>
          <p:cNvSpPr/>
          <p:nvPr/>
        </p:nvSpPr>
        <p:spPr>
          <a:xfrm>
            <a:off x="0" y="0"/>
            <a:ext cx="10079640" cy="1214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132" name="Овал 5"/>
          <p:cNvSpPr/>
          <p:nvPr/>
        </p:nvSpPr>
        <p:spPr>
          <a:xfrm>
            <a:off x="9315000" y="5175000"/>
            <a:ext cx="449640" cy="4496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133" name="TextBox 6"/>
          <p:cNvSpPr/>
          <p:nvPr/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C70B84A9-826E-4A66-9FBF-B95C44298B40}" type="slidenum">
              <a:rPr b="1" lang="ru-RU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pPr marL="228960" indent="-17172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457920" indent="-17172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686880" indent="-15264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3" marL="915840" indent="-11448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4" marL="1144800" indent="-11448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5" marL="1373760" indent="-11448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6" marL="1602720" indent="-11448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ftr" idx="9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&lt;нижний колонтитул&gt;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dt" idx="10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60000" y="2828520"/>
            <a:ext cx="9357480" cy="7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ТРАНСФОРМЕРЫ. BERT И GPT.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7480" cy="14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ffffff"/>
                </a:solidFill>
                <a:latin typeface="Source Sans Pro"/>
              </a:rPr>
              <a:t>Выполнили: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ffffff"/>
                </a:solidFill>
                <a:latin typeface="Source Sans Pro"/>
              </a:rPr>
              <a:t>Чепасов Дмитрий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ffffff"/>
                </a:solidFill>
                <a:latin typeface="Source Sans Pro"/>
              </a:rPr>
              <a:t>Щедрин Арсений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"/>
          <p:cNvSpPr/>
          <p:nvPr/>
        </p:nvSpPr>
        <p:spPr>
          <a:xfrm>
            <a:off x="201960" y="360000"/>
            <a:ext cx="573588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Маскированное внимание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3780000" y="1560240"/>
            <a:ext cx="1617840" cy="95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Маски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1440000" y="2700000"/>
            <a:ext cx="3057840" cy="8978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4" name=""/>
          <p:cNvSpPr/>
          <p:nvPr/>
        </p:nvSpPr>
        <p:spPr>
          <a:xfrm>
            <a:off x="4860000" y="2700000"/>
            <a:ext cx="2877840" cy="8978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ffffff"/>
                </a:solidFill>
                <a:latin typeface="Arial"/>
                <a:ea typeface="DejaVu Sans"/>
              </a:rPr>
              <a:t>Вещественная(attn_mask)[N,M]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1440000" y="2700000"/>
            <a:ext cx="3057840" cy="10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ffffff"/>
                </a:solidFill>
                <a:latin typeface="Arial"/>
                <a:ea typeface="DejaVu Sans"/>
              </a:rPr>
              <a:t>Булева маска(key_padding mask)[B,M]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"/>
          <p:cNvSpPr txBox="1"/>
          <p:nvPr/>
        </p:nvSpPr>
        <p:spPr>
          <a:xfrm>
            <a:off x="180000" y="321480"/>
            <a:ext cx="636660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Как они складываются?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17" name=""/>
              <p:cNvSpPr txBox="1"/>
              <p:nvPr/>
            </p:nvSpPr>
            <p:spPr>
              <a:xfrm>
                <a:off x="315360" y="1874880"/>
                <a:ext cx="3758400" cy="936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Attn</m:t>
                    </m:r>
                    <m:r>
                      <m:t xml:space="preserve">=</m:t>
                    </m:r>
                    <m:r>
                      <m:t xml:space="preserve">softmax</m:t>
                    </m:r>
                    <m:d>
                      <m:dPr>
                        <m:begChr m:val="("/>
                        <m:endChr m:val=")"/>
                      </m:dPr>
                      <m:e>
                        <m:f>
                          <m:num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sSup>
                                  <m:e>
                                    <m:r>
                                      <m:t xml:space="preserve">QK</m:t>
                                    </m:r>
                                  </m:e>
                                  <m:sup>
                                    <m:r>
                                      <m:t xml:space="preserve">T</m:t>
                                    </m:r>
                                  </m:sup>
                                </m:sSup>
                                <m:r>
                                  <m:t xml:space="preserve">+</m:t>
                                </m:r>
                                <m:r>
                                  <m:t xml:space="preserve">QR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1"/>
                              </m:radPr>
                              <m:deg/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E</m:t>
                                    </m:r>
                                  </m:e>
                                </m:d>
                              </m:e>
                            </m:rad>
                          </m:den>
                        </m:f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18" name=""/>
              <p:cNvSpPr txBox="1"/>
              <p:nvPr/>
            </p:nvSpPr>
            <p:spPr>
              <a:xfrm>
                <a:off x="188640" y="3444480"/>
                <a:ext cx="5758920" cy="1078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e</m:t>
                        </m:r>
                      </m:e>
                      <m:sub>
                        <m:r>
                          <m:t xml:space="preserve">ij</m:t>
                        </m:r>
                      </m:sub>
                    </m:sSub>
                    <m:r>
                      <m:t xml:space="preserve">=</m:t>
                    </m:r>
                    <m:f>
                      <m:num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x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  <m:sSup>
                              <m:e>
                                <m:r>
                                  <m:t xml:space="preserve">W</m:t>
                                </m:r>
                              </m:e>
                              <m:sup>
                                <m:r>
                                  <m:t xml:space="preserve">Q</m:t>
                                </m:r>
                              </m:sup>
                            </m:sSup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sSub>
                                      <m:e>
                                        <m:r>
                                          <m:t xml:space="preserve">x</m:t>
                                        </m:r>
                                      </m:e>
                                      <m:sub>
                                        <m:r>
                                          <m:t xml:space="preserve">j</m:t>
                                        </m:r>
                                      </m:sub>
                                    </m:sSub>
                                    <m:sSup>
                                      <m:e>
                                        <m:r>
                                          <m:t xml:space="preserve">W</m:t>
                                        </m:r>
                                      </m:e>
                                      <m:sup>
                                        <m:r>
                                          <m:t xml:space="preserve">K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m:t xml:space="preserve">T</m:t>
                                </m:r>
                              </m:sup>
                            </m:sSup>
                            <m:r>
                              <m:t xml:space="preserve">+</m:t>
                            </m:r>
                            <m:sSub>
                              <m:e>
                                <m:r>
                                  <m:t xml:space="preserve">x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  <m:sSup>
                              <m:e>
                                <m:r>
                                  <m:t xml:space="preserve">W</m:t>
                                </m:r>
                              </m:e>
                              <m:sup>
                                <m:r>
                                  <m:t xml:space="preserve">Q</m:t>
                                </m:r>
                              </m:sup>
                            </m:sSup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sSubSup>
                                      <m:e>
                                        <m:r>
                                          <m:t xml:space="preserve">P</m:t>
                                        </m:r>
                                      </m:e>
                                      <m:sub>
                                        <m:r>
                                          <m:t xml:space="preserve">ij</m:t>
                                        </m:r>
                                      </m:sub>
                                      <m:sup>
                                        <m:r>
                                          <m:t xml:space="preserve">K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m:t xml:space="preserve">T</m:t>
                                </m:r>
                              </m:sup>
                            </m:sSup>
                          </m:e>
                        </m:d>
                      </m:num>
                      <m:den>
                        <m:rad>
                          <m:radPr>
                            <m:degHide m:val="1"/>
                          </m:radPr>
                          <m:deg/>
                          <m:e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E</m:t>
                                </m:r>
                              </m:e>
                            </m:d>
                          </m:e>
                        </m:rad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219" name=""/>
          <p:cNvSpPr/>
          <p:nvPr/>
        </p:nvSpPr>
        <p:spPr>
          <a:xfrm>
            <a:off x="6077160" y="3431160"/>
            <a:ext cx="3368160" cy="93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Добавление показывает дистанцию между элементом запроса к позиции последовательности 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Encoder and Decoder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Что это? Кратко говоря, две RNN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2152440" y="2018520"/>
            <a:ext cx="5540040" cy="26730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"/>
          <p:cNvSpPr/>
          <p:nvPr/>
        </p:nvSpPr>
        <p:spPr>
          <a:xfrm>
            <a:off x="412920" y="321480"/>
            <a:ext cx="420372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Подробнее о Encoder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2160360" y="1260000"/>
            <a:ext cx="5217840" cy="406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Веса внимания в структуре decode encode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0" y="126108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</a:rPr>
              <a:t>V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Sans Pro Semibold"/>
              </a:rPr>
              <a:t>α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Sans Pro Semibold"/>
              </a:rPr>
              <a:t> : α — ячейка скрытого состояние в енкодере → V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Sans Pro Semibold"/>
              </a:rPr>
              <a:t>α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Sans Pro Semibold"/>
              </a:rPr>
              <a:t> — вектор скрытого состояние в енкодере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Sans Pro Semibold"/>
              </a:rPr>
              <a:t> 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Sans Pro Semibold"/>
              </a:rPr>
              <a:t>V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Sans Pro Semibold"/>
              </a:rPr>
              <a:t>β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Sans Pro Semibold"/>
              </a:rPr>
              <a:t> : β — ячейка скрытого состояние в декодере → V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Sans Pro Semibold"/>
              </a:rPr>
              <a:t>β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Sans Pro Semibold"/>
              </a:rPr>
              <a:t> — вектор скрытого состояние в декодере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"/>
          <p:cNvSpPr/>
          <p:nvPr/>
        </p:nvSpPr>
        <p:spPr>
          <a:xfrm>
            <a:off x="-186840" y="3241080"/>
            <a:ext cx="5397480" cy="71748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2000" spc="-1" strike="noStrike">
                <a:solidFill>
                  <a:srgbClr val="2c3e50"/>
                </a:solidFill>
                <a:latin typeface="Arial"/>
                <a:ea typeface="Source Sans Pro Semibold"/>
              </a:rPr>
              <a:t>Вес внимания к скрытым состоянием декодера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"/>
          <p:cNvSpPr/>
          <p:nvPr/>
        </p:nvSpPr>
        <p:spPr>
          <a:xfrm>
            <a:off x="5212080" y="3421080"/>
            <a:ext cx="4325400" cy="35748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2000" spc="-1" strike="noStrike">
                <a:solidFill>
                  <a:srgbClr val="2c3e50"/>
                </a:solidFill>
                <a:latin typeface="Arial"/>
                <a:ea typeface="Source Sans Pro Semibold"/>
              </a:rPr>
              <a:t>Расчет следующего скрытого состояния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29" name=""/>
              <p:cNvSpPr txBox="1"/>
              <p:nvPr/>
            </p:nvSpPr>
            <p:spPr>
              <a:xfrm>
                <a:off x="97200" y="3959640"/>
                <a:ext cx="5121720" cy="1474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w</m:t>
                    </m:r>
                    <m:sSub>
                      <m:e>
                        <m:r>
                          <m:t xml:space="preserve">'</m:t>
                        </m:r>
                      </m:e>
                      <m:sub>
                        <m:r>
                          <m:t xml:space="preserve">α</m:t>
                        </m:r>
                        <m:r>
                          <m:t xml:space="preserve">β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softmax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μ</m:t>
                        </m:r>
                        <m:sSub>
                          <m:e>
                            <m:r>
                              <m:t xml:space="preserve">u</m:t>
                            </m:r>
                          </m:e>
                          <m:sub>
                            <m:r>
                              <m:t xml:space="preserve">α</m:t>
                            </m:r>
                          </m:sub>
                        </m:sSub>
                        <m:sSub>
                          <m:e>
                            <m:r>
                              <m:t xml:space="preserve">v</m:t>
                            </m:r>
                          </m:e>
                          <m:sub>
                            <m:r>
                              <m:t xml:space="preserve">β</m:t>
                            </m:r>
                          </m:sub>
                        </m:sSub>
                      </m:e>
                    </m:d>
                    <m:r>
                      <m:t xml:space="preserve">=</m:t>
                    </m:r>
                    <m:f>
                      <m:num>
                        <m:sSup>
                          <m:e>
                            <m:r>
                              <m:t xml:space="preserve">e</m:t>
                            </m:r>
                          </m:e>
                          <m:sup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μ</m:t>
                                </m:r>
                                <m:sSub>
                                  <m:e>
                                    <m:r>
                                      <m:t xml:space="preserve">u</m:t>
                                    </m:r>
                                  </m:e>
                                  <m:sub>
                                    <m:r>
                                      <m:t xml:space="preserve">α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 xml:space="preserve">v</m:t>
                                    </m:r>
                                  </m:e>
                                  <m:sub>
                                    <m:r>
                                      <m:t xml:space="preserve">β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num>
                      <m:den>
                        <m:d>
                          <m:dPr>
                            <m:begChr m:val="("/>
                            <m:endChr m:val=")"/>
                          </m:dPr>
                          <m:e>
                            <m:nary>
                              <m:naryPr>
                                <m:chr m:val="∑"/>
                                <m:supHide m:val="1"/>
                              </m:naryPr>
                              <m:sub>
                                <m:r>
                                  <m:t xml:space="preserve">γ</m:t>
                                </m:r>
                              </m:sub>
                              <m:sup/>
                              <m:e>
                                <m:sSup>
                                  <m:e>
                                    <m:r>
                                      <m:t xml:space="preserve">e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</m:dPr>
                                      <m:e>
                                        <m:r>
                                          <m:t xml:space="preserve">μ</m:t>
                                        </m:r>
                                        <m:sSub>
                                          <m:e>
                                            <m:r>
                                              <m:t xml:space="preserve">u</m:t>
                                            </m:r>
                                          </m:e>
                                          <m:sub>
                                            <m:r>
                                              <m:t xml:space="preserve">α</m:t>
                                            </m:r>
                                          </m:sub>
                                        </m:sSub>
                                        <m:sSub>
                                          <m:e>
                                            <m:r>
                                              <m:t xml:space="preserve">v</m:t>
                                            </m:r>
                                          </m:e>
                                          <m:sub>
                                            <m:r>
                                              <m:t xml:space="preserve">γ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nary>
                          </m:e>
                        </m:d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30" name=""/>
              <p:cNvSpPr txBox="1"/>
              <p:nvPr/>
            </p:nvSpPr>
            <p:spPr>
              <a:xfrm>
                <a:off x="5220000" y="4140000"/>
                <a:ext cx="4858920" cy="942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Sup>
                      <m:e>
                        <m:r>
                          <m:t xml:space="preserve">u</m:t>
                        </m:r>
                      </m:e>
                      <m:sub>
                        <m:r>
                          <m:t xml:space="preserve">α</m:t>
                        </m:r>
                      </m:sub>
                      <m:sup>
                        <m:r>
                          <m:t xml:space="preserve">'</m:t>
                        </m:r>
                      </m:sup>
                    </m:sSubSup>
                    <m:r>
                      <m:t xml:space="preserve">=</m:t>
                    </m:r>
                    <m:nary>
                      <m:naryPr>
                        <m:chr m:val="∑"/>
                        <m:supHide m:val="1"/>
                      </m:naryPr>
                      <m:sub>
                        <m:r>
                          <m:t xml:space="preserve">β</m:t>
                        </m:r>
                      </m:sub>
                      <m:sup/>
                      <m:e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w</m:t>
                                </m:r>
                              </m:e>
                              <m:sub>
                                <m:r>
                                  <m:t xml:space="preserve">α</m:t>
                                </m:r>
                                <m:r>
                                  <m:t xml:space="preserve">β</m:t>
                                </m:r>
                              </m:sub>
                            </m:sSub>
                            <m:sSub>
                              <m:e>
                                <m:r>
                                  <m:t xml:space="preserve">v</m:t>
                                </m:r>
                              </m:e>
                              <m:sub>
                                <m:r>
                                  <m:t xml:space="preserve">β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m:t xml:space="preserve">,</m:t>
                    </m:r>
                    <m:nary>
                      <m:naryPr>
                        <m:chr m:val="∑"/>
                        <m:supHide m:val="1"/>
                      </m:naryPr>
                      <m:sub>
                        <m:r>
                          <m:t xml:space="preserve">β</m:t>
                        </m:r>
                      </m:sub>
                      <m:sup/>
                      <m:e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w</m:t>
                                </m:r>
                              </m:e>
                              <m:sub>
                                <m:r>
                                  <m:t xml:space="preserve">α</m:t>
                                </m:r>
                                <m:r>
                                  <m:t xml:space="preserve">β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m:t xml:space="preserve">=</m:t>
                    </m:r>
                    <m:r>
                      <m:t xml:space="preserve">1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"/>
          <p:cNvSpPr/>
          <p:nvPr/>
        </p:nvSpPr>
        <p:spPr>
          <a:xfrm>
            <a:off x="357840" y="180000"/>
            <a:ext cx="6840000" cy="10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Подробнее о Encoder Decoder вместе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1980000" y="1800000"/>
            <a:ext cx="5585760" cy="3173040"/>
          </a:xfrm>
          <a:prstGeom prst="rect">
            <a:avLst/>
          </a:prstGeom>
          <a:ln w="0">
            <a:noFill/>
          </a:ln>
        </p:spPr>
      </p:pic>
      <p:sp>
        <p:nvSpPr>
          <p:cNvPr id="233" name=""/>
          <p:cNvSpPr/>
          <p:nvPr/>
        </p:nvSpPr>
        <p:spPr>
          <a:xfrm>
            <a:off x="2353680" y="1369440"/>
            <a:ext cx="5744520" cy="4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Encoder + Decoder = Transformer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"/>
          <p:cNvSpPr/>
          <p:nvPr/>
        </p:nvSpPr>
        <p:spPr>
          <a:xfrm>
            <a:off x="252000" y="360000"/>
            <a:ext cx="604584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Про Linear Layer and Softmax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2328480" y="1653480"/>
            <a:ext cx="4952880" cy="319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"/>
          <p:cNvSpPr/>
          <p:nvPr/>
        </p:nvSpPr>
        <p:spPr>
          <a:xfrm>
            <a:off x="360000" y="180000"/>
            <a:ext cx="5578200" cy="10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Обучение трансфомера и loss function 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169200" y="1393560"/>
            <a:ext cx="4689360" cy="3645000"/>
          </a:xfrm>
          <a:prstGeom prst="rect">
            <a:avLst/>
          </a:prstGeom>
          <a:ln w="0">
            <a:noFill/>
          </a:ln>
        </p:spPr>
      </p:pic>
      <p:pic>
        <p:nvPicPr>
          <p:cNvPr id="238" name="" descr=""/>
          <p:cNvPicPr/>
          <p:nvPr/>
        </p:nvPicPr>
        <p:blipFill>
          <a:blip r:embed="rId2"/>
          <a:stretch/>
        </p:blipFill>
        <p:spPr>
          <a:xfrm>
            <a:off x="5077080" y="1440360"/>
            <a:ext cx="4641480" cy="359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"/>
          <p:cNvSpPr/>
          <p:nvPr/>
        </p:nvSpPr>
        <p:spPr>
          <a:xfrm>
            <a:off x="180000" y="501480"/>
            <a:ext cx="600048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BERT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72000" y="1440000"/>
            <a:ext cx="6115680" cy="2338200"/>
          </a:xfrm>
          <a:prstGeom prst="rect">
            <a:avLst/>
          </a:prstGeom>
          <a:ln w="0">
            <a:noFill/>
          </a:ln>
        </p:spPr>
      </p:pic>
      <p:sp>
        <p:nvSpPr>
          <p:cNvPr id="241" name=""/>
          <p:cNvSpPr/>
          <p:nvPr/>
        </p:nvSpPr>
        <p:spPr>
          <a:xfrm>
            <a:off x="5430240" y="1620000"/>
            <a:ext cx="4169880" cy="15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2c3e50"/>
                </a:solidFill>
                <a:latin typeface="Arial"/>
                <a:ea typeface="DejaVu Sans"/>
              </a:rPr>
              <a:t>С точки зрения ахритектуры BERT’s input индентичен трансфомерам.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5430240" y="2700000"/>
            <a:ext cx="3927960" cy="22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2c3e50"/>
                </a:solidFill>
                <a:latin typeface="Arial"/>
                <a:ea typeface="DejaVu Sans"/>
              </a:rPr>
              <a:t>Различие в выходе, а именно Для каждой позиции на выход подается вектор размерностью hidden_size (768 в базовой модели BERT'а).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235440" y="4043520"/>
            <a:ext cx="1382760" cy="11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Токены BERT: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[SEP]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[MASK]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[CLS]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1029960" y="1980000"/>
            <a:ext cx="7610040" cy="2638080"/>
          </a:xfrm>
          <a:prstGeom prst="rect">
            <a:avLst/>
          </a:prstGeom>
          <a:ln w="0">
            <a:noFill/>
          </a:ln>
        </p:spPr>
      </p:pic>
      <p:sp>
        <p:nvSpPr>
          <p:cNvPr id="245" name=""/>
          <p:cNvSpPr txBox="1"/>
          <p:nvPr/>
        </p:nvSpPr>
        <p:spPr>
          <a:xfrm>
            <a:off x="276120" y="321480"/>
            <a:ext cx="7283880" cy="301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Входные данны BERT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"/>
          <p:cNvSpPr/>
          <p:nvPr/>
        </p:nvSpPr>
        <p:spPr>
          <a:xfrm>
            <a:off x="540000" y="321480"/>
            <a:ext cx="6297840" cy="10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Краткий план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167760" y="1454760"/>
            <a:ext cx="7570080" cy="26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1)Введение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2)Главная идея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3)Внимание, Енкодер и Декодер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4)Трансфомеры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5)BERT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6)GPT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"/>
          <p:cNvSpPr/>
          <p:nvPr/>
        </p:nvSpPr>
        <p:spPr>
          <a:xfrm>
            <a:off x="180000" y="194040"/>
            <a:ext cx="6364800" cy="10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BERT для задач языкового моделирования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540000" y="1687680"/>
            <a:ext cx="4826520" cy="3170520"/>
          </a:xfrm>
          <a:prstGeom prst="rect">
            <a:avLst/>
          </a:prstGeom>
          <a:ln w="0">
            <a:noFill/>
          </a:ln>
        </p:spPr>
      </p:pic>
      <p:sp>
        <p:nvSpPr>
          <p:cNvPr id="248" name=""/>
          <p:cNvSpPr/>
          <p:nvPr/>
        </p:nvSpPr>
        <p:spPr>
          <a:xfrm>
            <a:off x="5940000" y="2340000"/>
            <a:ext cx="3837960" cy="17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Для задач языкового моделирования BERT использует «умные» маски для 15% слов во входном предложении и просит модель предсказать пропущенное слово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"/>
          <p:cNvSpPr/>
          <p:nvPr/>
        </p:nvSpPr>
        <p:spPr>
          <a:xfrm>
            <a:off x="180000" y="321480"/>
            <a:ext cx="6658200" cy="350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BERT для задачи двух предложений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398160" y="1668600"/>
            <a:ext cx="4640040" cy="3189600"/>
          </a:xfrm>
          <a:prstGeom prst="rect">
            <a:avLst/>
          </a:prstGeom>
          <a:ln w="0">
            <a:noFill/>
          </a:ln>
        </p:spPr>
      </p:pic>
      <p:sp>
        <p:nvSpPr>
          <p:cNvPr id="251" name=""/>
          <p:cNvSpPr/>
          <p:nvPr/>
        </p:nvSpPr>
        <p:spPr>
          <a:xfrm>
            <a:off x="4860000" y="2520000"/>
            <a:ext cx="5038200" cy="14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Чтобы BERT мог лучше справляться с определением связей в нескольких предложениях, предварительное обучение включает дополнительную задачу: дано два предложения (А и В); какова вероятность, что В будет следовать после А?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2480760" y="1315080"/>
            <a:ext cx="4717440" cy="3183120"/>
          </a:xfrm>
          <a:prstGeom prst="rect">
            <a:avLst/>
          </a:prstGeom>
          <a:ln w="0">
            <a:noFill/>
          </a:ln>
        </p:spPr>
      </p:pic>
      <p:sp>
        <p:nvSpPr>
          <p:cNvPr id="253" name=""/>
          <p:cNvSpPr/>
          <p:nvPr/>
        </p:nvSpPr>
        <p:spPr>
          <a:xfrm>
            <a:off x="0" y="321480"/>
            <a:ext cx="600048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BERT для различных задач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900000" y="4428360"/>
            <a:ext cx="8278200" cy="79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  <a:ea typeface="DejaVu Sans"/>
              </a:rPr>
              <a:t>a) Задачи классификации двух предложений: MNLI, QQP, QNLI, STS-B, MRPC, RTE, SWAG; b) задачи классификации одного предложения: SST-2, CoLA; c) вопросно-ответные задачи: SQuAD v1.1; d) задачи разметки одного предложения: CoNLL-2003 NER.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77480" cy="16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8D89E7E-7234-4BCA-87C1-F68789B56A90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GPT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GPT (Generative Pre-trained Transformer) – 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нейросеть, генерирующая продолжение текста, на основе вероятности такой последовательности слов в языке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8" name="Рисунок 1" descr=""/>
          <p:cNvPicPr/>
          <p:nvPr/>
        </p:nvPicPr>
        <p:blipFill>
          <a:blip r:embed="rId1"/>
          <a:stretch/>
        </p:blipFill>
        <p:spPr>
          <a:xfrm>
            <a:off x="360000" y="4230720"/>
            <a:ext cx="1046520" cy="787680"/>
          </a:xfrm>
          <a:prstGeom prst="rect">
            <a:avLst/>
          </a:prstGeom>
          <a:ln w="0">
            <a:noFill/>
          </a:ln>
        </p:spPr>
      </p:pic>
      <p:pic>
        <p:nvPicPr>
          <p:cNvPr id="259" name="Рисунок 3" descr=""/>
          <p:cNvPicPr/>
          <p:nvPr/>
        </p:nvPicPr>
        <p:blipFill>
          <a:blip r:embed="rId2"/>
          <a:stretch/>
        </p:blipFill>
        <p:spPr>
          <a:xfrm>
            <a:off x="1524600" y="4358520"/>
            <a:ext cx="3053160" cy="583560"/>
          </a:xfrm>
          <a:prstGeom prst="rect">
            <a:avLst/>
          </a:prstGeom>
          <a:ln w="0">
            <a:noFill/>
          </a:ln>
        </p:spPr>
      </p:pic>
      <p:pic>
        <p:nvPicPr>
          <p:cNvPr id="260" name="Рисунок 5" descr=""/>
          <p:cNvPicPr/>
          <p:nvPr/>
        </p:nvPicPr>
        <p:blipFill>
          <a:blip r:embed="rId3"/>
          <a:stretch/>
        </p:blipFill>
        <p:spPr>
          <a:xfrm>
            <a:off x="4797360" y="4358520"/>
            <a:ext cx="1818000" cy="58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GPT</a:t>
            </a: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что это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TextBox 1"/>
          <p:cNvSpPr/>
          <p:nvPr/>
        </p:nvSpPr>
        <p:spPr>
          <a:xfrm flipH="1">
            <a:off x="1101600" y="1585080"/>
            <a:ext cx="824436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Текст разбивается на токены, которые сопоставляются с целыми числами в соответствии вокабулярия – данных, на которых обучалась модель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Пример: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TextBox 3"/>
          <p:cNvSpPr/>
          <p:nvPr/>
        </p:nvSpPr>
        <p:spPr>
          <a:xfrm>
            <a:off x="1102320" y="3254760"/>
            <a:ext cx="6456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d4d4c"/>
                </a:solidFill>
                <a:latin typeface="Menlo"/>
                <a:ea typeface="DejaVu Sans"/>
              </a:rPr>
              <a:t>vocab = [</a:t>
            </a:r>
            <a:r>
              <a:rPr b="0" lang="en-US" sz="1800" spc="-1" strike="noStrike">
                <a:solidFill>
                  <a:srgbClr val="718c00"/>
                </a:solidFill>
                <a:latin typeface="Menlo"/>
                <a:ea typeface="DejaVu Sans"/>
              </a:rPr>
              <a:t>"all"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718c00"/>
                </a:solidFill>
                <a:latin typeface="Menlo"/>
                <a:ea typeface="DejaVu Sans"/>
              </a:rPr>
              <a:t>"not"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718c00"/>
                </a:solidFill>
                <a:latin typeface="Menlo"/>
                <a:ea typeface="DejaVu Sans"/>
              </a:rPr>
              <a:t>"heroes"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718c00"/>
                </a:solidFill>
                <a:latin typeface="Menlo"/>
                <a:ea typeface="DejaVu Sans"/>
              </a:rPr>
              <a:t>"the"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718c00"/>
                </a:solidFill>
                <a:latin typeface="Menlo"/>
                <a:ea typeface="DejaVu Sans"/>
              </a:rPr>
              <a:t>"wear"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718c00"/>
                </a:solidFill>
                <a:latin typeface="Menlo"/>
                <a:ea typeface="DejaVu Sans"/>
              </a:rPr>
              <a:t>"."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718c00"/>
                </a:solidFill>
                <a:latin typeface="Menlo"/>
                <a:ea typeface="DejaVu Sans"/>
              </a:rPr>
              <a:t>"capes"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  <a:ea typeface="DejaVu Sans"/>
              </a:rPr>
              <a:t>]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TextBox 4"/>
          <p:cNvSpPr/>
          <p:nvPr/>
        </p:nvSpPr>
        <p:spPr>
          <a:xfrm>
            <a:off x="1102320" y="3909600"/>
            <a:ext cx="5917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d4d4c"/>
                </a:solidFill>
                <a:latin typeface="Menlo"/>
                <a:ea typeface="DejaVu Sans"/>
              </a:rPr>
              <a:t>tokenizer.encode(</a:t>
            </a:r>
            <a:r>
              <a:rPr b="0" lang="en-US" sz="1800" spc="-1" strike="noStrike">
                <a:solidFill>
                  <a:srgbClr val="718c00"/>
                </a:solidFill>
                <a:latin typeface="Menlo"/>
                <a:ea typeface="DejaVu Sans"/>
              </a:rPr>
              <a:t>"not all heroes wear"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  <a:ea typeface="DejaVu Sans"/>
              </a:rPr>
              <a:t>) </a:t>
            </a:r>
            <a:r>
              <a:rPr b="0" lang="en-US" sz="1800" spc="-1" strike="noStrike">
                <a:solidFill>
                  <a:srgbClr val="8e908c"/>
                </a:solidFill>
                <a:latin typeface="Menlo"/>
                <a:ea typeface="DejaVu Sans"/>
              </a:rPr>
              <a:t># ids = [1, 0, 2, 4]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GPT</a:t>
            </a: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основная суть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TextBox 2"/>
          <p:cNvSpPr/>
          <p:nvPr/>
        </p:nvSpPr>
        <p:spPr>
          <a:xfrm>
            <a:off x="741600" y="1676520"/>
            <a:ext cx="89780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Результатом является массив i на j, где i - ая строка – номер слова в вводе, j – ый столбец в i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ой строке – вероятность, что данное слово из вокабулярия было бы встречено в языке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TextBox 5"/>
          <p:cNvSpPr/>
          <p:nvPr/>
        </p:nvSpPr>
        <p:spPr>
          <a:xfrm>
            <a:off x="741600" y="4134960"/>
            <a:ext cx="8978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GPT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выбирает следующее слово основываясь на этом массиве. Можно рандомизировать выбор слова, чтобы ответы получались интереснее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GPT</a:t>
            </a: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основная суть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TextBox 6"/>
          <p:cNvSpPr/>
          <p:nvPr/>
        </p:nvSpPr>
        <p:spPr>
          <a:xfrm>
            <a:off x="921240" y="1890000"/>
            <a:ext cx="8978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GPT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выбирает следующее слово основываясь на этом массиве. Можно рандомизировать выбор слова, чтобы ответы получались интереснее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Введение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180000" y="162000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Что такое внимание?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3039840" y="2093040"/>
            <a:ext cx="4157640" cy="29444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Основная идея в ML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-180000" y="1260000"/>
            <a:ext cx="5037480" cy="39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</a:rPr>
              <a:t>«Надо сдавать лабораторные работы до срока сдачи»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</a:rPr>
              <a:t>„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</a:rPr>
              <a:t>Надо“ →w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</a:rPr>
              <a:t>1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</a:rPr>
              <a:t>=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</a:rPr>
              <a:t> 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</a:rPr>
              <a:t>[1,0,0,0,0,0,0]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„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Cдавать“ →w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Han Sans CN"/>
              </a:rPr>
              <a:t>2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=[0,1,0,0,0,0,0]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„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Лабораторные“ →w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Han Sans CN"/>
              </a:rPr>
              <a:t>3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=[0,0,1,0,0,0,0]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„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работы“ →w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Han Sans CN"/>
              </a:rPr>
              <a:t>4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=[0,0,0,1,0,0,0]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„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до“ →w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Han Sans CN"/>
              </a:rPr>
              <a:t>5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= [0,0,0,0,1,0,0]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„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срока“ → w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Han Sans CN"/>
              </a:rPr>
              <a:t>6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=[0,0,0,0,0,1,0]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„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сдачи“ →w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Han Sans CN"/>
              </a:rPr>
              <a:t>7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 =[0,0,0,0,0,0,1]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5581440" y="2700000"/>
            <a:ext cx="2697480" cy="66960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2c3e50"/>
                </a:solidFill>
                <a:latin typeface="Arial"/>
                <a:ea typeface="DejaVu Sans"/>
              </a:rPr>
              <a:t>Нормализуем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84" name=""/>
              <p:cNvSpPr txBox="1"/>
              <p:nvPr/>
            </p:nvSpPr>
            <p:spPr>
              <a:xfrm>
                <a:off x="4140000" y="3287520"/>
                <a:ext cx="5134680" cy="1931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w</m:t>
                    </m:r>
                    <m:sSub>
                      <m:e>
                        <m:r>
                          <m:t xml:space="preserve">'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softmax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w</m:t>
                        </m:r>
                        <m:r>
                          <m:t xml:space="preserve">1</m:t>
                        </m:r>
                        <m:r>
                          <m:t xml:space="preserve">,</m:t>
                        </m:r>
                        <m:r>
                          <m:t xml:space="preserve">...</m:t>
                        </m:r>
                        <m:r>
                          <m:t xml:space="preserve">,</m:t>
                        </m:r>
                        <m:r>
                          <m:t xml:space="preserve">w</m:t>
                        </m:r>
                        <m:r>
                          <m:t xml:space="preserve">7</m:t>
                        </m:r>
                      </m:e>
                    </m:d>
                    <m:r>
                      <m:t xml:space="preserve">=</m:t>
                    </m:r>
                    <m:f>
                      <m:num>
                        <m:sSup>
                          <m:e>
                            <m:r>
                              <m:t xml:space="preserve">e</m:t>
                            </m:r>
                          </m:e>
                          <m:sup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sSub>
                                  <m:e>
                                    <m:r>
                                      <m:t xml:space="preserve">w</m:t>
                                    </m:r>
                                  </m:e>
                                  <m:sub>
                                    <m:r>
                                      <m:t xml:space="preserve">i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num>
                      <m:den>
                        <m:d>
                          <m:dPr>
                            <m:begChr m:val="("/>
                            <m:endChr m:val=")"/>
                          </m:dPr>
                          <m:e>
                            <m:nary>
                              <m:naryPr>
                                <m:chr m:val="∑"/>
                              </m:naryPr>
                              <m:sub>
                                <m:r>
                                  <m:t xml:space="preserve">1</m:t>
                                </m:r>
                              </m:sub>
                              <m:sup>
                                <m:r>
                                  <m:t xml:space="preserve">7</m:t>
                                </m:r>
                              </m:sup>
                              <m:e>
                                <m:sSup>
                                  <m:e>
                                    <m:r>
                                      <m:t xml:space="preserve">e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 xml:space="preserve">w</m:t>
                                            </m:r>
                                          </m:e>
                                          <m:sub>
                                            <m:r>
                                              <m:t xml:space="preserve"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nary>
                          </m:e>
                        </m:d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85" name=""/>
              <p:cNvSpPr txBox="1"/>
              <p:nvPr/>
            </p:nvSpPr>
            <p:spPr>
              <a:xfrm>
                <a:off x="5680440" y="1922040"/>
                <a:ext cx="2238120" cy="596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w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r>
                      <m:t xml:space="preserve">×</m:t>
                    </m:r>
                    <m:sSub>
                      <m:e>
                        <m:r>
                          <m:t xml:space="preserve">w</m:t>
                        </m:r>
                      </m:e>
                      <m:sub>
                        <m:r>
                          <m:t xml:space="preserve">j</m:t>
                        </m:r>
                      </m:sub>
                    </m:sSub>
                    <m:r>
                      <m:t xml:space="preserve">∀</m:t>
                    </m:r>
                    <m:r>
                      <m:t xml:space="preserve">i</m:t>
                    </m:r>
                    <m:r>
                      <m:t xml:space="preserve">,</m:t>
                    </m:r>
                    <m:r>
                      <m:t xml:space="preserve">j</m:t>
                    </m:r>
                    <m:r>
                      <m:t xml:space="preserve">∈</m:t>
                    </m:r>
                    <m:d>
                      <m:dPr>
                        <m:begChr m:val="["/>
                        <m:endChr m:val="]"/>
                      </m:dPr>
                      <m:e>
                        <m:r>
                          <m:t xml:space="preserve">1</m:t>
                        </m:r>
                        <m:r>
                          <m:t xml:space="preserve">,7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Функция внимания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180000" y="1260000"/>
            <a:ext cx="8457840" cy="10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1800" spc="-1" strike="noStrike">
                <a:solidFill>
                  <a:srgbClr val="2c3e50"/>
                </a:solidFill>
                <a:latin typeface="Arial"/>
              </a:rPr>
              <a:t>Q — матрица запросов, K — матрица ключей, V — матрица значений, E - размерность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408600" y="2339280"/>
            <a:ext cx="3189960" cy="102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Размерность Q: [N,E]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Размерность K: [M, E]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Размерность V: [M,E’]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3600000" y="3780000"/>
            <a:ext cx="3777840" cy="174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Почему 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Arial"/>
              </a:rPr>
              <a:t>√E ?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90" name=""/>
              <p:cNvSpPr txBox="1"/>
              <p:nvPr/>
            </p:nvSpPr>
            <p:spPr>
              <a:xfrm>
                <a:off x="4132800" y="2338920"/>
                <a:ext cx="5406120" cy="1291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A</m:t>
                    </m:r>
                    <m:r>
                      <m:t xml:space="preserve">=</m:t>
                    </m:r>
                    <m:r>
                      <m:t xml:space="preserve">Attn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Q</m:t>
                        </m:r>
                        <m:r>
                          <m:t xml:space="preserve">,</m:t>
                        </m:r>
                        <m:r>
                          <m:t xml:space="preserve">K</m:t>
                        </m:r>
                        <m:r>
                          <m:t xml:space="preserve">,</m:t>
                        </m:r>
                        <m:r>
                          <m:t xml:space="preserve">V</m:t>
                        </m:r>
                      </m:e>
                    </m:d>
                    <m:r>
                      <m:t xml:space="preserve">=</m:t>
                    </m:r>
                    <m:r>
                      <m:t xml:space="preserve">softmax</m:t>
                    </m:r>
                    <m:d>
                      <m:dPr>
                        <m:begChr m:val="("/>
                        <m:endChr m:val=")"/>
                      </m:dPr>
                      <m:e>
                        <m:f>
                          <m:num>
                            <m:sSup>
                              <m:e>
                                <m:r>
                                  <m:t xml:space="preserve">QK</m:t>
                                </m:r>
                              </m:e>
                              <m:sup>
                                <m:r>
                                  <m:t xml:space="preserve">T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1"/>
                              </m:radPr>
                              <m:deg/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E</m:t>
                                    </m:r>
                                  </m:e>
                                </m:d>
                              </m:e>
                            </m:rad>
                          </m:den>
                        </m:f>
                      </m:e>
                    </m:d>
                    <m:r>
                      <m:t xml:space="preserve">V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"/>
          <p:cNvSpPr/>
          <p:nvPr/>
        </p:nvSpPr>
        <p:spPr>
          <a:xfrm>
            <a:off x="478080" y="360000"/>
            <a:ext cx="32997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Self-Attention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490320" y="1380600"/>
            <a:ext cx="742752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DejaVu Sans"/>
              </a:rPr>
              <a:t>Какие проблемы решает функция self-attention?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540000" y="3420000"/>
            <a:ext cx="8417160" cy="12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  <a:ea typeface="DejaVu Sans"/>
              </a:rPr>
              <a:t>Таким образом, для трёх слов на выходе получаем три исходных вектора к которым "подмешаны" компоненты близких по смыслу слов окружения (если эмбединг был удачно построен). 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94" name=""/>
              <p:cNvSpPr txBox="1"/>
              <p:nvPr/>
            </p:nvSpPr>
            <p:spPr>
              <a:xfrm>
                <a:off x="528840" y="2160000"/>
                <a:ext cx="4509720" cy="578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Self</m:t>
                    </m:r>
                    <m:r>
                      <m:t xml:space="preserve">−</m:t>
                    </m:r>
                    <m:r>
                      <m:t xml:space="preserve">attentnion</m:t>
                    </m:r>
                    <m:r>
                      <m:t xml:space="preserve">=</m:t>
                    </m:r>
                    <m:r>
                      <m:t xml:space="preserve">attn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V</m:t>
                        </m:r>
                        <m:r>
                          <m:t xml:space="preserve">,</m:t>
                        </m:r>
                        <m:r>
                          <m:t xml:space="preserve">V</m:t>
                        </m:r>
                        <m:r>
                          <m:t xml:space="preserve">,</m:t>
                        </m:r>
                        <m:r>
                          <m:t xml:space="preserve">V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MultiHead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-180000" y="1305000"/>
            <a:ext cx="7197840" cy="10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Однако развитие не стояло на месте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193680" y="3410280"/>
            <a:ext cx="9344160" cy="14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После подсчета внимания для каждой головы, они конкатенируются, из чего получается матрица (N,E</a:t>
            </a:r>
            <a:r>
              <a:rPr b="0" lang="ru-RU" sz="2400" spc="-1" strike="noStrike" baseline="-8000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H). Её умножение с W</a:t>
            </a:r>
            <a:r>
              <a:rPr b="0" lang="ru-RU" sz="24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 приводит к финальной матрице Z [N,E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].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2880000" y="4680000"/>
            <a:ext cx="647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Что нам это дает?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99" name=""/>
              <p:cNvSpPr txBox="1"/>
              <p:nvPr/>
            </p:nvSpPr>
            <p:spPr>
              <a:xfrm>
                <a:off x="244440" y="1800000"/>
                <a:ext cx="6058440" cy="538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Z</m:t>
                    </m:r>
                    <m:r>
                      <m:t xml:space="preserve">=</m:t>
                    </m:r>
                    <m:r>
                      <m:t xml:space="preserve">MultiAttn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Q</m:t>
                        </m:r>
                        <m:r>
                          <m:t xml:space="preserve">,</m:t>
                        </m:r>
                        <m:r>
                          <m:t xml:space="preserve">K</m:t>
                        </m:r>
                        <m:r>
                          <m:t xml:space="preserve">,</m:t>
                        </m:r>
                        <m:r>
                          <m:t xml:space="preserve">V</m:t>
                        </m:r>
                      </m:e>
                    </m:d>
                    <m:r>
                      <m:t xml:space="preserve">=</m:t>
                    </m:r>
                    <m:r>
                      <m:t xml:space="preserve">concat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z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,</m:t>
                        </m:r>
                        <m:r>
                          <m:t xml:space="preserve">...</m:t>
                        </m:r>
                        <m:r>
                          <m:t xml:space="preserve">,</m:t>
                        </m:r>
                        <m:sSub>
                          <m:e>
                            <m:r>
                              <m:t xml:space="preserve">z</m:t>
                            </m:r>
                          </m:e>
                          <m:sub>
                            <m:r>
                              <m:t xml:space="preserve">H</m:t>
                            </m:r>
                          </m:sub>
                        </m:sSub>
                      </m:e>
                    </m:d>
                    <m:sSub>
                      <m:e>
                        <m:r>
                          <m:t xml:space="preserve">W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00" name=""/>
              <p:cNvSpPr txBox="1"/>
              <p:nvPr/>
            </p:nvSpPr>
            <p:spPr>
              <a:xfrm>
                <a:off x="243720" y="2700000"/>
                <a:ext cx="3702240" cy="538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z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attn</m:t>
                    </m:r>
                    <m:d>
                      <m:dPr>
                        <m:begChr m:val="("/>
                        <m:endChr m:val=")"/>
                      </m:dPr>
                      <m:e>
                        <m:sSubSup>
                          <m:e>
                            <m:r>
                              <m:t xml:space="preserve">QW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  <m:sup>
                            <m:r>
                              <m:t xml:space="preserve">Q</m:t>
                            </m:r>
                          </m:sup>
                        </m:sSubSup>
                        <m:r>
                          <m:t xml:space="preserve">,</m:t>
                        </m:r>
                        <m:sSubSup>
                          <m:e>
                            <m:r>
                              <m:t xml:space="preserve">KW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  <m:sup>
                            <m:r>
                              <m:t xml:space="preserve">K</m:t>
                            </m:r>
                          </m:sup>
                        </m:sSubSup>
                        <m:r>
                          <m:t xml:space="preserve">,</m:t>
                        </m:r>
                        <m:sSubSup>
                          <m:e>
                            <m:r>
                              <m:t xml:space="preserve">VW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  <m:sup>
                            <m:r>
                              <m:t xml:space="preserve">V</m:t>
                            </m:r>
                          </m:sup>
                        </m:sSubSup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01" name=""/>
              <p:cNvSpPr txBox="1"/>
              <p:nvPr/>
            </p:nvSpPr>
            <p:spPr>
              <a:xfrm>
                <a:off x="4320000" y="2700000"/>
                <a:ext cx="4880160" cy="718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Sup>
                      <m:e>
                        <m:r>
                          <m:t xml:space="preserve">W</m:t>
                        </m:r>
                      </m:e>
                      <m:sub>
                        <m:r>
                          <m:t xml:space="preserve">i</m:t>
                        </m:r>
                      </m:sub>
                      <m:sup>
                        <m:r>
                          <m:t xml:space="preserve">Q</m:t>
                        </m:r>
                      </m:sup>
                    </m:sSubSup>
                    <m:r>
                      <m:t xml:space="preserve">: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E</m:t>
                        </m:r>
                        <m:r>
                          <m:t xml:space="preserve">,</m:t>
                        </m:r>
                        <m:f>
                          <m:num>
                            <m:r>
                              <m:t xml:space="preserve">E</m:t>
                            </m:r>
                          </m:num>
                          <m:den>
                            <m:r>
                              <m:t xml:space="preserve">H</m:t>
                            </m:r>
                          </m:den>
                        </m:f>
                      </m:e>
                    </m:d>
                    <m:r>
                      <m:t xml:space="preserve">,</m:t>
                    </m:r>
                    <m:sSubSup>
                      <m:e>
                        <m:r>
                          <m:t xml:space="preserve">W</m:t>
                        </m:r>
                      </m:e>
                      <m:sub>
                        <m:r>
                          <m:t xml:space="preserve">i</m:t>
                        </m:r>
                      </m:sub>
                      <m:sup>
                        <m:r>
                          <m:t xml:space="preserve">K</m:t>
                        </m:r>
                      </m:sup>
                    </m:sSubSup>
                    <m:r>
                      <m:t xml:space="preserve">: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E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  <m:r>
                          <m:t xml:space="preserve">,</m:t>
                        </m:r>
                        <m:f>
                          <m:num>
                            <m:r>
                              <m:t xml:space="preserve">E</m:t>
                            </m:r>
                          </m:num>
                          <m:den>
                            <m:r>
                              <m:t xml:space="preserve">H</m:t>
                            </m:r>
                          </m:den>
                        </m:f>
                      </m:e>
                    </m:d>
                    <m:r>
                      <m:t xml:space="preserve">,</m:t>
                    </m:r>
                    <m:sSubSup>
                      <m:e>
                        <m:r>
                          <m:t xml:space="preserve">W</m:t>
                        </m:r>
                      </m:e>
                      <m:sub>
                        <m:r>
                          <m:t xml:space="preserve">i</m:t>
                        </m:r>
                      </m:sub>
                      <m:sup>
                        <m:r>
                          <m:t xml:space="preserve">V</m:t>
                        </m:r>
                      </m:sup>
                    </m:sSubSup>
                    <m:r>
                      <m:t xml:space="preserve">: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E</m:t>
                            </m:r>
                          </m:e>
                          <m:sub>
                            <m:r>
                              <m:t xml:space="preserve">v</m:t>
                            </m:r>
                          </m:sub>
                        </m:sSub>
                        <m:r>
                          <m:t xml:space="preserve">,</m:t>
                        </m:r>
                        <m:f>
                          <m:num>
                            <m:r>
                              <m:t xml:space="preserve">E</m:t>
                            </m:r>
                          </m:num>
                          <m:den>
                            <m:r>
                              <m:t xml:space="preserve">H</m:t>
                            </m:r>
                          </m:den>
                        </m:f>
                      </m:e>
                    </m: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1941840" y="1613520"/>
            <a:ext cx="6207840" cy="3434040"/>
          </a:xfrm>
          <a:prstGeom prst="rect">
            <a:avLst/>
          </a:prstGeom>
          <a:ln w="0">
            <a:noFill/>
          </a:ln>
        </p:spPr>
      </p:pic>
      <p:sp>
        <p:nvSpPr>
          <p:cNvPr id="203" name=""/>
          <p:cNvSpPr txBox="1"/>
          <p:nvPr/>
        </p:nvSpPr>
        <p:spPr>
          <a:xfrm>
            <a:off x="34200" y="325440"/>
            <a:ext cx="6379560" cy="106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Графическое представлние MultiHead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-540000" y="0"/>
            <a:ext cx="7557840" cy="16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Пару слов о Positional Embeddings (PE)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180000" y="1897200"/>
            <a:ext cx="10064880" cy="98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  <a:ea typeface="DejaVu Sans"/>
              </a:rPr>
              <a:t>Типы PE в MHSA: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  <a:ea typeface="DejaVu Sans"/>
              </a:rPr>
              <a:t>1) Абсолютный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  <a:ea typeface="DejaVu Sans"/>
              </a:rPr>
              <a:t>2)Относительный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180000" y="1357200"/>
            <a:ext cx="3957840" cy="98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Что это и зачем оно?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07" name=""/>
              <p:cNvSpPr txBox="1"/>
              <p:nvPr/>
            </p:nvSpPr>
            <p:spPr>
              <a:xfrm>
                <a:off x="3682800" y="1821240"/>
                <a:ext cx="5025600" cy="918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PosEmb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pos</m:t>
                        </m:r>
                        <m:r>
                          <m:t xml:space="preserve">,2</m:t>
                        </m:r>
                        <m:r>
                          <m:t xml:space="preserve">i</m:t>
                        </m:r>
                      </m:e>
                    </m:d>
                    <m:r>
                      <m:t xml:space="preserve">=</m:t>
                    </m:r>
                    <m:r>
                      <m:t xml:space="preserve">sin</m:t>
                    </m:r>
                    <m:d>
                      <m:dPr>
                        <m:begChr m:val="("/>
                        <m:endChr m:val=")"/>
                      </m:dPr>
                      <m:e>
                        <m:f>
                          <m:num>
                            <m:r>
                              <m:t xml:space="preserve">pos</m:t>
                            </m:r>
                          </m:num>
                          <m:den>
                            <m:sSup>
                              <m:e>
                                <m:r>
                                  <m:t xml:space="preserve">100000</m:t>
                                </m:r>
                              </m:e>
                              <m:sup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f>
                                      <m:num>
                                        <m:r>
                                          <m:t xml:space="preserve">2</m:t>
                                        </m:r>
                                        <m:r>
                                          <m:t xml:space="preserve">i</m:t>
                                        </m:r>
                                      </m:num>
                                      <m:den>
                                        <m:r>
                                          <m:t xml:space="preserve">E</m:t>
                                        </m:r>
                                      </m:den>
                                    </m:f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08" name=""/>
              <p:cNvSpPr txBox="1"/>
              <p:nvPr/>
            </p:nvSpPr>
            <p:spPr>
              <a:xfrm>
                <a:off x="3597120" y="2863800"/>
                <a:ext cx="5503680" cy="918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PosEmb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pos</m:t>
                        </m:r>
                        <m:r>
                          <m:t xml:space="preserve">,2</m:t>
                        </m:r>
                        <m:r>
                          <m:t xml:space="preserve">i</m:t>
                        </m:r>
                        <m:r>
                          <m:t xml:space="preserve">+</m:t>
                        </m:r>
                        <m:r>
                          <m:t xml:space="preserve">1</m:t>
                        </m:r>
                      </m:e>
                    </m:d>
                    <m:r>
                      <m:t xml:space="preserve">=</m:t>
                    </m:r>
                    <m:r>
                      <m:t xml:space="preserve">cos</m:t>
                    </m:r>
                    <m:d>
                      <m:dPr>
                        <m:begChr m:val="("/>
                        <m:endChr m:val=")"/>
                      </m:dPr>
                      <m:e>
                        <m:f>
                          <m:num>
                            <m:r>
                              <m:t xml:space="preserve">pos</m:t>
                            </m:r>
                          </m:num>
                          <m:den>
                            <m:sSup>
                              <m:e>
                                <m:r>
                                  <m:t xml:space="preserve">100000</m:t>
                                </m:r>
                              </m:e>
                              <m:sup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f>
                                      <m:num>
                                        <m:r>
                                          <m:t xml:space="preserve">2</m:t>
                                        </m:r>
                                        <m:r>
                                          <m:t xml:space="preserve">i</m:t>
                                        </m:r>
                                      </m:num>
                                      <m:den>
                                        <m:r>
                                          <m:t xml:space="preserve">E</m:t>
                                        </m:r>
                                      </m:den>
                                    </m:f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09" name=""/>
              <p:cNvSpPr txBox="1"/>
              <p:nvPr/>
            </p:nvSpPr>
            <p:spPr>
              <a:xfrm>
                <a:off x="3682800" y="1821240"/>
                <a:ext cx="5025600" cy="918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PosEmb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pos</m:t>
                        </m:r>
                        <m:r>
                          <m:t xml:space="preserve">,2</m:t>
                        </m:r>
                        <m:r>
                          <m:t xml:space="preserve">i</m:t>
                        </m:r>
                      </m:e>
                    </m:d>
                    <m:r>
                      <m:t xml:space="preserve">=</m:t>
                    </m:r>
                    <m:r>
                      <m:t xml:space="preserve">sin</m:t>
                    </m:r>
                    <m:d>
                      <m:dPr>
                        <m:begChr m:val="("/>
                        <m:endChr m:val=")"/>
                      </m:dPr>
                      <m:e>
                        <m:f>
                          <m:num>
                            <m:r>
                              <m:t xml:space="preserve">pos</m:t>
                            </m:r>
                          </m:num>
                          <m:den>
                            <m:sSup>
                              <m:e>
                                <m:r>
                                  <m:t xml:space="preserve">100000</m:t>
                                </m:r>
                              </m:e>
                              <m:sup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f>
                                      <m:num>
                                        <m:r>
                                          <m:t xml:space="preserve">2</m:t>
                                        </m:r>
                                        <m:r>
                                          <m:t xml:space="preserve">i</m:t>
                                        </m:r>
                                      </m:num>
                                      <m:den>
                                        <m:r>
                                          <m:t xml:space="preserve">E</m:t>
                                        </m:r>
                                      </m:den>
                                    </m:f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210" name=""/>
          <p:cNvSpPr/>
          <p:nvPr/>
        </p:nvSpPr>
        <p:spPr>
          <a:xfrm>
            <a:off x="311040" y="4260240"/>
            <a:ext cx="3368160" cy="93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— номер слова в предложении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- номер компоненты вектора эмбединга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</TotalTime>
  <Application>LibreOffice/7.5.8.2$Linux_X86_64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2023-11-21T18:52:31Z</dcterms:created>
  <dc:creator/>
  <dc:description/>
  <dc:language>ru-RU</dc:language>
  <cp:lastModifiedBy/>
  <dcterms:modified xsi:type="dcterms:W3CDTF">2023-11-25T17:27:17Z</dcterms:modified>
  <cp:revision>94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