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7063D1-587C-4DE8-88F9-27EA23BE22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6A5FEA-5EFC-4B9E-B18C-5A6C678931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0820F6-A4EA-4EB1-BB57-D439880F47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CEBA16-B878-4CE2-AE06-1BC81D6F1C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5DBAD8-73E3-4012-A387-FF3740BEFB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F73C0C-C405-4574-8F75-BA565AACE4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21D6A7-358A-472E-8948-E2429EDF23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C870CB-DBA8-42CF-9D75-89818DDDD2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B9D599-448B-4BB3-BBC0-6AB5BAA7D0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40F830-16F9-4AA6-8E75-C83ED115C6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BB310A-0C08-49B7-968A-C6E79D0B66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391EAA-2125-4D6F-8A45-C085889FBF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7120" cy="5667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7120" cy="377712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280" cy="16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3680" cy="77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3680" cy="77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280" cy="77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7120" cy="53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CD76251-4D79-475D-B3FE-5673D2695343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2828520"/>
            <a:ext cx="93571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ТРАНСФОРМЕРЫ. BERT И GPT.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7120" cy="14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Выполнили: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Чепасов Дмитрий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Щедрин Арсений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180000" y="321480"/>
            <a:ext cx="636624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Как они складываются?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3" name=""/>
              <p:cNvSpPr txBox="1"/>
              <p:nvPr/>
            </p:nvSpPr>
            <p:spPr>
              <a:xfrm>
                <a:off x="315360" y="1874880"/>
                <a:ext cx="3758040" cy="935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Attn</m:t>
                    </m:r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p>
                                  <m:e>
                                    <m:r>
                                      <m:t xml:space="preserve">QK</m:t>
                                    </m:r>
                                  </m:e>
                                  <m:sup>
                                    <m:r>
                                      <m:t xml:space="preserve">T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r>
                                  <m:t xml:space="preserve">QR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E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4" name=""/>
              <p:cNvSpPr txBox="1"/>
              <p:nvPr/>
            </p:nvSpPr>
            <p:spPr>
              <a:xfrm>
                <a:off x="188640" y="3444480"/>
                <a:ext cx="5758560" cy="107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ij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sSup>
                              <m:e>
                                <m:r>
                                  <m:t xml:space="preserve">W</m:t>
                                </m:r>
                              </m:e>
                              <m:sup>
                                <m:r>
                                  <m:t xml:space="preserve">Q</m:t>
                                </m:r>
                              </m:sup>
                            </m:sSup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x</m:t>
                                        </m:r>
                                      </m:e>
                                      <m:sub>
                                        <m:r>
                                          <m:t xml:space="preserve">j</m:t>
                                        </m:r>
                                      </m:sub>
                                    </m:sSub>
                                    <m:sSup>
                                      <m:e>
                                        <m:r>
                                          <m:t xml:space="preserve">W</m:t>
                                        </m:r>
                                      </m:e>
                                      <m:sup>
                                        <m:r>
                                          <m:t xml:space="preserve">K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 xml:space="preserve">T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sSup>
                              <m:e>
                                <m:r>
                                  <m:t xml:space="preserve">W</m:t>
                                </m:r>
                              </m:e>
                              <m:sup>
                                <m:r>
                                  <m:t xml:space="preserve">Q</m:t>
                                </m:r>
                              </m:sup>
                            </m:sSup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Sup>
                                      <m:e>
                                        <m:r>
                                          <m:t xml:space="preserve">P</m:t>
                                        </m:r>
                                      </m:e>
                                      <m:sub>
                                        <m:r>
                                          <m:t xml:space="preserve">ij</m:t>
                                        </m:r>
                                      </m:sub>
                                      <m:sup>
                                        <m:r>
                                          <m:t xml:space="preserve">K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m:t xml:space="preserve">T</m:t>
                                </m:r>
                              </m:sup>
                            </m:sSup>
                          </m:e>
                        </m:d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E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85" name=""/>
          <p:cNvSpPr/>
          <p:nvPr/>
        </p:nvSpPr>
        <p:spPr>
          <a:xfrm>
            <a:off x="6077160" y="3431160"/>
            <a:ext cx="3367800" cy="93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Добавление показывает дистанцию между элементом запроса к позиции последовательности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201960" y="360000"/>
            <a:ext cx="573552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Маскированное внимание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3780000" y="1560240"/>
            <a:ext cx="1617480" cy="9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Маски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440000" y="2700000"/>
            <a:ext cx="3057480" cy="89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4860000" y="2700000"/>
            <a:ext cx="2877480" cy="89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Вещественная(attn_mask)[N,M]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440000" y="2700000"/>
            <a:ext cx="305748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Булева маска(key_padding mask)[B,M]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Encoder and Decoder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это? Кратко говоря, две RNN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52440" y="2018520"/>
            <a:ext cx="5539680" cy="2672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412920" y="321480"/>
            <a:ext cx="4203360" cy="5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Подробнее о Encoder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160360" y="1260000"/>
            <a:ext cx="5217480" cy="406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Веса внимания в структуре decode encode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0" y="126108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α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: α — ячейка скрытого состояние в енкодере → 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α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— вектор скрытого состояние в енкодере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β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: β — ячейка скрытого состояние в декодере → 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β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— вектор скрытого состояние в декодере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-186840" y="3241080"/>
            <a:ext cx="5397120" cy="7171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Вес внимания к скрытым состоянием декодера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212080" y="3421080"/>
            <a:ext cx="4325040" cy="3571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Расчет следующего скрытого состояния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0" name=""/>
              <p:cNvSpPr txBox="1"/>
              <p:nvPr/>
            </p:nvSpPr>
            <p:spPr>
              <a:xfrm>
                <a:off x="97200" y="3959640"/>
                <a:ext cx="5121360" cy="1474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w</m:t>
                    </m:r>
                    <m:sSub>
                      <m:e>
                        <m:r>
                          <m:t xml:space="preserve">'</m:t>
                        </m:r>
                      </m:e>
                      <m:sub>
                        <m:r>
                          <m:t xml:space="preserve">α</m:t>
                        </m:r>
                        <m:r>
                          <m:t xml:space="preserve">β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μ</m:t>
                        </m:r>
                        <m:sSub>
                          <m:e>
                            <m:r>
                              <m:t xml:space="preserve">u</m:t>
                            </m:r>
                          </m:e>
                          <m:sub>
                            <m:r>
                              <m:t xml:space="preserve">α</m:t>
                            </m:r>
                          </m:sub>
                        </m:sSub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β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f>
                      <m:num>
                        <m:sSup>
                          <m:e>
                            <m:r>
                              <m:t xml:space="preserve">e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μ</m:t>
                                </m:r>
                                <m:sSub>
                                  <m:e>
                                    <m:r>
                                      <m:t xml:space="preserve">u</m:t>
                                    </m:r>
                                  </m:e>
                                  <m:sub>
                                    <m:r>
                                      <m:t xml:space="preserve">α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β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num>
                      <m:den>
                        <m:d>
                          <m:dPr>
                            <m:begChr m:val="("/>
                            <m:endChr m:val=")"/>
                          </m:dPr>
                          <m:e>
                            <m:nary>
                              <m:naryPr>
                                <m:chr m:val="∑"/>
                                <m:supHide m:val="1"/>
                              </m:naryPr>
                              <m:sub>
                                <m:r>
                                  <m:t xml:space="preserve">γ</m:t>
                                </m:r>
                              </m:sub>
                              <m:sup/>
                              <m:e>
                                <m:sSup>
                                  <m:e>
                                    <m:r>
                                      <m:t xml:space="preserve">e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μ</m:t>
                                        </m:r>
                                        <m:sSub>
                                          <m:e>
                                            <m:r>
                                              <m:t xml:space="preserve">u</m:t>
                                            </m:r>
                                          </m:e>
                                          <m:sub>
                                            <m:r>
                                              <m:t xml:space="preserve">α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r>
                                              <m:t xml:space="preserve">v</m:t>
                                            </m:r>
                                          </m:e>
                                          <m:sub>
                                            <m:r>
                                              <m:t xml:space="preserve">γ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1" name=""/>
              <p:cNvSpPr txBox="1"/>
              <p:nvPr/>
            </p:nvSpPr>
            <p:spPr>
              <a:xfrm>
                <a:off x="5220000" y="4140000"/>
                <a:ext cx="4858560" cy="941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α</m:t>
                        </m:r>
                      </m:sub>
                      <m:sup>
                        <m:r>
                          <m:t xml:space="preserve">'</m:t>
                        </m:r>
                      </m:sup>
                    </m:sSubSup>
                    <m:r>
                      <m:t xml:space="preserve">=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β</m:t>
                        </m:r>
                      </m:sub>
                      <m:sup/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w</m:t>
                                </m:r>
                              </m:e>
                              <m:sub>
                                <m:r>
                                  <m:t xml:space="preserve">α</m:t>
                                </m:r>
                                <m:r>
                                  <m:t xml:space="preserve">β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β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t xml:space="preserve">,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β</m:t>
                        </m:r>
                      </m:sub>
                      <m:sup/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w</m:t>
                                </m:r>
                              </m:e>
                              <m:sub>
                                <m:r>
                                  <m:t xml:space="preserve">α</m:t>
                                </m:r>
                                <m:r>
                                  <m:t xml:space="preserve">β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357840" y="180000"/>
            <a:ext cx="6839640" cy="10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Подробнее о Encoder Decoder вместе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980000" y="1800000"/>
            <a:ext cx="5585400" cy="317268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2353680" y="1369440"/>
            <a:ext cx="574416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Encoder + Decoder = Transformer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252000" y="360000"/>
            <a:ext cx="6045480" cy="5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Про Linear Layer and Softmax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328480" y="1653480"/>
            <a:ext cx="4952520" cy="319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360000" y="180000"/>
            <a:ext cx="557784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Обучение трансфомера и loss function 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69200" y="1393560"/>
            <a:ext cx="4689000" cy="364464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5077080" y="1440360"/>
            <a:ext cx="4641120" cy="359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180000" y="501480"/>
            <a:ext cx="60001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BERT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2000" y="1440000"/>
            <a:ext cx="6115320" cy="233784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5430240" y="1620000"/>
            <a:ext cx="4169520" cy="15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2c3e50"/>
                </a:solidFill>
                <a:latin typeface="Arial"/>
                <a:ea typeface="DejaVu Sans"/>
              </a:rPr>
              <a:t>С точки зрения ахритектуры BERT’s input индентичен трансфомерам.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430240" y="2700000"/>
            <a:ext cx="3927600" cy="22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2c3e50"/>
                </a:solidFill>
                <a:latin typeface="Arial"/>
                <a:ea typeface="DejaVu Sans"/>
              </a:rPr>
              <a:t>Различие в выходе, а именно Для каждой позиции на выход подается вектор размерностью hidden_size (768 в базовой модели BERT'а).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235440" y="4043520"/>
            <a:ext cx="1382400" cy="11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Токены BERT: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[SEP]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[MASK]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[CLS]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029960" y="1980000"/>
            <a:ext cx="7609680" cy="263772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276120" y="321480"/>
            <a:ext cx="7283520" cy="30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Входные данны BERT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540000" y="321480"/>
            <a:ext cx="6297480" cy="10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Краткий план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167760" y="1454760"/>
            <a:ext cx="7569720" cy="26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1)Введение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2)Главная идея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3)Внимание, Енкодер и Декодер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4)Трансфомеры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5)BERT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6)GPT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180000" y="194040"/>
            <a:ext cx="636444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BERT для задач языкового моделирования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40000" y="1687680"/>
            <a:ext cx="4826160" cy="317016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5940000" y="2340000"/>
            <a:ext cx="3837600" cy="17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Для задач языкового моделирования BERT использует «умные» маски для 15% слов во входном предложении и просит модель предсказать пропущенное слово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180000" y="321480"/>
            <a:ext cx="6657840" cy="35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BERT для задачи двух предложений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98160" y="1668600"/>
            <a:ext cx="4639680" cy="318924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/>
          <p:nvPr/>
        </p:nvSpPr>
        <p:spPr>
          <a:xfrm>
            <a:off x="4860000" y="2520000"/>
            <a:ext cx="5037840" cy="14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BERT мог лучше справляться с определением связей в нескольких предложениях, предварительное обучение включает дополнительную задачу: дано два предложения (А и В); какова вероятность, что В будет следовать после А?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480760" y="1315080"/>
            <a:ext cx="4717080" cy="318276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/>
          <p:nvPr/>
        </p:nvSpPr>
        <p:spPr>
          <a:xfrm>
            <a:off x="0" y="321480"/>
            <a:ext cx="60001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BERT для различных задач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900000" y="4428360"/>
            <a:ext cx="827784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  <a:ea typeface="DejaVu Sans"/>
              </a:rPr>
              <a:t>a) Задачи классификации двух предложений: MNLI, QQP, QNLI, STS-B, MRPC, RTE, SWAG; b) задачи классификации одного предложения: SST-2, CoLA; c) вопросно-ответные задачи: SQuAD v1.1; d) задачи разметки одного предложения: CoNLL-2003 NER.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7120" cy="16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8AFFC5-A488-43ED-98A4-395A99414621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GPT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GPT (Generative Pre-trained Transformer) – 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нейросеть, генерирующая продолжение текста, на основе вероятности такой последовательности слов в языке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Рисунок 1" descr=""/>
          <p:cNvPicPr/>
          <p:nvPr/>
        </p:nvPicPr>
        <p:blipFill>
          <a:blip r:embed="rId1"/>
          <a:stretch/>
        </p:blipFill>
        <p:spPr>
          <a:xfrm>
            <a:off x="360000" y="4230720"/>
            <a:ext cx="1046160" cy="787320"/>
          </a:xfrm>
          <a:prstGeom prst="rect">
            <a:avLst/>
          </a:prstGeom>
          <a:ln w="0">
            <a:noFill/>
          </a:ln>
        </p:spPr>
      </p:pic>
      <p:pic>
        <p:nvPicPr>
          <p:cNvPr id="130" name="Рисунок 3" descr=""/>
          <p:cNvPicPr/>
          <p:nvPr/>
        </p:nvPicPr>
        <p:blipFill>
          <a:blip r:embed="rId2"/>
          <a:stretch/>
        </p:blipFill>
        <p:spPr>
          <a:xfrm>
            <a:off x="1524600" y="4358520"/>
            <a:ext cx="3052800" cy="583200"/>
          </a:xfrm>
          <a:prstGeom prst="rect">
            <a:avLst/>
          </a:prstGeom>
          <a:ln w="0">
            <a:noFill/>
          </a:ln>
        </p:spPr>
      </p:pic>
      <p:pic>
        <p:nvPicPr>
          <p:cNvPr id="131" name="Рисунок 5" descr=""/>
          <p:cNvPicPr/>
          <p:nvPr/>
        </p:nvPicPr>
        <p:blipFill>
          <a:blip r:embed="rId3"/>
          <a:stretch/>
        </p:blipFill>
        <p:spPr>
          <a:xfrm>
            <a:off x="4797360" y="4358520"/>
            <a:ext cx="1817640" cy="58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GPT</a:t>
            </a: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что это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Box 1"/>
          <p:cNvSpPr/>
          <p:nvPr/>
        </p:nvSpPr>
        <p:spPr>
          <a:xfrm flipH="1">
            <a:off x="1101600" y="1585080"/>
            <a:ext cx="82440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Текст разбивается на токены, которые сопоставляются с целыми числами в соответствии вокабулярия – данных, на которых обучалась модель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3"/>
          <p:cNvSpPr/>
          <p:nvPr/>
        </p:nvSpPr>
        <p:spPr>
          <a:xfrm>
            <a:off x="1102320" y="3254760"/>
            <a:ext cx="645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vocab = [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"all"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"not"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"heroes"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"the"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"wear"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"."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"capes"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4"/>
          <p:cNvSpPr/>
          <p:nvPr/>
        </p:nvSpPr>
        <p:spPr>
          <a:xfrm>
            <a:off x="1102320" y="3909600"/>
            <a:ext cx="5917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tokenizer.encode(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"not all heroes wear"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) </a:t>
            </a:r>
            <a:r>
              <a:rPr b="0" lang="en-US" sz="1800" spc="-1" strike="noStrike">
                <a:solidFill>
                  <a:srgbClr val="8e908c"/>
                </a:solidFill>
                <a:latin typeface="Menlo"/>
                <a:ea typeface="DejaVu Sans"/>
              </a:rPr>
              <a:t># ids = [1, 0, 2, 4]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GPT</a:t>
            </a: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основная суть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2"/>
          <p:cNvSpPr/>
          <p:nvPr/>
        </p:nvSpPr>
        <p:spPr>
          <a:xfrm>
            <a:off x="741600" y="1676520"/>
            <a:ext cx="89776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Результатом является массив i на j, где i - ая строка – номер слова в вводе, j – ый столбец в i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ой строке – вероятность, что данное слово из вокабулярия было бы встречено в языке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Box 5"/>
          <p:cNvSpPr/>
          <p:nvPr/>
        </p:nvSpPr>
        <p:spPr>
          <a:xfrm>
            <a:off x="741600" y="4134960"/>
            <a:ext cx="8977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выбирает следующее слово основываясь на этом массиве. Можно рандомизировать выбор слова, чтобы ответы получались интереснее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GPT</a:t>
            </a: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основная суть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Box 6"/>
          <p:cNvSpPr/>
          <p:nvPr/>
        </p:nvSpPr>
        <p:spPr>
          <a:xfrm>
            <a:off x="921240" y="1890000"/>
            <a:ext cx="8977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выбирает следующее слово основываясь на этом массиве. Можно рандомизировать выбор слова, чтобы ответы получались интереснее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Введение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80000" y="1620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такое внимание?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039840" y="2093040"/>
            <a:ext cx="4157280" cy="29440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Основная идея в ML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-180000" y="1260000"/>
            <a:ext cx="5037120" cy="39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«Надо сдавать лабораторные работы до срока сдачи»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Надо“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</a:rPr>
              <a:t>1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=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</a:rPr>
              <a:t> 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[1,0,0,0,0,0,0]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Cдавать“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2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=[0,1,0,0,0,0,0]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Лабораторные“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3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=[0,0,1,0,0,0,0]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работы“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4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=[0,0,0,1,0,0,0]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до“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5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 [0,0,0,0,1,0,0]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срока“ → 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6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=[0,0,0,0,0,1,0]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сдачи“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7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 =[0,0,0,0,0,0,1]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5581440" y="2700000"/>
            <a:ext cx="2697120" cy="6692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2c3e50"/>
                </a:solidFill>
                <a:latin typeface="Arial"/>
                <a:ea typeface="DejaVu Sans"/>
              </a:rPr>
              <a:t>Нормализуем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5" name=""/>
              <p:cNvSpPr txBox="1"/>
              <p:nvPr/>
            </p:nvSpPr>
            <p:spPr>
              <a:xfrm>
                <a:off x="4140000" y="3287520"/>
                <a:ext cx="5134320" cy="1931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w</m:t>
                    </m:r>
                    <m:sSub>
                      <m:e>
                        <m:r>
                          <m:t xml:space="preserve">'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w</m:t>
                        </m:r>
                        <m:r>
                          <m:t xml:space="preserve">1</m:t>
                        </m:r>
                        <m:r>
                          <m:t xml:space="preserve">,</m:t>
                        </m:r>
                        <m:r>
                          <m:t xml:space="preserve">...</m:t>
                        </m:r>
                        <m:r>
                          <m:t xml:space="preserve">,</m:t>
                        </m:r>
                        <m:r>
                          <m:t xml:space="preserve">w</m:t>
                        </m:r>
                        <m:r>
                          <m:t xml:space="preserve">7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sSup>
                          <m:e>
                            <m:r>
                              <m:t xml:space="preserve">e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w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num>
                      <m:den>
                        <m:d>
                          <m:dPr>
                            <m:begChr m:val="("/>
                            <m:endChr m:val=")"/>
                          </m:dPr>
                          <m:e>
                            <m:nary>
                              <m:naryPr>
                                <m:chr m:val="∑"/>
                              </m:naryPr>
                              <m:sub>
                                <m:r>
                                  <m:t xml:space="preserve">1</m:t>
                                </m:r>
                              </m:sub>
                              <m:sup>
                                <m:r>
                                  <m:t xml:space="preserve">7</m:t>
                                </m:r>
                              </m:sup>
                              <m:e>
                                <m:sSup>
                                  <m:e>
                                    <m:r>
                                      <m:t xml:space="preserve">e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 xml:space="preserve">w</m:t>
                                            </m:r>
                                          </m:e>
                                          <m:sub>
                                            <m:r>
                                              <m:t xml:space="preserve"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6" name=""/>
              <p:cNvSpPr txBox="1"/>
              <p:nvPr/>
            </p:nvSpPr>
            <p:spPr>
              <a:xfrm>
                <a:off x="5680440" y="1922040"/>
                <a:ext cx="2237760" cy="596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×</m:t>
                    </m:r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j</m:t>
                        </m:r>
                      </m:sub>
                    </m:sSub>
                    <m:r>
                      <m:t xml:space="preserve">∀</m:t>
                    </m:r>
                    <m:r>
                      <m:t xml:space="preserve">i</m:t>
                    </m:r>
                    <m:r>
                      <m:t xml:space="preserve">,</m:t>
                    </m:r>
                    <m:r>
                      <m:t xml:space="preserve">j</m:t>
                    </m:r>
                    <m:r>
                      <m:t xml:space="preserve">∈</m:t>
                    </m:r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1</m:t>
                        </m:r>
                        <m:r>
                          <m:t xml:space="preserve">,7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Функция внимания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845748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2c3e50"/>
                </a:solidFill>
                <a:latin typeface="Arial"/>
              </a:rPr>
              <a:t>Q — матрица запросов, K — матрица ключей, V — матрица значений, E - размерность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08600" y="2339280"/>
            <a:ext cx="3189600" cy="102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Размерность Q: [N,E]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Размерность K: [M, E]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Размерность V: [M,E’]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3600000" y="3780000"/>
            <a:ext cx="3777480" cy="17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Почему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√E ?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1" name=""/>
              <p:cNvSpPr txBox="1"/>
              <p:nvPr/>
            </p:nvSpPr>
            <p:spPr>
              <a:xfrm>
                <a:off x="4132800" y="2338920"/>
                <a:ext cx="5405760" cy="1290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=</m:t>
                    </m:r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Q</m:t>
                        </m:r>
                        <m:r>
                          <m:t xml:space="preserve">,</m:t>
                        </m:r>
                        <m:r>
                          <m:t xml:space="preserve">K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sSup>
                              <m:e>
                                <m:r>
                                  <m:t xml:space="preserve">QK</m:t>
                                </m:r>
                              </m:e>
                              <m:sup>
                                <m:r>
                                  <m:t xml:space="preserve">T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E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d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478080" y="360000"/>
            <a:ext cx="3299400" cy="5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Self-Attention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90320" y="1380600"/>
            <a:ext cx="74271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DejaVu Sans"/>
              </a:rPr>
              <a:t>Какие проблемы решает функция self-attention?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540000" y="3420000"/>
            <a:ext cx="8416800" cy="12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Таким образом, для трёх слов на выходе получаем три исходных вектора к которым "подмешаны" компоненты близких по смыслу слов окружения (если эмбединг был удачно построен). 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5" name=""/>
              <p:cNvSpPr txBox="1"/>
              <p:nvPr/>
            </p:nvSpPr>
            <p:spPr>
              <a:xfrm>
                <a:off x="528840" y="2160000"/>
                <a:ext cx="4509360" cy="578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Self</m:t>
                    </m:r>
                    <m:r>
                      <m:t xml:space="preserve">−</m:t>
                    </m:r>
                    <m:r>
                      <m:t xml:space="preserve">attentnion</m:t>
                    </m:r>
                    <m:r>
                      <m:t xml:space="preserve">=</m:t>
                    </m:r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V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MultiHead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-180000" y="1305000"/>
            <a:ext cx="7197480" cy="103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Однако развитие не стояло на месте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193680" y="3410280"/>
            <a:ext cx="9343800" cy="14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После подсчета внимания для каждой головы, они конкатенируются, из чего получается матрица (N,E</a:t>
            </a:r>
            <a:r>
              <a:rPr b="0" lang="ru-RU" sz="24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H). Её умножение с W</a:t>
            </a:r>
            <a:r>
              <a:rPr b="0" lang="ru-RU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приводит к финальной матрице Z [N,E].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880000" y="4680000"/>
            <a:ext cx="647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Что нам это дает?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0" name=""/>
              <p:cNvSpPr txBox="1"/>
              <p:nvPr/>
            </p:nvSpPr>
            <p:spPr>
              <a:xfrm>
                <a:off x="244440" y="1800000"/>
                <a:ext cx="6058080" cy="53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Z</m:t>
                    </m:r>
                    <m:r>
                      <m:t xml:space="preserve">=</m:t>
                    </m:r>
                    <m:r>
                      <m:t xml:space="preserve">MultiAttn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Q</m:t>
                        </m:r>
                        <m:r>
                          <m:t xml:space="preserve">,</m:t>
                        </m:r>
                        <m:r>
                          <m:t xml:space="preserve">K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  <m:r>
                      <m:t xml:space="preserve">=</m:t>
                    </m:r>
                    <m:r>
                      <m:t xml:space="preserve">concat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r>
                          <m:t xml:space="preserve">...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H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1" name=""/>
              <p:cNvSpPr txBox="1"/>
              <p:nvPr/>
            </p:nvSpPr>
            <p:spPr>
              <a:xfrm>
                <a:off x="243720" y="2700000"/>
                <a:ext cx="3701880" cy="53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z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sSubSup>
                          <m:e>
                            <m:r>
                              <m:t xml:space="preserve">QW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Q</m:t>
                            </m:r>
                          </m:sup>
                        </m:sSubSup>
                        <m:r>
                          <m:t xml:space="preserve">,</m:t>
                        </m:r>
                        <m:sSubSup>
                          <m:e>
                            <m:r>
                              <m:t xml:space="preserve">KW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K</m:t>
                            </m:r>
                          </m:sup>
                        </m:sSubSup>
                        <m:r>
                          <m:t xml:space="preserve">,</m:t>
                        </m:r>
                        <m:sSubSup>
                          <m:e>
                            <m:r>
                              <m:t xml:space="preserve">VW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V</m:t>
                            </m:r>
                          </m:sup>
                        </m:sSubSup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2" name=""/>
              <p:cNvSpPr txBox="1"/>
              <p:nvPr/>
            </p:nvSpPr>
            <p:spPr>
              <a:xfrm>
                <a:off x="4320000" y="2700000"/>
                <a:ext cx="4879800" cy="71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Q</m:t>
                        </m:r>
                      </m:sup>
                    </m:sSubSup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E</m:t>
                        </m:r>
                        <m:r>
                          <m:t xml:space="preserve">,</m:t>
                        </m:r>
                        <m:f>
                          <m:num>
                            <m:r>
                              <m:t xml:space="preserve">E</m:t>
                            </m:r>
                          </m:num>
                          <m:den>
                            <m:r>
                              <m:t xml:space="preserve">H</m:t>
                            </m:r>
                          </m:den>
                        </m:f>
                      </m:e>
                    </m:d>
                    <m:r>
                      <m:t xml:space="preserve">,</m:t>
                    </m:r>
                    <m:sSubSup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K</m:t>
                        </m:r>
                      </m:sup>
                    </m:sSubSup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  <m:r>
                          <m:t xml:space="preserve">,</m:t>
                        </m:r>
                        <m:f>
                          <m:num>
                            <m:r>
                              <m:t xml:space="preserve">E</m:t>
                            </m:r>
                          </m:num>
                          <m:den>
                            <m:r>
                              <m:t xml:space="preserve">H</m:t>
                            </m:r>
                          </m:den>
                        </m:f>
                      </m:e>
                    </m:d>
                    <m:r>
                      <m:t xml:space="preserve">,</m:t>
                    </m:r>
                    <m:sSubSup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V</m:t>
                        </m:r>
                      </m:sup>
                    </m:sSubSup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v</m:t>
                            </m:r>
                          </m:sub>
                        </m:sSub>
                        <m:r>
                          <m:t xml:space="preserve">,</m:t>
                        </m:r>
                        <m:f>
                          <m:num>
                            <m:r>
                              <m:t xml:space="preserve">E</m:t>
                            </m:r>
                          </m:num>
                          <m:den>
                            <m:r>
                              <m:t xml:space="preserve">H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941840" y="1613520"/>
            <a:ext cx="6207480" cy="343368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34200" y="325440"/>
            <a:ext cx="637920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Графическое представлние MultiHead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-540000" y="0"/>
            <a:ext cx="7557480" cy="16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Пару слов о Positional Embeddings (PE)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180000" y="1897200"/>
            <a:ext cx="10064520" cy="9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Типы PE в MHSA: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1) Абсолютный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2)Относительный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80000" y="1357200"/>
            <a:ext cx="3957480" cy="9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Что это и зачем оно?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8" name=""/>
              <p:cNvSpPr txBox="1"/>
              <p:nvPr/>
            </p:nvSpPr>
            <p:spPr>
              <a:xfrm>
                <a:off x="3682800" y="1821240"/>
                <a:ext cx="5025240" cy="917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PosEmb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pos</m:t>
                        </m:r>
                        <m:r>
                          <m:t xml:space="preserve">,2</m:t>
                        </m:r>
                        <m:r>
                          <m:t xml:space="preserve">i</m:t>
                        </m:r>
                      </m:e>
                    </m:d>
                    <m:r>
                      <m:t xml:space="preserve">=</m:t>
                    </m:r>
                    <m:r>
                      <m:t xml:space="preserve">sin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r>
                              <m:t xml:space="preserve">pos</m:t>
                            </m:r>
                          </m:num>
                          <m:den>
                            <m:sSup>
                              <m:e>
                                <m:r>
                                  <m:t xml:space="preserve">100000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f>
                                      <m:num>
                                        <m:r>
                                          <m:t xml:space="preserve">2</m:t>
                                        </m:r>
                                        <m:r>
                                          <m:t xml:space="preserve">i</m:t>
                                        </m:r>
                                      </m:num>
                                      <m:den>
                                        <m:r>
                                          <m:t xml:space="preserve">E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9" name=""/>
              <p:cNvSpPr txBox="1"/>
              <p:nvPr/>
            </p:nvSpPr>
            <p:spPr>
              <a:xfrm>
                <a:off x="3597120" y="2863800"/>
                <a:ext cx="5503320" cy="917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PosEmb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pos</m:t>
                        </m:r>
                        <m:r>
                          <m:t xml:space="preserve">,2</m:t>
                        </m:r>
                        <m:r>
                          <m:t xml:space="preserve">i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e>
                    </m:d>
                    <m:r>
                      <m:t xml:space="preserve">=</m:t>
                    </m:r>
                    <m:r>
                      <m:t xml:space="preserve">cos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r>
                              <m:t xml:space="preserve">pos</m:t>
                            </m:r>
                          </m:num>
                          <m:den>
                            <m:sSup>
                              <m:e>
                                <m:r>
                                  <m:t xml:space="preserve">100000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f>
                                      <m:num>
                                        <m:r>
                                          <m:t xml:space="preserve">2</m:t>
                                        </m:r>
                                        <m:r>
                                          <m:t xml:space="preserve">i</m:t>
                                        </m:r>
                                      </m:num>
                                      <m:den>
                                        <m:r>
                                          <m:t xml:space="preserve">E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0" name=""/>
              <p:cNvSpPr txBox="1"/>
              <p:nvPr/>
            </p:nvSpPr>
            <p:spPr>
              <a:xfrm>
                <a:off x="3682800" y="1821240"/>
                <a:ext cx="5025240" cy="917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PosEmb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pos</m:t>
                        </m:r>
                        <m:r>
                          <m:t xml:space="preserve">,2</m:t>
                        </m:r>
                        <m:r>
                          <m:t xml:space="preserve">i</m:t>
                        </m:r>
                      </m:e>
                    </m:d>
                    <m:r>
                      <m:t xml:space="preserve">=</m:t>
                    </m:r>
                    <m:r>
                      <m:t xml:space="preserve">sin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r>
                              <m:t xml:space="preserve">pos</m:t>
                            </m:r>
                          </m:num>
                          <m:den>
                            <m:sSup>
                              <m:e>
                                <m:r>
                                  <m:t xml:space="preserve">100000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f>
                                      <m:num>
                                        <m:r>
                                          <m:t xml:space="preserve">2</m:t>
                                        </m:r>
                                        <m:r>
                                          <m:t xml:space="preserve">i</m:t>
                                        </m:r>
                                      </m:num>
                                      <m:den>
                                        <m:r>
                                          <m:t xml:space="preserve">E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81" name=""/>
          <p:cNvSpPr/>
          <p:nvPr/>
        </p:nvSpPr>
        <p:spPr>
          <a:xfrm>
            <a:off x="311040" y="4260240"/>
            <a:ext cx="3367800" cy="93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— номер слова в предложении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- номер компоненты вектора эмбединга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2023-11-21T18:52:31Z</dcterms:created>
  <dc:creator/>
  <dc:description/>
  <dc:language>ru-RU</dc:language>
  <cp:lastModifiedBy/>
  <dcterms:modified xsi:type="dcterms:W3CDTF">2024-01-04T16:23:46Z</dcterms:modified>
  <cp:revision>96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