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92B22B-E8FB-4B79-9A76-904225C2D1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93CEFE-9E23-452A-8F7D-B262F4FB3E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C93B0A-887D-468A-8907-9C7325797C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0CF09D-D5D3-4367-B433-1FF92670C4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F98F4B-4E9E-428E-B94B-238DCDA21E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F56F137-67C3-443E-97CC-77921EC732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E32B83A-03D9-45DF-870B-FF74DA2E00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9EDE28F-C0E8-479C-A068-564CB2B47A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0276BA4-C89C-4BCD-9A3F-65D9D1ABAA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0F5AE05-66AB-434C-9C95-88FDF0DEB3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A25818-38F4-4D50-A132-0B1B4294BA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AC448CF-0E6A-4E52-97F5-B46D4FE81E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DC1E3E5-685C-4877-A6B7-AA6DCAFA01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51E1FB3-C435-4A30-BA3C-1CAA93D835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8765535-7B0B-4EA7-8F27-E04FB463D6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DE6DF61-8D7F-4D0E-A260-EAB39A61D5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A863CB9-57D5-414E-B1D8-C9CB7A5CC5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3BE4E6E-1266-4C12-86A1-11B142016D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A15B9C-3A4D-4571-A45D-ABDAB1872F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3A3C56-D973-4256-A650-ED39AB3A40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C1C6C4-BC36-4F73-9C94-4560A7D9C9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020F80-068A-4F16-80AD-E8C0FCC8A2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3EE13D-77D0-42AB-A603-F6D0933FBB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314470-7898-4613-9D9E-E309E512CB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480" cy="56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7480" cy="37774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7480" cy="53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1CFBA2A-1CAE-4558-A0D5-BBC98F6EDB88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7480" cy="2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7480" cy="1212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7480" cy="4474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6D80F2E-102F-49C3-ABCA-CAA86C292ADF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7480" cy="56674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37480" cy="188748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7480" cy="53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732D2D0-D56C-43DE-9600-22E34763E62A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7480" cy="267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28520"/>
            <a:ext cx="935748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ТРАНСФОРМЕРЫ. BERT И GPT.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7480" cy="14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Выполнили: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Чепасов Дмитрий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Щедрин Арсений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-540000" y="0"/>
            <a:ext cx="7557840" cy="16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Пару слов о Positional Embeddings (PE)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80000" y="1897200"/>
            <a:ext cx="10064880" cy="9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Типы PE в MHSA: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1) Абсолютный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2)Относительный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80000" y="1357200"/>
            <a:ext cx="3957840" cy="9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Что это и зачем оно?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8" name=""/>
              <p:cNvSpPr txBox="1"/>
              <p:nvPr/>
            </p:nvSpPr>
            <p:spPr>
              <a:xfrm>
                <a:off x="3682800" y="1821240"/>
                <a:ext cx="5025600" cy="918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PosEmb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pos</m:t>
                        </m:r>
                        <m:r>
                          <m:t xml:space="preserve">,2</m:t>
                        </m:r>
                        <m:r>
                          <m:t xml:space="preserve">i</m:t>
                        </m:r>
                      </m:e>
                    </m:d>
                    <m:r>
                      <m:t xml:space="preserve">=</m:t>
                    </m:r>
                    <m:r>
                      <m:t xml:space="preserve">sin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pos</m:t>
                            </m:r>
                          </m:num>
                          <m:den>
                            <m:sSup>
                              <m:e>
                                <m:r>
                                  <m:t xml:space="preserve">100000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f>
                                      <m:num>
                                        <m:r>
                                          <m:t xml:space="preserve">2</m:t>
                                        </m:r>
                                        <m:r>
                                          <m:t xml:space="preserve">i</m:t>
                                        </m:r>
                                      </m:num>
                                      <m:den>
                                        <m:r>
                                          <m:t xml:space="preserve">E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9" name=""/>
              <p:cNvSpPr txBox="1"/>
              <p:nvPr/>
            </p:nvSpPr>
            <p:spPr>
              <a:xfrm>
                <a:off x="3597120" y="2863800"/>
                <a:ext cx="5503680" cy="918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PosEmb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pos</m:t>
                        </m:r>
                        <m:r>
                          <m:t xml:space="preserve">,2</m:t>
                        </m:r>
                        <m:r>
                          <m:t xml:space="preserve">i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e>
                    </m:d>
                    <m:r>
                      <m:t xml:space="preserve">=</m:t>
                    </m:r>
                    <m:r>
                      <m:t xml:space="preserve">cos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pos</m:t>
                            </m:r>
                          </m:num>
                          <m:den>
                            <m:sSup>
                              <m:e>
                                <m:r>
                                  <m:t xml:space="preserve">100000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f>
                                      <m:num>
                                        <m:r>
                                          <m:t xml:space="preserve">2</m:t>
                                        </m:r>
                                        <m:r>
                                          <m:t xml:space="preserve">i</m:t>
                                        </m:r>
                                      </m:num>
                                      <m:den>
                                        <m:r>
                                          <m:t xml:space="preserve">E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0" name=""/>
              <p:cNvSpPr txBox="1"/>
              <p:nvPr/>
            </p:nvSpPr>
            <p:spPr>
              <a:xfrm>
                <a:off x="3682800" y="1821240"/>
                <a:ext cx="5025600" cy="918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PosEmb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pos</m:t>
                        </m:r>
                        <m:r>
                          <m:t xml:space="preserve">,2</m:t>
                        </m:r>
                        <m:r>
                          <m:t xml:space="preserve">i</m:t>
                        </m:r>
                      </m:e>
                    </m:d>
                    <m:r>
                      <m:t xml:space="preserve">=</m:t>
                    </m:r>
                    <m:r>
                      <m:t xml:space="preserve">sin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r>
                              <m:t xml:space="preserve">pos</m:t>
                            </m:r>
                          </m:num>
                          <m:den>
                            <m:sSup>
                              <m:e>
                                <m:r>
                                  <m:t xml:space="preserve">100000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f>
                                      <m:num>
                                        <m:r>
                                          <m:t xml:space="preserve">2</m:t>
                                        </m:r>
                                        <m:r>
                                          <m:t xml:space="preserve">i</m:t>
                                        </m:r>
                                      </m:num>
                                      <m:den>
                                        <m:r>
                                          <m:t xml:space="preserve">E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71" name=""/>
          <p:cNvSpPr/>
          <p:nvPr/>
        </p:nvSpPr>
        <p:spPr>
          <a:xfrm>
            <a:off x="311040" y="4260240"/>
            <a:ext cx="3368160" cy="9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— номер слова в предложении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- номер компоненты вектора эмбединга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 txBox="1"/>
          <p:nvPr/>
        </p:nvSpPr>
        <p:spPr>
          <a:xfrm>
            <a:off x="180000" y="321480"/>
            <a:ext cx="636660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Как они складываются?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3" name=""/>
              <p:cNvSpPr txBox="1"/>
              <p:nvPr/>
            </p:nvSpPr>
            <p:spPr>
              <a:xfrm>
                <a:off x="622440" y="1767240"/>
                <a:ext cx="5040000" cy="936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Q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p>
                                  <m:e>
                                    <m:r>
                                      <m:t xml:space="preserve">QK</m:t>
                                    </m:r>
                                  </m:e>
                                  <m:sup>
                                    <m:r>
                                      <m:t xml:space="preserve">T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r>
                                  <m:t xml:space="preserve">QR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E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4" name=""/>
              <p:cNvSpPr txBox="1"/>
              <p:nvPr/>
            </p:nvSpPr>
            <p:spPr>
              <a:xfrm>
                <a:off x="188640" y="3444480"/>
                <a:ext cx="5758920" cy="107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ij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Q</m:t>
                                </m:r>
                              </m:sup>
                            </m:sSup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  <m:sub>
                                        <m:r>
                                          <m:t xml:space="preserve">j</m:t>
                                        </m:r>
                                      </m:sub>
                                    </m:sSub>
                                    <m:sSup>
                                      <m:e>
                                        <m:r>
                                          <m:t xml:space="preserve">W</m:t>
                                        </m:r>
                                      </m:e>
                                      <m:sup>
                                        <m:r>
                                          <m:t xml:space="preserve">K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Q</m:t>
                                </m:r>
                              </m:sup>
                            </m:sSup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Sup>
                                      <m:e>
                                        <m:r>
                                          <m:t xml:space="preserve">P</m:t>
                                        </m:r>
                                      </m:e>
                                      <m:sub>
                                        <m:r>
                                          <m:t xml:space="preserve">ij</m:t>
                                        </m:r>
                                      </m:sub>
                                      <m:sup>
                                        <m:r>
                                          <m:t xml:space="preserve">K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</m:e>
                        </m:d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E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75" name=""/>
          <p:cNvSpPr/>
          <p:nvPr/>
        </p:nvSpPr>
        <p:spPr>
          <a:xfrm>
            <a:off x="6077160" y="3431160"/>
            <a:ext cx="3368160" cy="9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Добавление показывает дистанцию между элементом запроса к позиции последовательности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Encoder and Decoder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это? Кратко говоря, две RNN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837440" y="1980000"/>
            <a:ext cx="5540040" cy="2673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412920" y="321480"/>
            <a:ext cx="4203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Подробнее о Encoder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160360" y="1260000"/>
            <a:ext cx="5217840" cy="406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Веса внимания в структуре decode encode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0" y="126108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α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: α — ячейка скрытого состояние в енкодере → 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α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— вектор скрытого состояние в енкодере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β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: β — ячейка скрытого состояние в декодере → 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β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— вектор скрытого состояние в декодере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-186840" y="3241080"/>
            <a:ext cx="5397480" cy="7174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Вес внимания к скрытым состоянием декодера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5212080" y="3421080"/>
            <a:ext cx="4325400" cy="3574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Расчет следующего скрытого состояния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5" name=""/>
              <p:cNvSpPr txBox="1"/>
              <p:nvPr/>
            </p:nvSpPr>
            <p:spPr>
              <a:xfrm>
                <a:off x="97200" y="3959640"/>
                <a:ext cx="5121720" cy="1474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sSub>
                      <m:e>
                        <m:r>
                          <m:t xml:space="preserve">'</m:t>
                        </m:r>
                      </m:e>
                      <m:sub>
                        <m:r>
                          <m:t xml:space="preserve">α</m:t>
                        </m:r>
                        <m:r>
                          <m:t xml:space="preserve">β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μ</m:t>
                        </m:r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α</m:t>
                            </m:r>
                          </m:sub>
                        </m:sSub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β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f>
                      <m:num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μ</m:t>
                                </m:r>
                                <m:sSub>
                                  <m:e>
                                    <m:r>
                                      <m:t xml:space="preserve">u</m:t>
                                    </m:r>
                                  </m:e>
                                  <m:sub>
                                    <m:r>
                                      <m:t xml:space="preserve">α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 xml:space="preserve">v</m:t>
                                    </m:r>
                                  </m:e>
                                  <m:sub>
                                    <m:r>
                                      <m:t xml:space="preserve">β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begChr m:val="("/>
                            <m:endChr m:val=")"/>
                          </m:dPr>
                          <m:e>
                            <m:nary>
                              <m:naryPr>
                                <m:chr m:val="∑"/>
                                <m:supHide m:val="1"/>
                              </m:naryPr>
                              <m:sub>
                                <m:r>
                                  <m:t xml:space="preserve">γ</m:t>
                                </m:r>
                              </m:sub>
                              <m:sup/>
                              <m:e>
                                <m:sSup>
                                  <m:e>
                                    <m:r>
                                      <m:t xml:space="preserve">e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μ</m:t>
                                        </m:r>
                                        <m:sSub>
                                          <m:e>
                                            <m:r>
                                              <m:t xml:space="preserve">u</m:t>
                                            </m:r>
                                          </m:e>
                                          <m:sub>
                                            <m:r>
                                              <m:t xml:space="preserve">α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r>
                                              <m:t xml:space="preserve">v</m:t>
                                            </m:r>
                                          </m:e>
                                          <m:sub>
                                            <m:r>
                                              <m:t xml:space="preserve">γ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6" name=""/>
              <p:cNvSpPr txBox="1"/>
              <p:nvPr/>
            </p:nvSpPr>
            <p:spPr>
              <a:xfrm>
                <a:off x="5220000" y="4140000"/>
                <a:ext cx="4858920" cy="942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α</m:t>
                        </m:r>
                      </m:sub>
                      <m:sup>
                        <m:r>
                          <m:t xml:space="preserve">'</m:t>
                        </m:r>
                      </m:sup>
                    </m:sSubSup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β</m:t>
                        </m:r>
                      </m:sub>
                      <m:sup/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w</m:t>
                                </m:r>
                              </m:e>
                              <m:sub>
                                <m:r>
                                  <m:t xml:space="preserve">α</m:t>
                                </m:r>
                                <m:r>
                                  <m:t xml:space="preserve">β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β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t xml:space="preserve">,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β</m:t>
                        </m:r>
                      </m:sub>
                      <m:sup/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w</m:t>
                                </m:r>
                              </m:e>
                              <m:sub>
                                <m:r>
                                  <m:t xml:space="preserve">α</m:t>
                                </m:r>
                                <m:r>
                                  <m:t xml:space="preserve">β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357840" y="180000"/>
            <a:ext cx="684000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Подробнее о Encoder Decoder вместе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980000" y="1800000"/>
            <a:ext cx="5585760" cy="317304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2353680" y="1369440"/>
            <a:ext cx="574452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Encoder + Decoder = Transformer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"/>
          <p:cNvSpPr/>
          <p:nvPr/>
        </p:nvSpPr>
        <p:spPr>
          <a:xfrm>
            <a:off x="252000" y="360000"/>
            <a:ext cx="60458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Про Linear Layer and Softmax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328480" y="1653480"/>
            <a:ext cx="4952880" cy="31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360000" y="180000"/>
            <a:ext cx="557820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Обучение трансфомера и loss function 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69200" y="1393560"/>
            <a:ext cx="4689360" cy="364500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5077080" y="1440360"/>
            <a:ext cx="4641480" cy="35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180000" y="501480"/>
            <a:ext cx="600048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6115680" cy="233820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/>
          <p:nvPr/>
        </p:nvSpPr>
        <p:spPr>
          <a:xfrm>
            <a:off x="5430240" y="1620000"/>
            <a:ext cx="4169880" cy="15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Arial"/>
                <a:ea typeface="DejaVu Sans"/>
              </a:rPr>
              <a:t>С точки зрения ахритектуры BERT’s input индентичен трансфомерам.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5430240" y="2700000"/>
            <a:ext cx="3927960" cy="22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Arial"/>
                <a:ea typeface="DejaVu Sans"/>
              </a:rPr>
              <a:t>Различие в выходе, а именно Для каждой позиции на выход подается вектор размерностью hidden_size (768 в базовой модели BERT'а).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235440" y="4043520"/>
            <a:ext cx="1382760" cy="11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Токены BERT: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[SEP]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[MASK]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[CLS]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029960" y="1980000"/>
            <a:ext cx="7610040" cy="2638080"/>
          </a:xfrm>
          <a:prstGeom prst="rect">
            <a:avLst/>
          </a:prstGeom>
          <a:ln w="0">
            <a:noFill/>
          </a:ln>
        </p:spPr>
      </p:pic>
      <p:sp>
        <p:nvSpPr>
          <p:cNvPr id="201" name=""/>
          <p:cNvSpPr txBox="1"/>
          <p:nvPr/>
        </p:nvSpPr>
        <p:spPr>
          <a:xfrm>
            <a:off x="276120" y="321480"/>
            <a:ext cx="7283880" cy="301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Входные данны BERT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540000" y="321480"/>
            <a:ext cx="629784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Краткий план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67760" y="1454760"/>
            <a:ext cx="7570080" cy="26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1)Введение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2)Главная идея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3)Внимание, Енкодер и Декодер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4)Трансфомеры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5)BERT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6)GPT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180000" y="194040"/>
            <a:ext cx="636480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 для задач языкового моделирования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540000" y="1687680"/>
            <a:ext cx="4826520" cy="3170520"/>
          </a:xfrm>
          <a:prstGeom prst="rect">
            <a:avLst/>
          </a:prstGeom>
          <a:ln w="0">
            <a:noFill/>
          </a:ln>
        </p:spPr>
      </p:pic>
      <p:sp>
        <p:nvSpPr>
          <p:cNvPr id="204" name=""/>
          <p:cNvSpPr/>
          <p:nvPr/>
        </p:nvSpPr>
        <p:spPr>
          <a:xfrm>
            <a:off x="5940000" y="2340000"/>
            <a:ext cx="3837960" cy="17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Для задач языкового моделирования BERT использует «умные» маски для 15% слов во входном предложении и просит модель предсказать пропущенное слово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180000" y="321480"/>
            <a:ext cx="6658200" cy="35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 для задачи двух предложений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398160" y="1668600"/>
            <a:ext cx="4640040" cy="318960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4860000" y="2520000"/>
            <a:ext cx="5038200" cy="14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BERT мог лучше справляться с определением связей в нескольких предложениях, предварительное обучение включает дополнительную задачу: дано два предложения (А и В); какова вероятность, что В будет следовать после А?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480760" y="1315080"/>
            <a:ext cx="4717440" cy="3183120"/>
          </a:xfrm>
          <a:prstGeom prst="rect">
            <a:avLst/>
          </a:prstGeom>
          <a:ln w="0">
            <a:noFill/>
          </a:ln>
        </p:spPr>
      </p:pic>
      <p:sp>
        <p:nvSpPr>
          <p:cNvPr id="209" name=""/>
          <p:cNvSpPr/>
          <p:nvPr/>
        </p:nvSpPr>
        <p:spPr>
          <a:xfrm>
            <a:off x="0" y="321480"/>
            <a:ext cx="600048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BERT для различных задач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900000" y="4428360"/>
            <a:ext cx="8278200" cy="7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  <a:ea typeface="DejaVu Sans"/>
              </a:rPr>
              <a:t>a) Задачи классификации двух предложений: MNLI, QQP, QNLI, STS-B, MRPC, RTE, SWAG; b) задачи классификации одного предложения: SST-2, CoLA; c) вопросно-ответные задачи: SQuAD v1.1; d) задачи разметки одного предложения: CoNLL-2003 NER.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7480" cy="16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EB317A6-F447-4677-8DB7-0E107EB44008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Введение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57480" cy="37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такое внимание?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039840" y="2093040"/>
            <a:ext cx="4157640" cy="2944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Основная идея в ML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-180000" y="1260000"/>
            <a:ext cx="5037480" cy="39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«Надо сдавать лабораторные работы до срока сдачи»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Надо“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</a:rPr>
              <a:t>1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=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</a:rPr>
              <a:t> 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[1,0,0,0,0,0,0]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Cдавать“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2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=[0,1,0,0,0,0,0]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Лабораторные“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3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=[0,0,1,0,0,0,0]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работы“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4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=[0,0,0,1,0,0,0]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до“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5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 [0,0,0,0,1,0,0]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срока“ → 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6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=[0,0,0,0,0,1,0]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сдачи“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7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 =[0,0,0,0,0,0,1]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5581440" y="2700000"/>
            <a:ext cx="2697480" cy="6696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2c3e50"/>
                </a:solidFill>
                <a:latin typeface="Arial"/>
                <a:ea typeface="DejaVu Sans"/>
              </a:rPr>
              <a:t>Нормализуем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0" name=""/>
              <p:cNvSpPr txBox="1"/>
              <p:nvPr/>
            </p:nvSpPr>
            <p:spPr>
              <a:xfrm>
                <a:off x="4140000" y="3287520"/>
                <a:ext cx="5134680" cy="193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sSub>
                      <m:e>
                        <m:r>
                          <m:t xml:space="preserve">'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w</m:t>
                        </m:r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...</m:t>
                        </m:r>
                        <m:r>
                          <m:t xml:space="preserve">,</m:t>
                        </m:r>
                        <m:r>
                          <m:t xml:space="preserve">w</m:t>
                        </m:r>
                        <m:r>
                          <m:t xml:space="preserve">7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w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begChr m:val="("/>
                            <m:endChr m:val=")"/>
                          </m:dPr>
                          <m:e>
                            <m:nary>
                              <m:naryPr>
                                <m:chr m:val="∑"/>
                              </m:naryPr>
                              <m:sub>
                                <m:r>
                                  <m:t xml:space="preserve">1</m:t>
                                </m:r>
                              </m:sub>
                              <m:sup>
                                <m:r>
                                  <m:t xml:space="preserve">7</m:t>
                                </m:r>
                              </m:sup>
                              <m:e>
                                <m:sSup>
                                  <m:e>
                                    <m:r>
                                      <m:t xml:space="preserve">e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 xml:space="preserve">w</m:t>
                                            </m:r>
                                          </m:e>
                                          <m:sub>
                                            <m:r>
                                              <m:t xml:space="preserve"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1" name=""/>
              <p:cNvSpPr txBox="1"/>
              <p:nvPr/>
            </p:nvSpPr>
            <p:spPr>
              <a:xfrm>
                <a:off x="5680440" y="1922040"/>
                <a:ext cx="2238120" cy="596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×</m:t>
                    </m:r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j</m:t>
                        </m:r>
                      </m:sub>
                    </m:sSub>
                    <m:r>
                      <m:t xml:space="preserve">∀</m:t>
                    </m:r>
                    <m:r>
                      <m:t xml:space="preserve">i</m:t>
                    </m:r>
                    <m:r>
                      <m:t xml:space="preserve">,</m:t>
                    </m:r>
                    <m:r>
                      <m:t xml:space="preserve">j</m:t>
                    </m:r>
                    <m:r>
                      <m:t xml:space="preserve">∈</m:t>
                    </m:r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1</m:t>
                        </m:r>
                        <m:r>
                          <m:t xml:space="preserve">,7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Функция внимания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8457840" cy="10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2c3e50"/>
                </a:solidFill>
                <a:latin typeface="Arial"/>
              </a:rPr>
              <a:t>Q — матрица запросов, K — матрица ключей, V — матрица значений, E - размерность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408600" y="2339280"/>
            <a:ext cx="3189960" cy="10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Q: [N,E]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K: [M, 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V: [M,E’]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600000" y="3780000"/>
            <a:ext cx="3777840" cy="17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Почему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√E ?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6" name=""/>
              <p:cNvSpPr txBox="1"/>
              <p:nvPr/>
            </p:nvSpPr>
            <p:spPr>
              <a:xfrm>
                <a:off x="4132800" y="2338920"/>
                <a:ext cx="5406120" cy="1291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Q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sSup>
                              <m:e>
                                <m:r>
                                  <m:t xml:space="preserve">QK</m:t>
                                </m:r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E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478080" y="360000"/>
            <a:ext cx="32997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Self-Attention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490320" y="1380600"/>
            <a:ext cx="74275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DejaVu Sans"/>
              </a:rPr>
              <a:t>Какие проблемы решает функция self-attention?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540000" y="3420000"/>
            <a:ext cx="8417160" cy="12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Таким образом, для трёх слов на выходе получаем три исходных вектора к которым "подмешаны" компоненты близких по смыслу слов окружения (если эмбединг был удачно построен). 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0" name=""/>
              <p:cNvSpPr txBox="1"/>
              <p:nvPr/>
            </p:nvSpPr>
            <p:spPr>
              <a:xfrm>
                <a:off x="528840" y="2160000"/>
                <a:ext cx="4509720" cy="578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Self</m:t>
                    </m:r>
                    <m:r>
                      <m:t xml:space="preserve">−</m:t>
                    </m:r>
                    <m:r>
                      <m:t xml:space="preserve">attentnion</m:t>
                    </m:r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480" cy="7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MultiHead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-180000" y="1305000"/>
            <a:ext cx="7197840" cy="10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Однако развитие не стояло на месте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193680" y="3410280"/>
            <a:ext cx="934416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 подсчета внимания для каждой головы, они конкатенируются, из чего получается матрица (N,E</a:t>
            </a:r>
            <a:r>
              <a:rPr b="0" lang="ru-RU" sz="24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H). Её умножение с W</a:t>
            </a:r>
            <a:r>
              <a:rPr b="0" lang="ru-RU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приводит к финальной матрице A [N,E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].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2880000" y="4680000"/>
            <a:ext cx="647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Что нам это дает?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5" name=""/>
              <p:cNvSpPr txBox="1"/>
              <p:nvPr/>
            </p:nvSpPr>
            <p:spPr>
              <a:xfrm>
                <a:off x="244440" y="1800000"/>
                <a:ext cx="6058440" cy="53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Z</m:t>
                    </m:r>
                    <m:r>
                      <m:t xml:space="preserve">=</m:t>
                    </m:r>
                    <m:r>
                      <m:t xml:space="preserve">MultiAttn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Q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  <m:r>
                      <m:t xml:space="preserve">=</m:t>
                    </m:r>
                    <m:r>
                      <m:t xml:space="preserve">concat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t xml:space="preserve">...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H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6" name=""/>
              <p:cNvSpPr txBox="1"/>
              <p:nvPr/>
            </p:nvSpPr>
            <p:spPr>
              <a:xfrm>
                <a:off x="243720" y="2700000"/>
                <a:ext cx="3702240" cy="53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z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sSubSup>
                          <m:e>
                            <m:r>
                              <m:t xml:space="preserve">QW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Q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KW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K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VW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V</m:t>
                            </m:r>
                          </m:sup>
                        </m:sSubSup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7" name=""/>
              <p:cNvSpPr txBox="1"/>
              <p:nvPr/>
            </p:nvSpPr>
            <p:spPr>
              <a:xfrm>
                <a:off x="4320000" y="2700000"/>
                <a:ext cx="4880160" cy="71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Q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E</m:t>
                        </m:r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  <m:r>
                      <m:t xml:space="preserve">,</m:t>
                    </m:r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K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  <m:r>
                      <m:t xml:space="preserve">,</m:t>
                    </m:r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V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v</m:t>
                            </m:r>
                          </m:sub>
                        </m:sSub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941840" y="1613520"/>
            <a:ext cx="6207840" cy="3434040"/>
          </a:xfrm>
          <a:prstGeom prst="rect">
            <a:avLst/>
          </a:prstGeom>
          <a:ln w="0">
            <a:noFill/>
          </a:ln>
        </p:spPr>
      </p:pic>
      <p:sp>
        <p:nvSpPr>
          <p:cNvPr id="159" name=""/>
          <p:cNvSpPr txBox="1"/>
          <p:nvPr/>
        </p:nvSpPr>
        <p:spPr>
          <a:xfrm>
            <a:off x="34200" y="325440"/>
            <a:ext cx="637956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Графическое представлние MultiHead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201960" y="360000"/>
            <a:ext cx="573588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Маскированное внимание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780000" y="1560240"/>
            <a:ext cx="1617840" cy="9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Маски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1440000" y="2700000"/>
            <a:ext cx="3057840" cy="89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4860000" y="2700000"/>
            <a:ext cx="2877840" cy="8978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Вещественная(attn_mask)[N,M]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1440000" y="2700000"/>
            <a:ext cx="305784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Булева маска(key_padding mask)[B,M]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2023-11-21T18:52:31Z</dcterms:created>
  <dc:creator/>
  <dc:description/>
  <dc:language>ru-RU</dc:language>
  <cp:lastModifiedBy/>
  <dcterms:modified xsi:type="dcterms:W3CDTF">2023-11-25T16:28:03Z</dcterms:modified>
  <cp:revision>92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