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3F5CC6-3A36-46A3-83D7-BC594B453353}">
          <p14:sldIdLst>
            <p14:sldId id="256"/>
            <p14:sldId id="257"/>
            <p14:sldId id="258"/>
            <p14:sldId id="259"/>
          </p14:sldIdLst>
        </p14:section>
        <p14:section name="Isomap" id="{2FB7761F-C7E1-4272-B96E-897D12B21D99}">
          <p14:sldIdLst>
            <p14:sldId id="260"/>
            <p14:sldId id="261"/>
            <p14:sldId id="262"/>
            <p14:sldId id="263"/>
            <p14:sldId id="267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9878C-AFC8-4D5A-B1E6-66EA3A6DF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918AA5-081D-4D9C-AACE-2D17BA15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10E294-1529-4F9F-9F51-6248FCC8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36DAD-01A5-4252-924F-32EE150D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56FC3-622C-44E8-A3B4-BFD1F32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D5FE-3A17-46AB-B9D1-4A8058F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23899A-0BCD-4916-A046-7C5AC273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C0999-4D1B-415B-BB23-071F153D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21F11-783A-4EF9-BA76-DFEB98A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94449-A7EC-4187-BB2C-9EA4711F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40D231-C1D0-4E35-87FB-D39E70642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C2F4E-F722-4581-8A19-E19C7F6F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5A162-78D6-4190-B445-BA39909D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6B3FD-0D08-4FC5-8309-DA2BBCE5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72168-71C6-4926-B278-332171D6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9F3BC-C164-463B-A0B9-DE390558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E94A8-7EAD-4C34-AA76-0CFC9849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BB440-3B25-48E8-83A6-3C99010A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670BC-E975-4AD4-A420-D2BC0886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907F6-9A50-4E94-A8BB-D0788C4A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667B7-BE4F-45C2-9D40-94243141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D11723-6091-44A5-8F9F-8E6F5911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40E54-7031-49C6-AF2F-B1B2D968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F724A-F9D1-470F-8516-5193100D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328E1-FB27-4931-ABC0-3631839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44FC3-718B-4A34-BBF2-85524B3F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8F27A-8521-4830-89C1-92642F4A3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A5D1A-53D3-4B3C-B382-310A97289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34D91-8D54-4741-9F41-A6AFD5B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99CD6D-72D5-4672-A72F-40C39DA0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06DEAC-6649-4543-8C18-496F7625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365EB-52DD-4BC1-934C-6502B313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6AAB3-FACE-42D9-8779-56672515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463A12-4E58-4904-B8EE-55D01DC7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1DFF93-F430-4863-AA13-A1FF5813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D291E3-4C2A-486D-9C84-2FF678BCA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28685A-0758-42C6-9066-52E8E9E5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AF8C7D-3355-4880-A3AE-2D8E5B05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3AB26-4152-46C7-BCB3-6808A7EC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55240-5B21-4035-915E-486FDD7C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E3A174-8B9C-41CA-B9AD-EAD7677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449DC0-C084-404F-8021-FFA542E5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F7E2BF-92C7-4F08-B87F-942DA94F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459A22-4E49-46C4-94A2-E6AF313F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497085-0DAB-4C83-B9DA-EDBC838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F3A080-FD88-4D65-8834-18C0DC2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0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3A44E-BD44-4C94-BFBF-DB17FD91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0EE43-6A8A-48D9-8F7C-47B2729A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A60C59-C05E-48B4-82DA-D2FEC776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64FE4-7173-49E7-84F7-BDFFA4E6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3D89-22B0-4912-B49C-C16C200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ACA0DB-C9A5-4B02-8FB1-FBC40764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6090C-197F-4641-B71F-9AC41103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5E9A0B-E62E-4BA5-9073-78E0A496B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8FDD5-3C8F-45BF-BE2E-93D4CC57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EC01D-C93F-4593-BE3E-68A347C1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65CEF-9FEE-491F-8A80-2707A98D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F0C6FE-D268-4E39-825F-A3D1DD06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25149-AB1E-4D3B-BDFC-0856F7B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F8C8BE-A1B1-4C1F-804B-D2BA1544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88681-E7C9-48E8-BD1C-C77D6AAE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1A8E5-3A9C-4CA4-93C0-6C5CDDA75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4215D-5022-4DEF-9845-016EF16B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7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C3F8D-33D6-443B-947F-BF07B79B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952976"/>
            <a:ext cx="4053840" cy="216947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Franklin Gothic Medium" panose="020B0603020102020204" pitchFamily="34" charset="0"/>
              </a:rPr>
              <a:t>Методы редукции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9A797D-0116-44D8-959D-D7C18F4BE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0200" y="5019040"/>
            <a:ext cx="6182360" cy="176784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Чепасов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Дмитрий, Щедрин Арсений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2382</a:t>
            </a:r>
          </a:p>
        </p:txBody>
      </p:sp>
    </p:spTree>
    <p:extLst>
      <p:ext uri="{BB962C8B-B14F-4D97-AF65-F5344CB8AC3E}">
        <p14:creationId xmlns:p14="http://schemas.microsoft.com/office/powerpoint/2010/main" val="327361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BEE0E-3276-4784-8C2E-324A9D2B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MDS(Multidimensional scaling)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69665DB-A18F-4D16-86D8-5016CB274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080" y="1725874"/>
                <a:ext cx="11020720" cy="3406251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ru-RU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ru-RU" sz="18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Составляем матрицу из Евклидовых расстояний между двумя точками.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=[</m:t>
                    </m:r>
                    <m:sSubSup>
                      <m:sSubSup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Используем двойное центрирование </a:t>
                </a:r>
                <a14:m>
                  <m:oMath xmlns:m="http://schemas.openxmlformats.org/officeDocument/2006/math"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 </m:t>
                    </m:r>
                    <m:f>
                      <m:f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С</m:t>
                    </m:r>
                  </m:oMath>
                </a14:m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Найдем собственные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 собственные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желаемая размерность выходящей матрицы)</a:t>
                </a:r>
                <a:endParaRPr lang="en-US" sz="2400" kern="1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Считаем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f>
                          <m:f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. 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матрица собственных векторов,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f>
                          <m:f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диагональная матрица, собственных чисел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69665DB-A18F-4D16-86D8-5016CB274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080" y="1725874"/>
                <a:ext cx="11020720" cy="3406251"/>
              </a:xfrm>
              <a:blipFill>
                <a:blip r:embed="rId2"/>
                <a:stretch>
                  <a:fillRect l="-774" t="-1789" r="-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22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50D8E-31DF-4D7B-A99D-627E735E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K-NN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CB1DD-B729-44F6-8080-BC3EFEB8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Выберем число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соседей 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Посчитаем Евклидовы расстояния между ними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Возьмем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ближайших соседей в соответствии рассчитанным евклидовым расстоянием.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Среди этих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соседей посчитаем количество точек в каждой категории.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Отнесем новые точки к той категории, для которых количество соседей является максимальным.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2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CD9E4-3695-4A79-BB1F-281BF2AB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ISOMAP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A26ADC-17D9-4658-9923-0BCAF85BD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 algn="just" fontAlgn="auto">
                  <a:lnSpc>
                    <a:spcPts val="1800"/>
                  </a:lnSpc>
                  <a:spcBef>
                    <a:spcPts val="480"/>
                  </a:spcBef>
                  <a:spcAft>
                    <a:spcPts val="600"/>
                  </a:spcAft>
                  <a:buSzPts val="1400"/>
                  <a:buFont typeface="+mj-lt"/>
                  <a:buAutoNum type="arabicParenR"/>
                </a:pP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Строим взвешенный граф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G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, из евклидовых расстояний </a:t>
                </a:r>
                <a14:m>
                  <m:oMath xmlns:m="http://schemas.openxmlformats.org/officeDocument/2006/math"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 ∈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и находим подграф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применяя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K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-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NN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алгоритм для на граф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G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.</a:t>
                </a:r>
                <a:endParaRPr lang="ru-RU" sz="24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 fontAlgn="auto">
                  <a:lnSpc>
                    <a:spcPts val="1800"/>
                  </a:lnSpc>
                  <a:spcBef>
                    <a:spcPts val="480"/>
                  </a:spcBef>
                  <a:spcAft>
                    <a:spcPts val="600"/>
                  </a:spcAft>
                  <a:buSzPts val="1400"/>
                  <a:buFont typeface="+mj-lt"/>
                  <a:buAutoNum type="arabicParenR"/>
                </a:pP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Считаем кратчайшие пути между всеми парами узлов, используя алгоритм Флойда – </a:t>
                </a:r>
                <a:r>
                  <a:rPr lang="ru-RU" sz="2400" kern="15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Уоршелла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или </a:t>
                </a:r>
                <a:r>
                  <a:rPr lang="ru-RU" sz="2400" kern="15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Дейкстры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.</a:t>
                </a:r>
                <a:endParaRPr lang="ru-RU" sz="24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 fontAlgn="auto">
                  <a:lnSpc>
                    <a:spcPts val="1800"/>
                  </a:lnSpc>
                  <a:spcBef>
                    <a:spcPts val="480"/>
                  </a:spcBef>
                  <a:spcAft>
                    <a:spcPts val="600"/>
                  </a:spcAft>
                  <a:buSzPts val="1400"/>
                  <a:buFont typeface="+mj-lt"/>
                  <a:buAutoNum type="arabicParenR"/>
                </a:pP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Понижаем размерность, используя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MDS.</a:t>
                </a:r>
                <a:endParaRPr lang="ru-RU" sz="24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A26ADC-17D9-4658-9923-0BCAF85BD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3922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83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927F4-19B7-4725-B9A4-E7132C3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BE0F5-B110-4410-8B1E-E98B97DE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				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7200" dirty="0">
                <a:latin typeface="Arial Black" panose="020B0A040201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9903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B4CAD-420E-4A63-9A86-D2AFF648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PCA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2A198-E0B4-4295-8011-29419D71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Центрирование данных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Расчет ковариационной матрицы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Расчет главных компонент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Сортировка главных компонент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Проекция данных на новое пространство признаков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2DD08C-13A7-4C14-8804-44D102F4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924635"/>
            <a:ext cx="5845047" cy="4252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3C555-573A-485C-ABFD-29F3592D9B25}"/>
              </a:ext>
            </a:extLst>
          </p:cNvPr>
          <p:cNvSpPr txBox="1"/>
          <p:nvPr/>
        </p:nvSpPr>
        <p:spPr>
          <a:xfrm>
            <a:off x="5895975" y="561166"/>
            <a:ext cx="5705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данных по больным раком. Данные сведены к 2 компонентам</a:t>
            </a:r>
          </a:p>
        </p:txBody>
      </p:sp>
    </p:spTree>
    <p:extLst>
      <p:ext uri="{BB962C8B-B14F-4D97-AF65-F5344CB8AC3E}">
        <p14:creationId xmlns:p14="http://schemas.microsoft.com/office/powerpoint/2010/main" val="69082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4838C-DD4F-42F8-B1A2-B703849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МПП(Метод максимального правдоподобия)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6336A-2715-41AD-AE7A-5F63AFC9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Определение вероятностной модели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Формулирование функции правдоподобия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Логарифмирование функции правдоподобия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Оптимизация функции правдоподобия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C2598-D95C-4417-B637-CC57A3E60895}"/>
              </a:ext>
            </a:extLst>
          </p:cNvPr>
          <p:cNvSpPr txBox="1"/>
          <p:nvPr/>
        </p:nvSpPr>
        <p:spPr>
          <a:xfrm>
            <a:off x="5603941" y="448183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Функция правдоподобия, которая описывает вероятность получения наблюдаемых данных при заданных параметрах модели. Функция правдоподобия представляет собой произведение вероятностей каждого наблюдения в выборке.</a:t>
            </a:r>
            <a:br>
              <a:rPr lang="ru-RU" sz="24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995F84-2EBB-4789-9914-A5E0BBBE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11" y="1584326"/>
            <a:ext cx="4120714" cy="16783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B08B0F-A78F-43F4-BEA1-BA99285B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05" y="3219397"/>
            <a:ext cx="3975845" cy="13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5B76-80B3-4887-A6B1-208579E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Матрицы и действия над ними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Центрированный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датасет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Стандартизированная матрица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Центрированная матрица(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𝐶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𝐼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𝐽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Спектральное разложение матрицы: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𝐴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𝑉𝑆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SVD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Singular Value Decomposition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).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любой вещественной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существуют две ортогональные матрицы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x n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такие, что </a:t>
                </a:r>
                <a14:m>
                  <m:oMath xmlns:m="http://schemas.openxmlformats.org/officeDocument/2006/math"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𝐴𝑉</m:t>
                    </m:r>
                    <m:d>
                      <m:d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𝑈𝐿</m:t>
                        </m:r>
                        <m:sSup>
                          <m:sSupPr>
                            <m:ctrlP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Где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диагональная матрица,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≥… </m:t>
                    </m:r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8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FEEE5-E30D-44D2-B0CD-311F31A3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Топология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41155-68D0-4C4C-8CF3-8BBA282D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Топологическое пространство и топологическая структура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 Евклидовое топологическое пространство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Топологическое многообразие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Гладкое многообразие</a:t>
            </a:r>
          </a:p>
        </p:txBody>
      </p:sp>
    </p:spTree>
    <p:extLst>
      <p:ext uri="{BB962C8B-B14F-4D97-AF65-F5344CB8AC3E}">
        <p14:creationId xmlns:p14="http://schemas.microsoft.com/office/powerpoint/2010/main" val="181717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53DCA-2C27-4D43-80F3-F4B930D8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Графы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у нас есть пара (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где 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множество объектов, названные вершинами( узлы, точки), 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семейство элементов, названные, дугами. 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граф.</a:t>
                </a:r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Простой граф – граф без петель и кратных ребер.</a:t>
                </a:r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Степень вершины – количество ребер, концов которых является эта вершина.</a:t>
                </a:r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Матрица смежности – один из способов представления графа в виде матрицы: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−вес ребра из </m:t>
                    </m:r>
                    <m:r>
                      <a:rPr lang="en-US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в</m:t>
                    </m:r>
                    <m:r>
                      <a:rPr lang="en-US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4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−ю вершину.</m:t>
                    </m:r>
                  </m:oMath>
                </a14:m>
                <a:endParaRPr lang="ru-RU" sz="2400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6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7DFB5-CE7D-4B2F-9FC4-AC77879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Алгоритм Флойда-</a:t>
            </a:r>
            <a:r>
              <a:rPr lang="ru-RU" dirty="0" err="1">
                <a:latin typeface="Arial Black" panose="020B0A04020102020204" pitchFamily="34" charset="0"/>
              </a:rPr>
              <a:t>Уоршелла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2BA0DD-CFBF-443E-8783-35BCC5F04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65747" y="5234183"/>
                <a:ext cx="7234287" cy="1623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2BA0DD-CFBF-443E-8783-35BCC5F04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5747" y="5234183"/>
                <a:ext cx="7234287" cy="16238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A266D83-2F22-4B7E-9794-0A964E3239C4}"/>
              </a:ext>
            </a:extLst>
          </p:cNvPr>
          <p:cNvSpPr/>
          <p:nvPr/>
        </p:nvSpPr>
        <p:spPr>
          <a:xfrm>
            <a:off x="3648173" y="4081806"/>
            <a:ext cx="659876" cy="678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352DF27-8B7C-4094-B34A-DCFE012D4356}"/>
              </a:ext>
            </a:extLst>
          </p:cNvPr>
          <p:cNvSpPr/>
          <p:nvPr/>
        </p:nvSpPr>
        <p:spPr>
          <a:xfrm>
            <a:off x="6742509" y="4081806"/>
            <a:ext cx="659876" cy="678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A4CD40D-9CBB-4307-B3E8-082F27CC4E47}"/>
              </a:ext>
            </a:extLst>
          </p:cNvPr>
          <p:cNvSpPr/>
          <p:nvPr/>
        </p:nvSpPr>
        <p:spPr>
          <a:xfrm>
            <a:off x="5057493" y="1906276"/>
            <a:ext cx="659876" cy="678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E3252B3-4515-4803-B2FF-E36CA4CCE94D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flipV="1">
            <a:off x="3978111" y="2485608"/>
            <a:ext cx="1176019" cy="159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B8A1A4F-9ADD-4F0B-AD77-342EB183D3A9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308049" y="4421171"/>
            <a:ext cx="2434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15DD7E0-8228-4455-9AAB-2852C7CDD3C8}"/>
              </a:ext>
            </a:extLst>
          </p:cNvPr>
          <p:cNvCxnSpPr>
            <a:cxnSpLocks/>
          </p:cNvCxnSpPr>
          <p:nvPr/>
        </p:nvCxnSpPr>
        <p:spPr>
          <a:xfrm>
            <a:off x="5484068" y="2483339"/>
            <a:ext cx="1588379" cy="174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1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1F76-9B11-43B4-86BD-9C8F3B22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Алгоритм </a:t>
            </a:r>
            <a:r>
              <a:rPr lang="ru-RU" dirty="0" err="1">
                <a:latin typeface="Arial Black" panose="020B0A04020102020204" pitchFamily="34" charset="0"/>
              </a:rPr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98249-7793-4A2D-A5A3-A54D63F7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6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 algn="just">
              <a:buNone/>
            </a:pPr>
            <a:endParaRPr lang="ru-RU" sz="1800" kern="15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lvl="1" indent="0" algn="just">
              <a:buNone/>
            </a:pPr>
            <a:r>
              <a:rPr lang="ru-RU" sz="18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</a:t>
            </a:r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Создать список вершин и пометить все вершины, кроме начальной, как не посещенные.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indent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Установить начальную вершину и ее расстояние до себя равным 0.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indent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Для каждой смежной вершины, которая еще не была посещена, вычислить расстояние до нее от начальной вершины через текущую вершину.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indent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Если это расстояние меньше, чем текущее расстояние до этой вершины, то обновить текущее расстояние.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Пометить текущую вершину как посещенную и выбрать следующую вершину с наименьшим расстоянием из списка </a:t>
            </a:r>
            <a:r>
              <a:rPr lang="ru-RU" sz="2600" kern="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непосещенных</a:t>
            </a:r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вершин.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indent="449580" algn="just"/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Повторять шаги 3-5 для всех </a:t>
            </a:r>
            <a:r>
              <a:rPr lang="ru-RU" sz="2600" kern="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непосещенных</a:t>
            </a:r>
            <a:r>
              <a:rPr lang="ru-RU" sz="26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вершин до тех пор, пока не будут посещены все вершины.</a:t>
            </a:r>
            <a:endParaRPr lang="ru-RU" sz="2600" kern="15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273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586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Cambria Math</vt:lpstr>
      <vt:lpstr>Franklin Gothic Medium</vt:lpstr>
      <vt:lpstr>Liberation Serif</vt:lpstr>
      <vt:lpstr>Times New Roman</vt:lpstr>
      <vt:lpstr>Тема Office</vt:lpstr>
      <vt:lpstr>Методы редукции данных</vt:lpstr>
      <vt:lpstr>Презентация PowerPoint</vt:lpstr>
      <vt:lpstr>PCA</vt:lpstr>
      <vt:lpstr>МПП(Метод максимального правдоподобия)</vt:lpstr>
      <vt:lpstr>Матрицы и действия над ними</vt:lpstr>
      <vt:lpstr>Топология</vt:lpstr>
      <vt:lpstr>Графы</vt:lpstr>
      <vt:lpstr>Алгоритм Флойда-Уоршелла</vt:lpstr>
      <vt:lpstr>Алгоритм Дейкстры</vt:lpstr>
      <vt:lpstr>MDS(Multidimensional scaling)</vt:lpstr>
      <vt:lpstr>K-NN</vt:lpstr>
      <vt:lpstr>ISOMAP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редукции данных</dc:title>
  <dc:creator>Samurai</dc:creator>
  <cp:lastModifiedBy>Samurai</cp:lastModifiedBy>
  <cp:revision>15</cp:revision>
  <dcterms:created xsi:type="dcterms:W3CDTF">2023-05-03T18:13:02Z</dcterms:created>
  <dcterms:modified xsi:type="dcterms:W3CDTF">2023-05-04T14:38:03Z</dcterms:modified>
</cp:coreProperties>
</file>