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83F5CC6-3A36-46A3-83D7-BC594B453353}">
          <p14:sldIdLst>
            <p14:sldId id="256"/>
            <p14:sldId id="257"/>
            <p14:sldId id="258"/>
            <p14:sldId id="259"/>
          </p14:sldIdLst>
        </p14:section>
        <p14:section name="Isomap" id="{2FB7761F-C7E1-4272-B96E-897D12B21D99}">
          <p14:sldIdLst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A9878C-AFC8-4D5A-B1E6-66EA3A6DF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0918AA5-081D-4D9C-AACE-2D17BA150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10E294-1529-4F9F-9F51-6248FCC80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ED89D-950E-4BC6-9019-B50AB9224442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C36DAD-01A5-4252-924F-32EE150D8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656FC3-622C-44E8-A3B4-BFD1F3235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C6AA-D6DB-4F10-A859-8F4DE5CBD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837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08D5FE-3A17-46AB-B9D1-4A8058FA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B23899A-0BCD-4916-A046-7C5AC2737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7C0999-4D1B-415B-BB23-071F153D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ED89D-950E-4BC6-9019-B50AB9224442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721F11-783A-4EF9-BA76-DFEB98ABE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094449-A7EC-4187-BB2C-9EA4711F5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C6AA-D6DB-4F10-A859-8F4DE5CBD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59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640D231-C1D0-4E35-87FB-D39E70642C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56C2F4E-F722-4581-8A19-E19C7F6F8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05A162-78D6-4190-B445-BA39909DB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ED89D-950E-4BC6-9019-B50AB9224442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06B3FD-0D08-4FC5-8309-DA2BBCE5B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E72168-71C6-4926-B278-332171D66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C6AA-D6DB-4F10-A859-8F4DE5CBD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7535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C9F3BC-C164-463B-A0B9-DE3905587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FE94A8-7EAD-4C34-AA76-0CFC98495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9BB440-3B25-48E8-83A6-3C99010AA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ED89D-950E-4BC6-9019-B50AB9224442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9670BC-E975-4AD4-A420-D2BC08867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1907F6-9A50-4E94-A8BB-D0788C4A7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C6AA-D6DB-4F10-A859-8F4DE5CBD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167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E667B7-BE4F-45C2-9D40-942431414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D11723-6091-44A5-8F9F-8E6F59110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F40E54-7031-49C6-AF2F-B1B2D968A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ED89D-950E-4BC6-9019-B50AB9224442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FF724A-F9D1-470F-8516-5193100D1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1328E1-FB27-4931-ABC0-363183943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C6AA-D6DB-4F10-A859-8F4DE5CBD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423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444FC3-718B-4A34-BBF2-85524B3FB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78F27A-8521-4830-89C1-92642F4A3D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27A5D1A-53D3-4B3C-B382-310A97289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3234D91-8D54-4741-9F41-A6AFD5B76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ED89D-950E-4BC6-9019-B50AB9224442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99CD6D-72D5-4672-A72F-40C39DA0E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06DEAC-6649-4543-8C18-496F7625B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C6AA-D6DB-4F10-A859-8F4DE5CBD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095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365EB-52DD-4BC1-934C-6502B3135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46AAB3-FACE-42D9-8779-566725154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D463A12-4E58-4904-B8EE-55D01DC74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C1DFF93-F430-4863-AA13-A1FF581393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CD291E3-4C2A-486D-9C84-2FF678BCA2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028685A-0758-42C6-9066-52E8E9E51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ED89D-950E-4BC6-9019-B50AB9224442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1AF8C7D-3355-4880-A3AE-2D8E5B05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F43AB26-4152-46C7-BCB3-6808A7EC9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C6AA-D6DB-4F10-A859-8F4DE5CBD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5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555240-5B21-4035-915E-486FDD7C0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EE3A174-8B9C-41CA-B9AD-EAD767727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ED89D-950E-4BC6-9019-B50AB9224442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A449DC0-C084-404F-8021-FFA542E54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AF7E2BF-92C7-4F08-B87F-942DA94F6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C6AA-D6DB-4F10-A859-8F4DE5CBD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220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2459A22-4E49-46C4-94A2-E6AF313F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ED89D-950E-4BC6-9019-B50AB9224442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E497085-0DAB-4C83-B9DA-EDBC838E6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F3A080-FD88-4D65-8834-18C0DC28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C6AA-D6DB-4F10-A859-8F4DE5CBD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081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C3A44E-BD44-4C94-BFBF-DB17FD918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20EE43-6A8A-48D9-8F7C-47B2729AA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EA60C59-C05E-48B4-82DA-D2FEC776C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D664FE4-7173-49E7-84F7-BDFFA4E62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ED89D-950E-4BC6-9019-B50AB9224442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BE3D89-22B0-4912-B49C-C16C20064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ACA0DB-C9A5-4B02-8FB1-FBC407641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C6AA-D6DB-4F10-A859-8F4DE5CBD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289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B6090C-197F-4641-B71F-9AC411033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5E9A0B-E62E-4BA5-9073-78E0A496BF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E08FDD5-3C8F-45BF-BE2E-93D4CC570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77EC01D-C93F-4593-BE3E-68A347C19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ED89D-950E-4BC6-9019-B50AB9224442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B65CEF-9FEE-491F-8A80-2707A98D4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6F0C6FE-D268-4E39-825F-A3D1DD06C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C6AA-D6DB-4F10-A859-8F4DE5CBD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393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25149-AB1E-4D3B-BDFC-0856F7BAE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7F8C8BE-A1B1-4C1F-804B-D2BA15443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888681-E7C9-48E8-BD1C-C77D6AAE67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ED89D-950E-4BC6-9019-B50AB9224442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E1A8E5-3A9C-4CA4-93C0-6C5CDDA75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94215D-5022-4DEF-9845-016EF16BA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6C6AA-D6DB-4F10-A859-8F4DE5CBD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275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8C3F8D-33D6-443B-947F-BF07B79BA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640" y="952976"/>
            <a:ext cx="4053840" cy="2169477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Franklin Gothic Medium" panose="020B0603020102020204" pitchFamily="34" charset="0"/>
              </a:rPr>
              <a:t>Методы редукции данных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A9A797D-0116-44D8-959D-D7C18F4BED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30200" y="5019040"/>
            <a:ext cx="6182360" cy="176784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Выполнили: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Чепасов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Дмитрий, Щедрин Арсений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2382</a:t>
            </a:r>
          </a:p>
        </p:txBody>
      </p:sp>
    </p:spTree>
    <p:extLst>
      <p:ext uri="{BB962C8B-B14F-4D97-AF65-F5344CB8AC3E}">
        <p14:creationId xmlns:p14="http://schemas.microsoft.com/office/powerpoint/2010/main" val="3273610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950D8E-31DF-4D7B-A99D-627E735E9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K-NN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8CB1DD-B729-44F6-8080-BC3EFEB8A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24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0CD9E4-3695-4A79-BB1F-281BF2AB8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ISOMAP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A26ADC-17D9-4658-9923-0BCAF85BD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2839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E927F4-19B7-4725-B9A4-E7132C36F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3BE0F5-B110-4410-8B1E-E98B97DE7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				</a:t>
            </a:r>
          </a:p>
          <a:p>
            <a:pPr marL="0" indent="0">
              <a:buNone/>
            </a:pPr>
            <a:endParaRPr lang="ru-RU" dirty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sz="7200" dirty="0">
                <a:latin typeface="Arial Black" panose="020B0A04020102020204" pitchFamily="34" charset="0"/>
              </a:rPr>
              <a:t>ВВЕДЕНИЕ</a:t>
            </a:r>
          </a:p>
        </p:txBody>
      </p:sp>
    </p:spTree>
    <p:extLst>
      <p:ext uri="{BB962C8B-B14F-4D97-AF65-F5344CB8AC3E}">
        <p14:creationId xmlns:p14="http://schemas.microsoft.com/office/powerpoint/2010/main" val="199030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0B4CAD-420E-4A63-9A86-D2AFF6480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PCA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82A198-E0B4-4295-8011-29419D710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77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1. Центрирование данных</a:t>
            </a:r>
          </a:p>
          <a:p>
            <a:pPr marL="0" indent="0">
              <a:buNone/>
            </a:pPr>
            <a:r>
              <a:rPr lang="ru-RU" dirty="0"/>
              <a:t>2. Расчет ковариационной матрицы</a:t>
            </a:r>
          </a:p>
          <a:p>
            <a:pPr marL="0" indent="0">
              <a:buNone/>
            </a:pPr>
            <a:r>
              <a:rPr lang="ru-RU" dirty="0"/>
              <a:t>3. Расчет главных компонент</a:t>
            </a:r>
          </a:p>
          <a:p>
            <a:pPr marL="0" indent="0">
              <a:buNone/>
            </a:pPr>
            <a:r>
              <a:rPr lang="ru-RU" dirty="0"/>
              <a:t>4. Сортировка главных компонент</a:t>
            </a:r>
          </a:p>
          <a:p>
            <a:pPr marL="0" indent="0">
              <a:buNone/>
            </a:pPr>
            <a:r>
              <a:rPr lang="ru-RU" dirty="0"/>
              <a:t>5. Проекция данных на новое пространство признаков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F2DD08C-13A7-4C14-8804-44D102F4A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975" y="1924635"/>
            <a:ext cx="5845047" cy="42523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73C555-573A-485C-ABFD-29F3592D9B25}"/>
              </a:ext>
            </a:extLst>
          </p:cNvPr>
          <p:cNvSpPr txBox="1"/>
          <p:nvPr/>
        </p:nvSpPr>
        <p:spPr>
          <a:xfrm>
            <a:off x="6096000" y="1111825"/>
            <a:ext cx="5705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PCA </a:t>
            </a:r>
            <a:r>
              <a:rPr lang="ru-RU" dirty="0"/>
              <a:t>для данных по больным раком. Данные сведены к 2 компонентам</a:t>
            </a:r>
          </a:p>
        </p:txBody>
      </p:sp>
    </p:spTree>
    <p:extLst>
      <p:ext uri="{BB962C8B-B14F-4D97-AF65-F5344CB8AC3E}">
        <p14:creationId xmlns:p14="http://schemas.microsoft.com/office/powerpoint/2010/main" val="690825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E4838C-DD4F-42F8-B1A2-B70384940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Arial Black" panose="020B0A04020102020204" pitchFamily="34" charset="0"/>
              </a:rPr>
              <a:t>МПП(Метод максимального правдоподобия)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66336A-2715-41AD-AE7A-5F63AFC9E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10200" cy="4351338"/>
          </a:xfrm>
        </p:spPr>
        <p:txBody>
          <a:bodyPr>
            <a:normAutofit/>
          </a:bodyPr>
          <a:lstStyle/>
          <a:p>
            <a:r>
              <a:rPr lang="ru-RU" dirty="0"/>
              <a:t>1. Определение вероятностной модели</a:t>
            </a:r>
          </a:p>
          <a:p>
            <a:r>
              <a:rPr lang="ru-RU" dirty="0"/>
              <a:t>2. Формулирование функции правдоподобия</a:t>
            </a:r>
          </a:p>
          <a:p>
            <a:r>
              <a:rPr lang="ru-RU" dirty="0"/>
              <a:t>3. Логарифмирование функции правдоподобия</a:t>
            </a:r>
          </a:p>
          <a:p>
            <a:r>
              <a:rPr lang="ru-RU" dirty="0"/>
              <a:t>4. Оптимизация функции правдоподобия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4C2598-D95C-4417-B637-CC57A3E60895}"/>
              </a:ext>
            </a:extLst>
          </p:cNvPr>
          <p:cNvSpPr txBox="1"/>
          <p:nvPr/>
        </p:nvSpPr>
        <p:spPr>
          <a:xfrm>
            <a:off x="5915025" y="469963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Liberation Serif"/>
                <a:ea typeface="NSimSun" panose="02010609030101010101" pitchFamily="49" charset="-122"/>
                <a:cs typeface="Mangal" panose="02040503050203030202" pitchFamily="18" charset="0"/>
              </a:rPr>
              <a:t>Функция правдоподобия, которая описывает вероятность получения наблюдаемых данных при заданных параметрах модели. Функция правдоподобия представляет собой произведение вероятностей каждого наблюдения в выборке.</a:t>
            </a:r>
            <a:br>
              <a:rPr lang="ru-RU" sz="1800" dirty="0">
                <a:effectLst/>
                <a:latin typeface="Liberation Serif"/>
                <a:ea typeface="NSimSun" panose="02010609030101010101" pitchFamily="49" charset="-122"/>
                <a:cs typeface="Mangal" panose="02040503050203030202" pitchFamily="18" charset="0"/>
              </a:rPr>
            </a:b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0995F84-2EBB-4789-9914-A5E0BBBE8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5411" y="1584326"/>
            <a:ext cx="4120714" cy="167830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BB08B0F-A78F-43F4-BEA1-BA99285B5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705" y="3219397"/>
            <a:ext cx="3975845" cy="134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141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0F5B76-80B3-4887-A6B1-208579EB0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Матрицы и действия над ними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8AD3335-509C-4857-8AE8-31B2F7C459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Центрированный </a:t>
                </a:r>
                <a:r>
                  <a:rPr lang="ru-RU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датасет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Стандартизированная матрица</a:t>
                </a:r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Центрированная матрица(</a:t>
                </a: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NSimSun" panose="02010609030101010101" pitchFamily="49" charset="-122"/>
                        <a:cs typeface="Mangal" panose="02040503050203030202" pitchFamily="18" charset="0"/>
                      </a:rPr>
                      <m:t>𝐶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NSimSun" panose="02010609030101010101" pitchFamily="49" charset="-122"/>
                        <a:cs typeface="Mangal" panose="02040503050203030202" pitchFamily="18" charset="0"/>
                      </a:rPr>
                      <m:t>=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NSimSun" panose="02010609030101010101" pitchFamily="49" charset="-122"/>
                        <a:cs typeface="Mangal" panose="02040503050203030202" pitchFamily="18" charset="0"/>
                      </a:rPr>
                      <m:t>𝐼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NSimSun" panose="02010609030101010101" pitchFamily="49" charset="-122"/>
                        <a:cs typeface="Mangal" panose="02040503050203030202" pitchFamily="18" charset="0"/>
                      </a:rPr>
                      <m:t>−</m:t>
                    </m:r>
                    <m:f>
                      <m:f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NSimSun" panose="02010609030101010101" pitchFamily="49" charset="-122"/>
                            <a:cs typeface="Mangal" panose="02040503050203030202" pitchFamily="18" charset="0"/>
                          </a:rPr>
                          <m:t>𝐽</m:t>
                        </m:r>
                      </m:num>
                      <m:den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NSimSun" panose="02010609030101010101" pitchFamily="49" charset="-122"/>
                            <a:cs typeface="Mangal" panose="02040503050203030202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ru-RU" dirty="0">
                    <a:effectLst/>
                    <a:latin typeface="Times New Roman" panose="02020603050405020304" pitchFamily="18" charset="0"/>
                    <a:ea typeface="NSimSun" panose="02010609030101010101" pitchFamily="49" charset="-122"/>
                    <a:cs typeface="Times New Roman" panose="02020603050405020304" pitchFamily="18" charset="0"/>
                  </a:rPr>
                  <a:t>Спектральное разложение матрицы: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NSimSun" panose="02010609030101010101" pitchFamily="49" charset="-122"/>
                        <a:cs typeface="Mangal" panose="02040503050203030202" pitchFamily="18" charset="0"/>
                      </a:rPr>
                      <m:t>𝐴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NSimSun" panose="02010609030101010101" pitchFamily="49" charset="-122"/>
                        <a:cs typeface="Mangal" panose="02040503050203030202" pitchFamily="18" charset="0"/>
                      </a:rPr>
                      <m:t>=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NSimSun" panose="02010609030101010101" pitchFamily="49" charset="-122"/>
                        <a:cs typeface="Mangal" panose="02040503050203030202" pitchFamily="18" charset="0"/>
                      </a:rPr>
                      <m:t>𝑉𝑆</m:t>
                    </m:r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NSimSun" panose="02010609030101010101" pitchFamily="49" charset="-122"/>
                            <a:cs typeface="Mangal" panose="02040503050203030202" pitchFamily="18" charset="0"/>
                          </a:rPr>
                          <m:t>𝑉</m:t>
                        </m:r>
                      </m:e>
                      <m:sup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NSimSun" panose="02010609030101010101" pitchFamily="49" charset="-122"/>
                            <a:cs typeface="Mangal" panose="02040503050203030202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NSimSun" panose="02010609030101010101" pitchFamily="49" charset="-122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dirty="0">
                    <a:effectLst/>
                    <a:latin typeface="Times New Roman" panose="02020603050405020304" pitchFamily="18" charset="0"/>
                    <a:ea typeface="NSimSun" panose="02010609030101010101" pitchFamily="49" charset="-122"/>
                    <a:cs typeface="Times New Roman" panose="02020603050405020304" pitchFamily="18" charset="0"/>
                  </a:rPr>
                  <a:t>SVD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NSimSun" panose="02010609030101010101" pitchFamily="49" charset="-122"/>
                    <a:cs typeface="Times New Roman" panose="02020603050405020304" pitchFamily="18" charset="0"/>
                  </a:rPr>
                  <a:t> (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NSimSun" panose="02010609030101010101" pitchFamily="49" charset="-122"/>
                    <a:cs typeface="Times New Roman" panose="02020603050405020304" pitchFamily="18" charset="0"/>
                  </a:rPr>
                  <a:t>Singular Value Decomposition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NSimSun" panose="02010609030101010101" pitchFamily="49" charset="-122"/>
                    <a:cs typeface="Times New Roman" panose="02020603050405020304" pitchFamily="18" charset="0"/>
                  </a:rPr>
                  <a:t>). 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ru-RU" sz="2000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Для любой вещественной матрицы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ru-RU" sz="2000" i="1" kern="15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ru-RU" sz="2000" i="1" kern="15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ru-RU" sz="2000" i="1" kern="15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ru-RU" sz="2000" i="1" kern="15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ru-RU" sz="2000" i="1" kern="15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ru-RU" sz="2000" i="1" kern="15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𝑛</m:t>
                            </m:r>
                          </m:e>
                        </m:d>
                      </m:sub>
                    </m:sSub>
                    <m:r>
                      <a:rPr lang="ru-RU" sz="2000" i="1" kern="15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2000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существуют две ортогональные матрицы </a:t>
                </a:r>
                <a:r>
                  <a:rPr lang="en-US" sz="2000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 </a:t>
                </a:r>
                <a:r>
                  <a:rPr lang="ru-RU" sz="2000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и </a:t>
                </a:r>
                <a:r>
                  <a:rPr lang="en-US" sz="2000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 </a:t>
                </a:r>
                <a:r>
                  <a:rPr lang="ru-RU" sz="2000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 x n</a:t>
                </a:r>
                <a:r>
                  <a:rPr lang="ru-RU" sz="2000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такие, что </a:t>
                </a:r>
                <a14:m>
                  <m:oMath xmlns:m="http://schemas.openxmlformats.org/officeDocument/2006/math">
                    <m:r>
                      <a:rPr lang="ru-RU" sz="2000" i="1" kern="15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𝐿</m:t>
                    </m:r>
                    <m:r>
                      <a:rPr lang="ru-RU" sz="2000" i="1" kern="15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ru-RU" sz="20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0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𝑈</m:t>
                        </m:r>
                      </m:e>
                      <m:sup>
                        <m:r>
                          <a:rPr lang="ru-RU" sz="20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ru-RU" sz="2000" i="1" kern="15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𝐴𝑉</m:t>
                    </m:r>
                    <m:d>
                      <m:dPr>
                        <m:ctrlPr>
                          <a:rPr lang="ru-RU" sz="20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20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𝐴</m:t>
                        </m:r>
                        <m:r>
                          <a:rPr lang="ru-RU" sz="20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=</m:t>
                        </m:r>
                        <m:r>
                          <a:rPr lang="ru-RU" sz="20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𝑈𝐿</m:t>
                        </m:r>
                        <m:sSup>
                          <m:sSupPr>
                            <m:ctrlPr>
                              <a:rPr lang="ru-RU" sz="2000" i="1" kern="15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ru-RU" sz="2000" i="1" kern="15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ru-RU" sz="2000" i="1" kern="15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r>
                  <a:rPr lang="ru-RU" sz="2000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Где </a:t>
                </a:r>
                <a:r>
                  <a:rPr lang="en-US" sz="2000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 </a:t>
                </a:r>
                <a:r>
                  <a:rPr lang="ru-RU" sz="2000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– диагональная матрица,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ru-RU" sz="20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u-RU" sz="2000" i="1" kern="15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≥</m:t>
                    </m:r>
                    <m:sSub>
                      <m:sSubPr>
                        <m:ctrlPr>
                          <a:rPr lang="ru-RU" sz="20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ru-RU" sz="20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ru-RU" sz="2000" i="1" kern="15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≥… </m:t>
                    </m:r>
                    <m:sSub>
                      <m:sSubPr>
                        <m:ctrlPr>
                          <a:rPr lang="ru-RU" sz="20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ru-RU" sz="20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ru-RU" sz="2000" i="1" kern="15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ru-RU" sz="2000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457200" lvl="1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8AD3335-509C-4857-8AE8-31B2F7C459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9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1983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BFEEE5-E30D-44D2-B0CD-311F31A3F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Топология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A41155-68D0-4C4C-8CF3-8BBA282DC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7179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853DCA-2C27-4D43-80F3-F4B930D82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Графы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2B6EE49-6398-4EA2-9CAD-E669F57D34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ru-RU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Пусть у нас есть пара (</a:t>
                </a:r>
                <a:r>
                  <a:rPr lang="en-US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ru-RU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ru-RU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), где </a:t>
                </a:r>
                <a:r>
                  <a:rPr lang="en-US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 </a:t>
                </a:r>
                <a:r>
                  <a:rPr lang="ru-RU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– множество объектов, названные вершинами( узлы, точки), </a:t>
                </a:r>
                <a:r>
                  <a:rPr lang="en-US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 </a:t>
                </a:r>
                <a:r>
                  <a:rPr lang="ru-RU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– семейство элементов, названные, дугами. </a:t>
                </a:r>
                <a:r>
                  <a:rPr lang="en-US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ru-RU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(</a:t>
                </a:r>
                <a:r>
                  <a:rPr lang="en-US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ru-RU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ru-RU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– граф.</a:t>
                </a:r>
                <a:endParaRPr lang="ru-RU" kern="150" dirty="0">
                  <a:effectLst/>
                  <a:latin typeface="Times New Roman" panose="02020603050405020304" pitchFamily="18" charset="0"/>
                  <a:ea typeface="NSimSun" panose="02010609030101010101" pitchFamily="49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Простой граф – граф без петель и кратных ребер.</a:t>
                </a:r>
                <a:endParaRPr lang="ru-RU" kern="150" dirty="0">
                  <a:effectLst/>
                  <a:latin typeface="Times New Roman" panose="02020603050405020304" pitchFamily="18" charset="0"/>
                  <a:ea typeface="NSimSun" panose="02010609030101010101" pitchFamily="49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Степень вершины – количество ребер, концов которых является эта вершина.</a:t>
                </a:r>
                <a:endParaRPr lang="ru-RU" kern="150" dirty="0">
                  <a:effectLst/>
                  <a:latin typeface="Times New Roman" panose="02020603050405020304" pitchFamily="18" charset="0"/>
                  <a:ea typeface="NSimSun" panose="02010609030101010101" pitchFamily="49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Матрица смежности – один из способов представления графа в виде матрицы: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ru-RU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ru-RU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ru-RU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ru-RU" i="1" kern="15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ru-RU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kern="15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kern="15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kern="15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ru-RU" i="1" kern="15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где </m:t>
                    </m:r>
                    <m:sSub>
                      <m:sSubPr>
                        <m:ctrlPr>
                          <a:rPr lang="ru-RU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ru-RU" i="1" kern="15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−вес ребра из </m:t>
                    </m:r>
                    <m:r>
                      <a:rPr lang="en-US" i="1" kern="15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ru-RU" i="1" kern="15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в</m:t>
                    </m:r>
                    <m:r>
                      <a:rPr lang="en-US" i="1" kern="15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ru-RU" i="1" kern="15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−ю вершину.</m:t>
                    </m:r>
                  </m:oMath>
                </a14:m>
                <a:endParaRPr lang="ru-RU" kern="150" dirty="0">
                  <a:effectLst/>
                  <a:latin typeface="Times New Roman" panose="02020603050405020304" pitchFamily="18" charset="0"/>
                  <a:ea typeface="NSimSun" panose="02010609030101010101" pitchFamily="49" charset="-122"/>
                  <a:cs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2B6EE49-6398-4EA2-9CAD-E669F57D34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068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C7DFB5-CE7D-4B2F-9FC4-AC77879BB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Флойд-</a:t>
            </a:r>
            <a:r>
              <a:rPr lang="ru-RU" dirty="0" err="1">
                <a:latin typeface="Arial Black" panose="020B0A04020102020204" pitchFamily="34" charset="0"/>
              </a:rPr>
              <a:t>Уоршелл</a:t>
            </a:r>
            <a:r>
              <a:rPr lang="ru-RU" dirty="0">
                <a:latin typeface="Arial Black" panose="020B0A04020102020204" pitchFamily="34" charset="0"/>
              </a:rPr>
              <a:t> и </a:t>
            </a:r>
            <a:r>
              <a:rPr lang="ru-RU" dirty="0" err="1">
                <a:latin typeface="Arial Black" panose="020B0A04020102020204" pitchFamily="34" charset="0"/>
              </a:rPr>
              <a:t>Дейкстра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2BA0DD-CFBF-443E-8783-35BCC5F04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414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EBEE0E-3276-4784-8C2E-324A9D2BD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MDS(Multidimensional scaling)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9665DB-A18F-4D16-86D8-5016CB274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92249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</TotalTime>
  <Words>290</Words>
  <Application>Microsoft Office PowerPoint</Application>
  <PresentationFormat>Широкоэкранный</PresentationFormat>
  <Paragraphs>37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Cambria Math</vt:lpstr>
      <vt:lpstr>Franklin Gothic Medium</vt:lpstr>
      <vt:lpstr>Liberation Serif</vt:lpstr>
      <vt:lpstr>Times New Roman</vt:lpstr>
      <vt:lpstr>Тема Office</vt:lpstr>
      <vt:lpstr>Методы редукции данных</vt:lpstr>
      <vt:lpstr>Презентация PowerPoint</vt:lpstr>
      <vt:lpstr>PCA</vt:lpstr>
      <vt:lpstr>МПП(Метод максимального правдоподобия)</vt:lpstr>
      <vt:lpstr>Матрицы и действия над ними</vt:lpstr>
      <vt:lpstr>Топология</vt:lpstr>
      <vt:lpstr>Графы</vt:lpstr>
      <vt:lpstr>Флойд-Уоршелл и Дейкстра</vt:lpstr>
      <vt:lpstr>MDS(Multidimensional scaling)</vt:lpstr>
      <vt:lpstr>K-NN</vt:lpstr>
      <vt:lpstr>ISOMAP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редукции данных</dc:title>
  <dc:creator>Samurai</dc:creator>
  <cp:lastModifiedBy>Арсений Щедрин</cp:lastModifiedBy>
  <cp:revision>7</cp:revision>
  <dcterms:created xsi:type="dcterms:W3CDTF">2023-05-03T18:13:02Z</dcterms:created>
  <dcterms:modified xsi:type="dcterms:W3CDTF">2023-05-03T19:58:06Z</dcterms:modified>
</cp:coreProperties>
</file>