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6"/>
  </p:notesMasterIdLst>
  <p:sldIdLst>
    <p:sldId id="277" r:id="rId5"/>
    <p:sldId id="280" r:id="rId6"/>
    <p:sldId id="281" r:id="rId7"/>
    <p:sldId id="282" r:id="rId8"/>
    <p:sldId id="284" r:id="rId9"/>
    <p:sldId id="285" r:id="rId10"/>
    <p:sldId id="286" r:id="rId11"/>
    <p:sldId id="287" r:id="rId12"/>
    <p:sldId id="288" r:id="rId13"/>
    <p:sldId id="289" r:id="rId14"/>
    <p:sldId id="29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EC09C-9CDC-48F0-BB82-ED223F986966}" type="datetimeFigureOut">
              <a:rPr lang="en-US" smtClean="0"/>
              <a:t>1/24/2022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6CEE3-4835-4F73-BA0B-02C09C0387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08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D874152-028B-486A-9CCC-467A5536A7DC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58FF-9F53-4DAD-84A1-1EEE4F190FF1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FA1A6-D89D-4E0B-ACDC-F92429034F56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82F0-6EA8-4D82-951F-1579D6A93CC4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913C-F349-4CE3-A910-0EA13427FE0D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C5C7-4D27-4EBE-9DB8-92F5F0F40B34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AF82-EDB2-4FBF-83F4-247A1B3455CB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59DB-4C5A-44A3-897C-FF6803F94296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B6E0-E0F8-4800-BD74-7D33DFE5ED7E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C824-D0E7-4046-8B44-4AAD1C4DE2CF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221C-17A4-4F42-9F54-9F7E03AA1BBB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D7CBA-5256-42F3-BAB5-33F095514AE3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0C04-2E33-403B-B014-7E203A57326C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A49D-7D7F-4D69-A8AA-65D6B58C15F2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2903-36C1-4F6B-9F27-EA2305255204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BFA8-C775-4121-A7F6-6851C8035873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1760-8EEC-4A4C-BD0D-3CDAAA80A266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83DE74-4CAD-4852-95E7-A055FD779420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E3F80-D945-4490-916D-6384E6895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8530" y="1902979"/>
            <a:ext cx="9595683" cy="915411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Garamond" panose="02020404030301010803" pitchFamily="18" charset="0"/>
              </a:rPr>
              <a:t>Credit card fraud detection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58B886B-C1A7-497F-B6A2-B7BE92464A30}"/>
              </a:ext>
            </a:extLst>
          </p:cNvPr>
          <p:cNvSpPr txBox="1"/>
          <p:nvPr/>
        </p:nvSpPr>
        <p:spPr>
          <a:xfrm>
            <a:off x="3697092" y="3242380"/>
            <a:ext cx="5478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2000" dirty="0" err="1">
                <a:latin typeface="Garamond" panose="02020404030301010803" pitchFamily="18" charset="0"/>
              </a:rPr>
              <a:t>Logistic</a:t>
            </a:r>
            <a:r>
              <a:rPr lang="bs-Latn-BA" sz="2000" dirty="0">
                <a:latin typeface="Garamond" panose="02020404030301010803" pitchFamily="18" charset="0"/>
              </a:rPr>
              <a:t> </a:t>
            </a:r>
            <a:r>
              <a:rPr lang="bs-Latn-BA" sz="2000" dirty="0" err="1">
                <a:latin typeface="Garamond" panose="02020404030301010803" pitchFamily="18" charset="0"/>
              </a:rPr>
              <a:t>Regression</a:t>
            </a:r>
            <a:r>
              <a:rPr lang="bs-Latn-BA" sz="2000" dirty="0">
                <a:latin typeface="Garamond" panose="02020404030301010803" pitchFamily="18" charset="0"/>
              </a:rPr>
              <a:t>, Random Forest </a:t>
            </a:r>
            <a:r>
              <a:rPr lang="bs-Latn-BA" sz="2000" dirty="0" err="1">
                <a:latin typeface="Garamond" panose="02020404030301010803" pitchFamily="18" charset="0"/>
              </a:rPr>
              <a:t>and</a:t>
            </a:r>
            <a:r>
              <a:rPr lang="bs-Latn-BA" sz="2000" dirty="0">
                <a:latin typeface="Garamond" panose="02020404030301010803" pitchFamily="18" charset="0"/>
              </a:rPr>
              <a:t> XGBoost</a:t>
            </a:r>
          </a:p>
        </p:txBody>
      </p:sp>
      <p:sp>
        <p:nvSpPr>
          <p:cNvPr id="12" name="Rezervirano mjesto sadržaja 2">
            <a:extLst>
              <a:ext uri="{FF2B5EF4-FFF2-40B4-BE49-F238E27FC236}">
                <a16:creationId xmlns:a16="http://schemas.microsoft.com/office/drawing/2014/main" id="{91668068-70E2-47F6-A56A-E68C216C883F}"/>
              </a:ext>
            </a:extLst>
          </p:cNvPr>
          <p:cNvSpPr txBox="1">
            <a:spLocks/>
          </p:cNvSpPr>
          <p:nvPr/>
        </p:nvSpPr>
        <p:spPr>
          <a:xfrm>
            <a:off x="1810638" y="5360220"/>
            <a:ext cx="2898114" cy="855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bs-Latn-BA" sz="1600" dirty="0">
                <a:latin typeface="Arial" panose="020B0604020202020204" pitchFamily="34" charset="0"/>
                <a:cs typeface="Arial" panose="020B0604020202020204" pitchFamily="34" charset="0"/>
              </a:rPr>
              <a:t>Mentor: </a:t>
            </a:r>
          </a:p>
          <a:p>
            <a:pPr algn="l">
              <a:lnSpc>
                <a:spcPct val="100000"/>
              </a:lnSpc>
            </a:pPr>
            <a:r>
              <a:rPr lang="bs-Latn-BA" sz="1600" dirty="0">
                <a:latin typeface="Arial" panose="020B0604020202020204" pitchFamily="34" charset="0"/>
                <a:cs typeface="Arial" panose="020B0604020202020204" pitchFamily="34" charset="0"/>
              </a:rPr>
              <a:t>prof. dr. </a:t>
            </a:r>
            <a:r>
              <a:rPr lang="bs-Latn-BA" sz="1600" dirty="0" err="1">
                <a:latin typeface="Arial" panose="020B0604020202020204" pitchFamily="34" charset="0"/>
                <a:cs typeface="Arial" panose="020B0604020202020204" pitchFamily="34" charset="0"/>
              </a:rPr>
              <a:t>Migdat</a:t>
            </a:r>
            <a:r>
              <a:rPr lang="bs-Latn-BA" sz="1600" dirty="0">
                <a:latin typeface="Arial" panose="020B0604020202020204" pitchFamily="34" charset="0"/>
                <a:cs typeface="Arial" panose="020B0604020202020204" pitchFamily="34" charset="0"/>
              </a:rPr>
              <a:t> Hodžić</a:t>
            </a:r>
          </a:p>
        </p:txBody>
      </p:sp>
      <p:sp>
        <p:nvSpPr>
          <p:cNvPr id="13" name="Rezervirano mjesto sadržaja 2">
            <a:extLst>
              <a:ext uri="{FF2B5EF4-FFF2-40B4-BE49-F238E27FC236}">
                <a16:creationId xmlns:a16="http://schemas.microsoft.com/office/drawing/2014/main" id="{127993AB-3934-4B74-A70E-04874CC87347}"/>
              </a:ext>
            </a:extLst>
          </p:cNvPr>
          <p:cNvSpPr txBox="1">
            <a:spLocks/>
          </p:cNvSpPr>
          <p:nvPr/>
        </p:nvSpPr>
        <p:spPr>
          <a:xfrm>
            <a:off x="8684286" y="5360220"/>
            <a:ext cx="2373574" cy="855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bs-Latn-BA" sz="1600" dirty="0">
                <a:latin typeface="Arial" panose="020B0604020202020204" pitchFamily="34" charset="0"/>
                <a:cs typeface="Arial" panose="020B0604020202020204" pitchFamily="34" charset="0"/>
              </a:rPr>
              <a:t>Student: </a:t>
            </a:r>
          </a:p>
          <a:p>
            <a:pPr algn="l">
              <a:lnSpc>
                <a:spcPct val="100000"/>
              </a:lnSpc>
            </a:pPr>
            <a:r>
              <a:rPr lang="bs-Latn-BA" sz="1600" dirty="0">
                <a:latin typeface="Arial" panose="020B0604020202020204" pitchFamily="34" charset="0"/>
                <a:cs typeface="Arial" panose="020B0604020202020204" pitchFamily="34" charset="0"/>
              </a:rPr>
              <a:t>Zorka Kunovac</a:t>
            </a:r>
          </a:p>
        </p:txBody>
      </p:sp>
    </p:spTree>
    <p:extLst>
      <p:ext uri="{BB962C8B-B14F-4D97-AF65-F5344CB8AC3E}">
        <p14:creationId xmlns:p14="http://schemas.microsoft.com/office/powerpoint/2010/main" val="2803136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3CF70-1B19-4875-89C9-11B3551A5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Conclusion</a:t>
            </a:r>
            <a:endParaRPr lang="bs-Latn-BA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5BC65-96B0-44F6-95AF-34F02194B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13168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Good performance and quality</a:t>
            </a:r>
          </a:p>
          <a:p>
            <a:pPr>
              <a:lnSpc>
                <a:spcPct val="200000"/>
              </a:lnSpc>
            </a:pPr>
            <a:r>
              <a:rPr lang="en-US" dirty="0"/>
              <a:t>Avoids the overfitting </a:t>
            </a:r>
            <a:r>
              <a:rPr lang="bs-Latn-BA" dirty="0"/>
              <a:t>problem 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Gives better prediction when compared with a single model</a:t>
            </a:r>
          </a:p>
          <a:p>
            <a:pPr>
              <a:lnSpc>
                <a:spcPct val="200000"/>
              </a:lnSpc>
            </a:pPr>
            <a:r>
              <a:rPr lang="en-US" dirty="0"/>
              <a:t>Computation time is high </a:t>
            </a:r>
          </a:p>
        </p:txBody>
      </p:sp>
    </p:spTree>
    <p:extLst>
      <p:ext uri="{BB962C8B-B14F-4D97-AF65-F5344CB8AC3E}">
        <p14:creationId xmlns:p14="http://schemas.microsoft.com/office/powerpoint/2010/main" val="2449332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8CAD1-5320-46DD-B4B5-F2F25FFB1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541720"/>
            <a:ext cx="10131427" cy="1887279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Garamond" panose="02020404030301010803" pitchFamily="18" charset="0"/>
              </a:rPr>
              <a:t>Thanks for watching!</a:t>
            </a:r>
            <a:endParaRPr lang="bs-Latn-BA" sz="3600" dirty="0">
              <a:latin typeface="Garamond" panose="02020404030301010803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5425A-4C35-45F7-8CA7-94728B891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3429000"/>
            <a:ext cx="10131428" cy="1015409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Garamond" panose="02020404030301010803" pitchFamily="18" charset="0"/>
              </a:rPr>
              <a:t>Questions?</a:t>
            </a:r>
            <a:endParaRPr lang="bs-Latn-BA" sz="28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782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D3173-293E-4A18-A47C-BDCBD242C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2510" y="1222744"/>
            <a:ext cx="3285461" cy="85926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Content</a:t>
            </a:r>
            <a:r>
              <a:rPr lang="bs-Latn-BA" dirty="0"/>
              <a:t>: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DA72103-DD20-4D62-8E8C-2C8E9711E4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2510" y="2349796"/>
            <a:ext cx="3604437" cy="3721395"/>
          </a:xfrm>
        </p:spPr>
        <p:txBody>
          <a:bodyPr>
            <a:norm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cap="none" dirty="0">
                <a:latin typeface="Garamond" panose="02020404030301010803" pitchFamily="18" charset="0"/>
              </a:rPr>
              <a:t>Business understanding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cap="none" dirty="0">
                <a:latin typeface="Garamond" panose="02020404030301010803" pitchFamily="18" charset="0"/>
              </a:rPr>
              <a:t>Data understanding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cap="none" dirty="0">
                <a:latin typeface="Garamond" panose="02020404030301010803" pitchFamily="18" charset="0"/>
              </a:rPr>
              <a:t>Data preparation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cap="none" dirty="0">
                <a:latin typeface="Garamond" panose="02020404030301010803" pitchFamily="18" charset="0"/>
              </a:rPr>
              <a:t>Modeling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cap="none" dirty="0">
                <a:latin typeface="Garamond" panose="02020404030301010803" pitchFamily="18" charset="0"/>
              </a:rPr>
              <a:t>Evaluation and Deployment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cap="none" dirty="0">
                <a:latin typeface="Garamond" panose="02020404030301010803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86742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DB612-0025-432E-84F0-878CC38D7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>
                <a:latin typeface="Garamond" panose="02020404030301010803" pitchFamily="18" charset="0"/>
              </a:rPr>
              <a:t>Business </a:t>
            </a:r>
            <a:r>
              <a:rPr lang="en-US" dirty="0">
                <a:latin typeface="Garamond" panose="02020404030301010803" pitchFamily="18" charset="0"/>
              </a:rPr>
              <a:t>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A1603-925A-44EA-97CB-67197CB19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13861"/>
            <a:ext cx="10131425" cy="3551274"/>
          </a:xfrm>
        </p:spPr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Credit card frauds are </a:t>
            </a:r>
            <a:r>
              <a:rPr lang="bs-Latn-BA" dirty="0">
                <a:latin typeface="Garamond" panose="02020404030301010803" pitchFamily="18" charset="0"/>
              </a:rPr>
              <a:t>one </a:t>
            </a:r>
            <a:r>
              <a:rPr lang="en-US" dirty="0">
                <a:latin typeface="Garamond" panose="02020404030301010803" pitchFamily="18" charset="0"/>
              </a:rPr>
              <a:t>of</a:t>
            </a:r>
            <a:r>
              <a:rPr lang="bs-Latn-BA" dirty="0">
                <a:latin typeface="Garamond" panose="02020404030301010803" pitchFamily="18" charset="0"/>
              </a:rPr>
              <a:t> </a:t>
            </a:r>
            <a:r>
              <a:rPr lang="en-US" dirty="0">
                <a:latin typeface="Garamond" panose="02020404030301010803" pitchFamily="18" charset="0"/>
              </a:rPr>
              <a:t>the most common fraud type</a:t>
            </a:r>
            <a:endParaRPr lang="bs-Latn-BA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bs-Latn-BA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Banks</a:t>
            </a:r>
            <a:r>
              <a:rPr lang="bs-Latn-BA" dirty="0">
                <a:latin typeface="Garamond" panose="02020404030301010803" pitchFamily="18" charset="0"/>
              </a:rPr>
              <a:t> </a:t>
            </a:r>
            <a:r>
              <a:rPr lang="en-US" dirty="0">
                <a:latin typeface="Garamond" panose="02020404030301010803" pitchFamily="18" charset="0"/>
              </a:rPr>
              <a:t>invest</a:t>
            </a:r>
            <a:r>
              <a:rPr lang="bs-Latn-BA" dirty="0">
                <a:latin typeface="Garamond" panose="02020404030301010803" pitchFamily="18" charset="0"/>
              </a:rPr>
              <a:t> </a:t>
            </a:r>
            <a:r>
              <a:rPr lang="en-US" dirty="0">
                <a:latin typeface="Garamond" panose="02020404030301010803" pitchFamily="18" charset="0"/>
              </a:rPr>
              <a:t>huge</a:t>
            </a:r>
            <a:r>
              <a:rPr lang="bs-Latn-BA" dirty="0">
                <a:latin typeface="Garamond" panose="02020404030301010803" pitchFamily="18" charset="0"/>
              </a:rPr>
              <a:t> </a:t>
            </a:r>
            <a:r>
              <a:rPr lang="en-US" dirty="0">
                <a:latin typeface="Garamond" panose="02020404030301010803" pitchFamily="18" charset="0"/>
              </a:rPr>
              <a:t>amount of time and money in the security of their systems </a:t>
            </a:r>
            <a:endParaRPr lang="bs-Latn-BA" dirty="0">
              <a:latin typeface="Garamond" panose="02020404030301010803" pitchFamily="18" charset="0"/>
            </a:endParaRPr>
          </a:p>
          <a:p>
            <a:endParaRPr lang="bs-Latn-BA" dirty="0">
              <a:latin typeface="Garamond" panose="02020404030301010803" pitchFamily="18" charset="0"/>
            </a:endParaRPr>
          </a:p>
          <a:p>
            <a:r>
              <a:rPr lang="bs-Latn-BA" dirty="0">
                <a:latin typeface="Garamond" panose="02020404030301010803" pitchFamily="18" charset="0"/>
              </a:rPr>
              <a:t>C</a:t>
            </a:r>
            <a:r>
              <a:rPr lang="en-US" dirty="0">
                <a:latin typeface="Garamond" panose="02020404030301010803" pitchFamily="18" charset="0"/>
              </a:rPr>
              <a:t>redit card companies </a:t>
            </a:r>
            <a:r>
              <a:rPr lang="bs-Latn-BA" dirty="0">
                <a:latin typeface="Garamond" panose="02020404030301010803" pitchFamily="18" charset="0"/>
              </a:rPr>
              <a:t>should</a:t>
            </a:r>
            <a:r>
              <a:rPr lang="en-US" dirty="0">
                <a:latin typeface="Garamond" panose="02020404030301010803" pitchFamily="18" charset="0"/>
              </a:rPr>
              <a:t> recognize fraudulent credit card transactions so that customers are not charged for items that they did not purchase</a:t>
            </a:r>
            <a:endParaRPr lang="bs-Latn-BA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bs-Latn-BA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The goal is</a:t>
            </a:r>
            <a:r>
              <a:rPr lang="bs-Latn-BA" dirty="0">
                <a:latin typeface="Garamond" panose="02020404030301010803" pitchFamily="18" charset="0"/>
              </a:rPr>
              <a:t> to </a:t>
            </a:r>
            <a:r>
              <a:rPr lang="en-US" dirty="0">
                <a:latin typeface="Garamond" panose="02020404030301010803" pitchFamily="18" charset="0"/>
              </a:rPr>
              <a:t>detected fraudulent credit card transactions </a:t>
            </a:r>
            <a:endParaRPr lang="bs-Latn-BA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204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F3AF0-CF81-4183-B618-EBC9D0800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>
                <a:latin typeface="Garamond" panose="02020404030301010803" pitchFamily="18" charset="0"/>
              </a:rPr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22F18-ED79-4323-A524-B31AD7BA2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63848"/>
            <a:ext cx="10131425" cy="3984059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The dataset contains transactions made by credit cards in September 2013 by European cardholders</a:t>
            </a:r>
            <a:endParaRPr lang="bs-Latn-BA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bs-Latn-BA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Dataset has 284807 observations and 31 columns.</a:t>
            </a:r>
          </a:p>
          <a:p>
            <a:pPr marL="0" indent="0">
              <a:buNone/>
            </a:pPr>
            <a:endParaRPr lang="bs-Latn-BA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Features V1, V2, … V28 are the principal components obtained with PCA, the only features which have not been transformed with PCA are 'Time' and 'Amount‘.</a:t>
            </a:r>
            <a:endParaRPr lang="bs-Latn-BA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bs-Latn-BA" dirty="0">
              <a:latin typeface="Garamond" panose="02020404030301010803" pitchFamily="18" charset="0"/>
            </a:endParaRPr>
          </a:p>
          <a:p>
            <a:r>
              <a:rPr lang="bs-Latn-BA" dirty="0">
                <a:latin typeface="Garamond" panose="02020404030301010803" pitchFamily="18" charset="0"/>
              </a:rPr>
              <a:t>Target </a:t>
            </a:r>
            <a:r>
              <a:rPr lang="en-US" dirty="0">
                <a:latin typeface="Garamond" panose="02020404030301010803" pitchFamily="18" charset="0"/>
              </a:rPr>
              <a:t>feature is</a:t>
            </a:r>
            <a:r>
              <a:rPr lang="bs-Latn-BA" dirty="0">
                <a:latin typeface="Garamond" panose="02020404030301010803" pitchFamily="18" charset="0"/>
              </a:rPr>
              <a:t> </a:t>
            </a:r>
            <a:r>
              <a:rPr lang="en-US" dirty="0">
                <a:latin typeface="Garamond" panose="02020404030301010803" pitchFamily="18" charset="0"/>
              </a:rPr>
              <a:t>'Class' and it takes value 1 in case of fraud and 0 otherwise.</a:t>
            </a:r>
            <a:endParaRPr lang="bs-Latn-BA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042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2D9E-4D64-49B0-AB7B-0605F8A2F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Data </a:t>
            </a:r>
            <a:r>
              <a:rPr lang="en-US" dirty="0"/>
              <a:t>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65E47-B682-4790-8A55-C2B1AE258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1" y="2142067"/>
            <a:ext cx="4995334" cy="3058634"/>
          </a:xfrm>
        </p:spPr>
        <p:txBody>
          <a:bodyPr/>
          <a:lstStyle/>
          <a:p>
            <a:r>
              <a:rPr lang="en-US" dirty="0"/>
              <a:t>Project code is written in Google Colab</a:t>
            </a:r>
          </a:p>
          <a:p>
            <a:r>
              <a:rPr lang="en-US" dirty="0"/>
              <a:t>Python</a:t>
            </a:r>
            <a:endParaRPr lang="bs-Latn-BA" dirty="0"/>
          </a:p>
          <a:p>
            <a:r>
              <a:rPr lang="en-US" dirty="0"/>
              <a:t>Supervised</a:t>
            </a:r>
            <a:r>
              <a:rPr lang="bs-Latn-BA" dirty="0"/>
              <a:t> </a:t>
            </a:r>
            <a:r>
              <a:rPr lang="en-US" dirty="0"/>
              <a:t>learning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A2604-464E-455E-B0D6-04F9AEE95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21895" y="2142068"/>
            <a:ext cx="4995332" cy="33974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Code is separated into four sections</a:t>
            </a:r>
            <a:r>
              <a:rPr lang="bs-Latn-BA" dirty="0"/>
              <a:t>:</a:t>
            </a:r>
          </a:p>
          <a:p>
            <a:r>
              <a:rPr lang="en-US" dirty="0"/>
              <a:t>Data preprocessing</a:t>
            </a:r>
          </a:p>
          <a:p>
            <a:r>
              <a:rPr lang="en-US" dirty="0"/>
              <a:t>Building</a:t>
            </a:r>
            <a:r>
              <a:rPr lang="bs-Latn-BA" dirty="0"/>
              <a:t> </a:t>
            </a:r>
            <a:r>
              <a:rPr lang="bs-Latn-BA" dirty="0" err="1"/>
              <a:t>the</a:t>
            </a:r>
            <a:r>
              <a:rPr lang="en-US" dirty="0"/>
              <a:t> model</a:t>
            </a:r>
          </a:p>
          <a:p>
            <a:r>
              <a:rPr lang="en-US" dirty="0"/>
              <a:t>Final Model</a:t>
            </a:r>
          </a:p>
          <a:p>
            <a:r>
              <a:rPr lang="en-US" dirty="0"/>
              <a:t>Predicting a single observation</a:t>
            </a:r>
          </a:p>
        </p:txBody>
      </p:sp>
    </p:spTree>
    <p:extLst>
      <p:ext uri="{BB962C8B-B14F-4D97-AF65-F5344CB8AC3E}">
        <p14:creationId xmlns:p14="http://schemas.microsoft.com/office/powerpoint/2010/main" val="2577171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A90B8-8ADB-4E9C-BDA5-76E47270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84EC5-43EB-4159-BCA0-B4523F85C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3670" y="2059764"/>
            <a:ext cx="4709054" cy="576262"/>
          </a:xfrm>
        </p:spPr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01C75-918E-4CE6-8131-20B700FFEB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  <a:p>
            <a:r>
              <a:rPr lang="en-US" dirty="0"/>
              <a:t>Dealing with missing values</a:t>
            </a:r>
          </a:p>
          <a:p>
            <a:r>
              <a:rPr lang="en-US" dirty="0"/>
              <a:t>Encoding categorical data</a:t>
            </a:r>
          </a:p>
          <a:p>
            <a:r>
              <a:rPr lang="en-US" dirty="0"/>
              <a:t>Countplot</a:t>
            </a:r>
          </a:p>
          <a:p>
            <a:r>
              <a:rPr lang="en-US" dirty="0"/>
              <a:t>Correlation matrix and heatmap</a:t>
            </a:r>
          </a:p>
          <a:p>
            <a:r>
              <a:rPr lang="en-US" dirty="0"/>
              <a:t>Splitting the dataset</a:t>
            </a:r>
          </a:p>
          <a:p>
            <a:r>
              <a:rPr lang="en-US" dirty="0"/>
              <a:t>Feature scaling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0C4B41-42DA-4BB1-B012-004A7DD5A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3" y="2179903"/>
            <a:ext cx="4722813" cy="576262"/>
          </a:xfrm>
        </p:spPr>
        <p:txBody>
          <a:bodyPr/>
          <a:lstStyle/>
          <a:p>
            <a:r>
              <a:rPr lang="en-US" dirty="0"/>
              <a:t>Building the 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9AF665-6E27-4E05-B5EB-7B0BFCDF34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49924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Logistic Regression</a:t>
            </a:r>
          </a:p>
          <a:p>
            <a:pPr>
              <a:lnSpc>
                <a:spcPct val="150000"/>
              </a:lnSpc>
            </a:pPr>
            <a:r>
              <a:rPr lang="en-US" dirty="0"/>
              <a:t>Random Forest</a:t>
            </a:r>
          </a:p>
          <a:p>
            <a:pPr>
              <a:lnSpc>
                <a:spcPct val="150000"/>
              </a:lnSpc>
            </a:pPr>
            <a:r>
              <a:rPr lang="en-US" dirty="0"/>
              <a:t>XGBoost Classifier</a:t>
            </a:r>
            <a:endParaRPr lang="bs-Latn-BA" dirty="0"/>
          </a:p>
          <a:p>
            <a:pPr>
              <a:lnSpc>
                <a:spcPct val="150000"/>
              </a:lnSpc>
            </a:pPr>
            <a:r>
              <a:rPr lang="en-US" dirty="0"/>
              <a:t>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2684695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BA990-F614-4D92-BB55-1D79E22F8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9952258" cy="1143038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Modeling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C953B-2404-4052-980E-B02E55127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9736" y="2218267"/>
            <a:ext cx="3779084" cy="576262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Performance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DD438-BC29-487D-8CA6-5C3D2948F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2" y="2946929"/>
            <a:ext cx="4066952" cy="28442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Accuracy score</a:t>
            </a:r>
          </a:p>
          <a:p>
            <a:pPr>
              <a:lnSpc>
                <a:spcPct val="150000"/>
              </a:lnSpc>
            </a:pPr>
            <a:r>
              <a:rPr lang="en-US" dirty="0"/>
              <a:t>F1 score</a:t>
            </a:r>
          </a:p>
          <a:p>
            <a:pPr>
              <a:lnSpc>
                <a:spcPct val="150000"/>
              </a:lnSpc>
            </a:pPr>
            <a:r>
              <a:rPr lang="en-US" dirty="0"/>
              <a:t>Precision</a:t>
            </a:r>
          </a:p>
          <a:p>
            <a:pPr>
              <a:lnSpc>
                <a:spcPct val="150000"/>
              </a:lnSpc>
            </a:pPr>
            <a:r>
              <a:rPr lang="en-US" dirty="0"/>
              <a:t>Recall</a:t>
            </a:r>
          </a:p>
          <a:p>
            <a:pPr>
              <a:lnSpc>
                <a:spcPct val="150000"/>
              </a:lnSpc>
            </a:pPr>
            <a:r>
              <a:rPr lang="en-US" dirty="0"/>
              <a:t>Confusion Matrix</a:t>
            </a:r>
          </a:p>
          <a:p>
            <a:endParaRPr lang="bs-Latn-B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EE674E-11B7-48C5-B34F-D84602D76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5517" y="2218267"/>
            <a:ext cx="4321709" cy="576262"/>
          </a:xfrm>
        </p:spPr>
        <p:txBody>
          <a:bodyPr/>
          <a:lstStyle/>
          <a:p>
            <a:r>
              <a:rPr lang="en-US" dirty="0"/>
              <a:t>Logistic regression</a:t>
            </a:r>
            <a:endParaRPr lang="bs-Latn-BA" dirty="0"/>
          </a:p>
        </p:txBody>
      </p:sp>
      <p:pic>
        <p:nvPicPr>
          <p:cNvPr id="7" name="Content Placeholder 6" descr="Classification Algorithms logistic regression">
            <a:extLst>
              <a:ext uri="{FF2B5EF4-FFF2-40B4-BE49-F238E27FC236}">
                <a16:creationId xmlns:a16="http://schemas.microsoft.com/office/drawing/2014/main" id="{2841F641-1341-4C99-A366-1958CB895C6E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196" y="3260157"/>
            <a:ext cx="4995863" cy="22900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1835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DECB-2B26-41C7-A368-45260FE69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05" y="597393"/>
            <a:ext cx="9032357" cy="90022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Modeling</a:t>
            </a:r>
            <a:endParaRPr lang="bs-Latn-BA" dirty="0">
              <a:latin typeface="Garamond" panose="02020404030301010803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094A7-FF6F-4A75-95B5-F64D6B0F5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405" y="1895777"/>
            <a:ext cx="4709054" cy="576262"/>
          </a:xfrm>
        </p:spPr>
        <p:txBody>
          <a:bodyPr/>
          <a:lstStyle/>
          <a:p>
            <a:r>
              <a:rPr lang="en-US" dirty="0"/>
              <a:t>Random Forest</a:t>
            </a:r>
            <a:endParaRPr lang="bs-Latn-B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7E1DFC-5DF6-4503-B2CC-6F3359BCF4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3" y="1895777"/>
            <a:ext cx="4722813" cy="576262"/>
          </a:xfrm>
        </p:spPr>
        <p:txBody>
          <a:bodyPr/>
          <a:lstStyle/>
          <a:p>
            <a:r>
              <a:rPr lang="en-US" dirty="0"/>
              <a:t>XGBoost</a:t>
            </a:r>
            <a:endParaRPr lang="bs-Latn-BA" dirty="0"/>
          </a:p>
        </p:txBody>
      </p:sp>
      <p:pic>
        <p:nvPicPr>
          <p:cNvPr id="7" name="Content Placeholder 6" descr="random forest ensemble">
            <a:extLst>
              <a:ext uri="{FF2B5EF4-FFF2-40B4-BE49-F238E27FC236}">
                <a16:creationId xmlns:a16="http://schemas.microsoft.com/office/drawing/2014/main" id="{25B110EA-7E38-4237-8C26-77115789B676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87" y="2870200"/>
            <a:ext cx="4311675" cy="29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EDAF872-9E17-4F32-BB24-D05695B028BC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274" y="2857993"/>
            <a:ext cx="4981539" cy="292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6110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85888-03CC-4D41-94A3-B3EA87863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910856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Evaluation and deployment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80E28-B166-4CC5-9D18-5F739CED9F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 results</a:t>
            </a:r>
            <a:endParaRPr lang="bs-Latn-B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93061F-50A1-4FD2-97FE-34E3E1CA9B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51513" y="2218267"/>
            <a:ext cx="4722813" cy="576262"/>
          </a:xfrm>
        </p:spPr>
        <p:txBody>
          <a:bodyPr/>
          <a:lstStyle/>
          <a:p>
            <a:r>
              <a:rPr lang="en-US" dirty="0"/>
              <a:t>Predicting </a:t>
            </a:r>
            <a:r>
              <a:rPr lang="bs-Latn-BA" dirty="0"/>
              <a:t>a </a:t>
            </a:r>
            <a:r>
              <a:rPr lang="en-US" dirty="0"/>
              <a:t>single observation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DCBBC93-3A9F-404C-9D6C-60A8BB25144B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5801" y="3232298"/>
            <a:ext cx="4545418" cy="1862401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5EB8008-9FE3-4E45-B952-47EA2B80933C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822950" y="3232299"/>
            <a:ext cx="4995863" cy="155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0407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E57094B-4684-420B-AFE0-4E41CA2AF7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6D5668-1971-40BB-BC7C-94C9B101AAB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370F4A1-FC59-4361-989F-6C79533DA5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Celestial design</Template>
  <TotalTime>486</TotalTime>
  <Words>285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Garamond</vt:lpstr>
      <vt:lpstr>Celestial</vt:lpstr>
      <vt:lpstr>Credit card fraud detection</vt:lpstr>
      <vt:lpstr>Content:</vt:lpstr>
      <vt:lpstr>Business understanding</vt:lpstr>
      <vt:lpstr>Data understanding</vt:lpstr>
      <vt:lpstr>Data preparation</vt:lpstr>
      <vt:lpstr>Data preparation</vt:lpstr>
      <vt:lpstr>Modeling</vt:lpstr>
      <vt:lpstr>Modeling</vt:lpstr>
      <vt:lpstr>Evaluation and deployment</vt:lpstr>
      <vt:lpstr>Conclusion</vt:lpstr>
      <vt:lpstr>Thanks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</dc:title>
  <dc:creator>Zorka Kunovac</dc:creator>
  <cp:lastModifiedBy>Zorka Kunovac</cp:lastModifiedBy>
  <cp:revision>50</cp:revision>
  <dcterms:created xsi:type="dcterms:W3CDTF">2022-01-23T17:01:23Z</dcterms:created>
  <dcterms:modified xsi:type="dcterms:W3CDTF">2022-01-24T14:57:48Z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