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  <p:sldMasterId id="2147483707" r:id="rId3"/>
  </p:sldMasterIdLst>
  <p:notesMasterIdLst>
    <p:notesMasterId r:id="rId23"/>
  </p:notesMasterIdLst>
  <p:handoutMasterIdLst>
    <p:handoutMasterId r:id="rId24"/>
  </p:handoutMasterIdLst>
  <p:sldIdLst>
    <p:sldId id="256" r:id="rId4"/>
    <p:sldId id="287" r:id="rId5"/>
    <p:sldId id="258" r:id="rId6"/>
    <p:sldId id="625" r:id="rId7"/>
    <p:sldId id="626" r:id="rId8"/>
    <p:sldId id="261" r:id="rId9"/>
    <p:sldId id="269" r:id="rId10"/>
    <p:sldId id="262" r:id="rId11"/>
    <p:sldId id="264" r:id="rId12"/>
    <p:sldId id="623" r:id="rId13"/>
    <p:sldId id="268" r:id="rId14"/>
    <p:sldId id="619" r:id="rId15"/>
    <p:sldId id="271" r:id="rId16"/>
    <p:sldId id="614" r:id="rId17"/>
    <p:sldId id="615" r:id="rId18"/>
    <p:sldId id="620" r:id="rId19"/>
    <p:sldId id="278" r:id="rId20"/>
    <p:sldId id="280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87"/>
            <p14:sldId id="258"/>
          </p14:sldIdLst>
        </p14:section>
        <p14:section name="Partners" id="{783DEDEE-CB4E-429E-AF53-A548D51732E9}">
          <p14:sldIdLst>
            <p14:sldId id="625"/>
            <p14:sldId id="626"/>
          </p14:sldIdLst>
        </p14:section>
        <p14:section name="Objectives" id="{7C2F6FA8-27CD-4EF1-BCC5-C3CA6958A557}">
          <p14:sldIdLst>
            <p14:sldId id="261"/>
            <p14:sldId id="269"/>
            <p14:sldId id="262"/>
          </p14:sldIdLst>
        </p14:section>
        <p14:section name="Trainers and Team" id="{2EE8BF26-A732-457D-9965-28337059A8FB}">
          <p14:sldIdLst>
            <p14:sldId id="264"/>
            <p14:sldId id="623"/>
          </p14:sldIdLst>
        </p14:section>
        <p14:section name="Course Details" id="{0A29C37D-6F4E-4A6F-90D3-669657AC39A8}">
          <p14:sldIdLst>
            <p14:sldId id="268"/>
            <p14:sldId id="619"/>
            <p14:sldId id="271"/>
            <p14:sldId id="614"/>
            <p14:sldId id="615"/>
            <p14:sldId id="620"/>
          </p14:sldIdLst>
        </p14:section>
        <p14:section name="Conclusion" id="{8EC75E86-77E3-4EF2-A234-DFD9FF50D827}">
          <p14:sldIdLst>
            <p14:sldId id="278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4465"/>
    <a:srgbClr val="00B050"/>
    <a:srgbClr val="44A9F8"/>
    <a:srgbClr val="44444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360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14.9.2021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SoftUni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3558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549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xmlns="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403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280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5801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168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90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40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017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9649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861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4880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166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06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6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119/ExpressJS-Exams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496/js-back-end-september-2021" TargetMode="External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4.png"/><Relationship Id="rId10" Type="http://schemas.openxmlformats.org/officeDocument/2006/relationships/hyperlink" Target="https://www.facebook.com/groups/JSBackEndSeptember2021" TargetMode="External"/><Relationship Id="rId4" Type="http://schemas.openxmlformats.org/officeDocument/2006/relationships/image" Target="../media/image43.png"/><Relationship Id="rId9" Type="http://schemas.openxmlformats.org/officeDocument/2006/relationships/hyperlink" Target="https://softuni.bg/forum/categories/107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3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6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image" Target="../media/image28.jpg"/><Relationship Id="rId19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6.png"/><Relationship Id="rId4" Type="http://schemas.openxmlformats.org/officeDocument/2006/relationships/hyperlink" Target="https://virtualracingschool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21" y="1212344"/>
            <a:ext cx="10965303" cy="882654"/>
          </a:xfrm>
        </p:spPr>
        <p:txBody>
          <a:bodyPr>
            <a:normAutofit/>
          </a:bodyPr>
          <a:lstStyle/>
          <a:p>
            <a:r>
              <a:rPr lang="en-US" sz="4000" b="1" dirty="0"/>
              <a:t>Course Introduction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87"/>
            <a:ext cx="12097731" cy="882654"/>
          </a:xfrm>
        </p:spPr>
        <p:txBody>
          <a:bodyPr>
            <a:noAutofit/>
          </a:bodyPr>
          <a:lstStyle/>
          <a:p>
            <a:r>
              <a:rPr lang="en-US" sz="5400" dirty="0"/>
              <a:t>JS Back-end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01885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4876" y="4689000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876" y="501457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140F811-13D4-4016-AEF7-18F3B6AAB9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76" y="2497007"/>
            <a:ext cx="2768340" cy="169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539000"/>
            <a:ext cx="7200000" cy="4725560"/>
          </a:xfrm>
        </p:spPr>
        <p:txBody>
          <a:bodyPr>
            <a:normAutofit/>
          </a:bodyPr>
          <a:lstStyle/>
          <a:p>
            <a:r>
              <a:rPr lang="en-US" sz="3600" dirty="0" smtClean="0">
                <a:ea typeface="+mn-lt"/>
                <a:cs typeface="+mn-lt"/>
              </a:rPr>
              <a:t>Senior </a:t>
            </a:r>
            <a:r>
              <a:rPr lang="en-US" sz="3600" dirty="0">
                <a:ea typeface="+mn-lt"/>
                <a:cs typeface="+mn-lt"/>
              </a:rPr>
              <a:t>Full Stack Developer &amp; Team Lead at Motion-Software</a:t>
            </a:r>
            <a:endParaRPr lang="bg-BG" sz="3600" dirty="0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Trainer at </a:t>
            </a:r>
            <a:r>
              <a:rPr lang="en-US" sz="3600" dirty="0" smtClean="0">
                <a:ea typeface="+mn-lt"/>
                <a:cs typeface="+mn-lt"/>
              </a:rPr>
              <a:t>SoftUni</a:t>
            </a:r>
          </a:p>
          <a:p>
            <a:r>
              <a:rPr lang="en-US" sz="3600" dirty="0">
                <a:ea typeface="+mn-lt"/>
                <a:cs typeface="+mn-lt"/>
              </a:rPr>
              <a:t>Experience with JS, React, Node.js, </a:t>
            </a:r>
            <a:r>
              <a:rPr lang="en-US" sz="3600" dirty="0" smtClean="0">
                <a:ea typeface="+mn-lt"/>
                <a:cs typeface="+mn-lt"/>
              </a:rPr>
              <a:t>MongoDB</a:t>
            </a:r>
          </a:p>
          <a:p>
            <a:r>
              <a:rPr lang="en-US" sz="3600" dirty="0">
                <a:ea typeface="+mn-lt"/>
                <a:cs typeface="+mn-lt"/>
              </a:rPr>
              <a:t>5+ years professional experience</a:t>
            </a:r>
            <a:endParaRPr lang="en-US" sz="3600" dirty="0">
              <a:ea typeface="+mn-lt"/>
              <a:cs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90" y="1996169"/>
            <a:ext cx="3699856" cy="3811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4441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91000" y="1120775"/>
            <a:ext cx="9904150" cy="5546725"/>
          </a:xfrm>
        </p:spPr>
        <p:txBody>
          <a:bodyPr>
            <a:normAutofit/>
          </a:bodyPr>
          <a:lstStyle/>
          <a:p>
            <a:r>
              <a:rPr lang="en-US" dirty="0"/>
              <a:t>Structure: </a:t>
            </a:r>
            <a:r>
              <a:rPr lang="en-US" b="1" dirty="0">
                <a:solidFill>
                  <a:schemeClr val="bg1"/>
                </a:solidFill>
              </a:rPr>
              <a:t>1 problem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4 hours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Multi-page </a:t>
            </a:r>
            <a:r>
              <a:rPr lang="en-US" dirty="0"/>
              <a:t>application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database storage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</a:rPr>
              <a:t>user </a:t>
            </a:r>
            <a:r>
              <a:rPr lang="en-US" b="1" dirty="0" smtClean="0">
                <a:solidFill>
                  <a:schemeClr val="bg1"/>
                </a:solidFill>
              </a:rPr>
              <a:t>profiles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Express.js </a:t>
            </a:r>
            <a:r>
              <a:rPr lang="en-US" dirty="0"/>
              <a:t>with external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</a:p>
          <a:p>
            <a:r>
              <a:rPr lang="en-US" dirty="0"/>
              <a:t>Exam: </a:t>
            </a:r>
            <a:r>
              <a:rPr lang="en-US" b="1" dirty="0" smtClean="0">
                <a:solidFill>
                  <a:schemeClr val="bg1"/>
                </a:solidFill>
              </a:rPr>
              <a:t>30 Oct </a:t>
            </a:r>
            <a:r>
              <a:rPr lang="en-US" b="1" dirty="0">
                <a:solidFill>
                  <a:schemeClr val="bg1"/>
                </a:solidFill>
              </a:rPr>
              <a:t>2021</a:t>
            </a:r>
          </a:p>
          <a:p>
            <a:r>
              <a:rPr lang="en-US" dirty="0"/>
              <a:t>Retake: </a:t>
            </a:r>
            <a:r>
              <a:rPr lang="en-US" b="1" dirty="0" smtClean="0">
                <a:solidFill>
                  <a:schemeClr val="bg1"/>
                </a:solidFill>
              </a:rPr>
              <a:t>14 Dec </a:t>
            </a:r>
            <a:r>
              <a:rPr lang="en-US" b="1" dirty="0">
                <a:solidFill>
                  <a:schemeClr val="bg1"/>
                </a:solidFill>
              </a:rPr>
              <a:t>2021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953" y="1314000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:a16="http://schemas.microsoft.com/office/drawing/2014/main" xmlns="" id="{467F97BB-EE16-4E63-B1E8-2BBEC853D7ED}"/>
              </a:ext>
            </a:extLst>
          </p:cNvPr>
          <p:cNvSpPr/>
          <p:nvPr/>
        </p:nvSpPr>
        <p:spPr>
          <a:xfrm>
            <a:off x="9366896" y="4769538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3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Web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Retakes</a:t>
            </a:r>
            <a:endParaRPr lang="en-GB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5A5A4D58-7DE0-4D6D-8279-E415BECC65D5}"/>
              </a:ext>
            </a:extLst>
          </p:cNvPr>
          <p:cNvSpPr/>
          <p:nvPr/>
        </p:nvSpPr>
        <p:spPr bwMode="auto">
          <a:xfrm>
            <a:off x="3441001" y="5382861"/>
            <a:ext cx="3285626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Dec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ReactJS: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Dec 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F1B0082-0109-488F-A868-F199EA0E3EF9}"/>
              </a:ext>
            </a:extLst>
          </p:cNvPr>
          <p:cNvGrpSpPr/>
          <p:nvPr/>
        </p:nvGrpSpPr>
        <p:grpSpPr>
          <a:xfrm>
            <a:off x="6824567" y="5382861"/>
            <a:ext cx="1717137" cy="791139"/>
            <a:chOff x="7052165" y="5186411"/>
            <a:chExt cx="1717137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5AA9A8D9-388D-4969-ABCA-45BA76179C30}"/>
                </a:ext>
              </a:extLst>
            </p:cNvPr>
            <p:cNvSpPr/>
            <p:nvPr/>
          </p:nvSpPr>
          <p:spPr bwMode="auto">
            <a:xfrm>
              <a:off x="7052171" y="5186411"/>
              <a:ext cx="1717131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F31F28C-3E17-4184-B052-E5655E7BD6C1}"/>
                </a:ext>
              </a:extLst>
            </p:cNvPr>
            <p:cNvSpPr/>
            <p:nvPr/>
          </p:nvSpPr>
          <p:spPr bwMode="auto">
            <a:xfrm>
              <a:off x="7052165" y="5366537"/>
              <a:ext cx="17171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December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4206DA19-DE74-4B60-8470-485658CB1749}"/>
              </a:ext>
            </a:extLst>
          </p:cNvPr>
          <p:cNvSpPr/>
          <p:nvPr/>
        </p:nvSpPr>
        <p:spPr bwMode="auto">
          <a:xfrm>
            <a:off x="290387" y="2404105"/>
            <a:ext cx="3015000" cy="67718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E3509506-A21D-406C-B332-4781CEEC616F}"/>
              </a:ext>
            </a:extLst>
          </p:cNvPr>
          <p:cNvSpPr/>
          <p:nvPr/>
        </p:nvSpPr>
        <p:spPr bwMode="auto">
          <a:xfrm>
            <a:off x="290999" y="1845279"/>
            <a:ext cx="3014387" cy="558826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86AA6C-0653-434F-9D40-2F76A20DF063}"/>
              </a:ext>
            </a:extLst>
          </p:cNvPr>
          <p:cNvSpPr/>
          <p:nvPr/>
        </p:nvSpPr>
        <p:spPr bwMode="auto">
          <a:xfrm>
            <a:off x="3441001" y="1845279"/>
            <a:ext cx="3285626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Sep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 Oct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FCD1305-D498-4402-98B0-C700CFEB0AC8}"/>
              </a:ext>
            </a:extLst>
          </p:cNvPr>
          <p:cNvGrpSpPr/>
          <p:nvPr/>
        </p:nvGrpSpPr>
        <p:grpSpPr>
          <a:xfrm>
            <a:off x="6824566" y="1850701"/>
            <a:ext cx="4737322" cy="1236013"/>
            <a:chOff x="7214556" y="1922272"/>
            <a:chExt cx="5069969" cy="123601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14.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30.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1641379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Sep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21AD35FC-6F18-4DFB-AF47-54F5C764DA75}"/>
                </a:ext>
              </a:extLst>
            </p:cNvPr>
            <p:cNvSpPr/>
            <p:nvPr/>
          </p:nvSpPr>
          <p:spPr bwMode="auto">
            <a:xfrm>
              <a:off x="8928852" y="2547272"/>
              <a:ext cx="3355673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October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35B841A4-4B0B-4768-B107-1017FE9A3258}"/>
              </a:ext>
            </a:extLst>
          </p:cNvPr>
          <p:cNvSpPr/>
          <p:nvPr/>
        </p:nvSpPr>
        <p:spPr bwMode="auto">
          <a:xfrm>
            <a:off x="301709" y="3587323"/>
            <a:ext cx="3015000" cy="588869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8F161DB-7177-4407-963A-8D630211DA47}"/>
              </a:ext>
            </a:extLst>
          </p:cNvPr>
          <p:cNvSpPr/>
          <p:nvPr/>
        </p:nvSpPr>
        <p:spPr bwMode="auto">
          <a:xfrm>
            <a:off x="3440388" y="3587324"/>
            <a:ext cx="3285626" cy="1254160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Nov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</a:p>
          <a:p>
            <a:r>
              <a:rPr lang="en-GB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Defense: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 Dec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Defense</a:t>
            </a:r>
            <a:r>
              <a:rPr lang="en-GB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 Dec 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22BCAD4-FD13-4D4C-8454-396231DCA0EA}"/>
              </a:ext>
            </a:extLst>
          </p:cNvPr>
          <p:cNvGrpSpPr/>
          <p:nvPr/>
        </p:nvGrpSpPr>
        <p:grpSpPr>
          <a:xfrm>
            <a:off x="6823953" y="3587324"/>
            <a:ext cx="4737330" cy="1236012"/>
            <a:chOff x="6835659" y="4209853"/>
            <a:chExt cx="5069977" cy="123601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02.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xmlns="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784229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6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18.</a:t>
              </a:r>
            </a:p>
            <a:p>
              <a:r>
                <a:rPr lang="en-US" sz="26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&amp;</a:t>
              </a:r>
            </a:p>
            <a:p>
              <a:r>
                <a:rPr lang="en-US" sz="26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23.</a:t>
              </a:r>
              <a:endPara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xmlns="" id="{70764A2C-E3CA-4771-9745-16CE19495244}"/>
                </a:ext>
              </a:extLst>
            </p:cNvPr>
            <p:cNvSpPr/>
            <p:nvPr/>
          </p:nvSpPr>
          <p:spPr bwMode="auto">
            <a:xfrm>
              <a:off x="6835659" y="4834853"/>
              <a:ext cx="3355672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November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324182FB-10BC-40DF-B47A-1D2519E2F6AF}"/>
                </a:ext>
              </a:extLst>
            </p:cNvPr>
            <p:cNvSpPr/>
            <p:nvPr/>
          </p:nvSpPr>
          <p:spPr bwMode="auto">
            <a:xfrm>
              <a:off x="10264247" y="4834853"/>
              <a:ext cx="857152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Dec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103">
            <a:extLst>
              <a:ext uri="{FF2B5EF4-FFF2-40B4-BE49-F238E27FC236}">
                <a16:creationId xmlns:a16="http://schemas.microsoft.com/office/drawing/2014/main" xmlns="" id="{13E411E8-8BAB-46C4-B1A5-ED3CC7C1427B}"/>
              </a:ext>
            </a:extLst>
          </p:cNvPr>
          <p:cNvSpPr/>
          <p:nvPr/>
        </p:nvSpPr>
        <p:spPr bwMode="auto">
          <a:xfrm>
            <a:off x="301709" y="4178377"/>
            <a:ext cx="3015000" cy="668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</p:spTree>
    <p:extLst>
      <p:ext uri="{BB962C8B-B14F-4D97-AF65-F5344CB8AC3E}">
        <p14:creationId xmlns:p14="http://schemas.microsoft.com/office/powerpoint/2010/main" val="22822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Exam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xmlns="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xmlns="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xmlns="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9146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softuni.bg/trainings/3496/js-back-end-september-2021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xmlns="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softuni.bg/forum/categories/107/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xmlns="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facebook.com/groups/jsbackendseptember2021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2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0" y="1089000"/>
            <a:ext cx="5916372" cy="103330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1448104"/>
            <a:ext cx="9049234" cy="520739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Introduction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Trainers and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Course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/>
              <a:t>#js-web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xmlns="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xmlns="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xmlns="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xmlns="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xmlns="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xmlns="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xmlns="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xmlns="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xmlns="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xmlns="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xmlns="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xmlns="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xmlns="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xmlns="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xmlns="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xmlns="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6567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Back-end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CB0BF0-9884-4D79-8F97-E6197E0FB1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30" y="1809000"/>
            <a:ext cx="2768340" cy="169699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Extend the skills, gained in JS Advanced, by introducing </a:t>
            </a:r>
            <a:r>
              <a:rPr lang="en-US" b="1" dirty="0">
                <a:solidFill>
                  <a:schemeClr val="bg1"/>
                </a:solidFill>
              </a:rPr>
              <a:t>server-side JavaScript</a:t>
            </a:r>
            <a:r>
              <a:rPr lang="en-US" dirty="0"/>
              <a:t> technologies</a:t>
            </a:r>
          </a:p>
          <a:p>
            <a:r>
              <a:rPr lang="en-US" dirty="0"/>
              <a:t>Learn to use the most </a:t>
            </a:r>
            <a:r>
              <a:rPr lang="en-US" b="1" dirty="0">
                <a:solidFill>
                  <a:schemeClr val="bg1"/>
                </a:solidFill>
              </a:rPr>
              <a:t>common techniques </a:t>
            </a:r>
            <a:r>
              <a:rPr lang="en-US" dirty="0"/>
              <a:t>in web development</a:t>
            </a:r>
          </a:p>
          <a:p>
            <a:pPr lvl="1"/>
            <a:r>
              <a:rPr lang="en-US" dirty="0"/>
              <a:t>Request routing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/>
              <a:t>Database storage</a:t>
            </a:r>
          </a:p>
          <a:p>
            <a:r>
              <a:rPr lang="en-US" dirty="0"/>
              <a:t>Apply the fundamentals of </a:t>
            </a:r>
            <a:r>
              <a:rPr lang="en-US" b="1" dirty="0">
                <a:solidFill>
                  <a:schemeClr val="bg1"/>
                </a:solidFill>
              </a:rPr>
              <a:t>application architecture </a:t>
            </a:r>
            <a:r>
              <a:rPr lang="en-US" dirty="0"/>
              <a:t>and code convention through the </a:t>
            </a:r>
            <a:r>
              <a:rPr lang="en-US" b="1" dirty="0">
                <a:solidFill>
                  <a:schemeClr val="bg1"/>
                </a:solidFill>
              </a:rPr>
              <a:t>MVC pattern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Introduction to Node.js</a:t>
            </a:r>
          </a:p>
          <a:p>
            <a:r>
              <a:rPr lang="en-US" noProof="1"/>
              <a:t>Node Utilities</a:t>
            </a:r>
          </a:p>
          <a:p>
            <a:r>
              <a:rPr lang="en-US" noProof="1"/>
              <a:t>ExpressJS and Templating</a:t>
            </a:r>
          </a:p>
          <a:p>
            <a:r>
              <a:rPr lang="en-US" noProof="1"/>
              <a:t>MongoDB and Mongoose</a:t>
            </a:r>
          </a:p>
          <a:p>
            <a:r>
              <a:rPr lang="en-US" noProof="1"/>
              <a:t>Sessions and Authentication</a:t>
            </a:r>
          </a:p>
          <a:p>
            <a:r>
              <a:rPr lang="en-US" noProof="1"/>
              <a:t>Validation and Error Handling</a:t>
            </a:r>
          </a:p>
          <a:p>
            <a:r>
              <a:rPr lang="en-US" noProof="1"/>
              <a:t>Workshop: Building a REST API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Back-end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5733</TotalTime>
  <Words>662</Words>
  <Application>Microsoft Office PowerPoint</Application>
  <PresentationFormat>Широк екран</PresentationFormat>
  <Paragraphs>160</Paragraphs>
  <Slides>19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Consolas</vt:lpstr>
      <vt:lpstr>Wingdings</vt:lpstr>
      <vt:lpstr>Wingdings 2</vt:lpstr>
      <vt:lpstr>SoftUni</vt:lpstr>
      <vt:lpstr>1_SoftUni</vt:lpstr>
      <vt:lpstr>Office Theme</vt:lpstr>
      <vt:lpstr>JS Back-end</vt:lpstr>
      <vt:lpstr>Table of Contents</vt:lpstr>
      <vt:lpstr>Have a Question?</vt:lpstr>
      <vt:lpstr>SoftUni Diamond Partners</vt:lpstr>
      <vt:lpstr>Educational Partners</vt:lpstr>
      <vt:lpstr>Презентация на PowerPoint</vt:lpstr>
      <vt:lpstr>Course Objectives</vt:lpstr>
      <vt:lpstr>JS Back-end – Course Topics</vt:lpstr>
      <vt:lpstr>Trainers and Team</vt:lpstr>
      <vt:lpstr>Ivaylo Papazov</vt:lpstr>
      <vt:lpstr>Course Details</vt:lpstr>
      <vt:lpstr>Practical Exam</vt:lpstr>
      <vt:lpstr>Theoretical Exam</vt:lpstr>
      <vt:lpstr>JS Web Module Timeline</vt:lpstr>
      <vt:lpstr>Course Scoring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126</cp:revision>
  <dcterms:created xsi:type="dcterms:W3CDTF">2018-05-23T13:08:44Z</dcterms:created>
  <dcterms:modified xsi:type="dcterms:W3CDTF">2021-09-14T15:35:27Z</dcterms:modified>
  <cp:category>programming; education; software engineering; software development </cp:category>
</cp:coreProperties>
</file>