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41"/>
  </p:notesMasterIdLst>
  <p:handoutMasterIdLst>
    <p:handoutMasterId r:id="rId42"/>
  </p:handoutMasterIdLst>
  <p:sldIdLst>
    <p:sldId id="256" r:id="rId4"/>
    <p:sldId id="29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3" r:id="rId36"/>
    <p:sldId id="317" r:id="rId37"/>
    <p:sldId id="318" r:id="rId38"/>
    <p:sldId id="295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6C5FC5-0D43-40DE-B845-ECF96255461F}">
          <p14:sldIdLst>
            <p14:sldId id="256"/>
            <p14:sldId id="296"/>
            <p14:sldId id="258"/>
          </p14:sldIdLst>
        </p14:section>
        <p14:section name="Different Type of Errors" id="{457D65C4-6A38-4EDB-8220-E3A03051CFE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uthentication Concepts" id="{734AE7C6-3A79-4DB4-9A43-31977DA31617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043833AF-9D95-4C59-84E5-53AD364493F9}">
          <p14:sldIdLst>
            <p14:sldId id="287"/>
            <p14:sldId id="293"/>
            <p14:sldId id="317"/>
            <p14:sldId id="318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2185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213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38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004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599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15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952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04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366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613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0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71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19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85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669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592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90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949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1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57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726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2.jpg"/><Relationship Id="rId19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Validating User Input and Handle Different Type of Errors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221A692-630A-43B6-9B0A-379E3912BD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729156"/>
            <a:ext cx="2209647" cy="22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ECDE540-2FC4-4265-BAB8-B1D6568D1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884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express-validator</a:t>
            </a:r>
            <a:r>
              <a:rPr lang="en-US" dirty="0"/>
              <a:t> - Is a set of express.js middlewares that</a:t>
            </a:r>
            <a:br>
              <a:rPr lang="en-US" dirty="0"/>
            </a:br>
            <a:r>
              <a:rPr lang="en-US" dirty="0"/>
              <a:t>wraps </a:t>
            </a: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validator and sanitizer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A2A324-6F3D-4349-BE74-24A9F6B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ADF46151-022D-4618-804B-E05E9ED74F96}"/>
              </a:ext>
            </a:extLst>
          </p:cNvPr>
          <p:cNvSpPr txBox="1">
            <a:spLocks/>
          </p:cNvSpPr>
          <p:nvPr/>
        </p:nvSpPr>
        <p:spPr>
          <a:xfrm>
            <a:off x="5082675" y="2550908"/>
            <a:ext cx="4302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D3A1AB1A-6F4F-4B06-9C3F-020B12F9C69B}"/>
              </a:ext>
            </a:extLst>
          </p:cNvPr>
          <p:cNvSpPr txBox="1">
            <a:spLocks/>
          </p:cNvSpPr>
          <p:nvPr/>
        </p:nvSpPr>
        <p:spPr>
          <a:xfrm>
            <a:off x="1101000" y="3163739"/>
            <a:ext cx="929898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check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 } = require('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r>
              <a:rPr lang="en-US" sz="2000" noProof="1">
                <a:effectLst/>
              </a:rPr>
              <a:t>'); 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check('email')</a:t>
            </a:r>
            <a:r>
              <a:rPr lang="en-US" sz="2000" noProof="1">
                <a:solidFill>
                  <a:schemeClr val="bg1"/>
                </a:solidFill>
                <a:effectLst/>
              </a:rPr>
              <a:t>.isEmail</a:t>
            </a:r>
            <a:r>
              <a:rPr lang="en-US" sz="2000" noProof="1">
                <a:effectLst/>
              </a:rPr>
              <a:t>()</a:t>
            </a:r>
          </a:p>
          <a:p>
            <a:r>
              <a:rPr lang="en-US" sz="2000" noProof="1">
                <a:effectLst/>
              </a:rPr>
              <a:t>check('password').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isLength</a:t>
            </a:r>
            <a:r>
              <a:rPr lang="en-US" sz="2000" noProof="1">
                <a:effectLst/>
              </a:rPr>
              <a:t>({ min: 5 });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const errors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(req);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if(!errors.isEmpty())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Return 422 status and export errors</a:t>
            </a:r>
          </a:p>
          <a:p>
            <a:endParaRPr lang="en-US" sz="2000" i="1" noProof="1">
              <a:solidFill>
                <a:schemeClr val="accent2"/>
              </a:solidFill>
              <a:effectLst/>
            </a:endParaRPr>
          </a:p>
          <a:p>
            <a:r>
              <a:rPr lang="en-US" sz="2000" i="1" noProof="1">
                <a:solidFill>
                  <a:schemeClr val="accent2"/>
                </a:solidFill>
                <a:effectLst/>
              </a:rPr>
              <a:t>// Create user...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9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A2756F-F1C2-46AD-BA48-A9B4C005A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Sanitizers</a:t>
            </a:r>
            <a:r>
              <a:rPr lang="en-US" dirty="0"/>
              <a:t> are functions which implement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dirty="0"/>
              <a:t> which is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sure that the data is in the right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Removing any illegal character from the data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normalizeEmail</a:t>
            </a:r>
            <a:r>
              <a:rPr lang="en-US" dirty="0"/>
              <a:t>: canonicalizes an email address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trim</a:t>
            </a:r>
            <a:r>
              <a:rPr lang="en-US" dirty="0"/>
              <a:t>: trim characters from both sides of the input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blacklist</a:t>
            </a:r>
            <a:r>
              <a:rPr lang="en-US" dirty="0" smtClean="0"/>
              <a:t>: </a:t>
            </a:r>
            <a:r>
              <a:rPr lang="en-US" dirty="0"/>
              <a:t>remove characters that appear in the blacklist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and more...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C5C03AE-D871-47FB-8195-D201DA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6D6FC6C-6E51-435D-B0C0-44DDDD2B3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Sanitizing</a:t>
            </a:r>
            <a:r>
              <a:rPr lang="en-US" dirty="0"/>
              <a:t> input is also something that makes sense to be done</a:t>
            </a:r>
          </a:p>
          <a:p>
            <a:pPr lvl="1"/>
            <a:r>
              <a:rPr lang="en-US" dirty="0"/>
              <a:t>You can do it in one </a:t>
            </a:r>
            <a:r>
              <a:rPr lang="en-US" dirty="0" smtClean="0"/>
              <a:t>step by validating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F5FE02E-B59B-4E1D-921A-C730D84A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091D4587-5C9F-434B-87E5-6D26EDC4D5AA}"/>
              </a:ext>
            </a:extLst>
          </p:cNvPr>
          <p:cNvSpPr txBox="1">
            <a:spLocks/>
          </p:cNvSpPr>
          <p:nvPr/>
        </p:nvSpPr>
        <p:spPr>
          <a:xfrm>
            <a:off x="1101000" y="2683235"/>
            <a:ext cx="1047200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body('email')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.isEmail()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check if the string is an email (validation)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normalizeEmail()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,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canonicalizes an email address (sanitization)</a:t>
            </a:r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body('password')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.isLength({ min: 5 })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.isAlphanumeric()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trim()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trim characters (whitespace by default) - sanitization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FE8A99-5B62-47B8-A170-CF1EAF11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en-US" dirty="0"/>
              <a:t>h</a:t>
            </a:r>
            <a:r>
              <a:rPr lang="bg-BG" dirty="0"/>
              <a:t>е</a:t>
            </a:r>
            <a:r>
              <a:rPr lang="en-US" dirty="0"/>
              <a:t> sanitization </a:t>
            </a:r>
            <a:r>
              <a:rPr lang="en-US" b="1" dirty="0">
                <a:solidFill>
                  <a:schemeClr val="bg1"/>
                </a:solidFill>
              </a:rPr>
              <a:t>mutates</a:t>
            </a:r>
            <a:r>
              <a:rPr lang="en-US" dirty="0"/>
              <a:t> the request</a:t>
            </a:r>
          </a:p>
          <a:p>
            <a:r>
              <a:rPr lang="en-US" dirty="0"/>
              <a:t>This means that if </a:t>
            </a:r>
            <a:r>
              <a:rPr lang="en-US" b="1" dirty="0"/>
              <a:t>req.body.email </a:t>
            </a:r>
            <a:r>
              <a:rPr lang="en-US" dirty="0"/>
              <a:t>was sent</a:t>
            </a:r>
          </a:p>
          <a:p>
            <a:pPr lvl="1"/>
            <a:r>
              <a:rPr lang="en-US" dirty="0"/>
              <a:t>with the value "</a:t>
            </a:r>
            <a:r>
              <a:rPr lang="en-US" b="1" dirty="0" smtClean="0">
                <a:solidFill>
                  <a:schemeClr val="bg1"/>
                </a:solidFill>
              </a:rPr>
              <a:t>PeteR@ood.bg</a:t>
            </a:r>
            <a:r>
              <a:rPr lang="en-US" dirty="0" smtClean="0"/>
              <a:t>"</a:t>
            </a:r>
            <a:endParaRPr lang="en-US" dirty="0"/>
          </a:p>
          <a:p>
            <a:pPr lvl="1"/>
            <a:r>
              <a:rPr lang="en-US" dirty="0"/>
              <a:t>after the sanitization its value will be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8A95A2-BA19-408B-AAA3-7135A5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pic>
        <p:nvPicPr>
          <p:cNvPr id="6" name="Picture 5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xmlns="" id="{CCEB1E2C-4593-47A6-AB75-D3CC068CF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22" y="3997159"/>
            <a:ext cx="2400032" cy="240003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CEFEB04-D22F-4FC1-8680-37CF6ADD3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15" y="3997156"/>
            <a:ext cx="2400035" cy="240003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6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8E3B851-E839-4EF5-9E0E-2A3F6CD4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Express-validators allows you to create </a:t>
            </a:r>
            <a:r>
              <a:rPr lang="en-US" b="1" dirty="0">
                <a:solidFill>
                  <a:schemeClr val="bg1"/>
                </a:solidFill>
              </a:rPr>
              <a:t>custom validations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that 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validator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729BAC5-D66D-4A1C-ACAC-371B930E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7829345-CE69-4A52-816B-B67452D01A90}"/>
              </a:ext>
            </a:extLst>
          </p:cNvPr>
          <p:cNvSpPr txBox="1">
            <a:spLocks/>
          </p:cNvSpPr>
          <p:nvPr/>
        </p:nvSpPr>
        <p:spPr>
          <a:xfrm>
            <a:off x="767634" y="3153203"/>
            <a:ext cx="91152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app.post('/user', body.('email').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return User.findUserByEmail(value)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.then(user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    if(user){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    return Promise.reject('E-mail already in use');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}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});</a:t>
            </a:r>
          </a:p>
          <a:p>
            <a:r>
              <a:rPr lang="en-US" sz="2000" noProof="1" smtClean="0">
                <a:solidFill>
                  <a:schemeClr val="tx1"/>
                </a:solidFill>
                <a:effectLst/>
              </a:rPr>
              <a:t>}));</a:t>
            </a:r>
            <a:endParaRPr lang="en-US" sz="2000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2BDFBCE-83E8-40D7-9191-8339DC942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Sanitizer</a:t>
            </a:r>
          </a:p>
          <a:p>
            <a:pPr lvl="1"/>
            <a:r>
              <a:rPr lang="en-US" dirty="0"/>
              <a:t>Can be implemented by using the method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customSanitizer()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43A989-1987-4D15-B2AB-752136BB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F5088FB-4EDC-410A-897B-345BA026CB6E}"/>
              </a:ext>
            </a:extLst>
          </p:cNvPr>
          <p:cNvSpPr txBox="1">
            <a:spLocks/>
          </p:cNvSpPr>
          <p:nvPr/>
        </p:nvSpPr>
        <p:spPr>
          <a:xfrm>
            <a:off x="1146000" y="2683235"/>
            <a:ext cx="1006662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app.post('/object/:id',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('id').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customSanitizer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return ObjectId(value);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}), (req, res)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Handle the request...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6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4B27DF5-A96C-4135-88C8-3F340B1F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55493"/>
          </a:xfrm>
        </p:spPr>
        <p:txBody>
          <a:bodyPr/>
          <a:lstStyle/>
          <a:p>
            <a:r>
              <a:rPr lang="en-US" dirty="0"/>
              <a:t>Validation is defined in the </a:t>
            </a:r>
            <a:r>
              <a:rPr lang="en-US" b="1" dirty="0">
                <a:solidFill>
                  <a:schemeClr val="bg1"/>
                </a:solidFill>
              </a:rPr>
              <a:t>SchemaType</a:t>
            </a:r>
          </a:p>
          <a:p>
            <a:r>
              <a:rPr lang="en-US" dirty="0"/>
              <a:t>Validation is middleware</a:t>
            </a:r>
          </a:p>
          <a:p>
            <a:pPr lvl="1"/>
            <a:r>
              <a:rPr lang="en-US" dirty="0"/>
              <a:t>Mongoose registers validation 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pre('save')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hook</a:t>
            </a:r>
          </a:p>
          <a:p>
            <a:pPr lvl="1"/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</a:p>
          <a:p>
            <a:pPr lvl="1"/>
            <a:r>
              <a:rPr lang="en-US" dirty="0"/>
              <a:t>can be customizable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option for schemas is not </a:t>
            </a:r>
            <a:r>
              <a:rPr lang="en-US" dirty="0" smtClean="0"/>
              <a:t>a validator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It's a convenient helper for building MongoDB unique indexes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B0828A3-D7E4-4743-83A7-B7CA7D0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7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CA9F432-11DF-406F-BDE5-4C1C4FFE0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save()</a:t>
            </a:r>
            <a:r>
              <a:rPr lang="en-US" dirty="0"/>
              <a:t> function triggers </a:t>
            </a:r>
            <a:r>
              <a:rPr lang="en-US" b="1" dirty="0">
                <a:solidFill>
                  <a:schemeClr val="bg1"/>
                </a:solidFill>
              </a:rPr>
              <a:t>validate()</a:t>
            </a:r>
            <a:r>
              <a:rPr lang="en-US" dirty="0"/>
              <a:t> hook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pre('validate')</a:t>
            </a:r>
            <a:r>
              <a:rPr lang="en-US" dirty="0"/>
              <a:t> and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post('validate')</a:t>
            </a:r>
            <a:r>
              <a:rPr lang="en-US" dirty="0"/>
              <a:t> hooks </a:t>
            </a:r>
            <a:endParaRPr lang="bg-BG" dirty="0"/>
          </a:p>
          <a:p>
            <a:pPr lvl="1">
              <a:buNone/>
            </a:pPr>
            <a:r>
              <a:rPr lang="bg-BG" dirty="0"/>
              <a:t>    </a:t>
            </a:r>
            <a:r>
              <a:rPr lang="en-US" dirty="0"/>
              <a:t>get called before</a:t>
            </a:r>
            <a:r>
              <a:rPr lang="bg-BG" dirty="0"/>
              <a:t> </a:t>
            </a:r>
            <a:r>
              <a:rPr lang="en-US" dirty="0"/>
              <a:t>any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pre('save')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D04554-FE0E-482F-AC29-CB58BF1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Save/Validate Hooks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9008B7F9-BA3B-4738-BD92-38CCF1A2366F}"/>
              </a:ext>
            </a:extLst>
          </p:cNvPr>
          <p:cNvSpPr txBox="1">
            <a:spLocks/>
          </p:cNvSpPr>
          <p:nvPr/>
        </p:nvSpPr>
        <p:spPr>
          <a:xfrm>
            <a:off x="5057416" y="2139950"/>
            <a:ext cx="62704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first');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second');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third');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fourth');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2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5E49F4A-2587-44CC-B84B-B077BF7AA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SchemaTypes</a:t>
            </a:r>
            <a:r>
              <a:rPr lang="en-US" dirty="0"/>
              <a:t> have built-in required validator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have min and max validators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enum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regex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minLength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maxLength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769E541-5506-41A1-961D-36473E8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Built-in Validators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1D817DA1-3704-4813-86A5-0DFAA825CE24}"/>
              </a:ext>
            </a:extLst>
          </p:cNvPr>
          <p:cNvSpPr txBox="1">
            <a:spLocks/>
          </p:cNvSpPr>
          <p:nvPr/>
        </p:nvSpPr>
        <p:spPr>
          <a:xfrm>
            <a:off x="1146000" y="3251200"/>
            <a:ext cx="570565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const userSchema = new Schema({</a:t>
            </a:r>
          </a:p>
          <a:p>
            <a:r>
              <a:rPr lang="en-US" sz="2400" dirty="0">
                <a:effectLst/>
              </a:rPr>
              <a:t>    username: {</a:t>
            </a:r>
          </a:p>
          <a:p>
            <a:r>
              <a:rPr lang="en-US" sz="2400" dirty="0">
                <a:effectLst/>
              </a:rPr>
              <a:t>    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required: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unique: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minLength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: </a:t>
            </a:r>
            <a:r>
              <a:rPr lang="en-US" sz="2400" dirty="0">
                <a:solidFill>
                  <a:schemeClr val="tx1"/>
                </a:solidFill>
                <a:effectLst/>
              </a:rPr>
              <a:t>4,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maxLength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: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20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396C1DA-19E1-4933-959D-618BFFC0E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build-in validators aren't enough, you can define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to suit your needs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6289EB8-68DA-4F46-8461-7E3B78B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Custom Validators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D28017AD-C85C-4622-A15C-94677A557D9A}"/>
              </a:ext>
            </a:extLst>
          </p:cNvPr>
          <p:cNvSpPr txBox="1">
            <a:spLocks/>
          </p:cNvSpPr>
          <p:nvPr/>
        </p:nvSpPr>
        <p:spPr>
          <a:xfrm>
            <a:off x="696000" y="2439000"/>
            <a:ext cx="1024505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>
                <a:effectLst/>
              </a:rPr>
              <a:t>const </a:t>
            </a:r>
            <a:r>
              <a:rPr lang="en-US" sz="2000" dirty="0" err="1">
                <a:effectLst/>
              </a:rPr>
              <a:t>userSchema</a:t>
            </a:r>
            <a:r>
              <a:rPr lang="en-US" sz="2000" dirty="0">
                <a:effectLst/>
              </a:rPr>
              <a:t> = new Schema({</a:t>
            </a:r>
          </a:p>
          <a:p>
            <a:r>
              <a:rPr lang="en-US" sz="2000" dirty="0">
                <a:effectLst/>
              </a:rPr>
              <a:t>  phone: {</a:t>
            </a:r>
          </a:p>
          <a:p>
            <a:r>
              <a:rPr lang="en-US" sz="2000" dirty="0">
                <a:effectLst/>
              </a:rPr>
              <a:t>    type: String,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validate</a:t>
            </a:r>
            <a:r>
              <a:rPr lang="en-US" sz="2000" dirty="0">
                <a:effectLst/>
              </a:rPr>
              <a:t>: {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validator</a:t>
            </a:r>
            <a:r>
              <a:rPr lang="en-US" sz="2000" dirty="0">
                <a:effectLst/>
              </a:rPr>
              <a:t>: function(v) {</a:t>
            </a:r>
          </a:p>
          <a:p>
            <a:r>
              <a:rPr lang="en-US" sz="2000" dirty="0">
                <a:effectLst/>
              </a:rPr>
              <a:t>        return /\d{3}-\d{3}-\d{4}/.test(v);</a:t>
            </a:r>
          </a:p>
          <a:p>
            <a:r>
              <a:rPr lang="en-US" sz="2000" dirty="0">
                <a:effectLst/>
              </a:rPr>
              <a:t>      },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000" dirty="0">
                <a:effectLst/>
              </a:rPr>
              <a:t>: props =&gt; `${props.value} is not a valid phone number!`</a:t>
            </a:r>
          </a:p>
          <a:p>
            <a:r>
              <a:rPr lang="en-US" sz="2000" dirty="0">
                <a:effectLst/>
              </a:rPr>
              <a:t>    },</a:t>
            </a:r>
          </a:p>
          <a:p>
            <a:r>
              <a:rPr lang="en-US" sz="2000" dirty="0">
                <a:effectLst/>
              </a:rPr>
              <a:t>    required: [true, 'User phone number required']</a:t>
            </a:r>
          </a:p>
          <a:p>
            <a:r>
              <a:rPr lang="en-US" sz="2000" dirty="0">
                <a:effectLst/>
              </a:rPr>
              <a:t>  }</a:t>
            </a:r>
          </a:p>
          <a:p>
            <a:r>
              <a:rPr lang="en-US" sz="2000" dirty="0">
                <a:effectLst/>
              </a:rPr>
              <a:t>});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7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Why and how to validate data?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Validation and sanitization data with</a:t>
            </a:r>
            <a:br>
              <a:rPr lang="en-US" dirty="0"/>
            </a:br>
            <a:r>
              <a:rPr lang="en-US" dirty="0"/>
              <a:t>express-</a:t>
            </a:r>
            <a:r>
              <a:rPr lang="en-US" dirty="0" err="1"/>
              <a:t>validator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Mongoose validation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Error Handling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Different types of errors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56EE66-4DD7-4646-AE59-FA1C6464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returned after failed validation contain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whose values are </a:t>
            </a:r>
            <a:r>
              <a:rPr lang="en-US" b="1" dirty="0">
                <a:solidFill>
                  <a:schemeClr val="bg1"/>
                </a:solidFill>
              </a:rPr>
              <a:t>ValidatorError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has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kind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properties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CCE021-BD3A-4741-9198-B70D1A1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 Errors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D323166-6E80-4962-9B09-3738A4CE3622}"/>
              </a:ext>
            </a:extLst>
          </p:cNvPr>
          <p:cNvSpPr txBox="1">
            <a:spLocks/>
          </p:cNvSpPr>
          <p:nvPr/>
        </p:nvSpPr>
        <p:spPr>
          <a:xfrm>
            <a:off x="859177" y="3204000"/>
            <a:ext cx="1047364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toy.save((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) =&gt; {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kind</a:t>
            </a:r>
            <a:r>
              <a:rPr lang="en-US" sz="2400" dirty="0">
                <a:effectLst/>
              </a:rPr>
              <a:t>, 'Invalid color');</a:t>
            </a:r>
          </a:p>
          <a:p>
            <a:r>
              <a:rPr lang="en-US" sz="2400" dirty="0">
                <a:effectLst/>
              </a:rPr>
              <a:t>	assert.eqial(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path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effectLst/>
              </a:rPr>
              <a:t>, 'Green');</a:t>
            </a:r>
          </a:p>
          <a:p>
            <a:r>
              <a:rPr lang="en-US" sz="2400" dirty="0">
                <a:effectLst/>
              </a:rPr>
              <a:t>	...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94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6CCFB57-B88F-4B21-B4A2-70B80103E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matter which </a:t>
            </a:r>
            <a:r>
              <a:rPr lang="en-US" dirty="0"/>
              <a:t>approaches </a:t>
            </a:r>
            <a:r>
              <a:rPr lang="en-US" dirty="0"/>
              <a:t>you choose, in the end some of</a:t>
            </a:r>
            <a:br>
              <a:rPr lang="en-US" dirty="0"/>
            </a:br>
            <a:r>
              <a:rPr lang="en-US" dirty="0"/>
              <a:t>the validations can fail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helpful error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user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reload</a:t>
            </a:r>
            <a:r>
              <a:rPr lang="en-US" dirty="0"/>
              <a:t> the page but always keep the user data inserted</a:t>
            </a:r>
            <a:br>
              <a:rPr lang="en-US" dirty="0"/>
            </a:br>
            <a:r>
              <a:rPr lang="en-US" dirty="0"/>
              <a:t>because that is a bad user experience</a:t>
            </a:r>
          </a:p>
          <a:p>
            <a:r>
              <a:rPr lang="en-US" dirty="0"/>
              <a:t>More info</a:t>
            </a:r>
          </a:p>
          <a:p>
            <a:pPr lvl="1"/>
            <a:r>
              <a:rPr lang="en-US" dirty="0">
                <a:hlinkClick r:id="" action="ppaction://noaction"/>
              </a:rPr>
              <a:t>https://express-validator.github.io/docs/</a:t>
            </a:r>
          </a:p>
          <a:p>
            <a:pPr lvl="1"/>
            <a:r>
              <a:rPr lang="en-US" dirty="0">
                <a:hlinkClick r:id="" action="ppaction://noaction"/>
              </a:rPr>
              <a:t>https://mongoosejs.com/docs/validation.html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B8D3133-4F89-4D86-8EF2-B62EE37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0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734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1F9CE38-A9C4-485D-99D2-FFA54E49E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53" y="1040092"/>
            <a:ext cx="2767294" cy="27672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Handing</a:t>
            </a:r>
          </a:p>
        </p:txBody>
      </p:sp>
    </p:spTree>
    <p:extLst>
      <p:ext uri="{BB962C8B-B14F-4D97-AF65-F5344CB8AC3E}">
        <p14:creationId xmlns:p14="http://schemas.microsoft.com/office/powerpoint/2010/main" val="18592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3"/>
            <a:ext cx="11807897" cy="48894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Errors in your code should be handled properly</a:t>
            </a:r>
          </a:p>
          <a:p>
            <a:pPr>
              <a:buClr>
                <a:schemeClr val="tx1"/>
              </a:buClr>
            </a:pPr>
            <a:r>
              <a:rPr lang="en-US" dirty="0"/>
              <a:t>These errors can be different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/>
              <a:t>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0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MongoDB server might be down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/>
            <a:r>
              <a:rPr lang="en-US" dirty="0"/>
              <a:t>File can't be read or some database operation fails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US" dirty="0"/>
              <a:t>User object used when it doesn't exist</a:t>
            </a:r>
          </a:p>
          <a:p>
            <a:pPr lvl="2"/>
            <a:r>
              <a:rPr lang="en-US" dirty="0"/>
              <a:t>These </a:t>
            </a:r>
            <a:r>
              <a:rPr lang="en-US" dirty="0"/>
              <a:t>errors are our fault</a:t>
            </a:r>
          </a:p>
          <a:p>
            <a:pPr lvl="2"/>
            <a:r>
              <a:rPr lang="en-US" dirty="0"/>
              <a:t>They should be fixed during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9732C69-1D53-4655-B8B4-660D2974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error is a </a:t>
            </a:r>
            <a:r>
              <a:rPr lang="en-US" b="1" dirty="0">
                <a:solidFill>
                  <a:schemeClr val="bg1"/>
                </a:solidFill>
              </a:rPr>
              <a:t>technical object </a:t>
            </a:r>
            <a:r>
              <a:rPr lang="en-US" dirty="0"/>
              <a:t>in a node application. This built-in</a:t>
            </a:r>
            <a:br>
              <a:rPr lang="en-US" dirty="0"/>
            </a:br>
            <a:r>
              <a:rPr lang="en-US" dirty="0"/>
              <a:t>error object can be thrown</a:t>
            </a:r>
          </a:p>
          <a:p>
            <a:pPr lvl="1"/>
            <a:r>
              <a:rPr lang="en-US" dirty="0"/>
              <a:t>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try-catch</a:t>
            </a:r>
          </a:p>
          <a:p>
            <a:pPr lvl="1"/>
            <a:r>
              <a:rPr lang="en-US" dirty="0"/>
              <a:t>Asynchronous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then()-catch()</a:t>
            </a:r>
          </a:p>
          <a:p>
            <a:r>
              <a:rPr lang="en-US" dirty="0"/>
              <a:t>In the end in both </a:t>
            </a:r>
            <a:r>
              <a:rPr lang="en-US" dirty="0" smtClean="0"/>
              <a:t>scenarios, </a:t>
            </a:r>
            <a:r>
              <a:rPr lang="en-US" dirty="0"/>
              <a:t>you have to choice</a:t>
            </a:r>
          </a:p>
          <a:p>
            <a:pPr lvl="1"/>
            <a:r>
              <a:rPr lang="en-US" dirty="0"/>
              <a:t>Directly handle the error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ExpressJS</a:t>
            </a:r>
            <a:r>
              <a:rPr lang="en-US" dirty="0"/>
              <a:t>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BFD55A-8190-4F93-818E-43BBDFC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Errors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2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F1F28C5-DDCC-433D-BD28-8381FE742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is a </a:t>
            </a:r>
            <a:r>
              <a:rPr lang="en-US" sz="3400" dirty="0" smtClean="0"/>
              <a:t>scenario </a:t>
            </a:r>
            <a:r>
              <a:rPr lang="en-US" sz="3400" dirty="0"/>
              <a:t>where you </a:t>
            </a:r>
            <a:r>
              <a:rPr lang="en-US" sz="3400" b="1" dirty="0">
                <a:solidFill>
                  <a:schemeClr val="bg1"/>
                </a:solidFill>
              </a:rPr>
              <a:t>can't continue</a:t>
            </a:r>
            <a:r>
              <a:rPr lang="bg-BG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but there is </a:t>
            </a: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technical error</a:t>
            </a:r>
          </a:p>
          <a:p>
            <a:pPr lvl="1"/>
            <a:r>
              <a:rPr lang="en-US" sz="3200" dirty="0"/>
              <a:t>If some user try to login</a:t>
            </a:r>
            <a:r>
              <a:rPr lang="bg-BG" sz="3200" dirty="0"/>
              <a:t>,</a:t>
            </a:r>
            <a:r>
              <a:rPr lang="en-US" sz="3200" dirty="0"/>
              <a:t> but the username does not </a:t>
            </a:r>
            <a:r>
              <a:rPr lang="en-US" sz="3200" dirty="0" smtClean="0"/>
              <a:t>exist</a:t>
            </a:r>
          </a:p>
          <a:p>
            <a:pPr lvl="1"/>
            <a:r>
              <a:rPr lang="en-US" sz="3200" dirty="0" smtClean="0"/>
              <a:t>You </a:t>
            </a:r>
            <a:r>
              <a:rPr lang="en-US" sz="3200" dirty="0"/>
              <a:t>must check the values and decide what to do</a:t>
            </a:r>
          </a:p>
          <a:p>
            <a:pPr lvl="2"/>
            <a:r>
              <a:rPr lang="en-US" sz="3000" dirty="0"/>
              <a:t>Throw an error</a:t>
            </a:r>
          </a:p>
          <a:p>
            <a:pPr lvl="2"/>
            <a:r>
              <a:rPr lang="en-US" sz="3000" dirty="0"/>
              <a:t>Directly handle the "error"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EF6DA00-8417-41BA-B2B2-24CEF05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9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EB516F9-D7FE-4740-A566-ABD050FC6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synchronously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FAA3A6-E36C-4199-AA03-B40B368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2F5DB457-1E24-4481-B9A5-3621C9CF5BBA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100545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require('../models/User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/');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async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(req, res, next) =&gt;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const { username, password } = req.body;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try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const currentUser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await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.findOne({ username });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Login...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</a:t>
            </a:r>
            <a:r>
              <a:rPr lang="en-US" sz="2400" noProof="1">
                <a:solidFill>
                  <a:schemeClr val="bg1"/>
                </a:solidFill>
                <a:effectLst/>
              </a:rPr>
              <a:t>catch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(e)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Handle error properly...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BF74174-92F1-4FD4-9D5F-EB41DF338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asynchronously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8B1F6E4-4E5C-4A96-BBEB-CE8E127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1BFCD822-C7EA-4777-864E-92F97E07A251}"/>
              </a:ext>
            </a:extLst>
          </p:cNvPr>
          <p:cNvSpPr txBox="1">
            <a:spLocks/>
          </p:cNvSpPr>
          <p:nvPr/>
        </p:nvSpPr>
        <p:spPr>
          <a:xfrm>
            <a:off x="721453" y="2054075"/>
            <a:ext cx="875332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Post.findById(postId)</a:t>
            </a:r>
          </a:p>
          <a:p>
            <a:r>
              <a:rPr lang="en-US" sz="2400" dirty="0">
                <a:effectLst/>
              </a:rPr>
              <a:t> .then((post) =&gt; {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Delete post</a:t>
            </a:r>
          </a:p>
          <a:p>
            <a:r>
              <a:rPr lang="en-US" sz="2400" dirty="0">
                <a:effectLst/>
              </a:rPr>
              <a:t> })</a:t>
            </a:r>
          </a:p>
          <a:p>
            <a:r>
              <a:rPr lang="en-US" sz="2400" dirty="0">
                <a:effectLst/>
              </a:rPr>
              <a:t> .catch(error =&gt; {</a:t>
            </a:r>
          </a:p>
          <a:p>
            <a:r>
              <a:rPr lang="en-US" sz="2400" dirty="0">
                <a:effectLst/>
              </a:rPr>
              <a:t>   if (!error.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) {</a:t>
            </a:r>
          </a:p>
          <a:p>
            <a:r>
              <a:rPr lang="en-US" sz="2400" dirty="0">
                <a:effectLst/>
              </a:rPr>
              <a:t>      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 = 500;</a:t>
            </a:r>
          </a:p>
          <a:p>
            <a:r>
              <a:rPr lang="en-US" sz="2400" dirty="0">
                <a:effectLst/>
              </a:rPr>
              <a:t>   }  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bg1"/>
                </a:solidFill>
                <a:effectLst/>
              </a:rPr>
              <a:t>next</a:t>
            </a:r>
            <a:r>
              <a:rPr lang="en-US" sz="2400" dirty="0"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error</a:t>
            </a:r>
            <a:r>
              <a:rPr lang="en-US" sz="2400" dirty="0">
                <a:effectLst/>
              </a:rPr>
              <a:t>);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3D3EB6ED-7B62-41E4-8827-35ED812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699" y="2597020"/>
            <a:ext cx="3818044" cy="1383667"/>
          </a:xfrm>
          <a:prstGeom prst="wedgeRoundRectCallout">
            <a:avLst>
              <a:gd name="adj1" fmla="val -61043"/>
              <a:gd name="adj2" fmla="val 341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status code </a:t>
            </a:r>
            <a:r>
              <a:rPr lang="de-DE" sz="2200" b="1" noProof="1">
                <a:solidFill>
                  <a:schemeClr val="bg2"/>
                </a:solidFill>
                <a:cs typeface="Consolas" pitchFamily="49" charset="0"/>
              </a:rPr>
              <a:t>is missing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, then something went wrong with the server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E94CEDAD-F896-42F5-9258-BF67DFA6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898109"/>
            <a:ext cx="2991398" cy="929474"/>
          </a:xfrm>
          <a:prstGeom prst="wedgeRoundRectCallout">
            <a:avLst>
              <a:gd name="adj1" fmla="val -63900"/>
              <a:gd name="adj2" fmla="val -1752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3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8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7883475-6EF6-4D87-8EF1-B6F2135DB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all cases you can</a:t>
            </a:r>
          </a:p>
          <a:p>
            <a:pPr lvl="1"/>
            <a:r>
              <a:rPr lang="en-US" dirty="0"/>
              <a:t>Return an </a:t>
            </a:r>
            <a:r>
              <a:rPr lang="en-US" b="1" dirty="0">
                <a:solidFill>
                  <a:schemeClr val="bg1"/>
                </a:solidFill>
              </a:rPr>
              <a:t>error page</a:t>
            </a:r>
          </a:p>
          <a:p>
            <a:pPr lvl="1"/>
            <a:r>
              <a:rPr lang="en-US" dirty="0"/>
              <a:t>Return a response with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error 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5174F0-FCFA-4E06-B27D-0C143E25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096F3DB-3ABB-45B9-9EC1-93E617171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28" y="1378670"/>
            <a:ext cx="5240772" cy="5240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0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Demo</a:t>
            </a:r>
          </a:p>
        </p:txBody>
      </p:sp>
    </p:spTree>
    <p:extLst>
      <p:ext uri="{BB962C8B-B14F-4D97-AF65-F5344CB8AC3E}">
        <p14:creationId xmlns:p14="http://schemas.microsoft.com/office/powerpoint/2010/main" val="20850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Validation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2"/>
                </a:solidFill>
              </a:rPr>
              <a:t> validate data?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Validating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b="1" dirty="0">
                <a:solidFill>
                  <a:schemeClr val="bg2"/>
                </a:solidFill>
              </a:rPr>
              <a:t> data with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express-validator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Mongoose validator</a:t>
            </a:r>
          </a:p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Error Handling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Different types of errors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1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2811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Картина 6" descr="acce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84300"/>
            <a:ext cx="2438096" cy="24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7E8B689-D773-4B3A-B69F-FD0741A24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Bigger app </a:t>
            </a:r>
            <a:r>
              <a:rPr lang="en-US" dirty="0"/>
              <a:t>=== </a:t>
            </a:r>
            <a:r>
              <a:rPr lang="en-US" b="1" dirty="0">
                <a:solidFill>
                  <a:schemeClr val="bg1"/>
                </a:solidFill>
              </a:rPr>
              <a:t>more data </a:t>
            </a:r>
            <a:r>
              <a:rPr lang="en-US" dirty="0"/>
              <a:t>you will need from your users at</a:t>
            </a:r>
            <a:br>
              <a:rPr lang="en-US" dirty="0"/>
            </a:br>
            <a:r>
              <a:rPr lang="en-US" dirty="0"/>
              <a:t>some point of time</a:t>
            </a:r>
          </a:p>
          <a:p>
            <a:pPr lvl="1"/>
            <a:r>
              <a:rPr lang="en-US" dirty="0"/>
              <a:t>You should prevent the user from entering something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</a:p>
          <a:p>
            <a:pPr lvl="1"/>
            <a:r>
              <a:rPr lang="en-US" dirty="0"/>
              <a:t>The validation can</a:t>
            </a:r>
          </a:p>
          <a:p>
            <a:pPr lvl="2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succeed and allow </a:t>
            </a:r>
            <a:r>
              <a:rPr lang="en-US" dirty="0"/>
              <a:t>the data to be written to the database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reject</a:t>
            </a:r>
            <a:r>
              <a:rPr lang="en-US" dirty="0"/>
              <a:t> the input and </a:t>
            </a:r>
            <a:r>
              <a:rPr lang="en-US" b="1" dirty="0">
                <a:solidFill>
                  <a:schemeClr val="bg1"/>
                </a:solidFill>
              </a:rPr>
              <a:t>return some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3C54D80-AFE4-4E3E-B44F-2C8B041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6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3E08C4-0461-4BF2-865D-4FB242E00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Before any request is sent, we can use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to approve the UX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optional because the user </a:t>
            </a:r>
            <a:r>
              <a:rPr lang="en-US" b="1" dirty="0">
                <a:solidFill>
                  <a:schemeClr val="bg1"/>
                </a:solidFill>
              </a:rPr>
              <a:t>can see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code in the browser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protection that secures you against incorrect data</a:t>
            </a:r>
            <a:br>
              <a:rPr lang="en-US" dirty="0"/>
            </a:br>
            <a:r>
              <a:rPr lang="en-US" dirty="0"/>
              <a:t>being sent to your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12F28A-B96E-41CF-848A-2EC5647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2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038FAE2-C62F-47DF-9FC6-D44BE03A8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The code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seen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, because it happens</a:t>
            </a:r>
            <a:br>
              <a:rPr lang="en-US" dirty="0"/>
            </a:br>
            <a:r>
              <a:rPr lang="en-US" dirty="0"/>
              <a:t>on the server, not in the browser. 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is the place where you should add validation and filter out the invalid data</a:t>
            </a:r>
            <a:endParaRPr lang="en-US" b="1" dirty="0"/>
          </a:p>
          <a:p>
            <a:pPr lvl="2">
              <a:buClr>
                <a:schemeClr val="tx1"/>
              </a:buClr>
            </a:pPr>
            <a:r>
              <a:rPr lang="en-US" dirty="0"/>
              <a:t>After that, you will be sure you only work with valid data and</a:t>
            </a:r>
            <a:br>
              <a:rPr lang="en-US" dirty="0"/>
            </a:br>
            <a:r>
              <a:rPr lang="en-US" dirty="0"/>
              <a:t>store the correct information into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7C79751-80F5-48E2-A141-4ADE593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2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ED49-15DB-40C1-A615-8815F47E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For most database engines there is a </a:t>
            </a:r>
            <a:r>
              <a:rPr lang="en-US" b="1" dirty="0">
                <a:solidFill>
                  <a:schemeClr val="bg1"/>
                </a:solidFill>
              </a:rPr>
              <a:t>build in validation </a:t>
            </a:r>
            <a:r>
              <a:rPr lang="en-US" dirty="0"/>
              <a:t>which</a:t>
            </a:r>
            <a:br>
              <a:rPr lang="en-US" dirty="0"/>
            </a:br>
            <a:r>
              <a:rPr lang="en-US" dirty="0"/>
              <a:t>you can turn 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not required</a:t>
            </a:r>
            <a:r>
              <a:rPr lang="en-US" dirty="0"/>
              <a:t>, because there should be no scenario where</a:t>
            </a:r>
            <a:br>
              <a:rPr lang="en-US" dirty="0"/>
            </a:br>
            <a:r>
              <a:rPr lang="en-US" dirty="0"/>
              <a:t>your database work with invalid 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Make sure you have proper </a:t>
            </a:r>
            <a:r>
              <a:rPr lang="en-US" b="1" dirty="0">
                <a:solidFill>
                  <a:schemeClr val="bg1"/>
                </a:solidFill>
              </a:rPr>
              <a:t>server-side validation</a:t>
            </a:r>
            <a:r>
              <a:rPr lang="en-US" b="1" dirty="0"/>
              <a:t> </a:t>
            </a:r>
            <a:r>
              <a:rPr lang="en-US" dirty="0"/>
              <a:t>and your database works with correct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BC687C-6D8F-4D03-B9BD-12F4DE8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AD59A3C-C6B3-4E37-8D6A-3B4C56114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432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- Is a library of string validators and sanitizers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Server-side usage</a:t>
            </a:r>
          </a:p>
          <a:p>
            <a:pPr marL="1218438" lvl="2" indent="0">
              <a:buClr>
                <a:schemeClr val="tx1"/>
              </a:buCl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Client-side usage</a:t>
            </a:r>
          </a:p>
          <a:p>
            <a:pPr lvl="2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822C13-1C1F-4C55-83A1-1549C514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5B5A4981-E46D-47A9-A5BC-31A74FF2AD98}"/>
              </a:ext>
            </a:extLst>
          </p:cNvPr>
          <p:cNvSpPr txBox="1">
            <a:spLocks/>
          </p:cNvSpPr>
          <p:nvPr/>
        </p:nvSpPr>
        <p:spPr>
          <a:xfrm>
            <a:off x="5148721" y="2042238"/>
            <a:ext cx="46216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CE46B16-B51B-46B7-9A8F-3345136A55BC}"/>
              </a:ext>
            </a:extLst>
          </p:cNvPr>
          <p:cNvSpPr txBox="1">
            <a:spLocks/>
          </p:cNvSpPr>
          <p:nvPr/>
        </p:nvSpPr>
        <p:spPr>
          <a:xfrm>
            <a:off x="1551000" y="3159000"/>
            <a:ext cx="68383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validator = require(</a:t>
            </a:r>
            <a:r>
              <a:rPr lang="en-US" sz="2000" noProof="1">
                <a:solidFill>
                  <a:schemeClr val="tx1"/>
                </a:solidFill>
                <a:effectLst/>
              </a:rPr>
              <a:t>'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solidFill>
                  <a:schemeClr val="tx1"/>
                </a:solidFill>
                <a:effectLst/>
              </a:rPr>
              <a:t>'</a:t>
            </a:r>
            <a:r>
              <a:rPr lang="en-US" sz="2000" noProof="1">
                <a:effectLst/>
              </a:rPr>
              <a:t>);</a:t>
            </a:r>
          </a:p>
          <a:p>
            <a:r>
              <a:rPr lang="en-US" sz="2000" noProof="1">
                <a:effectLst/>
              </a:rPr>
              <a:t>const body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req.body</a:t>
            </a:r>
            <a:r>
              <a:rPr lang="en-US" sz="2000" noProof="1">
                <a:effectLst/>
              </a:rPr>
              <a:t>;</a:t>
            </a:r>
          </a:p>
          <a:p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.isEmail(body.email);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5BCCA250-8ABE-47C5-898C-C9C885B9A884}"/>
              </a:ext>
            </a:extLst>
          </p:cNvPr>
          <p:cNvSpPr txBox="1">
            <a:spLocks/>
          </p:cNvSpPr>
          <p:nvPr/>
        </p:nvSpPr>
        <p:spPr>
          <a:xfrm>
            <a:off x="1551000" y="5000156"/>
            <a:ext cx="904584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&lt;script type="text/javascript" src="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validator.min.js</a:t>
            </a:r>
            <a:r>
              <a:rPr lang="en-US" sz="2000" noProof="1">
                <a:effectLst/>
              </a:rPr>
              <a:t>"&gt;&lt;/script&gt;</a:t>
            </a:r>
          </a:p>
          <a:p>
            <a:r>
              <a:rPr lang="en-US" sz="2000" noProof="1">
                <a:effectLst/>
              </a:rPr>
              <a:t>&lt;script type="text/javascript"&gt;</a:t>
            </a:r>
          </a:p>
          <a:p>
            <a:r>
              <a:rPr lang="en-US" sz="2000" noProof="1">
                <a:effectLst/>
              </a:rPr>
              <a:t> 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.isEmail($('#email').val());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&lt;/script&gt; </a:t>
            </a:r>
            <a:endParaRPr lang="en-US" sz="20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9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</TotalTime>
  <Words>1376</Words>
  <Application>Microsoft Office PowerPoint</Application>
  <PresentationFormat>Широк екран</PresentationFormat>
  <Paragraphs>335</Paragraphs>
  <Slides>37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Validation and Error Handling</vt:lpstr>
      <vt:lpstr>Table of Contents</vt:lpstr>
      <vt:lpstr>Have a Question?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Mongoose Validation</vt:lpstr>
      <vt:lpstr>Mongoose Save/Validate Hooks</vt:lpstr>
      <vt:lpstr>Mongoose Built-in Validators</vt:lpstr>
      <vt:lpstr>Mongoose Custom Validators</vt:lpstr>
      <vt:lpstr>Mongoose Validation Errors</vt:lpstr>
      <vt:lpstr>Validation</vt:lpstr>
      <vt:lpstr>Validation Demo</vt:lpstr>
      <vt:lpstr>Error Handing</vt:lpstr>
      <vt:lpstr>Error Handling</vt:lpstr>
      <vt:lpstr>Error Handling</vt:lpstr>
      <vt:lpstr>Working with Errors</vt:lpstr>
      <vt:lpstr>Error Handling</vt:lpstr>
      <vt:lpstr>Error Handling</vt:lpstr>
      <vt:lpstr>Error Handling</vt:lpstr>
      <vt:lpstr>Error Handling</vt:lpstr>
      <vt:lpstr>Error Handling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30</cp:revision>
  <dcterms:created xsi:type="dcterms:W3CDTF">2018-05-23T13:08:44Z</dcterms:created>
  <dcterms:modified xsi:type="dcterms:W3CDTF">2021-09-09T18:18:21Z</dcterms:modified>
  <cp:category>programming; education; software engineering; software development </cp:category>
</cp:coreProperties>
</file>