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0" r:id="rId3"/>
    <p:sldId id="261" r:id="rId4"/>
    <p:sldId id="262" r:id="rId5"/>
    <p:sldId id="266" r:id="rId6"/>
    <p:sldId id="267" r:id="rId7"/>
    <p:sldId id="268"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C0CDA0-E6C1-4BEC-8ABB-4CEEE5E2C1EB}">
          <p14:sldIdLst>
            <p14:sldId id="257"/>
            <p14:sldId id="260"/>
            <p14:sldId id="261"/>
          </p14:sldIdLst>
        </p14:section>
        <p14:section name="Untitled Section" id="{22726F2A-89BD-4BB1-B545-9F7B86E84729}">
          <p14:sldIdLst>
            <p14:sldId id="262"/>
            <p14:sldId id="266"/>
            <p14:sldId id="267"/>
            <p14:sldId id="26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11/7/2024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11/7/2024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TASK 4</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773705"/>
            <a:ext cx="5884753" cy="920531"/>
          </a:xfrm>
        </p:spPr>
        <p:txBody>
          <a:bodyPr>
            <a:normAutofit/>
          </a:bodyPr>
          <a:lstStyle/>
          <a:p>
            <a:r>
              <a:rPr lang="en-US" sz="2400" dirty="0">
                <a:solidFill>
                  <a:schemeClr val="tx1">
                    <a:lumMod val="85000"/>
                    <a:lumOff val="15000"/>
                  </a:schemeClr>
                </a:solidFill>
              </a:rPr>
              <a:t>BY Prashant </a:t>
            </a:r>
            <a:r>
              <a:rPr lang="en-US" sz="2400" dirty="0" err="1">
                <a:solidFill>
                  <a:schemeClr val="tx1">
                    <a:lumMod val="85000"/>
                    <a:lumOff val="15000"/>
                  </a:schemeClr>
                </a:solidFill>
              </a:rPr>
              <a:t>nagsen</a:t>
            </a:r>
            <a:r>
              <a:rPr lang="en-US" sz="2400" dirty="0">
                <a:solidFill>
                  <a:schemeClr val="tx1">
                    <a:lumMod val="85000"/>
                    <a:lumOff val="15000"/>
                  </a:schemeClr>
                </a:solidFill>
              </a:rPr>
              <a:t> </a:t>
            </a:r>
            <a:r>
              <a:rPr lang="en-US" sz="2400" dirty="0" err="1">
                <a:solidFill>
                  <a:schemeClr val="tx1">
                    <a:lumMod val="85000"/>
                    <a:lumOff val="15000"/>
                  </a:schemeClr>
                </a:solidFill>
              </a:rPr>
              <a:t>ramteke</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6B77-D66C-42EA-A30A-EAE7EF38D841}"/>
              </a:ext>
            </a:extLst>
          </p:cNvPr>
          <p:cNvSpPr>
            <a:spLocks noGrp="1"/>
          </p:cNvSpPr>
          <p:nvPr>
            <p:ph type="title"/>
          </p:nvPr>
        </p:nvSpPr>
        <p:spPr/>
        <p:txBody>
          <a:bodyPr/>
          <a:lstStyle/>
          <a:p>
            <a:pPr algn="ctr"/>
            <a:r>
              <a:rPr lang="en-IN" dirty="0">
                <a:solidFill>
                  <a:srgbClr val="002060"/>
                </a:solidFill>
              </a:rPr>
              <a:t>Introduction</a:t>
            </a:r>
          </a:p>
        </p:txBody>
      </p:sp>
      <p:sp>
        <p:nvSpPr>
          <p:cNvPr id="3" name="Content Placeholder 2">
            <a:extLst>
              <a:ext uri="{FF2B5EF4-FFF2-40B4-BE49-F238E27FC236}">
                <a16:creationId xmlns:a16="http://schemas.microsoft.com/office/drawing/2014/main" id="{7C332B05-C79D-4990-AC57-57B29C111463}"/>
              </a:ext>
            </a:extLst>
          </p:cNvPr>
          <p:cNvSpPr>
            <a:spLocks noGrp="1"/>
          </p:cNvSpPr>
          <p:nvPr>
            <p:ph idx="1"/>
          </p:nvPr>
        </p:nvSpPr>
        <p:spPr/>
        <p:txBody>
          <a:bodyPr/>
          <a:lstStyle/>
          <a:p>
            <a:pPr marL="0" indent="0">
              <a:buNone/>
            </a:pPr>
            <a:r>
              <a:rPr lang="en-US" dirty="0"/>
              <a:t> </a:t>
            </a:r>
          </a:p>
          <a:p>
            <a:pPr>
              <a:buFont typeface="Arial" panose="020B0604020202020204" pitchFamily="34" charset="0"/>
              <a:buChar char="•"/>
            </a:pPr>
            <a:r>
              <a:rPr lang="en-US" dirty="0"/>
              <a:t>Hello and welcome. In this presentation, I will take you through our company's sales performance for the years 2010 and 2011.</a:t>
            </a:r>
          </a:p>
          <a:p>
            <a:pPr>
              <a:buFont typeface="Arial" panose="020B0604020202020204" pitchFamily="34" charset="0"/>
              <a:buChar char="•"/>
            </a:pPr>
            <a:r>
              <a:rPr lang="en-US" dirty="0"/>
              <a:t> I appreciate the opportunity you gave me to dive into this data to gain insightful information about the store's performance.</a:t>
            </a:r>
          </a:p>
          <a:p>
            <a:pPr>
              <a:buFont typeface="Arial" panose="020B0604020202020204" pitchFamily="34" charset="0"/>
              <a:buChar char="•"/>
            </a:pPr>
            <a:r>
              <a:rPr lang="en-US" dirty="0"/>
              <a:t> Thank you also for the questions you asked since they provided a general direction for the kind of insights you are looking to get from this analysis.</a:t>
            </a:r>
            <a:endParaRPr lang="en-IN" dirty="0"/>
          </a:p>
        </p:txBody>
      </p:sp>
    </p:spTree>
    <p:extLst>
      <p:ext uri="{BB962C8B-B14F-4D97-AF65-F5344CB8AC3E}">
        <p14:creationId xmlns:p14="http://schemas.microsoft.com/office/powerpoint/2010/main" val="3810557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B629-FC77-4F21-A341-DA56CB5FF229}"/>
              </a:ext>
            </a:extLst>
          </p:cNvPr>
          <p:cNvSpPr>
            <a:spLocks noGrp="1"/>
          </p:cNvSpPr>
          <p:nvPr>
            <p:ph type="title"/>
          </p:nvPr>
        </p:nvSpPr>
        <p:spPr>
          <a:xfrm>
            <a:off x="1097280" y="246262"/>
            <a:ext cx="10058400" cy="1450757"/>
          </a:xfrm>
        </p:spPr>
        <p:txBody>
          <a:bodyPr/>
          <a:lstStyle/>
          <a:p>
            <a:pPr algn="ctr"/>
            <a:r>
              <a:rPr lang="en-IN" dirty="0">
                <a:solidFill>
                  <a:srgbClr val="002060"/>
                </a:solidFill>
              </a:rPr>
              <a:t>Thought Process</a:t>
            </a:r>
          </a:p>
        </p:txBody>
      </p:sp>
      <p:sp>
        <p:nvSpPr>
          <p:cNvPr id="3" name="Content Placeholder 2">
            <a:extLst>
              <a:ext uri="{FF2B5EF4-FFF2-40B4-BE49-F238E27FC236}">
                <a16:creationId xmlns:a16="http://schemas.microsoft.com/office/drawing/2014/main" id="{D7C12566-E591-462C-BBC4-5B9C4CB83667}"/>
              </a:ext>
            </a:extLst>
          </p:cNvPr>
          <p:cNvSpPr>
            <a:spLocks noGrp="1"/>
          </p:cNvSpPr>
          <p:nvPr>
            <p:ph idx="1"/>
          </p:nvPr>
        </p:nvSpPr>
        <p:spPr/>
        <p:txBody>
          <a:bodyPr>
            <a:normAutofit/>
          </a:bodyPr>
          <a:lstStyle/>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r>
              <a:rPr lang="en-US" sz="2000" dirty="0"/>
              <a:t>I assure you that I took all the necessary steps to ensure that this analysis is accurate and correct</a:t>
            </a:r>
          </a:p>
          <a:p>
            <a:pPr>
              <a:buFont typeface="Arial" panose="020B0604020202020204" pitchFamily="34" charset="0"/>
              <a:buChar char="•"/>
            </a:pPr>
            <a:r>
              <a:rPr lang="en-US" sz="2000" dirty="0"/>
              <a:t>.I cleaned up the data you provided by removing all the negative values in the Unit Price and Quantity columns and also filtered the data as required for all the visualizations.</a:t>
            </a:r>
            <a:endParaRPr lang="en-IN" sz="2000" dirty="0"/>
          </a:p>
        </p:txBody>
      </p:sp>
    </p:spTree>
    <p:extLst>
      <p:ext uri="{BB962C8B-B14F-4D97-AF65-F5344CB8AC3E}">
        <p14:creationId xmlns:p14="http://schemas.microsoft.com/office/powerpoint/2010/main" val="1568060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71D4F-9EDC-4937-B544-810C06E650E1}"/>
              </a:ext>
            </a:extLst>
          </p:cNvPr>
          <p:cNvSpPr>
            <a:spLocks noGrp="1"/>
          </p:cNvSpPr>
          <p:nvPr>
            <p:ph type="ctrTitle"/>
          </p:nvPr>
        </p:nvSpPr>
        <p:spPr>
          <a:xfrm>
            <a:off x="1097280" y="67234"/>
            <a:ext cx="10058400" cy="4217536"/>
          </a:xfrm>
        </p:spPr>
        <p:txBody>
          <a:bodyPr>
            <a:normAutofit fontScale="90000"/>
          </a:bodyPr>
          <a:lstStyle/>
          <a:p>
            <a:pPr algn="ctr"/>
            <a:br>
              <a:rPr lang="en-IN" sz="3100" dirty="0">
                <a:solidFill>
                  <a:srgbClr val="002060"/>
                </a:solidFill>
              </a:rPr>
            </a:br>
            <a:br>
              <a:rPr lang="en-IN" sz="3100" dirty="0">
                <a:solidFill>
                  <a:srgbClr val="002060"/>
                </a:solidFill>
              </a:rPr>
            </a:br>
            <a:br>
              <a:rPr lang="en-IN" sz="3100" dirty="0">
                <a:solidFill>
                  <a:srgbClr val="002060"/>
                </a:solidFill>
              </a:rPr>
            </a:br>
            <a:br>
              <a:rPr lang="en-IN" sz="3100" dirty="0">
                <a:solidFill>
                  <a:srgbClr val="002060"/>
                </a:solidFill>
              </a:rPr>
            </a:br>
            <a:br>
              <a:rPr lang="en-IN" sz="3100" dirty="0">
                <a:solidFill>
                  <a:srgbClr val="002060"/>
                </a:solidFill>
              </a:rPr>
            </a:br>
            <a:br>
              <a:rPr lang="en-IN" sz="3100" dirty="0">
                <a:solidFill>
                  <a:srgbClr val="002060"/>
                </a:solidFill>
              </a:rPr>
            </a:br>
            <a:br>
              <a:rPr lang="en-IN" sz="3100" dirty="0">
                <a:solidFill>
                  <a:srgbClr val="002060"/>
                </a:solidFill>
              </a:rPr>
            </a:br>
            <a:r>
              <a:rPr lang="en-IN" sz="3100" dirty="0">
                <a:solidFill>
                  <a:srgbClr val="002060"/>
                </a:solidFill>
              </a:rPr>
              <a:t> </a:t>
            </a:r>
            <a:br>
              <a:rPr lang="en-IN" sz="3100" dirty="0">
                <a:solidFill>
                  <a:srgbClr val="002060"/>
                </a:solidFill>
              </a:rPr>
            </a:br>
            <a:br>
              <a:rPr lang="en-IN" sz="3100" dirty="0">
                <a:solidFill>
                  <a:srgbClr val="002060"/>
                </a:solidFill>
              </a:rPr>
            </a:br>
            <a:br>
              <a:rPr lang="en-IN" sz="3100" dirty="0">
                <a:solidFill>
                  <a:srgbClr val="002060"/>
                </a:solidFill>
              </a:rPr>
            </a:br>
            <a:br>
              <a:rPr lang="en-IN" sz="3100" dirty="0">
                <a:solidFill>
                  <a:srgbClr val="002060"/>
                </a:solidFill>
              </a:rPr>
            </a:br>
            <a:br>
              <a:rPr lang="en-IN" dirty="0"/>
            </a:br>
            <a:br>
              <a:rPr lang="en-IN" dirty="0"/>
            </a:br>
            <a:br>
              <a:rPr lang="en-IN" dirty="0"/>
            </a:br>
            <a:r>
              <a:rPr lang="en-IN" dirty="0"/>
              <a:t> </a:t>
            </a:r>
          </a:p>
        </p:txBody>
      </p:sp>
      <p:sp>
        <p:nvSpPr>
          <p:cNvPr id="6" name="Subtitle 5">
            <a:extLst>
              <a:ext uri="{FF2B5EF4-FFF2-40B4-BE49-F238E27FC236}">
                <a16:creationId xmlns:a16="http://schemas.microsoft.com/office/drawing/2014/main" id="{AEE00655-6A19-4107-884E-0EFBA0F79E9C}"/>
              </a:ext>
            </a:extLst>
          </p:cNvPr>
          <p:cNvSpPr>
            <a:spLocks noGrp="1"/>
          </p:cNvSpPr>
          <p:nvPr>
            <p:ph type="subTitle" idx="1"/>
          </p:nvPr>
        </p:nvSpPr>
        <p:spPr>
          <a:xfrm>
            <a:off x="833718" y="4645152"/>
            <a:ext cx="10324733" cy="1648072"/>
          </a:xfrm>
        </p:spPr>
        <p:txBody>
          <a:bodyPr>
            <a:normAutofit fontScale="55000" lnSpcReduction="20000"/>
          </a:bodyPr>
          <a:lstStyle/>
          <a:p>
            <a:pPr marL="342900" indent="-342900">
              <a:buFont typeface="Arial" panose="020B0604020202020204" pitchFamily="34" charset="0"/>
              <a:buChar char="•"/>
            </a:pPr>
            <a:r>
              <a:rPr lang="en-US" dirty="0">
                <a:latin typeface="Franklin Gothic Book" panose="020B0503020102020204" pitchFamily="34" charset="0"/>
              </a:rPr>
              <a:t>The first 8 months had stable monthly revenues with an average of $685,000</a:t>
            </a:r>
          </a:p>
          <a:p>
            <a:pPr marL="342900" indent="-342900">
              <a:buFont typeface="Arial" panose="020B0604020202020204" pitchFamily="34" charset="0"/>
              <a:buChar char="•"/>
            </a:pPr>
            <a:r>
              <a:rPr lang="en-US" dirty="0">
                <a:latin typeface="Franklin Gothic Book" panose="020B0503020102020204" pitchFamily="34" charset="0"/>
              </a:rPr>
              <a:t>We had a significant increase in revenue from September with the revenue peaking at $1.51 Million in November and an average of 21.18% increase in revenue from August to November.</a:t>
            </a:r>
          </a:p>
          <a:p>
            <a:pPr marL="342900" indent="-342900">
              <a:buFont typeface="Arial" panose="020B0604020202020204" pitchFamily="34" charset="0"/>
              <a:buChar char="•"/>
            </a:pPr>
            <a:r>
              <a:rPr lang="en-US" dirty="0">
                <a:latin typeface="Franklin Gothic Book" panose="020B0503020102020204" pitchFamily="34" charset="0"/>
              </a:rPr>
              <a:t>The revenue trend from August to December demonstrates how seasonality affects retail store sales</a:t>
            </a:r>
            <a:endParaRPr lang="en-IN" dirty="0">
              <a:latin typeface="Franklin Gothic Book" panose="020B0503020102020204" pitchFamily="34" charset="0"/>
            </a:endParaRPr>
          </a:p>
        </p:txBody>
      </p:sp>
      <p:pic>
        <p:nvPicPr>
          <p:cNvPr id="5" name="Content Placeholder 4">
            <a:extLst>
              <a:ext uri="{FF2B5EF4-FFF2-40B4-BE49-F238E27FC236}">
                <a16:creationId xmlns:a16="http://schemas.microsoft.com/office/drawing/2014/main" id="{7491BDB3-329C-41E6-B879-7E54A78DD8E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057400" y="166742"/>
            <a:ext cx="7352124" cy="4217536"/>
          </a:xfrm>
        </p:spPr>
      </p:pic>
    </p:spTree>
    <p:extLst>
      <p:ext uri="{BB962C8B-B14F-4D97-AF65-F5344CB8AC3E}">
        <p14:creationId xmlns:p14="http://schemas.microsoft.com/office/powerpoint/2010/main" val="458277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A572-9B97-4370-BA5D-AA20988D1722}"/>
              </a:ext>
            </a:extLst>
          </p:cNvPr>
          <p:cNvSpPr>
            <a:spLocks noGrp="1"/>
          </p:cNvSpPr>
          <p:nvPr>
            <p:ph type="title"/>
          </p:nvPr>
        </p:nvSpPr>
        <p:spPr>
          <a:xfrm>
            <a:off x="1097280" y="134471"/>
            <a:ext cx="10058400" cy="4190641"/>
          </a:xfrm>
        </p:spPr>
        <p:txBody>
          <a:bodyPr/>
          <a:lstStyle/>
          <a:p>
            <a:endParaRPr lang="en-IN" dirty="0"/>
          </a:p>
        </p:txBody>
      </p:sp>
      <p:sp>
        <p:nvSpPr>
          <p:cNvPr id="3" name="Text Placeholder 2">
            <a:extLst>
              <a:ext uri="{FF2B5EF4-FFF2-40B4-BE49-F238E27FC236}">
                <a16:creationId xmlns:a16="http://schemas.microsoft.com/office/drawing/2014/main" id="{A4FCCDDB-F0F4-489D-8C81-F0DE43987505}"/>
              </a:ext>
            </a:extLst>
          </p:cNvPr>
          <p:cNvSpPr>
            <a:spLocks noGrp="1"/>
          </p:cNvSpPr>
          <p:nvPr>
            <p:ph type="body" idx="1"/>
          </p:nvPr>
        </p:nvSpPr>
        <p:spPr>
          <a:xfrm>
            <a:off x="295835" y="4663440"/>
            <a:ext cx="11591365" cy="1656678"/>
          </a:xfrm>
        </p:spPr>
        <p:txBody>
          <a:bodyPr>
            <a:normAutofit fontScale="55000" lnSpcReduction="20000"/>
          </a:bodyPr>
          <a:lstStyle/>
          <a:p>
            <a:pPr marL="342900" indent="-342900">
              <a:buFont typeface="Arial" panose="020B0604020202020204" pitchFamily="34" charset="0"/>
              <a:buChar char="•"/>
            </a:pPr>
            <a:r>
              <a:rPr lang="en-US" dirty="0"/>
              <a:t>This chart represents the top 10 countries in revenue and the quantities bought in these countries except The United Kingdom.</a:t>
            </a:r>
          </a:p>
          <a:p>
            <a:pPr marL="342900" indent="-342900">
              <a:buFont typeface="Arial" panose="020B0604020202020204" pitchFamily="34" charset="0"/>
              <a:buChar char="•"/>
            </a:pPr>
            <a:r>
              <a:rPr lang="en-US" dirty="0"/>
              <a:t>There is no major difference between the revenue and the quantity of goods sold in these countries, showing a high purchasing power in these countries.</a:t>
            </a:r>
          </a:p>
          <a:p>
            <a:pPr marL="342900" indent="-342900">
              <a:buFont typeface="Arial" panose="020B0604020202020204" pitchFamily="34" charset="0"/>
              <a:buChar char="•"/>
            </a:pPr>
            <a:r>
              <a:rPr lang="en-US" dirty="0"/>
              <a:t>These countries represent regions with the highest potential to generate more revenue that management needs to focus more on in terms of marketing strategies</a:t>
            </a:r>
            <a:endParaRPr lang="en-IN" dirty="0"/>
          </a:p>
        </p:txBody>
      </p:sp>
      <p:pic>
        <p:nvPicPr>
          <p:cNvPr id="5" name="Picture 4">
            <a:extLst>
              <a:ext uri="{FF2B5EF4-FFF2-40B4-BE49-F238E27FC236}">
                <a16:creationId xmlns:a16="http://schemas.microsoft.com/office/drawing/2014/main" id="{AA14C068-926C-4D7B-9027-C17A006F1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235" y="248314"/>
            <a:ext cx="9372600" cy="4032469"/>
          </a:xfrm>
          <a:prstGeom prst="rect">
            <a:avLst/>
          </a:prstGeom>
        </p:spPr>
      </p:pic>
    </p:spTree>
    <p:extLst>
      <p:ext uri="{BB962C8B-B14F-4D97-AF65-F5344CB8AC3E}">
        <p14:creationId xmlns:p14="http://schemas.microsoft.com/office/powerpoint/2010/main" val="227303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A3712-2934-44F9-97EB-EC778C423796}"/>
              </a:ext>
            </a:extLst>
          </p:cNvPr>
          <p:cNvSpPr>
            <a:spLocks noGrp="1"/>
          </p:cNvSpPr>
          <p:nvPr>
            <p:ph type="title"/>
          </p:nvPr>
        </p:nvSpPr>
        <p:spPr>
          <a:xfrm>
            <a:off x="322729" y="147918"/>
            <a:ext cx="11577918" cy="4249270"/>
          </a:xfrm>
        </p:spPr>
        <p:txBody>
          <a:bodyPr/>
          <a:lstStyle/>
          <a:p>
            <a:endParaRPr lang="en-IN" dirty="0"/>
          </a:p>
        </p:txBody>
      </p:sp>
      <p:sp>
        <p:nvSpPr>
          <p:cNvPr id="3" name="Text Placeholder 2">
            <a:extLst>
              <a:ext uri="{FF2B5EF4-FFF2-40B4-BE49-F238E27FC236}">
                <a16:creationId xmlns:a16="http://schemas.microsoft.com/office/drawing/2014/main" id="{E59D1BD6-F20E-4B88-8340-16E2CEA9F9CF}"/>
              </a:ext>
            </a:extLst>
          </p:cNvPr>
          <p:cNvSpPr>
            <a:spLocks noGrp="1"/>
          </p:cNvSpPr>
          <p:nvPr>
            <p:ph type="body" idx="1"/>
          </p:nvPr>
        </p:nvSpPr>
        <p:spPr>
          <a:xfrm>
            <a:off x="470647" y="4652683"/>
            <a:ext cx="11295529" cy="1532964"/>
          </a:xfrm>
        </p:spPr>
        <p:txBody>
          <a:bodyPr>
            <a:normAutofit fontScale="55000" lnSpcReduction="20000"/>
          </a:bodyPr>
          <a:lstStyle/>
          <a:p>
            <a:pPr marL="342900" indent="-342900">
              <a:buFont typeface="Arial" panose="020B0604020202020204" pitchFamily="34" charset="0"/>
              <a:buChar char="•"/>
            </a:pPr>
            <a:r>
              <a:rPr lang="en-US" dirty="0"/>
              <a:t>The chart shows that there is no major difference between the top 10 customers in terms of revenue generated.</a:t>
            </a:r>
          </a:p>
          <a:p>
            <a:pPr marL="342900" indent="-342900">
              <a:buFont typeface="Arial" panose="020B0604020202020204" pitchFamily="34" charset="0"/>
              <a:buChar char="•"/>
            </a:pPr>
            <a:r>
              <a:rPr lang="en-US" dirty="0"/>
              <a:t>The average difference in revenue between the top 10 customers is 15.8%.</a:t>
            </a:r>
          </a:p>
          <a:p>
            <a:pPr marL="342900" indent="-342900">
              <a:buFont typeface="Arial" panose="020B0604020202020204" pitchFamily="34" charset="0"/>
              <a:buChar char="•"/>
            </a:pPr>
            <a:r>
              <a:rPr lang="en-US" dirty="0"/>
              <a:t>The company can aim to strengthen the relationship with these customers to increase customer loyalty and retention, and ultimately drive more sales and revenue for the company.</a:t>
            </a:r>
            <a:endParaRPr lang="en-IN" dirty="0"/>
          </a:p>
        </p:txBody>
      </p:sp>
      <p:pic>
        <p:nvPicPr>
          <p:cNvPr id="7" name="Picture 6">
            <a:extLst>
              <a:ext uri="{FF2B5EF4-FFF2-40B4-BE49-F238E27FC236}">
                <a16:creationId xmlns:a16="http://schemas.microsoft.com/office/drawing/2014/main" id="{E058AC3B-62F3-4F23-8FF0-2D1F75302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47" y="275809"/>
            <a:ext cx="10636624" cy="3993487"/>
          </a:xfrm>
          <a:prstGeom prst="rect">
            <a:avLst/>
          </a:prstGeom>
        </p:spPr>
      </p:pic>
    </p:spTree>
    <p:extLst>
      <p:ext uri="{BB962C8B-B14F-4D97-AF65-F5344CB8AC3E}">
        <p14:creationId xmlns:p14="http://schemas.microsoft.com/office/powerpoint/2010/main" val="3541784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3B98D-DD59-4FAC-B33D-BF4C13BFFC46}"/>
              </a:ext>
            </a:extLst>
          </p:cNvPr>
          <p:cNvSpPr>
            <a:spLocks noGrp="1"/>
          </p:cNvSpPr>
          <p:nvPr>
            <p:ph type="title"/>
          </p:nvPr>
        </p:nvSpPr>
        <p:spPr>
          <a:xfrm>
            <a:off x="161365" y="147919"/>
            <a:ext cx="11793070" cy="4177194"/>
          </a:xfrm>
        </p:spPr>
        <p:txBody>
          <a:bodyPr/>
          <a:lstStyle/>
          <a:p>
            <a:endParaRPr lang="en-IN" dirty="0"/>
          </a:p>
        </p:txBody>
      </p:sp>
      <p:sp>
        <p:nvSpPr>
          <p:cNvPr id="3" name="Text Placeholder 2">
            <a:extLst>
              <a:ext uri="{FF2B5EF4-FFF2-40B4-BE49-F238E27FC236}">
                <a16:creationId xmlns:a16="http://schemas.microsoft.com/office/drawing/2014/main" id="{8B85B3EE-13C4-4139-BC15-45A6F686296E}"/>
              </a:ext>
            </a:extLst>
          </p:cNvPr>
          <p:cNvSpPr>
            <a:spLocks noGrp="1"/>
          </p:cNvSpPr>
          <p:nvPr>
            <p:ph type="body" idx="1"/>
          </p:nvPr>
        </p:nvSpPr>
        <p:spPr>
          <a:xfrm>
            <a:off x="161365" y="4572000"/>
            <a:ext cx="11793070" cy="1653988"/>
          </a:xfrm>
        </p:spPr>
        <p:txBody>
          <a:bodyPr>
            <a:normAutofit fontScale="47500" lnSpcReduction="20000"/>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map chart concludes by comparing the places that have produced the greatest revenue to those that have not.</a:t>
            </a:r>
          </a:p>
          <a:p>
            <a:pPr marL="342900" indent="-342900">
              <a:buFont typeface="Arial" panose="020B0604020202020204" pitchFamily="34" charset="0"/>
              <a:buChar char="•"/>
            </a:pPr>
            <a:r>
              <a:rPr lang="en-US" dirty="0"/>
              <a:t>The map also reveals that the majority of sales occur only in the European zone, with only a small number in the American region Along with Russia, there is no market for the items in Africa or Asia.</a:t>
            </a:r>
          </a:p>
          <a:p>
            <a:pPr marL="342900" indent="-342900">
              <a:buFont typeface="Arial" panose="020B0604020202020204" pitchFamily="34" charset="0"/>
              <a:buChar char="•"/>
            </a:pPr>
            <a:r>
              <a:rPr lang="en-US" dirty="0"/>
              <a:t>The company can concentrate on the European market more and dive deeper into countries in the region to come up with strategies that will maximize sales from each country in the region alongside Australia and Japan.</a:t>
            </a:r>
            <a:endParaRPr lang="en-IN" dirty="0"/>
          </a:p>
        </p:txBody>
      </p:sp>
      <p:pic>
        <p:nvPicPr>
          <p:cNvPr id="5" name="Picture 4">
            <a:extLst>
              <a:ext uri="{FF2B5EF4-FFF2-40B4-BE49-F238E27FC236}">
                <a16:creationId xmlns:a16="http://schemas.microsoft.com/office/drawing/2014/main" id="{A651C3D0-305E-4887-881D-1389E3DB8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65" y="147919"/>
            <a:ext cx="11528611" cy="4129734"/>
          </a:xfrm>
          <a:prstGeom prst="rect">
            <a:avLst/>
          </a:prstGeom>
        </p:spPr>
      </p:pic>
    </p:spTree>
    <p:extLst>
      <p:ext uri="{BB962C8B-B14F-4D97-AF65-F5344CB8AC3E}">
        <p14:creationId xmlns:p14="http://schemas.microsoft.com/office/powerpoint/2010/main" val="1457708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E708-6155-40FC-ABC6-72F1C66D7EDF}"/>
              </a:ext>
            </a:extLst>
          </p:cNvPr>
          <p:cNvSpPr>
            <a:spLocks noGrp="1"/>
          </p:cNvSpPr>
          <p:nvPr>
            <p:ph type="title"/>
          </p:nvPr>
        </p:nvSpPr>
        <p:spPr/>
        <p:txBody>
          <a:bodyPr/>
          <a:lstStyle/>
          <a:p>
            <a:pPr algn="ctr"/>
            <a:r>
              <a:rPr lang="en-IN" dirty="0">
                <a:solidFill>
                  <a:srgbClr val="002060"/>
                </a:solidFill>
              </a:rPr>
              <a:t>Recommendations</a:t>
            </a:r>
          </a:p>
        </p:txBody>
      </p:sp>
      <p:sp>
        <p:nvSpPr>
          <p:cNvPr id="3" name="Content Placeholder 2">
            <a:extLst>
              <a:ext uri="{FF2B5EF4-FFF2-40B4-BE49-F238E27FC236}">
                <a16:creationId xmlns:a16="http://schemas.microsoft.com/office/drawing/2014/main" id="{2E0C8F1D-0F5C-4348-9FC1-E697D48C5E53}"/>
              </a:ext>
            </a:extLst>
          </p:cNvPr>
          <p:cNvSpPr>
            <a:spLocks noGrp="1"/>
          </p:cNvSpPr>
          <p:nvPr>
            <p:ph idx="1"/>
          </p:nvPr>
        </p:nvSpPr>
        <p:spPr/>
        <p:txBody>
          <a:bodyPr>
            <a:normAutofit lnSpcReduction="10000"/>
          </a:bodyPr>
          <a:lstStyle/>
          <a:p>
            <a:pPr>
              <a:buFont typeface="Arial" panose="020B0604020202020204" pitchFamily="34" charset="0"/>
              <a:buChar char="•"/>
            </a:pPr>
            <a:r>
              <a:rPr lang="en-US" sz="2000" dirty="0">
                <a:solidFill>
                  <a:schemeClr val="tx1">
                    <a:lumMod val="95000"/>
                    <a:lumOff val="5000"/>
                  </a:schemeClr>
                </a:solidFill>
              </a:rPr>
              <a:t> The company should come up with strategies that aim at stocking and advertising seasonal products to maximize sales when the demand for these goods goes up.</a:t>
            </a:r>
          </a:p>
          <a:p>
            <a:pPr>
              <a:buFont typeface="Arial" panose="020B0604020202020204" pitchFamily="34" charset="0"/>
              <a:buChar char="•"/>
            </a:pPr>
            <a:r>
              <a:rPr lang="en-US" dirty="0">
                <a:solidFill>
                  <a:schemeClr val="tx1">
                    <a:lumMod val="95000"/>
                    <a:lumOff val="5000"/>
                  </a:schemeClr>
                </a:solidFill>
              </a:rPr>
              <a:t> The company should do a deeper analysis of products that are usually in high demand during low-sales months to come up with strategies for marketing these products.</a:t>
            </a:r>
          </a:p>
          <a:p>
            <a:pPr>
              <a:buFont typeface="Arial" panose="020B0604020202020204" pitchFamily="34" charset="0"/>
              <a:buChar char="•"/>
            </a:pPr>
            <a:r>
              <a:rPr lang="en-US" dirty="0">
                <a:solidFill>
                  <a:schemeClr val="tx1">
                    <a:lumMod val="95000"/>
                    <a:lumOff val="5000"/>
                  </a:schemeClr>
                </a:solidFill>
              </a:rPr>
              <a:t> A deeper dive into the type of products and the revenue generated from these products for each region would be key in guiding region- specific marketing strategies.</a:t>
            </a:r>
          </a:p>
          <a:p>
            <a:pPr>
              <a:buFont typeface="Arial" panose="020B0604020202020204" pitchFamily="34" charset="0"/>
              <a:buChar char="•"/>
            </a:pPr>
            <a:r>
              <a:rPr lang="en-US" dirty="0">
                <a:solidFill>
                  <a:schemeClr val="tx1">
                    <a:lumMod val="95000"/>
                    <a:lumOff val="5000"/>
                  </a:schemeClr>
                </a:solidFill>
              </a:rPr>
              <a:t> The company should consider incentivizing top revenue-generating customers to strengthen the relationship with these customers.</a:t>
            </a:r>
          </a:p>
          <a:p>
            <a:pPr>
              <a:buFont typeface="Arial" panose="020B0604020202020204" pitchFamily="34" charset="0"/>
              <a:buChar char="•"/>
            </a:pPr>
            <a:r>
              <a:rPr lang="en-US" dirty="0">
                <a:solidFill>
                  <a:schemeClr val="tx1">
                    <a:lumMod val="95000"/>
                    <a:lumOff val="5000"/>
                  </a:schemeClr>
                </a:solidFill>
              </a:rPr>
              <a:t> The European Market has more potential for growth and the company should aim at strategies that will increase its market positioning in the region.</a:t>
            </a:r>
            <a:endParaRPr lang="en-IN" dirty="0">
              <a:solidFill>
                <a:schemeClr val="tx1">
                  <a:lumMod val="95000"/>
                  <a:lumOff val="5000"/>
                </a:schemeClr>
              </a:solidFill>
            </a:endParaRPr>
          </a:p>
        </p:txBody>
      </p:sp>
    </p:spTree>
    <p:extLst>
      <p:ext uri="{BB962C8B-B14F-4D97-AF65-F5344CB8AC3E}">
        <p14:creationId xmlns:p14="http://schemas.microsoft.com/office/powerpoint/2010/main" val="398033895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560</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Calibri</vt:lpstr>
      <vt:lpstr>Franklin Gothic Book</vt:lpstr>
      <vt:lpstr>1_RetrospectVTI</vt:lpstr>
      <vt:lpstr>TASK 4</vt:lpstr>
      <vt:lpstr>Introduction</vt:lpstr>
      <vt:lpstr>Thought Process</vt:lpstr>
      <vt:lpstr>                </vt:lpstr>
      <vt:lpstr>PowerPoint Presentation</vt:lpstr>
      <vt:lpstr>PowerPoint Presentation</vt:lpstr>
      <vt:lpstr>PowerPoint Presentation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2024-11-07T03:12:03Z</dcterms:created>
  <dcterms:modified xsi:type="dcterms:W3CDTF">2024-11-07T04:25:14Z</dcterms:modified>
</cp:coreProperties>
</file>