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La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bdc099df4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bdc099df4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4bdc099df4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c055992dc_7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c055992dc_7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c055992dc_7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bdc099df4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bdc099df4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4bdc099df4_1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c055992dc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c055992dc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4c055992dc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c055992dc_7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c055992dc_7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4c055992dc_7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bdc099df4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bdc099df4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4bdc099df4_1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bdc099df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bdc099df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4bdc099df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bdc099df4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bdc099df4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4bdc099df4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bdc099df4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bdc099df4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4bdc099df4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c055992dc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c055992dc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4c055992dc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c055992dc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c055992dc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4c055992dc_2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c055992dc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c055992dc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4c055992dc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c055992dc_2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c055992dc_2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4c055992dc_2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bdc099df4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bdc099df4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4bdc099df4_1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c055992dc_7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c055992dc_7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4c055992dc_7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c055992dc_16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c055992dc_16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4c055992dc_16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bdc099df4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bdc099df4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4bdc099df4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bdc099df4_6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bdc099df4_6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4bdc099df4_6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bdc099df4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bdc099df4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4bdc099df4_1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bdc099df4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bdc099df4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4bdc099df4_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bdc099df4_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bdc099df4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bdc099df4_6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bdc099df4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bdc099df4_1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4bdc099df4_1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bdc099df4_6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bdc099df4_6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4bdc099df4_6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bdc099df4_1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bdc099df4_1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4bdc099df4_1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bdc099df4_6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bdc099df4_6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4bdc099df4_6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bdc099df4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bdc099df4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4bdc099df4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bdc099df4_6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bdc099df4_6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bdc099df4_6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bdc099df4_1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bdc099df4_1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bdc099df4_1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bdc099df4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bdc099df4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4bdc099df4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c055992dc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c055992dc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c055992dc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Plain Light">
  <p:cSld name="Title - Plain Ligh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398375" y="31446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398375" y="319418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6380" y="5630838"/>
            <a:ext cx="6444343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-12701" y="6492875"/>
            <a:ext cx="12192000" cy="365125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835024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1"/>
          <p:cNvSpPr txBox="1"/>
          <p:nvPr>
            <p:ph idx="11" type="ftr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b="1"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838199" y="1825625"/>
            <a:ext cx="10575235" cy="3980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0" y="6492875"/>
            <a:ext cx="1962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67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2757487" y="6492872"/>
            <a:ext cx="6677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67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11413434" y="6492873"/>
            <a:ext cx="7785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- Purple">
  <p:cSld name="Two Content - Purp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3" type="body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Plain Dark" showMasterSp="0" type="title">
  <p:cSld name="TITLE">
    <p:bg>
      <p:bgPr>
        <a:solidFill>
          <a:srgbClr val="591676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5200" y="383784"/>
            <a:ext cx="2643068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ctrTitle"/>
          </p:nvPr>
        </p:nvSpPr>
        <p:spPr>
          <a:xfrm>
            <a:off x="1098331" y="3170073"/>
            <a:ext cx="9995338" cy="820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5400"/>
              <a:buFont typeface="Lato"/>
              <a:buNone/>
              <a:defRPr b="1" sz="5400">
                <a:solidFill>
                  <a:srgbClr val="FFB71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524000" y="4490150"/>
            <a:ext cx="9130748" cy="698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in Title and Content">
  <p:cSld name="Plain 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6492873"/>
            <a:ext cx="12192000" cy="365125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845" y="6538275"/>
            <a:ext cx="739031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8199" y="1825625"/>
            <a:ext cx="10575235" cy="3980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Dark with License" showMasterSp="0">
  <p:cSld name="Title - Dark with License">
    <p:bg>
      <p:bgPr>
        <a:solidFill>
          <a:srgbClr val="59167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ctrTitle"/>
          </p:nvPr>
        </p:nvSpPr>
        <p:spPr>
          <a:xfrm>
            <a:off x="1098331" y="3170073"/>
            <a:ext cx="9995338" cy="820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5400"/>
              <a:buFont typeface="Lato"/>
              <a:buNone/>
              <a:defRPr b="1" sz="5400">
                <a:solidFill>
                  <a:srgbClr val="FFB71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524000" y="4490150"/>
            <a:ext cx="9130748" cy="698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IIT Dharwad Emblem"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5200" y="385004"/>
            <a:ext cx="2641600" cy="219838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1052611" y="6454944"/>
            <a:ext cx="4633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D5DBE5"/>
                </a:solidFill>
                <a:latin typeface="Open Sans"/>
                <a:ea typeface="Open Sans"/>
                <a:cs typeface="Open Sans"/>
                <a:sym typeface="Open Sans"/>
              </a:rPr>
              <a:t>©Department of Electrical Engineering, IIT Dharwad, 2020. This work is licensed under a Creative Commons Attribution-Non-Commercial-ShareAlike 4.0 International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58" y="6463817"/>
            <a:ext cx="998053" cy="3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Plain Light with License">
  <p:cSld name="Title - Plain Light with Licens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6380" y="5630838"/>
            <a:ext cx="644434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type="title"/>
          </p:nvPr>
        </p:nvSpPr>
        <p:spPr>
          <a:xfrm>
            <a:off x="398375" y="31446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398375" y="319418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>
            <a:off x="9596387" y="6067250"/>
            <a:ext cx="2595613" cy="664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D5DBE5"/>
                </a:solidFill>
                <a:latin typeface="Open Sans"/>
                <a:ea typeface="Open Sans"/>
                <a:cs typeface="Open Sans"/>
                <a:sym typeface="Open Sans"/>
              </a:rPr>
              <a:t>©Department of Electrical Engineering, IIT Dharwad, 2020. This work is licensed under a Creative Commons Attribution-NonCommercial-ShareAlike 4.0 International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5244" y="5630838"/>
            <a:ext cx="998053" cy="3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6492873"/>
            <a:ext cx="12192000" cy="365125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0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12701" y="6492875"/>
            <a:ext cx="12192000" cy="365125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5" type="body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 - Purple">
  <p:cSld name="1_Two Content - Purp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9167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838200" y="1825625"/>
            <a:ext cx="3365155" cy="309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7912447" y="1825626"/>
            <a:ext cx="3441353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3" type="body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4381501" y="1821973"/>
            <a:ext cx="3352799" cy="309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5" type="body"/>
          </p:nvPr>
        </p:nvSpPr>
        <p:spPr>
          <a:xfrm>
            <a:off x="835024" y="5121909"/>
            <a:ext cx="10515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98375" y="238275"/>
            <a:ext cx="11370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rPr lang="en-US" sz="3600"/>
              <a:t>CS209:Artificial Intelligence</a:t>
            </a:r>
            <a:endParaRPr sz="3600"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047225" y="2002025"/>
            <a:ext cx="8380500" cy="2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1" lang="en-US" sz="2380"/>
              <a:t>Submitted by: Team-11</a:t>
            </a:r>
            <a:endParaRPr b="1" sz="2380"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b="1" sz="2380"/>
          </a:p>
          <a:p>
            <a:pPr indent="-3810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380"/>
              <a:t>Tapash Hiren Darji								CS23BT036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/>
              <a:t>2.   Dileepan S K										CS23BT049</a:t>
            </a:r>
            <a:endParaRPr sz="238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/>
              <a:t>3.   Gaddam Viswavijeth							CS23BT076</a:t>
            </a:r>
            <a:endParaRPr sz="238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/>
              <a:t>4.   Reddimalla Ganesh Reddy              			CS23BT002</a:t>
            </a:r>
            <a:endParaRPr sz="2380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t/>
            </a:r>
            <a:endParaRPr sz="2380"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2047225" y="4256672"/>
            <a:ext cx="91344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b="1" lang="en-US" sz="2380"/>
              <a:t>Course Instructor</a:t>
            </a:r>
            <a:r>
              <a:rPr lang="en-US" sz="2380"/>
              <a:t>: 	</a:t>
            </a:r>
            <a:endParaRPr sz="2380"/>
          </a:p>
          <a:p>
            <a:pPr indent="0" lvl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/>
              <a:t>     Prof. Dileep. A.D</a:t>
            </a:r>
            <a:br>
              <a:rPr lang="en-US" sz="2380"/>
            </a:br>
            <a:r>
              <a:rPr b="1" lang="en-US" sz="2380"/>
              <a:t>Mentor Name</a:t>
            </a:r>
            <a:r>
              <a:rPr lang="en-US" sz="2380"/>
              <a:t>:	Suraj</a:t>
            </a:r>
            <a:endParaRPr sz="2380"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321875" y="484275"/>
            <a:ext cx="116862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t/>
            </a:r>
            <a:endParaRPr sz="2800">
              <a:solidFill>
                <a:srgbClr val="FFB71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t/>
            </a:r>
            <a:endParaRPr sz="2800">
              <a:solidFill>
                <a:srgbClr val="FFB71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rPr lang="en-US" sz="2800">
                <a:solidFill>
                  <a:srgbClr val="0000FF"/>
                </a:solidFill>
              </a:rPr>
              <a:t>Course Project Title:</a:t>
            </a:r>
            <a:r>
              <a:rPr b="0" lang="en-US" sz="2800">
                <a:solidFill>
                  <a:srgbClr val="0000FF"/>
                </a:solidFill>
              </a:rPr>
              <a:t>Analysis of Public Sentiment in the</a:t>
            </a:r>
            <a:endParaRPr b="0" sz="2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800">
                <a:solidFill>
                  <a:srgbClr val="0000FF"/>
                </a:solidFill>
              </a:rPr>
              <a:t>2024 U.S. Presidential Election</a:t>
            </a:r>
            <a:endParaRPr b="0" sz="2500">
              <a:solidFill>
                <a:srgbClr val="0000FF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127" y="0"/>
            <a:ext cx="1658875" cy="1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Regression 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838200" y="1825625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Captures complex, non-linear relationships in data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Learns feature interactions through hidden layers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Trained on numerical tweet vectors + engagement metrics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Used ReLU activation in hidden layers for non-linearity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Optimized using backpropagation and the Adam variant of gradient descent.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 Performance</a:t>
            </a:r>
            <a:endParaRPr/>
          </a:p>
        </p:txBody>
      </p:sp>
      <p:pic>
        <p:nvPicPr>
          <p:cNvPr id="243" name="Google Shape;243;p32" title="NeuralNet_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09750"/>
            <a:ext cx="1051560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Regression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838200" y="1825625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Models non-linear relationships in sentiment trends.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Fits a polynomial curve to engagement &amp; sentiment data.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Useful for capturing patterns over time.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Equation includes higher-order terms (x², x³...).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/>
        </p:nvSpPr>
        <p:spPr>
          <a:xfrm>
            <a:off x="782250" y="5158700"/>
            <a:ext cx="1051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Overfitting</a:t>
            </a:r>
            <a:r>
              <a:rPr lang="en-US" sz="2400">
                <a:solidFill>
                  <a:schemeClr val="dk1"/>
                </a:solidFill>
              </a:rPr>
              <a:t>: A high-degree polynomial can start fitting the noise in the training data rather than capturing the underlying trend. This makes the model perform poorly on unseen data, leading to a higher MSE.</a:t>
            </a:r>
            <a:endParaRPr sz="270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25" y="1547825"/>
            <a:ext cx="9395075" cy="3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1312151" y="519700"/>
            <a:ext cx="838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MSE with different degree curve</a:t>
            </a:r>
            <a:endParaRPr b="1" sz="3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354250" y="4762275"/>
            <a:ext cx="594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degree -&gt;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 rot="-5398781">
            <a:off x="-2694947" y="-410916"/>
            <a:ext cx="76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MSE-&gt;</a:t>
            </a:r>
            <a:endParaRPr b="1" sz="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Polynomial Regression Performance</a:t>
            </a:r>
            <a:endParaRPr/>
          </a:p>
        </p:txBody>
      </p:sp>
      <p:pic>
        <p:nvPicPr>
          <p:cNvPr id="267" name="Google Shape;267;p35" title="Polynomial_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00" y="1364775"/>
            <a:ext cx="1098390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Comparison of Regression Models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838200" y="1825625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With NLP: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Linear &amp; Neural Networks show high R² (~1.0).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Polynomial performs slightly below but consistently.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Without NLP: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Polynomial is the best.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Textual features crucial for sentiment prediction.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838200" y="365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Regression Comparison: MSE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838200" y="1825625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mparison_Regression_MSE.png" id="282" name="Google Shape;28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25" y="1267200"/>
            <a:ext cx="10306974" cy="469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Comparison: R² Score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838200" y="1825625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mparison_Regression_R_Square.png"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200" y="1825625"/>
            <a:ext cx="10302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 Classifier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838200" y="1825625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500">
                <a:latin typeface="Calibri"/>
                <a:ea typeface="Calibri"/>
                <a:cs typeface="Calibri"/>
                <a:sym typeface="Calibri"/>
              </a:rPr>
              <a:t>General idea 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900">
                <a:latin typeface="Arial"/>
                <a:ea typeface="Arial"/>
                <a:cs typeface="Arial"/>
                <a:sym typeface="Arial"/>
              </a:rPr>
              <a:t>KNN Classifier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 predicts the class of a data point based on the majority vote of its </a:t>
            </a:r>
            <a:r>
              <a:rPr i="1" lang="en-US" sz="29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 nearest neighbors. It’s simple, effective, and works well for classification tasks.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838200" y="3876950"/>
            <a:ext cx="102408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Key Features Extracted:</a:t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-US" sz="2700">
                <a:solidFill>
                  <a:schemeClr val="dk1"/>
                </a:solidFill>
              </a:rPr>
              <a:t>Tweet Text</a:t>
            </a:r>
            <a:r>
              <a:rPr lang="en-US" sz="2700">
                <a:solidFill>
                  <a:schemeClr val="dk1"/>
                </a:solidFill>
              </a:rPr>
              <a:t> – Raw textual content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-US" sz="2700">
                <a:solidFill>
                  <a:schemeClr val="dk1"/>
                </a:solidFill>
              </a:rPr>
              <a:t>Retweets</a:t>
            </a:r>
            <a:r>
              <a:rPr lang="en-US" sz="2700">
                <a:solidFill>
                  <a:schemeClr val="dk1"/>
                </a:solidFill>
              </a:rPr>
              <a:t> – Number of retweets (numeric</a:t>
            </a:r>
            <a:r>
              <a:rPr lang="en-US" sz="2700">
                <a:solidFill>
                  <a:schemeClr val="dk1"/>
                </a:solidFill>
              </a:rPr>
              <a:t>)</a:t>
            </a:r>
            <a:endParaRPr sz="32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-US" sz="2700">
                <a:solidFill>
                  <a:schemeClr val="dk1"/>
                </a:solidFill>
              </a:rPr>
              <a:t>Likes</a:t>
            </a:r>
            <a:r>
              <a:rPr lang="en-US" sz="2700">
                <a:solidFill>
                  <a:schemeClr val="dk1"/>
                </a:solidFill>
              </a:rPr>
              <a:t> – Number of likes (numeric)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Interesting Observations:</a:t>
            </a:r>
            <a:endParaRPr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75" y="1380750"/>
            <a:ext cx="976505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423700"/>
            <a:ext cx="105156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38200" y="1487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Introduction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Methodology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Dataset Description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Experimental Setup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Evaluation Metrics Used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Models 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Results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Conclusion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0" y="991725"/>
            <a:ext cx="11411726" cy="5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/>
        </p:nvSpPr>
        <p:spPr>
          <a:xfrm>
            <a:off x="75" y="1075975"/>
            <a:ext cx="121920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Accuracy using independent columns ‘retweets’ and ‘likes’ : 98%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BERT (Bidirectional Encoder Representations from Transformers)</a:t>
            </a:r>
            <a:r>
              <a:rPr lang="en-US" sz="2400">
                <a:solidFill>
                  <a:schemeClr val="dk1"/>
                </a:solidFill>
              </a:rPr>
              <a:t> is a deep learning model developed by Google that understands language context by looking at words in both directions. It helps convert tweets into meaningful numeric representations for better sentiment analysis.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Accuracy using independent columns ‘retweets’, ‘likes’ and vectorized ‘tweet text’ : 100%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200"/>
            <a:ext cx="1146522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 Classifier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838200" y="1455200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Utilized a feedforward neural network with one hidden dense layer for sentiment classification.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Input Layer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Text inputs were transformed using TF-IDF vectorization to create fixed-length feature vectors.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Two Hidden Layers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First Layer with 64 neurons, and the second with 32 neurons each using the ReLU (Rectified Linear Unit) activation function.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Output Layer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Contains 3 neurons with a Softmax activation function to output class probabilities.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Classification Objective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Predict sentiment classes —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negative,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neutral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based on input text.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Metrics for the Test Set</a:t>
            </a:r>
            <a:endParaRPr/>
          </a:p>
        </p:txBody>
      </p:sp>
      <p:pic>
        <p:nvPicPr>
          <p:cNvPr id="337" name="Google Shape;3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88" y="1690825"/>
            <a:ext cx="10691026" cy="46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Candidate Wise Test Accuracy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93975"/>
            <a:ext cx="10515599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Accuracy Comparison</a:t>
            </a:r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838200" y="1825625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7" title="Comparison_Classification_Accura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40200"/>
            <a:ext cx="10575375" cy="47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Classification Models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838200" y="1736150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With NLP: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All models achieve near-perfect accuracy.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Without NLP: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KNN outperforms Neural Network slightly.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Preprocessing has minimal impact – NLP is key factor.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Simpler models perform well in low-feature settings.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Summary 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838200" y="1474275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Regression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Polynomial Regression yielded the lowest MSE and highest R² scores.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NLP features dramatically improved regression accuracy.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Classification: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Neural Networks achieved ~100% accuracy across all configurations.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KNN performance was the best with almost 100% accuracy across all models.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Trends Over Time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838200" y="1736150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Chase Oliver, Kamala Harris, Jill Stein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Consistently positive (1.0).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Robert Kennedy: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Flat sentiment (0.0).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Donald Trump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Fluctuates significantly – controversy driven.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Time-series plots reveal evolving public mood.</a:t>
            </a:r>
            <a:endParaRPr b="1" sz="32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30350" y="127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38200" y="1207750"/>
            <a:ext cx="10299900" cy="496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Social media, particularly Twitter (X), is a powerful medium for political discourse.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This study investigates how public sentiment evolved during the 2024 U.S. Presidential Election.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We use statistical and machine learning methods to analyze tweets collected from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Dec 2024 to Jan 2025.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Objective: Predict sentiment using engagement metrics and textual features of tweets.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Observations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838200" y="1736150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Textual data (NLP) greatly improves model performance.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KNN is robust even without NLP features.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Neural Networks shine with rich features.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Simple models still perform well in sparse settings.</a:t>
            </a:r>
            <a:endParaRPr sz="32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838200" y="1825625"/>
            <a:ext cx="10401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NLP-based feature engineering boosts model performance.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	Simple models like</a:t>
            </a:r>
            <a:r>
              <a:rPr lang="en-US" sz="3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KNN and Polynomial Regression      outperform complex models.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Engagement features alone insufficient for reliable sentiment prediction.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Highlights the importance of textual context in social  media analysis.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838200" y="25066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Thank You!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38200" y="15313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Step-by-step process including: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Data Collection: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Tweets on political topics during Dec 2024–Jan 2025.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Preprocessing: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Cleaned data, standardized formats, and encoded sentiments numerically.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NLP: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Tokenized tweets, removed stopwords/special characters, used Vectorisation ,applied TF-IDF/BERT.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Modeling: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Implemented regression and classification models with/without NLP features.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Tweet text, timestamp, user handle, sentiment, likes, retweets.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Includes party affiliation and candidate names.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Sentiment labels: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Positive, Neutral, Negative.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Time span: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December 2024 – January 2025.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Setup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838200" y="1825625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Models Used: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Linear &amp; Polynomial Regression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Neural Networks (Regression &amp; Classification)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K-Nearest Neighbors (KNN) Classifier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Two feature settings: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with NLP and without NLP (using only likes/retweets).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Train-test splits applied for model validation and comparison.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Metrics Used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838200" y="1736150"/>
            <a:ext cx="10329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Regression: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Mean Squared Error (MSE), R-Squared (R²).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Classification: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Accuracy, Precision, Recall, F1-Score.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Metrics assess model accuracy and generalization.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Used across all models and configurations.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2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908575" y="3198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838200" y="1825625"/>
            <a:ext cx="10343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Analyzed relationship between tweet sentiment and features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Used numerical tweet vectors + engagement metrics (likes, retweets, etc.)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Selected key features (engagement stats, tweet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Fit a linear equation (hyperplane) to model sentiment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Visualized prediction vs. actual plots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</a:t>
            </a:r>
            <a:r>
              <a:rPr lang="en-US"/>
              <a:t>Performance</a:t>
            </a:r>
            <a:endParaRPr/>
          </a:p>
        </p:txBody>
      </p:sp>
      <p:pic>
        <p:nvPicPr>
          <p:cNvPr id="229" name="Google Shape;229;p30" title="Linear_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