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58" r:id="rId8"/>
    <p:sldId id="266" r:id="rId9"/>
    <p:sldId id="259" r:id="rId10"/>
    <p:sldId id="260" r:id="rId11"/>
    <p:sldId id="261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65" r:id="rId22"/>
    <p:sldId id="262" r:id="rId23"/>
    <p:sldId id="263" r:id="rId24"/>
    <p:sldId id="264" r:id="rId25"/>
  </p:sldIdLst>
  <p:sldSz cx="9144000" cy="6858000" type="screen4x3"/>
  <p:notesSz cx="6797675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DE42C0"/>
    <a:srgbClr val="DE7F00"/>
    <a:srgbClr val="FF85C2"/>
    <a:srgbClr val="BAE3FF"/>
    <a:srgbClr val="A22932"/>
    <a:srgbClr val="000000"/>
    <a:srgbClr val="1C1C1C"/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6268" autoAdjust="0"/>
  </p:normalViewPr>
  <p:slideViewPr>
    <p:cSldViewPr snapToObjects="1">
      <p:cViewPr varScale="1">
        <p:scale>
          <a:sx n="82" d="100"/>
          <a:sy n="82" d="100"/>
        </p:scale>
        <p:origin x="-8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-233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t" anchorCtr="0" compatLnSpc="1">
            <a:prstTxWarp prst="textNoShape">
              <a:avLst/>
            </a:prstTxWarp>
          </a:bodyPr>
          <a:lstStyle>
            <a:lvl1pPr algn="l" defTabSz="893788">
              <a:defRPr sz="1200">
                <a:latin typeface="Arial" charset="0"/>
              </a:defRPr>
            </a:lvl1pPr>
          </a:lstStyle>
          <a:p>
            <a:r>
              <a:rPr lang="en-US" altLang="fr-FR" dirty="0" smtClean="0"/>
              <a:t>ASD2 </a:t>
            </a:r>
          </a:p>
          <a:p>
            <a:r>
              <a:rPr lang="en-US" altLang="fr-FR" dirty="0" err="1" smtClean="0"/>
              <a:t>Algorithmes</a:t>
            </a:r>
            <a:r>
              <a:rPr lang="en-US" altLang="fr-FR" dirty="0" smtClean="0"/>
              <a:t> et structures de </a:t>
            </a:r>
            <a:r>
              <a:rPr lang="en-US" altLang="fr-FR" dirty="0" err="1" smtClean="0"/>
              <a:t>données</a:t>
            </a:r>
            <a:endParaRPr lang="en-US" altLang="fr-FR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837" y="1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t" anchorCtr="0" compatLnSpc="1">
            <a:prstTxWarp prst="textNoShape">
              <a:avLst/>
            </a:prstTxWarp>
          </a:bodyPr>
          <a:lstStyle>
            <a:lvl1pPr algn="r" defTabSz="893788">
              <a:defRPr sz="1200">
                <a:latin typeface="Arial" charset="0"/>
              </a:defRPr>
            </a:lvl1pPr>
          </a:lstStyle>
          <a:p>
            <a:fld id="{01342471-E1DF-4936-BB3F-7914958AEAAC}" type="datetime1">
              <a:rPr lang="fr-FR" altLang="fr-FR"/>
              <a:pPr/>
              <a:t>08.12.14</a:t>
            </a:fld>
            <a:endParaRPr lang="fr-FR" altLang="fr-FR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385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b" anchorCtr="0" compatLnSpc="1">
            <a:prstTxWarp prst="textNoShape">
              <a:avLst/>
            </a:prstTxWarp>
          </a:bodyPr>
          <a:lstStyle>
            <a:lvl1pPr algn="l" defTabSz="893788">
              <a:defRPr sz="1200">
                <a:latin typeface="Arial" charset="0"/>
              </a:defRPr>
            </a:lvl1pPr>
          </a:lstStyle>
          <a:p>
            <a:endParaRPr lang="en-US" altLang="fr-FR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837" y="9428385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b" anchorCtr="0" compatLnSpc="1">
            <a:prstTxWarp prst="textNoShape">
              <a:avLst/>
            </a:prstTxWarp>
          </a:bodyPr>
          <a:lstStyle>
            <a:lvl1pPr algn="r" defTabSz="893788">
              <a:defRPr sz="1200">
                <a:latin typeface="Arial" charset="0"/>
              </a:defRPr>
            </a:lvl1pPr>
          </a:lstStyle>
          <a:p>
            <a:fld id="{1E92908C-AFC2-477E-85A4-8F249FD535B8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01320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t" anchorCtr="0" compatLnSpc="1">
            <a:prstTxWarp prst="textNoShape">
              <a:avLst/>
            </a:prstTxWarp>
          </a:bodyPr>
          <a:lstStyle>
            <a:lvl1pPr algn="l" defTabSz="893788">
              <a:defRPr sz="1200">
                <a:latin typeface="Arial" charset="0"/>
              </a:defRPr>
            </a:lvl1pPr>
          </a:lstStyle>
          <a:p>
            <a:endParaRPr lang="en-US" altLang="fr-F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7" y="1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t" anchorCtr="0" compatLnSpc="1">
            <a:prstTxWarp prst="textNoShape">
              <a:avLst/>
            </a:prstTxWarp>
          </a:bodyPr>
          <a:lstStyle>
            <a:lvl1pPr algn="r" defTabSz="893788">
              <a:defRPr sz="1200">
                <a:latin typeface="Arial" charset="0"/>
              </a:defRPr>
            </a:lvl1pPr>
          </a:lstStyle>
          <a:p>
            <a:fld id="{4221733B-A09A-46B9-87AA-BE84F3D801E2}" type="datetime1">
              <a:rPr lang="fr-FR" altLang="fr-FR"/>
              <a:pPr/>
              <a:t>08.12.14</a:t>
            </a:fld>
            <a:endParaRPr lang="fr-FR" alt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020" y="4714993"/>
            <a:ext cx="5433636" cy="4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385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b" anchorCtr="0" compatLnSpc="1">
            <a:prstTxWarp prst="textNoShape">
              <a:avLst/>
            </a:prstTxWarp>
          </a:bodyPr>
          <a:lstStyle>
            <a:lvl1pPr algn="l" defTabSz="893788">
              <a:defRPr sz="1200">
                <a:latin typeface="Arial" charset="0"/>
              </a:defRPr>
            </a:lvl1pPr>
          </a:lstStyle>
          <a:p>
            <a:endParaRPr lang="en-US" altLang="fr-F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7" y="9428385"/>
            <a:ext cx="2945231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79" tIns="44689" rIns="89379" bIns="44689" numCol="1" anchor="b" anchorCtr="0" compatLnSpc="1">
            <a:prstTxWarp prst="textNoShape">
              <a:avLst/>
            </a:prstTxWarp>
          </a:bodyPr>
          <a:lstStyle>
            <a:lvl1pPr algn="r" defTabSz="893788">
              <a:defRPr sz="1200">
                <a:latin typeface="Arial" charset="0"/>
              </a:defRPr>
            </a:lvl1pPr>
          </a:lstStyle>
          <a:p>
            <a:fld id="{F90DBBE7-5F22-4BE9-8314-0EEF73D9538A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676895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21733B-A09A-46B9-87AA-BE84F3D801E2}" type="datetime1">
              <a:rPr lang="fr-FR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DBBE7-5F22-4BE9-8314-0EEF73D9538A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6720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 userDrawn="1"/>
        </p:nvGrpSpPr>
        <p:grpSpPr>
          <a:xfrm>
            <a:off x="2123728" y="1484784"/>
            <a:ext cx="5256584" cy="4464496"/>
            <a:chOff x="5076056" y="2348880"/>
            <a:chExt cx="3786220" cy="3240360"/>
          </a:xfrm>
          <a:solidFill>
            <a:srgbClr val="A22932">
              <a:alpha val="15000"/>
            </a:srgbClr>
          </a:solidFill>
        </p:grpSpPr>
        <p:sp>
          <p:nvSpPr>
            <p:cNvPr id="7" name="Ellipse 6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Ellipse 7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4" name="Connecteur droit 13"/>
            <p:cNvCxnSpPr>
              <a:stCxn id="7" idx="3"/>
              <a:endCxn id="8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14"/>
            <p:cNvCxnSpPr>
              <a:stCxn id="7" idx="5"/>
              <a:endCxn id="9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8" idx="3"/>
              <a:endCxn id="10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8" idx="5"/>
              <a:endCxn id="11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9" idx="3"/>
              <a:endCxn id="13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9" idx="5"/>
              <a:endCxn id="12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grpFill/>
            <a:ln w="57150" cap="flat" cmpd="sng" algn="ctr">
              <a:solidFill>
                <a:srgbClr val="A22932">
                  <a:alpha val="1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229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163E8-3B4D-4585-A729-A36A48AB6EFE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C4A3CC-6E58-4144-9E80-1FD1BD51A68F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909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AFD7A-E87E-4BFC-9601-D7202756A90B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03FCD4-0D01-421E-B6F1-D6AC821657B9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302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0B82B-D7B8-4612-A506-62EEB2E0022A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81372-316B-434D-8266-9CF20BACACAC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811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229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023E2F-998D-4A6F-9472-C91BC99991C6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A58454-7418-43C3-9D78-C68C773448DC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79" name="Grouper 78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6" name="Ellipse 5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0" name="Ellipse 49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1" name="Ellipse 50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2" name="Ellipse 51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3" name="Ellipse 52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4" name="Ellipse 53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66" name="Ellipse 65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8" name="Connecteur droit 7"/>
            <p:cNvCxnSpPr>
              <a:stCxn id="6" idx="3"/>
              <a:endCxn id="50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Connecteur droit 67"/>
            <p:cNvCxnSpPr>
              <a:stCxn id="6" idx="5"/>
              <a:endCxn id="51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Connecteur droit 68"/>
            <p:cNvCxnSpPr>
              <a:stCxn id="50" idx="3"/>
              <a:endCxn id="52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Connecteur droit 69"/>
            <p:cNvCxnSpPr>
              <a:stCxn id="50" idx="5"/>
              <a:endCxn id="53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Connecteur droit 70"/>
            <p:cNvCxnSpPr>
              <a:stCxn id="51" idx="3"/>
              <a:endCxn id="66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Connecteur droit 71"/>
            <p:cNvCxnSpPr>
              <a:stCxn id="51" idx="5"/>
              <a:endCxn id="54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243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0FD14-6A9F-4133-924E-673B1BC67E95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CC6B97-804A-4B42-BA4F-2D84E5EC3CBD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7" name="Ellipse 6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Ellipse 7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4" name="Connecteur droit 13"/>
            <p:cNvCxnSpPr>
              <a:stCxn id="7" idx="3"/>
              <a:endCxn id="8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14"/>
            <p:cNvCxnSpPr>
              <a:stCxn id="7" idx="5"/>
              <a:endCxn id="9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8" idx="3"/>
              <a:endCxn id="10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8" idx="5"/>
              <a:endCxn id="11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9" idx="3"/>
              <a:endCxn id="13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9" idx="5"/>
              <a:endCxn id="12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47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CFE8-4C62-4A92-81D0-69EB7681965F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6BEBA-6019-4D9D-9278-1F06AF35AE4D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7" name="Grouper 6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8" name="Ellipse 7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Ellipse 13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5" name="Connecteur droit 14"/>
            <p:cNvCxnSpPr>
              <a:stCxn id="8" idx="3"/>
              <a:endCxn id="9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8" idx="5"/>
              <a:endCxn id="10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9" idx="3"/>
              <a:endCxn id="11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9" idx="5"/>
              <a:endCxn id="12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10" idx="3"/>
              <a:endCxn id="14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onnecteur droit 19"/>
            <p:cNvCxnSpPr>
              <a:stCxn id="10" idx="5"/>
              <a:endCxn id="13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9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1C858-B9E8-45E3-A0C0-97834032E3B7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9F959-6B51-4684-A423-324669EAA997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9" name="Grouper 8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10" name="Ellipse 9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Ellipse 13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Ellipse 14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Ellipse 15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7" name="Connecteur droit 16"/>
            <p:cNvCxnSpPr>
              <a:stCxn id="10" idx="3"/>
              <a:endCxn id="11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10" idx="5"/>
              <a:endCxn id="12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11" idx="3"/>
              <a:endCxn id="13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onnecteur droit 19"/>
            <p:cNvCxnSpPr>
              <a:stCxn id="11" idx="5"/>
              <a:endCxn id="14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Connecteur droit 20"/>
            <p:cNvCxnSpPr>
              <a:stCxn id="12" idx="3"/>
              <a:endCxn id="16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Connecteur droit 21"/>
            <p:cNvCxnSpPr>
              <a:stCxn id="12" idx="5"/>
              <a:endCxn id="15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83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9ADA7-FDDB-4044-B5DD-E710508F9C5D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A8FB1A-21FE-4FA0-9879-DFFBE952CE8F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5" name="Grouper 4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6" name="Ellipse 5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Ellipse 6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Ellipse 7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3" name="Connecteur droit 12"/>
            <p:cNvCxnSpPr>
              <a:stCxn id="6" idx="3"/>
              <a:endCxn id="7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13"/>
            <p:cNvCxnSpPr>
              <a:stCxn id="6" idx="5"/>
              <a:endCxn id="8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14"/>
            <p:cNvCxnSpPr>
              <a:stCxn id="7" idx="3"/>
              <a:endCxn id="9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7" idx="5"/>
              <a:endCxn id="10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8" idx="3"/>
              <a:endCxn id="12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8" idx="5"/>
              <a:endCxn id="11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653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BFFDA-7225-46BA-9AF9-A08CA77ED424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6532A-6210-46AD-8EC5-D69AAFE85659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4" name="Grouper 3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5" name="Ellipse 4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6" name="Ellipse 5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Ellipse 6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Ellipse 7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2" name="Connecteur droit 11"/>
            <p:cNvCxnSpPr>
              <a:stCxn id="5" idx="3"/>
              <a:endCxn id="6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12"/>
            <p:cNvCxnSpPr>
              <a:stCxn id="5" idx="5"/>
              <a:endCxn id="7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13"/>
            <p:cNvCxnSpPr>
              <a:stCxn id="6" idx="3"/>
              <a:endCxn id="8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14"/>
            <p:cNvCxnSpPr>
              <a:stCxn id="6" idx="5"/>
              <a:endCxn id="9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7" idx="3"/>
              <a:endCxn id="11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7" idx="5"/>
              <a:endCxn id="10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20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5D829-5AA1-4626-B8CE-C29E7D84AA10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96C3DB-CE92-45D2-86EC-B49CFC8874F8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7" name="Grouper 6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8" name="Ellipse 7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Ellipse 13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5" name="Connecteur droit 14"/>
            <p:cNvCxnSpPr>
              <a:stCxn id="8" idx="3"/>
              <a:endCxn id="9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8" idx="5"/>
              <a:endCxn id="10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9" idx="3"/>
              <a:endCxn id="11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9" idx="5"/>
              <a:endCxn id="12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10" idx="3"/>
              <a:endCxn id="14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onnecteur droit 19"/>
            <p:cNvCxnSpPr>
              <a:stCxn id="10" idx="5"/>
              <a:endCxn id="13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341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D35F3-DCB1-41C2-8F88-30627E2AA79C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0EEBF-7E73-4045-8D85-C4D4814ADA53}" type="slidenum">
              <a:rPr lang="fr-FR" altLang="fr-FR"/>
              <a:pPr/>
              <a:t>‹#›</a:t>
            </a:fld>
            <a:endParaRPr lang="fr-FR" altLang="fr-FR"/>
          </a:p>
        </p:txBody>
      </p:sp>
      <p:grpSp>
        <p:nvGrpSpPr>
          <p:cNvPr id="7" name="Grouper 6"/>
          <p:cNvGrpSpPr/>
          <p:nvPr userDrawn="1"/>
        </p:nvGrpSpPr>
        <p:grpSpPr>
          <a:xfrm>
            <a:off x="8100392" y="116632"/>
            <a:ext cx="845554" cy="720080"/>
            <a:chOff x="5076056" y="2348880"/>
            <a:chExt cx="3786220" cy="3240360"/>
          </a:xfrm>
        </p:grpSpPr>
        <p:sp>
          <p:nvSpPr>
            <p:cNvPr id="8" name="Ellipse 7"/>
            <p:cNvSpPr/>
            <p:nvPr userDrawn="1"/>
          </p:nvSpPr>
          <p:spPr bwMode="auto">
            <a:xfrm>
              <a:off x="6516216" y="234888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Ellipse 8"/>
            <p:cNvSpPr/>
            <p:nvPr userDrawn="1"/>
          </p:nvSpPr>
          <p:spPr bwMode="auto">
            <a:xfrm>
              <a:off x="5561570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Ellipse 9"/>
            <p:cNvSpPr/>
            <p:nvPr userDrawn="1"/>
          </p:nvSpPr>
          <p:spPr bwMode="auto">
            <a:xfrm>
              <a:off x="7608636" y="3611876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Ellipse 10"/>
            <p:cNvSpPr/>
            <p:nvPr userDrawn="1"/>
          </p:nvSpPr>
          <p:spPr bwMode="auto">
            <a:xfrm>
              <a:off x="5076056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Ellipse 11"/>
            <p:cNvSpPr/>
            <p:nvPr userDrawn="1"/>
          </p:nvSpPr>
          <p:spPr bwMode="auto">
            <a:xfrm>
              <a:off x="6098103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Ellipse 12"/>
            <p:cNvSpPr/>
            <p:nvPr userDrawn="1"/>
          </p:nvSpPr>
          <p:spPr bwMode="auto">
            <a:xfrm>
              <a:off x="8142196" y="4866421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Ellipse 13"/>
            <p:cNvSpPr/>
            <p:nvPr userDrawn="1"/>
          </p:nvSpPr>
          <p:spPr bwMode="auto">
            <a:xfrm>
              <a:off x="7120150" y="4869160"/>
              <a:ext cx="720080" cy="720080"/>
            </a:xfrm>
            <a:prstGeom prst="ellipse">
              <a:avLst/>
            </a:prstGeom>
            <a:noFill/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cxnSp>
          <p:nvCxnSpPr>
            <p:cNvPr id="15" name="Connecteur droit 14"/>
            <p:cNvCxnSpPr>
              <a:stCxn id="8" idx="3"/>
              <a:endCxn id="9" idx="0"/>
            </p:cNvCxnSpPr>
            <p:nvPr userDrawn="1"/>
          </p:nvCxnSpPr>
          <p:spPr bwMode="auto">
            <a:xfrm flipH="1">
              <a:off x="5921610" y="2963507"/>
              <a:ext cx="700059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15"/>
            <p:cNvCxnSpPr>
              <a:stCxn id="8" idx="5"/>
              <a:endCxn id="10" idx="0"/>
            </p:cNvCxnSpPr>
            <p:nvPr userDrawn="1"/>
          </p:nvCxnSpPr>
          <p:spPr bwMode="auto">
            <a:xfrm>
              <a:off x="7130843" y="2963507"/>
              <a:ext cx="837833" cy="648369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16"/>
            <p:cNvCxnSpPr>
              <a:stCxn id="9" idx="3"/>
              <a:endCxn id="11" idx="0"/>
            </p:cNvCxnSpPr>
            <p:nvPr userDrawn="1"/>
          </p:nvCxnSpPr>
          <p:spPr bwMode="auto">
            <a:xfrm flipH="1">
              <a:off x="5436096" y="4226503"/>
              <a:ext cx="230927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17"/>
            <p:cNvCxnSpPr>
              <a:stCxn id="9" idx="5"/>
              <a:endCxn id="12" idx="0"/>
            </p:cNvCxnSpPr>
            <p:nvPr userDrawn="1"/>
          </p:nvCxnSpPr>
          <p:spPr bwMode="auto">
            <a:xfrm>
              <a:off x="6176197" y="4226503"/>
              <a:ext cx="281946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onnecteur droit 18"/>
            <p:cNvCxnSpPr>
              <a:stCxn id="10" idx="3"/>
              <a:endCxn id="14" idx="0"/>
            </p:cNvCxnSpPr>
            <p:nvPr userDrawn="1"/>
          </p:nvCxnSpPr>
          <p:spPr bwMode="auto">
            <a:xfrm flipH="1">
              <a:off x="7480190" y="4226503"/>
              <a:ext cx="233899" cy="642657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onnecteur droit 19"/>
            <p:cNvCxnSpPr>
              <a:stCxn id="10" idx="5"/>
              <a:endCxn id="13" idx="0"/>
            </p:cNvCxnSpPr>
            <p:nvPr userDrawn="1"/>
          </p:nvCxnSpPr>
          <p:spPr bwMode="auto">
            <a:xfrm>
              <a:off x="8223263" y="4226503"/>
              <a:ext cx="278973" cy="639918"/>
            </a:xfrm>
            <a:prstGeom prst="line">
              <a:avLst/>
            </a:prstGeom>
            <a:solidFill>
              <a:srgbClr val="660066"/>
            </a:solidFill>
            <a:ln w="9525" cap="flat" cmpd="sng" algn="ctr">
              <a:solidFill>
                <a:srgbClr val="A229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0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0" y="0"/>
            <a:ext cx="9140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fr-FR" sz="1800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7700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>
                <a:latin typeface="+mn-lt"/>
              </a:defRPr>
            </a:lvl1pPr>
          </a:lstStyle>
          <a:p>
            <a:fld id="{96422FD2-47A2-485C-BE61-805CCA39CF4E}" type="datetime1">
              <a:rPr lang="en-US" altLang="fr-FR"/>
              <a:pPr/>
              <a:t>08.12.14</a:t>
            </a:fld>
            <a:endParaRPr lang="fr-FR" altLang="fr-FR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7700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C65D45AE-48E8-4AF7-993E-0138240322B4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579590" name="Line 6"/>
          <p:cNvSpPr>
            <a:spLocks noChangeShapeType="1"/>
          </p:cNvSpPr>
          <p:nvPr/>
        </p:nvSpPr>
        <p:spPr bwMode="auto">
          <a:xfrm>
            <a:off x="0" y="6405563"/>
            <a:ext cx="9140825" cy="0"/>
          </a:xfrm>
          <a:prstGeom prst="line">
            <a:avLst/>
          </a:prstGeom>
          <a:noFill/>
          <a:ln w="19050">
            <a:solidFill>
              <a:srgbClr val="A2293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Verdana" pitchFamily="-110" charset="0"/>
              <a:ea typeface="+mn-ea"/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0" y="1009807"/>
            <a:ext cx="9140825" cy="0"/>
          </a:xfrm>
          <a:prstGeom prst="line">
            <a:avLst/>
          </a:prstGeom>
          <a:noFill/>
          <a:ln w="19050">
            <a:solidFill>
              <a:srgbClr val="A2293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Verdana" pitchFamily="-110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261938" indent="-261938" algn="l" rtl="0" eaLnBrk="1" fontAlgn="base" hangingPunct="1">
        <a:spcBef>
          <a:spcPct val="20000"/>
        </a:spcBef>
        <a:spcAft>
          <a:spcPct val="0"/>
        </a:spcAft>
        <a:buClr>
          <a:srgbClr val="A22932"/>
        </a:buClr>
        <a:buFont typeface="Arial" charset="0"/>
        <a:buChar char="•"/>
        <a:tabLst>
          <a:tab pos="4216400" algn="l"/>
        </a:tabLst>
        <a:defRPr sz="3000" b="1">
          <a:solidFill>
            <a:srgbClr val="A22932"/>
          </a:solidFill>
          <a:latin typeface="+mn-lt"/>
          <a:ea typeface="+mn-ea"/>
          <a:cs typeface="+mn-cs"/>
        </a:defRPr>
      </a:lvl1pPr>
      <a:lvl2pPr marL="711200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 sz="2800">
          <a:solidFill>
            <a:srgbClr val="A22932"/>
          </a:solidFill>
          <a:latin typeface="+mn-lt"/>
          <a:ea typeface="+mn-ea"/>
          <a:cs typeface="+mn-cs"/>
        </a:defRPr>
      </a:lvl2pPr>
      <a:lvl3pPr marL="1160463" indent="-2603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tabLst>
          <a:tab pos="42164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28863" indent="-17621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786063" indent="-17621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243263" indent="-17621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700463" indent="-17621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157663" indent="-17621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Times" pitchFamily="18" charset="0"/>
        <a:buChar char="•"/>
        <a:tabLst>
          <a:tab pos="421640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ernary_search_tre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486600" cy="1470025"/>
          </a:xfrm>
        </p:spPr>
        <p:txBody>
          <a:bodyPr/>
          <a:lstStyle/>
          <a:p>
            <a:pPr algn="ctr"/>
            <a:r>
              <a:rPr lang="fr-CH" sz="4400" dirty="0" smtClean="0"/>
              <a:t>Labo 5 </a:t>
            </a:r>
            <a:br>
              <a:rPr lang="fr-CH" sz="4400" dirty="0" smtClean="0"/>
            </a:br>
            <a:r>
              <a:rPr lang="fr-CH" sz="4400" dirty="0"/>
              <a:t/>
            </a:r>
            <a:br>
              <a:rPr lang="fr-CH" sz="4400" dirty="0"/>
            </a:br>
            <a:r>
              <a:rPr lang="fr-CH" sz="4400" dirty="0" smtClean="0"/>
              <a:t>Correcteur Orthographique</a:t>
            </a:r>
            <a:r>
              <a:rPr lang="fr-CH" sz="4400" dirty="0" smtClean="0">
                <a:solidFill>
                  <a:schemeClr val="tx2"/>
                </a:solidFill>
              </a:rPr>
              <a:t/>
            </a:r>
            <a:br>
              <a:rPr lang="fr-CH" sz="4400" dirty="0" smtClean="0">
                <a:solidFill>
                  <a:schemeClr val="tx2"/>
                </a:solidFill>
              </a:rPr>
            </a:br>
            <a:r>
              <a:rPr lang="fr-CH" sz="4400" dirty="0">
                <a:solidFill>
                  <a:schemeClr val="tx2"/>
                </a:solidFill>
              </a:rPr>
              <a:t/>
            </a:r>
            <a:br>
              <a:rPr lang="fr-CH" sz="4400" dirty="0">
                <a:solidFill>
                  <a:schemeClr val="tx2"/>
                </a:solidFill>
              </a:rPr>
            </a:br>
            <a:r>
              <a:rPr lang="fr-CH" sz="4400" dirty="0">
                <a:solidFill>
                  <a:schemeClr val="tx2"/>
                </a:solidFill>
              </a:rPr>
              <a:t>	</a:t>
            </a:r>
            <a:r>
              <a:rPr lang="fr-CH" sz="4400" dirty="0" smtClean="0">
                <a:solidFill>
                  <a:schemeClr val="tx2"/>
                </a:solidFill>
              </a:rPr>
              <a:t>			</a:t>
            </a:r>
            <a:endParaRPr lang="fr-CH" sz="4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63E8-3B4D-4585-A729-A36A48AB6EFE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C4A3CC-6E58-4144-9E80-1FD1BD51A68F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9384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10</a:t>
            </a:fld>
            <a:endParaRPr lang="fr-FR" alt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FDA-7225-46BA-9AF9-A08CA77ED424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532A-6210-46AD-8EC5-D69AAFE85659}" type="slidenum">
              <a:rPr lang="fr-FR" altLang="fr-FR" smtClean="0"/>
              <a:pPr/>
              <a:t>11</a:t>
            </a:fld>
            <a:endParaRPr lang="fr-FR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FDA-7225-46BA-9AF9-A08CA77ED424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532A-6210-46AD-8EC5-D69AAFE85659}" type="slidenum">
              <a:rPr lang="fr-FR" altLang="fr-FR" smtClean="0"/>
              <a:pPr/>
              <a:t>12</a:t>
            </a:fld>
            <a:endParaRPr lang="fr-FR" alt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FDA-7225-46BA-9AF9-A08CA77ED424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532A-6210-46AD-8EC5-D69AAFE85659}" type="slidenum">
              <a:rPr lang="fr-FR" altLang="fr-FR" smtClean="0"/>
              <a:pPr/>
              <a:t>13</a:t>
            </a:fld>
            <a:endParaRPr lang="fr-FR" alt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9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FDA-7225-46BA-9AF9-A08CA77ED424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532A-6210-46AD-8EC5-D69AAFE85659}" type="slidenum">
              <a:rPr lang="fr-FR" altLang="fr-FR" smtClean="0"/>
              <a:pPr/>
              <a:t>14</a:t>
            </a:fld>
            <a:endParaRPr lang="fr-FR" alt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FDA-7225-46BA-9AF9-A08CA77ED424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532A-6210-46AD-8EC5-D69AAFE85659}" type="slidenum">
              <a:rPr lang="fr-FR" altLang="fr-FR" smtClean="0"/>
              <a:pPr/>
              <a:t>15</a:t>
            </a:fld>
            <a:endParaRPr lang="fr-FR" alt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2 Points bonus ( +0.1 à votre </a:t>
            </a:r>
            <a:r>
              <a:rPr lang="fr-FR" sz="2800" dirty="0" smtClean="0"/>
              <a:t>examen chacun)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51825" cy="4525963"/>
          </a:xfrm>
        </p:spPr>
        <p:txBody>
          <a:bodyPr/>
          <a:lstStyle/>
          <a:p>
            <a:r>
              <a:rPr lang="fr-FR" sz="2800" dirty="0" smtClean="0"/>
              <a:t>Equilibrage de votre </a:t>
            </a:r>
            <a:r>
              <a:rPr lang="fr-FR" sz="2800" dirty="0" err="1" smtClean="0"/>
              <a:t>TernarySearchTrie</a:t>
            </a:r>
            <a:r>
              <a:rPr lang="fr-FR" sz="2800" dirty="0" smtClean="0"/>
              <a:t> en appliquant la technique AVL pour en équilibrer les parties </a:t>
            </a:r>
            <a:r>
              <a:rPr lang="fr-FR" sz="2800" dirty="0" err="1" smtClean="0"/>
              <a:t>équilibrables</a:t>
            </a:r>
            <a:endParaRPr lang="fr-FR" sz="2800" dirty="0" smtClean="0"/>
          </a:p>
          <a:p>
            <a:pPr lvl="1"/>
            <a:r>
              <a:rPr lang="fr-FR" sz="2400" dirty="0" smtClean="0"/>
              <a:t>Vous pouvez tester l’amélioration avec </a:t>
            </a:r>
            <a:r>
              <a:rPr lang="fr-FR" sz="2400" dirty="0"/>
              <a:t>le fichier </a:t>
            </a:r>
            <a:r>
              <a:rPr lang="fr-FR" sz="2400" dirty="0" err="1" smtClean="0"/>
              <a:t>ordered_dictionary.txt</a:t>
            </a:r>
            <a:endParaRPr lang="fr-FR" sz="2400" dirty="0" smtClean="0"/>
          </a:p>
          <a:p>
            <a:pPr lvl="1"/>
            <a:endParaRPr lang="fr-FR" sz="2400" dirty="0"/>
          </a:p>
          <a:p>
            <a:r>
              <a:rPr lang="fr-FR" sz="2800" dirty="0" smtClean="0"/>
              <a:t>Recherche avec « </a:t>
            </a:r>
            <a:r>
              <a:rPr lang="fr-FR" sz="2800" dirty="0" err="1" smtClean="0"/>
              <a:t>wildcard</a:t>
            </a:r>
            <a:r>
              <a:rPr lang="fr-FR" sz="2800" dirty="0" smtClean="0"/>
              <a:t> »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5C2699"/>
                </a:solidFill>
                <a:latin typeface="Menlo-Regular"/>
              </a:rPr>
              <a:t>std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fr-FR" sz="1600" dirty="0" err="1">
                <a:solidFill>
                  <a:srgbClr val="5C2699"/>
                </a:solidFill>
                <a:latin typeface="Menlo-Regular"/>
              </a:rPr>
              <a:t>list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fr-FR" sz="1600" dirty="0" err="1">
                <a:solidFill>
                  <a:srgbClr val="5C2699"/>
                </a:solidFill>
                <a:latin typeface="Menlo-Regular"/>
              </a:rPr>
              <a:t>std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fr-FR" sz="1600" dirty="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wildCardMatch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5C2699"/>
                </a:solidFill>
                <a:latin typeface="Menlo-Regular"/>
              </a:rPr>
              <a:t>std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fr-FR" sz="1600" dirty="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&amp; 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pattern);</a:t>
            </a:r>
          </a:p>
          <a:p>
            <a:pPr lvl="1"/>
            <a:r>
              <a:rPr lang="fr-FR" sz="2400" dirty="0" smtClean="0"/>
              <a:t>Renvoie la liste des mots du dictionnaire qui correspondent à pattern, où tout  caractère « . » peut être remplacé par n’importe quelle lettre ou « ’ </a:t>
            </a:r>
            <a:r>
              <a:rPr lang="fr-FR" sz="2400" dirty="0" smtClean="0"/>
              <a:t>». A utiliser dans votre main(), évidemment</a:t>
            </a:r>
            <a:endParaRPr lang="fr-FR" sz="2400" dirty="0">
              <a:solidFill>
                <a:srgbClr val="000000"/>
              </a:solidFill>
              <a:latin typeface="Menlo-Regular"/>
            </a:endParaRPr>
          </a:p>
          <a:p>
            <a:pPr lvl="1"/>
            <a:endParaRPr 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8814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17</a:t>
            </a:fld>
            <a:endParaRPr lang="fr-FR" altLang="fr-FR"/>
          </a:p>
        </p:txBody>
      </p:sp>
      <p:pic>
        <p:nvPicPr>
          <p:cNvPr id="8" name="Image 7" descr="Capture d’écran 2014-12-08 à 16.35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79420"/>
            <a:ext cx="7128792" cy="51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18</a:t>
            </a:fld>
            <a:endParaRPr lang="fr-FR" altLang="fr-FR"/>
          </a:p>
        </p:txBody>
      </p:sp>
      <p:pic>
        <p:nvPicPr>
          <p:cNvPr id="7" name="Image 6" descr="Capture d’écran 2014-12-08 à 16.1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" y="1700808"/>
            <a:ext cx="4608512" cy="2426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 descr="Capture d’écran 2014-12-08 à 16.22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12976"/>
            <a:ext cx="4556222" cy="34171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124744"/>
            <a:ext cx="2673590" cy="332776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8101" y="1124744"/>
            <a:ext cx="380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err="1"/>
              <a:t>BentleyAndSedgewick</a:t>
            </a:r>
            <a:r>
              <a:rPr lang="fr-FR" sz="1400" dirty="0"/>
              <a:t> </a:t>
            </a:r>
            <a:r>
              <a:rPr lang="fr-FR" sz="1400" dirty="0" smtClean="0"/>
              <a:t>– </a:t>
            </a:r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Algorithms</a:t>
            </a:r>
            <a:endParaRPr lang="fr-FR" sz="1400" dirty="0"/>
          </a:p>
          <a:p>
            <a:pPr algn="l"/>
            <a:r>
              <a:rPr lang="fr-FR" sz="1400" dirty="0" smtClean="0"/>
              <a:t>for </a:t>
            </a:r>
            <a:r>
              <a:rPr lang="fr-FR" sz="1400" dirty="0" err="1"/>
              <a:t>Sorting</a:t>
            </a:r>
            <a:r>
              <a:rPr lang="fr-FR" sz="1400" dirty="0"/>
              <a:t> and </a:t>
            </a:r>
            <a:r>
              <a:rPr lang="fr-FR" sz="1400" dirty="0" err="1"/>
              <a:t>Searching</a:t>
            </a:r>
            <a:r>
              <a:rPr lang="fr-FR" sz="1400" dirty="0"/>
              <a:t> </a:t>
            </a:r>
            <a:r>
              <a:rPr lang="fr-FR" sz="1400" dirty="0" err="1" smtClean="0"/>
              <a:t>Strings.pdf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71600" y="58865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52Tries.pdf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380312" y="44998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Chapitre 5.2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46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19</a:t>
            </a:fld>
            <a:endParaRPr lang="fr-FR" altLang="fr-FR"/>
          </a:p>
        </p:txBody>
      </p:sp>
      <p:pic>
        <p:nvPicPr>
          <p:cNvPr id="6" name="Image 5" descr="Capture d’écran 2014-12-08 à 16.2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3" y="2636912"/>
            <a:ext cx="6054537" cy="3271751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 d’écran 2014-12-08 à 16.2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607774"/>
            <a:ext cx="5419840" cy="3664231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351987" y="2245514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BinarySearchTree.h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91880" y="1232972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 smtClean="0"/>
              <a:t>AVLTree.h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80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2</a:t>
            </a:fld>
            <a:endParaRPr lang="fr-FR" alt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1762939"/>
            <a:ext cx="1224136" cy="397031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fr-FR" sz="1200" dirty="0" err="1"/>
              <a:t>afterward</a:t>
            </a:r>
            <a:endParaRPr lang="fr-FR" sz="1200" dirty="0"/>
          </a:p>
          <a:p>
            <a:pPr algn="l"/>
            <a:r>
              <a:rPr lang="fr-FR" sz="1200" dirty="0" err="1"/>
              <a:t>among</a:t>
            </a:r>
            <a:endParaRPr lang="fr-FR" sz="1200" dirty="0"/>
          </a:p>
          <a:p>
            <a:pPr algn="l"/>
            <a:r>
              <a:rPr lang="fr-FR" sz="1200" dirty="0" err="1"/>
              <a:t>analog</a:t>
            </a:r>
            <a:endParaRPr lang="fr-FR" sz="1200" dirty="0"/>
          </a:p>
          <a:p>
            <a:pPr algn="l"/>
            <a:r>
              <a:rPr lang="fr-FR" sz="1200" dirty="0" err="1"/>
              <a:t>apologize</a:t>
            </a:r>
            <a:endParaRPr lang="fr-FR" sz="1200" dirty="0"/>
          </a:p>
          <a:p>
            <a:pPr algn="l"/>
            <a:r>
              <a:rPr lang="fr-FR" sz="1200" dirty="0" err="1"/>
              <a:t>behavior</a:t>
            </a:r>
            <a:endParaRPr lang="fr-FR" sz="1200" dirty="0"/>
          </a:p>
          <a:p>
            <a:pPr algn="l"/>
            <a:r>
              <a:rPr lang="fr-FR" sz="1200" dirty="0" err="1"/>
              <a:t>catalog</a:t>
            </a:r>
            <a:endParaRPr lang="fr-FR" sz="1200" dirty="0"/>
          </a:p>
          <a:p>
            <a:pPr algn="l"/>
            <a:r>
              <a:rPr lang="fr-FR" sz="1200" dirty="0"/>
              <a:t>center</a:t>
            </a:r>
          </a:p>
          <a:p>
            <a:pPr algn="l"/>
            <a:r>
              <a:rPr lang="fr-FR" sz="1200" dirty="0" err="1"/>
              <a:t>color</a:t>
            </a:r>
            <a:endParaRPr lang="fr-FR" sz="1200" dirty="0"/>
          </a:p>
          <a:p>
            <a:pPr algn="l"/>
            <a:r>
              <a:rPr lang="fr-FR" sz="1200" dirty="0" err="1"/>
              <a:t>color's</a:t>
            </a:r>
            <a:endParaRPr lang="fr-FR" sz="1200" dirty="0"/>
          </a:p>
          <a:p>
            <a:pPr algn="l"/>
            <a:r>
              <a:rPr lang="fr-FR" sz="1200" dirty="0" err="1"/>
              <a:t>colors</a:t>
            </a:r>
            <a:endParaRPr lang="fr-FR" sz="1200" dirty="0"/>
          </a:p>
          <a:p>
            <a:pPr algn="l"/>
            <a:r>
              <a:rPr lang="fr-FR" sz="1200" dirty="0" err="1"/>
              <a:t>defense</a:t>
            </a:r>
            <a:endParaRPr lang="fr-FR" sz="1200" dirty="0"/>
          </a:p>
          <a:p>
            <a:pPr algn="l"/>
            <a:r>
              <a:rPr lang="fr-FR" sz="1200" dirty="0" err="1"/>
              <a:t>favor</a:t>
            </a:r>
            <a:endParaRPr lang="fr-FR" sz="1200" dirty="0"/>
          </a:p>
          <a:p>
            <a:pPr algn="l"/>
            <a:r>
              <a:rPr lang="fr-FR" sz="1200" dirty="0"/>
              <a:t>favorite</a:t>
            </a:r>
          </a:p>
          <a:p>
            <a:pPr algn="l"/>
            <a:r>
              <a:rPr lang="fr-FR" sz="1200" dirty="0" err="1"/>
              <a:t>flavor</a:t>
            </a:r>
            <a:endParaRPr lang="fr-FR" sz="1200" dirty="0"/>
          </a:p>
          <a:p>
            <a:pPr algn="l"/>
            <a:r>
              <a:rPr lang="fr-FR" sz="1200" dirty="0"/>
              <a:t>gray</a:t>
            </a:r>
          </a:p>
          <a:p>
            <a:pPr algn="l"/>
            <a:r>
              <a:rPr lang="fr-FR" sz="1200" dirty="0" err="1"/>
              <a:t>judgment</a:t>
            </a:r>
            <a:endParaRPr lang="fr-FR" sz="1200" dirty="0"/>
          </a:p>
          <a:p>
            <a:pPr algn="l"/>
            <a:r>
              <a:rPr lang="fr-FR" sz="1200" dirty="0" err="1"/>
              <a:t>labeled</a:t>
            </a:r>
            <a:endParaRPr lang="fr-FR" sz="1200" dirty="0"/>
          </a:p>
          <a:p>
            <a:pPr algn="l"/>
            <a:r>
              <a:rPr lang="fr-FR" sz="1200" dirty="0" err="1"/>
              <a:t>labeling</a:t>
            </a:r>
            <a:endParaRPr lang="fr-FR" sz="1200" dirty="0"/>
          </a:p>
          <a:p>
            <a:pPr algn="l"/>
            <a:r>
              <a:rPr lang="fr-FR" sz="1200" dirty="0" smtClean="0"/>
              <a:t>Labor</a:t>
            </a:r>
            <a:endParaRPr lang="fr-FR" sz="1200" dirty="0"/>
          </a:p>
          <a:p>
            <a:pPr algn="l"/>
            <a:r>
              <a:rPr lang="fr-FR" sz="1200" dirty="0" err="1"/>
              <a:t>l</a:t>
            </a:r>
            <a:r>
              <a:rPr lang="fr-FR" sz="1200" dirty="0" err="1" smtClean="0"/>
              <a:t>earned</a:t>
            </a:r>
            <a:endParaRPr lang="fr-FR" sz="1200" dirty="0" smtClean="0"/>
          </a:p>
          <a:p>
            <a:pPr algn="l"/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907704" y="1988255"/>
            <a:ext cx="5400740" cy="3600985"/>
          </a:xfrm>
          <a:prstGeom prst="rect">
            <a:avLst/>
          </a:prstGeom>
          <a:solidFill>
            <a:srgbClr val="DDDDDD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Project </a:t>
            </a:r>
            <a:r>
              <a:rPr lang="fr-FR" sz="1200" dirty="0" err="1"/>
              <a:t>Gutenberg's</a:t>
            </a:r>
            <a:r>
              <a:rPr lang="fr-FR" sz="1200" dirty="0"/>
              <a:t> The </a:t>
            </a:r>
            <a:r>
              <a:rPr lang="fr-FR" sz="1200" dirty="0" err="1"/>
              <a:t>Adventures</a:t>
            </a:r>
            <a:r>
              <a:rPr lang="fr-FR" sz="1200" dirty="0"/>
              <a:t> of Sherlock Holmes, by Arthur Conan Doyle</a:t>
            </a:r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This </a:t>
            </a:r>
            <a:r>
              <a:rPr lang="fr-FR" sz="1200" dirty="0" err="1"/>
              <a:t>eBook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for the use of </a:t>
            </a:r>
            <a:r>
              <a:rPr lang="fr-FR" sz="1200" dirty="0" err="1"/>
              <a:t>anyone</a:t>
            </a:r>
            <a:r>
              <a:rPr lang="fr-FR" sz="1200" dirty="0"/>
              <a:t> </a:t>
            </a:r>
            <a:r>
              <a:rPr lang="fr-FR" sz="1200" dirty="0" err="1"/>
              <a:t>anywhere</a:t>
            </a:r>
            <a:r>
              <a:rPr lang="fr-FR" sz="1200" dirty="0"/>
              <a:t> </a:t>
            </a:r>
            <a:r>
              <a:rPr lang="fr-FR" sz="1200" dirty="0" err="1"/>
              <a:t>at</a:t>
            </a:r>
            <a:r>
              <a:rPr lang="fr-FR" sz="1200" dirty="0"/>
              <a:t> no </a:t>
            </a:r>
            <a:r>
              <a:rPr lang="fr-FR" sz="1200" dirty="0" err="1"/>
              <a:t>cost</a:t>
            </a:r>
            <a:r>
              <a:rPr lang="fr-FR" sz="1200" dirty="0"/>
              <a:t> and </a:t>
            </a:r>
            <a:r>
              <a:rPr lang="fr-FR" sz="1200" dirty="0" err="1"/>
              <a:t>with</a:t>
            </a:r>
            <a:endParaRPr lang="fr-FR" sz="1200" dirty="0"/>
          </a:p>
          <a:p>
            <a:pPr algn="l"/>
            <a:r>
              <a:rPr lang="fr-FR" sz="1200" dirty="0" err="1"/>
              <a:t>almost</a:t>
            </a:r>
            <a:r>
              <a:rPr lang="fr-FR" sz="1200" dirty="0"/>
              <a:t> no restrictions </a:t>
            </a:r>
            <a:r>
              <a:rPr lang="fr-FR" sz="1200" dirty="0" err="1"/>
              <a:t>whatsoever</a:t>
            </a:r>
            <a:r>
              <a:rPr lang="fr-FR" sz="1200" dirty="0"/>
              <a:t>.  You </a:t>
            </a:r>
            <a:r>
              <a:rPr lang="fr-FR" sz="1200" dirty="0" err="1"/>
              <a:t>may</a:t>
            </a:r>
            <a:r>
              <a:rPr lang="fr-FR" sz="1200" dirty="0"/>
              <a:t> copy </a:t>
            </a:r>
            <a:r>
              <a:rPr lang="fr-FR" sz="1200" dirty="0" err="1"/>
              <a:t>it</a:t>
            </a:r>
            <a:r>
              <a:rPr lang="fr-FR" sz="1200" dirty="0"/>
              <a:t>, </a:t>
            </a:r>
            <a:r>
              <a:rPr lang="fr-FR" sz="1200" dirty="0" err="1"/>
              <a:t>give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</a:t>
            </a:r>
            <a:r>
              <a:rPr lang="fr-FR" sz="1200" dirty="0" err="1"/>
              <a:t>away</a:t>
            </a:r>
            <a:r>
              <a:rPr lang="fr-FR" sz="1200" dirty="0"/>
              <a:t> or</a:t>
            </a:r>
          </a:p>
          <a:p>
            <a:pPr algn="l"/>
            <a:r>
              <a:rPr lang="fr-FR" sz="1200" dirty="0" err="1"/>
              <a:t>re-use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</a:t>
            </a:r>
            <a:r>
              <a:rPr lang="fr-FR" sz="1200" dirty="0" err="1"/>
              <a:t>under</a:t>
            </a:r>
            <a:r>
              <a:rPr lang="fr-FR" sz="1200" dirty="0"/>
              <a:t> the </a:t>
            </a:r>
            <a:r>
              <a:rPr lang="fr-FR" sz="1200" dirty="0" err="1"/>
              <a:t>terms</a:t>
            </a:r>
            <a:r>
              <a:rPr lang="fr-FR" sz="1200" dirty="0"/>
              <a:t> of the Project Gutenberg License </a:t>
            </a:r>
            <a:r>
              <a:rPr lang="fr-FR" sz="1200" dirty="0" err="1"/>
              <a:t>included</a:t>
            </a:r>
            <a:endParaRPr lang="fr-FR" sz="1200" dirty="0"/>
          </a:p>
          <a:p>
            <a:pPr algn="l"/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</a:t>
            </a:r>
            <a:r>
              <a:rPr lang="fr-FR" sz="1200" dirty="0" err="1"/>
              <a:t>eBook</a:t>
            </a:r>
            <a:r>
              <a:rPr lang="fr-FR" sz="1200" dirty="0"/>
              <a:t> or online </a:t>
            </a:r>
            <a:r>
              <a:rPr lang="fr-FR" sz="1200" dirty="0" err="1"/>
              <a:t>at</a:t>
            </a:r>
            <a:r>
              <a:rPr lang="fr-FR" sz="1200" dirty="0"/>
              <a:t> </a:t>
            </a:r>
            <a:r>
              <a:rPr lang="fr-FR" sz="1200" dirty="0" err="1"/>
              <a:t>www.gutenberg.net</a:t>
            </a:r>
            <a:endParaRPr lang="fr-FR" sz="1200" dirty="0"/>
          </a:p>
          <a:p>
            <a:pPr algn="l"/>
            <a:endParaRPr lang="fr-FR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 err="1"/>
              <a:t>Title</a:t>
            </a:r>
            <a:r>
              <a:rPr lang="fr-FR" sz="1200" dirty="0"/>
              <a:t>: The </a:t>
            </a:r>
            <a:r>
              <a:rPr lang="fr-FR" sz="1200" dirty="0" err="1"/>
              <a:t>Adventures</a:t>
            </a:r>
            <a:r>
              <a:rPr lang="fr-FR" sz="1200" dirty="0"/>
              <a:t> of Sherlock Holmes</a:t>
            </a:r>
          </a:p>
          <a:p>
            <a:pPr algn="l"/>
            <a:endParaRPr lang="fr-FR" sz="1200" dirty="0"/>
          </a:p>
          <a:p>
            <a:pPr algn="l"/>
            <a:r>
              <a:rPr lang="fr-FR" sz="1200" dirty="0" err="1"/>
              <a:t>Author</a:t>
            </a:r>
            <a:r>
              <a:rPr lang="fr-FR" sz="1200" dirty="0"/>
              <a:t>: Arthur Conan Doyle</a:t>
            </a:r>
          </a:p>
          <a:p>
            <a:pPr algn="l"/>
            <a:endParaRPr lang="fr-FR" sz="1200" dirty="0"/>
          </a:p>
          <a:p>
            <a:pPr algn="l"/>
            <a:r>
              <a:rPr lang="nl-NL" sz="1200" dirty="0" err="1"/>
              <a:t>Posting</a:t>
            </a:r>
            <a:r>
              <a:rPr lang="nl-NL" sz="1200" dirty="0"/>
              <a:t> Date: April 18, 2011 [</a:t>
            </a:r>
            <a:r>
              <a:rPr lang="nl-NL" sz="1200" dirty="0" err="1"/>
              <a:t>EBook</a:t>
            </a:r>
            <a:r>
              <a:rPr lang="nl-NL" sz="1200" dirty="0"/>
              <a:t> #1661]</a:t>
            </a:r>
          </a:p>
          <a:p>
            <a:pPr algn="l"/>
            <a:r>
              <a:rPr lang="nl-NL" sz="1200" dirty="0"/>
              <a:t>First </a:t>
            </a:r>
            <a:r>
              <a:rPr lang="nl-NL" sz="1200" dirty="0" err="1"/>
              <a:t>Posted</a:t>
            </a:r>
            <a:r>
              <a:rPr lang="nl-NL" sz="1200" dirty="0"/>
              <a:t>: November 29, 2002</a:t>
            </a:r>
          </a:p>
          <a:p>
            <a:pPr algn="l"/>
            <a:endParaRPr lang="nl-NL" sz="1200" dirty="0"/>
          </a:p>
          <a:p>
            <a:pPr algn="l"/>
            <a:r>
              <a:rPr lang="nl-NL" sz="1200" dirty="0"/>
              <a:t>Language: English</a:t>
            </a:r>
          </a:p>
          <a:p>
            <a:pPr algn="l"/>
            <a:endParaRPr lang="nl-NL" sz="1200" dirty="0"/>
          </a:p>
          <a:p>
            <a:pPr algn="l"/>
            <a:r>
              <a:rPr lang="nl-NL" sz="1200" dirty="0" smtClean="0"/>
              <a:t>…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7668344" y="1700808"/>
            <a:ext cx="1331640" cy="4339649"/>
          </a:xfrm>
          <a:prstGeom prst="rect">
            <a:avLst/>
          </a:prstGeom>
          <a:solidFill>
            <a:srgbClr val="DDDDDD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*</a:t>
            </a:r>
            <a:r>
              <a:rPr lang="fr-FR" sz="1200" dirty="0" err="1"/>
              <a:t>gutenberg's</a:t>
            </a:r>
            <a:endParaRPr lang="fr-FR" sz="1200" dirty="0"/>
          </a:p>
          <a:p>
            <a:pPr algn="l"/>
            <a:r>
              <a:rPr lang="fr-FR" sz="1200" dirty="0"/>
              <a:t>2:guttenberg's</a:t>
            </a:r>
          </a:p>
          <a:p>
            <a:pPr algn="l"/>
            <a:r>
              <a:rPr lang="fr-FR" sz="1200" dirty="0"/>
              <a:t>2:guttenberg's</a:t>
            </a:r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boscombe</a:t>
            </a:r>
            <a:endParaRPr lang="fr-FR" sz="1200" dirty="0"/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trepoff</a:t>
            </a:r>
            <a:endParaRPr lang="fr-FR" sz="1200" dirty="0"/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eglow</a:t>
            </a:r>
            <a:endParaRPr lang="fr-FR" sz="1200" dirty="0"/>
          </a:p>
          <a:p>
            <a:pPr algn="l"/>
            <a:r>
              <a:rPr lang="fr-FR" sz="1200" dirty="0"/>
              <a:t>1:glow</a:t>
            </a:r>
          </a:p>
          <a:p>
            <a:pPr algn="l"/>
            <a:r>
              <a:rPr lang="fr-FR" sz="1200" dirty="0"/>
              <a:t>2:reglow</a:t>
            </a:r>
          </a:p>
          <a:p>
            <a:pPr algn="l"/>
            <a:r>
              <a:rPr lang="fr-FR" sz="1200" dirty="0"/>
              <a:t>3:aglow</a:t>
            </a:r>
          </a:p>
          <a:p>
            <a:pPr algn="l"/>
            <a:r>
              <a:rPr lang="fr-FR" sz="1200" dirty="0"/>
              <a:t>3:eglon</a:t>
            </a:r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eglonitz</a:t>
            </a:r>
            <a:endParaRPr lang="fr-FR" sz="1200" dirty="0"/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egria</a:t>
            </a:r>
            <a:endParaRPr lang="fr-FR" sz="1200" dirty="0"/>
          </a:p>
          <a:p>
            <a:pPr algn="l"/>
            <a:r>
              <a:rPr lang="fr-FR" sz="1200" dirty="0"/>
              <a:t>1:eria</a:t>
            </a:r>
          </a:p>
          <a:p>
            <a:pPr algn="l"/>
            <a:r>
              <a:rPr lang="fr-FR" sz="1200" dirty="0"/>
              <a:t>2:egeria</a:t>
            </a:r>
          </a:p>
          <a:p>
            <a:pPr algn="l"/>
            <a:r>
              <a:rPr lang="fr-FR" sz="1200" dirty="0"/>
              <a:t>3:agria</a:t>
            </a:r>
          </a:p>
          <a:p>
            <a:pPr algn="l"/>
            <a:r>
              <a:rPr lang="fr-FR" sz="1200" dirty="0"/>
              <a:t>3:egrid</a:t>
            </a:r>
          </a:p>
          <a:p>
            <a:pPr algn="l"/>
            <a:r>
              <a:rPr lang="fr-FR" sz="1200" dirty="0"/>
              <a:t>*</a:t>
            </a:r>
            <a:r>
              <a:rPr lang="fr-FR" sz="1200" dirty="0" err="1"/>
              <a:t>kramm</a:t>
            </a:r>
            <a:endParaRPr lang="fr-FR" sz="1200" dirty="0"/>
          </a:p>
          <a:p>
            <a:pPr algn="l"/>
            <a:r>
              <a:rPr lang="fr-FR" sz="1200" dirty="0"/>
              <a:t>1:kram</a:t>
            </a:r>
          </a:p>
          <a:p>
            <a:pPr algn="l"/>
            <a:r>
              <a:rPr lang="fr-FR" sz="1200" dirty="0"/>
              <a:t>1:kram</a:t>
            </a:r>
          </a:p>
          <a:p>
            <a:pPr algn="l"/>
            <a:r>
              <a:rPr lang="fr-FR" sz="1200" dirty="0"/>
              <a:t>3:dramm</a:t>
            </a:r>
          </a:p>
          <a:p>
            <a:pPr algn="l"/>
            <a:r>
              <a:rPr lang="fr-FR" sz="1200" dirty="0"/>
              <a:t>3:krama</a:t>
            </a:r>
          </a:p>
          <a:p>
            <a:pPr algn="l"/>
            <a:r>
              <a:rPr lang="fr-FR" sz="1200" dirty="0"/>
              <a:t>3:krams</a:t>
            </a:r>
          </a:p>
          <a:p>
            <a:pPr algn="l"/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11967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</a:t>
            </a:r>
            <a:r>
              <a:rPr lang="fr-FR" sz="1400" dirty="0" err="1" smtClean="0"/>
              <a:t>ictionary.txt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71800" y="11967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input_sh.txt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580572" y="119526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output.txt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434624" y="350100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+</a:t>
            </a:r>
            <a:endParaRPr lang="fr-FR" sz="2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261980" y="350100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=</a:t>
            </a:r>
            <a:endParaRPr lang="fr-FR" sz="2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fr-FR" sz="2400" dirty="0" smtClean="0"/>
              <a:t>Application: correction + suggestions orthographiques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813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20</a:t>
            </a:fld>
            <a:endParaRPr lang="fr-FR" alt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http://algs4.cs.princeton.edu/</a:t>
            </a:r>
            <a:r>
              <a:rPr lang="fr-FR" sz="2400" dirty="0" smtClean="0"/>
              <a:t>52trie/</a:t>
            </a:r>
            <a:endParaRPr lang="fr-FR" sz="2400" dirty="0" smtClean="0">
              <a:hlinkClick r:id="rId2"/>
            </a:endParaRPr>
          </a:p>
          <a:p>
            <a:endParaRPr lang="fr-FR" sz="2400" dirty="0" smtClean="0"/>
          </a:p>
          <a:p>
            <a:r>
              <a:rPr lang="fr-FR" sz="2400" dirty="0" smtClean="0"/>
              <a:t>http</a:t>
            </a:r>
            <a:r>
              <a:rPr lang="fr-FR" sz="2400" dirty="0"/>
              <a:t>://en.wikipedia.org/wiki/</a:t>
            </a:r>
            <a:r>
              <a:rPr lang="fr-FR" sz="2400" dirty="0" smtClean="0"/>
              <a:t>Trie</a:t>
            </a:r>
          </a:p>
          <a:p>
            <a:endParaRPr lang="fr-FR" sz="2400" dirty="0" smtClean="0"/>
          </a:p>
          <a:p>
            <a:r>
              <a:rPr lang="fr-FR" sz="2400" dirty="0" smtClean="0"/>
              <a:t>http</a:t>
            </a:r>
            <a:r>
              <a:rPr lang="fr-FR" sz="2400" dirty="0"/>
              <a:t>://en.wikipedia.org/wiki/</a:t>
            </a:r>
            <a:r>
              <a:rPr lang="fr-FR" sz="2400" dirty="0" smtClean="0"/>
              <a:t>Ternary_search_tree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6927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fr-FR" sz="2800" dirty="0" smtClean="0"/>
              <a:t>Entrées / Sorties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Les données d’entrée</a:t>
            </a:r>
          </a:p>
          <a:p>
            <a:pPr lvl="1"/>
            <a:r>
              <a:rPr lang="fr-FR" sz="2400" dirty="0" smtClean="0"/>
              <a:t>Un dictionnaire anglais (fourni)</a:t>
            </a:r>
          </a:p>
          <a:p>
            <a:pPr lvl="1"/>
            <a:r>
              <a:rPr lang="fr-FR" sz="2400" dirty="0" smtClean="0"/>
              <a:t>Le fichier texte à corriger (certains sont fournis)</a:t>
            </a:r>
          </a:p>
          <a:p>
            <a:r>
              <a:rPr lang="fr-FR" sz="2400" dirty="0" smtClean="0"/>
              <a:t>En sortie</a:t>
            </a:r>
            <a:endParaRPr lang="fr-FR" sz="2400" dirty="0"/>
          </a:p>
          <a:p>
            <a:pPr lvl="1"/>
            <a:r>
              <a:rPr lang="fr-FR" sz="2400" dirty="0" smtClean="0"/>
              <a:t>Un fichier mentionnant tous les mots mal orthographiés et les suggestions trouvées à l’aide du dictionnaire</a:t>
            </a:r>
          </a:p>
          <a:p>
            <a:pPr lvl="1"/>
            <a:r>
              <a:rPr lang="fr-FR" sz="2400" dirty="0" smtClean="0"/>
              <a:t>Le temps de chargement du dictionnaire en mémoire</a:t>
            </a:r>
          </a:p>
          <a:p>
            <a:pPr lvl="1"/>
            <a:r>
              <a:rPr lang="fr-FR" sz="2400" dirty="0"/>
              <a:t>Le temps </a:t>
            </a:r>
            <a:r>
              <a:rPr lang="fr-FR" sz="2400" dirty="0" smtClean="0"/>
              <a:t>d’</a:t>
            </a:r>
            <a:r>
              <a:rPr lang="fr-FR" sz="2400" dirty="0"/>
              <a:t>e</a:t>
            </a:r>
            <a:r>
              <a:rPr lang="fr-FR" sz="2400" dirty="0" smtClean="0"/>
              <a:t>xécution nécessaire pour corriger un texte</a:t>
            </a:r>
          </a:p>
        </p:txBody>
      </p:sp>
    </p:spTree>
    <p:extLst>
      <p:ext uri="{BB962C8B-B14F-4D97-AF65-F5344CB8AC3E}">
        <p14:creationId xmlns:p14="http://schemas.microsoft.com/office/powerpoint/2010/main" val="1040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fr-FR" sz="2800" dirty="0"/>
              <a:t>2</a:t>
            </a:r>
            <a:r>
              <a:rPr lang="fr-FR" sz="2800" dirty="0" smtClean="0"/>
              <a:t> versions </a:t>
            </a:r>
          </a:p>
          <a:p>
            <a:pPr lvl="1"/>
            <a:r>
              <a:rPr lang="fr-FR" sz="2400" dirty="0" smtClean="0"/>
              <a:t>Avec une structure STL à votre choix. A justifier dans les commentaires du code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Avec un </a:t>
            </a:r>
            <a:r>
              <a:rPr lang="fr-FR" sz="2400" dirty="0" err="1" smtClean="0"/>
              <a:t>Ternary</a:t>
            </a:r>
            <a:r>
              <a:rPr lang="fr-FR" sz="2400" dirty="0" smtClean="0"/>
              <a:t> </a:t>
            </a:r>
            <a:r>
              <a:rPr lang="fr-FR" sz="2400" dirty="0" err="1" smtClean="0"/>
              <a:t>Search</a:t>
            </a:r>
            <a:r>
              <a:rPr lang="fr-FR" sz="2400" dirty="0" smtClean="0"/>
              <a:t> Trie. Classe à mettre en œuvre par vous même.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403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Marche à suivre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017"/>
          </a:xfrm>
        </p:spPr>
        <p:txBody>
          <a:bodyPr>
            <a:noAutofit/>
          </a:bodyPr>
          <a:lstStyle/>
          <a:p>
            <a:pPr>
              <a:spcBef>
                <a:spcPts val="1128"/>
              </a:spcBef>
            </a:pPr>
            <a:r>
              <a:rPr lang="fr-FR" sz="2400" dirty="0" smtClean="0"/>
              <a:t>Lire et stocker le fichier </a:t>
            </a:r>
            <a:r>
              <a:rPr lang="fr-FR" sz="2400" dirty="0" smtClean="0">
                <a:latin typeface="Courier New"/>
                <a:cs typeface="Courier New"/>
              </a:rPr>
              <a:t>dictionary.txt</a:t>
            </a:r>
            <a:r>
              <a:rPr lang="fr-FR" sz="2400" dirty="0" smtClean="0"/>
              <a:t> dans la structure de données </a:t>
            </a:r>
          </a:p>
          <a:p>
            <a:pPr>
              <a:spcBef>
                <a:spcPts val="1128"/>
              </a:spcBef>
            </a:pPr>
            <a:endParaRPr lang="fr-FR" sz="2400" dirty="0" smtClean="0"/>
          </a:p>
          <a:p>
            <a:pPr>
              <a:spcBef>
                <a:spcPts val="1128"/>
              </a:spcBef>
            </a:pPr>
            <a:r>
              <a:rPr lang="fr-FR" sz="2400" dirty="0" smtClean="0"/>
              <a:t>Lire mot par mot le fichier texte en entrée </a:t>
            </a:r>
          </a:p>
          <a:p>
            <a:pPr lvl="1">
              <a:spcBef>
                <a:spcPts val="1128"/>
              </a:spcBef>
            </a:pPr>
            <a:r>
              <a:rPr lang="fr-FR" sz="2000" dirty="0" smtClean="0"/>
              <a:t>Convertir en minuscule toutes les lettres de chaque mot</a:t>
            </a:r>
          </a:p>
          <a:p>
            <a:pPr lvl="1">
              <a:spcBef>
                <a:spcPts val="1128"/>
              </a:spcBef>
            </a:pPr>
            <a:r>
              <a:rPr lang="fr-FR" sz="2000" dirty="0" smtClean="0"/>
              <a:t>Garder uniquement les caractères a-z et </a:t>
            </a:r>
            <a:br>
              <a:rPr lang="fr-FR" sz="2000" dirty="0" smtClean="0"/>
            </a:br>
            <a:r>
              <a:rPr lang="fr-FR" sz="2000" dirty="0" smtClean="0"/>
              <a:t>les apostrophes en milieu de mot.</a:t>
            </a:r>
          </a:p>
        </p:txBody>
      </p:sp>
    </p:spTree>
    <p:extLst>
      <p:ext uri="{BB962C8B-B14F-4D97-AF65-F5344CB8AC3E}">
        <p14:creationId xmlns:p14="http://schemas.microsoft.com/office/powerpoint/2010/main" val="28932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Marche à suivre 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128"/>
              </a:spcBef>
            </a:pPr>
            <a:r>
              <a:rPr lang="fr-FR" sz="2400" dirty="0" smtClean="0"/>
              <a:t>Vérifier l’existence de chaque mot dans le dictionnaire</a:t>
            </a:r>
          </a:p>
          <a:p>
            <a:pPr lvl="1">
              <a:spcBef>
                <a:spcPts val="1128"/>
              </a:spcBef>
            </a:pPr>
            <a:r>
              <a:rPr lang="fr-FR" sz="2000" dirty="0" smtClean="0"/>
              <a:t>Présent → rien à faire</a:t>
            </a:r>
          </a:p>
          <a:p>
            <a:pPr lvl="1">
              <a:spcBef>
                <a:spcPts val="1128"/>
              </a:spcBef>
            </a:pPr>
            <a:r>
              <a:rPr lang="fr-FR" sz="2000" dirty="0" smtClean="0"/>
              <a:t>Absent </a:t>
            </a:r>
            <a:r>
              <a:rPr lang="fr-FR" sz="2000" dirty="0"/>
              <a:t>→ </a:t>
            </a:r>
            <a:r>
              <a:rPr lang="fr-FR" sz="2000" dirty="0" smtClean="0"/>
              <a:t>générer toutes les variantes possibles du mot en se basant sur quatre hypothèses.</a:t>
            </a:r>
          </a:p>
          <a:p>
            <a:pPr lvl="1">
              <a:spcBef>
                <a:spcPts val="1128"/>
              </a:spcBef>
            </a:pPr>
            <a:r>
              <a:rPr lang="fr-FR" sz="2000" dirty="0" smtClean="0"/>
              <a:t>Vérifier l’existence de chaque variante dans le dictionnaire</a:t>
            </a:r>
          </a:p>
          <a:p>
            <a:pPr lvl="2">
              <a:spcBef>
                <a:spcPts val="1128"/>
              </a:spcBef>
            </a:pPr>
            <a:r>
              <a:rPr lang="fr-FR" sz="2000" dirty="0" smtClean="0"/>
              <a:t>Si la variante existe dans le dictionnaire =&gt; elle sera proposée comme correction possible</a:t>
            </a:r>
          </a:p>
          <a:p>
            <a:pPr>
              <a:spcBef>
                <a:spcPts val="1128"/>
              </a:spcBef>
            </a:pPr>
            <a:r>
              <a:rPr lang="fr-FR" sz="2400" dirty="0" smtClean="0"/>
              <a:t>Afficher les mots mal orthographiés avec les suggestions dans un fichier, gardez l’ordre des mots du fichier initial</a:t>
            </a:r>
          </a:p>
        </p:txBody>
      </p:sp>
    </p:spTree>
    <p:extLst>
      <p:ext uri="{BB962C8B-B14F-4D97-AF65-F5344CB8AC3E}">
        <p14:creationId xmlns:p14="http://schemas.microsoft.com/office/powerpoint/2010/main" val="3236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Variantes orthographiques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endParaRPr lang="fr-CH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CH" dirty="0" smtClean="0"/>
              <a:t>L’utilisateur </a:t>
            </a:r>
            <a:r>
              <a:rPr lang="fr-CH" dirty="0"/>
              <a:t>a tapé une lettre </a:t>
            </a:r>
            <a:r>
              <a:rPr lang="fr-CH" dirty="0" smtClean="0"/>
              <a:t>supplémentaire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 smtClean="0"/>
              <a:t>a</a:t>
            </a:r>
            <a:r>
              <a:rPr lang="fr-CH" dirty="0" err="1" smtClean="0">
                <a:solidFill>
                  <a:srgbClr val="FF0000"/>
                </a:solidFill>
              </a:rPr>
              <a:t>c</a:t>
            </a:r>
            <a:r>
              <a:rPr lang="fr-CH" dirty="0" err="1" smtClean="0"/>
              <a:t>queux</a:t>
            </a:r>
            <a:r>
              <a:rPr lang="fr-CH" dirty="0" smtClean="0"/>
              <a:t> </a:t>
            </a:r>
            <a:r>
              <a:rPr lang="fr-CH" dirty="0"/>
              <a:t>→ aqueux (il y a un c en trop</a:t>
            </a:r>
            <a:r>
              <a:rPr lang="fr-CH" dirty="0" smtClean="0"/>
              <a:t>)</a:t>
            </a:r>
            <a:endParaRPr lang="fr-CH" dirty="0"/>
          </a:p>
          <a:p>
            <a:pPr marL="971550" lvl="1" indent="-514350">
              <a:buFont typeface="+mj-lt"/>
              <a:buAutoNum type="arabicPeriod"/>
            </a:pPr>
            <a:r>
              <a:rPr lang="fr-CH" dirty="0"/>
              <a:t>L’utilisateur a oublié de taper une </a:t>
            </a:r>
            <a:r>
              <a:rPr lang="fr-CH" dirty="0" smtClean="0"/>
              <a:t>lettre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 smtClean="0"/>
              <a:t>aqeux</a:t>
            </a:r>
            <a:r>
              <a:rPr lang="fr-CH" dirty="0" smtClean="0"/>
              <a:t> </a:t>
            </a:r>
            <a:r>
              <a:rPr lang="fr-CH" dirty="0"/>
              <a:t>→ aq</a:t>
            </a:r>
            <a:r>
              <a:rPr lang="fr-CH" dirty="0">
                <a:solidFill>
                  <a:srgbClr val="00B050"/>
                </a:solidFill>
              </a:rPr>
              <a:t>u</a:t>
            </a:r>
            <a:r>
              <a:rPr lang="fr-CH" dirty="0"/>
              <a:t>eux (il manque la lettre u</a:t>
            </a:r>
            <a:r>
              <a:rPr lang="fr-CH" dirty="0" smtClean="0"/>
              <a:t>)</a:t>
            </a:r>
            <a:endParaRPr lang="fr-CH" dirty="0"/>
          </a:p>
          <a:p>
            <a:pPr marL="971550" lvl="1" indent="-514350">
              <a:buFont typeface="+mj-lt"/>
              <a:buAutoNum type="arabicPeriod"/>
            </a:pPr>
            <a:r>
              <a:rPr lang="fr-CH" dirty="0"/>
              <a:t>L’utilisateur a mal tapé une </a:t>
            </a:r>
            <a:r>
              <a:rPr lang="fr-CH" dirty="0" smtClean="0"/>
              <a:t>lettre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 smtClean="0"/>
              <a:t>a</a:t>
            </a:r>
            <a:r>
              <a:rPr lang="fr-CH" dirty="0" err="1" smtClean="0">
                <a:solidFill>
                  <a:srgbClr val="FF0000"/>
                </a:solidFill>
              </a:rPr>
              <a:t>w</a:t>
            </a:r>
            <a:r>
              <a:rPr lang="fr-CH" dirty="0" err="1" smtClean="0"/>
              <a:t>ueux</a:t>
            </a:r>
            <a:r>
              <a:rPr lang="fr-CH" dirty="0" smtClean="0"/>
              <a:t> </a:t>
            </a:r>
            <a:r>
              <a:rPr lang="fr-CH" dirty="0"/>
              <a:t>→ a</a:t>
            </a:r>
            <a:r>
              <a:rPr lang="fr-CH" dirty="0">
                <a:solidFill>
                  <a:srgbClr val="00B050"/>
                </a:solidFill>
              </a:rPr>
              <a:t>q</a:t>
            </a:r>
            <a:r>
              <a:rPr lang="fr-CH" dirty="0"/>
              <a:t>ueux (il y a un w à la place du q</a:t>
            </a:r>
            <a:r>
              <a:rPr lang="fr-CH" dirty="0" smtClean="0"/>
              <a:t>)</a:t>
            </a:r>
            <a:endParaRPr lang="fr-CH" dirty="0"/>
          </a:p>
          <a:p>
            <a:pPr marL="971550" lvl="1" indent="-514350">
              <a:buFont typeface="+mj-lt"/>
              <a:buAutoNum type="arabicPeriod"/>
            </a:pPr>
            <a:r>
              <a:rPr lang="fr-CH" dirty="0"/>
              <a:t>L’utilisateur a échangé 2 </a:t>
            </a:r>
            <a:r>
              <a:rPr lang="fr-CH" dirty="0" smtClean="0"/>
              <a:t>lettres</a:t>
            </a:r>
            <a:br>
              <a:rPr lang="fr-CH" dirty="0" smtClean="0"/>
            </a:br>
            <a:r>
              <a:rPr lang="fr-CH" dirty="0" err="1" smtClean="0"/>
              <a:t>a</a:t>
            </a:r>
            <a:r>
              <a:rPr lang="fr-CH" dirty="0" err="1" smtClean="0">
                <a:solidFill>
                  <a:srgbClr val="FF0000"/>
                </a:solidFill>
              </a:rPr>
              <a:t>uq</a:t>
            </a:r>
            <a:r>
              <a:rPr lang="fr-CH" dirty="0" err="1" smtClean="0"/>
              <a:t>eux</a:t>
            </a:r>
            <a:r>
              <a:rPr lang="fr-CH" dirty="0" smtClean="0"/>
              <a:t> </a:t>
            </a:r>
            <a:r>
              <a:rPr lang="fr-CH" dirty="0"/>
              <a:t>→ a</a:t>
            </a:r>
            <a:r>
              <a:rPr lang="fr-CH" dirty="0">
                <a:solidFill>
                  <a:srgbClr val="00B050"/>
                </a:solidFill>
              </a:rPr>
              <a:t>qu</a:t>
            </a:r>
            <a:r>
              <a:rPr lang="fr-CH" dirty="0"/>
              <a:t>eux (u et q intervertis</a:t>
            </a:r>
            <a:r>
              <a:rPr lang="fr-CH" dirty="0" smtClean="0"/>
              <a:t>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151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fichier de sortie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fr-FR" sz="2400" b="0" dirty="0"/>
              <a:t>Pour chaque texte pour lequel vous </a:t>
            </a:r>
            <a:r>
              <a:rPr lang="fr-FR" sz="2400" b="0" dirty="0" err="1"/>
              <a:t>vérifierez</a:t>
            </a:r>
            <a:r>
              <a:rPr lang="fr-FR" sz="2400" b="0" dirty="0"/>
              <a:t> l’orthographe, vous </a:t>
            </a:r>
            <a:r>
              <a:rPr lang="fr-FR" sz="2400" b="0" dirty="0" err="1"/>
              <a:t>générerez</a:t>
            </a:r>
            <a:r>
              <a:rPr lang="fr-FR" sz="2400" b="0" dirty="0"/>
              <a:t> un fichier texte comportant </a:t>
            </a:r>
            <a:endParaRPr lang="fr-FR" sz="2400" b="0" dirty="0" smtClean="0"/>
          </a:p>
          <a:p>
            <a:pPr lvl="1"/>
            <a:r>
              <a:rPr lang="fr-FR" sz="2200" b="0" dirty="0" smtClean="0"/>
              <a:t>les </a:t>
            </a:r>
            <a:r>
              <a:rPr lang="fr-FR" sz="2200" b="0" dirty="0"/>
              <a:t>mots mal </a:t>
            </a:r>
            <a:r>
              <a:rPr lang="fr-FR" sz="2200" b="0" dirty="0" err="1"/>
              <a:t>orthographiés</a:t>
            </a:r>
            <a:r>
              <a:rPr lang="fr-FR" sz="2200" b="0" dirty="0"/>
              <a:t> (</a:t>
            </a:r>
            <a:r>
              <a:rPr lang="fr-FR" sz="2200" b="0" dirty="0" err="1"/>
              <a:t>préfixés</a:t>
            </a:r>
            <a:r>
              <a:rPr lang="fr-FR" sz="2200" b="0" dirty="0"/>
              <a:t> d’une </a:t>
            </a:r>
            <a:r>
              <a:rPr lang="fr-FR" sz="2200" b="0" dirty="0" err="1"/>
              <a:t>étoile</a:t>
            </a:r>
            <a:r>
              <a:rPr lang="fr-FR" sz="2200" b="0" dirty="0" smtClean="0"/>
              <a:t>)</a:t>
            </a:r>
          </a:p>
          <a:p>
            <a:pPr lvl="1"/>
            <a:r>
              <a:rPr lang="fr-FR" sz="2200" b="0" dirty="0" smtClean="0"/>
              <a:t>suivi </a:t>
            </a:r>
            <a:r>
              <a:rPr lang="fr-FR" sz="2200" b="0" dirty="0" err="1"/>
              <a:t>immédiatement</a:t>
            </a:r>
            <a:r>
              <a:rPr lang="fr-FR" sz="2200" b="0" dirty="0"/>
              <a:t> des propositions de correction </a:t>
            </a:r>
            <a:r>
              <a:rPr lang="fr-FR" sz="2200" b="0" dirty="0" err="1"/>
              <a:t>vérifiées</a:t>
            </a:r>
            <a:r>
              <a:rPr lang="fr-FR" sz="2200" b="0" dirty="0"/>
              <a:t> (</a:t>
            </a:r>
            <a:r>
              <a:rPr lang="fr-FR" sz="2200" b="0" dirty="0" err="1"/>
              <a:t>préfixée</a:t>
            </a:r>
            <a:r>
              <a:rPr lang="fr-FR" sz="2200" b="0" dirty="0"/>
              <a:t> du </a:t>
            </a:r>
            <a:r>
              <a:rPr lang="fr-FR" sz="2200" b="0" dirty="0" err="1"/>
              <a:t>numéro</a:t>
            </a:r>
            <a:r>
              <a:rPr lang="fr-FR" sz="2200" b="0" dirty="0"/>
              <a:t> de l’</a:t>
            </a:r>
            <a:r>
              <a:rPr lang="fr-FR" sz="2200" b="0" dirty="0" err="1"/>
              <a:t>hypothèse</a:t>
            </a:r>
            <a:r>
              <a:rPr lang="fr-FR" sz="2200" b="0" dirty="0"/>
              <a:t>).</a:t>
            </a:r>
            <a:br>
              <a:rPr lang="fr-FR" sz="2200" b="0" dirty="0"/>
            </a:br>
            <a:endParaRPr lang="fr-FR" sz="2200" b="0" dirty="0"/>
          </a:p>
          <a:p>
            <a:endParaRPr lang="fr-FR" sz="24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8</a:t>
            </a:fld>
            <a:endParaRPr lang="fr-FR" alt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85815" y="2060848"/>
            <a:ext cx="1318369" cy="3539430"/>
          </a:xfrm>
          <a:prstGeom prst="rect">
            <a:avLst/>
          </a:prstGeom>
          <a:solidFill>
            <a:srgbClr val="DDDDDD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fr-FR" sz="1600" dirty="0"/>
              <a:t>*</a:t>
            </a:r>
            <a:r>
              <a:rPr lang="fr-FR" sz="1600" dirty="0" err="1"/>
              <a:t>lates</a:t>
            </a:r>
            <a:endParaRPr lang="fr-FR" sz="1600" dirty="0"/>
          </a:p>
          <a:p>
            <a:pPr algn="l"/>
            <a:r>
              <a:rPr lang="fr-FR" sz="1600" dirty="0"/>
              <a:t>1:ates</a:t>
            </a:r>
          </a:p>
          <a:p>
            <a:pPr algn="l"/>
            <a:r>
              <a:rPr lang="fr-FR" sz="1600" dirty="0"/>
              <a:t>1:lats</a:t>
            </a:r>
          </a:p>
          <a:p>
            <a:pPr algn="l"/>
            <a:r>
              <a:rPr lang="fr-FR" sz="1600" dirty="0"/>
              <a:t>1:late</a:t>
            </a:r>
          </a:p>
          <a:p>
            <a:pPr algn="l"/>
            <a:r>
              <a:rPr lang="fr-FR" sz="1600" dirty="0"/>
              <a:t>2:alates</a:t>
            </a:r>
          </a:p>
          <a:p>
            <a:pPr algn="l"/>
            <a:r>
              <a:rPr lang="fr-FR" sz="1600" dirty="0"/>
              <a:t>2:elates</a:t>
            </a:r>
          </a:p>
          <a:p>
            <a:pPr algn="l"/>
            <a:r>
              <a:rPr lang="fr-FR" sz="1600" dirty="0"/>
              <a:t>2:</a:t>
            </a:r>
            <a:r>
              <a:rPr lang="fr-FR" sz="1600" dirty="0" smtClean="0"/>
              <a:t>plates</a:t>
            </a:r>
          </a:p>
          <a:p>
            <a:pPr algn="l"/>
            <a:r>
              <a:rPr lang="fr-FR" sz="1600" dirty="0" smtClean="0"/>
              <a:t>…</a:t>
            </a:r>
            <a:endParaRPr lang="fr-FR" sz="1600" dirty="0"/>
          </a:p>
          <a:p>
            <a:pPr algn="l"/>
            <a:r>
              <a:rPr lang="fr-FR" sz="1600" dirty="0"/>
              <a:t>3:bates</a:t>
            </a:r>
          </a:p>
          <a:p>
            <a:pPr algn="l"/>
            <a:r>
              <a:rPr lang="fr-FR" sz="1600" dirty="0"/>
              <a:t>3:cates</a:t>
            </a:r>
          </a:p>
          <a:p>
            <a:pPr algn="l"/>
            <a:r>
              <a:rPr lang="fr-FR" sz="1600" dirty="0"/>
              <a:t>3:</a:t>
            </a:r>
            <a:r>
              <a:rPr lang="fr-FR" sz="1600" dirty="0" smtClean="0"/>
              <a:t>dates</a:t>
            </a:r>
          </a:p>
          <a:p>
            <a:pPr algn="l"/>
            <a:r>
              <a:rPr lang="fr-FR" sz="1600" dirty="0" smtClean="0"/>
              <a:t>…</a:t>
            </a:r>
            <a:endParaRPr lang="fr-FR" sz="1600" dirty="0"/>
          </a:p>
          <a:p>
            <a:pPr algn="l"/>
            <a:r>
              <a:rPr lang="fr-FR" sz="1600" dirty="0"/>
              <a:t>4:altes</a:t>
            </a:r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338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Ternary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Tries?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de donnée apparentée aux arbres de recherche</a:t>
            </a:r>
          </a:p>
          <a:p>
            <a:endParaRPr lang="fr-FR" dirty="0"/>
          </a:p>
          <a:p>
            <a:r>
              <a:rPr lang="fr-FR" dirty="0" smtClean="0"/>
              <a:t>Brève introduction ici, et diverses ressources externes proposées</a:t>
            </a:r>
          </a:p>
          <a:p>
            <a:endParaRPr lang="fr-FR" dirty="0"/>
          </a:p>
          <a:p>
            <a:r>
              <a:rPr lang="fr-FR" dirty="0" smtClean="0"/>
              <a:t>Classe </a:t>
            </a:r>
            <a:r>
              <a:rPr lang="fr-FR" dirty="0" err="1" smtClean="0"/>
              <a:t>TernarySearchTrie</a:t>
            </a:r>
            <a:r>
              <a:rPr lang="fr-FR" dirty="0" smtClean="0"/>
              <a:t> à mettre en œuvre et utiliser.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3E2F-998D-4A6F-9472-C91BC99991C6}" type="datetime1">
              <a:rPr lang="en-US" altLang="fr-FR" smtClean="0"/>
              <a:pPr/>
              <a:t>08.12.14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58454-7418-43C3-9D78-C68C773448DC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03371523"/>
      </p:ext>
    </p:extLst>
  </p:cSld>
  <p:clrMapOvr>
    <a:masterClrMapping/>
  </p:clrMapOvr>
</p:sld>
</file>

<file path=ppt/theme/theme1.xml><?xml version="1.0" encoding="utf-8"?>
<a:theme xmlns:a="http://schemas.openxmlformats.org/drawingml/2006/main" name="heig-vd simp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inTitl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MainTitle 1">
        <a:dk1>
          <a:srgbClr val="000000"/>
        </a:dk1>
        <a:lt1>
          <a:srgbClr val="FFFFFF"/>
        </a:lt1>
        <a:dk2>
          <a:srgbClr val="990000"/>
        </a:dk2>
        <a:lt2>
          <a:srgbClr val="D1D1C5"/>
        </a:lt2>
        <a:accent1>
          <a:srgbClr val="F5F5A8"/>
        </a:accent1>
        <a:accent2>
          <a:srgbClr val="BAE3FF"/>
        </a:accent2>
        <a:accent3>
          <a:srgbClr val="FFFFFF"/>
        </a:accent3>
        <a:accent4>
          <a:srgbClr val="000000"/>
        </a:accent4>
        <a:accent5>
          <a:srgbClr val="F9F9D1"/>
        </a:accent5>
        <a:accent6>
          <a:srgbClr val="A8CEE7"/>
        </a:accent6>
        <a:hlink>
          <a:srgbClr val="FFD9FF"/>
        </a:hlink>
        <a:folHlink>
          <a:srgbClr val="59FF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71EA1DC570F48BA5731C31856EEE3" ma:contentTypeVersion="2" ma:contentTypeDescription="Crée un document." ma:contentTypeScope="" ma:versionID="f04fa30e3d35f6dd033bbaf6636e4b1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44f7b4d180c95d88d99dbee9826e534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9820DF-E239-4BF9-A646-B8042A2296E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634A6A3-2CD4-435C-8DEE-D531DB054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700D628-1E77-4AEF-B666-8E63E26AAE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EC491-EF81-426F-BED9-EE853D5FD9D2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heig-vd simple</Template>
  <TotalTime>1841</TotalTime>
  <Words>629</Words>
  <Application>Microsoft Macintosh PowerPoint</Application>
  <PresentationFormat>Présentation à l'écran (4:3)</PresentationFormat>
  <Paragraphs>182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heig-vd simple</vt:lpstr>
      <vt:lpstr>Labo 5   Correcteur Orthographique      </vt:lpstr>
      <vt:lpstr>Application: correction + suggestions orthographiques</vt:lpstr>
      <vt:lpstr>Entrées / Sorties</vt:lpstr>
      <vt:lpstr>Mise en oeuvre</vt:lpstr>
      <vt:lpstr>Marche à suivre</vt:lpstr>
      <vt:lpstr>Marche à suivre (suite)</vt:lpstr>
      <vt:lpstr>Variantes orthographiques</vt:lpstr>
      <vt:lpstr>Format fichier de sortie</vt:lpstr>
      <vt:lpstr>Ternary Search Tries?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 Points bonus ( +0.1 à votre examen chacun)</vt:lpstr>
      <vt:lpstr>Resources</vt:lpstr>
      <vt:lpstr>Ressources</vt:lpstr>
      <vt:lpstr>Ressources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ASD2 – Algorithmes et structures de données 2</dc:title>
  <dc:creator>Olivier Cuisenaire</dc:creator>
  <cp:lastModifiedBy>Olivier Cuisenaire</cp:lastModifiedBy>
  <cp:revision>149</cp:revision>
  <cp:lastPrinted>2014-12-08T14:39:21Z</cp:lastPrinted>
  <dcterms:created xsi:type="dcterms:W3CDTF">2014-09-03T10:24:04Z</dcterms:created>
  <dcterms:modified xsi:type="dcterms:W3CDTF">2014-12-08T16:25:14Z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/>
  </property>
  <property fmtid="{D5CDD505-2E9C-101B-9397-08002B2CF9AE}" pid="3" name="ContentType">
    <vt:lpwstr>Document</vt:lpwstr>
  </property>
  <property fmtid="{D5CDD505-2E9C-101B-9397-08002B2CF9AE}" pid="4" name="Subject">
    <vt:lpwstr/>
  </property>
  <property fmtid="{D5CDD505-2E9C-101B-9397-08002B2CF9AE}" pid="5" name="Keywords">
    <vt:lpwstr/>
  </property>
  <property fmtid="{D5CDD505-2E9C-101B-9397-08002B2CF9AE}" pid="6" name="_Author">
    <vt:lpwstr/>
  </property>
  <property fmtid="{D5CDD505-2E9C-101B-9397-08002B2CF9AE}" pid="7" name="_Category">
    <vt:lpwstr/>
  </property>
  <property fmtid="{D5CDD505-2E9C-101B-9397-08002B2CF9AE}" pid="8" name="Slides">
    <vt:lpwstr>16</vt:lpwstr>
  </property>
  <property fmtid="{D5CDD505-2E9C-101B-9397-08002B2CF9AE}" pid="9" name="Categories">
    <vt:lpwstr/>
  </property>
  <property fmtid="{D5CDD505-2E9C-101B-9397-08002B2CF9AE}" pid="10" name="Approval Level">
    <vt:lpwstr/>
  </property>
  <property fmtid="{D5CDD505-2E9C-101B-9397-08002B2CF9AE}" pid="11" name="_Comments">
    <vt:lpwstr/>
  </property>
  <property fmtid="{D5CDD505-2E9C-101B-9397-08002B2CF9AE}" pid="12" name="Assigned To">
    <vt:lpwstr/>
  </property>
</Properties>
</file>