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DE71-732B-4F2C-A046-CD996689801F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2FFB-2B44-48AE-9A2D-DE4B58A82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30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6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59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77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7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93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07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034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8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6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0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9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7161EB-2A4D-4BE7-BB04-B5C1D7CE589B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ADC6F7-D040-468C-A558-EBA945081E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1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catalog.worldbank.org/dataset/education-statist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3D9AF-13C1-4F13-BBA5-AEAE9AA55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2: Analysez des données de systèmes éducatifs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035083-74F4-4D37-8BB3-3496AD47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77" y="5281564"/>
            <a:ext cx="1600423" cy="7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1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9FC4F0-8BE3-43DC-AA9B-007B5F45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3" y="5638775"/>
            <a:ext cx="1718793" cy="6769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F2CA71-C4C9-4A89-BAB2-64D29EE26959}"/>
              </a:ext>
            </a:extLst>
          </p:cNvPr>
          <p:cNvSpPr txBox="1"/>
          <p:nvPr/>
        </p:nvSpPr>
        <p:spPr>
          <a:xfrm>
            <a:off x="2172717" y="5901362"/>
            <a:ext cx="87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bg1"/>
                </a:solidFill>
              </a:rPr>
              <a:t>Top10 des scores pour chaque indicateurs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26E012-87EB-4723-A600-01CE99589AD4}"/>
              </a:ext>
            </a:extLst>
          </p:cNvPr>
          <p:cNvSpPr txBox="1"/>
          <p:nvPr/>
        </p:nvSpPr>
        <p:spPr>
          <a:xfrm>
            <a:off x="1436227" y="588686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6B687-C0EC-4318-A3C3-2DEEBFB1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312" y="1622780"/>
            <a:ext cx="3143522" cy="279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1B3F0-D687-4F5B-9417-D5874DFC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56" y="1060176"/>
            <a:ext cx="2348745" cy="2215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3864BC-EE9F-4749-8062-1EF6168A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487" y="3358924"/>
            <a:ext cx="2946786" cy="2532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FF5369-675A-43E8-99A6-35EEC6281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25" y="1075647"/>
            <a:ext cx="2540743" cy="2215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838E72-D15F-45D5-A26D-A23867E63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653" y="3337702"/>
            <a:ext cx="2568839" cy="24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0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59C923B-D56C-487A-947C-CD55B6DABF98}"/>
              </a:ext>
            </a:extLst>
          </p:cNvPr>
          <p:cNvSpPr txBox="1"/>
          <p:nvPr/>
        </p:nvSpPr>
        <p:spPr>
          <a:xfrm>
            <a:off x="1112004" y="641637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4) Réponse à la problématique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D5C1DD-69AE-4036-930E-9CD263E7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3" y="5638775"/>
            <a:ext cx="1718793" cy="676977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868DEC8-3CA0-429B-8076-7C3EC7FF30E7}"/>
              </a:ext>
            </a:extLst>
          </p:cNvPr>
          <p:cNvSpPr/>
          <p:nvPr/>
        </p:nvSpPr>
        <p:spPr>
          <a:xfrm>
            <a:off x="690077" y="1173803"/>
            <a:ext cx="597810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9D5B3-9588-4972-9168-12D412403D28}"/>
              </a:ext>
            </a:extLst>
          </p:cNvPr>
          <p:cNvSpPr txBox="1"/>
          <p:nvPr/>
        </p:nvSpPr>
        <p:spPr>
          <a:xfrm>
            <a:off x="1287887" y="1204580"/>
            <a:ext cx="905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Merge de tous les sous-</a:t>
            </a:r>
            <a:r>
              <a:rPr lang="fr-FR" dirty="0" err="1">
                <a:solidFill>
                  <a:schemeClr val="bg1"/>
                </a:solidFill>
              </a:rPr>
              <a:t>dataframe</a:t>
            </a:r>
            <a:r>
              <a:rPr lang="fr-FR" dirty="0">
                <a:solidFill>
                  <a:schemeClr val="bg1"/>
                </a:solidFill>
              </a:rPr>
              <a:t> par intersection : 74 pays </a:t>
            </a:r>
            <a:r>
              <a:rPr lang="fr-FR">
                <a:solidFill>
                  <a:schemeClr val="bg1"/>
                </a:solidFill>
              </a:rPr>
              <a:t>cibles potentiels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87A46-AAA3-4C3A-B2A6-C72E73EE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74" y="1575922"/>
            <a:ext cx="5228947" cy="46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7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10D853-2FE3-410A-95EC-D965C6A2FD96}"/>
              </a:ext>
            </a:extLst>
          </p:cNvPr>
          <p:cNvSpPr txBox="1"/>
          <p:nvPr/>
        </p:nvSpPr>
        <p:spPr>
          <a:xfrm>
            <a:off x="1112004" y="641637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4) Prédiction de l’évolution des potentiels clients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5AC47D-793C-4988-A1F0-2DE050FC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3" y="5638775"/>
            <a:ext cx="1718793" cy="676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054DE-8DB9-49B1-80B3-16BE3BAE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176728"/>
            <a:ext cx="2467608" cy="2414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78C34-2E37-4E46-8A02-8AFEBC248E50}"/>
              </a:ext>
            </a:extLst>
          </p:cNvPr>
          <p:cNvSpPr txBox="1"/>
          <p:nvPr/>
        </p:nvSpPr>
        <p:spPr>
          <a:xfrm>
            <a:off x="714375" y="3657600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Australie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836EBB-64AB-4D2F-A031-AB4532C5D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571" y="1176728"/>
            <a:ext cx="2430326" cy="24141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2A3297-0BCB-4309-BDCB-D2C467096227}"/>
              </a:ext>
            </a:extLst>
          </p:cNvPr>
          <p:cNvSpPr txBox="1"/>
          <p:nvPr/>
        </p:nvSpPr>
        <p:spPr>
          <a:xfrm>
            <a:off x="3781887" y="3658415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Norvège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625B79-D1E2-4D8E-BEB3-1D276CFCE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725" y="1176728"/>
            <a:ext cx="2552625" cy="24141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FBE01B-D045-483D-869A-88CEF2C24CD5}"/>
              </a:ext>
            </a:extLst>
          </p:cNvPr>
          <p:cNvSpPr txBox="1"/>
          <p:nvPr/>
        </p:nvSpPr>
        <p:spPr>
          <a:xfrm>
            <a:off x="6730198" y="3657600"/>
            <a:ext cx="195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Danemark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D8AF87-6949-4653-847A-3B5C80E2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694" y="1176728"/>
            <a:ext cx="2473473" cy="24141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245B0E-16C7-4B44-8301-89101A3DDCB7}"/>
              </a:ext>
            </a:extLst>
          </p:cNvPr>
          <p:cNvSpPr txBox="1"/>
          <p:nvPr/>
        </p:nvSpPr>
        <p:spPr>
          <a:xfrm>
            <a:off x="9463595" y="3657600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Islande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E28786-8EA1-43BD-A9C8-3CA66281C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522" y="4026932"/>
            <a:ext cx="2029146" cy="20247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DD1D0D-1E00-4C82-9F2A-058E95461BED}"/>
              </a:ext>
            </a:extLst>
          </p:cNvPr>
          <p:cNvSpPr txBox="1"/>
          <p:nvPr/>
        </p:nvSpPr>
        <p:spPr>
          <a:xfrm>
            <a:off x="2299318" y="6051657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Nouvelle-</a:t>
            </a:r>
            <a:r>
              <a:rPr lang="en-US" dirty="0" err="1">
                <a:solidFill>
                  <a:schemeClr val="bg1"/>
                </a:solidFill>
              </a:rPr>
              <a:t>Zélande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7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31C3B9-EA1F-45A0-83E9-1B7B4F1F29F9}"/>
              </a:ext>
            </a:extLst>
          </p:cNvPr>
          <p:cNvSpPr txBox="1"/>
          <p:nvPr/>
        </p:nvSpPr>
        <p:spPr>
          <a:xfrm>
            <a:off x="1112004" y="641637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4) Prédiction de l’évolution des potentiels clients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1A284-7649-4DCD-9E92-B196A211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3" y="5638775"/>
            <a:ext cx="1718793" cy="67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D8AB9-700A-48BC-BF8D-2D8ACE7E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1281113"/>
            <a:ext cx="2180850" cy="2262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7E71A-DEE7-4CCD-B469-FA846F46833E}"/>
              </a:ext>
            </a:extLst>
          </p:cNvPr>
          <p:cNvSpPr txBox="1"/>
          <p:nvPr/>
        </p:nvSpPr>
        <p:spPr>
          <a:xfrm>
            <a:off x="762000" y="363855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Finlande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564CA-D17A-419A-B5DE-D78629F48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474" y="1281113"/>
            <a:ext cx="2369182" cy="2262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320E9-3996-480F-BC7F-AC2745DF5954}"/>
              </a:ext>
            </a:extLst>
          </p:cNvPr>
          <p:cNvSpPr txBox="1"/>
          <p:nvPr/>
        </p:nvSpPr>
        <p:spPr>
          <a:xfrm>
            <a:off x="3897298" y="3638550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Belgique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5FE001-A9B1-4F4A-A4E4-B26356EA2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16" y="1289518"/>
            <a:ext cx="2303411" cy="2262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20AC9B-8285-4625-8243-473D53BC81EE}"/>
              </a:ext>
            </a:extLst>
          </p:cNvPr>
          <p:cNvSpPr txBox="1"/>
          <p:nvPr/>
        </p:nvSpPr>
        <p:spPr>
          <a:xfrm>
            <a:off x="6489577" y="3638550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Suède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E7E21E-14A7-4B54-8257-E0DF930FD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054" y="1289518"/>
            <a:ext cx="2303410" cy="2267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C45ABD-7B18-4F97-9657-CBE8ACEC3FB3}"/>
              </a:ext>
            </a:extLst>
          </p:cNvPr>
          <p:cNvSpPr txBox="1"/>
          <p:nvPr/>
        </p:nvSpPr>
        <p:spPr>
          <a:xfrm>
            <a:off x="9144000" y="3638550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Irlande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E97FAC-3118-4776-A9E1-A09559920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3971" y="4003054"/>
            <a:ext cx="2027807" cy="19742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CD6F57-B19C-4912-8B58-05A7AF7D34B0}"/>
              </a:ext>
            </a:extLst>
          </p:cNvPr>
          <p:cNvSpPr txBox="1"/>
          <p:nvPr/>
        </p:nvSpPr>
        <p:spPr>
          <a:xfrm>
            <a:off x="2340840" y="5977263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Royaume</a:t>
            </a:r>
            <a:r>
              <a:rPr lang="en-US" dirty="0">
                <a:solidFill>
                  <a:schemeClr val="bg1"/>
                </a:solidFill>
              </a:rPr>
              <a:t>-Uni</a:t>
            </a:r>
          </a:p>
        </p:txBody>
      </p:sp>
    </p:spTree>
    <p:extLst>
      <p:ext uri="{BB962C8B-B14F-4D97-AF65-F5344CB8AC3E}">
        <p14:creationId xmlns:p14="http://schemas.microsoft.com/office/powerpoint/2010/main" val="210712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3DF1F2-B038-49B8-A535-9D7C8C0141F3}"/>
              </a:ext>
            </a:extLst>
          </p:cNvPr>
          <p:cNvSpPr txBox="1"/>
          <p:nvPr/>
        </p:nvSpPr>
        <p:spPr>
          <a:xfrm>
            <a:off x="1221186" y="459198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Pour aller plus loin : Etude de la corrélation des indicateurs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88827C-B149-4C93-B678-714897BF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481" y="5874662"/>
            <a:ext cx="1119895" cy="441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A237C0-79AB-48A2-9906-EE28524E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3" y="834183"/>
            <a:ext cx="1814138" cy="1736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1E09D-4BDD-4BA5-8F81-26DA4A4E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35" y="2570628"/>
            <a:ext cx="1846396" cy="1850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D241D-BC59-44E3-BFAC-DBAD8CBD6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72" y="4421221"/>
            <a:ext cx="1838445" cy="18505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4BCC40-CE3A-4E55-8E77-8B07D925E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34" y="845165"/>
            <a:ext cx="1814138" cy="18429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10D489-D2B8-4967-B016-EBB9353EF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142" y="2663701"/>
            <a:ext cx="1812350" cy="18042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E6B834-B35D-458C-A6C0-76D415853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5630" y="845165"/>
            <a:ext cx="2239751" cy="22348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D458B0-4A4B-4BC9-AF31-CB1DDAECCB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5630" y="3070081"/>
            <a:ext cx="2239751" cy="22801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E8C626-5370-4619-9618-A02A9EA8DD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5903" y="858373"/>
            <a:ext cx="2329553" cy="24086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933EF3-709C-4B0C-8519-8566E52950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5903" y="3259413"/>
            <a:ext cx="2329553" cy="22637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BDD9DF9-7C24-4610-B79A-6A85E96C77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7716" y="1728128"/>
            <a:ext cx="3083660" cy="31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E029088-9BA4-481A-A249-BACC0852A881}"/>
              </a:ext>
            </a:extLst>
          </p:cNvPr>
          <p:cNvSpPr txBox="1"/>
          <p:nvPr/>
        </p:nvSpPr>
        <p:spPr>
          <a:xfrm>
            <a:off x="1369453" y="682580"/>
            <a:ext cx="9092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Mise en contexte du projet et de la problématique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B539C-AB74-4CD3-9D22-8E773591FE4A}"/>
              </a:ext>
            </a:extLst>
          </p:cNvPr>
          <p:cNvSpPr txBox="1"/>
          <p:nvPr/>
        </p:nvSpPr>
        <p:spPr>
          <a:xfrm>
            <a:off x="970208" y="1970467"/>
            <a:ext cx="1025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Suite à la réunion de présentation du projet d’expansion à l’international de notre entreprise, j’ai étudié les données sur l’éducation de la banque mondiale pour proposer</a:t>
            </a:r>
          </a:p>
          <a:p>
            <a:r>
              <a:rPr lang="fr-FR" dirty="0">
                <a:solidFill>
                  <a:schemeClr val="bg1"/>
                </a:solidFill>
              </a:rPr>
              <a:t>des réponses aux problématiques suivantes :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BF642E8-1B31-407C-A80F-AC06A214EDE2}"/>
              </a:ext>
            </a:extLst>
          </p:cNvPr>
          <p:cNvSpPr/>
          <p:nvPr/>
        </p:nvSpPr>
        <p:spPr>
          <a:xfrm>
            <a:off x="1459605" y="3371350"/>
            <a:ext cx="4979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391CE3-39FF-40D5-93E3-6324C27B0E7E}"/>
              </a:ext>
            </a:extLst>
          </p:cNvPr>
          <p:cNvSpPr txBox="1"/>
          <p:nvPr/>
        </p:nvSpPr>
        <p:spPr>
          <a:xfrm>
            <a:off x="1957589" y="3429000"/>
            <a:ext cx="886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Quels sont les pays avec un fort potentiel de clients pour nos services ?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F857778-B4D7-4214-BAF8-CD148E4D805C}"/>
              </a:ext>
            </a:extLst>
          </p:cNvPr>
          <p:cNvSpPr/>
          <p:nvPr/>
        </p:nvSpPr>
        <p:spPr>
          <a:xfrm>
            <a:off x="1459605" y="4237149"/>
            <a:ext cx="4979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0E8037-E45B-497F-B54C-3C8DED0CB593}"/>
              </a:ext>
            </a:extLst>
          </p:cNvPr>
          <p:cNvSpPr txBox="1"/>
          <p:nvPr/>
        </p:nvSpPr>
        <p:spPr>
          <a:xfrm>
            <a:off x="1910366" y="4294799"/>
            <a:ext cx="855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quels pays l’entreprise doit-elle opérer en priorité 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5AC474D-8906-4FEB-8C39-D902FD1A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30" y="5616469"/>
            <a:ext cx="1718793" cy="6769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3A8BD2A-C7FD-442E-B353-77F692B3E74D}"/>
              </a:ext>
            </a:extLst>
          </p:cNvPr>
          <p:cNvSpPr/>
          <p:nvPr/>
        </p:nvSpPr>
        <p:spPr>
          <a:xfrm>
            <a:off x="1459605" y="5102948"/>
            <a:ext cx="4979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DC5AA-E263-4B82-910B-352A383EDABC}"/>
              </a:ext>
            </a:extLst>
          </p:cNvPr>
          <p:cNvSpPr txBox="1"/>
          <p:nvPr/>
        </p:nvSpPr>
        <p:spPr>
          <a:xfrm>
            <a:off x="1957588" y="5022098"/>
            <a:ext cx="774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Pour </a:t>
            </a:r>
            <a:r>
              <a:rPr lang="en-US" dirty="0" err="1">
                <a:solidFill>
                  <a:schemeClr val="bg1"/>
                </a:solidFill>
              </a:rPr>
              <a:t>chacun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ces</a:t>
            </a:r>
            <a:r>
              <a:rPr lang="en-US" dirty="0">
                <a:solidFill>
                  <a:schemeClr val="bg1"/>
                </a:solidFill>
              </a:rPr>
              <a:t> pays, quelle sera </a:t>
            </a:r>
            <a:r>
              <a:rPr lang="en-US" dirty="0" err="1">
                <a:solidFill>
                  <a:schemeClr val="bg1"/>
                </a:solidFill>
              </a:rPr>
              <a:t>l’évolution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potentiel</a:t>
            </a:r>
            <a:r>
              <a:rPr lang="en-US" dirty="0">
                <a:solidFill>
                  <a:schemeClr val="bg1"/>
                </a:solidFill>
              </a:rPr>
              <a:t> de clients ?</a:t>
            </a:r>
          </a:p>
        </p:txBody>
      </p:sp>
    </p:spTree>
    <p:extLst>
      <p:ext uri="{BB962C8B-B14F-4D97-AF65-F5344CB8AC3E}">
        <p14:creationId xmlns:p14="http://schemas.microsoft.com/office/powerpoint/2010/main" val="16119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86F687-090A-41E7-B563-32D0D0C1B464}"/>
              </a:ext>
            </a:extLst>
          </p:cNvPr>
          <p:cNvSpPr txBox="1"/>
          <p:nvPr/>
        </p:nvSpPr>
        <p:spPr>
          <a:xfrm>
            <a:off x="1416677" y="1913686"/>
            <a:ext cx="84614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La collecte des données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Le nettoyage du jeu de données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Analyse exploratoire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Réponse à la problématique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D0C177-62CB-4E34-B6AF-EB72CB02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30" y="5616469"/>
            <a:ext cx="1718793" cy="6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9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A8E073-DFEE-4CC8-9523-4E1D47D3AAD9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1) La collecte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7121E4-D97B-401E-BAA4-623C0DFC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9" y="1485362"/>
            <a:ext cx="4352925" cy="335280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E16BCD7-62C4-4921-A10C-40B52B9D4D97}"/>
              </a:ext>
            </a:extLst>
          </p:cNvPr>
          <p:cNvSpPr/>
          <p:nvPr/>
        </p:nvSpPr>
        <p:spPr>
          <a:xfrm>
            <a:off x="656823" y="188031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6039CD-08FD-4F4B-B582-CFDDB76A4404}"/>
              </a:ext>
            </a:extLst>
          </p:cNvPr>
          <p:cNvSpPr txBox="1"/>
          <p:nvPr/>
        </p:nvSpPr>
        <p:spPr>
          <a:xfrm>
            <a:off x="1262130" y="1880315"/>
            <a:ext cx="57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Très gros </a:t>
            </a:r>
            <a:r>
              <a:rPr lang="fr-FR" dirty="0" err="1">
                <a:solidFill>
                  <a:schemeClr val="bg1"/>
                </a:solidFill>
              </a:rPr>
              <a:t>DataFrame</a:t>
            </a:r>
            <a:r>
              <a:rPr lang="fr-FR" dirty="0">
                <a:solidFill>
                  <a:schemeClr val="bg1"/>
                </a:solidFill>
              </a:rPr>
              <a:t> : 886930 x 70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D59DCC-8806-4A68-8232-BB4AD6F25E83}"/>
              </a:ext>
            </a:extLst>
          </p:cNvPr>
          <p:cNvSpPr txBox="1"/>
          <p:nvPr/>
        </p:nvSpPr>
        <p:spPr>
          <a:xfrm>
            <a:off x="7256250" y="4933058"/>
            <a:ext cx="409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err="1">
                <a:solidFill>
                  <a:schemeClr val="bg1"/>
                </a:solidFill>
              </a:rPr>
              <a:t>HeatMap</a:t>
            </a:r>
            <a:r>
              <a:rPr lang="fr-FR" sz="1500" b="1" dirty="0">
                <a:solidFill>
                  <a:schemeClr val="bg1"/>
                </a:solidFill>
              </a:rPr>
              <a:t> représentant les valeurs manquantes du jeu de données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4B8709C-2C65-4F50-B94B-89E83B512C40}"/>
              </a:ext>
            </a:extLst>
          </p:cNvPr>
          <p:cNvSpPr/>
          <p:nvPr/>
        </p:nvSpPr>
        <p:spPr>
          <a:xfrm>
            <a:off x="656823" y="2640168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D1914A-C0B5-4B2A-A74B-2E6758DB0ED4}"/>
              </a:ext>
            </a:extLst>
          </p:cNvPr>
          <p:cNvSpPr txBox="1"/>
          <p:nvPr/>
        </p:nvSpPr>
        <p:spPr>
          <a:xfrm>
            <a:off x="1262130" y="2640168"/>
            <a:ext cx="503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Plus de 4000 indicateurs pour chaque pays du globe et par années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C6BAF1A-C5C8-4765-86B1-4DC572AC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830" y="5616469"/>
            <a:ext cx="1718793" cy="676977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D4FB204-1CF8-4892-ACE7-1787730AF218}"/>
              </a:ext>
            </a:extLst>
          </p:cNvPr>
          <p:cNvSpPr/>
          <p:nvPr/>
        </p:nvSpPr>
        <p:spPr>
          <a:xfrm>
            <a:off x="656823" y="3546103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4CCCC2-35A5-494B-9087-A69B00159EE8}"/>
              </a:ext>
            </a:extLst>
          </p:cNvPr>
          <p:cNvSpPr txBox="1"/>
          <p:nvPr/>
        </p:nvSpPr>
        <p:spPr>
          <a:xfrm>
            <a:off x="1262130" y="3429000"/>
            <a:ext cx="483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Très grand nombre de valeurs manquantes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7EE8FA8-23C2-4510-AE89-A2B589DAF1BF}"/>
              </a:ext>
            </a:extLst>
          </p:cNvPr>
          <p:cNvSpPr txBox="1"/>
          <p:nvPr/>
        </p:nvSpPr>
        <p:spPr>
          <a:xfrm>
            <a:off x="656823" y="5743977"/>
            <a:ext cx="714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Source : </a:t>
            </a:r>
            <a:r>
              <a:rPr lang="fr-FR" sz="1600" b="0" i="0" u="sng" dirty="0">
                <a:solidFill>
                  <a:schemeClr val="bg1"/>
                </a:solidFill>
                <a:effectLst/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https://datacatalog.worldbank.org/dataset/education-statistics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2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56CA80-E4ED-451F-BE5B-90D505A992F6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1) La collecte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213171-F40E-4AD7-94D0-FB4F53C2A5F2}"/>
              </a:ext>
            </a:extLst>
          </p:cNvPr>
          <p:cNvSpPr txBox="1"/>
          <p:nvPr/>
        </p:nvSpPr>
        <p:spPr>
          <a:xfrm>
            <a:off x="850006" y="2274838"/>
            <a:ext cx="10225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Analyse basée a priori sur 5 indicateurs: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- Nombre d’utilisateurs d’internet pour 100 personnes 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- La croissance du nombre d’entrées au lycée en % (</a:t>
            </a:r>
            <a:r>
              <a:rPr lang="fr-FR" dirty="0" err="1">
                <a:solidFill>
                  <a:schemeClr val="bg1"/>
                </a:solidFill>
              </a:rPr>
              <a:t>lyc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- La croissance du nombre d’entrées dans le supérieur en % (sup)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- Le PIB par habitant (</a:t>
            </a:r>
            <a:r>
              <a:rPr lang="fr-FR" dirty="0" err="1">
                <a:solidFill>
                  <a:schemeClr val="bg1"/>
                </a:solidFill>
              </a:rPr>
              <a:t>pib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- La quantité de population sur la tranche 15-24 (</a:t>
            </a:r>
            <a:r>
              <a:rPr lang="fr-FR" dirty="0" err="1">
                <a:solidFill>
                  <a:schemeClr val="bg1"/>
                </a:solidFill>
              </a:rPr>
              <a:t>age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50D4565-EAED-4D5B-8D46-A02BC7F7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30" y="5616469"/>
            <a:ext cx="1718793" cy="6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B2E763-79D1-44B1-8F1A-44A6CD648B84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7D627697-D50B-471B-B9A2-64DBD0061E80}"/>
              </a:ext>
            </a:extLst>
          </p:cNvPr>
          <p:cNvSpPr/>
          <p:nvPr/>
        </p:nvSpPr>
        <p:spPr>
          <a:xfrm>
            <a:off x="708338" y="1751527"/>
            <a:ext cx="450761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3124A1-4761-4782-B63D-1FDDC11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30" y="5616469"/>
            <a:ext cx="1718793" cy="67697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2818E7-633A-4446-8D2E-D82846FC9C24}"/>
              </a:ext>
            </a:extLst>
          </p:cNvPr>
          <p:cNvSpPr txBox="1"/>
          <p:nvPr/>
        </p:nvSpPr>
        <p:spPr>
          <a:xfrm>
            <a:off x="1184858" y="1782304"/>
            <a:ext cx="969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Empiriques : - Suppression des lignes dans lesquelles il y a moins de 6 valeurs non nulles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- Centrage de l’étude des années 2013 à 2015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F401A8-26EF-40D9-8E5B-F425246237F0}"/>
              </a:ext>
            </a:extLst>
          </p:cNvPr>
          <p:cNvSpPr/>
          <p:nvPr/>
        </p:nvSpPr>
        <p:spPr>
          <a:xfrm>
            <a:off x="708337" y="2998114"/>
            <a:ext cx="450761" cy="430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D6C54D-BAA6-4285-A534-745B0C4520E9}"/>
              </a:ext>
            </a:extLst>
          </p:cNvPr>
          <p:cNvSpPr txBox="1"/>
          <p:nvPr/>
        </p:nvSpPr>
        <p:spPr>
          <a:xfrm>
            <a:off x="1184858" y="3052292"/>
            <a:ext cx="1009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Plus générales : Isolement des données sur chacun des indicateurs par la création de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sous-</a:t>
            </a:r>
            <a:r>
              <a:rPr lang="fr-FR" dirty="0" err="1">
                <a:solidFill>
                  <a:schemeClr val="bg1"/>
                </a:solidFill>
              </a:rPr>
              <a:t>dataframes</a:t>
            </a:r>
            <a:r>
              <a:rPr lang="fr-FR" dirty="0">
                <a:solidFill>
                  <a:schemeClr val="bg1"/>
                </a:solidFill>
              </a:rPr>
              <a:t> indépendants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C7531C9-40B5-42E4-86CB-1FDCA7A80DB3}"/>
              </a:ext>
            </a:extLst>
          </p:cNvPr>
          <p:cNvSpPr/>
          <p:nvPr/>
        </p:nvSpPr>
        <p:spPr>
          <a:xfrm>
            <a:off x="708336" y="4244701"/>
            <a:ext cx="450761" cy="430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B80BDA-52C3-445F-A389-66A4615FA502}"/>
              </a:ext>
            </a:extLst>
          </p:cNvPr>
          <p:cNvSpPr txBox="1"/>
          <p:nvPr/>
        </p:nvSpPr>
        <p:spPr>
          <a:xfrm>
            <a:off x="1184858" y="4278766"/>
            <a:ext cx="9620518" cy="37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Recherche de potentiels doublons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BCF13F2-3866-4114-92D0-7192B6E4E1DC}"/>
              </a:ext>
            </a:extLst>
          </p:cNvPr>
          <p:cNvSpPr/>
          <p:nvPr/>
        </p:nvSpPr>
        <p:spPr>
          <a:xfrm>
            <a:off x="708334" y="4912256"/>
            <a:ext cx="450761" cy="430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9F611C-9B8B-4E28-AF09-688B771F6E93}"/>
              </a:ext>
            </a:extLst>
          </p:cNvPr>
          <p:cNvSpPr txBox="1"/>
          <p:nvPr/>
        </p:nvSpPr>
        <p:spPr>
          <a:xfrm>
            <a:off x="1189149" y="4938309"/>
            <a:ext cx="1009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Suppression des colonnes ne comportant que des valeurs nulles / lignes ne comportant pas assez de valeurs non-nulles</a:t>
            </a:r>
          </a:p>
        </p:txBody>
      </p:sp>
    </p:spTree>
    <p:extLst>
      <p:ext uri="{BB962C8B-B14F-4D97-AF65-F5344CB8AC3E}">
        <p14:creationId xmlns:p14="http://schemas.microsoft.com/office/powerpoint/2010/main" val="149225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FEC79B-4C7C-4DDB-976A-7B7C11D34F4F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423A01-994D-478E-9353-D9ED31EF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3" y="5638775"/>
            <a:ext cx="1718793" cy="676977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254FAF8-074B-42E1-A9DF-3E2D704C19CE}"/>
              </a:ext>
            </a:extLst>
          </p:cNvPr>
          <p:cNvSpPr/>
          <p:nvPr/>
        </p:nvSpPr>
        <p:spPr>
          <a:xfrm>
            <a:off x="694817" y="1601680"/>
            <a:ext cx="408472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A91F33-AD78-4E0F-AA48-963AA03BEF95}"/>
              </a:ext>
            </a:extLst>
          </p:cNvPr>
          <p:cNvSpPr txBox="1"/>
          <p:nvPr/>
        </p:nvSpPr>
        <p:spPr>
          <a:xfrm>
            <a:off x="1079208" y="1618981"/>
            <a:ext cx="98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Drop des indicateurs </a:t>
            </a:r>
            <a:r>
              <a:rPr lang="fr-FR" dirty="0" err="1">
                <a:solidFill>
                  <a:schemeClr val="bg1"/>
                </a:solidFill>
              </a:rPr>
              <a:t>ill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pib</a:t>
            </a:r>
            <a:r>
              <a:rPr lang="fr-FR" dirty="0">
                <a:solidFill>
                  <a:schemeClr val="bg1"/>
                </a:solidFill>
              </a:rPr>
              <a:t> par manque d’entrées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990A7C3-02CC-404F-9E9A-EB92DD601CC5}"/>
              </a:ext>
            </a:extLst>
          </p:cNvPr>
          <p:cNvSpPr/>
          <p:nvPr/>
        </p:nvSpPr>
        <p:spPr>
          <a:xfrm>
            <a:off x="694817" y="2243477"/>
            <a:ext cx="408472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16D2C6-2A50-4536-8197-E7DC6B230383}"/>
              </a:ext>
            </a:extLst>
          </p:cNvPr>
          <p:cNvSpPr txBox="1"/>
          <p:nvPr/>
        </p:nvSpPr>
        <p:spPr>
          <a:xfrm>
            <a:off x="1103289" y="2290744"/>
            <a:ext cx="79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Recherche de potentiels </a:t>
            </a:r>
            <a:r>
              <a:rPr lang="fr-FR" dirty="0" err="1">
                <a:solidFill>
                  <a:schemeClr val="bg1"/>
                </a:solidFill>
              </a:rPr>
              <a:t>Outliers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DE1F2F6-3033-41F3-AE02-09359F59EFCA}"/>
              </a:ext>
            </a:extLst>
          </p:cNvPr>
          <p:cNvSpPr txBox="1"/>
          <p:nvPr/>
        </p:nvSpPr>
        <p:spPr>
          <a:xfrm>
            <a:off x="935055" y="5229386"/>
            <a:ext cx="2367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chemeClr val="bg1"/>
                </a:solidFill>
              </a:rPr>
              <a:t>Boites à moustaches relatives à l’indicateur </a:t>
            </a:r>
            <a:r>
              <a:rPr lang="fr-FR" sz="1500" b="1" dirty="0" err="1">
                <a:solidFill>
                  <a:schemeClr val="bg1"/>
                </a:solidFill>
              </a:rPr>
              <a:t>Lyc</a:t>
            </a:r>
            <a:endParaRPr lang="fr-FR" sz="1500" b="1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059CD92-C069-4A6E-B26F-9D88BF16D31A}"/>
              </a:ext>
            </a:extLst>
          </p:cNvPr>
          <p:cNvCxnSpPr>
            <a:cxnSpLocks/>
          </p:cNvCxnSpPr>
          <p:nvPr/>
        </p:nvCxnSpPr>
        <p:spPr>
          <a:xfrm>
            <a:off x="5470520" y="2475410"/>
            <a:ext cx="0" cy="306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F27423B9-6826-4CF3-9C29-1724BE1ABDE4}"/>
              </a:ext>
            </a:extLst>
          </p:cNvPr>
          <p:cNvSpPr txBox="1"/>
          <p:nvPr/>
        </p:nvSpPr>
        <p:spPr>
          <a:xfrm>
            <a:off x="5930951" y="5061996"/>
            <a:ext cx="20900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chemeClr val="bg1"/>
                </a:solidFill>
              </a:rPr>
              <a:t>Boites à moustaches relatives à l’indicateur Age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DE1393F-5BAF-40A5-89A0-D898ED38A331}"/>
              </a:ext>
            </a:extLst>
          </p:cNvPr>
          <p:cNvSpPr txBox="1"/>
          <p:nvPr/>
        </p:nvSpPr>
        <p:spPr>
          <a:xfrm>
            <a:off x="3267467" y="4833999"/>
            <a:ext cx="208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Outliers</a:t>
            </a:r>
            <a:r>
              <a:rPr lang="fr-FR" sz="1400" b="1" dirty="0">
                <a:solidFill>
                  <a:schemeClr val="bg1"/>
                </a:solidFill>
              </a:rPr>
              <a:t> non aberrants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86C6B6C-6CBE-4FAB-A8F4-0524464192FD}"/>
              </a:ext>
            </a:extLst>
          </p:cNvPr>
          <p:cNvSpPr txBox="1"/>
          <p:nvPr/>
        </p:nvSpPr>
        <p:spPr>
          <a:xfrm>
            <a:off x="8837539" y="4987887"/>
            <a:ext cx="209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Outliers</a:t>
            </a:r>
            <a:r>
              <a:rPr lang="fr-FR" sz="1400" b="1" dirty="0">
                <a:solidFill>
                  <a:schemeClr val="bg1"/>
                </a:solidFill>
              </a:rPr>
              <a:t> non aberrants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879F257D-FF1C-4C36-AC16-4F57A86E7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71" y="2904552"/>
            <a:ext cx="594412" cy="2286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495C5-9530-4E92-B8B8-702446C48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28" y="2904552"/>
            <a:ext cx="523449" cy="2286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1B4AF-DDC7-4271-AF84-804ED4B63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544" y="2890909"/>
            <a:ext cx="550523" cy="2286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352B30-1410-45C2-949F-75A129662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612" y="3286295"/>
            <a:ext cx="1809750" cy="1495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7CF0D-6975-494F-A79E-BBCF13D3D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053" y="2731200"/>
            <a:ext cx="771668" cy="2322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FD811D-AC29-46BE-B0E5-7041FB969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311" y="2718732"/>
            <a:ext cx="641998" cy="23352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AE0157-E054-45A3-9C02-4BEBE12AC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5449" y="2718732"/>
            <a:ext cx="645586" cy="23352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3C5D205-69E1-48A8-B57D-CCB72562FF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6678" y="2798415"/>
            <a:ext cx="1851808" cy="20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7FE5313-CC88-48D5-B9ED-F94CF4A46B2B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E018E5-D4D0-4C25-BE80-642AD737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3" y="5638775"/>
            <a:ext cx="1718793" cy="676977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8C24D45-7F87-4717-BA0C-9FBDF693FF5E}"/>
              </a:ext>
            </a:extLst>
          </p:cNvPr>
          <p:cNvSpPr/>
          <p:nvPr/>
        </p:nvSpPr>
        <p:spPr>
          <a:xfrm>
            <a:off x="846930" y="3081139"/>
            <a:ext cx="55686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BB8D3D-4290-4395-8B50-0781691B707F}"/>
              </a:ext>
            </a:extLst>
          </p:cNvPr>
          <p:cNvSpPr txBox="1"/>
          <p:nvPr/>
        </p:nvSpPr>
        <p:spPr>
          <a:xfrm>
            <a:off x="1584102" y="2861790"/>
            <a:ext cx="933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Imputation des valeurs manquantes par une méthode de </a:t>
            </a:r>
            <a:r>
              <a:rPr lang="fr-FR" dirty="0" err="1">
                <a:solidFill>
                  <a:schemeClr val="bg1"/>
                </a:solidFill>
              </a:rPr>
              <a:t>Forward</a:t>
            </a:r>
            <a:r>
              <a:rPr lang="fr-FR" dirty="0">
                <a:solidFill>
                  <a:schemeClr val="bg1"/>
                </a:solidFill>
              </a:rPr>
              <a:t>-Fill / </a:t>
            </a:r>
            <a:r>
              <a:rPr lang="fr-FR" dirty="0" err="1">
                <a:solidFill>
                  <a:schemeClr val="bg1"/>
                </a:solidFill>
              </a:rPr>
              <a:t>Backward</a:t>
            </a:r>
            <a:r>
              <a:rPr lang="fr-FR" dirty="0">
                <a:solidFill>
                  <a:schemeClr val="bg1"/>
                </a:solidFill>
              </a:rPr>
              <a:t>-Fill pour chaque indicateur, qui fait sens au vu de nos problématiques, pour obtenir des jeux de données complets et donc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8842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C758129-8FF9-4A02-9E0E-0368CB5EEA30}"/>
              </a:ext>
            </a:extLst>
          </p:cNvPr>
          <p:cNvSpPr txBox="1"/>
          <p:nvPr/>
        </p:nvSpPr>
        <p:spPr>
          <a:xfrm>
            <a:off x="1112004" y="641637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0120D-03E0-4983-8265-A17848C4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83" y="5638775"/>
            <a:ext cx="1718793" cy="676977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E1318C1-1122-4191-B288-3A933E5BBC35}"/>
              </a:ext>
            </a:extLst>
          </p:cNvPr>
          <p:cNvSpPr/>
          <p:nvPr/>
        </p:nvSpPr>
        <p:spPr>
          <a:xfrm>
            <a:off x="802782" y="1750116"/>
            <a:ext cx="5734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201C2E-18B7-4ED1-AFCE-AFF85C6DA51A}"/>
                  </a:ext>
                </a:extLst>
              </p:cNvPr>
              <p:cNvSpPr txBox="1"/>
              <p:nvPr/>
            </p:nvSpPr>
            <p:spPr>
              <a:xfrm>
                <a:off x="229993" y="2234748"/>
                <a:ext cx="10874062" cy="986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d>
                        <m:dPr>
                          <m:ctrlPr>
                            <a:rPr lang="fr-FR" sz="3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𝑃𝑎𝑦𝑠</m:t>
                          </m:r>
                        </m:e>
                      </m:d>
                      <m:r>
                        <a:rPr lang="fr-FR" sz="3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𝑚𝑜𝑦</m:t>
                              </m:r>
                            </m:e>
                            <m:sub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𝑖𝑛𝑑</m:t>
                              </m:r>
                            </m:sub>
                          </m:sSub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𝑖𝑛𝑑</m:t>
                              </m:r>
                            </m:sub>
                          </m:sSub>
                        </m:num>
                        <m:den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𝐸𝑐𝑎𝑟𝑡𝑇𝑦𝑝𝑒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𝑟𝑖𝑒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𝑚𝑜𝑦𝑒𝑛𝑛𝑒𝑠</m:t>
                          </m:r>
                        </m:den>
                      </m:f>
                    </m:oMath>
                  </m:oMathPara>
                </a14:m>
                <a:endParaRPr lang="fr-FR" sz="3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201C2E-18B7-4ED1-AFCE-AFF85C6D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93" y="2234748"/>
                <a:ext cx="10874062" cy="986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2978002-FA2B-4CDE-A12F-CC4F31642321}"/>
              </a:ext>
            </a:extLst>
          </p:cNvPr>
          <p:cNvSpPr txBox="1"/>
          <p:nvPr/>
        </p:nvSpPr>
        <p:spPr>
          <a:xfrm>
            <a:off x="1376213" y="1807766"/>
            <a:ext cx="972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Méthode de </a:t>
            </a:r>
            <a:r>
              <a:rPr lang="fr-FR" dirty="0" err="1">
                <a:solidFill>
                  <a:schemeClr val="bg1"/>
                </a:solidFill>
              </a:rPr>
              <a:t>Scoring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129394C-D5AE-437A-8B69-B8A9D27650DE}"/>
                  </a:ext>
                </a:extLst>
              </p:cNvPr>
              <p:cNvSpPr txBox="1"/>
              <p:nvPr/>
            </p:nvSpPr>
            <p:spPr>
              <a:xfrm>
                <a:off x="-626773" y="3621933"/>
                <a:ext cx="7748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𝑚𝑜𝑦𝑒𝑛𝑛𝑒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𝑟𝑖𝑒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𝑚𝑜𝑦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𝑝𝑎𝑦𝑠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129394C-D5AE-437A-8B69-B8A9D2765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6773" y="3621933"/>
                <a:ext cx="774879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3D734EC-9E07-4420-A9CF-FBCA0AA096E4}"/>
                  </a:ext>
                </a:extLst>
              </p:cNvPr>
              <p:cNvSpPr txBox="1"/>
              <p:nvPr/>
            </p:nvSpPr>
            <p:spPr>
              <a:xfrm>
                <a:off x="-281314" y="4392411"/>
                <a:ext cx="10163897" cy="99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fr-F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𝑃𝑎𝑦𝑠</m:t>
                      </m:r>
                      <m:r>
                        <a:rPr lang="fr-F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fr-FR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𝑖𝑛𝑑</m:t>
                                  </m:r>
                                </m:sub>
                              </m:sSub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𝑃𝑎𝑦𝑠</m:t>
                              </m:r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𝑁𝑜𝑚𝑏𝑟𝑒</m:t>
                          </m:r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𝑖𝑛𝑑𝑖𝑐𝑎𝑡𝑒𝑢𝑟𝑠</m:t>
                          </m:r>
                        </m:den>
                      </m:f>
                    </m:oMath>
                  </m:oMathPara>
                </a14:m>
                <a:endParaRPr lang="fr-FR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3D734EC-9E07-4420-A9CF-FBCA0AA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314" y="4392411"/>
                <a:ext cx="10163897" cy="9964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13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Montserrat</vt:lpstr>
      <vt:lpstr>Wingdings 3</vt:lpstr>
      <vt:lpstr>Salle d’ions</vt:lpstr>
      <vt:lpstr>Projet 2: Analysez des données de systèmes éducatifs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2: Analysez des données de systèmes éducatifs</dc:title>
  <dc:creator>Alexandre Boulat</dc:creator>
  <cp:lastModifiedBy>Alexandre Boulat</cp:lastModifiedBy>
  <cp:revision>7</cp:revision>
  <dcterms:created xsi:type="dcterms:W3CDTF">2022-04-06T06:41:14Z</dcterms:created>
  <dcterms:modified xsi:type="dcterms:W3CDTF">2022-04-20T09:45:29Z</dcterms:modified>
</cp:coreProperties>
</file>