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A1C2D-6D9B-44B6-AA35-9FA531A0BEFC}" v="146" dt="2022-06-08T14:58:0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6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68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81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6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89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62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29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5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4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5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3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55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6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0EEAA3-C0D6-4D29-AA6E-590E52E192B5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C612DC-C28F-4077-9329-74C7C1B84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1107A9-8380-D917-635A-9EE49107BB3F}"/>
              </a:ext>
            </a:extLst>
          </p:cNvPr>
          <p:cNvSpPr txBox="1"/>
          <p:nvPr/>
        </p:nvSpPr>
        <p:spPr>
          <a:xfrm>
            <a:off x="1202622" y="2136338"/>
            <a:ext cx="10161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+mj-lt"/>
              </a:rPr>
              <a:t>Projet 3 : Concevez une application au service de la santé publique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1116FA-79ED-3166-997F-155DAEFC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24" y="5591957"/>
            <a:ext cx="1600423" cy="7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3EF427F-564E-3486-9A82-8CC2C3CD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16" y="1207879"/>
            <a:ext cx="1551895" cy="877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40785B-72DC-3389-047A-094332F69092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BE3E29A-4608-64A1-B46B-899096A882D3}"/>
              </a:ext>
            </a:extLst>
          </p:cNvPr>
          <p:cNvSpPr/>
          <p:nvPr/>
        </p:nvSpPr>
        <p:spPr>
          <a:xfrm>
            <a:off x="656823" y="188031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D9454C-00D6-02B5-2C31-83DFFC5FCD4C}"/>
              </a:ext>
            </a:extLst>
          </p:cNvPr>
          <p:cNvSpPr txBox="1"/>
          <p:nvPr/>
        </p:nvSpPr>
        <p:spPr>
          <a:xfrm>
            <a:off x="1247953" y="1924794"/>
            <a:ext cx="77471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Imputation des NaN par ‘</a:t>
            </a:r>
            <a:r>
              <a:rPr lang="fr-FR" sz="1500" dirty="0" err="1">
                <a:solidFill>
                  <a:schemeClr val="bg1"/>
                </a:solidFill>
              </a:rPr>
              <a:t>unkown</a:t>
            </a:r>
            <a:r>
              <a:rPr lang="fr-FR" sz="1500" dirty="0">
                <a:solidFill>
                  <a:schemeClr val="bg1"/>
                </a:solidFill>
              </a:rPr>
              <a:t>’ pour les variables « objets » qui nous intéressent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1B1B6A-F738-5006-6C58-A3B91D1E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65" y="2292439"/>
            <a:ext cx="4210050" cy="466725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3E8A86F-EAF7-5256-A033-FC0F48EFC408}"/>
              </a:ext>
            </a:extLst>
          </p:cNvPr>
          <p:cNvSpPr/>
          <p:nvPr/>
        </p:nvSpPr>
        <p:spPr>
          <a:xfrm>
            <a:off x="656823" y="3355990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2E806B-71F0-4339-11F2-4AD225F89088}"/>
              </a:ext>
            </a:extLst>
          </p:cNvPr>
          <p:cNvSpPr txBox="1"/>
          <p:nvPr/>
        </p:nvSpPr>
        <p:spPr>
          <a:xfrm>
            <a:off x="1247953" y="3377269"/>
            <a:ext cx="1037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Création du </a:t>
            </a:r>
            <a:r>
              <a:rPr lang="fr-FR" sz="1500" dirty="0" err="1">
                <a:solidFill>
                  <a:schemeClr val="bg1"/>
                </a:solidFill>
              </a:rPr>
              <a:t>DataFrame</a:t>
            </a:r>
            <a:r>
              <a:rPr lang="fr-FR" sz="1500" dirty="0">
                <a:solidFill>
                  <a:schemeClr val="bg1"/>
                </a:solidFill>
              </a:rPr>
              <a:t> nettoyé par la méthode .</a:t>
            </a:r>
            <a:r>
              <a:rPr lang="fr-FR" sz="1500" dirty="0" err="1">
                <a:solidFill>
                  <a:schemeClr val="bg1"/>
                </a:solidFill>
              </a:rPr>
              <a:t>join</a:t>
            </a:r>
            <a:r>
              <a:rPr lang="fr-FR" sz="1500" dirty="0">
                <a:solidFill>
                  <a:schemeClr val="bg1"/>
                </a:solidFill>
              </a:rPr>
              <a:t>() + suppression des colonnes qui ne nous servent plus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1CC7512-CCA4-C239-357D-EDDD2AF28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3" y="4104952"/>
            <a:ext cx="2321476" cy="99300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B1F535-A97A-79A1-3D11-5793D1AC1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907" y="3925497"/>
            <a:ext cx="2804895" cy="135190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0EE6972-A1A6-4B34-9D6F-BDCCD4FE99BF}"/>
              </a:ext>
            </a:extLst>
          </p:cNvPr>
          <p:cNvSpPr txBox="1"/>
          <p:nvPr/>
        </p:nvSpPr>
        <p:spPr>
          <a:xfrm>
            <a:off x="3115340" y="4422001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0D86DF-E565-B68E-95F2-1426874A92B4}"/>
              </a:ext>
            </a:extLst>
          </p:cNvPr>
          <p:cNvSpPr txBox="1"/>
          <p:nvPr/>
        </p:nvSpPr>
        <p:spPr>
          <a:xfrm>
            <a:off x="6503844" y="4422001"/>
            <a:ext cx="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5847271-3476-82B0-A8DB-0EBA72939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015" y="3752165"/>
            <a:ext cx="2949435" cy="196849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6B29B52-01FD-EE62-8417-17F6CE9617C5}"/>
              </a:ext>
            </a:extLst>
          </p:cNvPr>
          <p:cNvSpPr txBox="1"/>
          <p:nvPr/>
        </p:nvSpPr>
        <p:spPr>
          <a:xfrm>
            <a:off x="572020" y="5847836"/>
            <a:ext cx="624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Nous avons désormais un jeu complet et analysable !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7B7915F-E473-7B8E-482F-A597051D9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573" y="5937252"/>
            <a:ext cx="3895725" cy="1905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9C50DEF-C148-73B5-EEE2-2AF3BE183294}"/>
              </a:ext>
            </a:extLst>
          </p:cNvPr>
          <p:cNvCxnSpPr/>
          <p:nvPr/>
        </p:nvCxnSpPr>
        <p:spPr>
          <a:xfrm>
            <a:off x="6658607" y="6032502"/>
            <a:ext cx="89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3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C3E7931-681B-8204-FA7E-1A3FF49777A9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285DAA77-877D-E2D1-BFF0-A362AC3FB795}"/>
              </a:ext>
            </a:extLst>
          </p:cNvPr>
          <p:cNvSpPr/>
          <p:nvPr/>
        </p:nvSpPr>
        <p:spPr>
          <a:xfrm>
            <a:off x="699353" y="1476278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B66B58-9F79-4173-7077-C70769B7C2D7}"/>
              </a:ext>
            </a:extLst>
          </p:cNvPr>
          <p:cNvSpPr txBox="1"/>
          <p:nvPr/>
        </p:nvSpPr>
        <p:spPr>
          <a:xfrm>
            <a:off x="1262130" y="1497674"/>
            <a:ext cx="37139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Lecture du jeu de données nettoyé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7E2EEB-F24D-CE26-B537-1529747F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578293"/>
            <a:ext cx="3124200" cy="1619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3F7026C-C6C0-7C02-F7B8-1C59BFDF7D89}"/>
              </a:ext>
            </a:extLst>
          </p:cNvPr>
          <p:cNvSpPr txBox="1"/>
          <p:nvPr/>
        </p:nvSpPr>
        <p:spPr>
          <a:xfrm>
            <a:off x="2071576" y="1967023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Analyse de la corrélation entre le </a:t>
            </a:r>
            <a:r>
              <a:rPr lang="fr-FR" u="sng" dirty="0" err="1">
                <a:solidFill>
                  <a:schemeClr val="bg1"/>
                </a:solidFill>
              </a:rPr>
              <a:t>nutriscore</a:t>
            </a:r>
            <a:r>
              <a:rPr lang="fr-FR" u="sng" dirty="0">
                <a:solidFill>
                  <a:schemeClr val="bg1"/>
                </a:solidFill>
              </a:rPr>
              <a:t> et le reste des variables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F506EA8-D733-C1E3-7690-FFC9ECD0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2401235"/>
            <a:ext cx="5334000" cy="3238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BE60661-7979-9073-87B7-213DE4BC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66" y="3007936"/>
            <a:ext cx="2729646" cy="3167484"/>
          </a:xfrm>
          <a:prstGeom prst="rect">
            <a:avLst/>
          </a:prstGeom>
        </p:spPr>
      </p:pic>
      <p:sp>
        <p:nvSpPr>
          <p:cNvPr id="14" name="Flèche : droite à entaille 13">
            <a:extLst>
              <a:ext uri="{FF2B5EF4-FFF2-40B4-BE49-F238E27FC236}">
                <a16:creationId xmlns:a16="http://schemas.microsoft.com/office/drawing/2014/main" id="{A38626D9-3B09-C1CF-5AC0-86EA714930E5}"/>
              </a:ext>
            </a:extLst>
          </p:cNvPr>
          <p:cNvSpPr/>
          <p:nvPr/>
        </p:nvSpPr>
        <p:spPr>
          <a:xfrm>
            <a:off x="3428999" y="4114800"/>
            <a:ext cx="850605" cy="6698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D8370C-5765-5BF5-C399-97955B876DE4}"/>
              </a:ext>
            </a:extLst>
          </p:cNvPr>
          <p:cNvSpPr txBox="1"/>
          <p:nvPr/>
        </p:nvSpPr>
        <p:spPr>
          <a:xfrm>
            <a:off x="4439091" y="4268513"/>
            <a:ext cx="533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Rejet de l’hypothèse nulle pour chaque variable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F3C20D2-8563-81EE-BF3E-FE7CAED19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17FAB7-779F-777A-B66D-3EEBAA2D1AD0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E43F3B-65D3-59FB-4CCA-2BC28BD3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" y="1197935"/>
            <a:ext cx="4629150" cy="35052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7F2C1F3-6C8C-A7DB-3559-1C2A928680E6}"/>
              </a:ext>
            </a:extLst>
          </p:cNvPr>
          <p:cNvSpPr txBox="1"/>
          <p:nvPr/>
        </p:nvSpPr>
        <p:spPr>
          <a:xfrm>
            <a:off x="712380" y="4787603"/>
            <a:ext cx="4423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u="sng" dirty="0" err="1">
                <a:solidFill>
                  <a:schemeClr val="bg1"/>
                </a:solidFill>
              </a:rPr>
              <a:t>HeatMap</a:t>
            </a:r>
            <a:r>
              <a:rPr lang="fr-FR" sz="1500" b="1" u="sng" dirty="0">
                <a:solidFill>
                  <a:schemeClr val="bg1"/>
                </a:solidFill>
              </a:rPr>
              <a:t> des corrélations, obtenue à l’aide de la matrice de corrélation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F34FA6E-8A7C-BB11-A097-8FE03792F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0" y="1993272"/>
            <a:ext cx="5267325" cy="1914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C59657-A10B-ED66-92A6-7741F29D1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31C889-4137-1DC4-7443-09BEBA5D1AA4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5FA764-DC34-4FE0-5CE4-E3FDD3AC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C1E06B4-5CE1-4BB9-5C5E-0853F5DF904C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Tests de Normalité des distributions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9910E0-753B-9F6D-AD85-AAA2037D0DC8}"/>
              </a:ext>
            </a:extLst>
          </p:cNvPr>
          <p:cNvSpPr txBox="1"/>
          <p:nvPr/>
        </p:nvSpPr>
        <p:spPr>
          <a:xfrm>
            <a:off x="829340" y="1573619"/>
            <a:ext cx="10579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Nous avions déjà visualisé les distributions de chacune des variables: aucune ne semblait suivre une loi normale.</a:t>
            </a:r>
          </a:p>
          <a:p>
            <a:r>
              <a:rPr lang="fr-FR" sz="1500" dirty="0">
                <a:solidFill>
                  <a:schemeClr val="bg1"/>
                </a:solidFill>
              </a:rPr>
              <a:t>L’hypothèse nulle est : La variable observée suit une loi normale.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40A6A8-AE7A-9F5C-95A1-4CD99024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0" y="2587769"/>
            <a:ext cx="6800850" cy="1619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6250DB8-C6B9-6748-0B3E-4705598922D6}"/>
              </a:ext>
            </a:extLst>
          </p:cNvPr>
          <p:cNvSpPr txBox="1"/>
          <p:nvPr/>
        </p:nvSpPr>
        <p:spPr>
          <a:xfrm>
            <a:off x="829340" y="4072622"/>
            <a:ext cx="1048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Nous avons effectué les tests d’Anderson et de Kolmogorov-Smirnov, tous deux rejettent l’hypothèse nulle pour chacune des variables. Voyons quelque chose de plus visuel.</a:t>
            </a:r>
          </a:p>
        </p:txBody>
      </p:sp>
    </p:spTree>
    <p:extLst>
      <p:ext uri="{BB962C8B-B14F-4D97-AF65-F5344CB8AC3E}">
        <p14:creationId xmlns:p14="http://schemas.microsoft.com/office/powerpoint/2010/main" val="428022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A2D9D14-B6A9-6C11-8386-21D84B63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71B758-0D15-CC8C-2196-C14EECA609CF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538B18-A118-47A0-82CE-B47AD0FD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89" y="1254506"/>
            <a:ext cx="790575" cy="171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5E2D29-724F-E569-B7E8-6BC4D620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1" y="1466850"/>
            <a:ext cx="2075707" cy="13404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4A56987-A047-D368-8276-75427D8D3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448" y="1254506"/>
            <a:ext cx="2101194" cy="155276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D428C6E-401B-885A-4118-DAF9BB81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513" y="1254506"/>
            <a:ext cx="2085711" cy="155276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F99C45B-E844-6637-E8E4-BD5B729EC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9857" y="1254506"/>
            <a:ext cx="2030696" cy="15540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BD8C820-8FD6-FD80-DB00-B9B5D4E71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492" y="2962710"/>
            <a:ext cx="2092464" cy="160090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8D011BD-895B-60E8-2E7B-BD000DAE09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153" y="2948314"/>
            <a:ext cx="2133489" cy="160686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2AA03D8-F643-EFC9-F27B-8D7285B84B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7161" y="2948314"/>
            <a:ext cx="2139019" cy="160090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5EF91E1-2205-30AE-C8C1-316A2CAB65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9857" y="2948315"/>
            <a:ext cx="2133489" cy="161874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B68153F-81C0-9F1A-E54D-CBDF883803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94" y="4634884"/>
            <a:ext cx="2099108" cy="160090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C02B4E4-A58F-5FE9-053D-B28BCF1120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73623" y="4628094"/>
            <a:ext cx="2139019" cy="161448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AC9EE8E-02CC-064D-C288-4913CA697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67160" y="4628094"/>
            <a:ext cx="2175515" cy="16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4FCCF5C-9AA9-BE9E-C143-F263C67F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D11BB7-BF08-B00A-20E2-A12E2AAB4083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912AC6-BBA8-2708-EE9A-06D25F938FBE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Analyse en composantes principales (7 composantes)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5FEEAE-46C2-DDAB-2371-640050A5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7" y="1544354"/>
            <a:ext cx="2755877" cy="19874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FC88E9-C2E3-CA1A-1DB5-D3C2A049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959" y="1544354"/>
            <a:ext cx="2445041" cy="20223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94A825-342F-E6F3-C8A2-B974FB41A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270" y="1544354"/>
            <a:ext cx="2532781" cy="20315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2D8701E-36C8-4A6D-B6EA-42C02E3C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586" y="3736003"/>
            <a:ext cx="3085368" cy="24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37D5BE8-3B00-48A4-1B8D-61748349861F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2E703D-4382-5914-D775-AFEB39E8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EA09A0-B1BC-92F0-56F1-BE8067A9416B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Analyse en composantes principales (7 composantes)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EB2B60-A61D-C5B2-79B5-DBD94DAC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2" y="1482799"/>
            <a:ext cx="3600450" cy="4029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5FDB869-4759-242F-249F-E1AB205B3FA8}"/>
              </a:ext>
            </a:extLst>
          </p:cNvPr>
          <p:cNvSpPr txBox="1"/>
          <p:nvPr/>
        </p:nvSpPr>
        <p:spPr>
          <a:xfrm>
            <a:off x="579452" y="5587068"/>
            <a:ext cx="36004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u="sng" dirty="0" err="1">
                <a:solidFill>
                  <a:schemeClr val="bg1"/>
                </a:solidFill>
              </a:rPr>
              <a:t>HeatMap</a:t>
            </a:r>
            <a:r>
              <a:rPr lang="fr-FR" sz="1300" b="1" u="sng" dirty="0">
                <a:solidFill>
                  <a:schemeClr val="bg1"/>
                </a:solidFill>
              </a:rPr>
              <a:t> de l’impact de chacune des variables étudiées sur les axes principaux d’inertie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D1108E0-2627-4270-81C5-CCCB7F48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04" y="2369301"/>
            <a:ext cx="5883923" cy="21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65487D9-D784-ABBD-9B37-0F79FC4D3B77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64C27C-C173-623D-A08C-BB4EB0ED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C5B29D-0A05-DB63-3272-DB484145E2FA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Test ANOVA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35E89-F3DA-16D0-2CE2-178D83EA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45" y="1610292"/>
            <a:ext cx="7400925" cy="8858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5C9483-5859-68C3-6D59-A3711473D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729" y="3074433"/>
            <a:ext cx="7419975" cy="1514475"/>
          </a:xfrm>
          <a:prstGeom prst="rect">
            <a:avLst/>
          </a:prstGeom>
        </p:spPr>
      </p:pic>
      <p:sp>
        <p:nvSpPr>
          <p:cNvPr id="11" name="Flèche : droite à entaille 10">
            <a:extLst>
              <a:ext uri="{FF2B5EF4-FFF2-40B4-BE49-F238E27FC236}">
                <a16:creationId xmlns:a16="http://schemas.microsoft.com/office/drawing/2014/main" id="{E9641104-95B2-D510-7904-AF868972757F}"/>
              </a:ext>
            </a:extLst>
          </p:cNvPr>
          <p:cNvSpPr/>
          <p:nvPr/>
        </p:nvSpPr>
        <p:spPr>
          <a:xfrm>
            <a:off x="772926" y="3589354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21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2A653D4-FE1B-BF6F-9C24-1867EA21EEE2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357594-51AA-76CC-B148-BFA8BAEA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A8F530-80A8-A725-804B-CB29F668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933" y="1453866"/>
            <a:ext cx="4391025" cy="1809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1343A4-6FA8-0C17-2861-97D87D80E0FE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Test ANOVA (Illustration)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406129-B476-84BF-510F-3E42F8AAE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28" y="1662172"/>
            <a:ext cx="2756135" cy="111298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783C9A1-0A50-B56E-6D67-084CC8CF3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986" y="1684683"/>
            <a:ext cx="2756134" cy="11202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C679E8-2D87-D152-C446-4C5855595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845" y="1662172"/>
            <a:ext cx="2846063" cy="11285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FD3C7C5-4F7E-6257-9DFB-DE0DE8FE5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29" y="2821255"/>
            <a:ext cx="2756134" cy="118868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E99F29-AD58-C2EE-E611-96D3BB6631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986" y="2838033"/>
            <a:ext cx="2756134" cy="118868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93EE4E2-ADBE-2CFE-ADFF-C2F727C24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1803" y="2827736"/>
            <a:ext cx="2806146" cy="120927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537DE46-D540-3A2E-40DC-C3B719D5DE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229" y="4059858"/>
            <a:ext cx="2756134" cy="112315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351396-589B-D703-CE05-01971A5205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0986" y="4059858"/>
            <a:ext cx="2756134" cy="110091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391D1A8-9333-FBFA-2FA3-EC8F849F8A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1803" y="4074032"/>
            <a:ext cx="2788802" cy="112015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7B0594E-845D-C90D-E897-25DF80D949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0986" y="5200695"/>
            <a:ext cx="2756134" cy="1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0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166327-C56E-9B71-6D8F-7D6D0C475EC6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894B8E-BB5B-71CB-D8D7-9B3C6DF6CE1F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Influence des pnns_groups_1 et pnns_groups_2 sur le </a:t>
            </a:r>
            <a:r>
              <a:rPr lang="fr-FR" u="sng" dirty="0" err="1">
                <a:solidFill>
                  <a:schemeClr val="bg1"/>
                </a:solidFill>
              </a:rPr>
              <a:t>nutriscore</a:t>
            </a:r>
            <a:endParaRPr lang="fr-FR" u="sng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735532-CA29-ED8C-66F1-97321642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5" y="1655648"/>
            <a:ext cx="4726060" cy="3673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2A1B42-A16E-9B43-8B76-8609C024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5" y="1655648"/>
            <a:ext cx="6381759" cy="36800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D5F45C-36F8-9CB9-A78A-2FB37F15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45" y="5680554"/>
            <a:ext cx="7477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F13333F-8877-4FC8-B4F6-3C4B1CF6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78" y="5391053"/>
            <a:ext cx="1551895" cy="8771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0495D4-B83E-A99C-C0DB-AEBBA88A47C3}"/>
              </a:ext>
            </a:extLst>
          </p:cNvPr>
          <p:cNvSpPr txBox="1"/>
          <p:nvPr/>
        </p:nvSpPr>
        <p:spPr>
          <a:xfrm>
            <a:off x="1369453" y="682580"/>
            <a:ext cx="9092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Mise en contexte du projet et de la problématique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EDAB46-4576-C025-1B1E-ABE35C2EB393}"/>
              </a:ext>
            </a:extLst>
          </p:cNvPr>
          <p:cNvSpPr txBox="1"/>
          <p:nvPr/>
        </p:nvSpPr>
        <p:spPr>
          <a:xfrm>
            <a:off x="923731" y="1948919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L’agence « Santé Publique France » a lancé un appel à projets pour trouver des idées innovantes d’applications en lien avec l’alimentation. Nous avons souhaité participer en proposant une idée d’application.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C65EE3-79EB-2E88-32C1-9E78963FDF20}"/>
              </a:ext>
            </a:extLst>
          </p:cNvPr>
          <p:cNvSpPr txBox="1"/>
          <p:nvPr/>
        </p:nvSpPr>
        <p:spPr>
          <a:xfrm>
            <a:off x="1369453" y="3909270"/>
            <a:ext cx="88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Nous souhaitons proposer aux utilisateurs de l’application </a:t>
            </a:r>
            <a:r>
              <a:rPr lang="fr-FR" dirty="0" err="1">
                <a:solidFill>
                  <a:schemeClr val="bg1"/>
                </a:solidFill>
              </a:rPr>
              <a:t>SainChauvin</a:t>
            </a:r>
            <a:r>
              <a:rPr lang="fr-FR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™</a:t>
            </a:r>
            <a:r>
              <a:rPr lang="fr-FR" dirty="0">
                <a:solidFill>
                  <a:schemeClr val="bg1"/>
                </a:solidFill>
              </a:rPr>
              <a:t> un moyen simple de pouvoir consommer sain et local.</a:t>
            </a:r>
          </a:p>
        </p:txBody>
      </p:sp>
    </p:spTree>
    <p:extLst>
      <p:ext uri="{BB962C8B-B14F-4D97-AF65-F5344CB8AC3E}">
        <p14:creationId xmlns:p14="http://schemas.microsoft.com/office/powerpoint/2010/main" val="16304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68E2B4C-BB8B-20D5-174D-E7AFDBD4ECC1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37698C-F14A-A7BA-B074-FBF098B6C201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Test du Khi-2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FD77DC-025A-DC41-3406-75DF8E8F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1482799"/>
            <a:ext cx="4600575" cy="257175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B8C01F0-1B8B-837F-ED8B-F558611C4596}"/>
              </a:ext>
            </a:extLst>
          </p:cNvPr>
          <p:cNvSpPr/>
          <p:nvPr/>
        </p:nvSpPr>
        <p:spPr>
          <a:xfrm>
            <a:off x="699353" y="1895728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AA4D40-96D1-7094-44BA-1DB6593F1E58}"/>
              </a:ext>
            </a:extLst>
          </p:cNvPr>
          <p:cNvSpPr txBox="1"/>
          <p:nvPr/>
        </p:nvSpPr>
        <p:spPr>
          <a:xfrm>
            <a:off x="1262130" y="1951749"/>
            <a:ext cx="10323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</a:rPr>
              <a:t>On crée une matrice de contingence pour compter les quantités d’individus par couple (‘segment’ ; ‘pnns_groups_1’)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B402E3A-573C-3AFB-0695-161CD953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89" y="2321081"/>
            <a:ext cx="5622328" cy="12602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4421AE-6744-E1AF-6165-2D9B892FD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985" y="3737195"/>
            <a:ext cx="5334507" cy="22594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CB7F1C9-C7BA-A414-6889-D8B372FF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61854E-9D54-F101-DBAE-9E2B3A7AD689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261787-DDB5-72E1-3D8F-1C435CC2EF67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31765E-A30D-010D-08A6-F026A655584D}"/>
              </a:ext>
            </a:extLst>
          </p:cNvPr>
          <p:cNvSpPr txBox="1"/>
          <p:nvPr/>
        </p:nvSpPr>
        <p:spPr>
          <a:xfrm>
            <a:off x="1876023" y="1113467"/>
            <a:ext cx="8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Test du Khi-2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309E6AF-59FE-5822-DC23-631EECD75066}"/>
              </a:ext>
            </a:extLst>
          </p:cNvPr>
          <p:cNvSpPr/>
          <p:nvPr/>
        </p:nvSpPr>
        <p:spPr>
          <a:xfrm>
            <a:off x="699353" y="1895728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FC5507-BF6C-F1D2-7874-A0FFFDCC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96" y="1661857"/>
            <a:ext cx="4762500" cy="2286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0DD5CDA-DB93-C9D8-EF95-E831DAE8CEE9}"/>
              </a:ext>
            </a:extLst>
          </p:cNvPr>
          <p:cNvSpPr txBox="1"/>
          <p:nvPr/>
        </p:nvSpPr>
        <p:spPr>
          <a:xfrm>
            <a:off x="1262130" y="1951749"/>
            <a:ext cx="10323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</a:rPr>
              <a:t>On crée une matrice de contingence pour compter les quantités d’individus par couple (‘segment’ ; ‘pnns_groups_2’)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71A0D41-F677-1C0F-9B32-13275AD8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3" y="2307852"/>
            <a:ext cx="4778622" cy="12007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BB13FF0-7073-2659-506E-172933207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15" y="2307852"/>
            <a:ext cx="4857313" cy="120075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A69051F-3DAB-63C8-C01D-93ADDC67B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028" y="2307852"/>
            <a:ext cx="1502480" cy="120075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1C83285-C13B-CFAE-E54D-1F90A6E2F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372" y="3776449"/>
            <a:ext cx="2695575" cy="1714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0517671-6335-7AC5-AC74-611F7665E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382" y="4215744"/>
            <a:ext cx="7581900" cy="2381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2DD002F-7047-3865-98B9-09E3F3FC8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E5502B2-7E48-ACF1-6C55-18C0065D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828F58-6E73-A0EE-8B37-991C64AB8507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21E56A-0EFA-24EC-E23A-D112D24862F8}"/>
              </a:ext>
            </a:extLst>
          </p:cNvPr>
          <p:cNvSpPr txBox="1"/>
          <p:nvPr/>
        </p:nvSpPr>
        <p:spPr>
          <a:xfrm>
            <a:off x="1195273" y="1122090"/>
            <a:ext cx="95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Travaux d’exploration autour de la distribution des produits en France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FB834A-59BC-67E8-8770-B597C6FA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0" y="1730094"/>
            <a:ext cx="5111815" cy="11101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9CBCF3D-1F67-CE55-B758-841FBB21A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50" y="2900363"/>
            <a:ext cx="5111815" cy="9972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DA9C119-1E84-DC08-3F78-6EA6887F6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49" y="3957698"/>
            <a:ext cx="5111815" cy="8082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DE816A-B915-1CD9-E3F7-2A3D6447D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48" y="4826073"/>
            <a:ext cx="5111815" cy="4536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FA460C9-791C-0BE1-EC79-208CD707A6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427" y="2285165"/>
            <a:ext cx="3638550" cy="199072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39B3A3C-79C6-C063-2C1B-A9CB1DE013E6}"/>
              </a:ext>
            </a:extLst>
          </p:cNvPr>
          <p:cNvSpPr txBox="1"/>
          <p:nvPr/>
        </p:nvSpPr>
        <p:spPr>
          <a:xfrm>
            <a:off x="6835659" y="4319670"/>
            <a:ext cx="3480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u="sng" dirty="0">
                <a:solidFill>
                  <a:schemeClr val="bg1"/>
                </a:solidFill>
              </a:rPr>
              <a:t>Matrice de contingence qui compte parmi chaque valeur de ‘segment’ la quantité de produits distribués/non distribués en France</a:t>
            </a:r>
          </a:p>
        </p:txBody>
      </p:sp>
    </p:spTree>
    <p:extLst>
      <p:ext uri="{BB962C8B-B14F-4D97-AF65-F5344CB8AC3E}">
        <p14:creationId xmlns:p14="http://schemas.microsoft.com/office/powerpoint/2010/main" val="245348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25CBAD-12A4-01E3-0D37-9D409F1F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0B71306-B111-4C8D-4906-80E122CF8CF3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0426DFB-98A3-435B-78F6-08AE54BCEF91}"/>
              </a:ext>
            </a:extLst>
          </p:cNvPr>
          <p:cNvSpPr/>
          <p:nvPr/>
        </p:nvSpPr>
        <p:spPr>
          <a:xfrm>
            <a:off x="699353" y="1895728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D00274-8946-16B3-0C2D-4ED5C0E4A02E}"/>
              </a:ext>
            </a:extLst>
          </p:cNvPr>
          <p:cNvSpPr txBox="1"/>
          <p:nvPr/>
        </p:nvSpPr>
        <p:spPr>
          <a:xfrm>
            <a:off x="1342239" y="1963024"/>
            <a:ext cx="5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Test du Khi-2 sur les variables ‘segment’ et ‘</a:t>
            </a:r>
            <a:r>
              <a:rPr lang="fr-FR" sz="1500" dirty="0" err="1">
                <a:solidFill>
                  <a:schemeClr val="bg1"/>
                </a:solidFill>
              </a:rPr>
              <a:t>countries_fr</a:t>
            </a:r>
            <a:r>
              <a:rPr lang="fr-FR" sz="1500" dirty="0">
                <a:solidFill>
                  <a:schemeClr val="bg1"/>
                </a:solidFill>
              </a:rPr>
              <a:t>’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08B443-8C02-D69B-3AD5-63CDEE21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99" y="1552289"/>
            <a:ext cx="4559948" cy="1099002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B49D377-3863-5993-CA61-E602F9B1CE33}"/>
              </a:ext>
            </a:extLst>
          </p:cNvPr>
          <p:cNvSpPr/>
          <p:nvPr/>
        </p:nvSpPr>
        <p:spPr>
          <a:xfrm>
            <a:off x="699353" y="3138697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38BEE0-3278-973B-3337-D08D98CCB938}"/>
              </a:ext>
            </a:extLst>
          </p:cNvPr>
          <p:cNvSpPr txBox="1"/>
          <p:nvPr/>
        </p:nvSpPr>
        <p:spPr>
          <a:xfrm>
            <a:off x="1342238" y="3177683"/>
            <a:ext cx="6711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Test ANOVA sur les variables ‘nutrition-score-fr_100g’ et ‘</a:t>
            </a:r>
            <a:r>
              <a:rPr lang="fr-FR" sz="1500" dirty="0" err="1">
                <a:solidFill>
                  <a:schemeClr val="bg1"/>
                </a:solidFill>
              </a:rPr>
              <a:t>countries_fr</a:t>
            </a:r>
            <a:r>
              <a:rPr lang="fr-FR" sz="1500" dirty="0">
                <a:solidFill>
                  <a:schemeClr val="bg1"/>
                </a:solidFill>
              </a:rPr>
              <a:t>’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2D4DF5C-B8DD-48D5-C9F1-A71995F67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18" y="3772186"/>
            <a:ext cx="4841586" cy="10766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FDD042D-B062-F3B1-4E4E-75E5619D2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837" y="3604841"/>
            <a:ext cx="3728961" cy="24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C95131-4F78-9CE0-A273-B74482B4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1E3522-88B0-29A9-27D0-056B50CD5608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32E77C-4552-BBC6-289A-BE9ACEC47EAD}"/>
              </a:ext>
            </a:extLst>
          </p:cNvPr>
          <p:cNvSpPr txBox="1"/>
          <p:nvPr/>
        </p:nvSpPr>
        <p:spPr>
          <a:xfrm>
            <a:off x="1195273" y="1122090"/>
            <a:ext cx="95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Travaux d’exploration autour de la fabrication des produits en France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F06F20-B740-AA42-9082-4471530A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1" y="2374375"/>
            <a:ext cx="4750352" cy="7492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4D4034-1744-00E4-40E8-656151AAC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1" y="1938369"/>
            <a:ext cx="4750353" cy="3413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91658AE-D7E5-FFFC-CE70-17BA0DDD5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01" y="3297049"/>
            <a:ext cx="4750352" cy="11333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47AF536-C528-2CF8-7401-8781993D2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01" y="4637841"/>
            <a:ext cx="4750352" cy="3746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724BF56-74E5-C0E3-726C-67705E0A9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788" y="2040965"/>
            <a:ext cx="3634190" cy="18451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4D51BA-0EF8-85E7-9C9E-91632CDC6AB4}"/>
              </a:ext>
            </a:extLst>
          </p:cNvPr>
          <p:cNvSpPr txBox="1"/>
          <p:nvPr/>
        </p:nvSpPr>
        <p:spPr>
          <a:xfrm>
            <a:off x="6758724" y="3932605"/>
            <a:ext cx="3480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u="sng" dirty="0">
                <a:solidFill>
                  <a:schemeClr val="bg1"/>
                </a:solidFill>
              </a:rPr>
              <a:t>Matrice de contingence qui compte parmi chaque valeur de ‘segment’ la quantité de produits fabriqués/non fabriqués en France</a:t>
            </a:r>
          </a:p>
        </p:txBody>
      </p:sp>
    </p:spTree>
    <p:extLst>
      <p:ext uri="{BB962C8B-B14F-4D97-AF65-F5344CB8AC3E}">
        <p14:creationId xmlns:p14="http://schemas.microsoft.com/office/powerpoint/2010/main" val="42939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028E17B-7BCB-C538-48A6-8CE6084B6FA1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F705FC-F40E-A19E-8B38-B8108025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90" y="5490128"/>
            <a:ext cx="1551895" cy="87715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B06E439-319D-EB0C-220C-1881CDFB0F1D}"/>
              </a:ext>
            </a:extLst>
          </p:cNvPr>
          <p:cNvSpPr/>
          <p:nvPr/>
        </p:nvSpPr>
        <p:spPr>
          <a:xfrm>
            <a:off x="785612" y="1332183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3F2775-2E60-FFE4-BAF5-559AC268A408}"/>
              </a:ext>
            </a:extLst>
          </p:cNvPr>
          <p:cNvSpPr txBox="1"/>
          <p:nvPr/>
        </p:nvSpPr>
        <p:spPr>
          <a:xfrm>
            <a:off x="1332909" y="1376662"/>
            <a:ext cx="691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Test du Khi-2 sur les variables ‘segment’ et ‘</a:t>
            </a:r>
            <a:r>
              <a:rPr lang="fr-FR" sz="1500" dirty="0" err="1">
                <a:solidFill>
                  <a:schemeClr val="bg1"/>
                </a:solidFill>
              </a:rPr>
              <a:t>manufacturing_places_tags</a:t>
            </a:r>
            <a:r>
              <a:rPr lang="fr-FR" sz="1500" dirty="0">
                <a:solidFill>
                  <a:schemeClr val="bg1"/>
                </a:solidFill>
              </a:rPr>
              <a:t>’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EC9702-A7C7-8507-AA25-C6C1B8ED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4" y="1744307"/>
            <a:ext cx="6999143" cy="1285377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1345307-44FA-0E80-4FCF-C747C0CD40DA}"/>
              </a:ext>
            </a:extLst>
          </p:cNvPr>
          <p:cNvSpPr/>
          <p:nvPr/>
        </p:nvSpPr>
        <p:spPr>
          <a:xfrm>
            <a:off x="785612" y="3391160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1834D7-A140-1B78-63F2-45EF36CA56D2}"/>
              </a:ext>
            </a:extLst>
          </p:cNvPr>
          <p:cNvSpPr txBox="1"/>
          <p:nvPr/>
        </p:nvSpPr>
        <p:spPr>
          <a:xfrm>
            <a:off x="1332909" y="3435639"/>
            <a:ext cx="8163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Test ANOVA sur les variables ‘nutrition-score-fr_100g’ et ‘</a:t>
            </a:r>
            <a:r>
              <a:rPr lang="fr-FR" sz="1500" dirty="0" err="1">
                <a:solidFill>
                  <a:schemeClr val="bg1"/>
                </a:solidFill>
              </a:rPr>
              <a:t>manufacturing_places_tags</a:t>
            </a:r>
            <a:r>
              <a:rPr lang="fr-FR" sz="1500" dirty="0">
                <a:solidFill>
                  <a:schemeClr val="bg1"/>
                </a:solidFill>
              </a:rPr>
              <a:t>‘: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D9B9EA4-C167-49F2-E9C1-2427274DD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485" y="3096052"/>
            <a:ext cx="5781675" cy="2095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B12B3E-4C83-599E-3A18-B9D72259D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38" y="3872266"/>
            <a:ext cx="5000970" cy="9622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2AD78D-6359-019C-4852-EF262DD7A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07" y="4899816"/>
            <a:ext cx="5362576" cy="14236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7674A4F-B00A-A31D-30B7-7985D1204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873" y="3872266"/>
            <a:ext cx="3755470" cy="23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131A31-34B9-5536-F702-4EDFA37D082C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4) Pitch de l’application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CFB4BF-1DB8-FF56-4050-E6D783FD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64" y="1911123"/>
            <a:ext cx="10353858" cy="2698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DCC9AA-ECE3-4E39-7FDE-42D9825A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D637509-A9FD-0182-456B-3C7FEA64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78" y="5391053"/>
            <a:ext cx="1551895" cy="877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81601B-6436-FFD5-5857-8DF19FA4FC23}"/>
              </a:ext>
            </a:extLst>
          </p:cNvPr>
          <p:cNvSpPr txBox="1"/>
          <p:nvPr/>
        </p:nvSpPr>
        <p:spPr>
          <a:xfrm>
            <a:off x="1416677" y="1913686"/>
            <a:ext cx="84614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La collecte des données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Le nettoyage du jeu de données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Analyse exploratoire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Pitch de l’application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EE538-B67F-A705-479D-CA19401841A9}"/>
              </a:ext>
            </a:extLst>
          </p:cNvPr>
          <p:cNvSpPr txBox="1"/>
          <p:nvPr/>
        </p:nvSpPr>
        <p:spPr>
          <a:xfrm>
            <a:off x="1369453" y="682580"/>
            <a:ext cx="9092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Plan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15660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866A88-EEDF-FCC7-68AF-CBE0A37B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78" y="5391053"/>
            <a:ext cx="1551895" cy="877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E28CA77-9A66-5437-93BE-0BF30A0DD466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1) La collecte des données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71FD4C0C-87B3-6982-F9B2-F30123B7B2BE}"/>
              </a:ext>
            </a:extLst>
          </p:cNvPr>
          <p:cNvSpPr/>
          <p:nvPr/>
        </p:nvSpPr>
        <p:spPr>
          <a:xfrm>
            <a:off x="656823" y="188031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B0CCE2-62F2-8A37-718F-8A2428CA57AC}"/>
              </a:ext>
            </a:extLst>
          </p:cNvPr>
          <p:cNvSpPr txBox="1"/>
          <p:nvPr/>
        </p:nvSpPr>
        <p:spPr>
          <a:xfrm>
            <a:off x="1262130" y="1880315"/>
            <a:ext cx="57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Très gros </a:t>
            </a:r>
            <a:r>
              <a:rPr lang="fr-FR" dirty="0" err="1">
                <a:solidFill>
                  <a:schemeClr val="bg1"/>
                </a:solidFill>
              </a:rPr>
              <a:t>DataFrame</a:t>
            </a:r>
            <a:r>
              <a:rPr lang="fr-FR" dirty="0">
                <a:solidFill>
                  <a:schemeClr val="bg1"/>
                </a:solidFill>
              </a:rPr>
              <a:t> : 320772 x 162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5C4D089-A043-03A0-90B1-18CA055C8C5D}"/>
              </a:ext>
            </a:extLst>
          </p:cNvPr>
          <p:cNvSpPr/>
          <p:nvPr/>
        </p:nvSpPr>
        <p:spPr>
          <a:xfrm>
            <a:off x="656823" y="2640168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C4D0EB-24D9-4550-4E25-9175FC9177BE}"/>
              </a:ext>
            </a:extLst>
          </p:cNvPr>
          <p:cNvSpPr txBox="1"/>
          <p:nvPr/>
        </p:nvSpPr>
        <p:spPr>
          <a:xfrm>
            <a:off x="1262130" y="2640168"/>
            <a:ext cx="695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Très grande quantité de variables descriptives : Constitution des produits; lieux de fabrication, d’achats, liste des ingrédients, etc.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A2D1F2-BA74-43E4-43E8-65FDFB2E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44" y="1280117"/>
            <a:ext cx="2941408" cy="3187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88B1D91-3C3D-3E06-7ACE-C4047CFC3B4F}"/>
              </a:ext>
            </a:extLst>
          </p:cNvPr>
          <p:cNvSpPr txBox="1"/>
          <p:nvPr/>
        </p:nvSpPr>
        <p:spPr>
          <a:xfrm>
            <a:off x="7871107" y="4467849"/>
            <a:ext cx="409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err="1">
                <a:solidFill>
                  <a:schemeClr val="bg1"/>
                </a:solidFill>
              </a:rPr>
              <a:t>HeatMap</a:t>
            </a:r>
            <a:r>
              <a:rPr lang="fr-FR" sz="1500" b="1" dirty="0">
                <a:solidFill>
                  <a:schemeClr val="bg1"/>
                </a:solidFill>
              </a:rPr>
              <a:t> représentant les valeurs manquantes du jeu de données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016D7C1-F076-8CBD-5E71-2860E1DFA29E}"/>
              </a:ext>
            </a:extLst>
          </p:cNvPr>
          <p:cNvSpPr/>
          <p:nvPr/>
        </p:nvSpPr>
        <p:spPr>
          <a:xfrm>
            <a:off x="656823" y="3794427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FE96C1-FBA0-18E7-9F25-42BE0A805B2C}"/>
              </a:ext>
            </a:extLst>
          </p:cNvPr>
          <p:cNvSpPr txBox="1"/>
          <p:nvPr/>
        </p:nvSpPr>
        <p:spPr>
          <a:xfrm>
            <a:off x="1250201" y="3779293"/>
            <a:ext cx="63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Très grand nombre de valeurs manquantes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B63DF7-3694-F3ED-5840-9A5A35BEC0CC}"/>
              </a:ext>
            </a:extLst>
          </p:cNvPr>
          <p:cNvSpPr txBox="1"/>
          <p:nvPr/>
        </p:nvSpPr>
        <p:spPr>
          <a:xfrm>
            <a:off x="723333" y="5537244"/>
            <a:ext cx="714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Source : </a:t>
            </a:r>
            <a:r>
              <a:rPr lang="fr-FR" sz="1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https://world.openfoodfacts.org/</a:t>
            </a:r>
          </a:p>
        </p:txBody>
      </p:sp>
    </p:spTree>
    <p:extLst>
      <p:ext uri="{BB962C8B-B14F-4D97-AF65-F5344CB8AC3E}">
        <p14:creationId xmlns:p14="http://schemas.microsoft.com/office/powerpoint/2010/main" val="353954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0904C5-0B24-666F-E9AF-150B9CEF292B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1) La collecte des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624892-EDC9-C1D9-AFCB-F46EC2BC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32" y="1447351"/>
            <a:ext cx="5181717" cy="318514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09C0AB1-010F-58F5-DFF2-254B89B8BAC1}"/>
              </a:ext>
            </a:extLst>
          </p:cNvPr>
          <p:cNvSpPr txBox="1"/>
          <p:nvPr/>
        </p:nvSpPr>
        <p:spPr>
          <a:xfrm>
            <a:off x="6630100" y="4704765"/>
            <a:ext cx="499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Quantité de données manquantes par colonnes dans le </a:t>
            </a:r>
            <a:r>
              <a:rPr lang="fr-FR" sz="1400" b="1" dirty="0" err="1">
                <a:solidFill>
                  <a:schemeClr val="bg1"/>
                </a:solidFill>
              </a:rPr>
              <a:t>dataframe</a:t>
            </a:r>
            <a:r>
              <a:rPr lang="fr-FR" sz="1400" b="1" dirty="0">
                <a:solidFill>
                  <a:schemeClr val="bg1"/>
                </a:solidFill>
              </a:rPr>
              <a:t> (en %)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1DE899-F9FF-5211-3464-1FF6E21373D5}"/>
              </a:ext>
            </a:extLst>
          </p:cNvPr>
          <p:cNvSpPr txBox="1"/>
          <p:nvPr/>
        </p:nvSpPr>
        <p:spPr>
          <a:xfrm>
            <a:off x="570451" y="2234624"/>
            <a:ext cx="57575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Nous nous intéresserons aux variables liées au </a:t>
            </a:r>
            <a:r>
              <a:rPr lang="fr-FR" sz="1500" dirty="0" err="1">
                <a:solidFill>
                  <a:schemeClr val="bg1"/>
                </a:solidFill>
              </a:rPr>
              <a:t>Nutriscore</a:t>
            </a:r>
            <a:r>
              <a:rPr lang="fr-FR" sz="1500" dirty="0">
                <a:solidFill>
                  <a:schemeClr val="bg1"/>
                </a:solidFill>
              </a:rPr>
              <a:t> des individus (plutôt bien représentées) ainsi qu’à des variables qualitatives liées à notre projet d’application :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A23C041-FB62-1F85-D206-CF9FCE863C5F}"/>
              </a:ext>
            </a:extLst>
          </p:cNvPr>
          <p:cNvCxnSpPr/>
          <p:nvPr/>
        </p:nvCxnSpPr>
        <p:spPr>
          <a:xfrm>
            <a:off x="6342077" y="1434517"/>
            <a:ext cx="0" cy="459716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0627E1E0-BEB8-2DB4-FB71-3A4AF99A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1" y="3171359"/>
            <a:ext cx="5717165" cy="5152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51234B1-521D-B2DB-055E-D728834F1E39}"/>
              </a:ext>
            </a:extLst>
          </p:cNvPr>
          <p:cNvSpPr txBox="1"/>
          <p:nvPr/>
        </p:nvSpPr>
        <p:spPr>
          <a:xfrm>
            <a:off x="570451" y="5166226"/>
            <a:ext cx="5717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 documentation du </a:t>
            </a:r>
            <a:r>
              <a:rPr lang="fr-FR" sz="1400" dirty="0" err="1">
                <a:solidFill>
                  <a:schemeClr val="bg1"/>
                </a:solidFill>
              </a:rPr>
              <a:t>Nutriscore</a:t>
            </a:r>
            <a:r>
              <a:rPr lang="fr-FR" sz="1400" dirty="0">
                <a:solidFill>
                  <a:schemeClr val="bg1"/>
                </a:solidFill>
              </a:rPr>
              <a:t> est disponible à cette adresse :</a:t>
            </a:r>
          </a:p>
          <a:p>
            <a:endParaRPr lang="fr-FR" sz="13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https://www.santepubliquefrance.fr/determinants-de-sante/nutrition-et-activite-physique/articles/nutri-score</a:t>
            </a:r>
          </a:p>
          <a:p>
            <a:endParaRPr lang="fr-FR" sz="1300" dirty="0">
              <a:solidFill>
                <a:schemeClr val="bg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6538F7-C65B-DD7B-C797-4F7133885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712" y="5500110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14D621D-CF5A-C48F-75BA-600418D1AF1C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790D3C1-5F19-F401-A81B-35A146C9A91F}"/>
              </a:ext>
            </a:extLst>
          </p:cNvPr>
          <p:cNvSpPr/>
          <p:nvPr/>
        </p:nvSpPr>
        <p:spPr>
          <a:xfrm>
            <a:off x="656823" y="188031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23483C-16E3-05F6-15AA-979E1CA588FB}"/>
              </a:ext>
            </a:extLst>
          </p:cNvPr>
          <p:cNvSpPr txBox="1"/>
          <p:nvPr/>
        </p:nvSpPr>
        <p:spPr>
          <a:xfrm>
            <a:off x="1262129" y="1924794"/>
            <a:ext cx="7818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Uniformisation des données de type objet pour les variables ‘</a:t>
            </a:r>
            <a:r>
              <a:rPr lang="fr-FR" sz="1500" dirty="0" err="1">
                <a:solidFill>
                  <a:schemeClr val="bg1"/>
                </a:solidFill>
              </a:rPr>
              <a:t>countries_fr</a:t>
            </a:r>
            <a:r>
              <a:rPr lang="fr-FR" sz="1500" dirty="0">
                <a:solidFill>
                  <a:schemeClr val="bg1"/>
                </a:solidFill>
              </a:rPr>
              <a:t>’, ‘pnns_groups_1, (2)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9E21B8-2FB9-FF4B-A5D6-E14CA261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668" y="1360262"/>
            <a:ext cx="2153537" cy="207662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FEEC51E-32E6-DE59-18DB-A371B2A8600F}"/>
              </a:ext>
            </a:extLst>
          </p:cNvPr>
          <p:cNvSpPr/>
          <p:nvPr/>
        </p:nvSpPr>
        <p:spPr>
          <a:xfrm>
            <a:off x="656823" y="2739163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BF13D3-C3B3-8605-06AB-507989DCD840}"/>
              </a:ext>
            </a:extLst>
          </p:cNvPr>
          <p:cNvSpPr txBox="1"/>
          <p:nvPr/>
        </p:nvSpPr>
        <p:spPr>
          <a:xfrm>
            <a:off x="1262129" y="2783642"/>
            <a:ext cx="51961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Gestion des doublons, en regardant leur ‘code’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CEE2A7-604E-E2C3-0219-52CFCB79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34" y="2752566"/>
            <a:ext cx="1333500" cy="45720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517DA2D-DD11-3154-92BD-DB572321514F}"/>
              </a:ext>
            </a:extLst>
          </p:cNvPr>
          <p:cNvSpPr/>
          <p:nvPr/>
        </p:nvSpPr>
        <p:spPr>
          <a:xfrm>
            <a:off x="656823" y="3691244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042E28-84E9-72F1-87F1-EE441E52F4AF}"/>
              </a:ext>
            </a:extLst>
          </p:cNvPr>
          <p:cNvSpPr txBox="1"/>
          <p:nvPr/>
        </p:nvSpPr>
        <p:spPr>
          <a:xfrm>
            <a:off x="1262129" y="3620307"/>
            <a:ext cx="759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Gestion des </a:t>
            </a:r>
            <a:r>
              <a:rPr lang="fr-FR" sz="1500" dirty="0" err="1">
                <a:solidFill>
                  <a:schemeClr val="bg1"/>
                </a:solidFill>
              </a:rPr>
              <a:t>outliers</a:t>
            </a:r>
            <a:r>
              <a:rPr lang="fr-FR" sz="1500" dirty="0">
                <a:solidFill>
                  <a:schemeClr val="bg1"/>
                </a:solidFill>
              </a:rPr>
              <a:t> (sauf </a:t>
            </a:r>
            <a:r>
              <a:rPr lang="fr-FR" sz="1500" dirty="0" err="1">
                <a:solidFill>
                  <a:schemeClr val="bg1"/>
                </a:solidFill>
              </a:rPr>
              <a:t>nutriscore</a:t>
            </a:r>
            <a:r>
              <a:rPr lang="fr-FR" sz="1500" dirty="0">
                <a:solidFill>
                  <a:schemeClr val="bg1"/>
                </a:solidFill>
              </a:rPr>
              <a:t> qui n’en a pas) par méthode du centile extrême, par suppression des valeurs négatives, ainsi que par la création d’une variable Masse_Totale_100g, après avoir visualisé la distribution de chaque variable.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59D2192-6B95-6C66-49ED-EE02EFDD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2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A6983B0-4143-C172-21C8-9CA402598C97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4C5BF3-CFA2-AA5C-43DD-62FF6D323BF1}"/>
              </a:ext>
            </a:extLst>
          </p:cNvPr>
          <p:cNvSpPr txBox="1"/>
          <p:nvPr/>
        </p:nvSpPr>
        <p:spPr>
          <a:xfrm>
            <a:off x="3716209" y="1113467"/>
            <a:ext cx="41456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500" u="sng" dirty="0">
                <a:solidFill>
                  <a:schemeClr val="bg1"/>
                </a:solidFill>
              </a:rPr>
              <a:t>Distribution des variables avant imputation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927A12-FC90-4267-E2F0-99B9EDB2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6" y="1436632"/>
            <a:ext cx="2140380" cy="16574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E70148-BB74-F212-4706-1026D31F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02" y="1436632"/>
            <a:ext cx="2161711" cy="16574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DDF3F4-B192-0DEA-C0A7-679A48AF0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69" y="1436632"/>
            <a:ext cx="2137636" cy="16574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38554B-CA20-F4CC-0BD5-5325B03C7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461" y="1436632"/>
            <a:ext cx="2149675" cy="165744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FC14700-F232-A557-F572-E6157BD84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67" y="3192719"/>
            <a:ext cx="2148536" cy="165744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E158166-27E2-E360-7197-5F80910DB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602" y="3192720"/>
            <a:ext cx="2161711" cy="164165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7CF4820-C8D0-4D8C-84E3-52ACF5973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4287" y="3192720"/>
            <a:ext cx="2128786" cy="16416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DEE2994-1AB8-2871-2E27-DE75A33C4C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4070" y="3192719"/>
            <a:ext cx="2137636" cy="164223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7C55FEC-8E3C-0647-CF8E-1F3B869CC2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8829" y="1436633"/>
            <a:ext cx="2155066" cy="1657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AE0D406-07FD-9E39-1736-6CB7DED261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5654" y="3177517"/>
            <a:ext cx="2168241" cy="16416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BA2C174-00E2-0E1B-B3AD-000268B3C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4970" y="4948806"/>
            <a:ext cx="2780342" cy="14238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0D1C578-8FCE-2E20-6C48-D37787FB4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5371" y="4874488"/>
            <a:ext cx="3297755" cy="148591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9CC09C9-9BFC-4506-DA0E-4F778FE491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6A68307-6972-A0FC-03DB-B1DC11602203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37C988A-2DB4-3D5E-237A-B6928F7212C6}"/>
              </a:ext>
            </a:extLst>
          </p:cNvPr>
          <p:cNvSpPr/>
          <p:nvPr/>
        </p:nvSpPr>
        <p:spPr>
          <a:xfrm>
            <a:off x="656823" y="188031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C53493-B2C9-580B-C98F-6C3B7BDDD56F}"/>
              </a:ext>
            </a:extLst>
          </p:cNvPr>
          <p:cNvSpPr txBox="1"/>
          <p:nvPr/>
        </p:nvSpPr>
        <p:spPr>
          <a:xfrm>
            <a:off x="1262130" y="1901711"/>
            <a:ext cx="5032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Suppression des lignes ne comprenant que des NaN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56DA494-C159-7EE7-6A58-F7EA93764517}"/>
              </a:ext>
            </a:extLst>
          </p:cNvPr>
          <p:cNvSpPr/>
          <p:nvPr/>
        </p:nvSpPr>
        <p:spPr>
          <a:xfrm>
            <a:off x="656823" y="2511180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7CEC5-EE9D-C562-D0F6-A58036F97BB6}"/>
              </a:ext>
            </a:extLst>
          </p:cNvPr>
          <p:cNvSpPr txBox="1"/>
          <p:nvPr/>
        </p:nvSpPr>
        <p:spPr>
          <a:xfrm>
            <a:off x="1204224" y="2532576"/>
            <a:ext cx="8636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Normalisation des données puis imputation des valeurs manquantes par une méthode de k-NN Imputer (avec k = 5)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015350-876A-D854-90DD-4DB9CDCDB011}"/>
              </a:ext>
            </a:extLst>
          </p:cNvPr>
          <p:cNvSpPr txBox="1"/>
          <p:nvPr/>
        </p:nvSpPr>
        <p:spPr>
          <a:xfrm>
            <a:off x="876386" y="3617325"/>
            <a:ext cx="104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Etape Importante :</a:t>
            </a:r>
            <a:r>
              <a:rPr lang="fr-FR" dirty="0">
                <a:solidFill>
                  <a:schemeClr val="bg1"/>
                </a:solidFill>
              </a:rPr>
              <a:t> Nous avons ainsi créé un </a:t>
            </a:r>
            <a:r>
              <a:rPr lang="fr-FR" dirty="0" err="1">
                <a:solidFill>
                  <a:schemeClr val="bg1"/>
                </a:solidFill>
              </a:rPr>
              <a:t>Nutriscore</a:t>
            </a:r>
            <a:r>
              <a:rPr lang="fr-FR" dirty="0">
                <a:solidFill>
                  <a:schemeClr val="bg1"/>
                </a:solidFill>
              </a:rPr>
              <a:t> pour les produits qui n’en avaient pas, c’est l’un des objectifs de l’application </a:t>
            </a:r>
            <a:r>
              <a:rPr lang="fr-FR" dirty="0" err="1">
                <a:solidFill>
                  <a:schemeClr val="bg1"/>
                </a:solidFill>
              </a:rPr>
              <a:t>SainChauvin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A053A3-65FA-EC6F-B557-428937001DA2}"/>
              </a:ext>
            </a:extLst>
          </p:cNvPr>
          <p:cNvSpPr txBox="1"/>
          <p:nvPr/>
        </p:nvSpPr>
        <p:spPr>
          <a:xfrm>
            <a:off x="876385" y="4882850"/>
            <a:ext cx="1043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Nous travaillons sur un jeu de données réduit, il est possible qu’une telle méthode de création soit cependant trop longue à effectuer sur la base de données complète de </a:t>
            </a:r>
            <a:r>
              <a:rPr lang="fr-FR" sz="1500" dirty="0" err="1">
                <a:solidFill>
                  <a:schemeClr val="bg1"/>
                </a:solidFill>
              </a:rPr>
              <a:t>OpenFoodFacts</a:t>
            </a:r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D0A3868-BF51-579A-F8FB-3FD00363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12" y="5497738"/>
            <a:ext cx="1551895" cy="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C9F9419-0C27-1C10-06FB-E37C09AA57C0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C17308-D12F-F8A3-CF22-88068BF26F26}"/>
              </a:ext>
            </a:extLst>
          </p:cNvPr>
          <p:cNvSpPr txBox="1"/>
          <p:nvPr/>
        </p:nvSpPr>
        <p:spPr>
          <a:xfrm>
            <a:off x="3732240" y="1113467"/>
            <a:ext cx="4113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500" u="sng" dirty="0">
                <a:solidFill>
                  <a:schemeClr val="bg1"/>
                </a:solidFill>
              </a:rPr>
              <a:t>Distribution des variables après imputation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685863-00C4-80BF-412C-D8BDC578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4" y="1436632"/>
            <a:ext cx="3756285" cy="10429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AE49D0-B391-B216-3769-6AC285F0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19" y="1436632"/>
            <a:ext cx="3706753" cy="10429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366B3B-A939-B531-D683-E5DED6A50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17" y="1436632"/>
            <a:ext cx="3692349" cy="104299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349F11-A571-6508-B131-B29727F60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883" y="2479625"/>
            <a:ext cx="3923554" cy="11598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7925C92-577B-6ECB-5A34-48F49FCCB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117" y="2479625"/>
            <a:ext cx="3756285" cy="11592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394BBDD-7B1B-B6BB-8714-48BB20973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535" y="3652002"/>
            <a:ext cx="3923554" cy="115922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04D51BF-3E2C-5309-9A71-B40CCAC79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4088" y="3638852"/>
            <a:ext cx="4026855" cy="117237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97C643C-1A26-41E0-F714-4140C68CA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0943" y="3652001"/>
            <a:ext cx="3196336" cy="115800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EDECF75-B6F9-B3AE-7D5A-4BFC2AB456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010" y="4810010"/>
            <a:ext cx="3849303" cy="111448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3FD58D4-0A5B-68A3-C146-B8A61A2DB1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35" y="2492165"/>
            <a:ext cx="4026856" cy="116935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6861E2D-4899-D9BB-62E3-0833C6E7C3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5313" y="4808205"/>
            <a:ext cx="5557878" cy="15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6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890</Words>
  <Application>Microsoft Office PowerPoint</Application>
  <PresentationFormat>Grand écran</PresentationFormat>
  <Paragraphs>86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</vt:lpstr>
      <vt:lpstr>Century Gothic</vt:lpstr>
      <vt:lpstr>Montserrat</vt:lpstr>
      <vt:lpstr>Wingdings 3</vt:lpstr>
      <vt:lpstr>Salle d’ions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Boulat</dc:creator>
  <cp:lastModifiedBy>Alexandre Boulat</cp:lastModifiedBy>
  <cp:revision>2</cp:revision>
  <dcterms:created xsi:type="dcterms:W3CDTF">2022-05-24T15:42:37Z</dcterms:created>
  <dcterms:modified xsi:type="dcterms:W3CDTF">2022-06-08T15:09:17Z</dcterms:modified>
</cp:coreProperties>
</file>