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188" y="108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04E456A-3CD5-4E87-AD0C-3032E9FDC671}" type="slidenum">
              <a:t>‹#›</a:t>
            </a:fld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08541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1E18683B-7E1B-40C9-8A9E-09552662854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628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u-RU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54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64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A29682-8B10-4E4F-952C-F088D8B30811}" type="slidenum"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C6EE7-7DE4-457C-9C06-F36A0BFC3353}" type="slidenum"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D6BDCA-030B-4DFB-AF35-3806272936E8}" type="slidenum"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D25D50-7998-4834-AE1F-AA772903AC59}" type="slidenum"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D6A26C-0679-4FE2-A8FB-0A559FB03A35}" type="slidenum"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4E3C49-E92A-48F4-A5CC-8551EFE6D0AC}" type="slidenum"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75BCB3-EE9A-4981-B567-615EBA38FD5C}" type="slidenum"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9A2EBF-4613-4A47-A28A-BA4C72D0CA44}" type="slidenum"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15D841-ED4A-4B1E-9EFD-A77253E73A4C}" type="slidenum">
              <a:t>‹#›</a:t>
            </a:fld>
            <a:endParaRPr lang="ru-RU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A53A01-1202-4C2E-A108-EA74C739F51A}" type="slidenum"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FC59AC-D28C-40D9-99C2-F967F3124FB9}" type="slidenum"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ru-RU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EBE76E54-290A-4213-AC02-63ABCE4DE0A2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hangingPunct="0">
        <a:tabLst/>
        <a:defRPr lang="ru-RU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ru-RU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706760" y="1548000"/>
            <a:ext cx="6537240" cy="43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олилиния 2"/>
          <p:cNvSpPr/>
          <p:nvPr/>
        </p:nvSpPr>
        <p:spPr>
          <a:xfrm>
            <a:off x="1800000" y="503999"/>
            <a:ext cx="1584000" cy="532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FF3333"/>
            </a:solidFill>
            <a:prstDash val="solid"/>
          </a:ln>
        </p:spPr>
        <p:txBody>
          <a:bodyPr vert="horz" wrap="none" lIns="109080" tIns="64080" rIns="109080" bIns="6408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0000" y="765720"/>
            <a:ext cx="158400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16-bit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FULL ADDER with CARRY</a:t>
            </a:r>
          </a:p>
        </p:txBody>
      </p:sp>
      <p:sp>
        <p:nvSpPr>
          <p:cNvPr id="5" name="Полилиния 4"/>
          <p:cNvSpPr/>
          <p:nvPr/>
        </p:nvSpPr>
        <p:spPr>
          <a:xfrm>
            <a:off x="3456000" y="503999"/>
            <a:ext cx="1440000" cy="316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FF3333"/>
            </a:solidFill>
            <a:prstDash val="solid"/>
          </a:ln>
        </p:spPr>
        <p:txBody>
          <a:bodyPr vert="horz" wrap="none" lIns="109080" tIns="64080" rIns="109080" bIns="6408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84000" y="765720"/>
            <a:ext cx="158400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IP REG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AP REG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(16bit)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3456000" y="3816000"/>
            <a:ext cx="1440000" cy="327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FF3333"/>
            </a:solidFill>
            <a:prstDash val="solid"/>
          </a:ln>
        </p:spPr>
        <p:txBody>
          <a:bodyPr vert="horz" wrap="none" lIns="109080" tIns="64080" rIns="109080" bIns="6408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11999" y="5976000"/>
            <a:ext cx="158400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TMP REG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(16bit)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CMD REG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(12+4bit)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5040000" y="3816000"/>
            <a:ext cx="3096000" cy="32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FF3333"/>
            </a:solidFill>
            <a:prstDash val="solid"/>
          </a:ln>
        </p:spPr>
        <p:txBody>
          <a:bodyPr vert="horz" wrap="none" lIns="109080" tIns="64080" rIns="109080" bIns="6408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8000" y="5941800"/>
            <a:ext cx="316800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SEQUENCER,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CMD SELECTOR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and  some other logic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4000" y="720000"/>
            <a:ext cx="316800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RAM, CIN, COUT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MCU loader, LED display,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Wi-Fi&amp; USB Connection</a:t>
            </a:r>
          </a:p>
        </p:txBody>
      </p:sp>
      <p:sp>
        <p:nvSpPr>
          <p:cNvPr id="12" name="Полилиния 11"/>
          <p:cNvSpPr/>
          <p:nvPr/>
        </p:nvSpPr>
        <p:spPr>
          <a:xfrm>
            <a:off x="5040000" y="503999"/>
            <a:ext cx="3096000" cy="316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FF3333"/>
            </a:solidFill>
            <a:prstDash val="solid"/>
          </a:ln>
        </p:spPr>
        <p:txBody>
          <a:bodyPr vert="horz" wrap="none" lIns="109080" tIns="64080" rIns="109080" bIns="6408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 rot="16200000">
            <a:off x="3312186" y="2411621"/>
            <a:ext cx="2015999" cy="864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+- 21600 0 f14"/>
              <a:gd name="f17" fmla="val f14"/>
              <a:gd name="f18" fmla="*/ f14 10 1"/>
              <a:gd name="f19" fmla="*/ f14 1 2"/>
              <a:gd name="f20" fmla="*/ f14 f12 1"/>
              <a:gd name="f21" fmla="*/ f7 f13 1"/>
              <a:gd name="f22" fmla="*/ 10800 f13 1"/>
              <a:gd name="f23" fmla="*/ f15 1 f3"/>
              <a:gd name="f24" fmla="*/ 10800 f12 1"/>
              <a:gd name="f25" fmla="*/ 21600 f13 1"/>
              <a:gd name="f26" fmla="*/ 0 f13 1"/>
              <a:gd name="f27" fmla="*/ f18 1 18"/>
              <a:gd name="f28" fmla="+- 21600 0 f19"/>
              <a:gd name="f29" fmla="+- f23 0 f2"/>
              <a:gd name="f30" fmla="*/ f19 f12 1"/>
              <a:gd name="f31" fmla="+- f27 1750 0"/>
              <a:gd name="f32" fmla="*/ f28 f12 1"/>
              <a:gd name="f33" fmla="+- 21600 0 f31"/>
              <a:gd name="f34" fmla="*/ f31 f12 1"/>
              <a:gd name="f35" fmla="*/ f31 f13 1"/>
              <a:gd name="f36" fmla="*/ f33 f12 1"/>
              <a:gd name="f37" fmla="*/ f33 f13 1"/>
            </a:gdLst>
            <a:ahLst>
              <a:ahXY gdRefX="f0" minX="f6" maxX="f8">
                <a:pos x="f20" y="f2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32" y="f22"/>
              </a:cxn>
              <a:cxn ang="f29">
                <a:pos x="f24" y="f25"/>
              </a:cxn>
              <a:cxn ang="f29">
                <a:pos x="f30" y="f22"/>
              </a:cxn>
              <a:cxn ang="f29">
                <a:pos x="f24" y="f26"/>
              </a:cxn>
            </a:cxnLst>
            <a:rect l="f34" t="f35" r="f36" b="f37"/>
            <a:pathLst>
              <a:path w="21600" h="21600">
                <a:moveTo>
                  <a:pt x="f6" y="f6"/>
                </a:moveTo>
                <a:lnTo>
                  <a:pt x="f7" y="f6"/>
                </a:lnTo>
                <a:lnTo>
                  <a:pt x="f16" y="f7"/>
                </a:lnTo>
                <a:lnTo>
                  <a:pt x="f17" y="f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80">
            <a:solidFill>
              <a:srgbClr val="000000"/>
            </a:solidFill>
            <a:prstDash val="solid"/>
          </a:ln>
        </p:spPr>
        <p:txBody>
          <a:bodyPr vert="horz" wrap="none" lIns="99360" tIns="54360" rIns="99360" bIns="5436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Полилиния 2"/>
          <p:cNvSpPr/>
          <p:nvPr/>
        </p:nvSpPr>
        <p:spPr>
          <a:xfrm>
            <a:off x="1944000" y="1368000"/>
            <a:ext cx="936000" cy="122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80">
            <a:solidFill>
              <a:srgbClr val="000000"/>
            </a:solidFill>
            <a:prstDash val="solid"/>
          </a:ln>
        </p:spPr>
        <p:txBody>
          <a:bodyPr vert="horz" wrap="none" lIns="99360" tIns="54360" rIns="99360" bIns="5436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TMP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REG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16bit</a:t>
            </a:r>
          </a:p>
        </p:txBody>
      </p:sp>
      <p:sp>
        <p:nvSpPr>
          <p:cNvPr id="4" name="Полилиния 3"/>
          <p:cNvSpPr/>
          <p:nvPr/>
        </p:nvSpPr>
        <p:spPr>
          <a:xfrm>
            <a:off x="1944000" y="3311999"/>
            <a:ext cx="936000" cy="122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80">
            <a:solidFill>
              <a:srgbClr val="000000"/>
            </a:solidFill>
            <a:prstDash val="solid"/>
          </a:ln>
        </p:spPr>
        <p:txBody>
          <a:bodyPr vert="horz" wrap="none" lIns="99360" tIns="54360" rIns="99360" bIns="5436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CMD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REG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12bit</a:t>
            </a:r>
          </a:p>
        </p:txBody>
      </p:sp>
      <p:sp>
        <p:nvSpPr>
          <p:cNvPr id="5" name="Полилиния 4"/>
          <p:cNvSpPr/>
          <p:nvPr/>
        </p:nvSpPr>
        <p:spPr>
          <a:xfrm>
            <a:off x="1944000" y="4536000"/>
            <a:ext cx="936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80">
            <a:solidFill>
              <a:srgbClr val="000000"/>
            </a:solidFill>
            <a:prstDash val="solid"/>
          </a:ln>
        </p:spPr>
        <p:txBody>
          <a:bodyPr vert="horz" wrap="none" lIns="99360" tIns="54360" rIns="99360" bIns="5436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4bit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2880000" y="3347788"/>
            <a:ext cx="1007999" cy="612211"/>
          </a:xfrm>
          <a:custGeom>
            <a:avLst/>
            <a:gdLst>
              <a:gd name="f0" fmla="val 0"/>
              <a:gd name="f1" fmla="val 142"/>
              <a:gd name="f2" fmla="val 147"/>
              <a:gd name="f3" fmla="val 98"/>
              <a:gd name="f4" fmla="val 21"/>
              <a:gd name="f5" fmla="val 64"/>
              <a:gd name="f6" fmla="val 36"/>
              <a:gd name="f7" fmla="val 50"/>
              <a:gd name="f8" fmla="val 84"/>
              <a:gd name="f9" fmla="val 102"/>
              <a:gd name="f10" fmla="val 22"/>
              <a:gd name="f11" fmla="val 116"/>
              <a:gd name="f12" fmla="val 4"/>
              <a:gd name="f13" fmla="val 39"/>
              <a:gd name="f14" fmla="val 67"/>
              <a:gd name="f15" fmla="val 119"/>
              <a:gd name="f16" fmla="val 81"/>
              <a:gd name="f17" fmla="val 53"/>
              <a:gd name="f18" fmla="val 103"/>
              <a:gd name="f19" fmla="val 73"/>
              <a:gd name="f20" fmla="val 3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42" h="147">
                <a:moveTo>
                  <a:pt x="f3" y="f4"/>
                </a:moveTo>
                <a:cubicBezTo>
                  <a:pt x="f5" y="f4"/>
                  <a:pt x="f6" y="f7"/>
                  <a:pt x="f6" y="f8"/>
                </a:cubicBezTo>
                <a:cubicBezTo>
                  <a:pt x="f6" y="f9"/>
                  <a:pt x="f10" y="f11"/>
                  <a:pt x="f12" y="f11"/>
                </a:cubicBezTo>
                <a:cubicBezTo>
                  <a:pt x="f0" y="f11"/>
                  <a:pt x="f0" y="f11"/>
                  <a:pt x="f0" y="f11"/>
                </a:cubicBezTo>
                <a:cubicBezTo>
                  <a:pt x="f0" y="f2"/>
                  <a:pt x="f0" y="f2"/>
                  <a:pt x="f0" y="f2"/>
                </a:cubicBezTo>
                <a:cubicBezTo>
                  <a:pt x="f12" y="f2"/>
                  <a:pt x="f12" y="f2"/>
                  <a:pt x="f12" y="f2"/>
                </a:cubicBezTo>
                <a:cubicBezTo>
                  <a:pt x="f13" y="f2"/>
                  <a:pt x="f14" y="f15"/>
                  <a:pt x="f14" y="f8"/>
                </a:cubicBezTo>
                <a:cubicBezTo>
                  <a:pt x="f14" y="f14"/>
                  <a:pt x="f16" y="f17"/>
                  <a:pt x="f3" y="f17"/>
                </a:cubicBezTo>
                <a:cubicBezTo>
                  <a:pt x="f18" y="f17"/>
                  <a:pt x="f18" y="f17"/>
                  <a:pt x="f18" y="f17"/>
                </a:cubicBezTo>
                <a:cubicBezTo>
                  <a:pt x="f18" y="f19"/>
                  <a:pt x="f18" y="f19"/>
                  <a:pt x="f18" y="f19"/>
                </a:cubicBezTo>
                <a:cubicBezTo>
                  <a:pt x="f1" y="f20"/>
                  <a:pt x="f1" y="f20"/>
                  <a:pt x="f1" y="f20"/>
                </a:cubicBezTo>
                <a:cubicBezTo>
                  <a:pt x="f18" y="f0"/>
                  <a:pt x="f18" y="f0"/>
                  <a:pt x="f18" y="f0"/>
                </a:cubicBezTo>
                <a:cubicBezTo>
                  <a:pt x="f18" y="f4"/>
                  <a:pt x="f18" y="f4"/>
                  <a:pt x="f18" y="f4"/>
                </a:cubicBez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Полилиния 6"/>
          <p:cNvSpPr/>
          <p:nvPr/>
        </p:nvSpPr>
        <p:spPr>
          <a:xfrm flipV="1">
            <a:off x="2880000" y="1800000"/>
            <a:ext cx="1007999" cy="683693"/>
          </a:xfrm>
          <a:custGeom>
            <a:avLst/>
            <a:gdLst>
              <a:gd name="f0" fmla="val 0"/>
              <a:gd name="f1" fmla="val 142"/>
              <a:gd name="f2" fmla="val 147"/>
              <a:gd name="f3" fmla="val 98"/>
              <a:gd name="f4" fmla="val 21"/>
              <a:gd name="f5" fmla="val 64"/>
              <a:gd name="f6" fmla="val 36"/>
              <a:gd name="f7" fmla="val 50"/>
              <a:gd name="f8" fmla="val 84"/>
              <a:gd name="f9" fmla="val 102"/>
              <a:gd name="f10" fmla="val 22"/>
              <a:gd name="f11" fmla="val 116"/>
              <a:gd name="f12" fmla="val 4"/>
              <a:gd name="f13" fmla="val 39"/>
              <a:gd name="f14" fmla="val 67"/>
              <a:gd name="f15" fmla="val 119"/>
              <a:gd name="f16" fmla="val 81"/>
              <a:gd name="f17" fmla="val 53"/>
              <a:gd name="f18" fmla="val 103"/>
              <a:gd name="f19" fmla="val 73"/>
              <a:gd name="f20" fmla="val 3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42" h="147">
                <a:moveTo>
                  <a:pt x="f3" y="f4"/>
                </a:moveTo>
                <a:cubicBezTo>
                  <a:pt x="f5" y="f4"/>
                  <a:pt x="f6" y="f7"/>
                  <a:pt x="f6" y="f8"/>
                </a:cubicBezTo>
                <a:cubicBezTo>
                  <a:pt x="f6" y="f9"/>
                  <a:pt x="f10" y="f11"/>
                  <a:pt x="f12" y="f11"/>
                </a:cubicBezTo>
                <a:cubicBezTo>
                  <a:pt x="f0" y="f11"/>
                  <a:pt x="f0" y="f11"/>
                  <a:pt x="f0" y="f11"/>
                </a:cubicBezTo>
                <a:cubicBezTo>
                  <a:pt x="f0" y="f2"/>
                  <a:pt x="f0" y="f2"/>
                  <a:pt x="f0" y="f2"/>
                </a:cubicBezTo>
                <a:cubicBezTo>
                  <a:pt x="f12" y="f2"/>
                  <a:pt x="f12" y="f2"/>
                  <a:pt x="f12" y="f2"/>
                </a:cubicBezTo>
                <a:cubicBezTo>
                  <a:pt x="f13" y="f2"/>
                  <a:pt x="f14" y="f15"/>
                  <a:pt x="f14" y="f8"/>
                </a:cubicBezTo>
                <a:cubicBezTo>
                  <a:pt x="f14" y="f14"/>
                  <a:pt x="f16" y="f17"/>
                  <a:pt x="f3" y="f17"/>
                </a:cubicBezTo>
                <a:cubicBezTo>
                  <a:pt x="f18" y="f17"/>
                  <a:pt x="f18" y="f17"/>
                  <a:pt x="f18" y="f17"/>
                </a:cubicBezTo>
                <a:cubicBezTo>
                  <a:pt x="f18" y="f19"/>
                  <a:pt x="f18" y="f19"/>
                  <a:pt x="f18" y="f19"/>
                </a:cubicBezTo>
                <a:cubicBezTo>
                  <a:pt x="f1" y="f20"/>
                  <a:pt x="f1" y="f20"/>
                  <a:pt x="f1" y="f20"/>
                </a:cubicBezTo>
                <a:cubicBezTo>
                  <a:pt x="f18" y="f0"/>
                  <a:pt x="f18" y="f0"/>
                  <a:pt x="f18" y="f0"/>
                </a:cubicBezTo>
                <a:cubicBezTo>
                  <a:pt x="f18" y="f4"/>
                  <a:pt x="f18" y="f4"/>
                  <a:pt x="f18" y="f4"/>
                </a:cubicBez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8000" y="237600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5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ADDER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5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+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5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CARRY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5616000" y="1224000"/>
            <a:ext cx="936000" cy="122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80">
            <a:solidFill>
              <a:srgbClr val="000000"/>
            </a:solidFill>
            <a:prstDash val="solid"/>
          </a:ln>
        </p:spPr>
        <p:txBody>
          <a:bodyPr vert="horz" wrap="none" lIns="99360" tIns="54360" rIns="99360" bIns="5436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IP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REG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16bit</a:t>
            </a:r>
          </a:p>
        </p:txBody>
      </p:sp>
      <p:sp>
        <p:nvSpPr>
          <p:cNvPr id="10" name="Полилиния 9"/>
          <p:cNvSpPr/>
          <p:nvPr/>
        </p:nvSpPr>
        <p:spPr>
          <a:xfrm>
            <a:off x="5616000" y="2592000"/>
            <a:ext cx="936000" cy="122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80">
            <a:solidFill>
              <a:srgbClr val="000000"/>
            </a:solidFill>
            <a:prstDash val="solid"/>
          </a:ln>
        </p:spPr>
        <p:txBody>
          <a:bodyPr vert="horz" wrap="none" lIns="99360" tIns="54360" rIns="99360" bIns="5436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AP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REG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16bit</a:t>
            </a:r>
          </a:p>
        </p:txBody>
      </p:sp>
      <p:sp>
        <p:nvSpPr>
          <p:cNvPr id="11" name="Полилиния 10"/>
          <p:cNvSpPr/>
          <p:nvPr/>
        </p:nvSpPr>
        <p:spPr>
          <a:xfrm>
            <a:off x="5112000" y="1080000"/>
            <a:ext cx="144000" cy="316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Полилиния 11"/>
          <p:cNvSpPr/>
          <p:nvPr/>
        </p:nvSpPr>
        <p:spPr>
          <a:xfrm>
            <a:off x="7416000" y="1224000"/>
            <a:ext cx="936000" cy="122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80">
            <a:solidFill>
              <a:srgbClr val="000000"/>
            </a:solidFill>
            <a:prstDash val="solid"/>
          </a:ln>
        </p:spPr>
        <p:txBody>
          <a:bodyPr vert="horz" wrap="none" lIns="99360" tIns="54360" rIns="99360" bIns="5436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RAM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64K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x16bit</a:t>
            </a:r>
          </a:p>
        </p:txBody>
      </p:sp>
      <p:sp>
        <p:nvSpPr>
          <p:cNvPr id="13" name="Полилиния 12"/>
          <p:cNvSpPr/>
          <p:nvPr/>
        </p:nvSpPr>
        <p:spPr>
          <a:xfrm>
            <a:off x="6912000" y="503999"/>
            <a:ext cx="144000" cy="3311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Полилиния 13"/>
          <p:cNvSpPr/>
          <p:nvPr/>
        </p:nvSpPr>
        <p:spPr>
          <a:xfrm>
            <a:off x="8712000" y="1080000"/>
            <a:ext cx="144000" cy="43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Полилиния 14"/>
          <p:cNvSpPr/>
          <p:nvPr/>
        </p:nvSpPr>
        <p:spPr>
          <a:xfrm>
            <a:off x="7416000" y="2592000"/>
            <a:ext cx="936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80">
            <a:solidFill>
              <a:srgbClr val="000000"/>
            </a:solidFill>
            <a:prstDash val="solid"/>
          </a:ln>
        </p:spPr>
        <p:txBody>
          <a:bodyPr vert="horz" wrap="none" lIns="99360" tIns="54360" rIns="99360" bIns="5436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COUT</a:t>
            </a:r>
          </a:p>
        </p:txBody>
      </p:sp>
      <p:sp>
        <p:nvSpPr>
          <p:cNvPr id="16" name="Полилиния 15"/>
          <p:cNvSpPr/>
          <p:nvPr/>
        </p:nvSpPr>
        <p:spPr>
          <a:xfrm>
            <a:off x="7416000" y="3168000"/>
            <a:ext cx="936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80">
            <a:solidFill>
              <a:srgbClr val="000000"/>
            </a:solidFill>
            <a:prstDash val="solid"/>
          </a:ln>
        </p:spPr>
        <p:txBody>
          <a:bodyPr vert="horz" wrap="none" lIns="99360" tIns="54360" rIns="99360" bIns="5436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CIN</a:t>
            </a:r>
          </a:p>
        </p:txBody>
      </p:sp>
      <p:sp>
        <p:nvSpPr>
          <p:cNvPr id="17" name="Полилиния 16"/>
          <p:cNvSpPr/>
          <p:nvPr/>
        </p:nvSpPr>
        <p:spPr>
          <a:xfrm>
            <a:off x="1224000" y="503999"/>
            <a:ext cx="144000" cy="129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8" name="Полилиния 17"/>
          <p:cNvSpPr/>
          <p:nvPr/>
        </p:nvSpPr>
        <p:spPr>
          <a:xfrm>
            <a:off x="1224000" y="503999"/>
            <a:ext cx="5832000" cy="14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9" name="Полилиния 18"/>
          <p:cNvSpPr/>
          <p:nvPr/>
        </p:nvSpPr>
        <p:spPr>
          <a:xfrm>
            <a:off x="6552000" y="1584000"/>
            <a:ext cx="360000" cy="288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0" name="Полилиния 19"/>
          <p:cNvSpPr/>
          <p:nvPr/>
        </p:nvSpPr>
        <p:spPr>
          <a:xfrm>
            <a:off x="7056000" y="1584000"/>
            <a:ext cx="360000" cy="288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Полилиния 20"/>
          <p:cNvSpPr/>
          <p:nvPr/>
        </p:nvSpPr>
        <p:spPr>
          <a:xfrm>
            <a:off x="6552000" y="3024000"/>
            <a:ext cx="360000" cy="288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2" name="Полилиния 21"/>
          <p:cNvSpPr/>
          <p:nvPr/>
        </p:nvSpPr>
        <p:spPr>
          <a:xfrm>
            <a:off x="1368000" y="1584000"/>
            <a:ext cx="576000" cy="288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3" name="Полилиния 22"/>
          <p:cNvSpPr/>
          <p:nvPr/>
        </p:nvSpPr>
        <p:spPr>
          <a:xfrm>
            <a:off x="5256000" y="1655999"/>
            <a:ext cx="360000" cy="288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4" name="Полилиния 23"/>
          <p:cNvSpPr/>
          <p:nvPr/>
        </p:nvSpPr>
        <p:spPr>
          <a:xfrm>
            <a:off x="5256000" y="3024000"/>
            <a:ext cx="360000" cy="288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5" name="Полилиния 24"/>
          <p:cNvSpPr/>
          <p:nvPr/>
        </p:nvSpPr>
        <p:spPr>
          <a:xfrm>
            <a:off x="4752000" y="2664000"/>
            <a:ext cx="360000" cy="288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6" name="Полилиния 25"/>
          <p:cNvSpPr/>
          <p:nvPr/>
        </p:nvSpPr>
        <p:spPr>
          <a:xfrm>
            <a:off x="8352000" y="3240000"/>
            <a:ext cx="360000" cy="288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7" name="Полилиния 26"/>
          <p:cNvSpPr/>
          <p:nvPr/>
        </p:nvSpPr>
        <p:spPr>
          <a:xfrm rot="10800000">
            <a:off x="8352000" y="2663999"/>
            <a:ext cx="360000" cy="288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8" name="Полилиния 27"/>
          <p:cNvSpPr/>
          <p:nvPr/>
        </p:nvSpPr>
        <p:spPr>
          <a:xfrm>
            <a:off x="8352000" y="1584000"/>
            <a:ext cx="360000" cy="288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9" name="Полилиния 28"/>
          <p:cNvSpPr/>
          <p:nvPr/>
        </p:nvSpPr>
        <p:spPr>
          <a:xfrm>
            <a:off x="5256000" y="4031999"/>
            <a:ext cx="3456000" cy="216000"/>
          </a:xfrm>
          <a:custGeom>
            <a:avLst>
              <a:gd name="f0" fmla="val 19835"/>
              <a:gd name="f1" fmla="val 4528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0" name="Полилиния 29"/>
          <p:cNvSpPr/>
          <p:nvPr/>
        </p:nvSpPr>
        <p:spPr>
          <a:xfrm>
            <a:off x="1368000" y="5256000"/>
            <a:ext cx="7488000" cy="14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1" name="Полилиния 30"/>
          <p:cNvSpPr/>
          <p:nvPr/>
        </p:nvSpPr>
        <p:spPr>
          <a:xfrm>
            <a:off x="1224000" y="2232000"/>
            <a:ext cx="144000" cy="316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2" name="Полилиния 31"/>
          <p:cNvSpPr/>
          <p:nvPr/>
        </p:nvSpPr>
        <p:spPr>
          <a:xfrm>
            <a:off x="1368000" y="3816000"/>
            <a:ext cx="576000" cy="288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48224" y="5436021"/>
            <a:ext cx="1917874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16 bit </a:t>
            </a:r>
            <a:r>
              <a:rPr lang="ru-RU" sz="18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DATA </a:t>
            </a: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BUS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00000" y="157680"/>
            <a:ext cx="2452444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16 bit </a:t>
            </a:r>
            <a:r>
              <a:rPr lang="ru-RU" sz="18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ADDRESS </a:t>
            </a: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BUS</a:t>
            </a:r>
          </a:p>
        </p:txBody>
      </p:sp>
      <p:sp>
        <p:nvSpPr>
          <p:cNvPr id="35" name="Полилиния 34"/>
          <p:cNvSpPr/>
          <p:nvPr/>
        </p:nvSpPr>
        <p:spPr>
          <a:xfrm>
            <a:off x="3456000" y="4464000"/>
            <a:ext cx="504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99"/>
          </a:solidFill>
          <a:ln w="19080">
            <a:solidFill>
              <a:srgbClr val="000000"/>
            </a:solidFill>
            <a:prstDash val="solid"/>
          </a:ln>
        </p:spPr>
        <p:txBody>
          <a:bodyPr vert="horz" wrap="none" lIns="99360" tIns="54360" rIns="99360" bIns="5436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CMD </a:t>
            </a:r>
            <a:r>
              <a:rPr lang="ru-RU" sz="18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LOGIC</a:t>
            </a: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6" name="Полилиния 35"/>
          <p:cNvSpPr/>
          <p:nvPr/>
        </p:nvSpPr>
        <p:spPr>
          <a:xfrm>
            <a:off x="2880000" y="4536000"/>
            <a:ext cx="576000" cy="288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7" name="Полилиния 36"/>
          <p:cNvSpPr/>
          <p:nvPr/>
        </p:nvSpPr>
        <p:spPr>
          <a:xfrm>
            <a:off x="1368000" y="2160000"/>
            <a:ext cx="576000" cy="288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60" y="1031399"/>
            <a:ext cx="10079640" cy="53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олилиния 2"/>
          <p:cNvSpPr/>
          <p:nvPr/>
        </p:nvSpPr>
        <p:spPr>
          <a:xfrm>
            <a:off x="3671999" y="792000"/>
            <a:ext cx="5903999" cy="144000"/>
          </a:xfrm>
          <a:custGeom>
            <a:avLst>
              <a:gd name="f0" fmla="val 20588"/>
              <a:gd name="f1" fmla="val 5871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8000" y="503999"/>
            <a:ext cx="201599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RAM Main Flow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56000" y="936000"/>
            <a:ext cx="2232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Address input buffer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792" y="1835621"/>
            <a:ext cx="6441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&lt;&lt;[&gt;[&gt;+&gt;+&lt;&lt;-]&gt;&gt;[&lt;&lt;+&gt;&gt;-]&lt;&lt;&lt;-]</a:t>
            </a:r>
            <a:endParaRPr lang="en-US" sz="4000" b="1" dirty="0">
              <a:solidFill>
                <a:srgbClr val="0070C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960192" y="1185731"/>
            <a:ext cx="0" cy="84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395794" y="840970"/>
            <a:ext cx="1099886" cy="335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IP Cache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72366" y="3151169"/>
            <a:ext cx="112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*AP==0?</a:t>
            </a:r>
          </a:p>
        </p:txBody>
      </p:sp>
      <p:cxnSp>
        <p:nvCxnSpPr>
          <p:cNvPr id="21" name="Straight Arrow Connector 20"/>
          <p:cNvCxnSpPr>
            <a:stCxn id="11" idx="0"/>
          </p:cNvCxnSpPr>
          <p:nvPr/>
        </p:nvCxnSpPr>
        <p:spPr>
          <a:xfrm flipV="1">
            <a:off x="5537077" y="2540776"/>
            <a:ext cx="0" cy="6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525828" y="3538158"/>
            <a:ext cx="792088" cy="60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60392" y="3538158"/>
            <a:ext cx="792088" cy="62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92240" y="3557061"/>
            <a:ext cx="529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Yes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57555" y="3552060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No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38264" y="4177379"/>
            <a:ext cx="1129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IP Cache is valid?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537077" y="4823710"/>
            <a:ext cx="792088" cy="60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771641" y="4823710"/>
            <a:ext cx="792088" cy="62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03489" y="4842613"/>
            <a:ext cx="529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Yes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68804" y="4837612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No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69184" y="4139877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IP = IP + 1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45862" y="5483943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IP = IP Cache + 1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/>
          <p:cNvCxnSpPr>
            <a:stCxn id="33" idx="1"/>
          </p:cNvCxnSpPr>
          <p:nvPr/>
        </p:nvCxnSpPr>
        <p:spPr>
          <a:xfrm flipH="1">
            <a:off x="3456136" y="4339932"/>
            <a:ext cx="613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61289" y="3977324"/>
            <a:ext cx="1234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Invalidate</a:t>
            </a:r>
          </a:p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Cache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 rot="10800000">
            <a:off x="6684473" y="5804176"/>
            <a:ext cx="1859500" cy="204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767774" y="5477737"/>
            <a:ext cx="1692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Left IP Lookup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537075" y="1176622"/>
            <a:ext cx="0" cy="85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14940" y="732306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</a:rPr>
              <a:t>Cache </a:t>
            </a:r>
          </a:p>
          <a:p>
            <a:pPr algn="ctr"/>
            <a:r>
              <a:rPr lang="en-US" sz="1400" b="1" dirty="0" smtClean="0">
                <a:solidFill>
                  <a:srgbClr val="0070C0"/>
                </a:solidFill>
              </a:rPr>
              <a:t>valid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602974" y="1176622"/>
            <a:ext cx="0" cy="85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23747" y="732306"/>
            <a:ext cx="679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</a:rPr>
              <a:t>Cache </a:t>
            </a:r>
          </a:p>
          <a:p>
            <a:pPr algn="ctr"/>
            <a:r>
              <a:rPr lang="en-US" sz="1400" b="1" dirty="0" smtClean="0">
                <a:solidFill>
                  <a:srgbClr val="0070C0"/>
                </a:solidFill>
              </a:rPr>
              <a:t>invalid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5883713" y="2355811"/>
            <a:ext cx="1028807" cy="7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552480" y="2983096"/>
            <a:ext cx="1393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</a:rPr>
              <a:t>Cache </a:t>
            </a:r>
          </a:p>
          <a:p>
            <a:pPr algn="ctr"/>
            <a:r>
              <a:rPr lang="en-US" sz="1400" b="1" dirty="0" smtClean="0">
                <a:solidFill>
                  <a:srgbClr val="0070C0"/>
                </a:solidFill>
              </a:rPr>
              <a:t>Invalidated here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45586" y="441840"/>
            <a:ext cx="1729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</a:rPr>
              <a:t>Word-length register</a:t>
            </a:r>
            <a:endParaRPr 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28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792" y="1835621"/>
            <a:ext cx="6441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&lt;&lt;[&gt;[&gt;+&gt;+&lt;&lt;-]&gt;&gt;[&lt;&lt;+&gt;&gt;-]&lt;&lt;&lt;-]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38263" y="3718125"/>
            <a:ext cx="112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*AP==0?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603812" y="3107732"/>
            <a:ext cx="0" cy="6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591725" y="4105114"/>
            <a:ext cx="792088" cy="60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826289" y="4105114"/>
            <a:ext cx="792088" cy="62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8137" y="4124017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No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23452" y="4119016"/>
            <a:ext cx="536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yes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 rot="10800000">
            <a:off x="4260121" y="5059939"/>
            <a:ext cx="1859500" cy="204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343422" y="4733500"/>
            <a:ext cx="1692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Left IP Lookup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537075" y="1176622"/>
            <a:ext cx="0" cy="85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14940" y="732306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</a:rPr>
              <a:t>Cache </a:t>
            </a:r>
          </a:p>
          <a:p>
            <a:pPr algn="ctr"/>
            <a:r>
              <a:rPr lang="en-US" sz="1400" b="1" dirty="0" smtClean="0">
                <a:solidFill>
                  <a:srgbClr val="0070C0"/>
                </a:solidFill>
              </a:rPr>
              <a:t>valid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602974" y="1176622"/>
            <a:ext cx="0" cy="85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23747" y="732306"/>
            <a:ext cx="679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</a:rPr>
              <a:t>Cache </a:t>
            </a:r>
          </a:p>
          <a:p>
            <a:pPr algn="ctr"/>
            <a:r>
              <a:rPr lang="en-US" sz="1400" b="1" dirty="0" smtClean="0">
                <a:solidFill>
                  <a:srgbClr val="0070C0"/>
                </a:solidFill>
              </a:rPr>
              <a:t>invalid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 rot="5400000">
            <a:off x="2276899" y="1580823"/>
            <a:ext cx="209899" cy="20278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 rot="5400000">
            <a:off x="4621006" y="1729000"/>
            <a:ext cx="194152" cy="17472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 rot="5400000">
            <a:off x="3800802" y="127372"/>
            <a:ext cx="208580" cy="58423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814931" y="2661594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</a:rPr>
              <a:t>innerLoop1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26831" y="2671007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</a:rPr>
              <a:t>innerLoop2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37970" y="3166605"/>
            <a:ext cx="10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0070C0"/>
                </a:solidFill>
              </a:rPr>
              <a:t>outterLoop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13224" y="3524374"/>
            <a:ext cx="1760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b="1" dirty="0" smtClean="0">
                <a:solidFill>
                  <a:srgbClr val="0070C0"/>
                </a:solidFill>
              </a:rPr>
              <a:t>eed to find 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This IP address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79872" y="2468056"/>
            <a:ext cx="0" cy="68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44" idx="0"/>
          </p:cNvCxnSpPr>
          <p:nvPr/>
        </p:nvCxnSpPr>
        <p:spPr>
          <a:xfrm>
            <a:off x="1079872" y="3152860"/>
            <a:ext cx="4110000" cy="158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5378" y="4744335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IP = IP + 1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81239" y="4328061"/>
            <a:ext cx="679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</a:rPr>
              <a:t>Cache </a:t>
            </a:r>
          </a:p>
          <a:p>
            <a:pPr algn="ctr"/>
            <a:r>
              <a:rPr lang="en-US" sz="1400" b="1" dirty="0" smtClean="0">
                <a:solidFill>
                  <a:srgbClr val="0070C0"/>
                </a:solidFill>
              </a:rPr>
              <a:t>invalid</a:t>
            </a:r>
            <a:endParaRPr 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35202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792" y="1835621"/>
            <a:ext cx="6441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&lt;&lt;[&gt;[&gt;+&gt;+&lt;&lt;-]&gt;&gt;[&lt;&lt;+&gt;&gt;-]&lt;&lt;&lt;-]</a:t>
            </a:r>
            <a:endParaRPr lang="en-US" sz="4000" b="1" dirty="0">
              <a:solidFill>
                <a:srgbClr val="0070C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022319" y="1187894"/>
            <a:ext cx="0" cy="84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57921" y="843133"/>
            <a:ext cx="1099886" cy="335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IP Cache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 rot="10800000">
            <a:off x="3710333" y="4582844"/>
            <a:ext cx="1859500" cy="204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793634" y="4256405"/>
            <a:ext cx="1692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Left IP Lookup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537075" y="1176622"/>
            <a:ext cx="0" cy="85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14940" y="732306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</a:rPr>
              <a:t>Cache </a:t>
            </a:r>
          </a:p>
          <a:p>
            <a:pPr algn="ctr"/>
            <a:r>
              <a:rPr lang="en-US" sz="1400" b="1" dirty="0" smtClean="0">
                <a:solidFill>
                  <a:srgbClr val="0070C0"/>
                </a:solidFill>
              </a:rPr>
              <a:t>valid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602974" y="1176622"/>
            <a:ext cx="0" cy="85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23747" y="732306"/>
            <a:ext cx="679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</a:rPr>
              <a:t>Cache </a:t>
            </a:r>
          </a:p>
          <a:p>
            <a:pPr algn="ctr"/>
            <a:r>
              <a:rPr lang="en-US" sz="1400" b="1" dirty="0" smtClean="0">
                <a:solidFill>
                  <a:srgbClr val="0070C0"/>
                </a:solidFill>
              </a:rPr>
              <a:t>invalid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537075" y="2543507"/>
            <a:ext cx="0" cy="44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960192" y="2543507"/>
            <a:ext cx="0" cy="44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12120" y="2543507"/>
            <a:ext cx="0" cy="44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511920" y="2543507"/>
            <a:ext cx="0" cy="44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07864" y="2543507"/>
            <a:ext cx="0" cy="44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69833" y="3548519"/>
            <a:ext cx="15470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do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{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  </a:t>
            </a:r>
            <a:r>
              <a:rPr lang="en-US" sz="1400" b="1" dirty="0">
                <a:solidFill>
                  <a:srgbClr val="0070C0"/>
                </a:solidFill>
              </a:rPr>
              <a:t>IP = IP-1;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   if (‘]’)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</a:rPr>
              <a:t>     </a:t>
            </a:r>
            <a:r>
              <a:rPr lang="en-US" sz="1400" b="1" dirty="0" err="1" smtClean="0">
                <a:solidFill>
                  <a:srgbClr val="0070C0"/>
                </a:solidFill>
              </a:rPr>
              <a:t>IpStack</a:t>
            </a:r>
            <a:r>
              <a:rPr lang="en-US" sz="1400" b="1" dirty="0" smtClean="0">
                <a:solidFill>
                  <a:srgbClr val="0070C0"/>
                </a:solidFill>
              </a:rPr>
              <a:t>++;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   if (‘[’)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      </a:t>
            </a:r>
            <a:r>
              <a:rPr lang="en-US" sz="1400" b="1" dirty="0" err="1" smtClean="0">
                <a:solidFill>
                  <a:srgbClr val="0070C0"/>
                </a:solidFill>
              </a:rPr>
              <a:t>IpStack</a:t>
            </a:r>
            <a:r>
              <a:rPr lang="en-US" sz="1400" b="1" dirty="0" smtClean="0">
                <a:solidFill>
                  <a:srgbClr val="0070C0"/>
                </a:solidFill>
              </a:rPr>
              <a:t>--;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}while(</a:t>
            </a:r>
            <a:r>
              <a:rPr lang="en-US" sz="1400" b="1" dirty="0" err="1" smtClean="0">
                <a:solidFill>
                  <a:srgbClr val="0070C0"/>
                </a:solidFill>
              </a:rPr>
              <a:t>IpStack</a:t>
            </a:r>
            <a:r>
              <a:rPr lang="en-US" sz="1400" b="1" dirty="0" smtClean="0">
                <a:solidFill>
                  <a:srgbClr val="0070C0"/>
                </a:solidFill>
              </a:rPr>
              <a:t>!=0)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663552" y="2543507"/>
            <a:ext cx="0" cy="44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10609" y="2953000"/>
            <a:ext cx="905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0070C0"/>
                </a:solidFill>
              </a:rPr>
              <a:t>IpStack</a:t>
            </a:r>
            <a:r>
              <a:rPr lang="en-US" sz="1400" b="1" dirty="0" smtClean="0">
                <a:solidFill>
                  <a:srgbClr val="0070C0"/>
                </a:solidFill>
              </a:rPr>
              <a:t>=1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72492" y="2944312"/>
            <a:ext cx="905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0070C0"/>
                </a:solidFill>
              </a:rPr>
              <a:t>IpStack</a:t>
            </a:r>
            <a:r>
              <a:rPr lang="en-US" sz="1400" b="1" dirty="0" smtClean="0">
                <a:solidFill>
                  <a:srgbClr val="0070C0"/>
                </a:solidFill>
              </a:rPr>
              <a:t>=2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13656" y="2935727"/>
            <a:ext cx="905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0070C0"/>
                </a:solidFill>
              </a:rPr>
              <a:t>IpStack</a:t>
            </a:r>
            <a:r>
              <a:rPr lang="en-US" sz="1400" b="1" dirty="0" smtClean="0">
                <a:solidFill>
                  <a:srgbClr val="0070C0"/>
                </a:solidFill>
              </a:rPr>
              <a:t>=1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04443" y="2933187"/>
            <a:ext cx="905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0070C0"/>
                </a:solidFill>
              </a:rPr>
              <a:t>IpStack</a:t>
            </a:r>
            <a:r>
              <a:rPr lang="en-US" sz="1400" b="1" dirty="0" smtClean="0">
                <a:solidFill>
                  <a:srgbClr val="0070C0"/>
                </a:solidFill>
              </a:rPr>
              <a:t>=2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6454" y="2935624"/>
            <a:ext cx="905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0070C0"/>
                </a:solidFill>
              </a:rPr>
              <a:t>IpStack</a:t>
            </a:r>
            <a:r>
              <a:rPr lang="en-US" sz="1400" b="1" dirty="0" smtClean="0">
                <a:solidFill>
                  <a:srgbClr val="0070C0"/>
                </a:solidFill>
              </a:rPr>
              <a:t>=1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9622" y="2933186"/>
            <a:ext cx="905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0070C0"/>
                </a:solidFill>
              </a:rPr>
              <a:t>IpStack</a:t>
            </a:r>
            <a:r>
              <a:rPr lang="en-US" sz="1400" b="1" dirty="0" smtClean="0">
                <a:solidFill>
                  <a:srgbClr val="0070C0"/>
                </a:solidFill>
              </a:rPr>
              <a:t>=0</a:t>
            </a:r>
            <a:endParaRPr 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441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Обычный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195</Words>
  <Application>Microsoft Office PowerPoint</Application>
  <PresentationFormat>Custom</PresentationFormat>
  <Paragraphs>99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Microsoft YaHei</vt:lpstr>
      <vt:lpstr>Calibri</vt:lpstr>
      <vt:lpstr>Liberation Sans</vt:lpstr>
      <vt:lpstr>Liberation Serif</vt:lpstr>
      <vt:lpstr>Mangal</vt:lpstr>
      <vt:lpstr>Segoe UI</vt:lpstr>
      <vt:lpstr>StarSymbol</vt:lpstr>
      <vt:lpstr>Tahoma</vt:lpstr>
      <vt:lpstr>Обычный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radiolok</dc:creator>
  <cp:keywords>CTPClassification=CTP_NT</cp:keywords>
  <cp:lastModifiedBy>Kashkanov, Artem</cp:lastModifiedBy>
  <cp:revision>21</cp:revision>
  <dcterms:created xsi:type="dcterms:W3CDTF">2017-03-30T22:04:47Z</dcterms:created>
  <dcterms:modified xsi:type="dcterms:W3CDTF">2018-02-09T12:41:55Z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27fccf6e-e670-4482-9e64-4bcf4677946d</vt:lpwstr>
  </property>
  <property fmtid="{D5CDD505-2E9C-101B-9397-08002B2CF9AE}" pid="3" name="CTP_TimeStamp">
    <vt:lpwstr>2018-02-09 12:41:55Z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