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s-419"/>
              <a:t>Our business page low-fi mockup focuses on what non-registered visitors see and interact with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Janeen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Janeen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s-419"/>
              <a:t>Replacing map w/ specific business logo (original map when clicked on opened up map image through Yelp, unnecessary b/c can look at map view through Google Maps</a:t>
            </a:r>
            <a:endParaRPr/>
          </a:p>
          <a:p>
            <a:pPr indent="-298450" lvl="0" marL="457200" rtl="0">
              <a:spcBef>
                <a:spcPts val="0"/>
              </a:spcBef>
              <a:spcAft>
                <a:spcPts val="0"/>
              </a:spcAft>
              <a:buSzPts val="1100"/>
              <a:buChar char="-"/>
            </a:pPr>
            <a:r>
              <a:rPr lang="es-419"/>
              <a:t>Also b/c was very repetitive originally with how many ways there were to get to image of Yelp map</a:t>
            </a:r>
            <a:endParaRPr/>
          </a:p>
          <a:p>
            <a:pPr indent="-298450" lvl="0" marL="457200">
              <a:spcBef>
                <a:spcPts val="0"/>
              </a:spcBef>
              <a:spcAft>
                <a:spcPts val="0"/>
              </a:spcAft>
              <a:buSzPts val="1100"/>
              <a:buChar char="-"/>
            </a:pPr>
            <a:r>
              <a:rPr lang="es-419"/>
              <a:t>Link to Address would bring you to Google Maps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ULI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s-419"/>
              <a:t>Most Helpful based on how many “Thumbs Up” it receives</a:t>
            </a:r>
            <a:endParaRPr/>
          </a:p>
          <a:p>
            <a:pPr indent="-298450" lvl="0" marL="457200" rtl="0">
              <a:spcBef>
                <a:spcPts val="0"/>
              </a:spcBef>
              <a:spcAft>
                <a:spcPts val="0"/>
              </a:spcAft>
              <a:buSzPts val="1100"/>
              <a:buChar char="-"/>
            </a:pPr>
            <a:r>
              <a:rPr lang="es-419"/>
              <a:t>“Thumbs Up” and “Thumbs Down” will be a feature non-registered visitors can use </a:t>
            </a:r>
            <a:endParaRPr/>
          </a:p>
          <a:p>
            <a:pPr indent="-298450" lvl="0" marL="457200" rtl="0">
              <a:spcBef>
                <a:spcPts val="0"/>
              </a:spcBef>
              <a:spcAft>
                <a:spcPts val="0"/>
              </a:spcAft>
              <a:buSzPts val="1100"/>
              <a:buChar char="-"/>
            </a:pPr>
            <a:r>
              <a:rPr lang="es-419"/>
              <a:t>“Thumbs Up/Down” will use physical hand icons, not words! lol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s-419"/>
              <a:t>Make it a smaller button, less attention drawn to it, no need for all the description of what it’s for</a:t>
            </a:r>
            <a:endParaRPr/>
          </a:p>
          <a:p>
            <a:pPr indent="-298450" lvl="0" marL="457200" rtl="0">
              <a:spcBef>
                <a:spcPts val="0"/>
              </a:spcBef>
              <a:spcAft>
                <a:spcPts val="0"/>
              </a:spcAft>
              <a:buSzPts val="1100"/>
              <a:buChar char="-"/>
            </a:pPr>
            <a:r>
              <a:rPr lang="es-419"/>
              <a:t>When button clicked on, will bring up Bubble like page on the business page itself, blacks out background (WON’T open completely new window)</a:t>
            </a:r>
            <a:endParaRPr/>
          </a:p>
          <a:p>
            <a:pPr indent="-298450" lvl="0" marL="457200" rtl="0">
              <a:spcBef>
                <a:spcPts val="0"/>
              </a:spcBef>
              <a:spcAft>
                <a:spcPts val="0"/>
              </a:spcAft>
              <a:buSzPts val="1100"/>
              <a:buChar char="-"/>
            </a:pPr>
            <a:r>
              <a:rPr lang="es-419"/>
              <a:t>Only registered members in the end are able to ask community questions, not a feature un-registered Yelp visitors are drawn to/would want to use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Mention how for business info, we are including standard ones on mockup BUT explain how if business wants users to see more info about them on Yelp, business would directly provide Yelp with that information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Apple pay</a:t>
            </a:r>
            <a:br>
              <a:rPr lang="es-419"/>
            </a:br>
            <a:r>
              <a:rPr lang="es-419"/>
              <a:t>Android pay</a:t>
            </a:r>
            <a:endParaRPr/>
          </a:p>
          <a:p>
            <a:pPr indent="0" lvl="0" marL="0">
              <a:spcBef>
                <a:spcPts val="0"/>
              </a:spcBef>
              <a:spcAft>
                <a:spcPts val="0"/>
              </a:spcAft>
              <a:buNone/>
            </a:pPr>
            <a:r>
              <a:t/>
            </a:r>
            <a:endParaRPr/>
          </a:p>
          <a:p>
            <a:pPr indent="0" lvl="0" marL="0" rtl="0">
              <a:spcBef>
                <a:spcPts val="0"/>
              </a:spcBef>
              <a:spcAft>
                <a:spcPts val="0"/>
              </a:spcAft>
              <a:buNone/>
            </a:pPr>
            <a:r>
              <a:rPr lang="es-419"/>
              <a:t>Made it into it’s own section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subTitle"/>
          </p:nvPr>
        </p:nvSpPr>
        <p:spPr>
          <a:xfrm>
            <a:off x="4565675" y="3712575"/>
            <a:ext cx="4492500" cy="1711500"/>
          </a:xfrm>
          <a:prstGeom prst="rect">
            <a:avLst/>
          </a:prstGeom>
        </p:spPr>
        <p:txBody>
          <a:bodyPr anchorCtr="0" anchor="t" bIns="91425" lIns="91425" spcFirstLastPara="1" rIns="91425" wrap="square" tIns="91425">
            <a:noAutofit/>
          </a:bodyPr>
          <a:lstStyle/>
          <a:p>
            <a:pPr indent="457200" lvl="0" marL="457200" rtl="0">
              <a:spcBef>
                <a:spcPts val="0"/>
              </a:spcBef>
              <a:spcAft>
                <a:spcPts val="0"/>
              </a:spcAft>
              <a:buNone/>
            </a:pPr>
            <a:r>
              <a:rPr b="1" lang="es-419" sz="1600">
                <a:solidFill>
                  <a:srgbClr val="F3F3F3"/>
                </a:solidFill>
                <a:latin typeface="Montserrat"/>
                <a:ea typeface="Montserrat"/>
                <a:cs typeface="Montserrat"/>
                <a:sym typeface="Montserrat"/>
              </a:rPr>
              <a:t>Group: NaCl</a:t>
            </a:r>
            <a:endParaRPr b="1" sz="1600">
              <a:solidFill>
                <a:srgbClr val="F3F3F3"/>
              </a:solidFill>
              <a:latin typeface="Montserrat"/>
              <a:ea typeface="Montserrat"/>
              <a:cs typeface="Montserrat"/>
              <a:sym typeface="Montserrat"/>
            </a:endParaRPr>
          </a:p>
          <a:p>
            <a:pPr indent="457200" lvl="0" marL="914400" rtl="0">
              <a:spcBef>
                <a:spcPts val="0"/>
              </a:spcBef>
              <a:spcAft>
                <a:spcPts val="0"/>
              </a:spcAft>
              <a:buNone/>
            </a:pPr>
            <a:r>
              <a:rPr lang="es-419" sz="1500">
                <a:solidFill>
                  <a:srgbClr val="F3F3F3"/>
                </a:solidFill>
                <a:latin typeface="Montserrat"/>
                <a:ea typeface="Montserrat"/>
                <a:cs typeface="Montserrat"/>
                <a:sym typeface="Montserrat"/>
              </a:rPr>
              <a:t>Kanyarak Anuchitlertchon </a:t>
            </a:r>
            <a:endParaRPr sz="1500">
              <a:solidFill>
                <a:srgbClr val="F3F3F3"/>
              </a:solidFill>
              <a:latin typeface="Montserrat"/>
              <a:ea typeface="Montserrat"/>
              <a:cs typeface="Montserrat"/>
              <a:sym typeface="Montserrat"/>
            </a:endParaRPr>
          </a:p>
          <a:p>
            <a:pPr indent="457200" lvl="0" marL="1371600" rtl="0">
              <a:spcBef>
                <a:spcPts val="0"/>
              </a:spcBef>
              <a:spcAft>
                <a:spcPts val="0"/>
              </a:spcAft>
              <a:buNone/>
            </a:pPr>
            <a:r>
              <a:rPr lang="es-419" sz="1500">
                <a:solidFill>
                  <a:srgbClr val="F3F3F3"/>
                </a:solidFill>
                <a:latin typeface="Montserrat"/>
                <a:ea typeface="Montserrat"/>
                <a:cs typeface="Montserrat"/>
                <a:sym typeface="Montserrat"/>
              </a:rPr>
              <a:t>Linette Maliakal</a:t>
            </a:r>
            <a:endParaRPr sz="1500">
              <a:solidFill>
                <a:srgbClr val="F3F3F3"/>
              </a:solidFill>
              <a:latin typeface="Montserrat"/>
              <a:ea typeface="Montserrat"/>
              <a:cs typeface="Montserrat"/>
              <a:sym typeface="Montserrat"/>
            </a:endParaRPr>
          </a:p>
          <a:p>
            <a:pPr indent="457200" lvl="0" marL="1828800" rtl="0">
              <a:spcBef>
                <a:spcPts val="0"/>
              </a:spcBef>
              <a:spcAft>
                <a:spcPts val="0"/>
              </a:spcAft>
              <a:buNone/>
            </a:pPr>
            <a:r>
              <a:rPr lang="es-419" sz="1500">
                <a:solidFill>
                  <a:srgbClr val="F3F3F3"/>
                </a:solidFill>
                <a:latin typeface="Montserrat"/>
                <a:ea typeface="Montserrat"/>
                <a:cs typeface="Montserrat"/>
                <a:sym typeface="Montserrat"/>
              </a:rPr>
              <a:t>Uljana Sejko</a:t>
            </a:r>
            <a:endParaRPr sz="1500">
              <a:solidFill>
                <a:srgbClr val="F3F3F3"/>
              </a:solidFill>
              <a:latin typeface="Montserrat"/>
              <a:ea typeface="Montserrat"/>
              <a:cs typeface="Montserrat"/>
              <a:sym typeface="Montserrat"/>
            </a:endParaRPr>
          </a:p>
          <a:p>
            <a:pPr indent="457200" lvl="0" marL="2286000" rtl="0">
              <a:spcBef>
                <a:spcPts val="0"/>
              </a:spcBef>
              <a:spcAft>
                <a:spcPts val="0"/>
              </a:spcAft>
              <a:buNone/>
            </a:pPr>
            <a:r>
              <a:rPr lang="es-419" sz="1500">
                <a:solidFill>
                  <a:srgbClr val="F3F3F3"/>
                </a:solidFill>
                <a:latin typeface="Montserrat"/>
                <a:ea typeface="Montserrat"/>
                <a:cs typeface="Montserrat"/>
                <a:sym typeface="Montserrat"/>
              </a:rPr>
              <a:t>Janeen Soria</a:t>
            </a:r>
            <a:endParaRPr sz="1500">
              <a:solidFill>
                <a:srgbClr val="F3F3F3"/>
              </a:solidFill>
              <a:latin typeface="Montserrat"/>
              <a:ea typeface="Montserrat"/>
              <a:cs typeface="Montserrat"/>
              <a:sym typeface="Montserrat"/>
            </a:endParaRPr>
          </a:p>
          <a:p>
            <a:pPr indent="0" lvl="0" marL="0">
              <a:spcBef>
                <a:spcPts val="0"/>
              </a:spcBef>
              <a:spcAft>
                <a:spcPts val="0"/>
              </a:spcAft>
              <a:buNone/>
            </a:pPr>
            <a:r>
              <a:t/>
            </a:r>
            <a:endParaRPr>
              <a:latin typeface="Montserrat"/>
              <a:ea typeface="Montserrat"/>
              <a:cs typeface="Montserrat"/>
              <a:sym typeface="Montserrat"/>
            </a:endParaRPr>
          </a:p>
        </p:txBody>
      </p:sp>
      <p:sp>
        <p:nvSpPr>
          <p:cNvPr id="135" name="Shape 135"/>
          <p:cNvSpPr/>
          <p:nvPr/>
        </p:nvSpPr>
        <p:spPr>
          <a:xfrm rot="2700000">
            <a:off x="469922" y="1031621"/>
            <a:ext cx="3268106" cy="845558"/>
          </a:xfrm>
          <a:prstGeom prst="trapezoid">
            <a:avLst>
              <a:gd fmla="val 98225"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rot="-8100000">
            <a:off x="-778128" y="1031621"/>
            <a:ext cx="3268106" cy="845558"/>
          </a:xfrm>
          <a:prstGeom prst="trapezoid">
            <a:avLst>
              <a:gd fmla="val 98225" name="adj"/>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7" name="Shape 137"/>
          <p:cNvSpPr txBox="1"/>
          <p:nvPr/>
        </p:nvSpPr>
        <p:spPr>
          <a:xfrm>
            <a:off x="5836475" y="1770975"/>
            <a:ext cx="508200" cy="87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txBox="1"/>
          <p:nvPr/>
        </p:nvSpPr>
        <p:spPr>
          <a:xfrm>
            <a:off x="3772925" y="1417375"/>
            <a:ext cx="4373400" cy="12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7000">
                <a:solidFill>
                  <a:schemeClr val="lt1"/>
                </a:solidFill>
                <a:latin typeface="Cambria"/>
                <a:ea typeface="Cambria"/>
                <a:cs typeface="Cambria"/>
                <a:sym typeface="Cambria"/>
              </a:rPr>
              <a:t>  </a:t>
            </a:r>
            <a:r>
              <a:rPr b="1" lang="es-419" sz="7200">
                <a:solidFill>
                  <a:schemeClr val="lt1"/>
                </a:solidFill>
                <a:latin typeface="Cambria"/>
                <a:ea typeface="Cambria"/>
                <a:cs typeface="Cambria"/>
                <a:sym typeface="Cambria"/>
              </a:rPr>
              <a:t>Yelp</a:t>
            </a:r>
            <a:endParaRPr b="1" sz="7200">
              <a:solidFill>
                <a:schemeClr val="lt1"/>
              </a:solidFill>
              <a:latin typeface="Cambria"/>
              <a:ea typeface="Cambria"/>
              <a:cs typeface="Cambria"/>
              <a:sym typeface="Cambria"/>
            </a:endParaRPr>
          </a:p>
          <a:p>
            <a:pPr indent="0" lvl="0" marL="0">
              <a:spcBef>
                <a:spcPts val="0"/>
              </a:spcBef>
              <a:spcAft>
                <a:spcPts val="0"/>
              </a:spcAft>
              <a:buNone/>
            </a:pPr>
            <a:r>
              <a:t/>
            </a:r>
            <a:endParaRPr/>
          </a:p>
        </p:txBody>
      </p:sp>
      <p:cxnSp>
        <p:nvCxnSpPr>
          <p:cNvPr id="139" name="Shape 139"/>
          <p:cNvCxnSpPr/>
          <p:nvPr/>
        </p:nvCxnSpPr>
        <p:spPr>
          <a:xfrm>
            <a:off x="4565675" y="3168175"/>
            <a:ext cx="3049800" cy="0"/>
          </a:xfrm>
          <a:prstGeom prst="straightConnector1">
            <a:avLst/>
          </a:prstGeom>
          <a:noFill/>
          <a:ln cap="flat" cmpd="sng" w="9525">
            <a:solidFill>
              <a:srgbClr val="FF0000"/>
            </a:solidFill>
            <a:prstDash val="solid"/>
            <a:round/>
            <a:headEnd len="med" w="med" type="none"/>
            <a:tailEnd len="med" w="med" type="none"/>
          </a:ln>
        </p:spPr>
      </p:cxnSp>
      <p:cxnSp>
        <p:nvCxnSpPr>
          <p:cNvPr id="140" name="Shape 140"/>
          <p:cNvCxnSpPr/>
          <p:nvPr/>
        </p:nvCxnSpPr>
        <p:spPr>
          <a:xfrm>
            <a:off x="4565675" y="3234650"/>
            <a:ext cx="3049800" cy="0"/>
          </a:xfrm>
          <a:prstGeom prst="straightConnector1">
            <a:avLst/>
          </a:prstGeom>
          <a:noFill/>
          <a:ln cap="flat" cmpd="sng" w="9525">
            <a:solidFill>
              <a:srgbClr val="EFEFEF"/>
            </a:solidFill>
            <a:prstDash val="solid"/>
            <a:round/>
            <a:headEnd len="med" w="med" type="none"/>
            <a:tailEnd len="med" w="med" type="none"/>
          </a:ln>
        </p:spPr>
      </p:cxnSp>
      <p:cxnSp>
        <p:nvCxnSpPr>
          <p:cNvPr id="141" name="Shape 141"/>
          <p:cNvCxnSpPr/>
          <p:nvPr/>
        </p:nvCxnSpPr>
        <p:spPr>
          <a:xfrm>
            <a:off x="4565675" y="3310750"/>
            <a:ext cx="3049800" cy="0"/>
          </a:xfrm>
          <a:prstGeom prst="straightConnector1">
            <a:avLst/>
          </a:prstGeom>
          <a:noFill/>
          <a:ln cap="flat" cmpd="sng" w="9525">
            <a:solidFill>
              <a:srgbClr val="FF0000"/>
            </a:solidFill>
            <a:prstDash val="solid"/>
            <a:round/>
            <a:headEnd len="med" w="med" type="none"/>
            <a:tailEnd len="med" w="med" type="none"/>
          </a:ln>
        </p:spPr>
      </p:cxnSp>
      <p:sp>
        <p:nvSpPr>
          <p:cNvPr id="142" name="Shape 142"/>
          <p:cNvSpPr txBox="1"/>
          <p:nvPr/>
        </p:nvSpPr>
        <p:spPr>
          <a:xfrm>
            <a:off x="4660025" y="2574400"/>
            <a:ext cx="3105300" cy="451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419" sz="1800">
                <a:solidFill>
                  <a:srgbClr val="FFFFFF"/>
                </a:solidFill>
                <a:latin typeface="Montserrat"/>
                <a:ea typeface="Montserrat"/>
                <a:cs typeface="Montserrat"/>
                <a:sym typeface="Montserrat"/>
              </a:rPr>
              <a:t>Low-Fi Mockup</a:t>
            </a:r>
            <a:endParaRPr sz="18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1" type="body"/>
          </p:nvPr>
        </p:nvSpPr>
        <p:spPr>
          <a:xfrm>
            <a:off x="349150" y="1712575"/>
            <a:ext cx="5051100" cy="29112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lang="es-419" sz="1600"/>
              <a:t>Switched the background colors</a:t>
            </a:r>
            <a:endParaRPr sz="1600"/>
          </a:p>
          <a:p>
            <a:pPr indent="-330200" lvl="1" marL="914400" marR="0" rtl="0" algn="l">
              <a:lnSpc>
                <a:spcPct val="115000"/>
              </a:lnSpc>
              <a:spcBef>
                <a:spcPts val="0"/>
              </a:spcBef>
              <a:spcAft>
                <a:spcPts val="0"/>
              </a:spcAft>
              <a:buSzPts val="1600"/>
              <a:buChar char="○"/>
            </a:pPr>
            <a:r>
              <a:rPr lang="es-419" sz="1600"/>
              <a:t>white would give more emphasis to the information at the top of business page</a:t>
            </a:r>
            <a:endParaRPr sz="1600"/>
          </a:p>
          <a:p>
            <a:pPr indent="-330200" lvl="1" marL="914400" marR="0" rtl="0" algn="l">
              <a:lnSpc>
                <a:spcPct val="115000"/>
              </a:lnSpc>
              <a:spcBef>
                <a:spcPts val="0"/>
              </a:spcBef>
              <a:spcAft>
                <a:spcPts val="0"/>
              </a:spcAft>
              <a:buSzPts val="1600"/>
              <a:buChar char="○"/>
            </a:pPr>
            <a:r>
              <a:rPr lang="es-419" sz="1600"/>
              <a:t>majority gray background is less straining for users’ eyes</a:t>
            </a:r>
            <a:endParaRPr sz="1600"/>
          </a:p>
          <a:p>
            <a:pPr indent="-330200" lvl="1" marL="914400" marR="0" rtl="0" algn="l">
              <a:lnSpc>
                <a:spcPct val="115000"/>
              </a:lnSpc>
              <a:spcBef>
                <a:spcPts val="0"/>
              </a:spcBef>
              <a:spcAft>
                <a:spcPts val="0"/>
              </a:spcAft>
              <a:buSzPts val="1600"/>
              <a:buChar char="○"/>
            </a:pPr>
            <a:r>
              <a:rPr lang="es-419" sz="1600"/>
              <a:t>white squares in gray background pops up more than gray squares in white background</a:t>
            </a:r>
            <a:endParaRPr sz="1600"/>
          </a:p>
        </p:txBody>
      </p:sp>
      <p:sp>
        <p:nvSpPr>
          <p:cNvPr id="148" name="Shape 148"/>
          <p:cNvSpPr/>
          <p:nvPr/>
        </p:nvSpPr>
        <p:spPr>
          <a:xfrm rot="2700000">
            <a:off x="135189" y="705853"/>
            <a:ext cx="1229942" cy="318198"/>
          </a:xfrm>
          <a:prstGeom prst="trapezoid">
            <a:avLst>
              <a:gd fmla="val 98225"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9" name="Shape 149"/>
          <p:cNvSpPr/>
          <p:nvPr/>
        </p:nvSpPr>
        <p:spPr>
          <a:xfrm rot="-8100000">
            <a:off x="-334526" y="705849"/>
            <a:ext cx="1229942" cy="318198"/>
          </a:xfrm>
          <a:prstGeom prst="trapezoid">
            <a:avLst>
              <a:gd fmla="val 98225" name="adj"/>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0" name="Shape 150"/>
          <p:cNvSpPr txBox="1"/>
          <p:nvPr>
            <p:ph type="title"/>
          </p:nvPr>
        </p:nvSpPr>
        <p:spPr>
          <a:xfrm>
            <a:off x="1247150" y="4079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Layout</a:t>
            </a:r>
            <a:endParaRPr/>
          </a:p>
        </p:txBody>
      </p:sp>
      <p:pic>
        <p:nvPicPr>
          <p:cNvPr id="151" name="Shape 151"/>
          <p:cNvPicPr preferRelativeResize="0"/>
          <p:nvPr/>
        </p:nvPicPr>
        <p:blipFill>
          <a:blip r:embed="rId3">
            <a:alphaModFix/>
          </a:blip>
          <a:stretch>
            <a:fillRect/>
          </a:stretch>
        </p:blipFill>
        <p:spPr>
          <a:xfrm>
            <a:off x="5536025" y="158363"/>
            <a:ext cx="3421724" cy="482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idx="1" type="body"/>
          </p:nvPr>
        </p:nvSpPr>
        <p:spPr>
          <a:xfrm>
            <a:off x="349150" y="1712575"/>
            <a:ext cx="5051100" cy="29112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lt1"/>
              </a:buClr>
              <a:buSzPts val="1600"/>
              <a:buFont typeface="Lato"/>
              <a:buChar char="●"/>
            </a:pPr>
            <a:r>
              <a:rPr lang="es-419" sz="1600"/>
              <a:t>“F” shape</a:t>
            </a:r>
            <a:endParaRPr sz="1600"/>
          </a:p>
          <a:p>
            <a:pPr indent="-330200" lvl="1" marL="914400" marR="0" rtl="0" algn="l">
              <a:lnSpc>
                <a:spcPct val="115000"/>
              </a:lnSpc>
              <a:spcBef>
                <a:spcPts val="0"/>
              </a:spcBef>
              <a:spcAft>
                <a:spcPts val="0"/>
              </a:spcAft>
              <a:buSzPts val="1600"/>
              <a:buChar char="○"/>
            </a:pPr>
            <a:r>
              <a:rPr lang="es-419" sz="1600"/>
              <a:t>moved reviews to right side and other features to the left</a:t>
            </a:r>
            <a:endParaRPr sz="1600"/>
          </a:p>
          <a:p>
            <a:pPr indent="-330200" lvl="1" marL="914400" marR="0" rtl="0" algn="l">
              <a:lnSpc>
                <a:spcPct val="115000"/>
              </a:lnSpc>
              <a:spcBef>
                <a:spcPts val="0"/>
              </a:spcBef>
              <a:spcAft>
                <a:spcPts val="0"/>
              </a:spcAft>
              <a:buSzPts val="1600"/>
              <a:buChar char="○"/>
            </a:pPr>
            <a:r>
              <a:rPr lang="es-419" sz="1600"/>
              <a:t>easier for users to quickly look at features</a:t>
            </a:r>
            <a:endParaRPr sz="1600"/>
          </a:p>
          <a:p>
            <a:pPr indent="-330200" lvl="0" marL="457200" marR="0" rtl="0" algn="l">
              <a:lnSpc>
                <a:spcPct val="115000"/>
              </a:lnSpc>
              <a:spcBef>
                <a:spcPts val="0"/>
              </a:spcBef>
              <a:spcAft>
                <a:spcPts val="0"/>
              </a:spcAft>
              <a:buSzPts val="1600"/>
              <a:buChar char="●"/>
            </a:pPr>
            <a:r>
              <a:rPr lang="es-419" sz="1600"/>
              <a:t>“Locking” sections</a:t>
            </a:r>
            <a:endParaRPr sz="1600"/>
          </a:p>
          <a:p>
            <a:pPr indent="-330200" lvl="1" marL="914400" marR="0" rtl="0" algn="l">
              <a:lnSpc>
                <a:spcPct val="115000"/>
              </a:lnSpc>
              <a:spcBef>
                <a:spcPts val="0"/>
              </a:spcBef>
              <a:spcAft>
                <a:spcPts val="0"/>
              </a:spcAft>
              <a:buSzPts val="1600"/>
              <a:buChar char="○"/>
            </a:pPr>
            <a:r>
              <a:rPr lang="es-419" sz="1600"/>
              <a:t>side features are locked into place while reviews can be scrolled, prevents feeling of too much empty space</a:t>
            </a:r>
            <a:endParaRPr sz="1600"/>
          </a:p>
          <a:p>
            <a:pPr indent="-330200" lvl="1" marL="914400" marR="0" rtl="0" algn="l">
              <a:lnSpc>
                <a:spcPct val="115000"/>
              </a:lnSpc>
              <a:spcBef>
                <a:spcPts val="0"/>
              </a:spcBef>
              <a:spcAft>
                <a:spcPts val="0"/>
              </a:spcAft>
              <a:buSzPts val="1600"/>
              <a:buChar char="○"/>
            </a:pPr>
            <a:r>
              <a:rPr lang="es-419" sz="1600"/>
              <a:t>top menu “follows” user as they scroll down</a:t>
            </a:r>
            <a:endParaRPr sz="1600"/>
          </a:p>
          <a:p>
            <a:pPr indent="0" lvl="0" marL="0" marR="0" rtl="0" algn="l">
              <a:lnSpc>
                <a:spcPct val="115000"/>
              </a:lnSpc>
              <a:spcBef>
                <a:spcPts val="1600"/>
              </a:spcBef>
              <a:spcAft>
                <a:spcPts val="1600"/>
              </a:spcAft>
              <a:buNone/>
            </a:pPr>
            <a:r>
              <a:t/>
            </a:r>
            <a:endParaRPr sz="1600"/>
          </a:p>
        </p:txBody>
      </p:sp>
      <p:sp>
        <p:nvSpPr>
          <p:cNvPr id="157" name="Shape 157"/>
          <p:cNvSpPr/>
          <p:nvPr/>
        </p:nvSpPr>
        <p:spPr>
          <a:xfrm rot="2700000">
            <a:off x="135189" y="705853"/>
            <a:ext cx="1229942" cy="318198"/>
          </a:xfrm>
          <a:prstGeom prst="trapezoid">
            <a:avLst>
              <a:gd fmla="val 98225"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8" name="Shape 158"/>
          <p:cNvSpPr/>
          <p:nvPr/>
        </p:nvSpPr>
        <p:spPr>
          <a:xfrm rot="-8100000">
            <a:off x="-334526" y="705849"/>
            <a:ext cx="1229942" cy="318198"/>
          </a:xfrm>
          <a:prstGeom prst="trapezoid">
            <a:avLst>
              <a:gd fmla="val 98225" name="adj"/>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9" name="Shape 159"/>
          <p:cNvSpPr txBox="1"/>
          <p:nvPr>
            <p:ph type="title"/>
          </p:nvPr>
        </p:nvSpPr>
        <p:spPr>
          <a:xfrm>
            <a:off x="1237100" y="4079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Layout</a:t>
            </a:r>
            <a:endParaRPr/>
          </a:p>
        </p:txBody>
      </p:sp>
      <p:pic>
        <p:nvPicPr>
          <p:cNvPr id="160" name="Shape 160"/>
          <p:cNvPicPr preferRelativeResize="0"/>
          <p:nvPr/>
        </p:nvPicPr>
        <p:blipFill>
          <a:blip r:embed="rId3">
            <a:alphaModFix/>
          </a:blip>
          <a:stretch>
            <a:fillRect/>
          </a:stretch>
        </p:blipFill>
        <p:spPr>
          <a:xfrm>
            <a:off x="5451388" y="158363"/>
            <a:ext cx="3421724" cy="4826775"/>
          </a:xfrm>
          <a:prstGeom prst="rect">
            <a:avLst/>
          </a:prstGeom>
          <a:noFill/>
          <a:ln>
            <a:noFill/>
          </a:ln>
        </p:spPr>
      </p:pic>
      <p:sp>
        <p:nvSpPr>
          <p:cNvPr id="161" name="Shape 161"/>
          <p:cNvSpPr txBox="1"/>
          <p:nvPr/>
        </p:nvSpPr>
        <p:spPr>
          <a:xfrm>
            <a:off x="5528600" y="-348675"/>
            <a:ext cx="3267300" cy="490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419" sz="40000">
                <a:solidFill>
                  <a:srgbClr val="6D9EEB"/>
                </a:solidFill>
              </a:rPr>
              <a:t>F</a:t>
            </a:r>
            <a:endParaRPr sz="40000">
              <a:solidFill>
                <a:srgbClr val="6D9EE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Business Profile</a:t>
            </a:r>
            <a:endParaRPr/>
          </a:p>
        </p:txBody>
      </p:sp>
      <p:sp>
        <p:nvSpPr>
          <p:cNvPr id="167" name="Shape 167"/>
          <p:cNvSpPr txBox="1"/>
          <p:nvPr>
            <p:ph idx="1" type="body"/>
          </p:nvPr>
        </p:nvSpPr>
        <p:spPr>
          <a:xfrm>
            <a:off x="6131675" y="2337425"/>
            <a:ext cx="2888400" cy="1726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s-419" sz="1600"/>
              <a:t>Replace map w/ specific  business logo</a:t>
            </a:r>
            <a:endParaRPr sz="1600"/>
          </a:p>
          <a:p>
            <a:pPr indent="0" lvl="0" marL="0" rtl="0">
              <a:lnSpc>
                <a:spcPct val="100000"/>
              </a:lnSpc>
              <a:spcBef>
                <a:spcPts val="1600"/>
              </a:spcBef>
              <a:spcAft>
                <a:spcPts val="0"/>
              </a:spcAft>
              <a:buNone/>
            </a:pPr>
            <a:r>
              <a:t/>
            </a:r>
            <a:endParaRPr sz="1600"/>
          </a:p>
          <a:p>
            <a:pPr indent="-330200" lvl="0" marL="457200" rtl="0">
              <a:spcBef>
                <a:spcPts val="1600"/>
              </a:spcBef>
              <a:spcAft>
                <a:spcPts val="0"/>
              </a:spcAft>
              <a:buSzPts val="1600"/>
              <a:buChar char="●"/>
            </a:pPr>
            <a:r>
              <a:rPr lang="es-419" sz="1600"/>
              <a:t>Address →  hyperlink</a:t>
            </a:r>
            <a:endParaRPr sz="1600"/>
          </a:p>
        </p:txBody>
      </p:sp>
      <p:sp>
        <p:nvSpPr>
          <p:cNvPr id="168" name="Shape 168"/>
          <p:cNvSpPr/>
          <p:nvPr/>
        </p:nvSpPr>
        <p:spPr>
          <a:xfrm rot="-8100000">
            <a:off x="-334526" y="705849"/>
            <a:ext cx="1229942" cy="318198"/>
          </a:xfrm>
          <a:prstGeom prst="trapezoid">
            <a:avLst>
              <a:gd fmla="val 98225" name="adj"/>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9" name="Shape 169"/>
          <p:cNvSpPr/>
          <p:nvPr/>
        </p:nvSpPr>
        <p:spPr>
          <a:xfrm rot="2700000">
            <a:off x="135189" y="705853"/>
            <a:ext cx="1229942" cy="318198"/>
          </a:xfrm>
          <a:prstGeom prst="trapezoid">
            <a:avLst>
              <a:gd fmla="val 98225"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70" name="Shape 170"/>
          <p:cNvPicPr preferRelativeResize="0"/>
          <p:nvPr/>
        </p:nvPicPr>
        <p:blipFill>
          <a:blip r:embed="rId3">
            <a:alphaModFix/>
          </a:blip>
          <a:stretch>
            <a:fillRect/>
          </a:stretch>
        </p:blipFill>
        <p:spPr>
          <a:xfrm>
            <a:off x="266525" y="1744925"/>
            <a:ext cx="5773506" cy="291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Business </a:t>
            </a:r>
            <a:r>
              <a:rPr lang="es-419"/>
              <a:t>Hours</a:t>
            </a:r>
            <a:endParaRPr/>
          </a:p>
        </p:txBody>
      </p:sp>
      <p:sp>
        <p:nvSpPr>
          <p:cNvPr id="176" name="Shape 176"/>
          <p:cNvSpPr txBox="1"/>
          <p:nvPr>
            <p:ph idx="1" type="body"/>
          </p:nvPr>
        </p:nvSpPr>
        <p:spPr>
          <a:xfrm>
            <a:off x="676725" y="1567550"/>
            <a:ext cx="7038900" cy="2911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b="1" sz="1800"/>
          </a:p>
          <a:p>
            <a:pPr indent="-342900" lvl="0" marL="457200" marR="0" rtl="0" algn="l">
              <a:lnSpc>
                <a:spcPct val="150000"/>
              </a:lnSpc>
              <a:spcBef>
                <a:spcPts val="1600"/>
              </a:spcBef>
              <a:spcAft>
                <a:spcPts val="0"/>
              </a:spcAft>
              <a:buClr>
                <a:schemeClr val="lt1"/>
              </a:buClr>
              <a:buSzPts val="1800"/>
              <a:buFont typeface="Lato"/>
              <a:buChar char="●"/>
            </a:pPr>
            <a:r>
              <a:rPr lang="es-419" sz="1800"/>
              <a:t>Show current status</a:t>
            </a:r>
            <a:endParaRPr sz="1800"/>
          </a:p>
          <a:p>
            <a:pPr indent="-304800" lvl="7" marL="4114800" marR="0" rtl="0" algn="l">
              <a:lnSpc>
                <a:spcPct val="150000"/>
              </a:lnSpc>
              <a:spcBef>
                <a:spcPts val="0"/>
              </a:spcBef>
              <a:spcAft>
                <a:spcPts val="0"/>
              </a:spcAft>
              <a:buClr>
                <a:schemeClr val="lt1"/>
              </a:buClr>
              <a:buSzPts val="1200"/>
              <a:buFont typeface="Lato"/>
              <a:buChar char="○"/>
            </a:pPr>
            <a:r>
              <a:t/>
            </a:r>
            <a:endParaRPr sz="1200"/>
          </a:p>
          <a:p>
            <a:pPr indent="-342900" lvl="0" marL="457200" marR="0" rtl="0" algn="l">
              <a:lnSpc>
                <a:spcPct val="150000"/>
              </a:lnSpc>
              <a:spcBef>
                <a:spcPts val="0"/>
              </a:spcBef>
              <a:spcAft>
                <a:spcPts val="0"/>
              </a:spcAft>
              <a:buClr>
                <a:schemeClr val="lt1"/>
              </a:buClr>
              <a:buSzPts val="1800"/>
              <a:buFont typeface="Lato"/>
              <a:buChar char="●"/>
            </a:pPr>
            <a:r>
              <a:rPr lang="es-419" sz="1800"/>
              <a:t>Expand/Compress list</a:t>
            </a:r>
            <a:endParaRPr sz="1800"/>
          </a:p>
        </p:txBody>
      </p:sp>
      <p:sp>
        <p:nvSpPr>
          <p:cNvPr id="177" name="Shape 177"/>
          <p:cNvSpPr/>
          <p:nvPr/>
        </p:nvSpPr>
        <p:spPr>
          <a:xfrm rot="2700000">
            <a:off x="135189" y="705853"/>
            <a:ext cx="1229942" cy="318198"/>
          </a:xfrm>
          <a:prstGeom prst="trapezoid">
            <a:avLst>
              <a:gd fmla="val 98225"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8" name="Shape 178"/>
          <p:cNvSpPr/>
          <p:nvPr/>
        </p:nvSpPr>
        <p:spPr>
          <a:xfrm rot="-8100000">
            <a:off x="-334526" y="705849"/>
            <a:ext cx="1229942" cy="318198"/>
          </a:xfrm>
          <a:prstGeom prst="trapezoid">
            <a:avLst>
              <a:gd fmla="val 98225" name="adj"/>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79" name="Shape 179"/>
          <p:cNvPicPr preferRelativeResize="0"/>
          <p:nvPr/>
        </p:nvPicPr>
        <p:blipFill>
          <a:blip r:embed="rId3">
            <a:alphaModFix/>
          </a:blip>
          <a:stretch>
            <a:fillRect/>
          </a:stretch>
        </p:blipFill>
        <p:spPr>
          <a:xfrm>
            <a:off x="4273725" y="673975"/>
            <a:ext cx="4336550" cy="396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Sorting of Reviews</a:t>
            </a:r>
            <a:endParaRPr/>
          </a:p>
        </p:txBody>
      </p:sp>
      <p:sp>
        <p:nvSpPr>
          <p:cNvPr id="185" name="Shape 185"/>
          <p:cNvSpPr txBox="1"/>
          <p:nvPr>
            <p:ph idx="1" type="body"/>
          </p:nvPr>
        </p:nvSpPr>
        <p:spPr>
          <a:xfrm>
            <a:off x="886800" y="1567550"/>
            <a:ext cx="33444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s-419" sz="1600"/>
              <a:t>Replace reaction icons with “thumbs up” and “thumbs down” icons</a:t>
            </a:r>
            <a:endParaRPr sz="1600"/>
          </a:p>
          <a:p>
            <a:pPr indent="-330200" lvl="1" marL="914400" rtl="0">
              <a:spcBef>
                <a:spcPts val="0"/>
              </a:spcBef>
              <a:spcAft>
                <a:spcPts val="0"/>
              </a:spcAft>
              <a:buSzPts val="1600"/>
              <a:buChar char="○"/>
            </a:pPr>
            <a:r>
              <a:rPr lang="es-419" sz="1600"/>
              <a:t>to organize Reviews by Most Helpful first</a:t>
            </a:r>
            <a:endParaRPr sz="1600"/>
          </a:p>
          <a:p>
            <a:pPr indent="-330200" lvl="8" marL="4114800" rtl="0">
              <a:spcBef>
                <a:spcPts val="0"/>
              </a:spcBef>
              <a:spcAft>
                <a:spcPts val="0"/>
              </a:spcAft>
              <a:buSzPts val="1600"/>
              <a:buChar char="■"/>
            </a:pPr>
            <a:r>
              <a:t/>
            </a:r>
            <a:endParaRPr sz="1600"/>
          </a:p>
          <a:p>
            <a:pPr indent="-330200" lvl="0" marL="457200" rtl="0">
              <a:spcBef>
                <a:spcPts val="0"/>
              </a:spcBef>
              <a:spcAft>
                <a:spcPts val="0"/>
              </a:spcAft>
              <a:buSzPts val="1600"/>
              <a:buChar char="●"/>
            </a:pPr>
            <a:r>
              <a:rPr lang="es-419" sz="1600"/>
              <a:t>Get rid of “Yelp Sort” → replace w/ “Most Helpful”</a:t>
            </a:r>
            <a:endParaRPr sz="1600"/>
          </a:p>
          <a:p>
            <a:pPr indent="0" lvl="0" marL="0" rtl="0">
              <a:spcBef>
                <a:spcPts val="1600"/>
              </a:spcBef>
              <a:spcAft>
                <a:spcPts val="1600"/>
              </a:spcAft>
              <a:buNone/>
            </a:pPr>
            <a:r>
              <a:t/>
            </a:r>
            <a:endParaRPr sz="1600"/>
          </a:p>
        </p:txBody>
      </p:sp>
      <p:sp>
        <p:nvSpPr>
          <p:cNvPr id="186" name="Shape 186"/>
          <p:cNvSpPr/>
          <p:nvPr/>
        </p:nvSpPr>
        <p:spPr>
          <a:xfrm rot="2700000">
            <a:off x="135189" y="705853"/>
            <a:ext cx="1229942" cy="318198"/>
          </a:xfrm>
          <a:prstGeom prst="trapezoid">
            <a:avLst>
              <a:gd fmla="val 98225"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7" name="Shape 187"/>
          <p:cNvSpPr/>
          <p:nvPr/>
        </p:nvSpPr>
        <p:spPr>
          <a:xfrm rot="-8100000">
            <a:off x="-334526" y="705849"/>
            <a:ext cx="1229942" cy="318198"/>
          </a:xfrm>
          <a:prstGeom prst="trapezoid">
            <a:avLst>
              <a:gd fmla="val 98225" name="adj"/>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88" name="Shape 188"/>
          <p:cNvPicPr preferRelativeResize="0"/>
          <p:nvPr/>
        </p:nvPicPr>
        <p:blipFill>
          <a:blip r:embed="rId3">
            <a:alphaModFix/>
          </a:blip>
          <a:stretch>
            <a:fillRect/>
          </a:stretch>
        </p:blipFill>
        <p:spPr>
          <a:xfrm>
            <a:off x="4425775" y="2491137"/>
            <a:ext cx="4482024" cy="2254175"/>
          </a:xfrm>
          <a:prstGeom prst="rect">
            <a:avLst/>
          </a:prstGeom>
          <a:noFill/>
          <a:ln>
            <a:noFill/>
          </a:ln>
        </p:spPr>
      </p:pic>
      <p:pic>
        <p:nvPicPr>
          <p:cNvPr id="189" name="Shape 189"/>
          <p:cNvPicPr preferRelativeResize="0"/>
          <p:nvPr/>
        </p:nvPicPr>
        <p:blipFill rotWithShape="1">
          <a:blip r:embed="rId4">
            <a:alphaModFix/>
          </a:blip>
          <a:srcRect b="0" l="0" r="0" t="8130"/>
          <a:stretch/>
        </p:blipFill>
        <p:spPr>
          <a:xfrm>
            <a:off x="4655475" y="944150"/>
            <a:ext cx="4022625" cy="1217375"/>
          </a:xfrm>
          <a:prstGeom prst="rect">
            <a:avLst/>
          </a:prstGeom>
          <a:noFill/>
          <a:ln>
            <a:noFill/>
          </a:ln>
        </p:spPr>
      </p:pic>
      <p:sp>
        <p:nvSpPr>
          <p:cNvPr id="190" name="Shape 190"/>
          <p:cNvSpPr/>
          <p:nvPr/>
        </p:nvSpPr>
        <p:spPr>
          <a:xfrm>
            <a:off x="6068700" y="1793975"/>
            <a:ext cx="582900" cy="2474400"/>
          </a:xfrm>
          <a:prstGeom prst="downArrow">
            <a:avLst>
              <a:gd fmla="val 50000" name="adj1"/>
              <a:gd fmla="val 50000" name="adj2"/>
            </a:avLst>
          </a:prstGeom>
          <a:solidFill>
            <a:srgbClr val="00CB00"/>
          </a:solidFill>
          <a:ln cap="flat" cmpd="sng" w="9525">
            <a:solidFill>
              <a:srgbClr val="00CB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4915475" y="1431575"/>
            <a:ext cx="3344400" cy="362400"/>
          </a:xfrm>
          <a:prstGeom prst="rect">
            <a:avLst/>
          </a:prstGeom>
          <a:noFill/>
          <a:ln cap="flat" cmpd="sng" w="38100">
            <a:solidFill>
              <a:srgbClr val="00CB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6144900" y="4268375"/>
            <a:ext cx="2090400" cy="362400"/>
          </a:xfrm>
          <a:prstGeom prst="rect">
            <a:avLst/>
          </a:prstGeom>
          <a:noFill/>
          <a:ln cap="flat" cmpd="sng" w="38100">
            <a:solidFill>
              <a:srgbClr val="00CB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Questions From Users</a:t>
            </a:r>
            <a:endParaRPr/>
          </a:p>
        </p:txBody>
      </p:sp>
      <p:sp>
        <p:nvSpPr>
          <p:cNvPr id="198" name="Shape 19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99" name="Shape 199"/>
          <p:cNvSpPr/>
          <p:nvPr/>
        </p:nvSpPr>
        <p:spPr>
          <a:xfrm rot="-8100000">
            <a:off x="-334526" y="705849"/>
            <a:ext cx="1229942" cy="318198"/>
          </a:xfrm>
          <a:prstGeom prst="trapezoid">
            <a:avLst>
              <a:gd fmla="val 98225" name="adj"/>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0" name="Shape 200"/>
          <p:cNvSpPr/>
          <p:nvPr/>
        </p:nvSpPr>
        <p:spPr>
          <a:xfrm rot="2700000">
            <a:off x="135189" y="705853"/>
            <a:ext cx="1229942" cy="318198"/>
          </a:xfrm>
          <a:prstGeom prst="trapezoid">
            <a:avLst>
              <a:gd fmla="val 98225"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201" name="Shape 201"/>
          <p:cNvPicPr preferRelativeResize="0"/>
          <p:nvPr/>
        </p:nvPicPr>
        <p:blipFill>
          <a:blip r:embed="rId3">
            <a:alphaModFix/>
          </a:blip>
          <a:stretch>
            <a:fillRect/>
          </a:stretch>
        </p:blipFill>
        <p:spPr>
          <a:xfrm>
            <a:off x="827800" y="1511775"/>
            <a:ext cx="3711803" cy="1405650"/>
          </a:xfrm>
          <a:prstGeom prst="rect">
            <a:avLst/>
          </a:prstGeom>
          <a:noFill/>
          <a:ln>
            <a:noFill/>
          </a:ln>
        </p:spPr>
      </p:pic>
      <p:pic>
        <p:nvPicPr>
          <p:cNvPr id="202" name="Shape 202"/>
          <p:cNvPicPr preferRelativeResize="0"/>
          <p:nvPr/>
        </p:nvPicPr>
        <p:blipFill>
          <a:blip r:embed="rId4">
            <a:alphaModFix/>
          </a:blip>
          <a:stretch>
            <a:fillRect/>
          </a:stretch>
        </p:blipFill>
        <p:spPr>
          <a:xfrm>
            <a:off x="4969100" y="3031450"/>
            <a:ext cx="3711800" cy="1779630"/>
          </a:xfrm>
          <a:prstGeom prst="rect">
            <a:avLst/>
          </a:prstGeom>
          <a:noFill/>
          <a:ln>
            <a:noFill/>
          </a:ln>
        </p:spPr>
      </p:pic>
      <p:sp>
        <p:nvSpPr>
          <p:cNvPr id="203" name="Shape 203"/>
          <p:cNvSpPr/>
          <p:nvPr/>
        </p:nvSpPr>
        <p:spPr>
          <a:xfrm>
            <a:off x="4102500" y="2630250"/>
            <a:ext cx="1428900" cy="676200"/>
          </a:xfrm>
          <a:prstGeom prst="rightArrow">
            <a:avLst>
              <a:gd fmla="val 50000" name="adj1"/>
              <a:gd fmla="val 50000" name="adj2"/>
            </a:avLst>
          </a:prstGeom>
          <a:solidFill>
            <a:srgbClr val="00CB00"/>
          </a:solidFill>
          <a:ln cap="flat" cmpd="sng" w="9525">
            <a:solidFill>
              <a:srgbClr val="00CB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More Info</a:t>
            </a:r>
            <a:endParaRPr/>
          </a:p>
        </p:txBody>
      </p:sp>
      <p:sp>
        <p:nvSpPr>
          <p:cNvPr id="209" name="Shape 209"/>
          <p:cNvSpPr txBox="1"/>
          <p:nvPr>
            <p:ph idx="1" type="body"/>
          </p:nvPr>
        </p:nvSpPr>
        <p:spPr>
          <a:xfrm>
            <a:off x="1297500" y="1567550"/>
            <a:ext cx="43395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FFFFFF"/>
              </a:buClr>
              <a:buSzPts val="1600"/>
              <a:buChar char="●"/>
            </a:pPr>
            <a:r>
              <a:rPr lang="es-419" sz="1600">
                <a:solidFill>
                  <a:srgbClr val="FFFFFF"/>
                </a:solidFill>
              </a:rPr>
              <a:t>Use basic symbols:</a:t>
            </a:r>
            <a:endParaRPr sz="1600">
              <a:solidFill>
                <a:srgbClr val="FFFFFF"/>
              </a:solidFill>
            </a:endParaRPr>
          </a:p>
          <a:p>
            <a:pPr indent="-330200" lvl="1" marL="914400" rtl="0">
              <a:spcBef>
                <a:spcPts val="0"/>
              </a:spcBef>
              <a:spcAft>
                <a:spcPts val="0"/>
              </a:spcAft>
              <a:buClr>
                <a:srgbClr val="FFFFFF"/>
              </a:buClr>
              <a:buSzPts val="1600"/>
              <a:buChar char="○"/>
            </a:pPr>
            <a:r>
              <a:rPr lang="es-419" sz="1600">
                <a:solidFill>
                  <a:srgbClr val="FFFFFF"/>
                </a:solidFill>
              </a:rPr>
              <a:t>Checkmark	(✓)</a:t>
            </a:r>
            <a:endParaRPr sz="1600">
              <a:solidFill>
                <a:srgbClr val="FFFFFF"/>
              </a:solidFill>
            </a:endParaRPr>
          </a:p>
          <a:p>
            <a:pPr indent="-330200" lvl="1" marL="914400" rtl="0">
              <a:spcBef>
                <a:spcPts val="0"/>
              </a:spcBef>
              <a:spcAft>
                <a:spcPts val="0"/>
              </a:spcAft>
              <a:buClr>
                <a:srgbClr val="FFFFFF"/>
              </a:buClr>
              <a:buSzPts val="1600"/>
              <a:buChar char="○"/>
            </a:pPr>
            <a:r>
              <a:rPr lang="es-419" sz="1600">
                <a:solidFill>
                  <a:srgbClr val="FFFFFF"/>
                </a:solidFill>
              </a:rPr>
              <a:t>X mark 		(✗) </a:t>
            </a:r>
            <a:endParaRPr sz="1600">
              <a:solidFill>
                <a:srgbClr val="FFFFFF"/>
              </a:solidFill>
            </a:endParaRPr>
          </a:p>
          <a:p>
            <a:pPr indent="-330200" lvl="0" marL="457200" rtl="0">
              <a:spcBef>
                <a:spcPts val="0"/>
              </a:spcBef>
              <a:spcAft>
                <a:spcPts val="0"/>
              </a:spcAft>
              <a:buClr>
                <a:srgbClr val="FFFFFF"/>
              </a:buClr>
              <a:buSzPts val="1600"/>
              <a:buChar char="●"/>
            </a:pPr>
            <a:r>
              <a:rPr lang="es-419" sz="1600">
                <a:solidFill>
                  <a:srgbClr val="FFFFFF"/>
                </a:solidFill>
              </a:rPr>
              <a:t>Business can always add more/provide more  info to Yelp</a:t>
            </a:r>
            <a:endParaRPr sz="1600">
              <a:solidFill>
                <a:srgbClr val="FFFFFF"/>
              </a:solidFill>
            </a:endParaRPr>
          </a:p>
          <a:p>
            <a:pPr indent="0" lvl="0" marL="0" rtl="0">
              <a:spcBef>
                <a:spcPts val="1600"/>
              </a:spcBef>
              <a:spcAft>
                <a:spcPts val="1600"/>
              </a:spcAft>
              <a:buNone/>
            </a:pPr>
            <a:r>
              <a:t/>
            </a:r>
            <a:endParaRPr sz="1600">
              <a:solidFill>
                <a:srgbClr val="FFFFFF"/>
              </a:solidFill>
            </a:endParaRPr>
          </a:p>
        </p:txBody>
      </p:sp>
      <p:sp>
        <p:nvSpPr>
          <p:cNvPr id="210" name="Shape 210"/>
          <p:cNvSpPr/>
          <p:nvPr/>
        </p:nvSpPr>
        <p:spPr>
          <a:xfrm rot="2700000">
            <a:off x="135189" y="705853"/>
            <a:ext cx="1229942" cy="318198"/>
          </a:xfrm>
          <a:prstGeom prst="trapezoid">
            <a:avLst>
              <a:gd fmla="val 98225"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1" name="Shape 211"/>
          <p:cNvSpPr/>
          <p:nvPr/>
        </p:nvSpPr>
        <p:spPr>
          <a:xfrm rot="-8100000">
            <a:off x="-334526" y="705849"/>
            <a:ext cx="1229942" cy="318198"/>
          </a:xfrm>
          <a:prstGeom prst="trapezoid">
            <a:avLst>
              <a:gd fmla="val 98225" name="adj"/>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212" name="Shape 212"/>
          <p:cNvPicPr preferRelativeResize="0"/>
          <p:nvPr/>
        </p:nvPicPr>
        <p:blipFill>
          <a:blip r:embed="rId3">
            <a:alphaModFix/>
          </a:blip>
          <a:stretch>
            <a:fillRect/>
          </a:stretch>
        </p:blipFill>
        <p:spPr>
          <a:xfrm>
            <a:off x="4301600" y="2910050"/>
            <a:ext cx="2292200" cy="2084775"/>
          </a:xfrm>
          <a:prstGeom prst="rect">
            <a:avLst/>
          </a:prstGeom>
          <a:noFill/>
          <a:ln>
            <a:noFill/>
          </a:ln>
        </p:spPr>
      </p:pic>
      <p:pic>
        <p:nvPicPr>
          <p:cNvPr id="213" name="Shape 213"/>
          <p:cNvPicPr preferRelativeResize="0"/>
          <p:nvPr/>
        </p:nvPicPr>
        <p:blipFill>
          <a:blip r:embed="rId4">
            <a:alphaModFix/>
          </a:blip>
          <a:stretch>
            <a:fillRect/>
          </a:stretch>
        </p:blipFill>
        <p:spPr>
          <a:xfrm>
            <a:off x="6932554" y="134200"/>
            <a:ext cx="2042875" cy="486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Payment Method</a:t>
            </a:r>
            <a:endParaRPr/>
          </a:p>
        </p:txBody>
      </p:sp>
      <p:sp>
        <p:nvSpPr>
          <p:cNvPr id="219" name="Shape 219"/>
          <p:cNvSpPr/>
          <p:nvPr/>
        </p:nvSpPr>
        <p:spPr>
          <a:xfrm rot="2700000">
            <a:off x="135189" y="705853"/>
            <a:ext cx="1229942" cy="318198"/>
          </a:xfrm>
          <a:prstGeom prst="trapezoid">
            <a:avLst>
              <a:gd fmla="val 98225"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0" name="Shape 220"/>
          <p:cNvSpPr/>
          <p:nvPr/>
        </p:nvSpPr>
        <p:spPr>
          <a:xfrm rot="-8100000">
            <a:off x="-334526" y="705849"/>
            <a:ext cx="1229942" cy="318198"/>
          </a:xfrm>
          <a:prstGeom prst="trapezoid">
            <a:avLst>
              <a:gd fmla="val 98225" name="adj"/>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221" name="Shape 221"/>
          <p:cNvPicPr preferRelativeResize="0"/>
          <p:nvPr/>
        </p:nvPicPr>
        <p:blipFill>
          <a:blip r:embed="rId3">
            <a:alphaModFix/>
          </a:blip>
          <a:stretch>
            <a:fillRect/>
          </a:stretch>
        </p:blipFill>
        <p:spPr>
          <a:xfrm>
            <a:off x="2826225" y="1819277"/>
            <a:ext cx="3981450" cy="150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