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5" r:id="rId10"/>
    <p:sldId id="264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4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50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52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03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73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9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384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6C3B7F-3459-471D-B96A-16E15C8343D8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2DE161-C90C-4573-8304-DFC91318F0A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870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0102A-1437-45AB-AB73-C4187CAC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602" y="-1516225"/>
            <a:ext cx="9817359" cy="4394988"/>
          </a:xfrm>
        </p:spPr>
        <p:txBody>
          <a:bodyPr/>
          <a:lstStyle/>
          <a:p>
            <a:r>
              <a:rPr lang="ru-RU" sz="4000" dirty="0"/>
              <a:t>особенности экономической культуры в развитых странах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A515FC-2C20-4A34-9E75-1EAB9A33B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51" y="2099531"/>
            <a:ext cx="2076190" cy="2285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7C734-A285-494B-B17D-BE715995E988}"/>
              </a:ext>
            </a:extLst>
          </p:cNvPr>
          <p:cNvSpPr txBox="1"/>
          <p:nvPr/>
        </p:nvSpPr>
        <p:spPr>
          <a:xfrm>
            <a:off x="460122" y="5385709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Подготовил студент</a:t>
            </a:r>
          </a:p>
          <a:p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96E4D-505B-42E1-B2E9-56B645C778AE}"/>
              </a:ext>
            </a:extLst>
          </p:cNvPr>
          <p:cNvSpPr txBox="1"/>
          <p:nvPr/>
        </p:nvSpPr>
        <p:spPr>
          <a:xfrm>
            <a:off x="8469086" y="5385709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Преподаватель: </a:t>
            </a:r>
            <a:r>
              <a:rPr lang="ru-RU" sz="2400" b="1" dirty="0"/>
              <a:t>Бекетова </a:t>
            </a:r>
          </a:p>
          <a:p>
            <a:r>
              <a:rPr lang="ru-RU" sz="2400" b="1" dirty="0"/>
              <a:t>Ольга Николаевна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895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3D41D-7785-441C-8610-F4C00340E402}"/>
              </a:ext>
            </a:extLst>
          </p:cNvPr>
          <p:cNvSpPr txBox="1"/>
          <p:nvPr/>
        </p:nvSpPr>
        <p:spPr>
          <a:xfrm>
            <a:off x="912068" y="797510"/>
            <a:ext cx="111244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Развитая финансовая грамотность:</a:t>
            </a:r>
            <a:r>
              <a:rPr lang="ru-RU" sz="2400" dirty="0"/>
              <a:t> Граждане развитых стран часто обладают более высоким уровнем финансовой грамотности. Они понимают принципы управления деньгами, инвестирования, планирования бюджета и финансового риска.</a:t>
            </a:r>
          </a:p>
          <a:p>
            <a:endParaRPr lang="ru-RU" sz="2400" dirty="0"/>
          </a:p>
          <a:p>
            <a:r>
              <a:rPr lang="ru-RU" sz="2400" b="1" dirty="0"/>
              <a:t>Высокий уровень специализации и профессионализма:</a:t>
            </a:r>
            <a:r>
              <a:rPr lang="ru-RU" sz="2400" dirty="0"/>
              <a:t> В развитых странах распространена высокая степень специализации в труде. Люди обычно имеют специальные навыки и знания в своей области, что способствует повышению производительности и инновациям.</a:t>
            </a:r>
          </a:p>
          <a:p>
            <a:endParaRPr lang="ru-RU" sz="2400" dirty="0"/>
          </a:p>
          <a:p>
            <a:r>
              <a:rPr lang="ru-RU" sz="2400" b="1" dirty="0"/>
              <a:t>Значительная роль инноваций и технологий:</a:t>
            </a:r>
            <a:r>
              <a:rPr lang="ru-RU" sz="2400" dirty="0"/>
              <a:t> Развитые страны часто являются лидерами в развитии новых технологий и инноваций. Инновации играют важную роль в развитии экономики, улучшении качества жизни и решении социальных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10753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47827D-95EC-4254-9B96-CE851E9C8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B0ED38-B452-426E-B16B-3FEE00CA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94"/>
            <a:ext cx="12192000" cy="6034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33E34-2B81-4C8E-8A54-0EAE8A660B07}"/>
              </a:ext>
            </a:extLst>
          </p:cNvPr>
          <p:cNvSpPr txBox="1"/>
          <p:nvPr/>
        </p:nvSpPr>
        <p:spPr>
          <a:xfrm>
            <a:off x="3047223" y="25504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Рейтинг стран по финансовой грамотности</a:t>
            </a:r>
          </a:p>
        </p:txBody>
      </p:sp>
    </p:spTree>
    <p:extLst>
      <p:ext uri="{BB962C8B-B14F-4D97-AF65-F5344CB8AC3E}">
        <p14:creationId xmlns:p14="http://schemas.microsoft.com/office/powerpoint/2010/main" val="156102904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399F7E-EFAE-439E-BDAD-0E34ADC16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F0273-0729-4600-BE0A-8DEC9E9610A8}"/>
              </a:ext>
            </a:extLst>
          </p:cNvPr>
          <p:cNvSpPr txBox="1"/>
          <p:nvPr/>
        </p:nvSpPr>
        <p:spPr>
          <a:xfrm>
            <a:off x="839755" y="920621"/>
            <a:ext cx="111127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 заключение, особенности экономической культуры в развитых странах представляют собой комплексный набор факторов, определяющих высокий уровень развития и стабильности этих обществ. Высокая финансовая грамотность, осознанное потребление, специализация и профессионализм трудовых ресурсов, а также разветвленная система социальной поддержки создают благоприятные условия для устойчивого экономического роста.</a:t>
            </a:r>
          </a:p>
          <a:p>
            <a:r>
              <a:rPr lang="ru-RU" sz="2000" dirty="0"/>
              <a:t>В развитых странах преобладает высокий уровень доверия как внутри общества, так и между экономическими агентами, что способствует долгосрочным инвестициям и инновационной активности. Важная роль отводится инновациям и технологиям, которые стимулируют развитие экономики и улучшение качества жизни населения.</a:t>
            </a:r>
          </a:p>
          <a:p>
            <a:r>
              <a:rPr lang="ru-RU" sz="2000" dirty="0"/>
              <a:t>Следует также подчеркнуть, что развитые страны проявляют активный интерес к мировым рынкам и интеграции в мировую экономическую систему. Экологическая осознанность, высокий уровень образования и надежная система правовых норм содействуют устойчивому развитию и обеспечивают защиту собственности и контрактных отношений.</a:t>
            </a:r>
          </a:p>
          <a:p>
            <a:r>
              <a:rPr lang="ru-RU" sz="2000" dirty="0"/>
              <a:t>В совокупности, эти особенности формируют экономическую культуру, которая способствует динамичному развитию и прогрессу в развитых странах, делая их важными участниками мировой экономической арены.</a:t>
            </a:r>
          </a:p>
        </p:txBody>
      </p:sp>
    </p:spTree>
    <p:extLst>
      <p:ext uri="{BB962C8B-B14F-4D97-AF65-F5344CB8AC3E}">
        <p14:creationId xmlns:p14="http://schemas.microsoft.com/office/powerpoint/2010/main" val="33866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D3DD1-13A2-43E4-BEF3-24B48ED39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4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F14AE-535A-4ED9-89F5-474858EA68BC}"/>
              </a:ext>
            </a:extLst>
          </p:cNvPr>
          <p:cNvSpPr txBox="1"/>
          <p:nvPr/>
        </p:nvSpPr>
        <p:spPr>
          <a:xfrm>
            <a:off x="9210675" y="13995"/>
            <a:ext cx="6172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Radiotechnika" pitchFamily="2" charset="0"/>
              </a:rPr>
              <a:t>СПС </a:t>
            </a:r>
            <a:r>
              <a:rPr lang="ru-RU" sz="4800" dirty="0"/>
              <a:t>❤</a:t>
            </a:r>
            <a:endParaRPr lang="ru-RU" sz="4800" dirty="0">
              <a:latin typeface="Radiotechnik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2873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8A70DD-15DF-42F3-AF76-B4D3F0839D9A}"/>
              </a:ext>
            </a:extLst>
          </p:cNvPr>
          <p:cNvSpPr txBox="1"/>
          <p:nvPr/>
        </p:nvSpPr>
        <p:spPr>
          <a:xfrm>
            <a:off x="1212979" y="0"/>
            <a:ext cx="106462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+mj-lt"/>
              </a:rPr>
              <a:t>Экономическая культура выступает составной и существенной частью общей культуры</a:t>
            </a:r>
            <a:r>
              <a:rPr lang="ru-RU" sz="4000" dirty="0">
                <a:latin typeface="+mj-lt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71C9D-828A-4ADB-9663-55950FCBBA85}"/>
              </a:ext>
            </a:extLst>
          </p:cNvPr>
          <p:cNvSpPr txBox="1"/>
          <p:nvPr/>
        </p:nvSpPr>
        <p:spPr>
          <a:xfrm>
            <a:off x="1590868" y="1426107"/>
            <a:ext cx="98904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Экономическая культура в широком смысле слова — это совокупность созданных обществом материальных и духовных средств производственной деятельности: машины, сооружения, города, дороги и т. д.; экономические знания, умения, навыки, способы и формы общения людей, экономический интеллект.</a:t>
            </a:r>
          </a:p>
          <a:p>
            <a:endParaRPr lang="ru-RU" sz="2400" dirty="0"/>
          </a:p>
          <a:p>
            <a:r>
              <a:rPr lang="ru-RU" sz="2400" dirty="0"/>
              <a:t>Экономическая культура в узком смысле слова — это типичный способ экономического мышления и деятельности народа, группы, индивидов. С его помощью люди адаптируются к конкретным социально-экономическим условиям</a:t>
            </a:r>
          </a:p>
        </p:txBody>
      </p:sp>
    </p:spTree>
    <p:extLst>
      <p:ext uri="{BB962C8B-B14F-4D97-AF65-F5344CB8AC3E}">
        <p14:creationId xmlns:p14="http://schemas.microsoft.com/office/powerpoint/2010/main" val="32667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06996F-CDF5-431D-8A01-C6839A0D6598}"/>
              </a:ext>
            </a:extLst>
          </p:cNvPr>
          <p:cNvSpPr txBox="1"/>
          <p:nvPr/>
        </p:nvSpPr>
        <p:spPr>
          <a:xfrm>
            <a:off x="2301551" y="110110"/>
            <a:ext cx="8556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000" b="1" dirty="0">
                <a:latin typeface="+mj-lt"/>
              </a:rPr>
              <a:t>Сущность экономической культуры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A09495-F8A7-4A56-865F-CB2CCC5132E4}"/>
              </a:ext>
            </a:extLst>
          </p:cNvPr>
          <p:cNvSpPr/>
          <p:nvPr/>
        </p:nvSpPr>
        <p:spPr>
          <a:xfrm>
            <a:off x="4373239" y="1037994"/>
            <a:ext cx="4286250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Экономическая</a:t>
            </a:r>
            <a:r>
              <a:rPr lang="ru-RU" sz="2000" b="1" dirty="0"/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культура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2D3A69E-E8C4-4C3B-AD2A-16DFC5604F89}"/>
              </a:ext>
            </a:extLst>
          </p:cNvPr>
          <p:cNvSpPr/>
          <p:nvPr/>
        </p:nvSpPr>
        <p:spPr>
          <a:xfrm>
            <a:off x="2372989" y="1966681"/>
            <a:ext cx="2928937" cy="928688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Экономическая культура общества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5816129-D878-454F-8F15-490E856FEE7D}"/>
              </a:ext>
            </a:extLst>
          </p:cNvPr>
          <p:cNvSpPr/>
          <p:nvPr/>
        </p:nvSpPr>
        <p:spPr>
          <a:xfrm>
            <a:off x="7802239" y="2038119"/>
            <a:ext cx="2928937" cy="928687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Экономическая культура личности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DAF1DAD-9474-421D-8ED9-CB590A7C984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713339" y="483956"/>
            <a:ext cx="357188" cy="275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5EAF4DF-42F0-450C-9D9E-CB99E75015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033639" y="483956"/>
            <a:ext cx="285750" cy="267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15">
            <a:extLst>
              <a:ext uri="{FF2B5EF4-FFF2-40B4-BE49-F238E27FC236}">
                <a16:creationId xmlns:a16="http://schemas.microsoft.com/office/drawing/2014/main" id="{756B3C7C-E6C5-4C3A-92EB-F36E324499D0}"/>
              </a:ext>
            </a:extLst>
          </p:cNvPr>
          <p:cNvSpPr/>
          <p:nvPr/>
        </p:nvSpPr>
        <p:spPr>
          <a:xfrm>
            <a:off x="2301551" y="3038244"/>
            <a:ext cx="3143250" cy="36433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Система ценностей и мотивов хозяйственной деятельности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;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Уровень и качество экономических знаний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;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оценок и действий человека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;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Содержание традиций и норм, регулирующих экономические отношения и поведение.</a:t>
            </a:r>
          </a:p>
        </p:txBody>
      </p:sp>
      <p:sp>
        <p:nvSpPr>
          <p:cNvPr id="10" name="Скругленный прямоугольник 16">
            <a:extLst>
              <a:ext uri="{FF2B5EF4-FFF2-40B4-BE49-F238E27FC236}">
                <a16:creationId xmlns:a16="http://schemas.microsoft.com/office/drawing/2014/main" id="{6B9323E0-DEF3-4B46-8237-E97566EFD73B}"/>
              </a:ext>
            </a:extLst>
          </p:cNvPr>
          <p:cNvSpPr/>
          <p:nvPr/>
        </p:nvSpPr>
        <p:spPr>
          <a:xfrm>
            <a:off x="7445051" y="3252556"/>
            <a:ext cx="3643313" cy="8572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Сознание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;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Практическая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деятельность.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9568266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9AA9F347-1820-4A95-AD11-356FF262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660" y="2005464"/>
            <a:ext cx="4000500" cy="3508375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000" b="1" i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FD7937E4-7E2A-4895-8848-48E8CF5FB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735" y="1997526"/>
            <a:ext cx="2289175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ysClr val="windowText" lastClr="000000"/>
              </a:solidFill>
              <a:latin typeface="Tahoma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8516E056-6A04-4E85-88DE-5C9ED6831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4160" y="2934151"/>
            <a:ext cx="285750" cy="258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ysClr val="windowText" lastClr="000000"/>
              </a:solidFill>
              <a:latin typeface="Tahoma" charset="0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7A37EB0F-07FA-4DB8-B8B8-0BFCC173F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9410" y="1997526"/>
            <a:ext cx="1711325" cy="179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ysClr val="windowText" lastClr="000000"/>
              </a:solidFill>
              <a:latin typeface="Tahoma" charset="0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A1A31456-1614-447A-85F3-96D03F184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3660" y="3791401"/>
            <a:ext cx="285750" cy="171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ysClr val="windowText" lastClr="000000"/>
              </a:solidFill>
              <a:latin typeface="Tahoma" charset="0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0D010240-58D6-4C28-A998-0D8BBD488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10" y="2141989"/>
            <a:ext cx="144463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ysClr val="windowText" lastClr="000000"/>
              </a:solidFill>
              <a:latin typeface="Tahoma" charset="0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A505BB8-0836-4C5F-9224-AD7539085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10" y="2429326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ysClr val="windowText" lastClr="000000"/>
              </a:solidFill>
              <a:latin typeface="Tahoma" charset="0"/>
            </a:endParaRPr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148F7FAB-1E25-47ED-A430-160D2FD8A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6635" y="2141989"/>
            <a:ext cx="71438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ysClr val="windowText" lastClr="000000"/>
              </a:solidFill>
              <a:latin typeface="Tahoma" charset="0"/>
            </a:endParaRPr>
          </a:p>
        </p:txBody>
      </p:sp>
      <p:sp>
        <p:nvSpPr>
          <p:cNvPr id="10" name="Line 20">
            <a:extLst>
              <a:ext uri="{FF2B5EF4-FFF2-40B4-BE49-F238E27FC236}">
                <a16:creationId xmlns:a16="http://schemas.microsoft.com/office/drawing/2014/main" id="{BC9EF4EB-9F94-46D4-A65E-B5F3A9275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3910" y="1362526"/>
            <a:ext cx="1000125" cy="635000"/>
          </a:xfrm>
          <a:prstGeom prst="line">
            <a:avLst/>
          </a:prstGeom>
          <a:ln>
            <a:solidFill>
              <a:srgbClr val="FF0000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B6A3F-0702-4C39-B4E2-069677532353}"/>
              </a:ext>
            </a:extLst>
          </p:cNvPr>
          <p:cNvSpPr txBox="1"/>
          <p:nvPr/>
        </p:nvSpPr>
        <p:spPr>
          <a:xfrm>
            <a:off x="6903973" y="1076776"/>
            <a:ext cx="10191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Нормы</a:t>
            </a: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25159D64-ADA9-4667-AB69-0A0379C56E1E}"/>
              </a:ext>
            </a:extLst>
          </p:cNvPr>
          <p:cNvSpPr txBox="1">
            <a:spLocks noChangeArrowheads="1"/>
          </p:cNvSpPr>
          <p:nvPr/>
        </p:nvSpPr>
        <p:spPr bwMode="auto">
          <a:xfrm rot="3464145">
            <a:off x="6638860" y="3208789"/>
            <a:ext cx="25368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Способы организационной деятельности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B666B-DB2A-4A2D-9516-DB951EFAF4CA}"/>
              </a:ext>
            </a:extLst>
          </p:cNvPr>
          <p:cNvSpPr txBox="1"/>
          <p:nvPr/>
        </p:nvSpPr>
        <p:spPr>
          <a:xfrm>
            <a:off x="4975160" y="4505776"/>
            <a:ext cx="2928938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Экономическая</a:t>
            </a:r>
          </a:p>
          <a:p>
            <a:pPr eaLnBrk="1" hangingPunct="1">
              <a:defRPr/>
            </a:pPr>
            <a:r>
              <a:rPr lang="ru-RU" sz="24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направленность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ADE48C13-13A0-49AE-89AF-78DB432BD3AD}"/>
              </a:ext>
            </a:extLst>
          </p:cNvPr>
          <p:cNvSpPr txBox="1">
            <a:spLocks noChangeArrowheads="1"/>
          </p:cNvSpPr>
          <p:nvPr/>
        </p:nvSpPr>
        <p:spPr bwMode="auto">
          <a:xfrm rot="17933462">
            <a:off x="3879785" y="3489777"/>
            <a:ext cx="2505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Знания + практические умения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21DD7-F52D-4D37-BCD7-65F336964D54}"/>
              </a:ext>
            </a:extLst>
          </p:cNvPr>
          <p:cNvSpPr txBox="1"/>
          <p:nvPr/>
        </p:nvSpPr>
        <p:spPr>
          <a:xfrm>
            <a:off x="1091682" y="24359"/>
            <a:ext cx="11000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latin typeface="+mj-lt"/>
              </a:rPr>
              <a:t>Структура  экономической культуры общества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260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0BDB3057-0C57-476A-8ACB-BF9BD10E2E9E}"/>
              </a:ext>
            </a:extLst>
          </p:cNvPr>
          <p:cNvSpPr/>
          <p:nvPr/>
        </p:nvSpPr>
        <p:spPr>
          <a:xfrm>
            <a:off x="2173742" y="1261092"/>
            <a:ext cx="2857500" cy="271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Экономические знания -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совокупность представлений о производстве, обмене, распределении и потреблении материальных благ, влиянии экономической жизни на развитие общества.</a:t>
            </a:r>
          </a:p>
        </p:txBody>
      </p:sp>
      <p:sp>
        <p:nvSpPr>
          <p:cNvPr id="3" name="Скругленный прямоугольник 5">
            <a:extLst>
              <a:ext uri="{FF2B5EF4-FFF2-40B4-BE49-F238E27FC236}">
                <a16:creationId xmlns:a16="http://schemas.microsoft.com/office/drawing/2014/main" id="{7F14CA4A-A2D6-44F8-ABF0-46CA9A568918}"/>
              </a:ext>
            </a:extLst>
          </p:cNvPr>
          <p:cNvSpPr/>
          <p:nvPr/>
        </p:nvSpPr>
        <p:spPr>
          <a:xfrm>
            <a:off x="4888367" y="4047154"/>
            <a:ext cx="2643187" cy="2571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Экономическое мышление - 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познание сущности экономических явлений и процессов, оперирование усвоенными понятиями, анализ экономических ситуаций.</a:t>
            </a:r>
          </a:p>
        </p:txBody>
      </p:sp>
      <p:sp>
        <p:nvSpPr>
          <p:cNvPr id="4" name="Скругленный прямоугольник 6">
            <a:extLst>
              <a:ext uri="{FF2B5EF4-FFF2-40B4-BE49-F238E27FC236}">
                <a16:creationId xmlns:a16="http://schemas.microsoft.com/office/drawing/2014/main" id="{55CA5AB9-E4D0-44A1-921B-145DF1A1E0FB}"/>
              </a:ext>
            </a:extLst>
          </p:cNvPr>
          <p:cNvSpPr/>
          <p:nvPr/>
        </p:nvSpPr>
        <p:spPr>
          <a:xfrm>
            <a:off x="7317247" y="1403952"/>
            <a:ext cx="3071834" cy="15716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Экономическая направленность - </a:t>
            </a:r>
          </a:p>
          <a:p>
            <a:pPr eaLnBrk="1" hangingPunct="1">
              <a:defRPr/>
            </a:pPr>
            <a:r>
              <a:rPr lang="ru-RU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потребности, интересы и мотивы деятельности человека в экономической сфере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80C15-D79C-4885-B3D0-488DD3061464}"/>
              </a:ext>
            </a:extLst>
          </p:cNvPr>
          <p:cNvSpPr txBox="1"/>
          <p:nvPr/>
        </p:nvSpPr>
        <p:spPr>
          <a:xfrm>
            <a:off x="6817179" y="3261342"/>
            <a:ext cx="1928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Социальная установка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E45E3-64D6-445F-AA9F-AD2DC53FAF44}"/>
              </a:ext>
            </a:extLst>
          </p:cNvPr>
          <p:cNvSpPr txBox="1"/>
          <p:nvPr/>
        </p:nvSpPr>
        <p:spPr>
          <a:xfrm>
            <a:off x="8388804" y="3261342"/>
            <a:ext cx="2714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Социально</a:t>
            </a: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значимые</a:t>
            </a: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 </a:t>
            </a:r>
          </a:p>
          <a:p>
            <a:pPr eaLnBrk="1" hangingPunct="1">
              <a:defRPr/>
            </a:pP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ценности</a:t>
            </a:r>
            <a:endParaRPr lang="ru-R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8688E0E-E9AF-4C52-8169-EFD18127A5ED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9157155" y="2672379"/>
            <a:ext cx="285750" cy="892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E1D01D5-F184-4FAE-8C63-D366B348B2B0}"/>
              </a:ext>
            </a:extLst>
          </p:cNvPr>
          <p:cNvCxnSpPr>
            <a:endCxn id="5" idx="0"/>
          </p:cNvCxnSpPr>
          <p:nvPr/>
        </p:nvCxnSpPr>
        <p:spPr>
          <a:xfrm rot="5400000">
            <a:off x="8175286" y="2582685"/>
            <a:ext cx="285750" cy="1071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36521A8-6F9E-49F5-85CB-709BBB6901FE}"/>
              </a:ext>
            </a:extLst>
          </p:cNvPr>
          <p:cNvCxnSpPr>
            <a:endCxn id="2" idx="0"/>
          </p:cNvCxnSpPr>
          <p:nvPr/>
        </p:nvCxnSpPr>
        <p:spPr>
          <a:xfrm rot="5400000">
            <a:off x="4916941" y="-267670"/>
            <a:ext cx="214313" cy="2843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448FAAE-211C-4283-9C0E-7C8C0BCE4E87}"/>
              </a:ext>
            </a:extLst>
          </p:cNvPr>
          <p:cNvCxnSpPr/>
          <p:nvPr/>
        </p:nvCxnSpPr>
        <p:spPr>
          <a:xfrm rot="16200000" flipH="1">
            <a:off x="7471229" y="21254"/>
            <a:ext cx="357188" cy="2408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9F3FC93-4D67-444C-B494-1BB9552DC2FB}"/>
              </a:ext>
            </a:extLst>
          </p:cNvPr>
          <p:cNvCxnSpPr>
            <a:endCxn id="3" idx="0"/>
          </p:cNvCxnSpPr>
          <p:nvPr/>
        </p:nvCxnSpPr>
        <p:spPr>
          <a:xfrm rot="5400000">
            <a:off x="4827248" y="2428698"/>
            <a:ext cx="3000375" cy="23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9AAE80-63B5-43D5-8AE0-98A6BED3A0A2}"/>
              </a:ext>
            </a:extLst>
          </p:cNvPr>
          <p:cNvSpPr txBox="1"/>
          <p:nvPr/>
        </p:nvSpPr>
        <p:spPr>
          <a:xfrm>
            <a:off x="1222587" y="-34814"/>
            <a:ext cx="10969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b="1" dirty="0">
                <a:latin typeface="+mj-lt"/>
              </a:rPr>
              <a:t>Элементы экономической культуры личности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24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6D638-BCD9-4E09-85DA-40365BC86A9F}"/>
              </a:ext>
            </a:extLst>
          </p:cNvPr>
          <p:cNvSpPr txBox="1"/>
          <p:nvPr/>
        </p:nvSpPr>
        <p:spPr>
          <a:xfrm>
            <a:off x="1142223" y="2644170"/>
            <a:ext cx="110497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Развитая система социального обеспечения:</a:t>
            </a:r>
            <a:r>
              <a:rPr lang="ru-RU" sz="2400" dirty="0"/>
              <a:t> В развитых странах часто существуют разветвленные системы социальной поддержки, включая медицинское обслуживание, пенсии, пособия по безработице и другие виды помощи.</a:t>
            </a:r>
          </a:p>
        </p:txBody>
      </p:sp>
    </p:spTree>
    <p:extLst>
      <p:ext uri="{BB962C8B-B14F-4D97-AF65-F5344CB8AC3E}">
        <p14:creationId xmlns:p14="http://schemas.microsoft.com/office/powerpoint/2010/main" val="190831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AF2BA-D4E1-4A50-BC04-CBECB3D6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C4DE9-318B-4909-AFF5-7355885E9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44" y="708922"/>
            <a:ext cx="1676399" cy="17980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B979A6-4F9B-4DCB-A061-90DA0BCC5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03" y="708922"/>
            <a:ext cx="1425252" cy="15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3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83652-59AE-459A-85DC-FEBD4E54CAB1}"/>
              </a:ext>
            </a:extLst>
          </p:cNvPr>
          <p:cNvSpPr txBox="1"/>
          <p:nvPr/>
        </p:nvSpPr>
        <p:spPr>
          <a:xfrm>
            <a:off x="846754" y="0"/>
            <a:ext cx="11068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Высокий уровень образования и доступ к знаниям:</a:t>
            </a:r>
            <a:r>
              <a:rPr lang="ru-RU" sz="2400" dirty="0"/>
              <a:t> Развитые страны обычно имеют высокий уровень образования, что способствует развитию интеллектуального капитала и инновационности.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3F3F9E-AB91-40EA-99E2-185C60B1E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82" y="2511577"/>
            <a:ext cx="4776630" cy="43464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FBD341-8A05-4FAB-9298-7946AD91D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1577"/>
            <a:ext cx="4907902" cy="43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363FC4-8B64-476F-9A61-B877C3390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95CBBC-0C29-4DF6-907A-143A1AB1DE19}"/>
              </a:ext>
            </a:extLst>
          </p:cNvPr>
          <p:cNvSpPr txBox="1"/>
          <p:nvPr/>
        </p:nvSpPr>
        <p:spPr>
          <a:xfrm>
            <a:off x="199833" y="5290656"/>
            <a:ext cx="12396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Результаты итоговых рейтингов по показателям доступности высшего образования и возможностям его оплаты:</a:t>
            </a:r>
          </a:p>
        </p:txBody>
      </p:sp>
    </p:spTree>
    <p:extLst>
      <p:ext uri="{BB962C8B-B14F-4D97-AF65-F5344CB8AC3E}">
        <p14:creationId xmlns:p14="http://schemas.microsoft.com/office/powerpoint/2010/main" val="32515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95</TotalTime>
  <Words>552</Words>
  <Application>Microsoft Office PowerPoint</Application>
  <PresentationFormat>Широкоэкранный</PresentationFormat>
  <Paragraphs>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Corbel</vt:lpstr>
      <vt:lpstr>Gill Sans MT</vt:lpstr>
      <vt:lpstr>Impact</vt:lpstr>
      <vt:lpstr>Radiotechnika</vt:lpstr>
      <vt:lpstr>Tahoma</vt:lpstr>
      <vt:lpstr>Wingdings</vt:lpstr>
      <vt:lpstr>Эмблема</vt:lpstr>
      <vt:lpstr>особенности экономической культуры в развитых странах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экономической культуры в развитых странах</dc:title>
  <dc:creator>Alexander .</dc:creator>
  <cp:lastModifiedBy>Alexander .</cp:lastModifiedBy>
  <cp:revision>47</cp:revision>
  <dcterms:created xsi:type="dcterms:W3CDTF">2023-09-14T19:55:02Z</dcterms:created>
  <dcterms:modified xsi:type="dcterms:W3CDTF">2024-07-15T16:52:07Z</dcterms:modified>
</cp:coreProperties>
</file>