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heaaE/bjLce2y3SVRO1FHePVQk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9c656883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309c656883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9c656883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309c656883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9c656883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309c656883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9c656883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309c656883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9c656883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309c656883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9c656883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309c656883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83372e3e9c_1_3138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g83372e3e9c_1_313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g83372e3e9c_1_31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3372e3e9c_1_3164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g83372e3e9c_1_316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83372e3e9c_1_3164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53" name="Google Shape;53;g83372e3e9c_1_316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4" name="Google Shape;54;g83372e3e9c_1_31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g83372e3e9c_1_31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3372e3e9c_1_317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8" name="Google Shape;58;g83372e3e9c_1_31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83372e3e9c_1_3174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g83372e3e9c_1_3174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g83372e3e9c_1_3174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g83372e3e9c_1_31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83372e3e9c_1_31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83372e3e9c_1_3131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g83372e3e9c_1_3131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23" name="Google Shape;23;g83372e3e9c_1_3131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g83372e3e9c_1_3131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5" name="Google Shape;25;g83372e3e9c_1_3131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6" name="Google Shape;26;g83372e3e9c_1_31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g83372e3e9c_1_3142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g83372e3e9c_1_31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g83372e3e9c_1_314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g83372e3e9c_1_31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g83372e3e9c_1_314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g83372e3e9c_1_31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g83372e3e9c_1_314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83372e3e9c_1_314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g83372e3e9c_1_31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83372e3e9c_1_315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g83372e3e9c_1_31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g83372e3e9c_1_3156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g83372e3e9c_1_315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g83372e3e9c_1_3156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g83372e3e9c_1_31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3372e3e9c_1_316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8" name="Google Shape;48;g83372e3e9c_1_31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3372e3e9c_1_31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g83372e3e9c_1_31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83372e3e9c_1_3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ZosTera2438/sky-hac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114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497900" y="385675"/>
            <a:ext cx="73647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3000">
                <a:solidFill>
                  <a:srgbClr val="0098FF"/>
                </a:solidFill>
                <a:latin typeface="Arial"/>
                <a:ea typeface="Arial"/>
                <a:cs typeface="Arial"/>
                <a:sym typeface="Arial"/>
              </a:rPr>
              <a:t>SKYHACK 2.0</a:t>
            </a:r>
            <a:endParaRPr sz="3000">
              <a:solidFill>
                <a:srgbClr val="0098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>
            <p:ph idx="1" type="body"/>
          </p:nvPr>
        </p:nvSpPr>
        <p:spPr>
          <a:xfrm>
            <a:off x="612650" y="1525100"/>
            <a:ext cx="2645700" cy="17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"/>
              <a:t>Vaibhav Gupta (2K21/EP/105)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i="1" lang="en"/>
              <a:t>Kshitij Agarwal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i="1" lang="en"/>
              <a:t>(2K20/EP/66)</a:t>
            </a:r>
            <a:endParaRPr i="1"/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387900" y="3277100"/>
            <a:ext cx="8368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3000">
                <a:solidFill>
                  <a:srgbClr val="0098FF"/>
                </a:solidFill>
              </a:rPr>
              <a:t>THEME:</a:t>
            </a:r>
            <a:endParaRPr sz="3000">
              <a:solidFill>
                <a:srgbClr val="0098FF"/>
              </a:solidFill>
            </a:endParaRPr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1959900" y="3277100"/>
            <a:ext cx="6796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i="1" lang="en" sz="2400">
                <a:solidFill>
                  <a:srgbClr val="0075C4"/>
                </a:solidFill>
              </a:rPr>
              <a:t> </a:t>
            </a:r>
            <a:r>
              <a:rPr i="1" lang="en" sz="2400"/>
              <a:t>Optimizing Call Center Performance</a:t>
            </a:r>
            <a:endParaRPr i="1" sz="2400"/>
          </a:p>
        </p:txBody>
      </p:sp>
      <p:sp>
        <p:nvSpPr>
          <p:cNvPr id="67" name="Google Shape;67;p2"/>
          <p:cNvSpPr txBox="1"/>
          <p:nvPr/>
        </p:nvSpPr>
        <p:spPr>
          <a:xfrm>
            <a:off x="387900" y="4182200"/>
            <a:ext cx="443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Repository link: </a:t>
            </a:r>
            <a:r>
              <a:rPr lang="en" sz="2000" u="sng">
                <a:solidFill>
                  <a:srgbClr val="0098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endParaRPr i="1" sz="2000">
              <a:solidFill>
                <a:srgbClr val="0098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114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226900" y="286200"/>
            <a:ext cx="65391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3000">
                <a:solidFill>
                  <a:srgbClr val="0098FF"/>
                </a:solidFill>
                <a:latin typeface="Arial"/>
                <a:ea typeface="Arial"/>
                <a:cs typeface="Arial"/>
                <a:sym typeface="Arial"/>
              </a:rPr>
              <a:t>Data Overview and predicting primary call reasons</a:t>
            </a:r>
            <a:endParaRPr>
              <a:solidFill>
                <a:srgbClr val="0098FF"/>
              </a:solidFill>
            </a:endParaRPr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0" y="1048275"/>
            <a:ext cx="3305700" cy="3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Dataset Size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: 71,810 records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Missing Data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: 5,157 records with missing primary_call_reason, which we predicted using machine learning.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Clustering of Call Transcripts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: Grouped similar call types to identify common patterns and themes using NLP.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Predicting Missing Call Reasons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: Used TF-IDF for text vectorization and Random Forest for classification to predict missing primary_call_reason.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Predicted call reasons are stored in Test.csv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700" y="1475759"/>
            <a:ext cx="5781750" cy="2975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114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9c6568835_0_37"/>
          <p:cNvSpPr txBox="1"/>
          <p:nvPr>
            <p:ph type="title"/>
          </p:nvPr>
        </p:nvSpPr>
        <p:spPr>
          <a:xfrm>
            <a:off x="226900" y="253575"/>
            <a:ext cx="8368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3000">
                <a:solidFill>
                  <a:srgbClr val="0098FF"/>
                </a:solidFill>
                <a:latin typeface="Arial"/>
                <a:ea typeface="Arial"/>
                <a:cs typeface="Arial"/>
                <a:sym typeface="Arial"/>
              </a:rPr>
              <a:t>Key Findings for self solvable issues</a:t>
            </a:r>
            <a:endParaRPr>
              <a:solidFill>
                <a:srgbClr val="0098FF"/>
              </a:solidFill>
            </a:endParaRPr>
          </a:p>
        </p:txBody>
      </p:sp>
      <p:sp>
        <p:nvSpPr>
          <p:cNvPr id="80" name="Google Shape;80;g309c6568835_0_37"/>
          <p:cNvSpPr txBox="1"/>
          <p:nvPr>
            <p:ph idx="1" type="body"/>
          </p:nvPr>
        </p:nvSpPr>
        <p:spPr>
          <a:xfrm>
            <a:off x="139900" y="1015575"/>
            <a:ext cx="3055800" cy="4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Top Call Reasons by Volume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 IRROPS, Seating, and Mileage Plus accounted for a significant portion of calls.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Common Themes in Call Transcripts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Terms like "flight", "agent", and "refund" appeared frequently across clusters, indicating frequent issues with flight changes and refunds.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Clustering Results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 Revealed key categories (flight changes, delays, baggage issues) that could be optimized through self-service.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92.63% of Calls Could be Solved via IVR.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g309c6568835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100" y="1167975"/>
            <a:ext cx="5643499" cy="3050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114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9c6568835_0_69"/>
          <p:cNvSpPr txBox="1"/>
          <p:nvPr>
            <p:ph type="title"/>
          </p:nvPr>
        </p:nvSpPr>
        <p:spPr>
          <a:xfrm>
            <a:off x="226900" y="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3000">
                <a:solidFill>
                  <a:srgbClr val="0098FF"/>
                </a:solidFill>
                <a:latin typeface="Arial"/>
                <a:ea typeface="Arial"/>
                <a:cs typeface="Arial"/>
                <a:sym typeface="Arial"/>
              </a:rPr>
              <a:t>Recommendations for Optimizing Call Center Performance</a:t>
            </a:r>
            <a:endParaRPr>
              <a:solidFill>
                <a:srgbClr val="0098FF"/>
              </a:solidFill>
            </a:endParaRPr>
          </a:p>
        </p:txBody>
      </p:sp>
      <p:sp>
        <p:nvSpPr>
          <p:cNvPr id="87" name="Google Shape;87;g309c6568835_0_69"/>
          <p:cNvSpPr txBox="1"/>
          <p:nvPr>
            <p:ph idx="1" type="body"/>
          </p:nvPr>
        </p:nvSpPr>
        <p:spPr>
          <a:xfrm>
            <a:off x="226900" y="1576138"/>
            <a:ext cx="30558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Enhance IVR System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by providing self service options for: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Booking and Check-in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Flight Status and Baggage Tracking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Proactive Customer Communications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for common issues (e.g., flight delays, cancellations) via text or email to reduce call volume.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g309c6568835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702" y="1121012"/>
            <a:ext cx="5798974" cy="3774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114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9c6568835_0_47"/>
          <p:cNvSpPr txBox="1"/>
          <p:nvPr>
            <p:ph idx="1" type="body"/>
          </p:nvPr>
        </p:nvSpPr>
        <p:spPr>
          <a:xfrm>
            <a:off x="112900" y="502225"/>
            <a:ext cx="3901800" cy="20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Agent Training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Improve agent training on handling complex issues like IRROPS and Voluntary Change to reduce AHT.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Use sentiment analysis data to improve customer interactions and reduce negative experiences.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g309c6568835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9825" y="178900"/>
            <a:ext cx="471675" cy="4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309c6568835_0_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7300" y="1"/>
            <a:ext cx="5036700" cy="299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309c6568835_0_47"/>
          <p:cNvPicPr preferRelativeResize="0"/>
          <p:nvPr/>
        </p:nvPicPr>
        <p:blipFill rotWithShape="1">
          <a:blip r:embed="rId5">
            <a:alphaModFix/>
          </a:blip>
          <a:srcRect b="0" l="2980" r="-2979" t="0"/>
          <a:stretch/>
        </p:blipFill>
        <p:spPr>
          <a:xfrm>
            <a:off x="47650" y="2615400"/>
            <a:ext cx="4663050" cy="24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114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9c6568835_0_11"/>
          <p:cNvSpPr txBox="1"/>
          <p:nvPr>
            <p:ph idx="1" type="body"/>
          </p:nvPr>
        </p:nvSpPr>
        <p:spPr>
          <a:xfrm>
            <a:off x="513125" y="508725"/>
            <a:ext cx="8368200" cy="14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Peak Hour Optimization and Agent Allocation: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Ensure more agents are available during peak times, such as early morning and weekdays.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Flexible Scheduling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 Use part-time or on-call agents to accommodate surges in call volume.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Reduced AHT and AST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: More agents during peak hours ensures quicker response times and faster resolution.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g309c6568835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628492"/>
            <a:ext cx="4571999" cy="2466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309c6568835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39343"/>
            <a:ext cx="4571999" cy="2444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114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9c6568835_0_104"/>
          <p:cNvSpPr txBox="1"/>
          <p:nvPr>
            <p:ph idx="1" type="body"/>
          </p:nvPr>
        </p:nvSpPr>
        <p:spPr>
          <a:xfrm>
            <a:off x="513125" y="281325"/>
            <a:ext cx="8368200" cy="24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5. </a:t>
            </a:r>
            <a:r>
              <a:rPr b="1" lang="en" sz="1400">
                <a:latin typeface="Open Sans"/>
                <a:ea typeface="Open Sans"/>
                <a:cs typeface="Open Sans"/>
                <a:sym typeface="Open Sans"/>
              </a:rPr>
              <a:t>Key Factors Contributing to Extended AHT:</a:t>
            </a:r>
            <a:endParaRPr b="1"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latin typeface="Open Sans"/>
                <a:ea typeface="Open Sans"/>
                <a:cs typeface="Open Sans"/>
                <a:sym typeface="Open Sans"/>
              </a:rPr>
              <a:t>Complex Call Reasons</a:t>
            </a: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: Calls related to IRROPS (Irregular Operations) or Refunds tend to have longer handling times.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latin typeface="Open Sans"/>
                <a:ea typeface="Open Sans"/>
                <a:cs typeface="Open Sans"/>
                <a:sym typeface="Open Sans"/>
              </a:rPr>
              <a:t>Volume of Calls</a:t>
            </a: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: Increased call volume can lead to rushed conversations, resulting in longer AHT.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ercentage difference between the average handling time for the most frequent and least frequent call reasons: -5.3%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g309c6568835_0_104"/>
          <p:cNvSpPr txBox="1"/>
          <p:nvPr/>
        </p:nvSpPr>
        <p:spPr>
          <a:xfrm>
            <a:off x="4617450" y="2760325"/>
            <a:ext cx="3444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Average Handle Time (AHT)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Time from when an agent picks up the call to when they hang up.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Formula: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AST = Total Waiting Time / Total Number of Calls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g309c6568835_0_104"/>
          <p:cNvSpPr txBox="1"/>
          <p:nvPr/>
        </p:nvSpPr>
        <p:spPr>
          <a:xfrm>
            <a:off x="494625" y="2760325"/>
            <a:ext cx="3444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Average Speed to Answer (AST)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Time spent by the customer in the queue until the agent answers the call.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Formula: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AHT = Total Handle Time / Total Number of Calls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114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309c6568835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7" y="2027900"/>
            <a:ext cx="4574293" cy="3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309c6568835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615300" cy="30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309c6568835_0_17"/>
          <p:cNvSpPr txBox="1"/>
          <p:nvPr/>
        </p:nvSpPr>
        <p:spPr>
          <a:xfrm>
            <a:off x="5017925" y="606375"/>
            <a:ext cx="2939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Average Handle Time (AHT)</a:t>
            </a:r>
            <a:r>
              <a:rPr lang="en">
                <a:solidFill>
                  <a:schemeClr val="dk1"/>
                </a:solidFill>
              </a:rPr>
              <a:t> by Call Reason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" name="Google Shape;118;g309c6568835_0_17"/>
          <p:cNvSpPr txBox="1"/>
          <p:nvPr/>
        </p:nvSpPr>
        <p:spPr>
          <a:xfrm>
            <a:off x="516275" y="3652000"/>
            <a:ext cx="344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Average Speed to Answer (AST</a:t>
            </a:r>
            <a:r>
              <a:rPr b="1" lang="en">
                <a:solidFill>
                  <a:schemeClr val="dk1"/>
                </a:solidFill>
              </a:rPr>
              <a:t>)</a:t>
            </a:r>
            <a:r>
              <a:rPr lang="en">
                <a:solidFill>
                  <a:schemeClr val="dk1"/>
                </a:solidFill>
              </a:rPr>
              <a:t> by Call Reason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