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3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D5ABF-119A-4B9A-A3F7-B2F31820663F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64400-7740-47A3-BE7E-4A306E191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243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81414" y="2218151"/>
            <a:ext cx="9144000" cy="2387600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44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C++ Programming</a:t>
            </a:r>
          </a:p>
        </p:txBody>
      </p:sp>
    </p:spTree>
    <p:extLst>
      <p:ext uri="{BB962C8B-B14F-4D97-AF65-F5344CB8AC3E}">
        <p14:creationId xmlns:p14="http://schemas.microsoft.com/office/powerpoint/2010/main" val="325995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-766119" y="0"/>
            <a:ext cx="7018638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40.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구구단 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15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단 출력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</a:p>
        </p:txBody>
      </p:sp>
      <p:sp>
        <p:nvSpPr>
          <p:cNvPr id="5" name="Text 6"/>
          <p:cNvSpPr/>
          <p:nvPr/>
        </p:nvSpPr>
        <p:spPr>
          <a:xfrm>
            <a:off x="1040138" y="844166"/>
            <a:ext cx="7469549" cy="6798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구구단을 출력하기 위해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이중으로 필요하다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그리고 출력 형태를 어떻게 할 것인지에 대해서도 생각을 해봐야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단순히 일자로 출력할지 또는 다른 방법으로 출력할지에 대해 고민을 해봐야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6" name="Text 6"/>
          <p:cNvSpPr/>
          <p:nvPr/>
        </p:nvSpPr>
        <p:spPr>
          <a:xfrm>
            <a:off x="1040137" y="2996648"/>
            <a:ext cx="7469549" cy="6798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이처럼 일자로 정렬하는 형태는 단순히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for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 안에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for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문이 들어가고 그 후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cout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통해 출력만 해주면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하지만 출력 형태가 다음과 같이 출력 되려면 어떻게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해야될까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?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66" y="1423332"/>
            <a:ext cx="8548382" cy="1552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088" y="3676482"/>
            <a:ext cx="1877112" cy="2846053"/>
          </a:xfrm>
          <a:prstGeom prst="rect">
            <a:avLst/>
          </a:prstGeom>
        </p:spPr>
      </p:pic>
      <p:sp>
        <p:nvSpPr>
          <p:cNvPr id="8" name="Text 6"/>
          <p:cNvSpPr/>
          <p:nvPr/>
        </p:nvSpPr>
        <p:spPr>
          <a:xfrm>
            <a:off x="2868938" y="3936215"/>
            <a:ext cx="6652568" cy="12733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이러한 출력 형태를 하려면 이전에는 곱셈 값과 단 이렇게 두 개를 중첩해서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통해 반복을 하였다면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이번에는 곱셈 값과 단 그리고 행에 따라 줄 바꿈이 일어나게 해주는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추가가 되어야 될 것이다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행에는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2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행에는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,3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3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행에는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,4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,5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행에는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6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,7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,8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,9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이런식으로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늘어난다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그렇기 때문에 삼중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통해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출력값과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형태를 바꿔줘야 할 것이다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024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-766119" y="0"/>
            <a:ext cx="7018638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41.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피보나치 수열 출력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Text 6"/>
          <p:cNvSpPr/>
          <p:nvPr/>
        </p:nvSpPr>
        <p:spPr>
          <a:xfrm>
            <a:off x="883618" y="1950195"/>
            <a:ext cx="7024705" cy="9660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피보나치 수열이란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시작하여 다음 수는 앞의 두 수의 합 이여야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피보나치 수열을 만들기 위해서는 이전 값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현재 값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임시 값 이 세 개가 필요하다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 후 이중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반복문을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사용하면 피보나치 수열이 만들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만드는 과정을 알아보자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6" name="Text 6"/>
          <p:cNvSpPr/>
          <p:nvPr/>
        </p:nvSpPr>
        <p:spPr>
          <a:xfrm>
            <a:off x="2967792" y="3008498"/>
            <a:ext cx="7024705" cy="19177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피보나치 수열을 다음과 같이 생겼으며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만들기 위해서는 이중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필요하다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이해를 위해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안에 있는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라고 했을 때</a:t>
            </a:r>
            <a:endParaRPr lang="en-US" altLang="ko-KR" sz="1225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안에 이전 값을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먼저 초기화를 하고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현재 값을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세팅을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해둔다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 이유는 반복을 하면서 처음에는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시작을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해야되기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때문이다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 후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안에 또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만들고 임시 변수에 현재 값을 저장하고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현재 값에 이전 값을 더하여 다음 수를 계산한다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그리고 이전 값에 임시 값을 저장하고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끝낸다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 후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cout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&lt;&lt;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endl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를통해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줄 바꿈을 해준다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18" y="3156780"/>
            <a:ext cx="19812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9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-873211" y="-82378"/>
            <a:ext cx="7018638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42.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피라미드 출력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Text 6"/>
          <p:cNvSpPr/>
          <p:nvPr/>
        </p:nvSpPr>
        <p:spPr>
          <a:xfrm>
            <a:off x="1550402" y="640379"/>
            <a:ext cx="7024705" cy="6934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피라미드 출력은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“*”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마치 피라미드 모양처럼 출력된 것을 말한다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피라미드처럼 출력을 하기 위해서는 먼저 층수를 나타낼 변수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offset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선언을 하고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 이후 공백과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“*”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단을 이중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이용하여 적절하게 사용하면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9916" y="1447143"/>
            <a:ext cx="70383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60"/>
              </a:lnSpc>
            </a:pP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먼저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첫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번째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for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문의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초기식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에는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단을 출력 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와 별을 출력할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j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선언하고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에는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단을 출력 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대해 몇 단까지 반복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할 것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인지에 대해 적는다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여기서는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offset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이므로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번까지 반복을 한다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그리고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증감식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에는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 할 때마다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증가가 되고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“*”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행에 다 찍히게 되면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줄바꿈을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통해 다음 행으로 가고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j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다시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초기화를 시킨다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7" name="Text 6"/>
          <p:cNvSpPr/>
          <p:nvPr/>
        </p:nvSpPr>
        <p:spPr>
          <a:xfrm>
            <a:off x="1459684" y="2773712"/>
            <a:ext cx="7024705" cy="14317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60"/>
              </a:lnSpc>
            </a:pP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그리고 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“ ”(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공백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“*”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출력을 해주기 위한 두 번째 </a:t>
            </a:r>
            <a:r>
              <a:rPr lang="ko-KR" altLang="en-US" sz="1225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반복문을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초기식은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k = 1 </a:t>
            </a:r>
            <a:r>
              <a:rPr lang="ko-KR" altLang="en-US" sz="1225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조건식은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offset – </a:t>
            </a:r>
            <a:r>
              <a:rPr lang="en-US" altLang="ko-KR" sz="1225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증감식은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k++</a:t>
            </a:r>
          </a:p>
          <a:p>
            <a:pPr>
              <a:lnSpc>
                <a:spcPts val="1960"/>
              </a:lnSpc>
            </a:pPr>
            <a:r>
              <a:rPr lang="ko-KR" altLang="en-US" sz="1225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선언을 한 후 이것의 결과만 보면 첫 번째로 </a:t>
            </a:r>
            <a:r>
              <a:rPr lang="ko-KR" altLang="en-US" sz="1225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이 순환을 할 때 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offset = 4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k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&lt;= 3 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까지 반복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그러므로 공백은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 번이 출력이 되고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두 번째로 </a:t>
            </a:r>
            <a:r>
              <a:rPr lang="ko-KR" altLang="en-US" sz="1225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반복문이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돌 때는 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k &lt;= 2, 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그리고 즉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“ ” 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공백이 두 번 출력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형식으로 반복되게 된다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 후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while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문을 통해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(2 *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– 1)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즉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홀수로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“*”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찍으며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수식이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j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동일하지 않을 때 까지 반복을 하고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j++;</a:t>
            </a:r>
            <a:endParaRPr lang="ko-KR" altLang="en-US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ts val="1960"/>
              </a:lnSpc>
            </a:pPr>
            <a:r>
              <a:rPr lang="ko-KR" altLang="en-US" sz="1225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하게 되며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j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값과 동일해지면 별을 다 찍었다는 의미로 </a:t>
            </a:r>
            <a:r>
              <a:rPr lang="ko-KR" altLang="en-US" sz="1225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반복문을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빠져 나와 </a:t>
            </a:r>
            <a:r>
              <a:rPr lang="ko-KR" altLang="en-US" sz="1225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줄바꿈을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하고 다시 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k </a:t>
            </a:r>
            <a:r>
              <a:rPr lang="ko-KR" altLang="en-US" sz="1225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반복문을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반복한다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</a:p>
          <a:p>
            <a:pPr>
              <a:lnSpc>
                <a:spcPts val="1960"/>
              </a:lnSpc>
            </a:pP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402" y="2393677"/>
            <a:ext cx="4029075" cy="2952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402" y="4205414"/>
            <a:ext cx="27241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-262780" y="0"/>
            <a:ext cx="7018638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43 ~ 44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실수 소수점 버리기와 올리기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Shape 2"/>
          <p:cNvSpPr/>
          <p:nvPr/>
        </p:nvSpPr>
        <p:spPr>
          <a:xfrm>
            <a:off x="1281159" y="4585871"/>
            <a:ext cx="4068880" cy="1157681"/>
          </a:xfrm>
          <a:prstGeom prst="roundRect">
            <a:avLst>
              <a:gd name="adj" fmla="val 4984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281160" y="465558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p22-mackinac-pro" pitchFamily="34" charset="-120"/>
              </a:rPr>
              <a:t>floor()</a:t>
            </a:r>
            <a:endParaRPr lang="en-US" sz="2187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7" name="Text 4"/>
          <p:cNvSpPr/>
          <p:nvPr/>
        </p:nvSpPr>
        <p:spPr>
          <a:xfrm>
            <a:off x="1281161" y="4959447"/>
            <a:ext cx="388704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23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실수의 소수점 부분을 버리고 정수 부분만 </a:t>
            </a:r>
            <a:r>
              <a:rPr lang="en-US" sz="1230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남기는</a:t>
            </a:r>
            <a:r>
              <a:rPr lang="en-US" sz="123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sz="1230" dirty="0" err="1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함수</a:t>
            </a:r>
            <a:r>
              <a:rPr lang="ko-KR" altLang="en-US" sz="1230" dirty="0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이다</a:t>
            </a:r>
            <a:r>
              <a:rPr lang="en-US" altLang="ko-KR" sz="1230" dirty="0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.</a:t>
            </a:r>
            <a:r>
              <a:rPr lang="en-US" sz="1230" dirty="0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sz="123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예를 들어 4.7은 4로, -3.2는 -4로 </a:t>
            </a:r>
            <a:r>
              <a:rPr lang="en-US" sz="1230" dirty="0" err="1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반환</a:t>
            </a:r>
            <a:r>
              <a:rPr lang="ko-KR" altLang="en-US" sz="1230" dirty="0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이 된다</a:t>
            </a:r>
            <a:r>
              <a:rPr lang="en-US" altLang="ko-KR" sz="1230" dirty="0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.</a:t>
            </a:r>
            <a:endParaRPr lang="en-US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4" name="Shape 2"/>
          <p:cNvSpPr/>
          <p:nvPr/>
        </p:nvSpPr>
        <p:spPr>
          <a:xfrm>
            <a:off x="1281160" y="1424977"/>
            <a:ext cx="4068881" cy="1157681"/>
          </a:xfrm>
          <a:prstGeom prst="roundRect">
            <a:avLst>
              <a:gd name="adj" fmla="val 4984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5" name="Text 3"/>
          <p:cNvSpPr/>
          <p:nvPr/>
        </p:nvSpPr>
        <p:spPr>
          <a:xfrm>
            <a:off x="1281162" y="149468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altLang="ko-KR" sz="2187" b="1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p22-mackinac-pro" pitchFamily="34" charset="-120"/>
              </a:rPr>
              <a:t>ceil()</a:t>
            </a:r>
            <a:endParaRPr lang="en-US" altLang="ko-KR" sz="2187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6" name="Text 4"/>
          <p:cNvSpPr/>
          <p:nvPr/>
        </p:nvSpPr>
        <p:spPr>
          <a:xfrm>
            <a:off x="1281163" y="1798553"/>
            <a:ext cx="406887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altLang="ko-KR" sz="1400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실수의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altLang="ko-KR" sz="1400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소수점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altLang="ko-KR" sz="1400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부분을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altLang="ko-KR" sz="1400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올리고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altLang="ko-KR" sz="1400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정수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altLang="ko-KR" sz="1400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부분만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altLang="ko-KR" sz="1400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남기는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altLang="ko-KR" sz="1400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함수</a:t>
            </a:r>
            <a:r>
              <a:rPr lang="ko-KR" altLang="en-US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이다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. </a:t>
            </a:r>
            <a:r>
              <a:rPr lang="en-US" altLang="ko-KR" sz="1400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예를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altLang="ko-KR" sz="1400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들어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4.2는 5로, -3.8은 -3으로 </a:t>
            </a:r>
            <a:r>
              <a:rPr lang="en-US" altLang="ko-KR" sz="1400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반환</a:t>
            </a:r>
            <a:r>
              <a:rPr lang="ko-KR" altLang="en-US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이 된다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.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7" name="Shape 2"/>
          <p:cNvSpPr/>
          <p:nvPr/>
        </p:nvSpPr>
        <p:spPr>
          <a:xfrm>
            <a:off x="1281161" y="3015818"/>
            <a:ext cx="4068880" cy="1157681"/>
          </a:xfrm>
          <a:prstGeom prst="roundRect">
            <a:avLst>
              <a:gd name="adj" fmla="val 4984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8" name="Text 3"/>
          <p:cNvSpPr/>
          <p:nvPr/>
        </p:nvSpPr>
        <p:spPr>
          <a:xfrm>
            <a:off x="1281162" y="308552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altLang="ko-KR" sz="2187" b="1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p22-mackinac-pro" pitchFamily="34" charset="-120"/>
              </a:rPr>
              <a:t>round()</a:t>
            </a:r>
            <a:endParaRPr lang="en-US" altLang="ko-KR" sz="2187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9" name="Text 4"/>
          <p:cNvSpPr/>
          <p:nvPr/>
        </p:nvSpPr>
        <p:spPr>
          <a:xfrm>
            <a:off x="1281163" y="3389394"/>
            <a:ext cx="396342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ko-KR" altLang="en-US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실수의 소수점 부분을 반올림 하여 정수 부분만 남기는 함수이다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400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예를들어</a:t>
            </a:r>
            <a:r>
              <a:rPr lang="ko-KR" altLang="en-US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1.1</a:t>
            </a:r>
            <a:r>
              <a:rPr lang="ko-KR" altLang="en-US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40.5</a:t>
            </a:r>
            <a:r>
              <a:rPr lang="ko-KR" altLang="en-US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41</a:t>
            </a:r>
            <a:r>
              <a:rPr lang="ko-KR" altLang="en-US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반환이 된다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20" name="직선 화살표 연결선 19"/>
          <p:cNvCxnSpPr>
            <a:stCxn id="14" idx="3"/>
          </p:cNvCxnSpPr>
          <p:nvPr/>
        </p:nvCxnSpPr>
        <p:spPr>
          <a:xfrm>
            <a:off x="5350041" y="2003818"/>
            <a:ext cx="1134649" cy="2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350041" y="3628220"/>
            <a:ext cx="1134649" cy="2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350041" y="5138393"/>
            <a:ext cx="1134649" cy="2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858" y="5010005"/>
            <a:ext cx="1257300" cy="28575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858" y="1856179"/>
            <a:ext cx="1162050" cy="29527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858" y="3516425"/>
            <a:ext cx="14954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9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-354077" y="0"/>
            <a:ext cx="8759845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45. </a:t>
            </a:r>
            <a:r>
              <a:rPr lang="ko-KR" altLang="en-US" sz="22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절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대값과 제곱수 구하기 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(abs, </a:t>
            </a:r>
            <a:r>
              <a:rPr lang="en-US" altLang="ko-KR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fabs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, pow)</a:t>
            </a:r>
          </a:p>
        </p:txBody>
      </p:sp>
      <p:sp>
        <p:nvSpPr>
          <p:cNvPr id="11" name="Text 6"/>
          <p:cNvSpPr/>
          <p:nvPr/>
        </p:nvSpPr>
        <p:spPr>
          <a:xfrm>
            <a:off x="1147729" y="1812646"/>
            <a:ext cx="7024705" cy="6934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abs,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fabs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함수는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cmath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헤더파일에 있으며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일반적으로 좌표 값의 차이를 구할 때나 값의 차이나 거리 계산에서 절대값이 필요 할 때 많이 쓰인다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예를 들어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abs(-10);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 경우 절대 값으로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10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값으로 계산이 되고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fabs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(-5.72)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 때 절대 값으로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5.72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계산이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29" y="2426383"/>
            <a:ext cx="7886700" cy="561975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1147729" y="3325258"/>
            <a:ext cx="7024705" cy="6934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pow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함수는 거듭제곱을 계산 할 때 사용하며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일반적으로 지수 함수 계산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제곱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세제곱 등의 계산이 필요 할 때 쓰인다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이것도 예를 들어보자면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pow(8, 3);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8^3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의미하며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512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출력이 될 것이다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29" y="4152273"/>
            <a:ext cx="7886701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14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7112" y="0"/>
            <a:ext cx="5830348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46.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몫과 나머지 구하기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(%)</a:t>
            </a:r>
          </a:p>
        </p:txBody>
      </p:sp>
      <p:sp>
        <p:nvSpPr>
          <p:cNvPr id="5" name="Text 6"/>
          <p:cNvSpPr/>
          <p:nvPr/>
        </p:nvSpPr>
        <p:spPr>
          <a:xfrm>
            <a:off x="761836" y="889857"/>
            <a:ext cx="8365385" cy="7040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몫과 나머지를 구하는 방법은 뭘까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?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예를 들어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5.7 / 5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값의 몫과 나머지를 구한다고 생각을 해보자 당연하게도 몫은 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나머지는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0.7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 것이다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이것을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C++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프로그래밍에서 적용을 해본다고 생각을 해보자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6" name="Text 6"/>
          <p:cNvSpPr/>
          <p:nvPr/>
        </p:nvSpPr>
        <p:spPr>
          <a:xfrm>
            <a:off x="761837" y="2399875"/>
            <a:ext cx="8365384" cy="8550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다음과 같이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double x = 5.7;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이라고 할 때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 변수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div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선언을 하고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div1 =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(x / 5);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라고 할 수도 있지만 이것은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C-Style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형변환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이며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가급적이면 사용하지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않는게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좋다고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Chapter 30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 언급을 했었다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그러므로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div2 =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static_cast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&lt;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&gt;(x / 5);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사용하게 되면 몫이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나오게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endParaRPr lang="en-US" altLang="ko-KR" sz="1225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36" y="1590250"/>
            <a:ext cx="8365385" cy="809625"/>
          </a:xfrm>
          <a:prstGeom prst="rect">
            <a:avLst/>
          </a:prstGeom>
        </p:spPr>
      </p:pic>
      <p:sp>
        <p:nvSpPr>
          <p:cNvPr id="7" name="Text 6"/>
          <p:cNvSpPr/>
          <p:nvPr/>
        </p:nvSpPr>
        <p:spPr>
          <a:xfrm>
            <a:off x="761835" y="3233019"/>
            <a:ext cx="8365385" cy="7040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그렇다면 나머지는 어떻게 구할까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?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나머지를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구할때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초보자라면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5.7 % 5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입력을 하게 될 것 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하지만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값은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나오게 될 것이다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왜냐하면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%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연산자를 이용한 나머지 값은 정수형만 나오기 때문이다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나머지 연산은 수학적으로 계산한다고 했을 때 나머지 값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=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원래 값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– (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나누려는 수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*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몫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그러므로 이것을 코드로 적용을 했을 때</a:t>
            </a:r>
            <a:endParaRPr lang="en-US" altLang="ko-KR" sz="1225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36" y="4088072"/>
            <a:ext cx="8365385" cy="247650"/>
          </a:xfrm>
          <a:prstGeom prst="rect">
            <a:avLst/>
          </a:prstGeom>
        </p:spPr>
      </p:pic>
      <p:sp>
        <p:nvSpPr>
          <p:cNvPr id="9" name="Text 6"/>
          <p:cNvSpPr/>
          <p:nvPr/>
        </p:nvSpPr>
        <p:spPr>
          <a:xfrm>
            <a:off x="761835" y="4455802"/>
            <a:ext cx="8365385" cy="7040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위와 같이 코드로 정의 할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en-US" altLang="ko-KR" sz="1225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5163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7112" y="0"/>
            <a:ext cx="5830348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47.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제곱근 구하기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</a:t>
            </a:r>
            <a:r>
              <a:rPr lang="en-US" altLang="ko-KR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sqrt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)</a:t>
            </a:r>
          </a:p>
        </p:txBody>
      </p:sp>
      <p:sp>
        <p:nvSpPr>
          <p:cNvPr id="5" name="Text 6"/>
          <p:cNvSpPr/>
          <p:nvPr/>
        </p:nvSpPr>
        <p:spPr>
          <a:xfrm>
            <a:off x="1107825" y="1573598"/>
            <a:ext cx="8365385" cy="7040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sqrt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함수는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cmath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헤더파일에 있으며 제곱근을 구하는 함수이다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일반적으로는 수학 계산을 통해 사용을 할 수도 있고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거리계산을 할 때도 쓰인다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sqrt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함수는 다음과 같이 매개변수로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double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받고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double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타입으로 받는다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24" y="2427034"/>
            <a:ext cx="5391728" cy="331071"/>
          </a:xfrm>
          <a:prstGeom prst="rect">
            <a:avLst/>
          </a:prstGeom>
        </p:spPr>
      </p:pic>
      <p:sp>
        <p:nvSpPr>
          <p:cNvPr id="8" name="Text 6"/>
          <p:cNvSpPr/>
          <p:nvPr/>
        </p:nvSpPr>
        <p:spPr>
          <a:xfrm>
            <a:off x="1107824" y="2928722"/>
            <a:ext cx="8365385" cy="5723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예를 들어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sqrt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(1.44)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하게 되면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1.2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나오게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그리고 만약 음수의 제곱근을 구하게 될 경우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수학적이라면 허수가 나오게 되지만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C++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non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이라는 결과 값을 출력하게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824" y="3596935"/>
            <a:ext cx="5391729" cy="2476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824" y="3837233"/>
            <a:ext cx="5391729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33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7112" y="0"/>
            <a:ext cx="5830348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48.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소수점 분리하기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</a:t>
            </a:r>
            <a:r>
              <a:rPr lang="en-US" altLang="ko-KR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modf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)</a:t>
            </a:r>
          </a:p>
        </p:txBody>
      </p:sp>
      <p:sp>
        <p:nvSpPr>
          <p:cNvPr id="5" name="Text 6"/>
          <p:cNvSpPr/>
          <p:nvPr/>
        </p:nvSpPr>
        <p:spPr>
          <a:xfrm>
            <a:off x="951305" y="1021663"/>
            <a:ext cx="8365385" cy="10789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일반적으로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1.2345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소수점을 분리하면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1.2345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 몫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빼면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0.2345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나오므로 분리가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C++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에서는 이러한 기능을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cmath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헤더파일에서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제공하고있는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modf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함수가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modf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함수의 매개변수는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실수형이며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리턴값은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double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 인자 하나와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double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 포인터변수를 받는다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사용법은 다음과 같다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06" y="2149587"/>
            <a:ext cx="7181850" cy="933450"/>
          </a:xfrm>
          <a:prstGeom prst="rect">
            <a:avLst/>
          </a:prstGeom>
        </p:spPr>
      </p:pic>
      <p:sp>
        <p:nvSpPr>
          <p:cNvPr id="6" name="Text 6"/>
          <p:cNvSpPr/>
          <p:nvPr/>
        </p:nvSpPr>
        <p:spPr>
          <a:xfrm>
            <a:off x="951306" y="3131976"/>
            <a:ext cx="8365385" cy="10789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다음 변수는 몫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(div)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(mod)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나머지를 구하기 위한 변수를 초기화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한것이다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modf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함수에서 첫 번째 매개변수는 몫과 나머지를 구하기 위해서 가져오는 값이고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두 번째 변수는 몫의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주소값을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역참조하여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div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값도 함수를 통해서 변경해준다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그리고 나머지 값을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modf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직접 구현해보면 이런 모습이지 않을까 하고 구현을 해보았다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61" y="4318364"/>
            <a:ext cx="3981450" cy="923925"/>
          </a:xfrm>
          <a:prstGeom prst="rect">
            <a:avLst/>
          </a:prstGeom>
        </p:spPr>
      </p:pic>
      <p:sp>
        <p:nvSpPr>
          <p:cNvPr id="8" name="Text 6"/>
          <p:cNvSpPr/>
          <p:nvPr/>
        </p:nvSpPr>
        <p:spPr>
          <a:xfrm>
            <a:off x="907473" y="5325289"/>
            <a:ext cx="8365385" cy="10789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modf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_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라는 함수로 구현을 했고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 타입은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double,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매개변수로 기존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modf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와 동일하게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double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 과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double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포인터 형을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인자값으로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받는다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그리고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함수내에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double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 변수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tmp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선언하여 나머지 값을 구한다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그리고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double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포인터형을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통해 몫 값을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역참조하여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값을 변경한다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 후 나머지 값을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3759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910116" y="82378"/>
            <a:ext cx="5548349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49~50. </a:t>
            </a:r>
            <a:r>
              <a:rPr lang="ko-KR" altLang="en-US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난수를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통해 문자열과 배열 섞기 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Text 6"/>
          <p:cNvSpPr/>
          <p:nvPr/>
        </p:nvSpPr>
        <p:spPr>
          <a:xfrm>
            <a:off x="910116" y="955760"/>
            <a:ext cx="8365385" cy="10789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배열을 무작위로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섞기위해서는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srand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rand,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random_shuffle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함수가 필요하다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rand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함수로 임의의 값을 얻으며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범위는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 ~ 32767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또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rand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함수는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srand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통해 변경된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씨앗값을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이용해 무작위로 값을 생성한다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그러면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srand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어떻게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사용하는것일까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?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다음 예제를 통해 알아보자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endParaRPr lang="en-US" altLang="ko-KR" sz="1225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6" y="2111281"/>
            <a:ext cx="6810375" cy="238125"/>
          </a:xfrm>
          <a:prstGeom prst="rect">
            <a:avLst/>
          </a:prstGeom>
        </p:spPr>
      </p:pic>
      <p:sp>
        <p:nvSpPr>
          <p:cNvPr id="6" name="Text 6"/>
          <p:cNvSpPr/>
          <p:nvPr/>
        </p:nvSpPr>
        <p:spPr>
          <a:xfrm>
            <a:off x="819499" y="4437257"/>
            <a:ext cx="8365385" cy="3459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60"/>
              </a:lnSpc>
            </a:pP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이렇게 되면 결과값은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 ~ 32767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사이의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랜덤한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값이 출력되게 된다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>
              <a:lnSpc>
                <a:spcPts val="1960"/>
              </a:lnSpc>
            </a:pPr>
            <a:endParaRPr lang="en-US" altLang="ko-KR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ts val="1960"/>
              </a:lnSpc>
            </a:pP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이를 통해 문자열과 배열 섞기도 가능하다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16" y="4232125"/>
            <a:ext cx="6810375" cy="205132"/>
          </a:xfrm>
          <a:prstGeom prst="rect">
            <a:avLst/>
          </a:prstGeom>
        </p:spPr>
      </p:pic>
      <p:sp>
        <p:nvSpPr>
          <p:cNvPr id="8" name="Text 6"/>
          <p:cNvSpPr/>
          <p:nvPr/>
        </p:nvSpPr>
        <p:spPr>
          <a:xfrm>
            <a:off x="819499" y="2355809"/>
            <a:ext cx="8365385" cy="8767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60"/>
              </a:lnSpc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갑자기 뜬금없이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time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변수가 나왔다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이것은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ctime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헤더파일에 있는 함수이며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뜻은 </a:t>
            </a:r>
            <a:r>
              <a:rPr lang="ko-KR" altLang="en-US" sz="1400" dirty="0"/>
              <a:t> 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난수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의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씨앗을 심는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과정이며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time(NULL)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1970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년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월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일부터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현재시간 까지를 초 단위로 나타낸 것으로 이렇게 하는 이유는 같은 수 예를 들어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srand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(999);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</a:t>
            </a:r>
            <a:r>
              <a:rPr lang="ko-KR" altLang="en-US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하게되면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랜덤 한 숫자가 아닌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동일한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숫자가 계속 나오게 되기 때문에 현재시간을 기준으로 설정을 한다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그렇게 되면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rand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값이 매번 바뀌기 때문이다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>
              <a:lnSpc>
                <a:spcPts val="1960"/>
              </a:lnSpc>
            </a:pP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그렇다면 일반적인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아닌 왜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unsigned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일까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?</a:t>
            </a:r>
            <a:endParaRPr lang="en-US" altLang="ko-KR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ts val="1960"/>
              </a:lnSpc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unsigned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하는 이유는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time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함수는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time_t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클래스를 통해 정의가 되고 있는데 이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time_t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일반적으로 부호가 없는 </a:t>
            </a:r>
            <a:r>
              <a:rPr lang="ko-KR" altLang="en-US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정수형으로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구현이 되며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time(NULL)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함수는 이 타입의 </a:t>
            </a:r>
            <a:r>
              <a:rPr lang="ko-KR" altLang="en-US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반환값을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반환한다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그렇기 때문에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unsigned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변환하여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srand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전달하는 것이 </a:t>
            </a:r>
            <a:r>
              <a:rPr lang="ko-KR" altLang="en-US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자료형의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일관성을 유지하기 좋다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ko-KR" altLang="en-US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237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910116" y="82378"/>
            <a:ext cx="5548349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49~50. </a:t>
            </a:r>
            <a:r>
              <a:rPr lang="ko-KR" altLang="en-US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난수를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통해 문자열과 배열 섞기 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14" name="Text 6"/>
          <p:cNvSpPr/>
          <p:nvPr/>
        </p:nvSpPr>
        <p:spPr>
          <a:xfrm>
            <a:off x="910117" y="1400604"/>
            <a:ext cx="8365385" cy="6341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srand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통해 현재시간을 기준으로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rand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뿐만이 아니라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random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함수는 전부다 무작위로 섞이게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여기서 문자열과 배열을 섞기 위해서는</a:t>
            </a:r>
            <a:endParaRPr lang="en-US" altLang="ko-KR" sz="1225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random_shuffle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이용해야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srand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통해 씨앗을 심었으면 그 이후에는 간단하다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7" y="2094756"/>
            <a:ext cx="8365385" cy="742950"/>
          </a:xfrm>
          <a:prstGeom prst="rect">
            <a:avLst/>
          </a:prstGeom>
        </p:spPr>
      </p:pic>
      <p:sp>
        <p:nvSpPr>
          <p:cNvPr id="15" name="Text 6"/>
          <p:cNvSpPr/>
          <p:nvPr/>
        </p:nvSpPr>
        <p:spPr>
          <a:xfrm>
            <a:off x="910116" y="2897716"/>
            <a:ext cx="8365385" cy="13859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str1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 변수와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data1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이라는 정수형 배열을 만들었을 때 이것을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랜덤하게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섞기 위해서는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random_shuffle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이용한다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문자열을 전체 섞기 위해서는 첫 번째 인자로는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변수의 첫 위치와 끝 위치를 지정해주면 끝이다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endParaRPr lang="en-US" altLang="ko-KR" sz="1225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또한 배열을 전체적으로 섞기 위해서는 첫 번째 인자로는 배열의 시작 위치와 두 번째 인자로는 배열의 끝 위치를 지정해주면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여기서는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번째 위치까지만 섞기 위해 첫 번째 위치에서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+4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해주었다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599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940907" y="1795849"/>
            <a:ext cx="5766486" cy="2875005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30. Static Cast</a:t>
            </a:r>
          </a:p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31. </a:t>
            </a:r>
            <a:r>
              <a:rPr lang="ko-KR" altLang="en-US" sz="18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자료형의</a:t>
            </a:r>
            <a:r>
              <a:rPr lang="ko-KR" altLang="en-US" sz="18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크기</a:t>
            </a:r>
            <a:endParaRPr lang="en-US" altLang="ko-KR" sz="18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32. </a:t>
            </a:r>
            <a:r>
              <a:rPr lang="ko-KR" altLang="en-US" sz="18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중첩 </a:t>
            </a:r>
            <a:r>
              <a:rPr lang="ko-KR" altLang="en-US" sz="18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순환문</a:t>
            </a:r>
            <a:endParaRPr lang="en-US" altLang="ko-KR" sz="18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pPr algn="ctr"/>
            <a:endParaRPr lang="en-US" altLang="ko-KR" sz="18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</a:p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</a:p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</a:p>
          <a:p>
            <a:pPr algn="ctr"/>
            <a:endParaRPr lang="en-US" altLang="ko-KR" sz="18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103. </a:t>
            </a:r>
            <a:r>
              <a:rPr lang="ko-KR" altLang="en-US" sz="18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폴더 관련 함수</a:t>
            </a:r>
            <a:endParaRPr lang="en-US" altLang="ko-KR" sz="18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899038" y="220031"/>
            <a:ext cx="10283827" cy="420289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>
              <a:spcBef>
                <a:spcPct val="0"/>
              </a:spcBef>
              <a:buNone/>
              <a:defRPr sz="2200" b="1">
                <a:solidFill>
                  <a:schemeClr val="bg1"/>
                </a:solidFill>
                <a:latin typeface="+mj-lt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Table of Contents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92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910116" y="82378"/>
            <a:ext cx="7953798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51~52.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날짜와 시간을 문자열로 변환하고 지나간 시간 알아보기 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Text 6"/>
          <p:cNvSpPr/>
          <p:nvPr/>
        </p:nvSpPr>
        <p:spPr>
          <a:xfrm>
            <a:off x="910116" y="865145"/>
            <a:ext cx="8365385" cy="8337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일반적으로는 날짜를 구할 땐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ctime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()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주로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이용을했지만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여기에 더해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strftime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time_t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이용하여 간편하게 날짜를 구하는 방법이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time_t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클래스를 이용하여 변수를 선언하고 초기화 까지 한 후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tm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구조체를 이용하여 날짜와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시간값을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localtime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통해 현재 지역 시간으로 다음과 같이 가져온다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6" y="1698924"/>
            <a:ext cx="5314950" cy="428625"/>
          </a:xfrm>
          <a:prstGeom prst="rect">
            <a:avLst/>
          </a:prstGeom>
        </p:spPr>
      </p:pic>
      <p:sp>
        <p:nvSpPr>
          <p:cNvPr id="7" name="Text 6"/>
          <p:cNvSpPr/>
          <p:nvPr/>
        </p:nvSpPr>
        <p:spPr>
          <a:xfrm>
            <a:off x="910116" y="2161934"/>
            <a:ext cx="2722771" cy="3303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tm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구조체는 다음과 같이 정의되어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16" y="2526691"/>
            <a:ext cx="2209800" cy="18192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910116" y="4484944"/>
            <a:ext cx="7270057" cy="12733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출력해주는 형태가 중요한대 여기서는 출력형태를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strftime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통해 바꿔 줄 것 인데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첫 번째 인자로는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"%Y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년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%m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월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%d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%H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시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%M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분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%S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초 입니다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.(%p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)”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형태로 출력을 해줄 것이기 때문에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char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 배열 변수가 들어오고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두 번째 인자로는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char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 배열의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size,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 번째 인자로는 출력 형태를 어떻게 할 것인지에 대한 문자열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방금 말한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＂%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Y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년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%m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월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%d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%H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시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%M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분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%S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초 입니다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.(%p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)”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문자열이 들어오게 된다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endParaRPr lang="en-US" altLang="ko-KR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이후 출력을 하게 되면 지정해준 형태 대로 문자열이 출력이 되게 된다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ko-KR" altLang="en-US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116" y="5758248"/>
            <a:ext cx="65341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2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900182" y="84551"/>
            <a:ext cx="8054348" cy="903990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51~52. </a:t>
            </a:r>
            <a:r>
              <a:rPr lang="ko-KR" altLang="en-US" sz="22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날짜와 시간을 문자열로 변환하고 지나간 시간 알아보기 </a:t>
            </a:r>
            <a:endParaRPr lang="en-US" altLang="ko-KR" sz="22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3" name="Text 6"/>
          <p:cNvSpPr/>
          <p:nvPr/>
        </p:nvSpPr>
        <p:spPr>
          <a:xfrm>
            <a:off x="910116" y="865145"/>
            <a:ext cx="8365385" cy="8337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날짜와 시간을 문자열로 변환 할 때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까지의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시간이 얼마나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걸렸을지에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대해서도 알아 볼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아까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time(NULL)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1970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년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 이후부터 현재 시간까지 의미를 한 것이라고 했었다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그렇다면 방금 까지 했던 작업이 시행되는데 얼마나 걸리는지에 대해서도 알아 볼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Difftime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이라는 함수는 매개변수로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time_t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인자를 두 개를 받고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 값으로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doubl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형을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리턴해준다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7" y="1769135"/>
            <a:ext cx="6333716" cy="600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16" y="2369210"/>
            <a:ext cx="6333716" cy="1666875"/>
          </a:xfrm>
          <a:prstGeom prst="rect">
            <a:avLst/>
          </a:prstGeom>
        </p:spPr>
      </p:pic>
      <p:sp>
        <p:nvSpPr>
          <p:cNvPr id="6" name="Text 6"/>
          <p:cNvSpPr/>
          <p:nvPr/>
        </p:nvSpPr>
        <p:spPr>
          <a:xfrm>
            <a:off x="900182" y="4131448"/>
            <a:ext cx="8365385" cy="5749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처럼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time_t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변수를 두 개를 선언과 동시에 초기화를 해주고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작업이 시작된 부분에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time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함수의 매개변수에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start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주소를 넘겨준다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그리고 끝 부분에도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time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함수의 매개변수에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finish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주소를 넘겨준다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116" y="4841831"/>
            <a:ext cx="6343650" cy="2571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900181" y="5223400"/>
            <a:ext cx="8365385" cy="5749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difftime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통해 얼마나 걸렸는지 알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178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25229" y="57665"/>
            <a:ext cx="5548349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53~68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문자열 함수 알아보기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Text 6"/>
          <p:cNvSpPr/>
          <p:nvPr/>
        </p:nvSpPr>
        <p:spPr>
          <a:xfrm>
            <a:off x="827738" y="708626"/>
            <a:ext cx="3843116" cy="3540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문자열에는 다양한 함수가 존재한다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 함수들에 대해 알아보자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6" name="Text 6"/>
          <p:cNvSpPr/>
          <p:nvPr/>
        </p:nvSpPr>
        <p:spPr>
          <a:xfrm>
            <a:off x="827738" y="1062681"/>
            <a:ext cx="8365385" cy="650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1.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string.compare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함수는 문자열을 비교하기 위한 함수이다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서로 다른 문자열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str1, str2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선언되어 있을 때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str1.compare(str2)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형식으로 비교를 하고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다를 경우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-1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같을 경우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7" name="Text 6"/>
          <p:cNvSpPr/>
          <p:nvPr/>
        </p:nvSpPr>
        <p:spPr>
          <a:xfrm>
            <a:off x="827738" y="1820562"/>
            <a:ext cx="8365385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string.find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함수는 문자열을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조회하는 함수이다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예를 들어 서로 다른 문자열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str1, str2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선언 되어 있을 때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str1.find(str2)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통해 문자열을 조회하고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str2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문자열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존재 할 경우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리턴 하고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아니면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string::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npos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인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size_t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최대값이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8" name="Text 6"/>
          <p:cNvSpPr/>
          <p:nvPr/>
        </p:nvSpPr>
        <p:spPr>
          <a:xfrm>
            <a:off x="827738" y="2841882"/>
            <a:ext cx="8365385" cy="6262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3.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string.length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()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문자열의 길이를 구하는 함수이다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 변수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있을 때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str.length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()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사용하면 문자열의 길이를 구할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9" name="Text 6"/>
          <p:cNvSpPr/>
          <p:nvPr/>
        </p:nvSpPr>
        <p:spPr>
          <a:xfrm>
            <a:off x="827737" y="3558402"/>
            <a:ext cx="8555160" cy="6262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4.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toupper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tolower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함수는 소문자를 대문자로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대문자를 소문자로 변환시켜주는 함수이다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예를 들어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toupper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(‘a’)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하게되면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대문자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‘A’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되고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tolower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(‘B’)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하게되면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소문자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‘b’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10" name="Text 6"/>
          <p:cNvSpPr/>
          <p:nvPr/>
        </p:nvSpPr>
        <p:spPr>
          <a:xfrm>
            <a:off x="827737" y="4898310"/>
            <a:ext cx="8555160" cy="11311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4-1.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toupper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tolower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문자열에서 적용을 시키려면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transform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써야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함수는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algorithm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헤더파일에 정의가 되어있다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선언 되어있다고 할 때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 transform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전부다 대문자로 또는 소문자로 바꿀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transform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첫 번째 인자로는 시작위치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두 번째 인자로는 끝 위치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 번째 인자로는 복사될 문자열의 시작점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네 번째 인자로는 대문자면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toupper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소문자면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tolower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사용하면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37" y="4136668"/>
            <a:ext cx="76962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9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25229" y="57665"/>
            <a:ext cx="5548349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53~68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문자열 함수 알아보기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12" name="Text 6"/>
          <p:cNvSpPr/>
          <p:nvPr/>
        </p:nvSpPr>
        <p:spPr>
          <a:xfrm>
            <a:off x="901877" y="713489"/>
            <a:ext cx="8555160" cy="11311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4-1.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toupper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tolower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문자열에서 적용을 시키려면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transform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써야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함수는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algorithm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헤더파일에 정의가 되어있다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선언 되어있다고 할 때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 transform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전부다 대문자로 또는 소문자로 바꿀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transform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첫 번째 인자로는 시작위치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두 번째 인자로는 끝 위치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 번째 인자로는 복사될 문자열의 시작점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네 번째 인자로는 대문자면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toupper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소문자면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tolower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사용하면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77" y="1844589"/>
            <a:ext cx="8555160" cy="590550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901877" y="2555390"/>
            <a:ext cx="8555160" cy="797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여기서는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silla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문자열에서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번째부터 끝에서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두번째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까지 복사를 하고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 값을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joseon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5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번째 부터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silla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 복사한 문자열까지 대체를 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그리고 이것을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toupper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즉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대문자로 변환 하므로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그렇게 되면 결과는 </a:t>
            </a:r>
            <a:endParaRPr lang="en-US" altLang="ko-KR" sz="1225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“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Yi SVIDED INTO THE THREE </a:t>
            </a:r>
            <a:r>
              <a:rPr lang="en-US" altLang="ko-KR" sz="1225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KINGDOMSin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1392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”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나오게 될 것이다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14" name="Text 6"/>
          <p:cNvSpPr/>
          <p:nvPr/>
        </p:nvSpPr>
        <p:spPr>
          <a:xfrm>
            <a:off x="901877" y="3566240"/>
            <a:ext cx="8555160" cy="890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60"/>
              </a:lnSpc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5.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string.append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통해 문자열 합치기를 할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예를 들어 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str1 = “AA”; str2 = “BB”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있을 때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str1.append(str2);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하게 될 경우 </a:t>
            </a: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ts val="1960"/>
              </a:lnSpc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“AABB”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문자열이 합쳐진다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또한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+=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연산자를 이용해서 문자열을 합칠 수도 있다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str1 += str2;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통해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“AABB”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문자열끼리 합치기가 가능하다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15" name="Text 6"/>
          <p:cNvSpPr/>
          <p:nvPr/>
        </p:nvSpPr>
        <p:spPr>
          <a:xfrm>
            <a:off x="901877" y="4579494"/>
            <a:ext cx="8555160" cy="6350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60"/>
              </a:lnSpc>
            </a:pP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6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string.insert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()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사용해서 문자열 중간에 문자열을 추가 할 수도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insert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 첫 번째 인자로는 문자열의 몇 번째에 추가 할 것인지에 대한 인자가 오고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두 번째는 추가한 문자열이 온다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>
              <a:lnSpc>
                <a:spcPts val="1960"/>
              </a:lnSpc>
            </a:pPr>
            <a:endParaRPr lang="en-US" altLang="ko-KR" sz="1225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77" y="5214551"/>
            <a:ext cx="855516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4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25229" y="57665"/>
            <a:ext cx="5548349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53~68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문자열 함수 알아보기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9" name="Text 6"/>
          <p:cNvSpPr/>
          <p:nvPr/>
        </p:nvSpPr>
        <p:spPr>
          <a:xfrm>
            <a:off x="901877" y="713489"/>
            <a:ext cx="8555160" cy="546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7.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문자열을 일부분을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erase()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통해 지울 수도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erase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첫 번째 인자로는 삭제할 영역의 시작 인덱스이고 두 번째 인자는 삭제 할 문자 개수를 전달하면 해당 범위의 문자열이 전부 삭제가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76" y="1340536"/>
            <a:ext cx="6067425" cy="43815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901877" y="1916213"/>
            <a:ext cx="8555160" cy="546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8.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문자열을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move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통해 이동시킬 수 도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str1, str2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선언되어 있다고 할 때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str2 = move(str1);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통해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있는 문자열이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str2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이동되게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여기서 주의할 점은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str2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만약 문자열이 저장되어 있었으면 원래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str2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있던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문자열은 비워지게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876" y="2556962"/>
            <a:ext cx="6067425" cy="561975"/>
          </a:xfrm>
          <a:prstGeom prst="rect">
            <a:avLst/>
          </a:prstGeom>
        </p:spPr>
      </p:pic>
      <p:sp>
        <p:nvSpPr>
          <p:cNvPr id="17" name="Text 6"/>
          <p:cNvSpPr/>
          <p:nvPr/>
        </p:nvSpPr>
        <p:spPr>
          <a:xfrm>
            <a:off x="901877" y="3212786"/>
            <a:ext cx="4971701" cy="320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9.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문자열에서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erase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와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remove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적절히 이용하면 특정 문자만 제거 할 수 도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876" y="3595702"/>
            <a:ext cx="7477125" cy="390525"/>
          </a:xfrm>
          <a:prstGeom prst="rect">
            <a:avLst/>
          </a:prstGeom>
        </p:spPr>
      </p:pic>
      <p:sp>
        <p:nvSpPr>
          <p:cNvPr id="18" name="Text 6"/>
          <p:cNvSpPr/>
          <p:nvPr/>
        </p:nvSpPr>
        <p:spPr>
          <a:xfrm>
            <a:off x="901877" y="4048784"/>
            <a:ext cx="8555160" cy="546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remove()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함수는 문자열에서 특정 문자를 제거 하고 싶을 때 쓰는 함수이며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첫 번째 인자로는 제거할 시작 위치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두 번째 인자로는 끝 위치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세번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째 인자로는 특정 문자를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어떤것을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제거 할지에 대한 문자가 오게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하지만 이렇게 제거 했을 경우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C++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remove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특성상 제거 된 만큼 원래 있던 문자열이 밀리게 되어 결과가 이상하게 출력이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902" y="4911297"/>
            <a:ext cx="4819650" cy="200025"/>
          </a:xfrm>
          <a:prstGeom prst="rect">
            <a:avLst/>
          </a:prstGeom>
        </p:spPr>
      </p:pic>
      <p:sp>
        <p:nvSpPr>
          <p:cNvPr id="19" name="Text 6"/>
          <p:cNvSpPr/>
          <p:nvPr/>
        </p:nvSpPr>
        <p:spPr>
          <a:xfrm>
            <a:off x="901877" y="5111322"/>
            <a:ext cx="8555160" cy="546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다음과 같은 형태로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개를 제거 한 만큼 원래 문자열의 끝에서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세번째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문자열들이 뒤에 붙게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그러므로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이럴때는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erase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사용하여 마무리를 해줘야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876" y="5704590"/>
            <a:ext cx="7477125" cy="323850"/>
          </a:xfrm>
          <a:prstGeom prst="rect">
            <a:avLst/>
          </a:prstGeom>
        </p:spPr>
      </p:pic>
      <p:sp>
        <p:nvSpPr>
          <p:cNvPr id="20" name="Text 6"/>
          <p:cNvSpPr/>
          <p:nvPr/>
        </p:nvSpPr>
        <p:spPr>
          <a:xfrm>
            <a:off x="901877" y="6095433"/>
            <a:ext cx="8555160" cy="546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다음과 같은 형태로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개를 제거 한 만큼 원래 문자열의 끝에서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세번째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문자열들이 뒤에 붙게 된다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그러므로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이럴때는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erase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사용하여 마무리를 해줘야 된다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모든 </a:t>
            </a:r>
            <a:r>
              <a:rPr lang="ko-KR" altLang="en-US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위치값을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erase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함수에 </a:t>
            </a:r>
            <a:r>
              <a:rPr lang="ko-KR" altLang="en-US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리턴한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후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remove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 리턴 받은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위치에서 끝까지의 모든 해당 문자를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제거 해준다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ko-KR" altLang="en-US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836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25229" y="57665"/>
            <a:ext cx="5548349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53~68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문자열 함수 알아보기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14" name="Text 6"/>
          <p:cNvSpPr/>
          <p:nvPr/>
        </p:nvSpPr>
        <p:spPr>
          <a:xfrm>
            <a:off x="901877" y="713489"/>
            <a:ext cx="8555160" cy="8434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10.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string.replace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()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이용하여 문자열 일부를 교체 할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string.replace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함수는 첫 번째 인자로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교체하고싶은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문자열의 위치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두번째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인자로는 교체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하고싶은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문자열의 길이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 번째 인자로는 새로운 문자열이 들어오게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77" y="1556951"/>
            <a:ext cx="6210300" cy="733425"/>
          </a:xfrm>
          <a:prstGeom prst="rect">
            <a:avLst/>
          </a:prstGeom>
        </p:spPr>
      </p:pic>
      <p:sp>
        <p:nvSpPr>
          <p:cNvPr id="16" name="Text 6"/>
          <p:cNvSpPr/>
          <p:nvPr/>
        </p:nvSpPr>
        <p:spPr>
          <a:xfrm>
            <a:off x="901877" y="2333480"/>
            <a:ext cx="4222058" cy="33723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첫 번째 인자는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find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통해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“coding”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존재하는 위치를 찾으면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21" name="Text 6"/>
          <p:cNvSpPr/>
          <p:nvPr/>
        </p:nvSpPr>
        <p:spPr>
          <a:xfrm>
            <a:off x="846355" y="2791756"/>
            <a:ext cx="8555160" cy="8434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11.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“20.456 123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”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stoi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통해 로 변환 할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실수형이든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실수형과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문자열이 섞여 있든 첫 번째 숫자만 추출하여 정수형 변수로 만들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78" y="3435193"/>
            <a:ext cx="6210300" cy="200025"/>
          </a:xfrm>
          <a:prstGeom prst="rect">
            <a:avLst/>
          </a:prstGeom>
        </p:spPr>
      </p:pic>
      <p:sp>
        <p:nvSpPr>
          <p:cNvPr id="22" name="Text 6"/>
          <p:cNvSpPr/>
          <p:nvPr/>
        </p:nvSpPr>
        <p:spPr>
          <a:xfrm>
            <a:off x="901877" y="3756257"/>
            <a:ext cx="8555160" cy="8434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12. sort()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이용하여 문자열을 알파벳 순서에 맞게 정렬이 가능하다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숫자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대 소문자가 섞여 있다면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대문자는 숫자 뒤로 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소문자는 대문자 뒤로 정렬이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sort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함수의 첫 번째 인자는 정렬 할 시작 위치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두 번째 인자로는 정렬의 끝 위치 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877" y="4439770"/>
            <a:ext cx="62103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6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1210962" y="1923664"/>
            <a:ext cx="7217982" cy="11567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10962" y="3223167"/>
            <a:ext cx="7217982" cy="14366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25229" y="57665"/>
            <a:ext cx="5548349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53~68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문자열 함수 알아보기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11" name="Text 6"/>
          <p:cNvSpPr/>
          <p:nvPr/>
        </p:nvSpPr>
        <p:spPr>
          <a:xfrm>
            <a:off x="1262365" y="1955229"/>
            <a:ext cx="6242305" cy="5431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13. 11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번에서 문자열을 숫자로 변환 했다면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반대로 숫자를 문자열로 바꿔주는 함수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to_strin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존재한다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to_string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인자가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double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타입 변수가 오게 되며 리턴 값은 문자열로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리턴해준다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365" y="2568030"/>
            <a:ext cx="7115175" cy="419100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1313769" y="3350508"/>
            <a:ext cx="5391831" cy="5722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14.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문자열을 역순으로 뒤집는 함수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reverse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사용하면 문자열을 반대로 뒤집을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reverse(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 시작 위치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문자열의 끝 위치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사용하면 역순으로 뒤집을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15" name="Text 6"/>
          <p:cNvSpPr/>
          <p:nvPr/>
        </p:nvSpPr>
        <p:spPr>
          <a:xfrm>
            <a:off x="1313769" y="4339218"/>
            <a:ext cx="5227074" cy="3617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시작위치는 문자열의 두 번째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부터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끝에서 두 번째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까지의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문자열을 반대로 뒤집게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769" y="3954779"/>
            <a:ext cx="71151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1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143642" y="1294226"/>
            <a:ext cx="7217982" cy="41427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25229" y="57665"/>
            <a:ext cx="5548349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53~68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문자열 함수 알아보기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14" name="Text 6"/>
          <p:cNvSpPr/>
          <p:nvPr/>
        </p:nvSpPr>
        <p:spPr>
          <a:xfrm>
            <a:off x="1246448" y="3853137"/>
            <a:ext cx="7115176" cy="5722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 다음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minmax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함수는 정수형 또는 문자형 배열을 받아 배열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데이터중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가장 작은 값 또는 가장 큰 값을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first, second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통해 알아 낼 수도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endParaRPr lang="en-US" altLang="ko-KR" sz="1225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448" y="4540738"/>
            <a:ext cx="7115176" cy="628650"/>
          </a:xfrm>
          <a:prstGeom prst="rect">
            <a:avLst/>
          </a:prstGeom>
        </p:spPr>
      </p:pic>
      <p:sp>
        <p:nvSpPr>
          <p:cNvPr id="22" name="Text 6"/>
          <p:cNvSpPr/>
          <p:nvPr/>
        </p:nvSpPr>
        <p:spPr>
          <a:xfrm>
            <a:off x="1246448" y="1294227"/>
            <a:ext cx="7115176" cy="5722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15. min, max,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minmax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이용하여 정수와 문자의 최대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최소값도 알아 낼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문자의 최대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최소값은 문자의 아스키코드 값을 기준으로 반환된다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449" y="1959963"/>
            <a:ext cx="7115176" cy="561975"/>
          </a:xfrm>
          <a:prstGeom prst="rect">
            <a:avLst/>
          </a:prstGeom>
        </p:spPr>
      </p:pic>
      <p:sp>
        <p:nvSpPr>
          <p:cNvPr id="24" name="Text 6"/>
          <p:cNvSpPr/>
          <p:nvPr/>
        </p:nvSpPr>
        <p:spPr>
          <a:xfrm>
            <a:off x="1246448" y="2664886"/>
            <a:ext cx="7115176" cy="5722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다음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auto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변수는 초기화 값을 보고 초기화 한 값에 따라서 알아서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자료형을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결정 해 준다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auto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함수나 클래스나 구조체가 될 수도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여기서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min(1, 5)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하게 되면 당연하게도 값이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되고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max(‘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a’,’z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’)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아스키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코드표에서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97 z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122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이므로</a:t>
            </a:r>
            <a:endParaRPr lang="en-US" altLang="ko-KR" sz="1225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z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출력이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60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202341" y="0"/>
            <a:ext cx="10074172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69 ~ 74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포인터 및 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Call By Value, Call By Address, Call By Reference</a:t>
            </a:r>
          </a:p>
        </p:txBody>
      </p:sp>
      <p:sp>
        <p:nvSpPr>
          <p:cNvPr id="9" name="Text 6"/>
          <p:cNvSpPr/>
          <p:nvPr/>
        </p:nvSpPr>
        <p:spPr>
          <a:xfrm>
            <a:off x="1109655" y="640379"/>
            <a:ext cx="7115176" cy="28550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void Func1(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arg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){</a:t>
            </a: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arg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+= 10;</a:t>
            </a: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void Func2(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*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arg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){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*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arg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+= 10;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  <a:p>
            <a:pPr marL="0" indent="0">
              <a:lnSpc>
                <a:spcPts val="1960"/>
              </a:lnSpc>
              <a:buNone/>
            </a:pP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void Func2(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&amp;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arg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){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arg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+= 10;</a:t>
            </a: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  <a:p>
            <a:pPr marL="0" indent="0">
              <a:lnSpc>
                <a:spcPts val="1960"/>
              </a:lnSpc>
              <a:buNone/>
            </a:pP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main(){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year = 10;</a:t>
            </a: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Func1(year);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year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값을 인자로 넘겨줌과 동시에 내부적으로 복사를 해 온다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그러므로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year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변수는 </a:t>
            </a:r>
            <a:r>
              <a:rPr lang="en-US" altLang="ko-KR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Func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	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함수에 있는 복사 값과 같지 않다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endParaRPr lang="en-US" altLang="ko-KR" sz="1225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Func2(&amp;year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); // Call by Value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처럼 단순히 주소를 복사해서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‘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’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메모리에 임시로 저장 </a:t>
            </a:r>
            <a:r>
              <a:rPr lang="ko-KR" altLang="en-US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후인자로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넘긴다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후 값 을 변경 할 때에는 </a:t>
            </a:r>
            <a:r>
              <a:rPr lang="ko-KR" altLang="en-US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역참조를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이용하여 값을 변경한다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그러므로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main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에서의 </a:t>
            </a:r>
            <a:r>
              <a:rPr lang="ko-KR" altLang="en-US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주소값과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Func2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에서의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ko-KR" altLang="en-US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주소값은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틀리다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endParaRPr lang="en-US" altLang="ko-KR" sz="1225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Func3(year);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main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year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변수를 불러와 참조하는 방식으로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주소값에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해당ㅇ하는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값을 변경하게 되면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main()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Func3()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에서의 </a:t>
            </a:r>
            <a:r>
              <a:rPr lang="ko-KR" altLang="en-US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주소값과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값을 공유한다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en-US" altLang="ko-KR" sz="1225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043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202341" y="0"/>
            <a:ext cx="10074172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69 ~ 74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포인터 및 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Call By Value, Call By Address, Call By Reference</a:t>
            </a:r>
          </a:p>
        </p:txBody>
      </p:sp>
      <p:sp>
        <p:nvSpPr>
          <p:cNvPr id="10" name="Text 6"/>
          <p:cNvSpPr/>
          <p:nvPr/>
        </p:nvSpPr>
        <p:spPr>
          <a:xfrm>
            <a:off x="1554499" y="1299406"/>
            <a:ext cx="7115176" cy="35032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2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포인터 배열 사용</a:t>
            </a:r>
            <a:endParaRPr lang="en-US" altLang="ko-KR" sz="22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[3] = { 10, 20, 30 };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*p1 =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배열은 항상 배열의 시작주소를 참조하고 있으므로 </a:t>
            </a:r>
            <a:r>
              <a:rPr lang="ko-KR" altLang="en-US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포인터형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p1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</a:t>
            </a:r>
            <a:r>
              <a:rPr lang="en-US" altLang="ko-KR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배열을 </a:t>
            </a:r>
            <a:r>
              <a:rPr lang="ko-KR" altLang="en-US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가르킬수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있다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*(p1)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en-US" altLang="ko-KR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[0]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값을 참조한다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*(p1 + 1)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en-US" altLang="ko-KR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[1]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값을 참조한다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*(p1 + 2)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en-US" altLang="ko-KR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[2]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값을 참조한다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</a:p>
          <a:p>
            <a:pPr marL="0" indent="0">
              <a:lnSpc>
                <a:spcPts val="1960"/>
              </a:lnSpc>
              <a:buNone/>
            </a:pP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no1 = 1, no2 = 2, no3 = 3;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*p2[3] = { &amp;no1, &amp;no2, &amp;no3 };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배열 </a:t>
            </a:r>
            <a:r>
              <a:rPr lang="ko-KR" altLang="en-US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포인터형은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각각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no1, no2, no3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주소를 참조하고 있으므로 </a:t>
            </a:r>
            <a:endParaRPr lang="en-US" altLang="ko-KR" sz="1225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lvl="5">
              <a:lnSpc>
                <a:spcPts val="1960"/>
              </a:lnSpc>
            </a:pP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*p2[0] // no1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값을 참조하고 있다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lvl="5">
              <a:lnSpc>
                <a:spcPts val="1960"/>
              </a:lnSpc>
            </a:pP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*p2[1] // no2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값을 참조하고 있다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lvl="5">
              <a:lnSpc>
                <a:spcPts val="1960"/>
              </a:lnSpc>
            </a:pP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*p3[2] // no3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값을 참조하고 있다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045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362465" y="-148281"/>
            <a:ext cx="5766486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30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형변환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3" name="Text 5"/>
          <p:cNvSpPr/>
          <p:nvPr/>
        </p:nvSpPr>
        <p:spPr>
          <a:xfrm>
            <a:off x="1335869" y="2554351"/>
            <a:ext cx="1562457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14"/>
              </a:lnSpc>
              <a:buNone/>
            </a:pPr>
            <a:r>
              <a:rPr lang="ko-KR" altLang="en-US" sz="1531" b="1" dirty="0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</a:rPr>
              <a:t>묵시적 </a:t>
            </a:r>
            <a:r>
              <a:rPr lang="ko-KR" altLang="en-US" sz="1531" b="1" dirty="0" err="1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</a:rPr>
              <a:t>형변환</a:t>
            </a:r>
            <a:endParaRPr lang="en-US" sz="1531" dirty="0"/>
          </a:p>
        </p:txBody>
      </p:sp>
      <p:sp>
        <p:nvSpPr>
          <p:cNvPr id="5" name="Text 6"/>
          <p:cNvSpPr/>
          <p:nvPr/>
        </p:nvSpPr>
        <p:spPr>
          <a:xfrm>
            <a:off x="1335869" y="2957608"/>
            <a:ext cx="9809926" cy="20180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60"/>
              </a:lnSpc>
            </a:pP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일반적으로는 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number1 = 65 , number2 = 2.4 </a:t>
            </a:r>
            <a:r>
              <a:rPr lang="ko-KR" altLang="en-US" sz="1225" dirty="0" err="1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일때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, 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결과 값은 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27.083333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이다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. 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하지만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, </a:t>
            </a:r>
          </a:p>
          <a:p>
            <a:pPr>
              <a:lnSpc>
                <a:spcPts val="1960"/>
              </a:lnSpc>
            </a:pP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number3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는 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number1 / number2 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계산 결과를</a:t>
            </a:r>
            <a:r>
              <a:rPr lang="en-US" altLang="ko-KR" sz="122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r>
              <a:rPr lang="ko-KR" altLang="en-US" sz="1225" dirty="0" err="1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정수형으로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받고 있기에 결과값은 소수점이</a:t>
            </a:r>
            <a:endParaRPr lang="en-US" altLang="ko-KR" sz="1225" dirty="0" smtClean="0">
              <a:solidFill>
                <a:srgbClr val="272525"/>
              </a:solidFill>
              <a:latin typeface="Eudoxus Sans" pitchFamily="34" charset="0"/>
              <a:ea typeface="Eudoxus Sans" pitchFamily="34" charset="-122"/>
              <a:cs typeface="Eudoxus Sans" pitchFamily="34" charset="-120"/>
            </a:endParaRPr>
          </a:p>
          <a:p>
            <a:pPr>
              <a:lnSpc>
                <a:spcPts val="1960"/>
              </a:lnSpc>
            </a:pP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버려진 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27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이 출력이 된다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. 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하지만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, number2 / number1 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처럼 </a:t>
            </a:r>
            <a:r>
              <a:rPr lang="ko-KR" altLang="en-US" sz="1225" dirty="0" err="1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실수형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/ 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정수형 으로 하게 된다면</a:t>
            </a:r>
            <a:r>
              <a:rPr lang="en-US" altLang="ko-KR" sz="122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, </a:t>
            </a:r>
            <a:endParaRPr lang="en-US" altLang="ko-KR" sz="1225" dirty="0" smtClean="0">
              <a:solidFill>
                <a:srgbClr val="272525"/>
              </a:solidFill>
              <a:latin typeface="Eudoxus Sans" pitchFamily="34" charset="0"/>
              <a:ea typeface="Eudoxus Sans" pitchFamily="34" charset="-122"/>
              <a:cs typeface="Eudoxus Sans" pitchFamily="34" charset="-120"/>
            </a:endParaRPr>
          </a:p>
          <a:p>
            <a:pPr>
              <a:lnSpc>
                <a:spcPts val="1960"/>
              </a:lnSpc>
            </a:pP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error</a:t>
            </a:r>
            <a:r>
              <a:rPr lang="en-US" altLang="ko-KR" sz="122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: 'number' was not declared in this 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scope 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를 발생시킨다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.</a:t>
            </a:r>
          </a:p>
          <a:p>
            <a:pPr>
              <a:lnSpc>
                <a:spcPts val="1960"/>
              </a:lnSpc>
            </a:pPr>
            <a:endParaRPr lang="en-US" altLang="ko-KR" sz="1225" dirty="0" smtClean="0">
              <a:solidFill>
                <a:srgbClr val="272525"/>
              </a:solidFill>
              <a:latin typeface="Eudoxus Sans" pitchFamily="34" charset="0"/>
              <a:ea typeface="Eudoxus Sans" pitchFamily="34" charset="-122"/>
              <a:cs typeface="Eudoxus Sans" pitchFamily="34" charset="-120"/>
            </a:endParaRPr>
          </a:p>
          <a:p>
            <a:pPr>
              <a:lnSpc>
                <a:spcPts val="1960"/>
              </a:lnSpc>
            </a:pP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</a:rPr>
              <a:t>이는 변수가 선언되지 않았거나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</a:rPr>
              <a:t>, 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</a:rPr>
              <a:t>잘못 사용되었음을 의미한다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</a:rPr>
              <a:t>. 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</a:rPr>
              <a:t>이와 같이 </a:t>
            </a:r>
            <a:r>
              <a:rPr lang="ko-KR" altLang="en-US" sz="1225" dirty="0" err="1" smtClean="0">
                <a:solidFill>
                  <a:srgbClr val="272525"/>
                </a:solidFill>
                <a:latin typeface="Eudoxus Sans" pitchFamily="34" charset="0"/>
              </a:rPr>
              <a:t>실수형을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</a:rPr>
              <a:t> </a:t>
            </a:r>
            <a:r>
              <a:rPr lang="ko-KR" altLang="en-US" sz="1225" dirty="0" err="1" smtClean="0">
                <a:solidFill>
                  <a:srgbClr val="272525"/>
                </a:solidFill>
                <a:latin typeface="Eudoxus Sans" pitchFamily="34" charset="0"/>
              </a:rPr>
              <a:t>정수형으로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</a:rPr>
              <a:t> </a:t>
            </a:r>
            <a:endParaRPr lang="en-US" altLang="ko-KR" sz="1225" dirty="0" smtClean="0">
              <a:solidFill>
                <a:srgbClr val="272525"/>
              </a:solidFill>
              <a:latin typeface="Eudoxus Sans" pitchFamily="34" charset="0"/>
            </a:endParaRPr>
          </a:p>
          <a:p>
            <a:pPr>
              <a:lnSpc>
                <a:spcPts val="1960"/>
              </a:lnSpc>
            </a:pPr>
            <a:r>
              <a:rPr lang="ko-KR" altLang="en-US" sz="1225" dirty="0" err="1" smtClean="0">
                <a:solidFill>
                  <a:srgbClr val="272525"/>
                </a:solidFill>
                <a:latin typeface="Eudoxus Sans" pitchFamily="34" charset="0"/>
              </a:rPr>
              <a:t>나눌때는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</a:rPr>
              <a:t> 명시적으로 </a:t>
            </a:r>
            <a:r>
              <a:rPr lang="en-US" altLang="ko-KR" sz="1225" dirty="0" err="1" smtClean="0">
                <a:solidFill>
                  <a:srgbClr val="272525"/>
                </a:solidFill>
                <a:latin typeface="Eudoxus Sans" pitchFamily="34" charset="0"/>
              </a:rPr>
              <a:t>int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</a:rPr>
              <a:t> number3 = (double)number2 / number1; 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</a:rPr>
              <a:t>으로 해주거나</a:t>
            </a:r>
            <a:r>
              <a:rPr lang="en-US" altLang="ko-KR" sz="1225" dirty="0">
                <a:solidFill>
                  <a:srgbClr val="272525"/>
                </a:solidFill>
                <a:latin typeface="Eudoxus Sans" pitchFamily="34" charset="0"/>
              </a:rPr>
              <a:t> </a:t>
            </a:r>
            <a:r>
              <a:rPr lang="en-US" sz="1225" dirty="0" err="1" smtClean="0">
                <a:solidFill>
                  <a:srgbClr val="272525"/>
                </a:solidFill>
                <a:latin typeface="Eudoxus Sans" pitchFamily="34" charset="0"/>
              </a:rPr>
              <a:t>static_cast</a:t>
            </a:r>
            <a:r>
              <a:rPr lang="en-US" sz="1225" dirty="0" smtClean="0">
                <a:solidFill>
                  <a:srgbClr val="272525"/>
                </a:solidFill>
                <a:latin typeface="Eudoxus Sans" pitchFamily="34" charset="0"/>
              </a:rPr>
              <a:t> 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</a:rPr>
              <a:t>방식으로</a:t>
            </a:r>
            <a:endParaRPr lang="en-US" altLang="ko-KR" sz="1225" dirty="0" smtClean="0">
              <a:solidFill>
                <a:srgbClr val="272525"/>
              </a:solidFill>
              <a:latin typeface="Eudoxus Sans" pitchFamily="34" charset="0"/>
            </a:endParaRPr>
          </a:p>
          <a:p>
            <a:pPr>
              <a:lnSpc>
                <a:spcPts val="1960"/>
              </a:lnSpc>
            </a:pP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</a:rPr>
              <a:t> </a:t>
            </a:r>
            <a:r>
              <a:rPr lang="en-US" altLang="ko-KR" sz="1225" dirty="0" err="1" smtClean="0">
                <a:solidFill>
                  <a:srgbClr val="272525"/>
                </a:solidFill>
                <a:latin typeface="Eudoxus Sans" pitchFamily="34" charset="0"/>
              </a:rPr>
              <a:t>int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</a:rPr>
              <a:t> number3 = </a:t>
            </a:r>
            <a:r>
              <a:rPr lang="en-US" altLang="ko-KR" sz="1225" dirty="0" err="1" smtClean="0">
                <a:solidFill>
                  <a:srgbClr val="272525"/>
                </a:solidFill>
                <a:latin typeface="Eudoxus Sans" pitchFamily="34" charset="0"/>
              </a:rPr>
              <a:t>static_cast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</a:rPr>
              <a:t>&lt;</a:t>
            </a:r>
            <a:r>
              <a:rPr lang="en-US" altLang="ko-KR" sz="1225" dirty="0" err="1" smtClean="0">
                <a:solidFill>
                  <a:srgbClr val="272525"/>
                </a:solidFill>
                <a:latin typeface="Eudoxus Sans" pitchFamily="34" charset="0"/>
              </a:rPr>
              <a:t>int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</a:rPr>
              <a:t>&gt;(number2) / number1; 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</a:rPr>
              <a:t>으로 해줘야 된다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</a:rPr>
              <a:t>.</a:t>
            </a:r>
            <a:endParaRPr lang="en-US" sz="1225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869" y="1912251"/>
            <a:ext cx="73342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1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1017888" y="98854"/>
            <a:ext cx="4608556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75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지역변수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10" name="Text 6"/>
          <p:cNvSpPr/>
          <p:nvPr/>
        </p:nvSpPr>
        <p:spPr>
          <a:xfrm>
            <a:off x="2068856" y="1044032"/>
            <a:ext cx="7256376" cy="49448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temp1(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const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arg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){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20;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temp1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내에 있는 지역 변수</a:t>
            </a:r>
            <a:endParaRPr lang="en-US" altLang="ko-KR" sz="1225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return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+ 1;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temp1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내에 있는 지역변수에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더한 값을 리턴</a:t>
            </a:r>
            <a:endParaRPr lang="en-US" altLang="ko-KR" sz="1225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}//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결론적으로는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main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함수에 있는 </a:t>
            </a:r>
            <a:r>
              <a:rPr lang="en-US" altLang="ko-KR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필요가 없어짐</a:t>
            </a:r>
            <a:endParaRPr lang="en-US" altLang="ko-KR" sz="1225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temp2(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const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arg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){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arg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main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함수에서 부른 </a:t>
            </a:r>
            <a:r>
              <a:rPr lang="en-US" altLang="ko-KR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값을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call by value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통해 복사 한 후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temp2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내에 지역변수로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			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선언된 </a:t>
            </a:r>
            <a:r>
              <a:rPr lang="en-US" altLang="ko-KR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값에 대입</a:t>
            </a:r>
            <a:endParaRPr lang="en-US" altLang="ko-KR" sz="1225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return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+ 1;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temp2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내에 있는 지역변수 </a:t>
            </a:r>
            <a:r>
              <a:rPr lang="en-US" altLang="ko-KR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+1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하고 리턴</a:t>
            </a:r>
            <a:endParaRPr lang="en-US" altLang="ko-KR" sz="1225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main(){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10;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rtn1 = temp1(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);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함수내에서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선언된 지역변수를 사용하기 때문에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main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함수의 </a:t>
            </a:r>
            <a:r>
              <a:rPr lang="en-US" altLang="ko-KR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사용되지 않음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rtn2 = temp2(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);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main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함수에 있는 변수 </a:t>
            </a:r>
            <a:r>
              <a:rPr lang="en-US" altLang="ko-KR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temp2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call by value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통해 복사하여 그 값을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temp2 </a:t>
            </a:r>
            <a:r>
              <a:rPr lang="ko-KR" altLang="en-US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함수내에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있는 지역 변수인 </a:t>
            </a:r>
            <a:r>
              <a:rPr lang="en-US" altLang="ko-KR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저장 후 </a:t>
            </a:r>
            <a:r>
              <a:rPr lang="en-US" altLang="ko-KR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더한 값을 리턴 함</a:t>
            </a:r>
            <a:endParaRPr lang="en-US" altLang="ko-KR" sz="1225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return 0;</a:t>
            </a: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590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1017888" y="98854"/>
            <a:ext cx="4608556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76 </a:t>
            </a:r>
            <a:r>
              <a:rPr lang="ko-KR" altLang="en-US" sz="22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전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역변수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10" name="Text 6"/>
          <p:cNvSpPr/>
          <p:nvPr/>
        </p:nvSpPr>
        <p:spPr>
          <a:xfrm>
            <a:off x="2068856" y="1159363"/>
            <a:ext cx="7115176" cy="44753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g_num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100;</a:t>
            </a:r>
          </a:p>
          <a:p>
            <a:pPr marL="0" indent="0">
              <a:lnSpc>
                <a:spcPts val="1960"/>
              </a:lnSpc>
              <a:buNone/>
            </a:pPr>
            <a:endParaRPr lang="en-US" altLang="ko-KR" sz="15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func1(){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return 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g_num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++; 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50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증감처리된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50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g_num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또 다시 증감</a:t>
            </a:r>
            <a:endParaRPr lang="en-US" altLang="ko-KR" sz="150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  <a:p>
            <a:pPr marL="0" indent="0">
              <a:lnSpc>
                <a:spcPts val="1960"/>
              </a:lnSpc>
              <a:buNone/>
            </a:pPr>
            <a:endParaRPr lang="en-US" altLang="ko-KR" sz="15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func2(){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return 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g_num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++; 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50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증감처리된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50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g_num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또 다시 증감</a:t>
            </a:r>
            <a:endParaRPr lang="en-US" altLang="ko-KR" sz="150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  <a:p>
            <a:pPr marL="0" indent="0">
              <a:lnSpc>
                <a:spcPts val="1960"/>
              </a:lnSpc>
              <a:buNone/>
            </a:pPr>
            <a:endParaRPr lang="en-US" altLang="ko-KR" sz="15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main(){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g_num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++; 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지역변수 </a:t>
            </a:r>
            <a:r>
              <a:rPr lang="en-US" altLang="ko-KR" sz="150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g_num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변수를 받아 증감처리</a:t>
            </a:r>
            <a:endParaRPr lang="en-US" altLang="ko-KR" sz="150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func1(); 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func1() 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 호출 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-&gt; </a:t>
            </a:r>
            <a:r>
              <a:rPr lang="en-US" altLang="ko-KR" sz="150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g_num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101, 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내부적으로는 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102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인 상태</a:t>
            </a:r>
            <a:endParaRPr lang="en-US" altLang="ko-KR" sz="150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func2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();// func2() 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 호출 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-&gt; </a:t>
            </a:r>
            <a:r>
              <a:rPr lang="en-US" altLang="ko-KR" sz="150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g_num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102, 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내부적으로는 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103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인 상태</a:t>
            </a:r>
            <a:endParaRPr lang="en-US" altLang="ko-KR" sz="150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5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cout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&lt;&lt; 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g_num</a:t>
            </a:r>
            <a:r>
              <a:rPr lang="en-US" altLang="ko-KR" sz="15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 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103 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출력</a:t>
            </a:r>
            <a:endParaRPr lang="en-US" altLang="ko-KR" sz="150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return 0;</a:t>
            </a:r>
            <a:endParaRPr lang="en-US" altLang="ko-KR" sz="15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5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  <a:endParaRPr lang="en-US" altLang="ko-KR" sz="15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466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1017888" y="98854"/>
            <a:ext cx="4608556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77 ~ 78 </a:t>
            </a:r>
            <a:r>
              <a:rPr lang="en-US" altLang="ko-KR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const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변수 및 포인터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20344" y="1902941"/>
            <a:ext cx="783418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main(){</a:t>
            </a:r>
          </a:p>
          <a:p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n = 10, m = 9, k = 99;</a:t>
            </a:r>
          </a:p>
          <a:p>
            <a:endParaRPr lang="en-US" altLang="ko-KR" sz="15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5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* 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const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p1 = &amp;n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 // 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 변경 가능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50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주소값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변경 불가 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-&gt; 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상수 포인터</a:t>
            </a:r>
            <a:endParaRPr lang="en-US" altLang="ko-KR" sz="150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sz="15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5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const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* p2 = &amp;m; 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 변경 불가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50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주소값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변경 가능 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-&gt; 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상수 지시포인터</a:t>
            </a:r>
            <a:endParaRPr lang="en-US" altLang="ko-KR" sz="150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sz="15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const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*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const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p3 = &amp;k; 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50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주소값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둘 다 변경 불가 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-&gt; 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포인터를 </a:t>
            </a:r>
            <a:r>
              <a:rPr lang="ko-KR" altLang="en-US" sz="150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가르키고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있는 상수 포인터</a:t>
            </a:r>
            <a:endParaRPr lang="en-US" altLang="ko-KR" sz="150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sz="15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return 0;</a:t>
            </a:r>
          </a:p>
          <a:p>
            <a:r>
              <a:rPr lang="en-US" altLang="ko-KR" sz="15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  <a:endParaRPr lang="ko-KR" altLang="en-US" sz="15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94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510746" y="164757"/>
            <a:ext cx="4876800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79 ~ 80 </a:t>
            </a:r>
            <a:r>
              <a:rPr lang="en-US" altLang="ko-KR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enum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및 </a:t>
            </a:r>
            <a:r>
              <a:rPr lang="en-US" altLang="ko-KR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enum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1468" y="963827"/>
            <a:ext cx="10002861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enum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선언된 요소들은 열거 되어있는 상태로 전부 정수형 값을 갖는다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</a:p>
          <a:p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각 요소는 이전 요소의 값보다 자동으로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씩 증가가 된다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ko-KR" altLang="en-US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303" y="1527515"/>
            <a:ext cx="2212364" cy="14628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1468" y="3083125"/>
            <a:ext cx="10002861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다음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enum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보면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normal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값이 정의가 되지 않은 상태면 자동으로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정의한다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그래서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normal = 0, abnormal = 1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자동으로 정의가 되고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disconnect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100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이므로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close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자동으로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101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정의가 된다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303" y="3646813"/>
            <a:ext cx="2571750" cy="1181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1468" y="5035493"/>
            <a:ext cx="7401700" cy="84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다음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enum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class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보면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char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형태로 정의를 하였다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Enum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정수형 값을 가질 수 있어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와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char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형으로 선언 할 수 있다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ormal = ‘n’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선언을 했지만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enum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클래스 자체도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enum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마찬가지로 각 요소는 이전 요소의 값보다 자동으로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씩 증가가 된다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그러므로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아스키 코드상에서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110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이므로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abnormal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111,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그리고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disconnect = 100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이기 때문에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close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자동으로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101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된다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380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510745" y="164757"/>
            <a:ext cx="7274012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81 ~ 83 1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차원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, 2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차원 배열 초기화 및 함수 인자사용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6421" y="824040"/>
            <a:ext cx="8695040" cy="6033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void print1(</a:t>
            </a:r>
            <a:r>
              <a:rPr lang="en-US" altLang="ko-KR" sz="14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*</a:t>
            </a:r>
            <a:r>
              <a:rPr lang="en-US" altLang="ko-KR" sz="14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arr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){ // 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배열은 시작주소를 참조하고 있다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endParaRPr lang="en-US" altLang="ko-KR" sz="14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4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arr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[1] = 1000;</a:t>
            </a:r>
            <a:endParaRPr lang="en-US" altLang="ko-KR" sz="14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  <a:p>
            <a:endParaRPr lang="en-US" altLang="ko-KR" sz="14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4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v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oid print2(</a:t>
            </a:r>
            <a:r>
              <a:rPr lang="en-US" altLang="ko-KR" sz="14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4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arr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[]){ // 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또한 배열은 시작주소를 참조하고 있으므로 </a:t>
            </a:r>
            <a:r>
              <a:rPr lang="ko-KR" altLang="en-US" sz="14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함수내에서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변경하게 되면 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main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에서도 변경이 된다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4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arr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[2] = 2000;</a:t>
            </a:r>
            <a:endParaRPr lang="en-US" altLang="ko-KR" sz="14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  <a:p>
            <a:endParaRPr lang="en-US" altLang="ko-KR" sz="14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4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main(){</a:t>
            </a:r>
          </a:p>
          <a:p>
            <a:pPr lvl="1"/>
            <a:r>
              <a:rPr lang="en-US" altLang="ko-KR" sz="14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data1[3] = { 0, 1, 2 }; 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배열을 각각 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0, 1, 2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초기화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배열을 선언 한 경우 배열의 첫 번째 요소에 대한 포인터로 해석이 가능하다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lvl="1"/>
            <a:endParaRPr lang="en-US" altLang="ko-KR" sz="14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lvl="1"/>
            <a:r>
              <a:rPr lang="en-US" altLang="ko-KR" sz="14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data2[2][2] = { {0, }, }; 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0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쉼표 하나를 붙이면 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0, 0, 0, 0 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같은 의미로 전부다 초기화가 된다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lvl="1"/>
            <a:endParaRPr lang="en-US" altLang="ko-KR" sz="14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lvl="1"/>
            <a:r>
              <a:rPr lang="en-US" altLang="ko-KR" sz="14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data3[2][2]; 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4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쓰레기값이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나올 수 있으므로 초기화를 꼭 해줘야 된다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lvl="1"/>
            <a:endParaRPr lang="en-US" altLang="ko-KR" sz="14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lvl="1"/>
            <a:r>
              <a:rPr lang="en-US" altLang="ko-KR" sz="14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data1[0] += 10; </a:t>
            </a:r>
            <a:r>
              <a:rPr lang="en-US" altLang="ko-KR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data1[0] </a:t>
            </a:r>
            <a:r>
              <a:rPr lang="ko-KR" altLang="en-US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값이 </a:t>
            </a:r>
            <a:r>
              <a:rPr lang="en-US" altLang="ko-KR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 + 10 = 10 </a:t>
            </a:r>
            <a:r>
              <a:rPr lang="ko-KR" altLang="en-US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변경된다</a:t>
            </a:r>
            <a:r>
              <a:rPr lang="en-US" altLang="ko-KR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lvl="1"/>
            <a:endParaRPr lang="en-US" altLang="ko-KR" sz="14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lvl="1"/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data1[1</a:t>
            </a:r>
            <a:r>
              <a:rPr lang="en-US" altLang="ko-KR" sz="14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] += 100; </a:t>
            </a:r>
            <a:r>
              <a:rPr lang="en-US" altLang="ko-KR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data1[1] </a:t>
            </a:r>
            <a:r>
              <a:rPr lang="ko-KR" altLang="en-US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값이 </a:t>
            </a:r>
            <a:r>
              <a:rPr lang="en-US" altLang="ko-KR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 + 100 = 101 </a:t>
            </a:r>
            <a:r>
              <a:rPr lang="ko-KR" altLang="en-US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변경된다</a:t>
            </a:r>
            <a:r>
              <a:rPr lang="en-US" altLang="ko-KR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lvl="1"/>
            <a:endParaRPr lang="en-US" altLang="ko-KR" sz="14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lvl="1"/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data1[2</a:t>
            </a:r>
            <a:r>
              <a:rPr lang="en-US" altLang="ko-KR" sz="14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] -= 2; </a:t>
            </a:r>
            <a:r>
              <a:rPr lang="en-US" altLang="ko-KR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data1[2] </a:t>
            </a:r>
            <a:r>
              <a:rPr lang="ko-KR" altLang="en-US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값이 </a:t>
            </a:r>
            <a:r>
              <a:rPr lang="en-US" altLang="ko-KR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 – 2 = 0 </a:t>
            </a:r>
            <a:r>
              <a:rPr lang="ko-KR" altLang="en-US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</a:t>
            </a:r>
            <a:r>
              <a:rPr lang="en-US" altLang="ko-KR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변경 된다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lvl="1"/>
            <a:endParaRPr lang="en-US" altLang="ko-KR" sz="14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lvl="1"/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print1(data1);</a:t>
            </a:r>
            <a:endParaRPr lang="en-US" altLang="ko-KR" sz="14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lvl="1"/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print2(data1);</a:t>
            </a:r>
          </a:p>
          <a:p>
            <a:pPr lvl="1"/>
            <a:endParaRPr lang="en-US" altLang="ko-KR" sz="14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4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return 0;</a:t>
            </a:r>
          </a:p>
          <a:p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  <a:endParaRPr lang="en-US" altLang="ko-KR" sz="14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426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97707" y="181232"/>
            <a:ext cx="7274012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84 ~ 85 2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차원 배열 사용 및 함수 인자 사용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637" y="903989"/>
            <a:ext cx="3400425" cy="30861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062" y="903989"/>
            <a:ext cx="3657600" cy="3086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9212" y="5062124"/>
            <a:ext cx="7401700" cy="179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Func1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함수에서 매개변수로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arr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[2][2]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넘기긴 했지만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이것은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arr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[0][0]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이나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arr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[1][2]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넘어와도 상관은 없다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왜냐하면 어떤걸 넘겨도 배열은 배열의 첫 번째 주소를 참조하기 때문이다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endParaRPr lang="en-US" altLang="ko-KR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 후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data[0][0] = 1000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변경 하였다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endParaRPr lang="en-US" altLang="ko-KR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Func2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함수에서는 인자로 배열과 정수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받아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data[0][1] = 2000;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변경하였다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endParaRPr lang="en-US" altLang="ko-KR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Func3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함수에서는 인자로 배열 포인터와 정수 두 개 이렇게 해서 인자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개를 받아</a:t>
            </a:r>
            <a:endParaRPr lang="en-US" altLang="ko-KR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*((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arr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+ 2 – 1) + 2 – 1) = 3000; ,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즉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*(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arr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+ 2)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이므로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arr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[1][0] = 3000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변경하였다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endParaRPr lang="en-US" altLang="ko-KR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048522" y="3944607"/>
            <a:ext cx="1194597" cy="1117517"/>
            <a:chOff x="8926128" y="2919368"/>
            <a:chExt cx="1183079" cy="1162999"/>
          </a:xfrm>
        </p:grpSpPr>
        <p:grpSp>
          <p:nvGrpSpPr>
            <p:cNvPr id="15" name="그룹 14"/>
            <p:cNvGrpSpPr/>
            <p:nvPr/>
          </p:nvGrpSpPr>
          <p:grpSpPr>
            <a:xfrm>
              <a:off x="8926128" y="2919368"/>
              <a:ext cx="1183079" cy="1162999"/>
              <a:chOff x="8758349" y="3187816"/>
              <a:chExt cx="1183079" cy="1162999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9186894" y="3629362"/>
                <a:ext cx="721453" cy="721453"/>
                <a:chOff x="4279335" y="4194988"/>
                <a:chExt cx="721453" cy="721453"/>
              </a:xfrm>
            </p:grpSpPr>
            <p:sp>
              <p:nvSpPr>
                <p:cNvPr id="5" name="직사각형 4"/>
                <p:cNvSpPr/>
                <p:nvPr/>
              </p:nvSpPr>
              <p:spPr>
                <a:xfrm>
                  <a:off x="4279335" y="4194988"/>
                  <a:ext cx="721453" cy="7214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" name="직선 연결선 7"/>
                <p:cNvCxnSpPr>
                  <a:stCxn id="5" idx="1"/>
                  <a:endCxn id="5" idx="3"/>
                </p:cNvCxnSpPr>
                <p:nvPr/>
              </p:nvCxnSpPr>
              <p:spPr>
                <a:xfrm>
                  <a:off x="4279335" y="4555715"/>
                  <a:ext cx="721453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연결선 9"/>
                <p:cNvCxnSpPr>
                  <a:stCxn id="5" idx="0"/>
                  <a:endCxn id="5" idx="2"/>
                </p:cNvCxnSpPr>
                <p:nvPr/>
              </p:nvCxnSpPr>
              <p:spPr>
                <a:xfrm>
                  <a:off x="4640062" y="4194988"/>
                  <a:ext cx="0" cy="72145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9153812" y="3187816"/>
                <a:ext cx="7876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0     1</a:t>
                </a:r>
                <a:endParaRPr lang="ko-KR" alt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758349" y="3666922"/>
                <a:ext cx="3353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0</a:t>
                </a:r>
              </a:p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9354673" y="3391018"/>
              <a:ext cx="7214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1    2</a:t>
              </a:r>
            </a:p>
            <a:p>
              <a:r>
                <a:rPr lang="en-US" altLang="ko-KR" dirty="0" smtClean="0"/>
                <a:t>3    4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0321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97707" y="181232"/>
            <a:ext cx="7274012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86 ~ 87</a:t>
            </a:r>
            <a:r>
              <a:rPr lang="ko-KR" altLang="en-US" sz="22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배열 일부 변경하기 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(fill, </a:t>
            </a:r>
            <a:r>
              <a:rPr lang="en-US" altLang="ko-KR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fill_n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5978" y="1277449"/>
            <a:ext cx="814446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main(){</a:t>
            </a:r>
          </a:p>
          <a:p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4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data1[10] = { 0, }; 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모든 값 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초기 </a:t>
            </a:r>
            <a:r>
              <a:rPr lang="ko-KR" altLang="en-US" sz="14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세팅</a:t>
            </a:r>
            <a:endParaRPr lang="en-US" altLang="ko-KR" sz="143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sz="14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4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fill(data1, data1 + 3, 10); 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첫 인자로는 수정할 위치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두 번째 인자는 끝 위치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 번째 인자는 </a:t>
            </a:r>
            <a:r>
              <a:rPr lang="ko-KR" altLang="en-US" sz="14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세팅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할 값</a:t>
            </a:r>
            <a:endParaRPr lang="en-US" altLang="ko-KR" sz="143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			// 10, 10, 10, 0, 0, 0, 0, 0, 0, 0</a:t>
            </a:r>
          </a:p>
          <a:p>
            <a:r>
              <a:rPr lang="en-US" altLang="ko-KR" sz="14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fill(data1 + 4, data1 + 8 , 20); 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다섯 번째 부터 여덟 번째까지 </a:t>
            </a:r>
            <a:r>
              <a:rPr lang="ko-KR" altLang="en-US" sz="14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데이터값을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20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변경</a:t>
            </a:r>
            <a:endParaRPr lang="en-US" altLang="ko-KR" sz="143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			// 10, 10, 10, 0, 20, 20, 20, 20, 0, 0</a:t>
            </a:r>
          </a:p>
          <a:p>
            <a:endParaRPr lang="en-US" altLang="ko-KR" sz="143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sz="14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4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fill_n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(data1, 2, 25); 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첫 인자로는 수정 시작 할 위치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두 번째 인자는 개수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 번째 인자로는 </a:t>
            </a:r>
            <a:r>
              <a:rPr lang="ko-KR" altLang="en-US" sz="14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세팅할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값</a:t>
            </a:r>
            <a:endParaRPr lang="en-US" altLang="ko-KR" sz="143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			// 25, 25, 10, 0, 20, 20, 20, 20, 0, 0</a:t>
            </a:r>
          </a:p>
          <a:p>
            <a:r>
              <a:rPr lang="en-US" altLang="ko-KR" sz="14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4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fill_n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(data1 + 4, 3, 30); 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다섯 번째부터 일곱 번째 까지의 데이터를 </a:t>
            </a:r>
            <a:r>
              <a:rPr lang="en-US" altLang="ko-KR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변경</a:t>
            </a:r>
            <a:endParaRPr lang="en-US" altLang="ko-KR" sz="143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		// 25, 25, 10, 0 , 30, 30, 30, 20, 0, 0</a:t>
            </a:r>
          </a:p>
          <a:p>
            <a:endParaRPr lang="en-US" altLang="ko-KR" sz="14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// -&gt; fill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이랑 </a:t>
            </a:r>
            <a:r>
              <a:rPr lang="en-US" altLang="ko-KR" sz="14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fill_n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비슷하지만 두 번째 인자로 </a:t>
            </a:r>
            <a:r>
              <a:rPr lang="ko-KR" altLang="en-US" sz="14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들어오는게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fill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끝낼 위치가 들어오고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en-US" altLang="ko-KR" sz="14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fill_n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수정 시작 할 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//	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위치부터 몇 개를 수정 할지에 대한 인자가 들어오게 된다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endParaRPr lang="en-US" altLang="ko-KR" sz="14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return 0;</a:t>
            </a:r>
            <a:endParaRPr lang="en-US" altLang="ko-KR" sz="14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  <a:p>
            <a:endParaRPr lang="en-US" altLang="ko-KR" sz="14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950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858664" y="0"/>
            <a:ext cx="5873579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88 ~ 92 C++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구조체 초기화 및 함수 사용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9496" y="4146755"/>
            <a:ext cx="9966955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Data1 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구조체 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z="14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생성자를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통해 구조체 초기화</a:t>
            </a:r>
            <a:endParaRPr lang="en-US" altLang="ko-KR" sz="14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sz="14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Data2 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구조체 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Data2 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구조체 안에 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Data1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선언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Data1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</a:t>
            </a:r>
            <a:r>
              <a:rPr lang="ko-KR" altLang="en-US" sz="14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생성자에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의해 초기화가 됐으므로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명시적으로 값을 할당 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Data2</a:t>
            </a:r>
            <a:r>
              <a:rPr lang="ko-KR" altLang="en-US" sz="14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객체 안의 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number 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10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초기화</a:t>
            </a:r>
            <a:endParaRPr lang="en-US" altLang="ko-KR" sz="14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sz="14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change 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 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구조체의 주소 값과 변경할 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name, birthday, number 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가져와 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data2 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구조체 안에 있는 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data1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값을 변경</a:t>
            </a:r>
            <a:endParaRPr lang="en-US" altLang="ko-KR" sz="14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sz="14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human 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구조체 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string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변수 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name</a:t>
            </a:r>
            <a:r>
              <a:rPr lang="ko-KR" altLang="en-US" sz="14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4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변수 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number</a:t>
            </a:r>
            <a:r>
              <a:rPr lang="ko-KR" altLang="en-US" sz="14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선언하고 구조체 배열을 사용할 수 있게 미리 변수를 지정</a:t>
            </a:r>
            <a:endParaRPr lang="en-US" altLang="ko-KR" sz="14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sz="14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Info 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구조체 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string 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변수 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name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</a:t>
            </a:r>
            <a:r>
              <a:rPr lang="en-US" altLang="ko-KR" sz="14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4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변수 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number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구조체 변수 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human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 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갖고 있는 구조체 </a:t>
            </a:r>
            <a:endParaRPr lang="en-US" altLang="ko-KR" sz="14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96" y="722758"/>
            <a:ext cx="3764539" cy="342399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035" y="722758"/>
            <a:ext cx="5453835" cy="342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2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502507" y="181232"/>
            <a:ext cx="5873579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93 ~ 96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파일 관련 함수 사용하기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1017" y="767044"/>
            <a:ext cx="6870259" cy="3688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파일을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fstream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헤더파일에 정의 되어있는 변수나 함수를 이용하여 파일을 읽고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쓰기가 가능하다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</a:p>
          <a:p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한 글자씩 읽을지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한 줄씩 읽을지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또는 파일 전체를 읽을지에 대해서는 적절한 변수와 함수를 사용하여 읽을 수 있다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endParaRPr lang="en-US" altLang="ko-KR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ifstream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read;</a:t>
            </a:r>
          </a:p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read.open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("D:/Visual Code C++ 200/Chapter93_103_File_Function/093.txt",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ifstream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::in);</a:t>
            </a:r>
          </a:p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/>
            </a:r>
            <a:b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if (!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read.is_open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()){</a:t>
            </a:r>
          </a:p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cout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&lt;&lt; "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파일을 열 수 없습니다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."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&lt;&lt;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endl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</a:t>
            </a:r>
          </a:p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    return 1;</a:t>
            </a:r>
          </a:p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}</a:t>
            </a:r>
          </a:p>
          <a:p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/>
            </a:r>
            <a:b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char </a:t>
            </a:r>
            <a:r>
              <a:rPr lang="en-US" altLang="ko-KR" sz="12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lineC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 // 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파일을 한 글자씩 읽기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		</a:t>
            </a:r>
            <a:endParaRPr lang="ko-KR" altLang="en-US" sz="123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while(</a:t>
            </a:r>
            <a:r>
              <a:rPr lang="en-US" altLang="ko-KR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read.get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en-US" altLang="ko-KR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lineC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)){                               -&gt; </a:t>
            </a:r>
            <a:endParaRPr lang="en-US" altLang="ko-KR" sz="123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    </a:t>
            </a:r>
            <a:r>
              <a:rPr lang="en-US" altLang="ko-KR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cout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&lt;&lt; </a:t>
            </a:r>
            <a:r>
              <a:rPr lang="en-US" altLang="ko-KR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lineC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</a:t>
            </a:r>
          </a:p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}</a:t>
            </a:r>
          </a:p>
          <a:p>
            <a:pPr lvl="6"/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cout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&lt;&lt;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endl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</a:t>
            </a:r>
          </a:p>
          <a:p>
            <a:pPr lvl="6"/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/>
            </a:r>
            <a:b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read.close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();</a:t>
            </a:r>
          </a:p>
          <a:p>
            <a:endParaRPr lang="en-US" altLang="ko-KR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06146" y="2792628"/>
            <a:ext cx="2833816" cy="660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 </a:t>
            </a:r>
            <a:r>
              <a:rPr lang="en-US" altLang="ko-KR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lineS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 //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파일을 한 줄 씩 읽기</a:t>
            </a:r>
          </a:p>
          <a:p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   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while(</a:t>
            </a:r>
            <a:r>
              <a:rPr lang="en-US" altLang="ko-KR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getline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en-US" altLang="ko-KR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read,lineS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)){</a:t>
            </a:r>
          </a:p>
          <a:p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    </a:t>
            </a:r>
            <a:r>
              <a:rPr lang="en-US" altLang="ko-KR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cout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&lt;&lt; </a:t>
            </a:r>
            <a:r>
              <a:rPr lang="en-US" altLang="ko-KR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lineS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&lt;&lt; </a:t>
            </a:r>
            <a:r>
              <a:rPr lang="en-US" altLang="ko-KR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endl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</a:t>
            </a:r>
            <a:endParaRPr lang="en-US" altLang="ko-KR" sz="123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973" y="4942074"/>
            <a:ext cx="5511113" cy="1228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파일을 읽기 위한 입력 </a:t>
            </a:r>
            <a:r>
              <a:rPr lang="ko-KR" altLang="en-US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스트림</a:t>
            </a:r>
            <a:endParaRPr lang="ko-KR" altLang="en-US" sz="123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ifstream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ifs("D:/Visual Code C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++200/Chapter93_103_File_Function/093.txt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"</a:t>
            </a:r>
          </a:p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,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ifstream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::in);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읽기모드로 파일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Open</a:t>
            </a:r>
          </a:p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/>
            </a:r>
            <a:b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stringstream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ss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 // </a:t>
            </a:r>
            <a:r>
              <a:rPr lang="en-US" altLang="ko-KR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stringstream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객체 </a:t>
            </a:r>
            <a:r>
              <a:rPr lang="en-US" altLang="ko-KR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ss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생성</a:t>
            </a:r>
          </a:p>
          <a:p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ss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&lt;&lt;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ifs.rdbuf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();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파일 </a:t>
            </a:r>
            <a:r>
              <a:rPr lang="ko-KR" altLang="en-US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스트림의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버퍼를 </a:t>
            </a:r>
            <a:r>
              <a:rPr lang="en-US" altLang="ko-KR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stringstream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저장</a:t>
            </a:r>
            <a:endParaRPr lang="ko-KR" altLang="en-US" sz="123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6086" y="4942074"/>
            <a:ext cx="3816238" cy="1417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 read1 =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ss.str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();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</a:t>
            </a:r>
            <a:r>
              <a:rPr lang="en-US" altLang="ko-KR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stringstream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변환</a:t>
            </a:r>
          </a:p>
          <a:p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/>
            </a:r>
            <a:b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cout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&lt;&lt;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endl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&lt;&lt; read1 &lt;&lt;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endl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결과 출력</a:t>
            </a:r>
          </a:p>
          <a:p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</a:p>
          <a:p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read.close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()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파일 닫기</a:t>
            </a:r>
          </a:p>
          <a:p>
            <a:endParaRPr lang="ko-KR" altLang="en-US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ko-KR" altLang="en-US" sz="1230" dirty="0"/>
          </a:p>
        </p:txBody>
      </p:sp>
      <p:sp>
        <p:nvSpPr>
          <p:cNvPr id="9" name="TextBox 8"/>
          <p:cNvSpPr txBox="1"/>
          <p:nvPr/>
        </p:nvSpPr>
        <p:spPr>
          <a:xfrm>
            <a:off x="1071016" y="4281893"/>
            <a:ext cx="4596615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파일을 읽기 위해 </a:t>
            </a:r>
            <a:r>
              <a:rPr lang="en-US" altLang="ko-KR" sz="14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stringstream</a:t>
            </a:r>
            <a:r>
              <a:rPr lang="en-US" altLang="ko-KR" sz="14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4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객체를 이용하여 파일 </a:t>
            </a:r>
            <a:r>
              <a:rPr lang="ko-KR" altLang="en-US" sz="14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스트림의</a:t>
            </a:r>
            <a:r>
              <a:rPr lang="ko-KR" altLang="en-US" sz="14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버퍼를 저장하여 문자열로 변환 시켜 출력하는 방법도 있다</a:t>
            </a:r>
            <a:r>
              <a:rPr lang="en-US" altLang="ko-KR" sz="14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endParaRPr lang="ko-KR" altLang="en-US" sz="1430" dirty="0"/>
          </a:p>
        </p:txBody>
      </p:sp>
    </p:spTree>
    <p:extLst>
      <p:ext uri="{BB962C8B-B14F-4D97-AF65-F5344CB8AC3E}">
        <p14:creationId xmlns:p14="http://schemas.microsoft.com/office/powerpoint/2010/main" val="149447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749642" y="65902"/>
            <a:ext cx="5873579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97 ~ 103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폴더 관련 함수 알아보기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643" y="788659"/>
            <a:ext cx="6771504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filesystem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헤더파일에는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작업을 할 때 폴더 여부가 존재하는지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하위 폴더에 어떤 파일 및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디렉토리가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존재하는지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</a:p>
          <a:p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디렉토리를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생성 및 복사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삭제 하거나 파일을 복사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또는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삭제를 할 수 있는 다양한 함수가 정의되어 있다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642" y="1276472"/>
            <a:ext cx="9259330" cy="5581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using namespace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std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</a:t>
            </a:r>
          </a:p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/>
            </a:r>
            <a:b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namespace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fs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std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::experimental::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filesystem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en-US" altLang="ko-KR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filesystem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관련 함수와 클래스에 접근 가능</a:t>
            </a:r>
          </a:p>
          <a:p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/>
            </a:r>
            <a:b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main(){</a:t>
            </a:r>
          </a:p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fs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::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current_path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();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프로젝트의 폴더를 알아 낼 수 있다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ko-KR" altLang="en-US" sz="123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fs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::exists("C://target")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존재하면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1(true),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존재하지 않으면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0(false)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</a:t>
            </a:r>
          </a:p>
          <a:p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/>
            </a:r>
            <a:b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하위 폴더 목록 확인</a:t>
            </a:r>
          </a:p>
          <a:p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 directory = "C:/Program Files";</a:t>
            </a:r>
          </a:p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for(auto&amp; name :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fs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::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directory_iterator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(directory))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directory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경로에 있는 각 파일이나 </a:t>
            </a:r>
            <a:r>
              <a:rPr lang="ko-KR" altLang="en-US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디렉토리에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대해 출력한다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ko-KR" altLang="en-US" sz="123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cout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&lt;&lt; name &lt;&lt; '\n';</a:t>
            </a:r>
          </a:p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/>
            </a:r>
            <a:b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fs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::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create_directory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("temp");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temp </a:t>
            </a:r>
            <a:r>
              <a:rPr lang="ko-KR" altLang="en-US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디렉토리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생성</a:t>
            </a:r>
          </a:p>
          <a:p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fs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::copy("temp", "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temp_copy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");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temp </a:t>
            </a:r>
            <a:r>
              <a:rPr lang="ko-KR" altLang="en-US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디렉토리를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copy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하여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temp </a:t>
            </a:r>
            <a:r>
              <a:rPr lang="ko-KR" altLang="en-US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디렉토리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내에 있는 모든 파일을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"</a:t>
            </a:r>
            <a:r>
              <a:rPr lang="en-US" altLang="ko-KR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temp_copy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" </a:t>
            </a:r>
            <a:r>
              <a:rPr lang="ko-KR" altLang="en-US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디렉토리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생성과 동시에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copy</a:t>
            </a:r>
          </a:p>
          <a:p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fs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::remove("temp"); // temp </a:t>
            </a:r>
            <a:r>
              <a:rPr lang="ko-KR" altLang="en-US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디렉토리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및 하위에 있는 파일 삭제</a:t>
            </a:r>
          </a:p>
          <a:p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fs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::remove("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temp_copy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");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en-US" altLang="ko-KR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temp_copy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디렉토리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및 하위에 있는 파일 삭제</a:t>
            </a:r>
          </a:p>
          <a:p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/>
            </a:r>
            <a:b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ifstream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stream;</a:t>
            </a:r>
          </a:p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stream.open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("D:/Visual Code C++ 200/Chapter97_103_File_Folder/096.txt");</a:t>
            </a:r>
          </a:p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stream.good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();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파일이 존재하면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1(true),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파일이 존재하지 않으면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0(false)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</a:t>
            </a:r>
          </a:p>
          <a:p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stream.close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();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파일 닫기</a:t>
            </a:r>
          </a:p>
          <a:p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/>
            </a:r>
            <a:b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size =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fs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::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file_size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("D:/Visual Code C++ 200/Chapter97_103_File_Folder/096.txt");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파일의 크기 알아내는 함수</a:t>
            </a:r>
          </a:p>
          <a:p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/>
            </a:r>
            <a:b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return 0;</a:t>
            </a:r>
          </a:p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  <a:p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endParaRPr lang="en-US" altLang="ko-KR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22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321276" y="-130378"/>
            <a:ext cx="5766486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30 </a:t>
            </a:r>
            <a:r>
              <a:rPr lang="ko-KR" altLang="en-US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형변환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3" name="Text 5"/>
          <p:cNvSpPr/>
          <p:nvPr/>
        </p:nvSpPr>
        <p:spPr>
          <a:xfrm>
            <a:off x="2069036" y="1722307"/>
            <a:ext cx="1562457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14"/>
              </a:lnSpc>
              <a:buNone/>
            </a:pPr>
            <a:r>
              <a:rPr lang="en-US" altLang="ko-KR" sz="1531" b="1" dirty="0" smtClean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C-Style</a:t>
            </a:r>
            <a:r>
              <a:rPr lang="ko-KR" altLang="en-US" sz="1531" b="1" dirty="0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</a:rPr>
              <a:t> </a:t>
            </a:r>
            <a:r>
              <a:rPr lang="ko-KR" altLang="en-US" sz="1531" b="1" dirty="0" err="1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</a:rPr>
              <a:t>형변환</a:t>
            </a:r>
            <a:endParaRPr lang="en-US" sz="153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681" y="2064880"/>
            <a:ext cx="5286375" cy="762000"/>
          </a:xfrm>
          <a:prstGeom prst="rect">
            <a:avLst/>
          </a:prstGeom>
        </p:spPr>
      </p:pic>
      <p:sp>
        <p:nvSpPr>
          <p:cNvPr id="8" name="Text 6"/>
          <p:cNvSpPr/>
          <p:nvPr/>
        </p:nvSpPr>
        <p:spPr>
          <a:xfrm>
            <a:off x="1858630" y="3996956"/>
            <a:ext cx="7168301" cy="4512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자료형 앞에 (캐스트 연산자)를 붙여 </a:t>
            </a:r>
            <a:r>
              <a:rPr lang="en-US" sz="1225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강제</a:t>
            </a:r>
            <a:r>
              <a:rPr 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sz="1225" dirty="0" err="1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변환</a:t>
            </a:r>
            <a:r>
              <a:rPr lang="ko-KR" altLang="en-US" sz="1225" dirty="0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한다</a:t>
            </a:r>
            <a:r>
              <a:rPr lang="en-US" sz="1225" dirty="0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. </a:t>
            </a:r>
            <a:r>
              <a:rPr lang="en-US" sz="1225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예를</a:t>
            </a:r>
            <a:r>
              <a:rPr 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sz="1225" dirty="0" err="1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들어</a:t>
            </a:r>
            <a:r>
              <a:rPr 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sz="1225" dirty="0" err="1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Int</a:t>
            </a:r>
            <a:r>
              <a:rPr lang="en-US" sz="1225" dirty="0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x = (</a:t>
            </a:r>
            <a:r>
              <a:rPr lang="en-US" sz="1225" dirty="0" err="1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int</a:t>
            </a:r>
            <a:r>
              <a:rPr lang="en-US" sz="1225" dirty="0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)3.14</a:t>
            </a:r>
            <a:r>
              <a:rPr lang="ko-KR" altLang="en-US" sz="1225" dirty="0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와 </a:t>
            </a:r>
            <a:r>
              <a:rPr lang="en-US" sz="1225" dirty="0" err="1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같이</a:t>
            </a:r>
            <a:r>
              <a:rPr lang="en-US" sz="1225" dirty="0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사용할 수 </a:t>
            </a:r>
            <a:r>
              <a:rPr lang="en-US" sz="1225" dirty="0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있</a:t>
            </a:r>
            <a:r>
              <a:rPr lang="ko-KR" altLang="en-US" sz="1225" dirty="0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다</a:t>
            </a:r>
            <a:r>
              <a:rPr lang="en-US" altLang="ko-KR" sz="1225" dirty="0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.</a:t>
            </a:r>
            <a:endParaRPr lang="en-US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9" name="Text 7"/>
          <p:cNvSpPr/>
          <p:nvPr/>
        </p:nvSpPr>
        <p:spPr>
          <a:xfrm>
            <a:off x="1858630" y="4574010"/>
            <a:ext cx="1286235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주의사항</a:t>
            </a:r>
            <a:endParaRPr lang="en-US" sz="1531" dirty="0"/>
          </a:p>
        </p:txBody>
      </p:sp>
      <p:sp>
        <p:nvSpPr>
          <p:cNvPr id="10" name="Text 8"/>
          <p:cNvSpPr/>
          <p:nvPr/>
        </p:nvSpPr>
        <p:spPr>
          <a:xfrm>
            <a:off x="1858630" y="4942785"/>
            <a:ext cx="9205713" cy="5188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C-Style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형변환은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형변환이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되면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안되는것들이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형변환이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되는 경우가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그러므로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C-Style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형변환은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되도록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피하는것이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좋다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en-US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58630" y="3502413"/>
            <a:ext cx="8771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사용법</a:t>
            </a:r>
            <a:endParaRPr lang="en-US" altLang="ko-KR" dirty="0"/>
          </a:p>
          <a:p>
            <a:endParaRPr lang="ko-KR" altLang="en-US" dirty="0">
              <a:latin typeface="p22-mackinac-pro"/>
            </a:endParaRPr>
          </a:p>
        </p:txBody>
      </p:sp>
    </p:spTree>
    <p:extLst>
      <p:ext uri="{BB962C8B-B14F-4D97-AF65-F5344CB8AC3E}">
        <p14:creationId xmlns:p14="http://schemas.microsoft.com/office/powerpoint/2010/main" val="398444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436605" y="-109761"/>
            <a:ext cx="5766486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30 </a:t>
            </a:r>
            <a:r>
              <a:rPr lang="ko-KR" altLang="en-US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형변환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12" name="Text 6"/>
          <p:cNvSpPr/>
          <p:nvPr/>
        </p:nvSpPr>
        <p:spPr>
          <a:xfrm>
            <a:off x="2036916" y="1923322"/>
            <a:ext cx="7168301" cy="4512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그렇다면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C++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에서는 어떤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형변환을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써야할까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?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정답은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static_cast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사용하여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형변환을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하는것이다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ts val="1960"/>
              </a:lnSpc>
            </a:pPr>
            <a:r>
              <a:rPr lang="en-US" altLang="ko-KR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</a:t>
            </a:r>
            <a:r>
              <a:rPr lang="ko-KR" alt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에서의 명시적 </a:t>
            </a:r>
            <a:r>
              <a:rPr lang="en-US" altLang="ko-KR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casting </a:t>
            </a:r>
            <a:r>
              <a:rPr lang="ko-KR" alt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방식은 </a:t>
            </a:r>
            <a:r>
              <a:rPr lang="ko-KR" altLang="en-US" sz="1225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형변환이</a:t>
            </a:r>
            <a:r>
              <a:rPr lang="ko-KR" alt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되면 </a:t>
            </a:r>
            <a:r>
              <a:rPr lang="ko-KR" altLang="en-US" sz="1225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안되는것이</a:t>
            </a:r>
            <a:r>
              <a:rPr lang="ko-KR" alt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돼버리는 경우를 방지하여 </a:t>
            </a:r>
            <a:r>
              <a:rPr lang="en-US" altLang="ko-KR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C++</a:t>
            </a:r>
            <a:r>
              <a:rPr lang="ko-KR" alt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에서는 </a:t>
            </a:r>
            <a:r>
              <a:rPr lang="en-US" altLang="ko-KR" sz="1225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static_cast</a:t>
            </a:r>
            <a:r>
              <a:rPr lang="ko-KR" alt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도입하였다</a:t>
            </a:r>
            <a:r>
              <a:rPr lang="en-US" altLang="ko-KR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en-US" altLang="ko-KR" sz="1225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static_cast</a:t>
            </a:r>
            <a:r>
              <a:rPr lang="ko-KR" alt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하나의 </a:t>
            </a:r>
            <a:r>
              <a:rPr lang="ko-KR" altLang="en-US" sz="1225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자료형을</a:t>
            </a:r>
            <a:r>
              <a:rPr lang="ko-KR" alt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다른 </a:t>
            </a:r>
            <a:r>
              <a:rPr lang="ko-KR" altLang="en-US" sz="1225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자료형으로</a:t>
            </a:r>
            <a:r>
              <a:rPr lang="ko-KR" alt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변환하는 데 가장 좋은 방법이다</a:t>
            </a:r>
            <a:r>
              <a:rPr lang="en-US" altLang="ko-KR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endParaRPr lang="en-US" altLang="ko-KR" sz="1225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915" y="3190664"/>
            <a:ext cx="5410200" cy="752475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2036915" y="4272504"/>
            <a:ext cx="6703431" cy="7196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static_cast</a:t>
            </a:r>
            <a:r>
              <a:rPr 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에서는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형변환이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될 때 오류를 체크를 해준다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예를들어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서로 다른 타입의 포인터 간의 타입변환이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되는것을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오류를 출력해주거나 또는 실수로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const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제거하는 등 의도하지 않은 작업을 할 확률을 줄여준다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en-US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278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-420129" y="-76809"/>
            <a:ext cx="5766486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31. </a:t>
            </a:r>
            <a:r>
              <a:rPr lang="ko-KR" altLang="en-US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자료형의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크기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60" y="1369592"/>
            <a:ext cx="4933950" cy="4629150"/>
          </a:xfrm>
          <a:prstGeom prst="rect">
            <a:avLst/>
          </a:prstGeom>
        </p:spPr>
      </p:pic>
      <p:sp>
        <p:nvSpPr>
          <p:cNvPr id="8" name="Text 6"/>
          <p:cNvSpPr/>
          <p:nvPr/>
        </p:nvSpPr>
        <p:spPr>
          <a:xfrm>
            <a:off x="883619" y="782127"/>
            <a:ext cx="7168301" cy="4512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99"/>
              </a:lnSpc>
            </a:pP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64 bit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기준으로 한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자료형의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크기 및 범위이며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,16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비트나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32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비트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OS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기준에서는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자료형의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크기가 조금씩 다를 수 있다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endParaRPr lang="en-US" altLang="ko-KR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5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444844" y="-60333"/>
            <a:ext cx="5766486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32 ~ 36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중첩 </a:t>
            </a:r>
            <a:r>
              <a:rPr lang="ko-KR" altLang="en-US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순환문을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통한 데이터 찾기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</a:p>
        </p:txBody>
      </p:sp>
      <p:sp>
        <p:nvSpPr>
          <p:cNvPr id="5" name="Text 3"/>
          <p:cNvSpPr/>
          <p:nvPr/>
        </p:nvSpPr>
        <p:spPr>
          <a:xfrm>
            <a:off x="2350897" y="1218107"/>
            <a:ext cx="6074629" cy="55369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초기식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 </a:t>
            </a:r>
            <a:r>
              <a:rPr lang="ko-KR" altLang="en-US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증감식에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따라 </a:t>
            </a:r>
            <a:r>
              <a:rPr lang="ko-KR" altLang="en-US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반복문이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실행이 된다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>
              <a:lnSpc>
                <a:spcPts val="2799"/>
              </a:lnSpc>
            </a:pP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“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AaaaaBbbbCdfef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”</a:t>
            </a:r>
          </a:p>
          <a:p>
            <a:pPr>
              <a:lnSpc>
                <a:spcPts val="2799"/>
              </a:lnSpc>
            </a:pP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char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ch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‘a’;</a:t>
            </a:r>
            <a:endParaRPr lang="en-US" altLang="ko-KR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ts val="2799"/>
              </a:lnSpc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for(</a:t>
            </a:r>
            <a:r>
              <a:rPr lang="ko-KR" altLang="en-US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초기식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 </a:t>
            </a:r>
            <a:r>
              <a:rPr lang="ko-KR" altLang="en-US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 </a:t>
            </a:r>
            <a:r>
              <a:rPr lang="ko-KR" altLang="en-US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증감식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){ // for(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0 ;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&lt;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str.size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() ;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++)</a:t>
            </a:r>
            <a:endParaRPr lang="en-US" altLang="ko-KR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ts val="2799"/>
              </a:lnSpc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if(</a:t>
            </a:r>
            <a:r>
              <a:rPr lang="ko-KR" altLang="en-US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2){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조건식이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true </a:t>
            </a:r>
            <a:r>
              <a:rPr lang="ko-KR" altLang="en-US" sz="12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일경우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en-US" altLang="ko-KR" sz="12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</a:t>
            </a:r>
            <a:r>
              <a:rPr lang="en-US" altLang="ko-KR" sz="12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] == </a:t>
            </a:r>
            <a:r>
              <a:rPr lang="en-US" altLang="ko-KR" sz="12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ch</a:t>
            </a:r>
            <a:endParaRPr lang="en-US" altLang="ko-KR" sz="123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ts val="2799"/>
              </a:lnSpc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	if(</a:t>
            </a:r>
            <a:r>
              <a:rPr lang="ko-KR" altLang="en-US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3){</a:t>
            </a:r>
          </a:p>
          <a:p>
            <a:pPr>
              <a:lnSpc>
                <a:spcPts val="2799"/>
              </a:lnSpc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		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</a:t>
            </a:r>
            <a:r>
              <a:rPr lang="ko-KR" altLang="en-US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false </a:t>
            </a:r>
            <a:r>
              <a:rPr lang="ko-KR" altLang="en-US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일경우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실행이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된다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en-US" altLang="ko-KR" sz="123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ts val="2799"/>
              </a:lnSpc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	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  <a:p>
            <a:pPr>
              <a:lnSpc>
                <a:spcPts val="2799"/>
              </a:lnSpc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	else{</a:t>
            </a:r>
          </a:p>
          <a:p>
            <a:pPr>
              <a:lnSpc>
                <a:spcPts val="2799"/>
              </a:lnSpc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		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</a:t>
            </a:r>
            <a:r>
              <a:rPr lang="ko-KR" altLang="en-US" sz="12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실행이 됐기 때문에 실행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안됨</a:t>
            </a:r>
            <a:endParaRPr lang="en-US" altLang="ko-KR" sz="123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ts val="2799"/>
              </a:lnSpc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	}</a:t>
            </a:r>
          </a:p>
          <a:p>
            <a:pPr>
              <a:lnSpc>
                <a:spcPts val="2799"/>
              </a:lnSpc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}</a:t>
            </a:r>
          </a:p>
          <a:p>
            <a:pPr>
              <a:lnSpc>
                <a:spcPts val="2799"/>
              </a:lnSpc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45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724930" y="-60333"/>
            <a:ext cx="5766486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37.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조건 </a:t>
            </a:r>
            <a:r>
              <a:rPr lang="ko-KR" altLang="en-US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선택문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(switch-case-default) </a:t>
            </a:r>
          </a:p>
        </p:txBody>
      </p:sp>
      <p:sp>
        <p:nvSpPr>
          <p:cNvPr id="5" name="Text 3"/>
          <p:cNvSpPr/>
          <p:nvPr/>
        </p:nvSpPr>
        <p:spPr>
          <a:xfrm>
            <a:off x="2587057" y="1232498"/>
            <a:ext cx="6074629" cy="42850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3;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switch(</a:t>
            </a:r>
            <a:r>
              <a:rPr 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){ // </a:t>
            </a:r>
            <a:r>
              <a:rPr lang="en-US" sz="12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3 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즉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case 3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실행</a:t>
            </a:r>
            <a:endParaRPr lang="en-US" sz="123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case 1:</a:t>
            </a:r>
            <a:endParaRPr lang="en-US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case 2: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case 3: </a:t>
            </a:r>
            <a:r>
              <a:rPr 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실행</a:t>
            </a:r>
            <a:endParaRPr lang="en-US" altLang="ko-KR" sz="123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	break; </a:t>
            </a:r>
            <a:r>
              <a:rPr 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break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없다면 멈추지 않고 다음 문장을 실행</a:t>
            </a:r>
            <a:endParaRPr lang="en-US" sz="123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default: </a:t>
            </a:r>
            <a:r>
              <a:rPr 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맞는 조건이 없다면 실행</a:t>
            </a:r>
            <a:endParaRPr lang="en-US" sz="123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break;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816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766118" y="0"/>
            <a:ext cx="7488195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38 ~ 39.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조건 </a:t>
            </a:r>
            <a:r>
              <a:rPr lang="ko-KR" altLang="en-US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순환문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(while, continue, break, do-while) </a:t>
            </a:r>
          </a:p>
        </p:txBody>
      </p:sp>
      <p:sp>
        <p:nvSpPr>
          <p:cNvPr id="5" name="Text 3"/>
          <p:cNvSpPr/>
          <p:nvPr/>
        </p:nvSpPr>
        <p:spPr>
          <a:xfrm>
            <a:off x="906161" y="1462897"/>
            <a:ext cx="4324865" cy="42850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while(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1){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for(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초기식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증감식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){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break; 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for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 종료</a:t>
            </a:r>
            <a:endParaRPr lang="en-US" altLang="ko-KR" sz="123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 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if (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){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continue; </a:t>
            </a:r>
            <a:r>
              <a:rPr 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다음 라인을 가지 않고 </a:t>
            </a:r>
            <a:r>
              <a:rPr 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while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 다시 실행</a:t>
            </a:r>
            <a:endParaRPr lang="en-US" sz="123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  <a:endParaRPr lang="en-US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</p:txBody>
      </p:sp>
      <p:sp>
        <p:nvSpPr>
          <p:cNvPr id="6" name="Text 3"/>
          <p:cNvSpPr/>
          <p:nvPr/>
        </p:nvSpPr>
        <p:spPr>
          <a:xfrm>
            <a:off x="5875705" y="1001578"/>
            <a:ext cx="3916958" cy="42850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</a:t>
            </a:r>
            <a:r>
              <a:rPr lang="en-US" sz="12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do~while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최소 한 번은 실행된다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en-US" sz="123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{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for(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초기식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증감식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){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break; 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for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 종료</a:t>
            </a:r>
            <a:endParaRPr lang="en-US" altLang="ko-KR" sz="123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 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if (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){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continue; </a:t>
            </a:r>
            <a:r>
              <a:rPr 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while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 다시 실행</a:t>
            </a:r>
            <a:endParaRPr lang="en-US" sz="123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  <a:endParaRPr lang="en-US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}while(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2) 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</a:t>
            </a:r>
            <a:r>
              <a:rPr lang="ko-KR" altLang="en-US" sz="12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false 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이면 </a:t>
            </a:r>
            <a:r>
              <a:rPr lang="en-US" altLang="ko-KR" sz="12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do~while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 종료</a:t>
            </a:r>
            <a:endParaRPr lang="en-US" sz="123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60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1090</TotalTime>
  <Words>3894</Words>
  <Application>Microsoft Office PowerPoint</Application>
  <PresentationFormat>와이드스크린</PresentationFormat>
  <Paragraphs>425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9" baseType="lpstr">
      <vt:lpstr>Eudoxus Sans</vt:lpstr>
      <vt:lpstr>HY그래픽M</vt:lpstr>
      <vt:lpstr>KoPubWorld바탕체 Bold</vt:lpstr>
      <vt:lpstr>LG Smart UI Regular</vt:lpstr>
      <vt:lpstr>p22-mackinac-pro</vt:lpstr>
      <vt:lpstr>맑은 고딕</vt:lpstr>
      <vt:lpstr>Arial</vt:lpstr>
      <vt:lpstr>Trebuchet MS</vt:lpstr>
      <vt:lpstr>Wingdings 3</vt:lpstr>
      <vt:lpstr>패싯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83</cp:revision>
  <dcterms:created xsi:type="dcterms:W3CDTF">2024-06-12T05:17:58Z</dcterms:created>
  <dcterms:modified xsi:type="dcterms:W3CDTF">2024-06-14T04:53:50Z</dcterms:modified>
</cp:coreProperties>
</file>