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9" r:id="rId13"/>
    <p:sldId id="28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3" r:id="rId24"/>
    <p:sldId id="284" r:id="rId25"/>
    <p:sldId id="285" r:id="rId26"/>
    <p:sldId id="286" r:id="rId27"/>
    <p:sldId id="287" r:id="rId28"/>
    <p:sldId id="292" r:id="rId29"/>
    <p:sldId id="288" r:id="rId30"/>
    <p:sldId id="289" r:id="rId31"/>
    <p:sldId id="290" r:id="rId32"/>
    <p:sldId id="291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11" r:id="rId50"/>
    <p:sldId id="309" r:id="rId51"/>
    <p:sldId id="310" r:id="rId5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9" d="100"/>
          <a:sy n="99" d="100"/>
        </p:scale>
        <p:origin x="2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42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84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5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9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6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3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9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6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3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5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4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0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73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49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7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1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2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77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05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60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7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4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52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2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12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2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979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075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06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99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36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33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80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9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13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794278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ko-KR" altLang="en-US" sz="6036" b="1" dirty="0" smtClean="0">
                <a:solidFill>
                  <a:srgbClr val="000000"/>
                </a:solidFill>
                <a:latin typeface="p22-mackinac-pro" pitchFamily="34" charset="0"/>
              </a:rPr>
              <a:t>목차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8" y="419390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/>
              <a:t>Chapter 30. </a:t>
            </a:r>
            <a:r>
              <a:rPr lang="ko-KR" altLang="en-US" sz="1750" dirty="0" smtClean="0"/>
              <a:t>명시적 </a:t>
            </a:r>
            <a:r>
              <a:rPr lang="ko-KR" altLang="en-US" sz="1750" dirty="0" err="1" smtClean="0"/>
              <a:t>형변환</a:t>
            </a:r>
            <a:endParaRPr lang="en-US" sz="1750" dirty="0"/>
          </a:p>
        </p:txBody>
      </p:sp>
      <p:sp>
        <p:nvSpPr>
          <p:cNvPr id="10" name="Text 2"/>
          <p:cNvSpPr/>
          <p:nvPr/>
        </p:nvSpPr>
        <p:spPr>
          <a:xfrm>
            <a:off x="833199" y="4880572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/>
              <a:t>Chapter 31</a:t>
            </a:r>
            <a:r>
              <a:rPr lang="en-US" sz="1750" smtClean="0"/>
              <a:t>. </a:t>
            </a:r>
            <a:r>
              <a:rPr lang="ko-KR" altLang="en-US" sz="1750" dirty="0" err="1" smtClean="0"/>
              <a:t>자료형의</a:t>
            </a:r>
            <a:r>
              <a:rPr lang="ko-KR" altLang="en-US" sz="1750" dirty="0" smtClean="0"/>
              <a:t> 크기</a:t>
            </a:r>
            <a:endParaRPr lang="en-US" sz="1750" dirty="0"/>
          </a:p>
        </p:txBody>
      </p:sp>
      <p:sp>
        <p:nvSpPr>
          <p:cNvPr id="11" name="Text 2"/>
          <p:cNvSpPr/>
          <p:nvPr/>
        </p:nvSpPr>
        <p:spPr>
          <a:xfrm>
            <a:off x="833199" y="559137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/>
              <a:t>Chapter 32</a:t>
            </a:r>
            <a:r>
              <a:rPr lang="en-US" sz="1750" smtClean="0"/>
              <a:t>. </a:t>
            </a:r>
            <a:r>
              <a:rPr lang="ko-KR" altLang="en-US" sz="1750" dirty="0" smtClean="0"/>
              <a:t>중첩 </a:t>
            </a:r>
            <a:r>
              <a:rPr lang="ko-KR" altLang="en-US" sz="1750" dirty="0" err="1" smtClean="0"/>
              <a:t>조건문</a:t>
            </a:r>
            <a:endParaRPr lang="en-US" sz="1750" dirty="0"/>
          </a:p>
        </p:txBody>
      </p:sp>
      <p:sp>
        <p:nvSpPr>
          <p:cNvPr id="12" name="Text 2"/>
          <p:cNvSpPr/>
          <p:nvPr/>
        </p:nvSpPr>
        <p:spPr>
          <a:xfrm>
            <a:off x="825579" y="627933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/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smtClean="0"/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2"/>
          <p:cNvSpPr/>
          <p:nvPr/>
        </p:nvSpPr>
        <p:spPr>
          <a:xfrm>
            <a:off x="833199" y="72544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/>
              <a:t>Chapter 73. </a:t>
            </a:r>
            <a:r>
              <a:rPr lang="ko-KR" altLang="en-US" sz="1750" dirty="0" smtClean="0"/>
              <a:t>전역변수</a:t>
            </a:r>
            <a:r>
              <a:rPr lang="en-US" sz="1750" dirty="0" smtClean="0"/>
              <a:t> 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137" y="0"/>
            <a:ext cx="14630400" cy="8232219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105501" y="603171"/>
            <a:ext cx="9095542" cy="6854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38.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조건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순환문(while, continue, break)</a:t>
            </a:r>
            <a:endParaRPr lang="en-US" sz="3060" dirty="0"/>
          </a:p>
        </p:txBody>
      </p:sp>
      <p:sp>
        <p:nvSpPr>
          <p:cNvPr id="19" name="Text 13"/>
          <p:cNvSpPr/>
          <p:nvPr/>
        </p:nvSpPr>
        <p:spPr>
          <a:xfrm>
            <a:off x="2551395" y="5442228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 err="1"/>
              <a:t>n</a:t>
            </a:r>
            <a:r>
              <a:rPr lang="en-US" sz="1727" dirty="0" err="1" smtClean="0"/>
              <a:t>um</a:t>
            </a:r>
            <a:r>
              <a:rPr lang="en-US" sz="1727" dirty="0" smtClean="0"/>
              <a:t> = 0 </a:t>
            </a:r>
            <a:r>
              <a:rPr lang="ko-KR" altLang="en-US" sz="1727" dirty="0" smtClean="0"/>
              <a:t>인 상태에서 </a:t>
            </a:r>
            <a:r>
              <a:rPr lang="en-US" altLang="ko-KR" sz="1727" dirty="0" smtClean="0"/>
              <a:t>while</a:t>
            </a:r>
            <a:r>
              <a:rPr lang="ko-KR" altLang="en-US" sz="1727" dirty="0"/>
              <a:t> </a:t>
            </a:r>
            <a:r>
              <a:rPr lang="ko-KR" altLang="en-US" sz="1727" dirty="0" err="1" smtClean="0"/>
              <a:t>반복문으로</a:t>
            </a:r>
            <a:r>
              <a:rPr lang="ko-KR" altLang="en-US" sz="1727" dirty="0" smtClean="0"/>
              <a:t> 순차적으로 진행을 합니다</a:t>
            </a:r>
            <a:r>
              <a:rPr lang="en-US" altLang="ko-KR" sz="1727" dirty="0" smtClean="0"/>
              <a:t>.</a:t>
            </a:r>
            <a:endParaRPr lang="en-US" sz="1727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112" y="2087972"/>
            <a:ext cx="3933825" cy="326707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600" y="2524206"/>
            <a:ext cx="1784138" cy="2323097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>
          <a:xfrm>
            <a:off x="7320337" y="3482088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20337" y="300800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4" name="Shape 4"/>
          <p:cNvSpPr/>
          <p:nvPr/>
        </p:nvSpPr>
        <p:spPr>
          <a:xfrm>
            <a:off x="1869169" y="54462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5" name="Text 5"/>
          <p:cNvSpPr/>
          <p:nvPr/>
        </p:nvSpPr>
        <p:spPr>
          <a:xfrm>
            <a:off x="2051452" y="5470630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26" name="Text 13"/>
          <p:cNvSpPr/>
          <p:nvPr/>
        </p:nvSpPr>
        <p:spPr>
          <a:xfrm>
            <a:off x="2551395" y="6148898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altLang="ko-KR" sz="1727" dirty="0" err="1" smtClean="0"/>
              <a:t>num</a:t>
            </a:r>
            <a:r>
              <a:rPr lang="ko-KR" altLang="en-US" sz="1727" dirty="0" smtClean="0"/>
              <a:t>이 증가가 되고 </a:t>
            </a:r>
            <a:r>
              <a:rPr lang="en-US" sz="1727" dirty="0" err="1" smtClean="0"/>
              <a:t>num</a:t>
            </a:r>
            <a:r>
              <a:rPr lang="ko-KR" altLang="en-US" sz="1727" dirty="0" smtClean="0"/>
              <a:t>이 </a:t>
            </a:r>
            <a:r>
              <a:rPr lang="en-US" sz="1727" dirty="0" smtClean="0"/>
              <a:t>3</a:t>
            </a:r>
            <a:r>
              <a:rPr lang="ko-KR" altLang="en-US" sz="1727" dirty="0" smtClean="0"/>
              <a:t>의 배수인 정수를 만났을 때 </a:t>
            </a:r>
            <a:r>
              <a:rPr lang="en-US" altLang="ko-KR" sz="1727" dirty="0" err="1" smtClean="0"/>
              <a:t>continu</a:t>
            </a:r>
            <a:r>
              <a:rPr lang="ko-KR" altLang="en-US" sz="1727" dirty="0" smtClean="0"/>
              <a:t>로 인하여 다시 </a:t>
            </a:r>
            <a:r>
              <a:rPr lang="en-US" altLang="ko-KR" sz="1727" dirty="0" smtClean="0"/>
              <a:t>while</a:t>
            </a:r>
            <a:r>
              <a:rPr lang="ko-KR" altLang="en-US" sz="1727" dirty="0" smtClean="0"/>
              <a:t>문 으로 돌아갑니다</a:t>
            </a:r>
            <a:r>
              <a:rPr lang="en-US" altLang="ko-KR" sz="1727" dirty="0" smtClean="0"/>
              <a:t>.</a:t>
            </a:r>
            <a:endParaRPr lang="en-US" sz="1727" dirty="0"/>
          </a:p>
        </p:txBody>
      </p:sp>
      <p:sp>
        <p:nvSpPr>
          <p:cNvPr id="27" name="Shape 4"/>
          <p:cNvSpPr/>
          <p:nvPr/>
        </p:nvSpPr>
        <p:spPr>
          <a:xfrm>
            <a:off x="1869169" y="61529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8" name="Text 5"/>
          <p:cNvSpPr/>
          <p:nvPr/>
        </p:nvSpPr>
        <p:spPr>
          <a:xfrm>
            <a:off x="2051452" y="6177300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2</a:t>
            </a:r>
            <a:endParaRPr lang="en-US" sz="2624" dirty="0"/>
          </a:p>
        </p:txBody>
      </p:sp>
      <p:sp>
        <p:nvSpPr>
          <p:cNvPr id="29" name="Text 13"/>
          <p:cNvSpPr/>
          <p:nvPr/>
        </p:nvSpPr>
        <p:spPr>
          <a:xfrm>
            <a:off x="2551395" y="6875007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 smtClean="0"/>
              <a:t>3</a:t>
            </a:r>
            <a:r>
              <a:rPr lang="ko-KR" altLang="en-US" sz="1727" dirty="0" smtClean="0"/>
              <a:t>의 배수가 아닐 경우 </a:t>
            </a:r>
            <a:r>
              <a:rPr lang="en-US" altLang="ko-KR" sz="1727" dirty="0" smtClean="0"/>
              <a:t>else </a:t>
            </a:r>
            <a:r>
              <a:rPr lang="ko-KR" altLang="en-US" sz="1727" dirty="0" smtClean="0"/>
              <a:t>구문으로 빠지면서 </a:t>
            </a:r>
            <a:r>
              <a:rPr lang="en-US" altLang="ko-KR" sz="1727" dirty="0" err="1" smtClean="0"/>
              <a:t>num</a:t>
            </a:r>
            <a:r>
              <a:rPr lang="en-US" altLang="ko-KR" sz="1727" dirty="0" smtClean="0"/>
              <a:t> </a:t>
            </a:r>
            <a:r>
              <a:rPr lang="ko-KR" altLang="en-US" sz="1727" dirty="0" smtClean="0"/>
              <a:t>값을 출력합니다</a:t>
            </a:r>
            <a:r>
              <a:rPr lang="en-US" altLang="ko-KR" sz="1727" dirty="0" smtClean="0"/>
              <a:t>.</a:t>
            </a:r>
            <a:endParaRPr lang="en-US" sz="1727" dirty="0"/>
          </a:p>
        </p:txBody>
      </p:sp>
      <p:sp>
        <p:nvSpPr>
          <p:cNvPr id="30" name="Shape 4"/>
          <p:cNvSpPr/>
          <p:nvPr/>
        </p:nvSpPr>
        <p:spPr>
          <a:xfrm>
            <a:off x="1869169" y="68790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31" name="Text 5"/>
          <p:cNvSpPr/>
          <p:nvPr/>
        </p:nvSpPr>
        <p:spPr>
          <a:xfrm>
            <a:off x="2051452" y="6903409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3</a:t>
            </a:r>
            <a:endParaRPr lang="en-US" sz="2624" dirty="0"/>
          </a:p>
        </p:txBody>
      </p:sp>
      <p:sp>
        <p:nvSpPr>
          <p:cNvPr id="32" name="Text 13"/>
          <p:cNvSpPr/>
          <p:nvPr/>
        </p:nvSpPr>
        <p:spPr>
          <a:xfrm>
            <a:off x="2551395" y="7552304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ko-KR" altLang="en-US" sz="1727" dirty="0" smtClean="0"/>
              <a:t>이 반복을 </a:t>
            </a:r>
            <a:r>
              <a:rPr lang="en-US" altLang="ko-KR" sz="1727" dirty="0" err="1" smtClean="0"/>
              <a:t>num</a:t>
            </a:r>
            <a:r>
              <a:rPr lang="ko-KR" altLang="en-US" sz="1727" dirty="0" smtClean="0"/>
              <a:t>이 </a:t>
            </a:r>
            <a:r>
              <a:rPr lang="en-US" altLang="ko-KR" sz="1727" dirty="0" smtClean="0"/>
              <a:t>10 </a:t>
            </a:r>
            <a:r>
              <a:rPr lang="ko-KR" altLang="en-US" sz="1727" dirty="0" smtClean="0"/>
              <a:t>미만이 될 때 까지 진행합니다</a:t>
            </a:r>
            <a:r>
              <a:rPr lang="en-US" altLang="ko-KR" sz="1727" dirty="0" smtClean="0"/>
              <a:t>.</a:t>
            </a:r>
            <a:endParaRPr lang="en-US" sz="1727" dirty="0"/>
          </a:p>
        </p:txBody>
      </p:sp>
      <p:sp>
        <p:nvSpPr>
          <p:cNvPr id="33" name="Shape 4"/>
          <p:cNvSpPr/>
          <p:nvPr/>
        </p:nvSpPr>
        <p:spPr>
          <a:xfrm>
            <a:off x="1869169" y="755635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34" name="Text 5"/>
          <p:cNvSpPr/>
          <p:nvPr/>
        </p:nvSpPr>
        <p:spPr>
          <a:xfrm>
            <a:off x="2051452" y="7580706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4</a:t>
            </a: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3767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3188298" y="499421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39.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조건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순환문(dowhilecontinue~break)</a:t>
            </a:r>
            <a:endParaRPr lang="en-US" sz="306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32" y="1695911"/>
            <a:ext cx="3990975" cy="27336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217" y="1695911"/>
            <a:ext cx="3876675" cy="273367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9522763" y="301031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522763" y="2536229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5515" y="2305510"/>
            <a:ext cx="971550" cy="151447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2551395" y="4552981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 err="1"/>
              <a:t>n</a:t>
            </a:r>
            <a:r>
              <a:rPr lang="en-US" sz="1727" dirty="0" err="1" smtClean="0"/>
              <a:t>um</a:t>
            </a:r>
            <a:r>
              <a:rPr lang="en-US" sz="1727" dirty="0" smtClean="0"/>
              <a:t> = 0 </a:t>
            </a:r>
            <a:r>
              <a:rPr lang="ko-KR" altLang="en-US" sz="1727" dirty="0" smtClean="0"/>
              <a:t>인 상태에서 </a:t>
            </a:r>
            <a:r>
              <a:rPr lang="en-US" altLang="ko-KR" sz="1727" dirty="0" smtClean="0"/>
              <a:t>do ~</a:t>
            </a:r>
            <a:r>
              <a:rPr lang="ko-KR" altLang="en-US" sz="1727" dirty="0" smtClean="0"/>
              <a:t> </a:t>
            </a:r>
            <a:r>
              <a:rPr lang="en-US" altLang="ko-KR" sz="1727" dirty="0" smtClean="0"/>
              <a:t>while</a:t>
            </a:r>
            <a:r>
              <a:rPr lang="ko-KR" altLang="en-US" sz="1727" dirty="0"/>
              <a:t> </a:t>
            </a:r>
            <a:r>
              <a:rPr lang="ko-KR" altLang="en-US" sz="1727" dirty="0" err="1" smtClean="0"/>
              <a:t>반복문으로</a:t>
            </a:r>
            <a:r>
              <a:rPr lang="ko-KR" altLang="en-US" sz="1727" dirty="0" smtClean="0"/>
              <a:t> 최소 </a:t>
            </a:r>
            <a:r>
              <a:rPr lang="en-US" altLang="ko-KR" sz="1727" dirty="0" smtClean="0"/>
              <a:t>1</a:t>
            </a:r>
            <a:r>
              <a:rPr lang="ko-KR" altLang="en-US" sz="1727" dirty="0" smtClean="0"/>
              <a:t>번은 순차적으로 진행을 합니다</a:t>
            </a:r>
            <a:r>
              <a:rPr lang="en-US" altLang="ko-KR" sz="1727" dirty="0" smtClean="0"/>
              <a:t>.</a:t>
            </a:r>
            <a:endParaRPr lang="en-US" sz="1727" dirty="0"/>
          </a:p>
        </p:txBody>
      </p:sp>
      <p:sp>
        <p:nvSpPr>
          <p:cNvPr id="21" name="Shape 4"/>
          <p:cNvSpPr/>
          <p:nvPr/>
        </p:nvSpPr>
        <p:spPr>
          <a:xfrm>
            <a:off x="1869169" y="45570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2" name="Text 5"/>
          <p:cNvSpPr/>
          <p:nvPr/>
        </p:nvSpPr>
        <p:spPr>
          <a:xfrm>
            <a:off x="2051452" y="4581383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23" name="Text 13"/>
          <p:cNvSpPr/>
          <p:nvPr/>
        </p:nvSpPr>
        <p:spPr>
          <a:xfrm>
            <a:off x="2551395" y="5259651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altLang="ko-KR" sz="1727" dirty="0" err="1"/>
              <a:t>n</a:t>
            </a:r>
            <a:r>
              <a:rPr lang="en-US" altLang="ko-KR" sz="1727" dirty="0" err="1" smtClean="0"/>
              <a:t>um</a:t>
            </a:r>
            <a:r>
              <a:rPr lang="ko-KR" altLang="en-US" sz="1727" dirty="0" smtClean="0"/>
              <a:t>이 증가가 되고 </a:t>
            </a:r>
            <a:r>
              <a:rPr lang="en-US" sz="1727" dirty="0" err="1" smtClean="0"/>
              <a:t>num</a:t>
            </a:r>
            <a:r>
              <a:rPr lang="ko-KR" altLang="en-US" sz="1727" dirty="0" smtClean="0"/>
              <a:t>이 </a:t>
            </a:r>
            <a:r>
              <a:rPr lang="en-US" sz="1727" dirty="0" smtClean="0"/>
              <a:t>3</a:t>
            </a:r>
            <a:r>
              <a:rPr lang="ko-KR" altLang="en-US" sz="1727" dirty="0" smtClean="0"/>
              <a:t>의 배수인 정수를 만났을 때 </a:t>
            </a:r>
            <a:r>
              <a:rPr lang="en-US" altLang="ko-KR" sz="1727" dirty="0" smtClean="0"/>
              <a:t>continue</a:t>
            </a:r>
            <a:r>
              <a:rPr lang="ko-KR" altLang="en-US" sz="1727" dirty="0" smtClean="0"/>
              <a:t>로 인하여 다시 </a:t>
            </a:r>
            <a:r>
              <a:rPr lang="en-US" altLang="ko-KR" sz="1727" dirty="0" smtClean="0"/>
              <a:t>while</a:t>
            </a:r>
            <a:r>
              <a:rPr lang="ko-KR" altLang="en-US" sz="1727" dirty="0" smtClean="0"/>
              <a:t>문 으로 돌아갑니다</a:t>
            </a:r>
            <a:r>
              <a:rPr lang="en-US" altLang="ko-KR" sz="1727" dirty="0" smtClean="0"/>
              <a:t>.</a:t>
            </a:r>
            <a:endParaRPr lang="en-US" sz="1727" dirty="0"/>
          </a:p>
        </p:txBody>
      </p:sp>
      <p:sp>
        <p:nvSpPr>
          <p:cNvPr id="24" name="Shape 4"/>
          <p:cNvSpPr/>
          <p:nvPr/>
        </p:nvSpPr>
        <p:spPr>
          <a:xfrm>
            <a:off x="1869169" y="52636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5" name="Text 5"/>
          <p:cNvSpPr/>
          <p:nvPr/>
        </p:nvSpPr>
        <p:spPr>
          <a:xfrm>
            <a:off x="2051452" y="5288053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2</a:t>
            </a:r>
            <a:endParaRPr lang="en-US" sz="2624" dirty="0"/>
          </a:p>
        </p:txBody>
      </p:sp>
      <p:sp>
        <p:nvSpPr>
          <p:cNvPr id="26" name="Text 13"/>
          <p:cNvSpPr/>
          <p:nvPr/>
        </p:nvSpPr>
        <p:spPr>
          <a:xfrm>
            <a:off x="2551395" y="5985760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en-US" sz="1727" dirty="0" smtClean="0"/>
              <a:t>3</a:t>
            </a:r>
            <a:r>
              <a:rPr lang="ko-KR" altLang="en-US" sz="1727" dirty="0" smtClean="0"/>
              <a:t>의 배수가 아닐 경우 </a:t>
            </a:r>
            <a:r>
              <a:rPr lang="en-US" altLang="ko-KR" sz="1727" dirty="0" smtClean="0"/>
              <a:t>else </a:t>
            </a:r>
            <a:r>
              <a:rPr lang="ko-KR" altLang="en-US" sz="1727" dirty="0" smtClean="0"/>
              <a:t>구문으로 빠지면서 </a:t>
            </a:r>
            <a:r>
              <a:rPr lang="en-US" altLang="ko-KR" sz="1727" dirty="0" err="1" smtClean="0"/>
              <a:t>num</a:t>
            </a:r>
            <a:r>
              <a:rPr lang="en-US" altLang="ko-KR" sz="1727" dirty="0" smtClean="0"/>
              <a:t> </a:t>
            </a:r>
            <a:r>
              <a:rPr lang="ko-KR" altLang="en-US" sz="1727" dirty="0" smtClean="0"/>
              <a:t>값을 출력합니다</a:t>
            </a:r>
            <a:r>
              <a:rPr lang="en-US" altLang="ko-KR" sz="1727" dirty="0" smtClean="0"/>
              <a:t>.</a:t>
            </a:r>
            <a:endParaRPr lang="en-US" sz="1727" dirty="0"/>
          </a:p>
        </p:txBody>
      </p:sp>
      <p:sp>
        <p:nvSpPr>
          <p:cNvPr id="27" name="Shape 4"/>
          <p:cNvSpPr/>
          <p:nvPr/>
        </p:nvSpPr>
        <p:spPr>
          <a:xfrm>
            <a:off x="1869169" y="59898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8" name="Text 5"/>
          <p:cNvSpPr/>
          <p:nvPr/>
        </p:nvSpPr>
        <p:spPr>
          <a:xfrm>
            <a:off x="2051452" y="6014162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3</a:t>
            </a:r>
            <a:endParaRPr lang="en-US" sz="2624" dirty="0"/>
          </a:p>
        </p:txBody>
      </p:sp>
      <p:sp>
        <p:nvSpPr>
          <p:cNvPr id="29" name="Text 13"/>
          <p:cNvSpPr/>
          <p:nvPr/>
        </p:nvSpPr>
        <p:spPr>
          <a:xfrm>
            <a:off x="2551395" y="6663057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ko-KR" altLang="en-US" sz="1727" dirty="0" smtClean="0"/>
              <a:t>이 반복을 </a:t>
            </a:r>
            <a:r>
              <a:rPr lang="en-US" altLang="ko-KR" sz="1727" dirty="0" err="1" smtClean="0"/>
              <a:t>num</a:t>
            </a:r>
            <a:r>
              <a:rPr lang="ko-KR" altLang="en-US" sz="1727" dirty="0" smtClean="0"/>
              <a:t>이 </a:t>
            </a:r>
            <a:r>
              <a:rPr lang="en-US" altLang="ko-KR" sz="1727" dirty="0" smtClean="0"/>
              <a:t>10 </a:t>
            </a:r>
            <a:r>
              <a:rPr lang="ko-KR" altLang="en-US" sz="1727" dirty="0" smtClean="0"/>
              <a:t>미만이 될 때 까지 진행합니다</a:t>
            </a:r>
            <a:r>
              <a:rPr lang="en-US" altLang="ko-KR" sz="1727" dirty="0" smtClean="0"/>
              <a:t>.</a:t>
            </a:r>
            <a:endParaRPr lang="en-US" sz="1727" dirty="0"/>
          </a:p>
        </p:txBody>
      </p:sp>
      <p:sp>
        <p:nvSpPr>
          <p:cNvPr id="30" name="Shape 4"/>
          <p:cNvSpPr/>
          <p:nvPr/>
        </p:nvSpPr>
        <p:spPr>
          <a:xfrm>
            <a:off x="1869169" y="66671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31" name="Text 5"/>
          <p:cNvSpPr/>
          <p:nvPr/>
        </p:nvSpPr>
        <p:spPr>
          <a:xfrm>
            <a:off x="2051452" y="6691459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4</a:t>
            </a:r>
            <a:endParaRPr lang="en-US" sz="2624" dirty="0"/>
          </a:p>
        </p:txBody>
      </p:sp>
      <p:sp>
        <p:nvSpPr>
          <p:cNvPr id="32" name="Shape 4"/>
          <p:cNvSpPr/>
          <p:nvPr/>
        </p:nvSpPr>
        <p:spPr>
          <a:xfrm>
            <a:off x="1869169" y="74802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33" name="Text 5"/>
          <p:cNvSpPr/>
          <p:nvPr/>
        </p:nvSpPr>
        <p:spPr>
          <a:xfrm>
            <a:off x="2051452" y="7504636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5</a:t>
            </a:r>
            <a:endParaRPr lang="en-US" sz="2624" dirty="0"/>
          </a:p>
        </p:txBody>
      </p:sp>
      <p:sp>
        <p:nvSpPr>
          <p:cNvPr id="34" name="Text 13"/>
          <p:cNvSpPr/>
          <p:nvPr/>
        </p:nvSpPr>
        <p:spPr>
          <a:xfrm>
            <a:off x="2551395" y="7446328"/>
            <a:ext cx="10419278" cy="701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4"/>
              </a:lnSpc>
              <a:buNone/>
            </a:pPr>
            <a:r>
              <a:rPr lang="ko-KR" altLang="en-US" sz="1727" dirty="0" smtClean="0"/>
              <a:t>다음 </a:t>
            </a:r>
            <a:r>
              <a:rPr lang="en-US" altLang="ko-KR" sz="1727" dirty="0" smtClean="0"/>
              <a:t>do ~ while</a:t>
            </a:r>
            <a:r>
              <a:rPr lang="ko-KR" altLang="en-US" sz="1727" dirty="0" smtClean="0"/>
              <a:t>문은 최소 </a:t>
            </a:r>
            <a:r>
              <a:rPr lang="en-US" altLang="ko-KR" sz="1727" dirty="0" smtClean="0"/>
              <a:t>1</a:t>
            </a:r>
            <a:r>
              <a:rPr lang="ko-KR" altLang="en-US" sz="1727" dirty="0" smtClean="0"/>
              <a:t>번만 실행이 되고</a:t>
            </a:r>
            <a:r>
              <a:rPr lang="en-US" altLang="ko-KR" sz="1727" dirty="0" smtClean="0"/>
              <a:t>, </a:t>
            </a:r>
            <a:r>
              <a:rPr lang="en-US" altLang="ko-KR" sz="1727" dirty="0" err="1" smtClean="0"/>
              <a:t>num</a:t>
            </a:r>
            <a:r>
              <a:rPr lang="ko-KR" altLang="en-US" sz="1727" dirty="0" smtClean="0"/>
              <a:t>은 </a:t>
            </a:r>
            <a:r>
              <a:rPr lang="en-US" altLang="ko-KR" sz="1727" dirty="0" smtClean="0"/>
              <a:t>0</a:t>
            </a:r>
            <a:r>
              <a:rPr lang="ko-KR" altLang="en-US" sz="1727" dirty="0" smtClean="0"/>
              <a:t>이고</a:t>
            </a:r>
            <a:r>
              <a:rPr lang="en-US" altLang="ko-KR" sz="1727" dirty="0" smtClean="0"/>
              <a:t>, 0 &gt; 100 </a:t>
            </a:r>
            <a:r>
              <a:rPr lang="ko-KR" altLang="en-US" sz="1727" dirty="0" smtClean="0"/>
              <a:t>이 아니기 때문에 </a:t>
            </a:r>
            <a:r>
              <a:rPr lang="ko-KR" altLang="en-US" sz="1727" dirty="0" err="1" smtClean="0"/>
              <a:t>반복문이</a:t>
            </a:r>
            <a:r>
              <a:rPr lang="ko-KR" altLang="en-US" sz="1727" dirty="0" smtClean="0"/>
              <a:t> 종료됩니다</a:t>
            </a:r>
            <a:r>
              <a:rPr lang="en-US" altLang="ko-KR" sz="1727" dirty="0" smtClean="0"/>
              <a:t>.</a:t>
            </a:r>
            <a:endParaRPr lang="en-US" sz="172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967208" y="0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40.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구구단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15단 출력</a:t>
            </a:r>
            <a:endParaRPr lang="en-US" sz="306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277" y="1147501"/>
            <a:ext cx="5435923" cy="38921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815" y="1234773"/>
            <a:ext cx="2633191" cy="396173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878473" y="2999481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78473" y="252540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1" name="Shape 2"/>
          <p:cNvSpPr/>
          <p:nvPr/>
        </p:nvSpPr>
        <p:spPr>
          <a:xfrm>
            <a:off x="1623705" y="6081842"/>
            <a:ext cx="11382989" cy="1331365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/>
          <a:lstStyle/>
          <a:p>
            <a:pPr marL="342900" indent="-342900">
              <a:buAutoNum type="arabicParenR"/>
            </a:pPr>
            <a:r>
              <a:rPr lang="en-US" altLang="ko-KR" sz="1230" b="1" dirty="0" smtClean="0">
                <a:latin typeface="PT Sans"/>
              </a:rPr>
              <a:t>1</a:t>
            </a:r>
            <a:r>
              <a:rPr lang="ko-KR" altLang="en-US" sz="1230" b="1" dirty="0" smtClean="0">
                <a:latin typeface="PT Sans"/>
              </a:rPr>
              <a:t>단 출력 </a:t>
            </a:r>
            <a:r>
              <a:rPr lang="en-US" altLang="ko-KR" sz="1230" b="1" dirty="0" smtClean="0">
                <a:latin typeface="PT Sans"/>
              </a:rPr>
              <a:t>-&gt; offset : 0 -&gt; </a:t>
            </a:r>
            <a:r>
              <a:rPr lang="ko-KR" altLang="en-US" sz="1230" b="1" dirty="0" err="1" smtClean="0">
                <a:latin typeface="PT Sans"/>
              </a:rPr>
              <a:t>반복문</a:t>
            </a:r>
            <a:r>
              <a:rPr lang="ko-KR" altLang="en-US" sz="1230" b="1" dirty="0" smtClean="0">
                <a:latin typeface="PT Sans"/>
              </a:rPr>
              <a:t> 실행</a:t>
            </a:r>
            <a:r>
              <a:rPr lang="en-US" altLang="ko-KR" sz="1230" b="1" dirty="0" smtClean="0">
                <a:latin typeface="PT Sans"/>
              </a:rPr>
              <a:t>x -&gt; </a:t>
            </a:r>
            <a:r>
              <a:rPr lang="en-US" altLang="ko-KR" sz="1230" b="1" dirty="0" err="1" smtClean="0">
                <a:latin typeface="PT Sans"/>
              </a:rPr>
              <a:t>cout</a:t>
            </a:r>
            <a:r>
              <a:rPr lang="en-US" altLang="ko-KR" sz="1230" b="1" dirty="0" smtClean="0">
                <a:latin typeface="PT Sans"/>
              </a:rPr>
              <a:t> &lt;&lt; </a:t>
            </a:r>
            <a:r>
              <a:rPr lang="en-US" altLang="ko-KR" sz="1230" b="1" dirty="0" err="1" smtClean="0">
                <a:latin typeface="PT Sans"/>
              </a:rPr>
              <a:t>endl</a:t>
            </a:r>
            <a:r>
              <a:rPr lang="en-US" altLang="ko-KR" sz="1230" b="1" dirty="0" smtClean="0">
                <a:latin typeface="PT Sans"/>
              </a:rPr>
              <a:t>; </a:t>
            </a:r>
            <a:r>
              <a:rPr lang="ko-KR" altLang="en-US" sz="1230" b="1" dirty="0" smtClean="0">
                <a:latin typeface="PT Sans"/>
              </a:rPr>
              <a:t>이후 </a:t>
            </a:r>
            <a:r>
              <a:rPr lang="en-US" altLang="ko-KR" sz="1230" b="1" dirty="0" smtClean="0">
                <a:latin typeface="PT Sans"/>
              </a:rPr>
              <a:t>offset ++;</a:t>
            </a:r>
          </a:p>
          <a:p>
            <a:pPr marL="342900" indent="-342900">
              <a:buAutoNum type="arabicParenR"/>
            </a:pPr>
            <a:r>
              <a:rPr lang="en-US" altLang="ko-KR" sz="1230" b="1" dirty="0" smtClean="0">
                <a:latin typeface="PT Sans"/>
              </a:rPr>
              <a:t>2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</a:t>
            </a:r>
            <a:r>
              <a:rPr lang="ko-KR" altLang="en-US" sz="1230" b="1" dirty="0" smtClean="0">
                <a:latin typeface="PT Sans"/>
              </a:rPr>
              <a:t>행 출력 </a:t>
            </a:r>
            <a:r>
              <a:rPr lang="en-US" altLang="ko-KR" sz="1230" b="1" dirty="0" smtClean="0">
                <a:latin typeface="PT Sans"/>
              </a:rPr>
              <a:t>-&gt; offset : 1 -&gt; </a:t>
            </a:r>
            <a:r>
              <a:rPr lang="ko-KR" altLang="en-US" sz="1230" b="1" dirty="0" err="1" smtClean="0">
                <a:latin typeface="PT Sans"/>
              </a:rPr>
              <a:t>반복문</a:t>
            </a:r>
            <a:r>
              <a:rPr lang="ko-KR" altLang="en-US" sz="1230" b="1" dirty="0" smtClean="0">
                <a:latin typeface="PT Sans"/>
              </a:rPr>
              <a:t> </a:t>
            </a:r>
            <a:r>
              <a:rPr lang="en-US" altLang="ko-KR" sz="1230" b="1" dirty="0" smtClean="0">
                <a:latin typeface="PT Sans"/>
              </a:rPr>
              <a:t>1</a:t>
            </a:r>
            <a:r>
              <a:rPr lang="ko-KR" altLang="en-US" sz="1230" b="1" dirty="0" smtClean="0">
                <a:latin typeface="PT Sans"/>
              </a:rPr>
              <a:t>번 실행 </a:t>
            </a:r>
            <a:r>
              <a:rPr lang="en-US" altLang="ko-KR" sz="1230" b="1" dirty="0" smtClean="0">
                <a:latin typeface="PT Sans"/>
              </a:rPr>
              <a:t>-&gt; 3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</a:t>
            </a:r>
            <a:r>
              <a:rPr lang="ko-KR" altLang="en-US" sz="1230" b="1" dirty="0" smtClean="0">
                <a:latin typeface="PT Sans"/>
              </a:rPr>
              <a:t>행 출력 </a:t>
            </a:r>
            <a:r>
              <a:rPr lang="en-US" altLang="ko-KR" sz="1230" b="1" dirty="0" smtClean="0">
                <a:latin typeface="PT Sans"/>
              </a:rPr>
              <a:t>-&gt; </a:t>
            </a:r>
            <a:r>
              <a:rPr lang="en-US" altLang="ko-KR" sz="1230" b="1" dirty="0" err="1" smtClean="0">
                <a:latin typeface="PT Sans"/>
              </a:rPr>
              <a:t>cout</a:t>
            </a:r>
            <a:r>
              <a:rPr lang="en-US" altLang="ko-KR" sz="1230" b="1" dirty="0" smtClean="0">
                <a:latin typeface="PT Sans"/>
              </a:rPr>
              <a:t> &lt;&lt; </a:t>
            </a:r>
            <a:r>
              <a:rPr lang="en-US" altLang="ko-KR" sz="1230" b="1" dirty="0" err="1" smtClean="0">
                <a:latin typeface="PT Sans"/>
              </a:rPr>
              <a:t>endl</a:t>
            </a:r>
            <a:r>
              <a:rPr lang="en-US" altLang="ko-KR" sz="1230" b="1" dirty="0" smtClean="0">
                <a:latin typeface="PT Sans"/>
              </a:rPr>
              <a:t>; </a:t>
            </a:r>
            <a:r>
              <a:rPr lang="ko-KR" altLang="en-US" sz="1230" b="1" dirty="0" smtClean="0">
                <a:latin typeface="PT Sans"/>
              </a:rPr>
              <a:t>을 </a:t>
            </a:r>
            <a:r>
              <a:rPr lang="en-US" altLang="ko-KR" sz="1230" b="1" dirty="0" smtClean="0">
                <a:latin typeface="PT Sans"/>
              </a:rPr>
              <a:t>9</a:t>
            </a:r>
            <a:r>
              <a:rPr lang="ko-KR" altLang="en-US" sz="1230" b="1" dirty="0" smtClean="0">
                <a:latin typeface="PT Sans"/>
              </a:rPr>
              <a:t>번 반복 후 </a:t>
            </a:r>
            <a:r>
              <a:rPr lang="en-US" altLang="ko-KR" sz="1230" b="1" dirty="0" err="1" smtClean="0">
                <a:latin typeface="PT Sans"/>
              </a:rPr>
              <a:t>cout</a:t>
            </a:r>
            <a:r>
              <a:rPr lang="en-US" altLang="ko-KR" sz="1230" b="1" dirty="0" smtClean="0">
                <a:latin typeface="PT Sans"/>
              </a:rPr>
              <a:t> &lt;&lt; </a:t>
            </a:r>
            <a:r>
              <a:rPr lang="en-US" altLang="ko-KR" sz="1230" b="1" dirty="0" err="1" smtClean="0">
                <a:latin typeface="PT Sans"/>
              </a:rPr>
              <a:t>endl</a:t>
            </a:r>
            <a:r>
              <a:rPr lang="en-US" altLang="ko-KR" sz="1230" b="1" dirty="0" smtClean="0">
                <a:latin typeface="PT Sans"/>
              </a:rPr>
              <a:t>, offset ++;</a:t>
            </a:r>
          </a:p>
          <a:p>
            <a:pPr marL="342900" indent="-342900">
              <a:buAutoNum type="arabicParenR"/>
            </a:pPr>
            <a:r>
              <a:rPr lang="en-US" altLang="ko-KR" sz="1230" b="1" dirty="0" smtClean="0">
                <a:latin typeface="PT Sans"/>
              </a:rPr>
              <a:t>4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</a:t>
            </a:r>
            <a:r>
              <a:rPr lang="ko-KR" altLang="en-US" sz="1230" b="1" dirty="0" smtClean="0">
                <a:latin typeface="PT Sans"/>
              </a:rPr>
              <a:t>행 출력 </a:t>
            </a:r>
            <a:r>
              <a:rPr lang="en-US" altLang="ko-KR" sz="1230" b="1" dirty="0" smtClean="0">
                <a:latin typeface="PT Sans"/>
              </a:rPr>
              <a:t>-&gt; offset : 2 -&gt; </a:t>
            </a:r>
            <a:r>
              <a:rPr lang="ko-KR" altLang="en-US" sz="1230" b="1" dirty="0" err="1" smtClean="0">
                <a:latin typeface="PT Sans"/>
              </a:rPr>
              <a:t>반복문</a:t>
            </a:r>
            <a:r>
              <a:rPr lang="ko-KR" altLang="en-US" sz="1230" b="1" dirty="0" smtClean="0">
                <a:latin typeface="PT Sans"/>
              </a:rPr>
              <a:t> </a:t>
            </a:r>
            <a:r>
              <a:rPr lang="en-US" altLang="ko-KR" sz="1230" b="1" dirty="0" smtClean="0">
                <a:latin typeface="PT Sans"/>
              </a:rPr>
              <a:t>2</a:t>
            </a:r>
            <a:r>
              <a:rPr lang="ko-KR" altLang="en-US" sz="1230" b="1" dirty="0" smtClean="0">
                <a:latin typeface="PT Sans"/>
              </a:rPr>
              <a:t>번 실행 </a:t>
            </a:r>
            <a:r>
              <a:rPr lang="en-US" altLang="ko-KR" sz="1230" b="1" dirty="0" smtClean="0">
                <a:latin typeface="PT Sans"/>
              </a:rPr>
              <a:t>-&gt; 5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</a:t>
            </a:r>
            <a:r>
              <a:rPr lang="ko-KR" altLang="en-US" sz="1230" b="1" dirty="0" smtClean="0">
                <a:latin typeface="PT Sans"/>
              </a:rPr>
              <a:t>행 출력 </a:t>
            </a:r>
            <a:r>
              <a:rPr lang="en-US" altLang="ko-KR" sz="1230" b="1" dirty="0" smtClean="0">
                <a:latin typeface="PT Sans"/>
              </a:rPr>
              <a:t>-&gt; 6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</a:t>
            </a:r>
            <a:r>
              <a:rPr lang="ko-KR" altLang="en-US" sz="1230" b="1" dirty="0" smtClean="0">
                <a:latin typeface="PT Sans"/>
              </a:rPr>
              <a:t>행 출력 </a:t>
            </a:r>
            <a:r>
              <a:rPr lang="en-US" altLang="ko-KR" sz="1230" b="1" dirty="0" smtClean="0">
                <a:latin typeface="PT Sans"/>
              </a:rPr>
              <a:t>-&gt; </a:t>
            </a:r>
            <a:r>
              <a:rPr lang="en-US" altLang="ko-KR" sz="1230" b="1" dirty="0" err="1" smtClean="0">
                <a:latin typeface="PT Sans"/>
              </a:rPr>
              <a:t>cout</a:t>
            </a:r>
            <a:r>
              <a:rPr lang="en-US" altLang="ko-KR" sz="1230" b="1" dirty="0" smtClean="0">
                <a:latin typeface="PT Sans"/>
              </a:rPr>
              <a:t> &lt;&lt; </a:t>
            </a:r>
            <a:r>
              <a:rPr lang="en-US" altLang="ko-KR" sz="1230" b="1" dirty="0" err="1" smtClean="0">
                <a:latin typeface="PT Sans"/>
              </a:rPr>
              <a:t>endl</a:t>
            </a:r>
            <a:r>
              <a:rPr lang="en-US" altLang="ko-KR" sz="1230" b="1" dirty="0" smtClean="0">
                <a:latin typeface="PT Sans"/>
              </a:rPr>
              <a:t>; </a:t>
            </a:r>
            <a:r>
              <a:rPr lang="ko-KR" altLang="en-US" sz="1230" b="1" dirty="0" smtClean="0">
                <a:latin typeface="PT Sans"/>
              </a:rPr>
              <a:t>을 </a:t>
            </a:r>
            <a:r>
              <a:rPr lang="en-US" altLang="ko-KR" sz="1230" b="1" dirty="0" smtClean="0">
                <a:latin typeface="PT Sans"/>
              </a:rPr>
              <a:t>9</a:t>
            </a:r>
            <a:r>
              <a:rPr lang="ko-KR" altLang="en-US" sz="1230" b="1" dirty="0" smtClean="0">
                <a:latin typeface="PT Sans"/>
              </a:rPr>
              <a:t>번 반복 후 </a:t>
            </a:r>
            <a:r>
              <a:rPr lang="en-US" altLang="ko-KR" sz="1230" b="1" dirty="0" err="1" smtClean="0">
                <a:latin typeface="PT Sans"/>
              </a:rPr>
              <a:t>cout</a:t>
            </a:r>
            <a:r>
              <a:rPr lang="en-US" altLang="ko-KR" sz="1230" b="1" dirty="0" smtClean="0">
                <a:latin typeface="PT Sans"/>
              </a:rPr>
              <a:t> &lt;&lt; </a:t>
            </a:r>
            <a:r>
              <a:rPr lang="en-US" altLang="ko-KR" sz="1230" b="1" dirty="0" err="1" smtClean="0">
                <a:latin typeface="PT Sans"/>
              </a:rPr>
              <a:t>endl</a:t>
            </a:r>
            <a:r>
              <a:rPr lang="en-US" altLang="ko-KR" sz="1230" b="1" dirty="0" smtClean="0">
                <a:latin typeface="PT Sans"/>
              </a:rPr>
              <a:t>;, offset ++;</a:t>
            </a:r>
          </a:p>
          <a:p>
            <a:pPr marL="342900" indent="-342900">
              <a:buAutoNum type="arabicParenR"/>
            </a:pPr>
            <a:r>
              <a:rPr lang="en-US" altLang="ko-KR" sz="1230" b="1" dirty="0" smtClean="0">
                <a:latin typeface="PT Sans"/>
              </a:rPr>
              <a:t>7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</a:t>
            </a:r>
            <a:r>
              <a:rPr lang="ko-KR" altLang="en-US" sz="1230" b="1" dirty="0" smtClean="0">
                <a:latin typeface="PT Sans"/>
              </a:rPr>
              <a:t>행 출력 </a:t>
            </a:r>
            <a:r>
              <a:rPr lang="en-US" altLang="ko-KR" sz="1230" b="1" dirty="0" smtClean="0">
                <a:latin typeface="PT Sans"/>
              </a:rPr>
              <a:t>-&gt; offset : 3 -&gt; </a:t>
            </a:r>
            <a:r>
              <a:rPr lang="ko-KR" altLang="en-US" sz="1230" b="1" dirty="0" err="1" smtClean="0">
                <a:latin typeface="PT Sans"/>
              </a:rPr>
              <a:t>반복문</a:t>
            </a:r>
            <a:r>
              <a:rPr lang="ko-KR" altLang="en-US" sz="1230" b="1" dirty="0" smtClean="0">
                <a:latin typeface="PT Sans"/>
              </a:rPr>
              <a:t> </a:t>
            </a:r>
            <a:r>
              <a:rPr lang="en-US" altLang="ko-KR" sz="1230" b="1" dirty="0" smtClean="0">
                <a:latin typeface="PT Sans"/>
              </a:rPr>
              <a:t>3</a:t>
            </a:r>
            <a:r>
              <a:rPr lang="ko-KR" altLang="en-US" sz="1230" b="1" dirty="0" smtClean="0">
                <a:latin typeface="PT Sans"/>
              </a:rPr>
              <a:t>번 실행 </a:t>
            </a:r>
            <a:r>
              <a:rPr lang="en-US" altLang="ko-KR" sz="1230" b="1" dirty="0" smtClean="0">
                <a:latin typeface="PT Sans"/>
              </a:rPr>
              <a:t>-&gt; 8</a:t>
            </a:r>
            <a:r>
              <a:rPr lang="ko-KR" altLang="en-US" sz="1230" b="1" dirty="0" smtClean="0">
                <a:latin typeface="PT Sans"/>
              </a:rPr>
              <a:t>단</a:t>
            </a:r>
            <a:r>
              <a:rPr lang="en-US" altLang="ko-KR" sz="1230" b="1" dirty="0" smtClean="0">
                <a:latin typeface="PT Sans"/>
              </a:rPr>
              <a:t>,9</a:t>
            </a:r>
            <a:r>
              <a:rPr lang="ko-KR" altLang="en-US" sz="1230" b="1" dirty="0" smtClean="0">
                <a:latin typeface="PT Sans"/>
              </a:rPr>
              <a:t>단</a:t>
            </a:r>
            <a:r>
              <a:rPr lang="en-US" altLang="ko-KR" sz="1230" b="1" dirty="0" smtClean="0">
                <a:latin typeface="PT Sans"/>
              </a:rPr>
              <a:t>,10</a:t>
            </a:r>
            <a:r>
              <a:rPr lang="ko-KR" altLang="en-US" sz="1230" b="1" dirty="0" smtClean="0">
                <a:latin typeface="PT Sans"/>
              </a:rPr>
              <a:t>단 이후 </a:t>
            </a:r>
            <a:r>
              <a:rPr lang="en-US" altLang="ko-KR" sz="1230" b="1" dirty="0" err="1" smtClean="0">
                <a:latin typeface="PT Sans"/>
              </a:rPr>
              <a:t>cout</a:t>
            </a:r>
            <a:r>
              <a:rPr lang="en-US" altLang="ko-KR" sz="1230" b="1" dirty="0" smtClean="0">
                <a:latin typeface="PT Sans"/>
              </a:rPr>
              <a:t> &lt;&lt; </a:t>
            </a:r>
            <a:r>
              <a:rPr lang="en-US" altLang="ko-KR" sz="1230" b="1" dirty="0" err="1" smtClean="0">
                <a:latin typeface="PT Sans"/>
              </a:rPr>
              <a:t>endl</a:t>
            </a:r>
            <a:r>
              <a:rPr lang="en-US" altLang="ko-KR" sz="1230" b="1" dirty="0" smtClean="0">
                <a:latin typeface="PT Sans"/>
              </a:rPr>
              <a:t>; offset ++;</a:t>
            </a:r>
          </a:p>
          <a:p>
            <a:pPr marL="342900" indent="-342900">
              <a:buAutoNum type="arabicParenR"/>
            </a:pPr>
            <a:r>
              <a:rPr lang="en-US" altLang="ko-KR" sz="1230" b="1" dirty="0" smtClean="0">
                <a:latin typeface="PT Sans"/>
              </a:rPr>
              <a:t>11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</a:t>
            </a:r>
            <a:r>
              <a:rPr lang="ko-KR" altLang="en-US" sz="1230" b="1" dirty="0" smtClean="0">
                <a:latin typeface="PT Sans"/>
              </a:rPr>
              <a:t>행 출력 </a:t>
            </a:r>
            <a:r>
              <a:rPr lang="en-US" altLang="ko-KR" sz="1230" b="1" dirty="0" smtClean="0">
                <a:latin typeface="PT Sans"/>
              </a:rPr>
              <a:t>-&gt; offset : 4 -&gt; </a:t>
            </a:r>
            <a:r>
              <a:rPr lang="ko-KR" altLang="en-US" sz="1230" b="1" dirty="0" err="1" smtClean="0">
                <a:latin typeface="PT Sans"/>
              </a:rPr>
              <a:t>반복문</a:t>
            </a:r>
            <a:r>
              <a:rPr lang="ko-KR" altLang="en-US" sz="1230" b="1" dirty="0" smtClean="0">
                <a:latin typeface="PT Sans"/>
              </a:rPr>
              <a:t> </a:t>
            </a:r>
            <a:r>
              <a:rPr lang="en-US" altLang="ko-KR" sz="1230" b="1" dirty="0" smtClean="0">
                <a:latin typeface="PT Sans"/>
              </a:rPr>
              <a:t>4</a:t>
            </a:r>
            <a:r>
              <a:rPr lang="ko-KR" altLang="en-US" sz="1230" b="1" dirty="0" smtClean="0">
                <a:latin typeface="PT Sans"/>
              </a:rPr>
              <a:t>번 실행 </a:t>
            </a:r>
            <a:r>
              <a:rPr lang="en-US" altLang="ko-KR" sz="1230" b="1" dirty="0" smtClean="0">
                <a:latin typeface="PT Sans"/>
              </a:rPr>
              <a:t>-&gt; 12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13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14</a:t>
            </a:r>
            <a:r>
              <a:rPr lang="ko-KR" altLang="en-US" sz="1230" b="1" dirty="0" smtClean="0">
                <a:latin typeface="PT Sans"/>
              </a:rPr>
              <a:t>단 </a:t>
            </a:r>
            <a:r>
              <a:rPr lang="en-US" altLang="ko-KR" sz="1230" b="1" dirty="0" smtClean="0">
                <a:latin typeface="PT Sans"/>
              </a:rPr>
              <a:t>15</a:t>
            </a:r>
            <a:r>
              <a:rPr lang="ko-KR" altLang="en-US" sz="1230" b="1" dirty="0" smtClean="0">
                <a:latin typeface="PT Sans"/>
              </a:rPr>
              <a:t>단 이후 </a:t>
            </a:r>
            <a:r>
              <a:rPr lang="en-US" altLang="ko-KR" sz="1230" b="1" dirty="0" err="1" smtClean="0">
                <a:latin typeface="PT Sans"/>
              </a:rPr>
              <a:t>i</a:t>
            </a:r>
            <a:r>
              <a:rPr lang="ko-KR" altLang="en-US" sz="1230" b="1" dirty="0" smtClean="0">
                <a:latin typeface="PT Sans"/>
              </a:rPr>
              <a:t>는 </a:t>
            </a:r>
            <a:r>
              <a:rPr lang="en-US" altLang="ko-KR" sz="1230" b="1" dirty="0" smtClean="0">
                <a:latin typeface="PT Sans"/>
              </a:rPr>
              <a:t>15</a:t>
            </a:r>
            <a:r>
              <a:rPr lang="ko-KR" altLang="en-US" sz="1230" b="1" dirty="0" smtClean="0">
                <a:latin typeface="PT Sans"/>
              </a:rPr>
              <a:t>이므로 </a:t>
            </a:r>
            <a:r>
              <a:rPr lang="ko-KR" altLang="en-US" sz="1230" b="1" dirty="0" err="1" smtClean="0">
                <a:latin typeface="PT Sans"/>
              </a:rPr>
              <a:t>반복문</a:t>
            </a:r>
            <a:r>
              <a:rPr lang="ko-KR" altLang="en-US" sz="1230" b="1" dirty="0" smtClean="0">
                <a:latin typeface="PT Sans"/>
              </a:rPr>
              <a:t> 종료</a:t>
            </a:r>
            <a:endParaRPr lang="en-US" altLang="ko-KR" sz="1230" b="1" dirty="0" smtClean="0"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272088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350887" y="3662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41.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피보나치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수열 출력</a:t>
            </a:r>
            <a:endParaRPr lang="en-US" sz="3060" dirty="0"/>
          </a:p>
        </p:txBody>
      </p:sp>
      <p:sp>
        <p:nvSpPr>
          <p:cNvPr id="21" name="오른쪽 화살표 20"/>
          <p:cNvSpPr/>
          <p:nvPr/>
        </p:nvSpPr>
        <p:spPr>
          <a:xfrm>
            <a:off x="6756918" y="2894732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56918" y="2420651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018" y="1968942"/>
            <a:ext cx="2765259" cy="1998528"/>
          </a:xfrm>
          <a:prstGeom prst="rect">
            <a:avLst/>
          </a:prstGeom>
        </p:spPr>
      </p:pic>
      <p:sp>
        <p:nvSpPr>
          <p:cNvPr id="24" name="Shape 2"/>
          <p:cNvSpPr/>
          <p:nvPr/>
        </p:nvSpPr>
        <p:spPr>
          <a:xfrm>
            <a:off x="4193356" y="5523117"/>
            <a:ext cx="571894" cy="577572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5" name="Text 3"/>
          <p:cNvSpPr/>
          <p:nvPr/>
        </p:nvSpPr>
        <p:spPr>
          <a:xfrm>
            <a:off x="4422171" y="5545888"/>
            <a:ext cx="112752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187" dirty="0"/>
          </a:p>
        </p:txBody>
      </p:sp>
      <p:sp>
        <p:nvSpPr>
          <p:cNvPr id="26" name="Shape 7"/>
          <p:cNvSpPr/>
          <p:nvPr/>
        </p:nvSpPr>
        <p:spPr>
          <a:xfrm>
            <a:off x="4190681" y="6477361"/>
            <a:ext cx="574570" cy="552942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7" name="Text 8"/>
          <p:cNvSpPr/>
          <p:nvPr/>
        </p:nvSpPr>
        <p:spPr>
          <a:xfrm>
            <a:off x="4426397" y="6491280"/>
            <a:ext cx="161687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187" dirty="0"/>
          </a:p>
        </p:txBody>
      </p:sp>
      <p:sp>
        <p:nvSpPr>
          <p:cNvPr id="28" name="Shape 12"/>
          <p:cNvSpPr/>
          <p:nvPr/>
        </p:nvSpPr>
        <p:spPr>
          <a:xfrm>
            <a:off x="4196031" y="7383866"/>
            <a:ext cx="569220" cy="577872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9" name="Text 13"/>
          <p:cNvSpPr/>
          <p:nvPr/>
        </p:nvSpPr>
        <p:spPr>
          <a:xfrm>
            <a:off x="4424042" y="7430102"/>
            <a:ext cx="16633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187" dirty="0"/>
          </a:p>
        </p:txBody>
      </p:sp>
      <p:sp>
        <p:nvSpPr>
          <p:cNvPr id="30" name="TextBox 29"/>
          <p:cNvSpPr txBox="1"/>
          <p:nvPr/>
        </p:nvSpPr>
        <p:spPr>
          <a:xfrm>
            <a:off x="5233975" y="5617766"/>
            <a:ext cx="4671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p = 0, n = 0, t = 0 </a:t>
            </a:r>
            <a:r>
              <a:rPr lang="ko-KR" altLang="en-US" sz="1300" dirty="0" smtClean="0"/>
              <a:t>으로 초기화 후 피보나치 수열을 </a:t>
            </a:r>
            <a:r>
              <a:rPr lang="en-US" altLang="ko-KR" sz="1300" dirty="0" smtClean="0"/>
              <a:t>9</a:t>
            </a:r>
            <a:r>
              <a:rPr lang="ko-KR" altLang="en-US" sz="1300" dirty="0" smtClean="0"/>
              <a:t>열 까지 출력 하는 </a:t>
            </a:r>
            <a:r>
              <a:rPr lang="en-US" altLang="ko-KR" sz="1300" dirty="0" err="1" smtClean="0"/>
              <a:t>i</a:t>
            </a:r>
            <a:r>
              <a:rPr lang="en-US" altLang="ko-KR" sz="1300" dirty="0" smtClean="0"/>
              <a:t> </a:t>
            </a:r>
            <a:r>
              <a:rPr lang="ko-KR" altLang="en-US" sz="1300" dirty="0" err="1" smtClean="0"/>
              <a:t>반복문</a:t>
            </a:r>
            <a:r>
              <a:rPr lang="ko-KR" altLang="en-US" sz="1300" dirty="0" smtClean="0"/>
              <a:t> 입력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5233975" y="6432610"/>
            <a:ext cx="4671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p = 0</a:t>
            </a:r>
            <a:r>
              <a:rPr lang="ko-KR" altLang="en-US" sz="1300" dirty="0" smtClean="0"/>
              <a:t>을 통해 이전 값을 초기화 후 </a:t>
            </a:r>
            <a:r>
              <a:rPr lang="en-US" altLang="ko-KR" sz="1300" dirty="0" smtClean="0"/>
              <a:t> n = 1 </a:t>
            </a:r>
            <a:r>
              <a:rPr lang="ko-KR" altLang="en-US" sz="1300" dirty="0" smtClean="0"/>
              <a:t>을 통해 현재 값을 초기화 이후 </a:t>
            </a:r>
            <a:r>
              <a:rPr lang="en-US" altLang="ko-KR" sz="1300" dirty="0" smtClean="0"/>
              <a:t>j </a:t>
            </a:r>
            <a:r>
              <a:rPr lang="ko-KR" altLang="en-US" sz="1300" dirty="0" err="1" smtClean="0"/>
              <a:t>반복문을</a:t>
            </a:r>
            <a:r>
              <a:rPr lang="ko-KR" altLang="en-US" sz="1300" dirty="0" smtClean="0"/>
              <a:t> 통해 </a:t>
            </a:r>
            <a:r>
              <a:rPr lang="en-US" altLang="ko-KR" sz="1300" dirty="0" err="1" smtClean="0"/>
              <a:t>i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보다 작거나 같을 때 까지 각 항을 반복 수행</a:t>
            </a:r>
            <a:endParaRPr lang="ko-KR" altLang="en-US" sz="1300" dirty="0"/>
          </a:p>
        </p:txBody>
      </p:sp>
      <p:sp>
        <p:nvSpPr>
          <p:cNvPr id="32" name="TextBox 31"/>
          <p:cNvSpPr txBox="1"/>
          <p:nvPr/>
        </p:nvSpPr>
        <p:spPr>
          <a:xfrm>
            <a:off x="5233975" y="7332651"/>
            <a:ext cx="460273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값 </a:t>
            </a:r>
            <a:r>
              <a:rPr lang="en-US" altLang="ko-KR" sz="1300" dirty="0" smtClean="0"/>
              <a:t>n</a:t>
            </a:r>
            <a:r>
              <a:rPr lang="ko-KR" altLang="en-US" sz="1300" dirty="0" smtClean="0"/>
              <a:t>을 출력 후 </a:t>
            </a:r>
            <a:r>
              <a:rPr lang="en-US" altLang="ko-KR" sz="1300" dirty="0" smtClean="0"/>
              <a:t>t = n </a:t>
            </a:r>
            <a:r>
              <a:rPr lang="ko-KR" altLang="en-US" sz="1300" dirty="0" smtClean="0"/>
              <a:t>을 통해 </a:t>
            </a:r>
            <a:r>
              <a:rPr lang="ko-KR" altLang="en-US" sz="1300" dirty="0" err="1" smtClean="0"/>
              <a:t>현재값을</a:t>
            </a:r>
            <a:r>
              <a:rPr lang="ko-KR" altLang="en-US" sz="1300" dirty="0" smtClean="0"/>
              <a:t> 저장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그 후 </a:t>
            </a:r>
            <a:r>
              <a:rPr lang="en-US" altLang="ko-KR" sz="1300" dirty="0" smtClean="0"/>
              <a:t>n</a:t>
            </a:r>
            <a:r>
              <a:rPr lang="ko-KR" altLang="en-US" sz="1300" dirty="0" smtClean="0"/>
              <a:t>값을 다음 피보나치 값을 계산 한 후 </a:t>
            </a:r>
            <a:r>
              <a:rPr lang="en-US" altLang="ko-KR" sz="1300" dirty="0" smtClean="0"/>
              <a:t>p = t</a:t>
            </a:r>
            <a:r>
              <a:rPr lang="ko-KR" altLang="en-US" sz="1300" dirty="0" smtClean="0"/>
              <a:t>를 통해 이전 값을 대입</a:t>
            </a:r>
            <a:endParaRPr lang="en-US" altLang="ko-KR" sz="1300" dirty="0" smtClean="0"/>
          </a:p>
          <a:p>
            <a:r>
              <a:rPr lang="en-US" altLang="ko-KR" sz="1300" dirty="0" smtClean="0"/>
              <a:t>J </a:t>
            </a:r>
            <a:r>
              <a:rPr lang="ko-KR" altLang="en-US" sz="1300" dirty="0" err="1" smtClean="0"/>
              <a:t>반복문이</a:t>
            </a:r>
            <a:r>
              <a:rPr lang="ko-KR" altLang="en-US" sz="1300" dirty="0" smtClean="0"/>
              <a:t> 끝난 후 </a:t>
            </a:r>
            <a:r>
              <a:rPr lang="en-US" altLang="ko-KR" sz="1300" dirty="0" err="1" smtClean="0"/>
              <a:t>cout</a:t>
            </a:r>
            <a:r>
              <a:rPr lang="en-US" altLang="ko-KR" sz="1300" dirty="0" smtClean="0"/>
              <a:t> &lt;&lt; </a:t>
            </a:r>
            <a:r>
              <a:rPr lang="en-US" altLang="ko-KR" sz="1300" dirty="0" err="1" smtClean="0"/>
              <a:t>endl</a:t>
            </a:r>
            <a:r>
              <a:rPr lang="en-US" altLang="ko-KR" sz="1300" dirty="0" smtClean="0"/>
              <a:t>;</a:t>
            </a:r>
            <a:endParaRPr lang="ko-KR" altLang="en-US" sz="1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609" y="1172563"/>
            <a:ext cx="48196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3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20" name="Text 1"/>
          <p:cNvSpPr/>
          <p:nvPr/>
        </p:nvSpPr>
        <p:spPr>
          <a:xfrm>
            <a:off x="4350887" y="3662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42. </a:t>
            </a:r>
            <a:r>
              <a:rPr lang="ko-KR" alt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피라미드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출력</a:t>
            </a:r>
            <a:endParaRPr lang="en-US" sz="3060" dirty="0"/>
          </a:p>
        </p:txBody>
      </p:sp>
      <p:sp>
        <p:nvSpPr>
          <p:cNvPr id="22" name="오른쪽 화살표 21"/>
          <p:cNvSpPr/>
          <p:nvPr/>
        </p:nvSpPr>
        <p:spPr>
          <a:xfrm>
            <a:off x="6683714" y="3227909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3714" y="2753828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250" y="2472291"/>
            <a:ext cx="3211376" cy="1700140"/>
          </a:xfrm>
          <a:prstGeom prst="rect">
            <a:avLst/>
          </a:prstGeom>
        </p:spPr>
      </p:pic>
      <p:sp>
        <p:nvSpPr>
          <p:cNvPr id="25" name="Shape 2"/>
          <p:cNvSpPr/>
          <p:nvPr/>
        </p:nvSpPr>
        <p:spPr>
          <a:xfrm>
            <a:off x="1522439" y="5710489"/>
            <a:ext cx="5792761" cy="162987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/>
          <a:lstStyle/>
          <a:p>
            <a:r>
              <a:rPr lang="en-US" altLang="ko-KR" sz="1630" b="1" dirty="0" smtClean="0">
                <a:latin typeface="PT Sans"/>
              </a:rPr>
              <a:t>1) </a:t>
            </a:r>
            <a:r>
              <a:rPr lang="en-US" altLang="ko-KR" sz="1630" b="1" dirty="0" err="1" smtClean="0">
                <a:latin typeface="PT Sans"/>
              </a:rPr>
              <a:t>i</a:t>
            </a:r>
            <a:r>
              <a:rPr lang="en-US" altLang="ko-KR" sz="1630" b="1" dirty="0" smtClean="0">
                <a:latin typeface="PT Sans"/>
              </a:rPr>
              <a:t> </a:t>
            </a:r>
            <a:r>
              <a:rPr lang="ko-KR" altLang="en-US" sz="1630" b="1" dirty="0" smtClean="0">
                <a:latin typeface="PT Sans"/>
              </a:rPr>
              <a:t>는 별을 출력 할 단을 의미</a:t>
            </a:r>
            <a:endParaRPr lang="en-US" altLang="ko-KR" sz="1630" b="1" dirty="0" smtClean="0">
              <a:latin typeface="PT Sans"/>
            </a:endParaRPr>
          </a:p>
          <a:p>
            <a:r>
              <a:rPr lang="en-US" altLang="ko-KR" sz="1630" b="1" dirty="0" smtClean="0">
                <a:latin typeface="PT Sans"/>
              </a:rPr>
              <a:t>2) K </a:t>
            </a:r>
            <a:r>
              <a:rPr lang="ko-KR" altLang="en-US" sz="1630" b="1" dirty="0" smtClean="0">
                <a:latin typeface="PT Sans"/>
              </a:rPr>
              <a:t>는 공백을 의미 하며</a:t>
            </a:r>
            <a:r>
              <a:rPr lang="en-US" altLang="ko-KR" sz="1630" b="1" dirty="0" smtClean="0">
                <a:latin typeface="PT Sans"/>
              </a:rPr>
              <a:t>, offset – </a:t>
            </a:r>
            <a:r>
              <a:rPr lang="en-US" altLang="ko-KR" sz="1630" b="1" dirty="0" err="1" smtClean="0">
                <a:latin typeface="PT Sans"/>
              </a:rPr>
              <a:t>i</a:t>
            </a:r>
            <a:r>
              <a:rPr lang="en-US" altLang="ko-KR" sz="1630" b="1" dirty="0" smtClean="0">
                <a:latin typeface="PT Sans"/>
              </a:rPr>
              <a:t> </a:t>
            </a:r>
            <a:r>
              <a:rPr lang="ko-KR" altLang="en-US" sz="1630" b="1" dirty="0" smtClean="0">
                <a:latin typeface="PT Sans"/>
              </a:rPr>
              <a:t>만큼 공백을 출력</a:t>
            </a:r>
            <a:endParaRPr lang="en-US" altLang="ko-KR" sz="1630" b="1" dirty="0" smtClean="0">
              <a:latin typeface="PT Sans"/>
            </a:endParaRPr>
          </a:p>
          <a:p>
            <a:r>
              <a:rPr lang="en-US" altLang="ko-KR" sz="1630" b="1" dirty="0" smtClean="0">
                <a:latin typeface="PT Sans"/>
              </a:rPr>
              <a:t>3) j </a:t>
            </a:r>
            <a:r>
              <a:rPr lang="ko-KR" altLang="en-US" sz="1630" b="1" dirty="0" smtClean="0">
                <a:latin typeface="PT Sans"/>
              </a:rPr>
              <a:t>는 </a:t>
            </a:r>
            <a:r>
              <a:rPr lang="en-US" altLang="ko-KR" sz="1630" b="1" dirty="0" smtClean="0">
                <a:latin typeface="PT Sans"/>
              </a:rPr>
              <a:t>* </a:t>
            </a:r>
            <a:r>
              <a:rPr lang="ko-KR" altLang="en-US" sz="1630" b="1" dirty="0" smtClean="0">
                <a:latin typeface="PT Sans"/>
              </a:rPr>
              <a:t>출력 개수를 의미하며</a:t>
            </a:r>
            <a:r>
              <a:rPr lang="en-US" altLang="ko-KR" sz="1630" b="1" dirty="0">
                <a:latin typeface="PT Sans"/>
              </a:rPr>
              <a:t> </a:t>
            </a:r>
            <a:r>
              <a:rPr lang="ko-KR" altLang="en-US" sz="1630" b="1" dirty="0" smtClean="0">
                <a:latin typeface="PT Sans"/>
              </a:rPr>
              <a:t>출력이 될 때 마다 </a:t>
            </a:r>
            <a:r>
              <a:rPr lang="en-US" altLang="ko-KR" sz="1630" b="1" dirty="0" smtClean="0">
                <a:latin typeface="PT Sans"/>
              </a:rPr>
              <a:t>j ++ </a:t>
            </a:r>
          </a:p>
          <a:p>
            <a:r>
              <a:rPr lang="en-US" altLang="ko-KR" sz="1630" b="1" dirty="0" smtClean="0">
                <a:latin typeface="PT Sans"/>
              </a:rPr>
              <a:t>4) </a:t>
            </a:r>
            <a:r>
              <a:rPr lang="en-US" altLang="ko-KR" sz="1630" b="1" dirty="0" err="1" smtClean="0">
                <a:latin typeface="PT Sans"/>
              </a:rPr>
              <a:t>i</a:t>
            </a:r>
            <a:r>
              <a:rPr lang="en-US" altLang="ko-KR" sz="1630" b="1" dirty="0" smtClean="0">
                <a:latin typeface="PT Sans"/>
              </a:rPr>
              <a:t> </a:t>
            </a:r>
            <a:r>
              <a:rPr lang="ko-KR" altLang="en-US" sz="1630" b="1" dirty="0" err="1" smtClean="0">
                <a:latin typeface="PT Sans"/>
              </a:rPr>
              <a:t>반복문이</a:t>
            </a:r>
            <a:r>
              <a:rPr lang="ko-KR" altLang="en-US" sz="1630" b="1" dirty="0" smtClean="0">
                <a:latin typeface="PT Sans"/>
              </a:rPr>
              <a:t> 끝날 때 마다 </a:t>
            </a:r>
            <a:r>
              <a:rPr lang="en-US" altLang="ko-KR" sz="1630" b="1" dirty="0" err="1" smtClean="0">
                <a:latin typeface="PT Sans"/>
              </a:rPr>
              <a:t>cout</a:t>
            </a:r>
            <a:r>
              <a:rPr lang="en-US" altLang="ko-KR" sz="1630" b="1" dirty="0" smtClean="0">
                <a:latin typeface="PT Sans"/>
              </a:rPr>
              <a:t> &lt;&lt; </a:t>
            </a:r>
            <a:r>
              <a:rPr lang="en-US" altLang="ko-KR" sz="1630" b="1" dirty="0" err="1" smtClean="0">
                <a:latin typeface="PT Sans"/>
              </a:rPr>
              <a:t>endl</a:t>
            </a:r>
            <a:r>
              <a:rPr lang="en-US" altLang="ko-KR" sz="1630" b="1" dirty="0" smtClean="0">
                <a:latin typeface="PT Sans"/>
              </a:rPr>
              <a:t>; </a:t>
            </a:r>
            <a:r>
              <a:rPr lang="ko-KR" altLang="en-US" sz="1630" b="1" dirty="0" smtClean="0">
                <a:latin typeface="PT Sans"/>
              </a:rPr>
              <a:t>을</a:t>
            </a:r>
            <a:r>
              <a:rPr lang="en-US" altLang="ko-KR" sz="1630" b="1" dirty="0" smtClean="0">
                <a:latin typeface="PT Sans"/>
              </a:rPr>
              <a:t> </a:t>
            </a:r>
            <a:r>
              <a:rPr lang="ko-KR" altLang="en-US" sz="1630" b="1" dirty="0" smtClean="0">
                <a:latin typeface="PT Sans"/>
              </a:rPr>
              <a:t>하며 다음 행으로 </a:t>
            </a:r>
            <a:r>
              <a:rPr lang="en-US" altLang="ko-KR" sz="1630" b="1" dirty="0" smtClean="0">
                <a:latin typeface="PT Sans"/>
              </a:rPr>
              <a:t>Enter </a:t>
            </a:r>
            <a:r>
              <a:rPr lang="ko-KR" altLang="en-US" sz="1630" b="1" dirty="0" smtClean="0">
                <a:latin typeface="PT Sans"/>
              </a:rPr>
              <a:t>을 </a:t>
            </a:r>
            <a:r>
              <a:rPr lang="en-US" altLang="ko-KR" sz="1630" b="1" dirty="0">
                <a:latin typeface="PT Sans"/>
              </a:rPr>
              <a:t>4</a:t>
            </a:r>
            <a:r>
              <a:rPr lang="ko-KR" altLang="en-US" sz="1630" b="1" dirty="0" smtClean="0">
                <a:latin typeface="PT Sans"/>
              </a:rPr>
              <a:t>번 반복 수행 한다</a:t>
            </a:r>
            <a:r>
              <a:rPr lang="en-US" altLang="ko-KR" sz="1630" b="1" dirty="0" smtClean="0">
                <a:latin typeface="PT Sans"/>
              </a:rPr>
              <a:t>.</a:t>
            </a:r>
            <a:endParaRPr lang="en-US" altLang="ko-KR" sz="1630" b="1" dirty="0">
              <a:latin typeface="PT Sans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825" y="1269723"/>
            <a:ext cx="4419600" cy="4105275"/>
          </a:xfrm>
          <a:prstGeom prst="rect">
            <a:avLst/>
          </a:prstGeom>
        </p:spPr>
      </p:pic>
      <p:sp>
        <p:nvSpPr>
          <p:cNvPr id="27" name="Shape 2"/>
          <p:cNvSpPr/>
          <p:nvPr/>
        </p:nvSpPr>
        <p:spPr>
          <a:xfrm>
            <a:off x="7516586" y="4501804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err="1" smtClean="0"/>
              <a:t>i</a:t>
            </a:r>
            <a:r>
              <a:rPr lang="en-US" altLang="ko-KR" sz="1340" dirty="0" smtClean="0"/>
              <a:t> = 1, j = 0</a:t>
            </a:r>
            <a:endParaRPr lang="en-US" altLang="ko-KR" sz="1340" dirty="0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9010073" y="4760333"/>
            <a:ext cx="593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hape 2"/>
          <p:cNvSpPr/>
          <p:nvPr/>
        </p:nvSpPr>
        <p:spPr>
          <a:xfrm>
            <a:off x="9737271" y="4501804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smtClean="0"/>
              <a:t>“ ” -&gt; 3</a:t>
            </a:r>
            <a:r>
              <a:rPr lang="ko-KR" altLang="en-US" sz="1340" dirty="0" err="1" smtClean="0"/>
              <a:t>번출력</a:t>
            </a:r>
            <a:endParaRPr lang="en-US" altLang="ko-KR" sz="134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11298951" y="4760333"/>
            <a:ext cx="593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hape 2"/>
          <p:cNvSpPr/>
          <p:nvPr/>
        </p:nvSpPr>
        <p:spPr>
          <a:xfrm>
            <a:off x="12026149" y="4501804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smtClean="0"/>
              <a:t>“* “ 1</a:t>
            </a:r>
            <a:r>
              <a:rPr lang="ko-KR" altLang="en-US" sz="1340" dirty="0" smtClean="0"/>
              <a:t>번 출력</a:t>
            </a:r>
            <a:endParaRPr lang="en-US" altLang="ko-KR" sz="1340" dirty="0"/>
          </a:p>
        </p:txBody>
      </p:sp>
      <p:sp>
        <p:nvSpPr>
          <p:cNvPr id="33" name="Shape 2"/>
          <p:cNvSpPr/>
          <p:nvPr/>
        </p:nvSpPr>
        <p:spPr>
          <a:xfrm>
            <a:off x="7516586" y="5260474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err="1" smtClean="0"/>
              <a:t>i</a:t>
            </a:r>
            <a:r>
              <a:rPr lang="en-US" altLang="ko-KR" sz="1340" dirty="0" smtClean="0"/>
              <a:t> = 2, j = 0</a:t>
            </a:r>
            <a:endParaRPr lang="en-US" altLang="ko-KR" sz="134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9010073" y="5519003"/>
            <a:ext cx="593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2"/>
          <p:cNvSpPr/>
          <p:nvPr/>
        </p:nvSpPr>
        <p:spPr>
          <a:xfrm>
            <a:off x="9737271" y="5260474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smtClean="0"/>
              <a:t>“ ” -&gt; 2</a:t>
            </a:r>
            <a:r>
              <a:rPr lang="ko-KR" altLang="en-US" sz="1340" dirty="0" err="1" smtClean="0"/>
              <a:t>번출력</a:t>
            </a:r>
            <a:endParaRPr lang="en-US" altLang="ko-KR" sz="1340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11298951" y="5519003"/>
            <a:ext cx="593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2"/>
          <p:cNvSpPr/>
          <p:nvPr/>
        </p:nvSpPr>
        <p:spPr>
          <a:xfrm>
            <a:off x="12026149" y="5260474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smtClean="0"/>
              <a:t>“* “ 3</a:t>
            </a:r>
            <a:r>
              <a:rPr lang="ko-KR" altLang="en-US" sz="1340" dirty="0" smtClean="0"/>
              <a:t>번 출력</a:t>
            </a:r>
            <a:endParaRPr lang="en-US" altLang="ko-KR" sz="1340" dirty="0"/>
          </a:p>
        </p:txBody>
      </p:sp>
      <p:sp>
        <p:nvSpPr>
          <p:cNvPr id="38" name="Shape 2"/>
          <p:cNvSpPr/>
          <p:nvPr/>
        </p:nvSpPr>
        <p:spPr>
          <a:xfrm>
            <a:off x="7516586" y="6008370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err="1" smtClean="0"/>
              <a:t>i</a:t>
            </a:r>
            <a:r>
              <a:rPr lang="en-US" altLang="ko-KR" sz="1340" dirty="0" smtClean="0"/>
              <a:t> = 3, j = 0</a:t>
            </a:r>
            <a:endParaRPr lang="en-US" altLang="ko-KR" sz="1340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9010073" y="6266899"/>
            <a:ext cx="593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hape 2"/>
          <p:cNvSpPr/>
          <p:nvPr/>
        </p:nvSpPr>
        <p:spPr>
          <a:xfrm>
            <a:off x="9737271" y="6008370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smtClean="0"/>
              <a:t>“ ” -&gt; 1</a:t>
            </a:r>
            <a:r>
              <a:rPr lang="ko-KR" altLang="en-US" sz="1340" dirty="0" err="1" smtClean="0"/>
              <a:t>번출력</a:t>
            </a:r>
            <a:endParaRPr lang="en-US" altLang="ko-KR" sz="1340" dirty="0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11298951" y="6266899"/>
            <a:ext cx="593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2"/>
          <p:cNvSpPr/>
          <p:nvPr/>
        </p:nvSpPr>
        <p:spPr>
          <a:xfrm>
            <a:off x="12026149" y="6008370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smtClean="0"/>
              <a:t>“* “ 5</a:t>
            </a:r>
            <a:r>
              <a:rPr lang="ko-KR" altLang="en-US" sz="1340" dirty="0" smtClean="0"/>
              <a:t>번 출력</a:t>
            </a:r>
            <a:endParaRPr lang="en-US" altLang="ko-KR" sz="1340" dirty="0"/>
          </a:p>
        </p:txBody>
      </p:sp>
      <p:sp>
        <p:nvSpPr>
          <p:cNvPr id="43" name="Shape 2"/>
          <p:cNvSpPr/>
          <p:nvPr/>
        </p:nvSpPr>
        <p:spPr>
          <a:xfrm>
            <a:off x="7516586" y="6677994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err="1" smtClean="0"/>
              <a:t>i</a:t>
            </a:r>
            <a:r>
              <a:rPr lang="en-US" altLang="ko-KR" sz="1340" dirty="0" smtClean="0"/>
              <a:t> = 4, j = 0</a:t>
            </a:r>
            <a:endParaRPr lang="en-US" altLang="ko-KR" sz="1340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9010073" y="6936523"/>
            <a:ext cx="593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hape 2"/>
          <p:cNvSpPr/>
          <p:nvPr/>
        </p:nvSpPr>
        <p:spPr>
          <a:xfrm>
            <a:off x="9737271" y="6677994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smtClean="0"/>
              <a:t>“ ” -&gt; 0</a:t>
            </a:r>
            <a:r>
              <a:rPr lang="ko-KR" altLang="en-US" sz="1340" dirty="0" err="1" smtClean="0"/>
              <a:t>번출력</a:t>
            </a:r>
            <a:endParaRPr lang="en-US" altLang="ko-KR" sz="134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11298951" y="6936523"/>
            <a:ext cx="593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hape 2"/>
          <p:cNvSpPr/>
          <p:nvPr/>
        </p:nvSpPr>
        <p:spPr>
          <a:xfrm>
            <a:off x="12026149" y="6677994"/>
            <a:ext cx="1427629" cy="517058"/>
          </a:xfrm>
          <a:prstGeom prst="roundRect">
            <a:avLst>
              <a:gd name="adj" fmla="val 36110"/>
            </a:avLst>
          </a:prstGeom>
          <a:solidFill>
            <a:srgbClr val="F3F3FF"/>
          </a:solidFill>
          <a:ln w="38100">
            <a:solidFill>
              <a:srgbClr val="DFDFEB"/>
            </a:solidFill>
            <a:prstDash val="solid"/>
          </a:ln>
        </p:spPr>
        <p:txBody>
          <a:bodyPr/>
          <a:lstStyle/>
          <a:p>
            <a:pPr algn="ctr">
              <a:lnSpc>
                <a:spcPts val="2150"/>
              </a:lnSpc>
            </a:pPr>
            <a:r>
              <a:rPr lang="en-US" altLang="ko-KR" sz="1340" dirty="0" smtClean="0"/>
              <a:t>“* “ 7</a:t>
            </a:r>
            <a:r>
              <a:rPr lang="ko-KR" altLang="en-US" sz="1340" dirty="0" smtClean="0"/>
              <a:t>번 출력</a:t>
            </a:r>
            <a:endParaRPr lang="en-US" altLang="ko-KR" sz="1340" dirty="0"/>
          </a:p>
        </p:txBody>
      </p:sp>
    </p:spTree>
    <p:extLst>
      <p:ext uri="{BB962C8B-B14F-4D97-AF65-F5344CB8AC3E}">
        <p14:creationId xmlns:p14="http://schemas.microsoft.com/office/powerpoint/2010/main" val="48530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061757" y="495538"/>
            <a:ext cx="65068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43,44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실수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소수점 버리기와 올리기</a:t>
            </a:r>
            <a:endParaRPr lang="en-US" sz="3060" dirty="0"/>
          </a:p>
        </p:txBody>
      </p:sp>
      <p:sp>
        <p:nvSpPr>
          <p:cNvPr id="16" name="오른쪽 화살표 15"/>
          <p:cNvSpPr/>
          <p:nvPr/>
        </p:nvSpPr>
        <p:spPr>
          <a:xfrm>
            <a:off x="9934600" y="2537577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934600" y="2063496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1" name="Shape 2"/>
          <p:cNvSpPr/>
          <p:nvPr/>
        </p:nvSpPr>
        <p:spPr>
          <a:xfrm>
            <a:off x="615880" y="4699289"/>
            <a:ext cx="4192785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2" name="Text 3"/>
          <p:cNvSpPr/>
          <p:nvPr/>
        </p:nvSpPr>
        <p:spPr>
          <a:xfrm>
            <a:off x="845671" y="49290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floor()</a:t>
            </a:r>
            <a:endParaRPr lang="en-US" sz="2187" dirty="0"/>
          </a:p>
        </p:txBody>
      </p:sp>
      <p:sp>
        <p:nvSpPr>
          <p:cNvPr id="23" name="Text 4"/>
          <p:cNvSpPr/>
          <p:nvPr/>
        </p:nvSpPr>
        <p:spPr>
          <a:xfrm>
            <a:off x="845671" y="5409496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실수의 소수점 부분을 버리고 정수 부분만 </a:t>
            </a:r>
            <a:r>
              <a:rPr lang="en-US" sz="14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남기는</a:t>
            </a:r>
            <a:r>
              <a:rPr lang="en-US" sz="14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4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함수</a:t>
            </a: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이다</a:t>
            </a:r>
            <a:r>
              <a:rPr lang="en-US" altLang="ko-KR" sz="14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r>
              <a:rPr lang="en-US" sz="14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4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예를 들어 4.7은 4로, -3.2는 -4로 </a:t>
            </a:r>
            <a:r>
              <a:rPr lang="en-US" sz="14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반환</a:t>
            </a: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 된다</a:t>
            </a:r>
            <a:r>
              <a:rPr lang="en-US" altLang="ko-KR" sz="14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450" dirty="0"/>
          </a:p>
        </p:txBody>
      </p:sp>
      <p:sp>
        <p:nvSpPr>
          <p:cNvPr id="24" name="Shape 5"/>
          <p:cNvSpPr/>
          <p:nvPr/>
        </p:nvSpPr>
        <p:spPr>
          <a:xfrm>
            <a:off x="4967345" y="4699290"/>
            <a:ext cx="4229993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5" name="Text 6"/>
          <p:cNvSpPr/>
          <p:nvPr/>
        </p:nvSpPr>
        <p:spPr>
          <a:xfrm>
            <a:off x="5197136" y="49290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ceil()</a:t>
            </a:r>
            <a:endParaRPr lang="en-US" sz="2187" dirty="0"/>
          </a:p>
        </p:txBody>
      </p:sp>
      <p:sp>
        <p:nvSpPr>
          <p:cNvPr id="26" name="Text 7"/>
          <p:cNvSpPr/>
          <p:nvPr/>
        </p:nvSpPr>
        <p:spPr>
          <a:xfrm>
            <a:off x="5197136" y="540949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실수의 소수점 부분을 올리고 정수 부분만 </a:t>
            </a:r>
            <a:r>
              <a:rPr lang="en-US" sz="14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남기는</a:t>
            </a:r>
            <a:r>
              <a:rPr lang="en-US" sz="14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4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함수</a:t>
            </a: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이다</a:t>
            </a:r>
            <a:r>
              <a:rPr lang="en-US" sz="14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en-US" sz="14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예를 들어 4.2는 5로, -3.8은 -3으로 </a:t>
            </a:r>
            <a:r>
              <a:rPr lang="en-US" sz="14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반환</a:t>
            </a: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 된다</a:t>
            </a:r>
            <a:r>
              <a:rPr lang="en-US" sz="14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450" dirty="0"/>
          </a:p>
        </p:txBody>
      </p:sp>
      <p:sp>
        <p:nvSpPr>
          <p:cNvPr id="27" name="Shape 5"/>
          <p:cNvSpPr/>
          <p:nvPr/>
        </p:nvSpPr>
        <p:spPr>
          <a:xfrm>
            <a:off x="9380366" y="4695056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8" name="Text 6"/>
          <p:cNvSpPr/>
          <p:nvPr/>
        </p:nvSpPr>
        <p:spPr>
          <a:xfrm>
            <a:off x="9610157" y="49248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round()</a:t>
            </a:r>
            <a:endParaRPr lang="en-US" sz="2187" dirty="0"/>
          </a:p>
        </p:txBody>
      </p:sp>
      <p:sp>
        <p:nvSpPr>
          <p:cNvPr id="29" name="Text 7"/>
          <p:cNvSpPr/>
          <p:nvPr/>
        </p:nvSpPr>
        <p:spPr>
          <a:xfrm>
            <a:off x="9610157" y="5405263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</a:rPr>
              <a:t>실수의 소수점 부분을 반올림 하여 정수 부분만 남기는 함수이다</a:t>
            </a:r>
            <a:r>
              <a:rPr lang="en-US" altLang="ko-KR" sz="1450" dirty="0" smtClean="0">
                <a:solidFill>
                  <a:srgbClr val="272525"/>
                </a:solidFill>
                <a:latin typeface="Eudoxus Sans" pitchFamily="34" charset="0"/>
              </a:rPr>
              <a:t>. </a:t>
            </a:r>
            <a:r>
              <a:rPr lang="ko-KR" altLang="en-US" sz="1450" dirty="0" err="1" smtClean="0">
                <a:solidFill>
                  <a:srgbClr val="272525"/>
                </a:solidFill>
                <a:latin typeface="Eudoxus Sans" pitchFamily="34" charset="0"/>
              </a:rPr>
              <a:t>예를들어</a:t>
            </a: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altLang="ko-KR" sz="1450" dirty="0" smtClean="0">
                <a:solidFill>
                  <a:srgbClr val="272525"/>
                </a:solidFill>
                <a:latin typeface="Eudoxus Sans" pitchFamily="34" charset="0"/>
              </a:rPr>
              <a:t>1.1</a:t>
            </a: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</a:rPr>
              <a:t>은 </a:t>
            </a:r>
            <a:r>
              <a:rPr lang="en-US" altLang="ko-KR" sz="1450" dirty="0" smtClean="0">
                <a:solidFill>
                  <a:srgbClr val="272525"/>
                </a:solidFill>
                <a:latin typeface="Eudoxus Sans" pitchFamily="34" charset="0"/>
              </a:rPr>
              <a:t>1</a:t>
            </a: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</a:rPr>
              <a:t>로</a:t>
            </a:r>
            <a:r>
              <a:rPr lang="en-US" altLang="ko-KR" sz="1450" dirty="0" smtClean="0">
                <a:solidFill>
                  <a:srgbClr val="272525"/>
                </a:solidFill>
                <a:latin typeface="Eudoxus Sans" pitchFamily="34" charset="0"/>
              </a:rPr>
              <a:t>, 40.5</a:t>
            </a: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</a:rPr>
              <a:t>는 </a:t>
            </a:r>
            <a:r>
              <a:rPr lang="en-US" altLang="ko-KR" sz="1450" dirty="0" smtClean="0">
                <a:solidFill>
                  <a:srgbClr val="272525"/>
                </a:solidFill>
                <a:latin typeface="Eudoxus Sans" pitchFamily="34" charset="0"/>
              </a:rPr>
              <a:t>41</a:t>
            </a:r>
            <a:r>
              <a:rPr lang="ko-KR" altLang="en-US" sz="1450" dirty="0" smtClean="0">
                <a:solidFill>
                  <a:srgbClr val="272525"/>
                </a:solidFill>
                <a:latin typeface="Eudoxus Sans" pitchFamily="34" charset="0"/>
              </a:rPr>
              <a:t>로 반환이 된다</a:t>
            </a:r>
            <a:r>
              <a:rPr lang="en-US" altLang="ko-KR" sz="1450" dirty="0" smtClean="0">
                <a:solidFill>
                  <a:srgbClr val="272525"/>
                </a:solidFill>
                <a:latin typeface="Eudoxus Sans" pitchFamily="34" charset="0"/>
              </a:rPr>
              <a:t>.</a:t>
            </a:r>
            <a:endParaRPr lang="en-US" sz="145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80" y="1345987"/>
            <a:ext cx="4457700" cy="23717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765" y="1349088"/>
            <a:ext cx="4572000" cy="236862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8902" y="1189911"/>
            <a:ext cx="1857375" cy="3000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97136" y="3893820"/>
            <a:ext cx="3314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함수들을 사용하기 위해서는 </a:t>
            </a:r>
            <a:r>
              <a:rPr lang="en-US" altLang="ko-KR" b="1" dirty="0" err="1" smtClean="0"/>
              <a:t>cmath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헤더파일이 필요하다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556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39973" y="547449"/>
            <a:ext cx="96339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45.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절대값과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제곱수 구하기(abs, fabs, pow)</a:t>
            </a:r>
            <a:endParaRPr lang="en-US" sz="3060" dirty="0"/>
          </a:p>
        </p:txBody>
      </p:sp>
      <p:sp>
        <p:nvSpPr>
          <p:cNvPr id="6" name="Text 2"/>
          <p:cNvSpPr/>
          <p:nvPr/>
        </p:nvSpPr>
        <p:spPr>
          <a:xfrm>
            <a:off x="2037993" y="60357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절대값(abs)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651617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숫자의 부호를 무시하고 항상 양수로 변환해주는 함수입니다. 음수 값을 양수로 변환하여 처리할 때 유용합니다.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667137" y="60358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실수의 절대값(fabs)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651629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정수뿐만 아니라 실수의 절대값을 구할 수 있는 함수입니다. 부동 소수점 데이터 처리에 유용합니다.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296400" y="60358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제곱수 구하기(pow)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651629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숫자를 지정한 거듭제곱 값으로 계산해주는 함수입니다. 거듭제곱 연산이 필요한 수학 계산에 사용됩니다.</a:t>
            </a:r>
            <a:endParaRPr lang="en-US" sz="175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357" y="1821061"/>
            <a:ext cx="4200525" cy="2914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318" y="2443758"/>
            <a:ext cx="2876181" cy="1998702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7695061" y="3264957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95061" y="2790876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96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21" name="Text 1"/>
          <p:cNvSpPr/>
          <p:nvPr/>
        </p:nvSpPr>
        <p:spPr>
          <a:xfrm>
            <a:off x="3790347" y="309262"/>
            <a:ext cx="96339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46. </a:t>
            </a:r>
            <a:r>
              <a:rPr lang="ko-KR" alt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몫과 나머지 구하기</a:t>
            </a:r>
            <a:endParaRPr lang="en-US" sz="3060" dirty="0"/>
          </a:p>
        </p:txBody>
      </p:sp>
      <p:sp>
        <p:nvSpPr>
          <p:cNvPr id="24" name="오른쪽 화살표 23"/>
          <p:cNvSpPr/>
          <p:nvPr/>
        </p:nvSpPr>
        <p:spPr>
          <a:xfrm>
            <a:off x="5987399" y="2583698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987399" y="2195628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1" name="Shape 12"/>
          <p:cNvSpPr/>
          <p:nvPr/>
        </p:nvSpPr>
        <p:spPr>
          <a:xfrm>
            <a:off x="1151743" y="5216066"/>
            <a:ext cx="5277207" cy="1853318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32" name="Text 13"/>
          <p:cNvSpPr/>
          <p:nvPr/>
        </p:nvSpPr>
        <p:spPr>
          <a:xfrm>
            <a:off x="1381532" y="5129920"/>
            <a:ext cx="477242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 smtClean="0"/>
              <a:t>x = 5.7;</a:t>
            </a:r>
          </a:p>
          <a:p>
            <a:pPr marL="0" indent="0" algn="ctr">
              <a:lnSpc>
                <a:spcPts val="3499"/>
              </a:lnSpc>
              <a:buNone/>
            </a:pPr>
            <a:r>
              <a:rPr lang="en-US" sz="2187" dirty="0" smtClean="0"/>
              <a:t> -&gt; x – 5 * </a:t>
            </a:r>
            <a:r>
              <a:rPr lang="en-US" sz="2187" dirty="0" err="1" smtClean="0"/>
              <a:t>static_cast</a:t>
            </a:r>
            <a:r>
              <a:rPr lang="en-US" sz="2187" dirty="0" smtClean="0"/>
              <a:t>&lt;</a:t>
            </a:r>
            <a:r>
              <a:rPr lang="en-US" sz="2187" dirty="0" err="1" smtClean="0"/>
              <a:t>int</a:t>
            </a:r>
            <a:r>
              <a:rPr lang="en-US" sz="2187" dirty="0" smtClean="0"/>
              <a:t>&gt;(x / 5) </a:t>
            </a:r>
          </a:p>
          <a:p>
            <a:pPr marL="0" indent="0" algn="ctr">
              <a:lnSpc>
                <a:spcPts val="3499"/>
              </a:lnSpc>
              <a:buNone/>
            </a:pPr>
            <a:r>
              <a:rPr lang="en-US" sz="2187" dirty="0" smtClean="0"/>
              <a:t>-&gt; 5.7 – 5 * </a:t>
            </a:r>
            <a:r>
              <a:rPr lang="en-US" sz="2187" dirty="0" err="1" smtClean="0"/>
              <a:t>static_cast</a:t>
            </a:r>
            <a:r>
              <a:rPr lang="en-US" sz="2187" dirty="0" smtClean="0"/>
              <a:t>&lt;</a:t>
            </a:r>
            <a:r>
              <a:rPr lang="en-US" sz="2187" dirty="0" err="1" smtClean="0"/>
              <a:t>int</a:t>
            </a:r>
            <a:r>
              <a:rPr lang="en-US" sz="2187" dirty="0" smtClean="0"/>
              <a:t>&gt;(1.14)</a:t>
            </a:r>
          </a:p>
          <a:p>
            <a:pPr marL="0" indent="0" algn="ctr">
              <a:lnSpc>
                <a:spcPts val="3499"/>
              </a:lnSpc>
              <a:buNone/>
            </a:pPr>
            <a:r>
              <a:rPr lang="en-US" sz="2187" dirty="0" smtClean="0"/>
              <a:t>-&gt; 5.7 – 5 * 1 = 0.7</a:t>
            </a:r>
            <a:endParaRPr lang="en-US" sz="2187" dirty="0"/>
          </a:p>
        </p:txBody>
      </p:sp>
      <p:sp>
        <p:nvSpPr>
          <p:cNvPr id="33" name="Shape 12"/>
          <p:cNvSpPr/>
          <p:nvPr/>
        </p:nvSpPr>
        <p:spPr>
          <a:xfrm>
            <a:off x="7825050" y="5203715"/>
            <a:ext cx="5277207" cy="1853318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34" name="Text 13"/>
          <p:cNvSpPr/>
          <p:nvPr/>
        </p:nvSpPr>
        <p:spPr>
          <a:xfrm>
            <a:off x="8054839" y="5117569"/>
            <a:ext cx="477242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/>
              <a:t>y</a:t>
            </a:r>
            <a:r>
              <a:rPr lang="en-US" sz="2187" dirty="0" smtClean="0"/>
              <a:t> = 10;</a:t>
            </a:r>
          </a:p>
          <a:p>
            <a:pPr marL="0" indent="0" algn="ctr">
              <a:lnSpc>
                <a:spcPts val="3499"/>
              </a:lnSpc>
              <a:buNone/>
            </a:pPr>
            <a:r>
              <a:rPr lang="en-US" sz="2187" dirty="0" err="1" smtClean="0"/>
              <a:t>static_cast</a:t>
            </a:r>
            <a:r>
              <a:rPr lang="en-US" sz="2187" dirty="0" smtClean="0"/>
              <a:t>&lt;</a:t>
            </a:r>
            <a:r>
              <a:rPr lang="en-US" sz="2187" dirty="0" err="1" smtClean="0"/>
              <a:t>int</a:t>
            </a:r>
            <a:r>
              <a:rPr lang="en-US" sz="2187" dirty="0" smtClean="0"/>
              <a:t>&gt;(y / 2)</a:t>
            </a:r>
          </a:p>
          <a:p>
            <a:pPr marL="0" indent="0" algn="ctr">
              <a:lnSpc>
                <a:spcPts val="3499"/>
              </a:lnSpc>
              <a:buNone/>
            </a:pPr>
            <a:r>
              <a:rPr lang="en-US" sz="2187" dirty="0" smtClean="0"/>
              <a:t>-&gt; </a:t>
            </a:r>
            <a:r>
              <a:rPr lang="en-US" sz="2187" dirty="0" err="1" smtClean="0"/>
              <a:t>static_cast</a:t>
            </a:r>
            <a:r>
              <a:rPr lang="en-US" sz="2187" dirty="0" smtClean="0"/>
              <a:t>&lt;</a:t>
            </a:r>
            <a:r>
              <a:rPr lang="en-US" sz="2187" dirty="0" err="1" smtClean="0"/>
              <a:t>int</a:t>
            </a:r>
            <a:r>
              <a:rPr lang="en-US" sz="2187" dirty="0" smtClean="0"/>
              <a:t>&gt;(10 / 2)</a:t>
            </a:r>
          </a:p>
          <a:p>
            <a:pPr marL="0" indent="0" algn="ctr">
              <a:lnSpc>
                <a:spcPts val="3499"/>
              </a:lnSpc>
              <a:buNone/>
            </a:pPr>
            <a:r>
              <a:rPr lang="en-US" sz="2187" dirty="0" smtClean="0"/>
              <a:t>-&gt; </a:t>
            </a:r>
            <a:r>
              <a:rPr lang="en-US" sz="2187" dirty="0" err="1" smtClean="0"/>
              <a:t>static_cast</a:t>
            </a:r>
            <a:r>
              <a:rPr lang="en-US" sz="2187" dirty="0" smtClean="0"/>
              <a:t>&lt;</a:t>
            </a:r>
            <a:r>
              <a:rPr lang="en-US" sz="2187" dirty="0" err="1" smtClean="0"/>
              <a:t>int</a:t>
            </a:r>
            <a:r>
              <a:rPr lang="en-US" sz="2187" dirty="0" smtClean="0"/>
              <a:t>&gt;(5.0)</a:t>
            </a:r>
            <a:r>
              <a:rPr lang="en-US" sz="2187" dirty="0"/>
              <a:t> </a:t>
            </a:r>
            <a:r>
              <a:rPr lang="en-US" sz="2187" dirty="0" smtClean="0"/>
              <a:t>= 5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041" y="1043941"/>
            <a:ext cx="3681376" cy="395952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811" y="2333509"/>
            <a:ext cx="6878846" cy="69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437065" y="75482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47.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제곱근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구하기(sqrt)</a:t>
            </a:r>
            <a:endParaRPr lang="en-US" sz="306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066" y="5191657"/>
            <a:ext cx="5391728" cy="33107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952" y="1504950"/>
            <a:ext cx="4086225" cy="260985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872302" y="2583698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72302" y="2195628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078" y="2131572"/>
            <a:ext cx="2428358" cy="1299886"/>
          </a:xfrm>
          <a:prstGeom prst="rect">
            <a:avLst/>
          </a:prstGeom>
        </p:spPr>
      </p:pic>
      <p:sp>
        <p:nvSpPr>
          <p:cNvPr id="19" name="Shape 12"/>
          <p:cNvSpPr/>
          <p:nvPr/>
        </p:nvSpPr>
        <p:spPr>
          <a:xfrm>
            <a:off x="5109183" y="4406965"/>
            <a:ext cx="4156774" cy="683342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Box 17"/>
          <p:cNvSpPr txBox="1"/>
          <p:nvPr/>
        </p:nvSpPr>
        <p:spPr>
          <a:xfrm>
            <a:off x="5186015" y="4443976"/>
            <a:ext cx="407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sqrt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인자 값으로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 타입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리턴 타입도 </a:t>
            </a:r>
            <a:r>
              <a:rPr lang="en-US" altLang="ko-KR" dirty="0" smtClean="0"/>
              <a:t>double </a:t>
            </a:r>
            <a:r>
              <a:rPr lang="ko-KR" altLang="en-US" dirty="0" smtClean="0"/>
              <a:t>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414684" y="279568"/>
            <a:ext cx="55937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48.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소수점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분리하기(modf)</a:t>
            </a:r>
            <a:endParaRPr lang="en-US" sz="306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343" y="4052614"/>
            <a:ext cx="6785035" cy="33644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852" y="960509"/>
            <a:ext cx="5002469" cy="465018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0152" y="2604786"/>
            <a:ext cx="5018297" cy="765503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7506343" y="288721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06343" y="249914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0" name="Shape 12"/>
          <p:cNvSpPr/>
          <p:nvPr/>
        </p:nvSpPr>
        <p:spPr>
          <a:xfrm>
            <a:off x="8951964" y="5649402"/>
            <a:ext cx="4267200" cy="2262283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1" name="Text 13"/>
          <p:cNvSpPr/>
          <p:nvPr/>
        </p:nvSpPr>
        <p:spPr>
          <a:xfrm>
            <a:off x="9023009" y="5636258"/>
            <a:ext cx="4772421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altLang="ko-KR" sz="1650" dirty="0" smtClean="0"/>
              <a:t>1) </a:t>
            </a:r>
            <a:r>
              <a:rPr lang="ko-KR" altLang="en-US" sz="1650" dirty="0" smtClean="0"/>
              <a:t>나머지를 </a:t>
            </a:r>
            <a:r>
              <a:rPr lang="ko-KR" altLang="en-US" sz="1650" dirty="0" err="1" smtClean="0"/>
              <a:t>리턴하기</a:t>
            </a:r>
            <a:r>
              <a:rPr lang="ko-KR" altLang="en-US" sz="1650" dirty="0" smtClean="0"/>
              <a:t> 위해 </a:t>
            </a:r>
            <a:r>
              <a:rPr lang="en-US" altLang="ko-KR" sz="1650" dirty="0" smtClean="0"/>
              <a:t>double </a:t>
            </a:r>
            <a:r>
              <a:rPr lang="en-US" altLang="ko-KR" sz="1650" dirty="0" err="1" smtClean="0"/>
              <a:t>tmp</a:t>
            </a:r>
            <a:r>
              <a:rPr lang="en-US" altLang="ko-KR" sz="1650" dirty="0" smtClean="0"/>
              <a:t> </a:t>
            </a:r>
            <a:r>
              <a:rPr lang="ko-KR" altLang="en-US" sz="1650" dirty="0" smtClean="0"/>
              <a:t>선언</a:t>
            </a:r>
            <a:r>
              <a:rPr lang="en-US" altLang="ko-KR" sz="1650" dirty="0"/>
              <a:t> </a:t>
            </a:r>
          </a:p>
          <a:p>
            <a:pPr marL="0" indent="0">
              <a:lnSpc>
                <a:spcPts val="3499"/>
              </a:lnSpc>
              <a:buNone/>
            </a:pPr>
            <a:r>
              <a:rPr lang="en-US" sz="1650" dirty="0" smtClean="0"/>
              <a:t>2) </a:t>
            </a:r>
            <a:r>
              <a:rPr lang="ko-KR" altLang="en-US" sz="1650" dirty="0" err="1" smtClean="0"/>
              <a:t>포인터형</a:t>
            </a:r>
            <a:r>
              <a:rPr lang="ko-KR" altLang="en-US" sz="1650" dirty="0" smtClean="0"/>
              <a:t> 변수 </a:t>
            </a:r>
            <a:r>
              <a:rPr lang="en-US" altLang="ko-KR" sz="1650" dirty="0" smtClean="0"/>
              <a:t>p</a:t>
            </a:r>
            <a:r>
              <a:rPr lang="ko-KR" altLang="en-US" sz="1650" dirty="0" smtClean="0"/>
              <a:t>는 나머지 값을 갖는 변수</a:t>
            </a:r>
            <a:endParaRPr lang="en-US" altLang="ko-KR" sz="1650" dirty="0" smtClean="0"/>
          </a:p>
          <a:p>
            <a:pPr marL="0" indent="0">
              <a:lnSpc>
                <a:spcPts val="3499"/>
              </a:lnSpc>
              <a:buNone/>
            </a:pPr>
            <a:r>
              <a:rPr lang="ko-KR" altLang="en-US" sz="1650" dirty="0" smtClean="0"/>
              <a:t> </a:t>
            </a:r>
            <a:r>
              <a:rPr lang="en-US" altLang="ko-KR" sz="1650" dirty="0" smtClean="0"/>
              <a:t>div</a:t>
            </a:r>
            <a:r>
              <a:rPr lang="ko-KR" altLang="en-US" sz="1650" dirty="0" smtClean="0"/>
              <a:t>의 </a:t>
            </a:r>
            <a:r>
              <a:rPr lang="ko-KR" altLang="en-US" sz="1650" dirty="0" err="1" smtClean="0"/>
              <a:t>주소값을</a:t>
            </a:r>
            <a:r>
              <a:rPr lang="ko-KR" altLang="en-US" sz="1650" dirty="0" smtClean="0"/>
              <a:t> 참조하고 있으며</a:t>
            </a:r>
            <a:r>
              <a:rPr lang="en-US" altLang="ko-KR" sz="1650" dirty="0" smtClean="0"/>
              <a:t>, </a:t>
            </a:r>
            <a:r>
              <a:rPr lang="ko-KR" altLang="en-US" sz="1650" dirty="0" smtClean="0"/>
              <a:t>참조하는</a:t>
            </a:r>
            <a:endParaRPr lang="en-US" altLang="ko-KR" sz="1650" dirty="0" smtClean="0"/>
          </a:p>
          <a:p>
            <a:pPr marL="0" indent="0">
              <a:lnSpc>
                <a:spcPts val="3499"/>
              </a:lnSpc>
              <a:buNone/>
            </a:pPr>
            <a:r>
              <a:rPr lang="ko-KR" altLang="en-US" sz="1650" dirty="0" smtClean="0"/>
              <a:t>주소에 있는 변수에 대해 나머지 값 계산</a:t>
            </a:r>
            <a:endParaRPr lang="en-US" altLang="ko-KR" sz="1650" dirty="0" smtClean="0"/>
          </a:p>
          <a:p>
            <a:pPr marL="0" indent="0">
              <a:lnSpc>
                <a:spcPts val="3499"/>
              </a:lnSpc>
              <a:buNone/>
            </a:pPr>
            <a:r>
              <a:rPr lang="en-US" sz="1650" dirty="0" smtClean="0"/>
              <a:t>3) </a:t>
            </a:r>
            <a:r>
              <a:rPr lang="ko-KR" altLang="en-US" sz="1650" dirty="0" smtClean="0"/>
              <a:t>나머지 값 </a:t>
            </a:r>
            <a:r>
              <a:rPr lang="en-US" altLang="ko-KR" sz="1650" dirty="0" err="1" smtClean="0"/>
              <a:t>tmp</a:t>
            </a:r>
            <a:r>
              <a:rPr lang="en-US" altLang="ko-KR" sz="1650" dirty="0" smtClean="0"/>
              <a:t> </a:t>
            </a:r>
            <a:r>
              <a:rPr lang="ko-KR" altLang="en-US" sz="1650" dirty="0" smtClean="0"/>
              <a:t>리턴</a:t>
            </a:r>
            <a:endParaRPr lang="en-US" sz="1650" dirty="0" smtClean="0"/>
          </a:p>
        </p:txBody>
      </p:sp>
      <p:sp>
        <p:nvSpPr>
          <p:cNvPr id="22" name="Shape 12"/>
          <p:cNvSpPr/>
          <p:nvPr/>
        </p:nvSpPr>
        <p:spPr>
          <a:xfrm>
            <a:off x="1415845" y="5649402"/>
            <a:ext cx="4267200" cy="2262283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3" name="Text 13"/>
          <p:cNvSpPr/>
          <p:nvPr/>
        </p:nvSpPr>
        <p:spPr>
          <a:xfrm>
            <a:off x="1579990" y="5636258"/>
            <a:ext cx="4103055" cy="20918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99"/>
              </a:lnSpc>
              <a:buNone/>
            </a:pPr>
            <a:r>
              <a:rPr lang="en-US" altLang="ko-KR" sz="1650" dirty="0" err="1" smtClean="0"/>
              <a:t>Modf</a:t>
            </a:r>
            <a:r>
              <a:rPr lang="en-US" altLang="ko-KR" sz="1650" dirty="0" smtClean="0"/>
              <a:t>_ </a:t>
            </a:r>
            <a:r>
              <a:rPr lang="ko-KR" altLang="en-US" sz="1650" dirty="0" smtClean="0"/>
              <a:t>함수는 </a:t>
            </a:r>
            <a:r>
              <a:rPr lang="en-US" altLang="ko-KR" sz="1650" dirty="0" err="1" smtClean="0"/>
              <a:t>modf</a:t>
            </a:r>
            <a:r>
              <a:rPr lang="ko-KR" altLang="en-US" sz="1650" dirty="0" smtClean="0"/>
              <a:t>와 같은 역할을 하고 </a:t>
            </a:r>
            <a:endParaRPr lang="en-US" altLang="ko-KR" sz="1650" dirty="0" smtClean="0"/>
          </a:p>
          <a:p>
            <a:pPr marL="0" indent="0">
              <a:lnSpc>
                <a:spcPts val="3499"/>
              </a:lnSpc>
              <a:buNone/>
            </a:pPr>
            <a:r>
              <a:rPr lang="ko-KR" altLang="en-US" sz="1650" dirty="0" smtClean="0"/>
              <a:t>있으며</a:t>
            </a:r>
            <a:r>
              <a:rPr lang="en-US" altLang="ko-KR" sz="1650" dirty="0"/>
              <a:t> </a:t>
            </a:r>
            <a:r>
              <a:rPr lang="ko-KR" altLang="en-US" sz="1650" dirty="0" err="1" smtClean="0"/>
              <a:t>실수형</a:t>
            </a:r>
            <a:r>
              <a:rPr lang="ko-KR" altLang="en-US" sz="1650" dirty="0" smtClean="0"/>
              <a:t> 변수를 받아 몫과 나머지를 </a:t>
            </a:r>
            <a:endParaRPr lang="en-US" altLang="ko-KR" sz="1650" dirty="0" smtClean="0"/>
          </a:p>
          <a:p>
            <a:pPr marL="0" indent="0">
              <a:lnSpc>
                <a:spcPts val="3499"/>
              </a:lnSpc>
              <a:buNone/>
            </a:pPr>
            <a:r>
              <a:rPr lang="ko-KR" altLang="en-US" sz="1650" dirty="0" smtClean="0"/>
              <a:t>구하는</a:t>
            </a:r>
            <a:endParaRPr lang="en-US" altLang="ko-KR" sz="1650" dirty="0" smtClean="0"/>
          </a:p>
          <a:p>
            <a:pPr marL="0" indent="0">
              <a:lnSpc>
                <a:spcPts val="3499"/>
              </a:lnSpc>
              <a:buNone/>
            </a:pPr>
            <a:r>
              <a:rPr lang="ko-KR" altLang="en-US" sz="1650" dirty="0" smtClean="0"/>
              <a:t>함수이다</a:t>
            </a:r>
            <a:r>
              <a:rPr lang="en-US" altLang="ko-KR" sz="16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41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590836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758812" y="334448"/>
            <a:ext cx="4497824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</a:t>
            </a:r>
            <a:r>
              <a:rPr lang="en-US" sz="3062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30. </a:t>
            </a:r>
            <a:r>
              <a:rPr lang="en-US" sz="3062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명시적 형변환</a:t>
            </a:r>
            <a:endParaRPr lang="en-US" sz="3062" dirty="0"/>
          </a:p>
        </p:txBody>
      </p:sp>
      <p:sp>
        <p:nvSpPr>
          <p:cNvPr id="7" name="Text 2"/>
          <p:cNvSpPr/>
          <p:nvPr/>
        </p:nvSpPr>
        <p:spPr>
          <a:xfrm>
            <a:off x="3621167" y="5304592"/>
            <a:ext cx="738806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8" name="Text 3"/>
          <p:cNvSpPr/>
          <p:nvPr/>
        </p:nvSpPr>
        <p:spPr>
          <a:xfrm>
            <a:off x="3621167" y="5883712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필요성</a:t>
            </a:r>
            <a:endParaRPr lang="en-US" sz="1531" dirty="0"/>
          </a:p>
        </p:txBody>
      </p:sp>
      <p:sp>
        <p:nvSpPr>
          <p:cNvPr id="9" name="Text 4"/>
          <p:cNvSpPr/>
          <p:nvPr/>
        </p:nvSpPr>
        <p:spPr>
          <a:xfrm>
            <a:off x="3621167" y="6282214"/>
            <a:ext cx="1757078" cy="1741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프로그래밍 중 서로 다른 자료형을 혼용하다 보면 타입 불일치 오류가 발생할 수 </a:t>
            </a:r>
            <a:r>
              <a:rPr lang="ko-KR" altLang="en-US" sz="1225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다</a:t>
            </a: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이때 명시적 형변환을 통해 자료형을 강제로 변환할 수 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다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225" dirty="0"/>
          </a:p>
        </p:txBody>
      </p:sp>
      <p:sp>
        <p:nvSpPr>
          <p:cNvPr id="10" name="Text 5"/>
          <p:cNvSpPr/>
          <p:nvPr/>
        </p:nvSpPr>
        <p:spPr>
          <a:xfrm>
            <a:off x="5570577" y="5883712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사용법</a:t>
            </a:r>
            <a:endParaRPr lang="en-US" sz="1531" dirty="0"/>
          </a:p>
        </p:txBody>
      </p:sp>
      <p:sp>
        <p:nvSpPr>
          <p:cNvPr id="11" name="Text 6"/>
          <p:cNvSpPr/>
          <p:nvPr/>
        </p:nvSpPr>
        <p:spPr>
          <a:xfrm>
            <a:off x="5570577" y="6282214"/>
            <a:ext cx="1562457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자료형 앞에 (캐스트 연산자)를 붙여 </a:t>
            </a:r>
            <a:r>
              <a:rPr lang="en-US" sz="1225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강제</a:t>
            </a: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변환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한다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en-US" sz="1225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예를</a:t>
            </a: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들어</a:t>
            </a:r>
            <a:endParaRPr lang="en-US" sz="1225" dirty="0">
              <a:solidFill>
                <a:srgbClr val="272525"/>
              </a:solidFill>
              <a:latin typeface="Eudoxus Sans" pitchFamily="34" charset="0"/>
              <a:ea typeface="Eudoxus Sans" pitchFamily="34" charset="-122"/>
              <a:cs typeface="Eudoxus Sans" pitchFamily="34" charset="-120"/>
            </a:endParaRPr>
          </a:p>
          <a:p>
            <a:pPr marL="0" indent="0">
              <a:lnSpc>
                <a:spcPts val="1960"/>
              </a:lnSpc>
              <a:buNone/>
            </a:pPr>
            <a:r>
              <a:rPr 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x = (int)3.14와 같이 사용할 수 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225" dirty="0"/>
          </a:p>
        </p:txBody>
      </p:sp>
      <p:sp>
        <p:nvSpPr>
          <p:cNvPr id="12" name="Text 7"/>
          <p:cNvSpPr/>
          <p:nvPr/>
        </p:nvSpPr>
        <p:spPr>
          <a:xfrm>
            <a:off x="7519988" y="5883712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주의사항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7519988" y="6282214"/>
            <a:ext cx="1683006" cy="1492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형변환 시 데이터 손실이 발생할 수 있으므로 주의깊게 </a:t>
            </a:r>
            <a:r>
              <a:rPr lang="en-US" sz="1225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다뤄야</a:t>
            </a: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예를 들어 double을 int로 변환하면 소수점 이하 </a:t>
            </a:r>
            <a:r>
              <a:rPr lang="en-US" sz="1225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부분은</a:t>
            </a: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225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버려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진다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225" dirty="0"/>
          </a:p>
        </p:txBody>
      </p:sp>
      <p:sp>
        <p:nvSpPr>
          <p:cNvPr id="14" name="Text 9"/>
          <p:cNvSpPr/>
          <p:nvPr/>
        </p:nvSpPr>
        <p:spPr>
          <a:xfrm>
            <a:off x="9469398" y="5883712"/>
            <a:ext cx="1562457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활용</a:t>
            </a:r>
            <a:endParaRPr lang="en-US" sz="1531" dirty="0"/>
          </a:p>
        </p:txBody>
      </p:sp>
      <p:sp>
        <p:nvSpPr>
          <p:cNvPr id="15" name="Text 10"/>
          <p:cNvSpPr/>
          <p:nvPr/>
        </p:nvSpPr>
        <p:spPr>
          <a:xfrm>
            <a:off x="9469398" y="6282214"/>
            <a:ext cx="1562457" cy="1492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960"/>
              </a:lnSpc>
              <a:buNone/>
            </a:pP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명시적 형변환은 조건문, 연산식, 함수 매개변수 등 다양한 상황에서 활용될 수 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다</a:t>
            </a:r>
            <a:r>
              <a:rPr 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개발자의 이해도에 따라 적절히 </a:t>
            </a:r>
            <a:r>
              <a:rPr lang="en-US" sz="1225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사용해야</a:t>
            </a:r>
            <a:r>
              <a:rPr lang="en-US" sz="122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ko-KR" altLang="en-US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한다</a:t>
            </a:r>
            <a:r>
              <a:rPr lang="en-US" altLang="ko-KR" sz="1225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225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800" y="1150859"/>
            <a:ext cx="4010025" cy="40290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992" y="2297054"/>
            <a:ext cx="2627919" cy="173248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7786127" y="308417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86127" y="2610089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564884" y="321497"/>
            <a:ext cx="56742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49.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난수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생성(srand, rand)</a:t>
            </a:r>
            <a:endParaRPr lang="en-US" sz="3060" dirty="0"/>
          </a:p>
        </p:txBody>
      </p:sp>
      <p:sp>
        <p:nvSpPr>
          <p:cNvPr id="6" name="Text 2"/>
          <p:cNvSpPr/>
          <p:nvPr/>
        </p:nvSpPr>
        <p:spPr>
          <a:xfrm>
            <a:off x="4065633" y="55972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rand()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4065633" y="6077693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컴퓨터가 만들어내는 무작위의 숫자를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반환하는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함수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이다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7528149" y="55762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srand()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528149" y="605666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난수 발생기의 seed 값을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설정하는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함수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이다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10990665" y="55495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시간 기반 seed 값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10990665" y="602998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대개 time(NULL)을 seed 값으로 설정하여 매번 다른 난수를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생성할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수 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있다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420" y="1175236"/>
            <a:ext cx="4938884" cy="288486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7951125" y="2423391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951125" y="2035321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358" y="1724161"/>
            <a:ext cx="1893585" cy="1698370"/>
          </a:xfrm>
          <a:prstGeom prst="rect">
            <a:avLst/>
          </a:prstGeom>
        </p:spPr>
      </p:pic>
      <p:sp>
        <p:nvSpPr>
          <p:cNvPr id="18" name="Text 2"/>
          <p:cNvSpPr/>
          <p:nvPr/>
        </p:nvSpPr>
        <p:spPr>
          <a:xfrm>
            <a:off x="1121515" y="55970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#include&lt;</a:t>
            </a:r>
            <a:r>
              <a:rPr lang="en-US" sz="2187" b="1" dirty="0" err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ctime</a:t>
            </a:r>
            <a:r>
              <a:rPr lang="en-US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&gt;</a:t>
            </a:r>
            <a:endParaRPr lang="en-US" sz="2187" dirty="0"/>
          </a:p>
        </p:txBody>
      </p:sp>
      <p:sp>
        <p:nvSpPr>
          <p:cNvPr id="19" name="Text 3"/>
          <p:cNvSpPr/>
          <p:nvPr/>
        </p:nvSpPr>
        <p:spPr>
          <a:xfrm>
            <a:off x="862316" y="6038458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ctime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은 시간을 다루기 위한 헤더 파일로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여기서는 </a:t>
            </a:r>
            <a:r>
              <a:rPr lang="ko-KR" alt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난수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생성을 위한 </a:t>
            </a:r>
            <a:r>
              <a:rPr lang="ko-KR" alt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시드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값을 설정하는데 사용된다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14256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2" y="738546"/>
            <a:ext cx="11284717" cy="824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50.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무작위로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문자열과 배열 섞기(random_shuffle)</a:t>
            </a:r>
            <a:endParaRPr lang="en-US" sz="3060" dirty="0"/>
          </a:p>
        </p:txBody>
      </p:sp>
      <p:sp>
        <p:nvSpPr>
          <p:cNvPr id="6" name="Text 2"/>
          <p:cNvSpPr/>
          <p:nvPr/>
        </p:nvSpPr>
        <p:spPr>
          <a:xfrm>
            <a:off x="3822716" y="48862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#include&lt;algorithm&gt;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3822716" y="5366623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/>
              <a:t>random_shuffle</a:t>
            </a:r>
            <a:r>
              <a:rPr lang="ko-KR" altLang="en-US" sz="1750" dirty="0" smtClean="0"/>
              <a:t>외에 원소들에 대해 작업할 수 있는 </a:t>
            </a:r>
            <a:r>
              <a:rPr lang="ko-KR" altLang="en-US" sz="1750" dirty="0" err="1" smtClean="0"/>
              <a:t>여러가지</a:t>
            </a:r>
            <a:r>
              <a:rPr lang="ko-KR" altLang="en-US" sz="1750" dirty="0" smtClean="0"/>
              <a:t> 함수</a:t>
            </a:r>
            <a:r>
              <a:rPr lang="en-US" altLang="ko-KR" sz="1750" dirty="0" smtClean="0"/>
              <a:t>(</a:t>
            </a:r>
            <a:r>
              <a:rPr lang="ko-KR" altLang="en-US" sz="1750" dirty="0" smtClean="0"/>
              <a:t>검색</a:t>
            </a:r>
            <a:r>
              <a:rPr lang="en-US" altLang="ko-KR" sz="1750" dirty="0" smtClean="0"/>
              <a:t>,</a:t>
            </a:r>
            <a:r>
              <a:rPr lang="ko-KR" altLang="en-US" sz="1750" dirty="0" smtClean="0"/>
              <a:t>정렬</a:t>
            </a:r>
            <a:r>
              <a:rPr lang="en-US" altLang="ko-KR" sz="1750" dirty="0" smtClean="0"/>
              <a:t>,</a:t>
            </a:r>
            <a:r>
              <a:rPr lang="ko-KR" altLang="en-US" sz="1750" dirty="0" smtClean="0"/>
              <a:t>원수들 수정하기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개수 세기 등</a:t>
            </a:r>
            <a:r>
              <a:rPr lang="en-US" altLang="ko-KR" sz="1750" dirty="0" smtClean="0"/>
              <a:t>) </a:t>
            </a:r>
            <a:r>
              <a:rPr lang="ko-KR" altLang="en-US" sz="1750" dirty="0" smtClean="0"/>
              <a:t>들을 정의하고 있는 </a:t>
            </a:r>
            <a:r>
              <a:rPr lang="en-US" altLang="ko-KR" sz="1750" dirty="0" smtClean="0"/>
              <a:t>header</a:t>
            </a:r>
            <a:r>
              <a:rPr lang="ko-KR" altLang="en-US" sz="1750" dirty="0" smtClean="0"/>
              <a:t>파일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7266718" y="4886206"/>
            <a:ext cx="30597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 err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random_shuffle</a:t>
            </a:r>
            <a:r>
              <a:rPr lang="en-US" altLang="ko-KR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()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266718" y="5366623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배열의 요소들을 무작위로 재배열하는 데에도 random_shuffle() 함수를 활용할 수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있다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이를 통해 새로운 정렬 방식을 구현할 수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있다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01" y="1563330"/>
            <a:ext cx="4543425" cy="2743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919" y="1563330"/>
            <a:ext cx="3705225" cy="274320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9294642" y="2818206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294642" y="2430136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4680" y="2528139"/>
            <a:ext cx="37147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2799651" y="96000"/>
            <a:ext cx="9480839" cy="11940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7545"/>
              </a:lnSpc>
            </a:pPr>
            <a:r>
              <a:rPr lang="en-US" altLang="ko-KR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</a:t>
            </a:r>
            <a:r>
              <a:rPr lang="en-US" altLang="ko-KR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51.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날짜와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시간을 문자열로 변환(localtime)</a:t>
            </a:r>
            <a:endParaRPr lang="en-US" sz="3060" dirty="0"/>
          </a:p>
        </p:txBody>
      </p:sp>
      <p:sp>
        <p:nvSpPr>
          <p:cNvPr id="7" name="Shape 4"/>
          <p:cNvSpPr/>
          <p:nvPr/>
        </p:nvSpPr>
        <p:spPr>
          <a:xfrm>
            <a:off x="8331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00" y="1095771"/>
            <a:ext cx="6962775" cy="293370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551313" y="242830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551313" y="204023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684" y="2409562"/>
            <a:ext cx="4314825" cy="662860"/>
          </a:xfrm>
          <a:prstGeom prst="rect">
            <a:avLst/>
          </a:prstGeom>
        </p:spPr>
      </p:pic>
      <p:sp>
        <p:nvSpPr>
          <p:cNvPr id="21" name="Text 2"/>
          <p:cNvSpPr/>
          <p:nvPr/>
        </p:nvSpPr>
        <p:spPr>
          <a:xfrm>
            <a:off x="1811304" y="41247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 err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time_t</a:t>
            </a:r>
            <a:r>
              <a:rPr lang="en-US" altLang="ko-KR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ko-KR" altLang="en-US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타입</a:t>
            </a:r>
            <a:endParaRPr lang="en-US" sz="2187" dirty="0"/>
          </a:p>
        </p:txBody>
      </p:sp>
      <p:sp>
        <p:nvSpPr>
          <p:cNvPr id="22" name="Text 3"/>
          <p:cNvSpPr/>
          <p:nvPr/>
        </p:nvSpPr>
        <p:spPr>
          <a:xfrm>
            <a:off x="1811304" y="4605167"/>
            <a:ext cx="3295888" cy="25772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smtClean="0"/>
              <a:t>Time </a:t>
            </a:r>
            <a:r>
              <a:rPr lang="ko-KR" altLang="en-US" sz="1750" dirty="0" smtClean="0"/>
              <a:t>헤더에서 시간을 잘 다루기 위해 만들어진 데이터 타입</a:t>
            </a:r>
            <a:endParaRPr lang="en-US" altLang="ko-KR" sz="1750" dirty="0" smtClean="0"/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 smtClean="0"/>
              <a:t>time_t</a:t>
            </a:r>
            <a:r>
              <a:rPr lang="en-US" sz="1750" dirty="0" smtClean="0"/>
              <a:t> now = time(NULL);</a:t>
            </a:r>
            <a:r>
              <a:rPr lang="ko-KR" altLang="en-US" sz="1750" dirty="0" smtClean="0"/>
              <a:t>은 시간을 초기화 하겠다는 의미이며</a:t>
            </a:r>
            <a:r>
              <a:rPr lang="en-US" altLang="ko-KR" sz="1750" dirty="0" smtClean="0"/>
              <a:t>, 1970</a:t>
            </a:r>
            <a:r>
              <a:rPr lang="ko-KR" altLang="en-US" sz="1750" dirty="0" smtClean="0"/>
              <a:t>년 </a:t>
            </a:r>
            <a:r>
              <a:rPr lang="en-US" altLang="ko-KR" sz="1750" dirty="0" smtClean="0"/>
              <a:t>1</a:t>
            </a:r>
            <a:r>
              <a:rPr lang="ko-KR" altLang="en-US" sz="1750" dirty="0" smtClean="0"/>
              <a:t>월 </a:t>
            </a:r>
            <a:r>
              <a:rPr lang="en-US" altLang="ko-KR" sz="1750" dirty="0" smtClean="0"/>
              <a:t>1</a:t>
            </a:r>
            <a:r>
              <a:rPr lang="ko-KR" altLang="en-US" sz="1750" dirty="0" smtClean="0"/>
              <a:t>일 이후 현재까지의 시간을 </a:t>
            </a:r>
            <a:r>
              <a:rPr lang="en-US" altLang="ko-KR" sz="1750" dirty="0" smtClean="0"/>
              <a:t>(</a:t>
            </a:r>
            <a:r>
              <a:rPr lang="ko-KR" altLang="en-US" sz="1750" dirty="0" smtClean="0"/>
              <a:t>초</a:t>
            </a:r>
            <a:r>
              <a:rPr lang="en-US" altLang="ko-KR" sz="1750" dirty="0" smtClean="0"/>
              <a:t>)</a:t>
            </a:r>
            <a:r>
              <a:rPr lang="ko-KR" altLang="en-US" sz="1750" dirty="0" smtClean="0"/>
              <a:t>단 위로 나타낸다</a:t>
            </a:r>
            <a:r>
              <a:rPr lang="en-US" altLang="ko-KR" sz="1750" dirty="0" smtClean="0"/>
              <a:t>.</a:t>
            </a:r>
            <a:endParaRPr lang="en-US" sz="1750" dirty="0"/>
          </a:p>
        </p:txBody>
      </p:sp>
      <p:sp>
        <p:nvSpPr>
          <p:cNvPr id="23" name="Text 4"/>
          <p:cNvSpPr/>
          <p:nvPr/>
        </p:nvSpPr>
        <p:spPr>
          <a:xfrm>
            <a:off x="5255306" y="4124751"/>
            <a:ext cx="30597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tm </a:t>
            </a:r>
            <a:r>
              <a:rPr lang="ko-KR" altLang="en-US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구조체 구성</a:t>
            </a:r>
            <a:endParaRPr lang="en-US" sz="2187" dirty="0"/>
          </a:p>
        </p:txBody>
      </p:sp>
      <p:sp>
        <p:nvSpPr>
          <p:cNvPr id="24" name="Text 5"/>
          <p:cNvSpPr/>
          <p:nvPr/>
        </p:nvSpPr>
        <p:spPr>
          <a:xfrm>
            <a:off x="5481994" y="4605167"/>
            <a:ext cx="3296007" cy="23659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tm_sec</a:t>
            </a:r>
            <a:r>
              <a:rPr lang="en-US" altLang="ko-KR" sz="1600" dirty="0"/>
              <a:t> [0, 60]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tm_min</a:t>
            </a:r>
            <a:r>
              <a:rPr lang="en-US" altLang="ko-KR" sz="1600" dirty="0"/>
              <a:t> [0, 59]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tm_hour</a:t>
            </a:r>
            <a:r>
              <a:rPr lang="en-US" altLang="ko-KR" sz="1600" dirty="0"/>
              <a:t> [0, 23]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tm_mday</a:t>
            </a:r>
            <a:r>
              <a:rPr lang="en-US" altLang="ko-KR" sz="1600" dirty="0"/>
              <a:t> [0, 31]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tm_mon</a:t>
            </a:r>
            <a:r>
              <a:rPr lang="en-US" altLang="ko-KR" sz="1600" dirty="0"/>
              <a:t> [0, 11]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tm_year</a:t>
            </a:r>
            <a:r>
              <a:rPr lang="en-US" altLang="ko-KR" sz="1600" dirty="0"/>
              <a:t> years since 1900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tm_wday</a:t>
            </a:r>
            <a:r>
              <a:rPr lang="en-US" altLang="ko-KR" sz="1600" dirty="0"/>
              <a:t> [0, 6]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tm_yday</a:t>
            </a:r>
            <a:r>
              <a:rPr lang="en-US" altLang="ko-KR" sz="1600" dirty="0"/>
              <a:t> [0, 365]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tm_isdst</a:t>
            </a:r>
            <a:endParaRPr lang="en-US" altLang="ko-KR" sz="1600" dirty="0"/>
          </a:p>
        </p:txBody>
      </p:sp>
      <p:sp>
        <p:nvSpPr>
          <p:cNvPr id="25" name="Text 6"/>
          <p:cNvSpPr/>
          <p:nvPr/>
        </p:nvSpPr>
        <p:spPr>
          <a:xfrm>
            <a:off x="10337899" y="411480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s</a:t>
            </a:r>
            <a:r>
              <a:rPr lang="en-US" sz="2187" b="1" dirty="0" err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etftime</a:t>
            </a:r>
            <a:r>
              <a:rPr lang="en-US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()</a:t>
            </a:r>
            <a:endParaRPr lang="en-US" sz="2187" dirty="0"/>
          </a:p>
        </p:txBody>
      </p:sp>
      <p:sp>
        <p:nvSpPr>
          <p:cNvPr id="26" name="Text 7"/>
          <p:cNvSpPr/>
          <p:nvPr/>
        </p:nvSpPr>
        <p:spPr>
          <a:xfrm>
            <a:off x="8778002" y="4593480"/>
            <a:ext cx="521017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AutoNum type="arabicParenR"/>
            </a:pP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</a:rPr>
              <a:t>첫 번째 인자는 변환될 문자열이 저장될 버퍼를 </a:t>
            </a:r>
            <a:r>
              <a:rPr lang="ko-KR" altLang="en-US" sz="1750" dirty="0" err="1" smtClean="0">
                <a:solidFill>
                  <a:srgbClr val="272525"/>
                </a:solidFill>
                <a:latin typeface="Eudoxus Sans" pitchFamily="34" charset="0"/>
              </a:rPr>
              <a:t>가르키는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</a:rPr>
              <a:t> 포인터</a:t>
            </a:r>
            <a:endParaRPr lang="en-US" altLang="ko-KR" sz="1750" dirty="0" smtClean="0">
              <a:solidFill>
                <a:srgbClr val="272525"/>
              </a:solidFill>
              <a:latin typeface="Eudoxus Sans" pitchFamily="34" charset="0"/>
            </a:endParaRPr>
          </a:p>
          <a:p>
            <a:pPr marL="342900" indent="-342900">
              <a:lnSpc>
                <a:spcPts val="2799"/>
              </a:lnSpc>
              <a:buFontTx/>
              <a:buAutoNum type="arabicParenR"/>
            </a:pPr>
            <a:r>
              <a:rPr lang="ko-KR" altLang="en-US" sz="1750" dirty="0">
                <a:solidFill>
                  <a:srgbClr val="272525"/>
                </a:solidFill>
                <a:latin typeface="Eudoxus Sans" pitchFamily="34" charset="0"/>
              </a:rPr>
              <a:t>두 번째 인자는 버퍼의 크기를 나타내며</a:t>
            </a: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</a:rPr>
              <a:t>, </a:t>
            </a:r>
            <a:r>
              <a:rPr lang="ko-KR" altLang="en-US" sz="1750" dirty="0">
                <a:solidFill>
                  <a:srgbClr val="272525"/>
                </a:solidFill>
                <a:latin typeface="Eudoxus Sans" pitchFamily="34" charset="0"/>
              </a:rPr>
              <a:t>변환된 문자열은 최대 </a:t>
            </a:r>
            <a:r>
              <a:rPr lang="en-US" altLang="ko-KR" sz="1750" dirty="0" err="1">
                <a:solidFill>
                  <a:srgbClr val="272525"/>
                </a:solidFill>
                <a:latin typeface="Eudoxus Sans" pitchFamily="34" charset="0"/>
              </a:rPr>
              <a:t>maxsize</a:t>
            </a:r>
            <a:r>
              <a:rPr lang="ko-KR" altLang="en-US" sz="1750" dirty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</a:rPr>
              <a:t>-1 </a:t>
            </a:r>
            <a:r>
              <a:rPr lang="ko-KR" altLang="en-US" sz="1750" dirty="0">
                <a:solidFill>
                  <a:srgbClr val="272525"/>
                </a:solidFill>
                <a:latin typeface="Eudoxus Sans" pitchFamily="34" charset="0"/>
              </a:rPr>
              <a:t>길이까지 저장 남는 공간은 </a:t>
            </a: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</a:rPr>
              <a:t>\0</a:t>
            </a:r>
            <a:r>
              <a:rPr lang="ko-KR" altLang="en-US" sz="1750" dirty="0">
                <a:solidFill>
                  <a:srgbClr val="272525"/>
                </a:solidFill>
                <a:latin typeface="Eudoxus Sans" pitchFamily="34" charset="0"/>
              </a:rPr>
              <a:t>으로 채워진다</a:t>
            </a: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</a:rPr>
              <a:t>.</a:t>
            </a:r>
          </a:p>
          <a:p>
            <a:pPr marL="342900" indent="-342900">
              <a:lnSpc>
                <a:spcPts val="2799"/>
              </a:lnSpc>
              <a:buFontTx/>
              <a:buAutoNum type="arabicParenR"/>
            </a:pPr>
            <a:r>
              <a:rPr lang="ko-KR" altLang="en-US" sz="1750" dirty="0">
                <a:solidFill>
                  <a:srgbClr val="272525"/>
                </a:solidFill>
                <a:latin typeface="Eudoxus Sans" pitchFamily="34" charset="0"/>
              </a:rPr>
              <a:t>세 번째 인자는 변환할 형식을 지정하는 문자열이다</a:t>
            </a: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</a:rPr>
              <a:t>. </a:t>
            </a:r>
            <a:r>
              <a:rPr lang="en-US" altLang="ko-KR" sz="1750" dirty="0" err="1">
                <a:solidFill>
                  <a:srgbClr val="272525"/>
                </a:solidFill>
                <a:latin typeface="Eudoxus Sans" pitchFamily="34" charset="0"/>
              </a:rPr>
              <a:t>localtime</a:t>
            </a: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</a:rPr>
              <a:t>() </a:t>
            </a:r>
            <a:r>
              <a:rPr lang="ko-KR" altLang="en-US" sz="1750" dirty="0">
                <a:solidFill>
                  <a:srgbClr val="272525"/>
                </a:solidFill>
                <a:latin typeface="Eudoxus Sans" pitchFamily="34" charset="0"/>
              </a:rPr>
              <a:t>함수로 얻은 </a:t>
            </a: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</a:rPr>
              <a:t>tm </a:t>
            </a:r>
            <a:r>
              <a:rPr lang="ko-KR" altLang="en-US" sz="1750" dirty="0">
                <a:solidFill>
                  <a:srgbClr val="272525"/>
                </a:solidFill>
                <a:latin typeface="Eudoxus Sans" pitchFamily="34" charset="0"/>
              </a:rPr>
              <a:t>포인터를 사용한다</a:t>
            </a: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</a:rPr>
              <a:t>.</a:t>
            </a:r>
          </a:p>
          <a:p>
            <a:pPr marL="342900" indent="-342900">
              <a:lnSpc>
                <a:spcPts val="2799"/>
              </a:lnSpc>
              <a:buFontTx/>
              <a:buAutoNum type="arabicParenR"/>
            </a:pPr>
            <a:r>
              <a:rPr lang="ko-KR" altLang="en-US" sz="1750" dirty="0">
                <a:solidFill>
                  <a:srgbClr val="272525"/>
                </a:solidFill>
                <a:latin typeface="Eudoxus Sans" pitchFamily="34" charset="0"/>
              </a:rPr>
              <a:t>네 번째 인자는 문자열의 길이를 반환한다</a:t>
            </a: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</a:rPr>
              <a:t>.</a:t>
            </a:r>
            <a:endParaRPr lang="en-US" altLang="ko-KR" sz="1750" dirty="0"/>
          </a:p>
          <a:p>
            <a:pPr marL="342900" indent="-342900" algn="l">
              <a:lnSpc>
                <a:spcPts val="2799"/>
              </a:lnSpc>
              <a:buAutoNum type="arabicParenR"/>
            </a:pPr>
            <a:endParaRPr lang="en-US" altLang="ko-KR" sz="1750" dirty="0">
              <a:solidFill>
                <a:srgbClr val="272525"/>
              </a:solidFill>
              <a:latin typeface="Eudoxus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2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3749814" y="582917"/>
            <a:ext cx="65807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52.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지나간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시간 알아내기(time)</a:t>
            </a:r>
            <a:endParaRPr lang="en-US" sz="3060" dirty="0"/>
          </a:p>
        </p:txBody>
      </p:sp>
      <p:sp>
        <p:nvSpPr>
          <p:cNvPr id="5" name="Text 3"/>
          <p:cNvSpPr/>
          <p:nvPr/>
        </p:nvSpPr>
        <p:spPr>
          <a:xfrm>
            <a:off x="1760220" y="56644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현재 시간 측정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6233803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time_t</a:t>
            </a:r>
            <a:r>
              <a:rPr 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변수로 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start, finish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를 현재시간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(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초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)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단위로 초기화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56644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시작시간 설정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6233803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time(&amp;start)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로 시작 시간 설정</a:t>
            </a:r>
            <a:endParaRPr lang="en-US" altLang="ko-KR" sz="1750" dirty="0" smtClean="0">
              <a:solidFill>
                <a:srgbClr val="3B3535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err="1" smtClean="0">
                <a:solidFill>
                  <a:srgbClr val="3B3535"/>
                </a:solidFill>
                <a:latin typeface="Sora" pitchFamily="34" charset="0"/>
              </a:rPr>
              <a:t>그후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</a:rPr>
              <a:t> </a:t>
            </a:r>
            <a:r>
              <a:rPr lang="ko-KR" altLang="en-US" sz="1750" dirty="0" err="1" smtClean="0">
                <a:solidFill>
                  <a:srgbClr val="3B3535"/>
                </a:solidFill>
                <a:latin typeface="Sora" pitchFamily="34" charset="0"/>
              </a:rPr>
              <a:t>반복문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</a:rPr>
              <a:t> </a:t>
            </a:r>
            <a:r>
              <a:rPr lang="ko-KR" altLang="en-US" sz="1750" dirty="0" err="1" smtClean="0">
                <a:solidFill>
                  <a:srgbClr val="3B3535"/>
                </a:solidFill>
                <a:latin typeface="Sora" pitchFamily="34" charset="0"/>
              </a:rPr>
              <a:t>빠져나온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</a:rPr>
              <a:t> 후 끝나는 시간 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</a:rPr>
              <a:t>time(&amp;finish)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</a:rPr>
              <a:t>설정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56644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difftime</a:t>
            </a:r>
            <a:r>
              <a:rPr lang="en-US" altLang="ko-KR" sz="2187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()</a:t>
            </a:r>
            <a:endParaRPr lang="en-US" altLang="ko-KR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6233803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/>
              <a:t>difftime</a:t>
            </a:r>
            <a:r>
              <a:rPr lang="en-US" sz="1750" dirty="0" smtClean="0"/>
              <a:t> </a:t>
            </a:r>
            <a:r>
              <a:rPr lang="ko-KR" altLang="en-US" sz="1750" dirty="0" smtClean="0"/>
              <a:t>을 통해 끝나는 시간 </a:t>
            </a:r>
            <a:r>
              <a:rPr lang="en-US" altLang="ko-KR" sz="1750" dirty="0" smtClean="0"/>
              <a:t>– </a:t>
            </a:r>
            <a:r>
              <a:rPr lang="ko-KR" altLang="en-US" sz="1750" dirty="0" smtClean="0"/>
              <a:t>시작 시간 으로 </a:t>
            </a:r>
            <a:r>
              <a:rPr lang="ko-KR" altLang="en-US" sz="1750" dirty="0" err="1" smtClean="0"/>
              <a:t>반복문이</a:t>
            </a:r>
            <a:r>
              <a:rPr lang="ko-KR" altLang="en-US" sz="1750" dirty="0" smtClean="0"/>
              <a:t> </a:t>
            </a:r>
            <a:r>
              <a:rPr lang="ko-KR" altLang="en-US" sz="1750" dirty="0" err="1" smtClean="0"/>
              <a:t>몇초에</a:t>
            </a:r>
            <a:r>
              <a:rPr lang="ko-KR" altLang="en-US" sz="1750" dirty="0" smtClean="0"/>
              <a:t> 끝났는지 출력</a:t>
            </a:r>
            <a:endParaRPr lang="en-US" sz="175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55" y="1938623"/>
            <a:ext cx="2733675" cy="24098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742" y="1938623"/>
            <a:ext cx="3590925" cy="2409825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8119079" y="3072702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119079" y="2684632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458" y="2767545"/>
            <a:ext cx="3021653" cy="10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18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3638788" y="208375"/>
            <a:ext cx="73528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53.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비교(string.compare)</a:t>
            </a:r>
            <a:endParaRPr lang="en-US" sz="306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23" y="1116115"/>
            <a:ext cx="3876675" cy="39719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993893" y="2961891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93893" y="2573821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654" y="2701060"/>
            <a:ext cx="3994129" cy="802034"/>
          </a:xfrm>
          <a:prstGeom prst="rect">
            <a:avLst/>
          </a:prstGeom>
        </p:spPr>
      </p:pic>
      <p:sp>
        <p:nvSpPr>
          <p:cNvPr id="11" name="Text 3"/>
          <p:cNvSpPr/>
          <p:nvPr/>
        </p:nvSpPr>
        <p:spPr>
          <a:xfrm>
            <a:off x="6115910" y="5489745"/>
            <a:ext cx="36966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</a:rPr>
              <a:t>string.compare</a:t>
            </a:r>
            <a:r>
              <a:rPr lang="en-US" sz="2187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</a:rPr>
              <a:t>(string)</a:t>
            </a:r>
            <a:endParaRPr lang="en-US" sz="2187" dirty="0"/>
          </a:p>
        </p:txBody>
      </p:sp>
      <p:sp>
        <p:nvSpPr>
          <p:cNvPr id="12" name="Text 4"/>
          <p:cNvSpPr/>
          <p:nvPr/>
        </p:nvSpPr>
        <p:spPr>
          <a:xfrm>
            <a:off x="6115910" y="605910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</a:rPr>
              <a:t>문자열 비교 함수</a:t>
            </a:r>
            <a:r>
              <a:rPr lang="ko-KR" altLang="en-US" sz="1750" dirty="0" smtClean="0"/>
              <a:t>로 문자열을 비교 했을 때 같은 문자열이면 </a:t>
            </a:r>
            <a:endParaRPr lang="en-US" altLang="ko-KR" sz="1750" dirty="0" smtClean="0"/>
          </a:p>
          <a:p>
            <a:pPr marL="0" indent="0">
              <a:lnSpc>
                <a:spcPts val="2799"/>
              </a:lnSpc>
              <a:buNone/>
            </a:pPr>
            <a:r>
              <a:rPr lang="en-US" altLang="ko-KR" sz="1750" dirty="0" smtClean="0"/>
              <a:t>0 </a:t>
            </a:r>
            <a:r>
              <a:rPr lang="ko-KR" altLang="en-US" sz="1750" dirty="0" smtClean="0"/>
              <a:t>리턴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다른 문자열이면 </a:t>
            </a:r>
            <a:r>
              <a:rPr lang="en-US" altLang="ko-KR" sz="1750" dirty="0" smtClean="0"/>
              <a:t>-1</a:t>
            </a:r>
            <a:r>
              <a:rPr lang="ko-KR" altLang="en-US" sz="1750" dirty="0" smtClean="0"/>
              <a:t>을 리턴</a:t>
            </a:r>
            <a:endParaRPr lang="en-US" altLang="ko-KR" sz="1750" dirty="0" smtClean="0">
              <a:solidFill>
                <a:srgbClr val="3B3535"/>
              </a:solidFill>
              <a:latin typeface="So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9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4537710" y="56054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54.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조회(find)</a:t>
            </a:r>
            <a:endParaRPr lang="en-US" sz="3060" dirty="0"/>
          </a:p>
        </p:txBody>
      </p:sp>
      <p:sp>
        <p:nvSpPr>
          <p:cNvPr id="12" name="Shape 9"/>
          <p:cNvSpPr/>
          <p:nvPr/>
        </p:nvSpPr>
        <p:spPr>
          <a:xfrm>
            <a:off x="2808207" y="5021467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3419117" y="5042184"/>
            <a:ext cx="27793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 smtClean="0"/>
              <a:t>string.find</a:t>
            </a:r>
            <a:r>
              <a:rPr lang="en-US" sz="2187" dirty="0" smtClean="0"/>
              <a:t>()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3419117" y="5522601"/>
            <a:ext cx="869549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find</a:t>
            </a:r>
            <a:r>
              <a:rPr 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()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를 사용하면 몇 번째 인덱스 위치에 단어가 있는지에 대해 검색을 할 수 있다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17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767" y="1515334"/>
            <a:ext cx="6105525" cy="3095625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7711648" y="3156091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11648" y="2768021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370" y="3014636"/>
            <a:ext cx="5237080" cy="511895"/>
          </a:xfrm>
          <a:prstGeom prst="rect">
            <a:avLst/>
          </a:prstGeom>
        </p:spPr>
      </p:pic>
      <p:sp>
        <p:nvSpPr>
          <p:cNvPr id="20" name="Shape 9"/>
          <p:cNvSpPr/>
          <p:nvPr/>
        </p:nvSpPr>
        <p:spPr>
          <a:xfrm>
            <a:off x="2808207" y="6431223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1" name="Text 10"/>
          <p:cNvSpPr/>
          <p:nvPr/>
        </p:nvSpPr>
        <p:spPr>
          <a:xfrm>
            <a:off x="3419117" y="6451940"/>
            <a:ext cx="27793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smtClean="0"/>
              <a:t>string::</a:t>
            </a:r>
            <a:r>
              <a:rPr lang="en-US" sz="2187" dirty="0" err="1" smtClean="0"/>
              <a:t>npos</a:t>
            </a:r>
            <a:endParaRPr lang="en-US" sz="2187" dirty="0"/>
          </a:p>
        </p:txBody>
      </p:sp>
      <p:sp>
        <p:nvSpPr>
          <p:cNvPr id="22" name="Text 11"/>
          <p:cNvSpPr/>
          <p:nvPr/>
        </p:nvSpPr>
        <p:spPr>
          <a:xfrm>
            <a:off x="3419117" y="6932357"/>
            <a:ext cx="869549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string::</a:t>
            </a:r>
            <a:r>
              <a:rPr lang="en-US" sz="1750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npos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는 </a:t>
            </a:r>
            <a:r>
              <a:rPr lang="ko-KR" altLang="en-US" sz="1750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문자열안에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 그 단어가 포함이 되어있는지에 대해 판별하며 </a:t>
            </a:r>
            <a:r>
              <a:rPr lang="ko-KR" alt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주로 </a:t>
            </a:r>
            <a:r>
              <a:rPr lang="en-US" altLang="ko-KR" sz="1750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string.find</a:t>
            </a:r>
            <a:r>
              <a:rPr lang="en-US" altLang="ko-KR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()</a:t>
            </a:r>
            <a:r>
              <a:rPr lang="ko-KR" alt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랑 같이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사용된다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.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단어가 포함되면 해당 인덱스 값을 </a:t>
            </a:r>
            <a:r>
              <a:rPr lang="ko-KR" altLang="en-US" sz="1750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리턴하며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,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 포함되지 않으면 </a:t>
            </a:r>
            <a:r>
              <a:rPr lang="en-US" altLang="ko-KR" sz="1750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npos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를 </a:t>
            </a:r>
            <a:r>
              <a:rPr lang="ko-KR" altLang="en-US" sz="1750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리턴한다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16187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081189" y="407801"/>
            <a:ext cx="4905375" cy="6131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2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55.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길이(length)</a:t>
            </a:r>
            <a:endParaRPr lang="en-US" sz="3060" dirty="0"/>
          </a:p>
        </p:txBody>
      </p:sp>
      <p:sp>
        <p:nvSpPr>
          <p:cNvPr id="14" name="Text 12"/>
          <p:cNvSpPr/>
          <p:nvPr/>
        </p:nvSpPr>
        <p:spPr>
          <a:xfrm>
            <a:off x="3562469" y="4917817"/>
            <a:ext cx="2452688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4"/>
              </a:lnSpc>
              <a:buNone/>
            </a:pPr>
            <a:r>
              <a:rPr lang="en-US" sz="1931" dirty="0" err="1" smtClean="0"/>
              <a:t>string.length</a:t>
            </a:r>
            <a:r>
              <a:rPr lang="en-US" sz="1931" dirty="0" smtClean="0"/>
              <a:t>()</a:t>
            </a:r>
            <a:endParaRPr lang="en-US" sz="1931" dirty="0"/>
          </a:p>
        </p:txBody>
      </p:sp>
      <p:sp>
        <p:nvSpPr>
          <p:cNvPr id="15" name="Text 13"/>
          <p:cNvSpPr/>
          <p:nvPr/>
        </p:nvSpPr>
        <p:spPr>
          <a:xfrm>
            <a:off x="2193395" y="5574536"/>
            <a:ext cx="5262057" cy="941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72"/>
              </a:lnSpc>
              <a:buNone/>
            </a:pPr>
            <a:r>
              <a:rPr lang="en-US" sz="1545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</a:t>
            </a:r>
            <a:r>
              <a:rPr 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++ </a:t>
            </a:r>
            <a:r>
              <a:rPr lang="en-US" sz="1545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문자열의</a:t>
            </a:r>
            <a:r>
              <a:rPr 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1545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길이를</a:t>
            </a:r>
            <a:r>
              <a:rPr 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확인할 때 </a:t>
            </a:r>
            <a:r>
              <a:rPr lang="en-US" altLang="ko-KR" sz="1545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string.length</a:t>
            </a:r>
            <a:r>
              <a:rPr lang="en-US" altLang="ko-KR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()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를 사용 할 수 있다</a:t>
            </a:r>
            <a:r>
              <a:rPr lang="en-US" altLang="ko-KR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 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보통 한글은 </a:t>
            </a:r>
            <a:r>
              <a:rPr lang="en-US" altLang="ko-KR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2byte 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영어는 </a:t>
            </a:r>
            <a:r>
              <a:rPr lang="en-US" altLang="ko-KR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1byte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를 차지한다</a:t>
            </a:r>
            <a:r>
              <a:rPr lang="en-US" altLang="ko-KR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1545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082" y="1242551"/>
            <a:ext cx="3267075" cy="29718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283" y="2241754"/>
            <a:ext cx="3966183" cy="904568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6748087" y="2595651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48087" y="2207581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0" name="Text 12"/>
          <p:cNvSpPr/>
          <p:nvPr/>
        </p:nvSpPr>
        <p:spPr>
          <a:xfrm>
            <a:off x="8976926" y="4888828"/>
            <a:ext cx="2452688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14"/>
              </a:lnSpc>
              <a:buNone/>
            </a:pPr>
            <a:r>
              <a:rPr lang="en-US" sz="1931" dirty="0" smtClean="0"/>
              <a:t>UTF - 8</a:t>
            </a:r>
            <a:endParaRPr lang="en-US" sz="1931" dirty="0"/>
          </a:p>
        </p:txBody>
      </p:sp>
      <p:sp>
        <p:nvSpPr>
          <p:cNvPr id="21" name="Text 13"/>
          <p:cNvSpPr/>
          <p:nvPr/>
        </p:nvSpPr>
        <p:spPr>
          <a:xfrm>
            <a:off x="7607852" y="5545547"/>
            <a:ext cx="5262057" cy="941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72"/>
              </a:lnSpc>
              <a:buNone/>
            </a:pPr>
            <a:r>
              <a:rPr 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UTF – 8 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로 </a:t>
            </a:r>
            <a:r>
              <a:rPr lang="ko-KR" altLang="en-US" sz="1545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인코딩된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 문자열을 사용할 때 한 글자당 </a:t>
            </a:r>
            <a:r>
              <a:rPr lang="en-US" altLang="ko-KR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3byte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를 차지하므로 </a:t>
            </a:r>
            <a:r>
              <a:rPr lang="ko-KR" altLang="en-US" sz="1545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진덕여왕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 이름길이는 </a:t>
            </a:r>
            <a:r>
              <a:rPr lang="en-US" altLang="ko-KR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9 </a:t>
            </a:r>
            <a:r>
              <a:rPr lang="ko-KR" altLang="en-US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이다</a:t>
            </a:r>
            <a:r>
              <a:rPr lang="en-US" altLang="ko-KR" sz="1545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</a:rPr>
              <a:t>.</a:t>
            </a:r>
            <a:endParaRPr lang="en-US" sz="1545" dirty="0"/>
          </a:p>
        </p:txBody>
      </p:sp>
    </p:spTree>
    <p:extLst>
      <p:ext uri="{BB962C8B-B14F-4D97-AF65-F5344CB8AC3E}">
        <p14:creationId xmlns:p14="http://schemas.microsoft.com/office/powerpoint/2010/main" val="200782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2313369" y="333256"/>
            <a:ext cx="980530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56.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대소문자 변환(toupper, tolower)</a:t>
            </a:r>
            <a:endParaRPr lang="en-US" sz="3060" dirty="0"/>
          </a:p>
        </p:txBody>
      </p:sp>
      <p:sp>
        <p:nvSpPr>
          <p:cNvPr id="12" name="Shape 9"/>
          <p:cNvSpPr/>
          <p:nvPr/>
        </p:nvSpPr>
        <p:spPr>
          <a:xfrm>
            <a:off x="2085275" y="5410687"/>
            <a:ext cx="4899008" cy="2214581"/>
          </a:xfrm>
          <a:prstGeom prst="roundRect">
            <a:avLst>
              <a:gd name="adj" fmla="val 605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315065" y="56404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3B3535"/>
                </a:solidFill>
                <a:latin typeface="Alexandria" pitchFamily="34" charset="0"/>
              </a:rPr>
              <a:t>upper(), lower()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2315065" y="6120896"/>
            <a:ext cx="466921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upper()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은 소문자를 대문자로 바꿔주는 함수</a:t>
            </a:r>
            <a:endParaRPr lang="en-US" altLang="ko-KR" sz="1750" dirty="0" smtClean="0">
              <a:solidFill>
                <a:srgbClr val="3B3535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 smtClean="0"/>
              <a:t>lower() </a:t>
            </a:r>
            <a:r>
              <a:rPr lang="ko-KR" altLang="en-US" sz="1750" dirty="0" smtClean="0"/>
              <a:t>은 대문자를 소문자로 바꿔주는 함수</a:t>
            </a:r>
            <a:endParaRPr lang="en-US" sz="175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58" y="1093112"/>
            <a:ext cx="5686425" cy="27717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283" y="1093112"/>
            <a:ext cx="6029325" cy="2771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4352035" y="457942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352035" y="419135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764" y="4195729"/>
            <a:ext cx="4295775" cy="866775"/>
          </a:xfrm>
          <a:prstGeom prst="rect">
            <a:avLst/>
          </a:prstGeom>
        </p:spPr>
      </p:pic>
      <p:sp>
        <p:nvSpPr>
          <p:cNvPr id="22" name="Shape 9"/>
          <p:cNvSpPr/>
          <p:nvPr/>
        </p:nvSpPr>
        <p:spPr>
          <a:xfrm>
            <a:off x="7483186" y="5398533"/>
            <a:ext cx="4899008" cy="2226736"/>
          </a:xfrm>
          <a:prstGeom prst="roundRect">
            <a:avLst>
              <a:gd name="adj" fmla="val 605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3" name="Text 10"/>
          <p:cNvSpPr/>
          <p:nvPr/>
        </p:nvSpPr>
        <p:spPr>
          <a:xfrm>
            <a:off x="7712976" y="562832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altLang="ko-KR" sz="2187" b="1" dirty="0" smtClean="0">
                <a:solidFill>
                  <a:srgbClr val="3B3535"/>
                </a:solidFill>
                <a:latin typeface="Alexandria" pitchFamily="34" charset="0"/>
              </a:rPr>
              <a:t>transform()</a:t>
            </a:r>
            <a:endParaRPr lang="en-US" altLang="ko-KR" sz="2187" dirty="0"/>
          </a:p>
        </p:txBody>
      </p:sp>
      <p:sp>
        <p:nvSpPr>
          <p:cNvPr id="24" name="Text 11"/>
          <p:cNvSpPr/>
          <p:nvPr/>
        </p:nvSpPr>
        <p:spPr>
          <a:xfrm>
            <a:off x="7712976" y="6108741"/>
            <a:ext cx="466921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600" dirty="0"/>
              <a:t>// </a:t>
            </a:r>
            <a:r>
              <a:rPr lang="ko-KR" altLang="en-US" sz="1600" dirty="0"/>
              <a:t>복사할 문자열의 시작점</a:t>
            </a:r>
            <a:r>
              <a:rPr lang="en-US" altLang="ko-KR" sz="1600" dirty="0"/>
              <a:t>, </a:t>
            </a:r>
            <a:r>
              <a:rPr lang="ko-KR" altLang="en-US" sz="1600" dirty="0"/>
              <a:t>복사할 문자열의 </a:t>
            </a:r>
            <a:r>
              <a:rPr lang="ko-KR" altLang="en-US" sz="1600" dirty="0" err="1"/>
              <a:t>종료점</a:t>
            </a:r>
            <a:r>
              <a:rPr lang="en-US" altLang="ko-KR" sz="1600" dirty="0"/>
              <a:t>, </a:t>
            </a:r>
            <a:r>
              <a:rPr lang="ko-KR" altLang="en-US" sz="1600" dirty="0"/>
              <a:t>복사될 문자열의 시작점</a:t>
            </a:r>
            <a:r>
              <a:rPr lang="en-US" altLang="ko-KR" sz="1600" dirty="0"/>
              <a:t>(</a:t>
            </a:r>
            <a:r>
              <a:rPr lang="ko-KR" altLang="en-US" sz="1600" dirty="0"/>
              <a:t>다른 문자열 변수에 대입할 수 있음</a:t>
            </a:r>
            <a:r>
              <a:rPr lang="en-US" altLang="ko-KR" sz="1600" dirty="0"/>
              <a:t>),</a:t>
            </a:r>
            <a:r>
              <a:rPr lang="ko-KR" altLang="en-US" sz="1600" dirty="0"/>
              <a:t>대문자로 변환하려면 </a:t>
            </a:r>
            <a:r>
              <a:rPr lang="en-US" altLang="ko-KR" sz="1600" dirty="0" err="1"/>
              <a:t>toupper</a:t>
            </a:r>
            <a:r>
              <a:rPr lang="en-US" altLang="ko-KR" sz="1600" dirty="0"/>
              <a:t>, </a:t>
            </a:r>
            <a:r>
              <a:rPr lang="ko-KR" altLang="en-US" sz="1600" dirty="0"/>
              <a:t>소문자로 변환하려면 </a:t>
            </a:r>
            <a:r>
              <a:rPr lang="en-US" altLang="ko-KR" sz="1600" dirty="0" err="1"/>
              <a:t>tolower</a:t>
            </a:r>
            <a:endParaRPr lang="ko-KR" altLang="en-US" sz="160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316310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2313369" y="333256"/>
            <a:ext cx="980530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56.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대소문자 변환(toupper, tolower)</a:t>
            </a:r>
            <a:endParaRPr lang="en-US" sz="3060" dirty="0"/>
          </a:p>
        </p:txBody>
      </p:sp>
      <p:sp>
        <p:nvSpPr>
          <p:cNvPr id="12" name="Shape 9"/>
          <p:cNvSpPr/>
          <p:nvPr/>
        </p:nvSpPr>
        <p:spPr>
          <a:xfrm>
            <a:off x="433455" y="5801764"/>
            <a:ext cx="5642880" cy="1186758"/>
          </a:xfrm>
          <a:prstGeom prst="roundRect">
            <a:avLst>
              <a:gd name="adj" fmla="val 605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63245" y="60315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altLang="ko-KR" sz="2400" dirty="0"/>
              <a:t>transform(</a:t>
            </a:r>
            <a:r>
              <a:rPr lang="en-US" altLang="ko-KR" sz="2400" dirty="0" err="1"/>
              <a:t>silla.begin</a:t>
            </a:r>
            <a:r>
              <a:rPr lang="en-US" altLang="ko-KR" sz="2400" dirty="0"/>
              <a:t>()+2</a:t>
            </a:r>
            <a:r>
              <a:rPr lang="en-US" altLang="ko-KR" sz="2400" dirty="0" smtClean="0"/>
              <a:t>,</a:t>
            </a:r>
          </a:p>
          <a:p>
            <a:r>
              <a:rPr lang="en-US" altLang="ko-KR" sz="2400" dirty="0" smtClean="0"/>
              <a:t> </a:t>
            </a:r>
            <a:r>
              <a:rPr lang="en-US" altLang="ko-KR" sz="2400" dirty="0" err="1"/>
              <a:t>silla.end</a:t>
            </a:r>
            <a:r>
              <a:rPr lang="en-US" altLang="ko-KR" sz="2400" dirty="0"/>
              <a:t>()-1, </a:t>
            </a:r>
            <a:r>
              <a:rPr lang="en-US" altLang="ko-KR" sz="2400" dirty="0" err="1"/>
              <a:t>joseon.begin</a:t>
            </a:r>
            <a:r>
              <a:rPr lang="en-US" altLang="ko-KR" sz="2400" dirty="0"/>
              <a:t>()+4, ::</a:t>
            </a:r>
            <a:r>
              <a:rPr lang="en-US" altLang="ko-KR" sz="2400" dirty="0" err="1"/>
              <a:t>toupper</a:t>
            </a:r>
            <a:r>
              <a:rPr lang="en-US" altLang="ko-KR" sz="2400" dirty="0"/>
              <a:t>);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58" y="1093112"/>
            <a:ext cx="5686425" cy="27717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283" y="1093112"/>
            <a:ext cx="6029325" cy="2771775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4352035" y="4362067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352035" y="397399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764" y="4004533"/>
            <a:ext cx="4295775" cy="86677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6164826" y="6378741"/>
            <a:ext cx="819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9"/>
          <p:cNvSpPr/>
          <p:nvPr/>
        </p:nvSpPr>
        <p:spPr>
          <a:xfrm>
            <a:off x="7219665" y="4963041"/>
            <a:ext cx="4899008" cy="2958150"/>
          </a:xfrm>
          <a:prstGeom prst="roundRect">
            <a:avLst>
              <a:gd name="adj" fmla="val 605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5" name="Text 11"/>
          <p:cNvSpPr/>
          <p:nvPr/>
        </p:nvSpPr>
        <p:spPr>
          <a:xfrm>
            <a:off x="7334560" y="4963041"/>
            <a:ext cx="466921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AutoNum type="arabicParenR"/>
            </a:pPr>
            <a:r>
              <a:rPr lang="en-US" altLang="ko-KR" sz="1600" dirty="0" err="1" smtClean="0"/>
              <a:t>silla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문자열에서 </a:t>
            </a:r>
            <a:r>
              <a:rPr lang="ko-KR" altLang="en-US" sz="1600" dirty="0" err="1"/>
              <a:t>세번째부터</a:t>
            </a:r>
            <a:r>
              <a:rPr lang="ko-KR" altLang="en-US" sz="1600" dirty="0"/>
              <a:t> 끝에서 </a:t>
            </a:r>
            <a:r>
              <a:rPr lang="ko-KR" altLang="en-US" sz="1600" dirty="0" err="1"/>
              <a:t>두번째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열까지 </a:t>
            </a:r>
            <a:r>
              <a:rPr lang="ko-KR" altLang="en-US" sz="1600" dirty="0"/>
              <a:t>복사 </a:t>
            </a:r>
            <a:r>
              <a:rPr lang="en-US" altLang="ko-KR" sz="1600" dirty="0"/>
              <a:t>vided into the Three </a:t>
            </a:r>
            <a:r>
              <a:rPr lang="en-US" altLang="ko-KR" sz="1600" dirty="0" smtClean="0"/>
              <a:t>kingdoms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joseon</a:t>
            </a:r>
            <a:r>
              <a:rPr lang="en-US" altLang="ko-KR" sz="1600" dirty="0"/>
              <a:t>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4</a:t>
            </a:r>
            <a:r>
              <a:rPr lang="ko-KR" altLang="en-US" sz="1600" dirty="0" smtClean="0"/>
              <a:t>번째 </a:t>
            </a:r>
            <a:r>
              <a:rPr lang="ko-KR" altLang="en-US" sz="1600" dirty="0"/>
              <a:t>부터 </a:t>
            </a:r>
            <a:r>
              <a:rPr lang="en-US" altLang="ko-KR" sz="1600" dirty="0"/>
              <a:t>29</a:t>
            </a:r>
            <a:r>
              <a:rPr lang="ko-KR" altLang="en-US" sz="1600" dirty="0"/>
              <a:t>자 만큼의 문자열을 대체하여 </a:t>
            </a:r>
            <a:r>
              <a:rPr lang="en-US" altLang="ko-KR" sz="1600" dirty="0"/>
              <a:t>vided into the Three kingdoms 29</a:t>
            </a:r>
            <a:r>
              <a:rPr lang="ko-KR" altLang="en-US" sz="1600" dirty="0"/>
              <a:t>자 </a:t>
            </a:r>
            <a:r>
              <a:rPr lang="ko-KR" altLang="en-US" sz="1600" dirty="0" err="1" smtClean="0"/>
              <a:t>붙여넣기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en-US" altLang="ko-KR" sz="1600" dirty="0" smtClean="0"/>
              <a:t>3</a:t>
            </a:r>
            <a:r>
              <a:rPr lang="en-US" altLang="ko-KR" sz="1600" dirty="0"/>
              <a:t>) vided into the Three kingdoms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toupper</a:t>
            </a:r>
            <a:r>
              <a:rPr lang="ko-KR" altLang="en-US" sz="1600" dirty="0"/>
              <a:t>로 모두 대문자로 </a:t>
            </a:r>
            <a:r>
              <a:rPr lang="ko-KR" altLang="en-US" sz="1600" dirty="0" smtClean="0"/>
              <a:t>바꾸기</a:t>
            </a:r>
            <a:endParaRPr lang="en-US" altLang="ko-KR" sz="1600" dirty="0" smtClean="0"/>
          </a:p>
          <a:p>
            <a:endParaRPr lang="ko-KR" altLang="en-US" sz="1600" dirty="0"/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결과 </a:t>
            </a:r>
            <a:r>
              <a:rPr lang="en-US" altLang="ko-KR" sz="1600" dirty="0"/>
              <a:t>:  Yi SVIDED INTO THE THREE </a:t>
            </a:r>
            <a:r>
              <a:rPr lang="en-US" altLang="ko-KR" sz="1600" dirty="0" err="1"/>
              <a:t>KINGDOMSin</a:t>
            </a:r>
            <a:r>
              <a:rPr lang="en-US" altLang="ko-KR" sz="1600" dirty="0"/>
              <a:t> 1392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564499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296966" y="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57.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합치기(+=)</a:t>
            </a:r>
            <a:endParaRPr lang="en-US" sz="3060" dirty="0"/>
          </a:p>
        </p:txBody>
      </p:sp>
      <p:sp>
        <p:nvSpPr>
          <p:cNvPr id="6" name="Text 3"/>
          <p:cNvSpPr/>
          <p:nvPr/>
        </p:nvSpPr>
        <p:spPr>
          <a:xfrm>
            <a:off x="1982391" y="53186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효율적인 문자열 결합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82391" y="5799051"/>
            <a:ext cx="325897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C++의 += 연산자를 사용하면 두 개의 문자열을 간단하게 합칠 수 있습니다. 이를 통해 문자열 연결 작업을 효율적으로 수행할 수 있습니다.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85711" y="53186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동적 메모리 관리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85711" y="5799051"/>
            <a:ext cx="325897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문자열 연결 시 기존 문자열의 크기가 자동으로 확장되어, 새로운 메모리 할당이 필요하지 않습니다. 이를 통해 메모리 관리에 효율성을 높일 수 있습니다.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389031" y="53186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가독성 향상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5799051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+=를 사용하면 문자열 합치기 코드를 간결하고 직관적으로 작성할 수 있어, 코드 가독성이 높아집니다.</a:t>
            </a:r>
            <a:endParaRPr lang="en-US" sz="175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87" y="940891"/>
            <a:ext cx="3429000" cy="401955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6534797" y="294938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34797" y="256131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489" y="2774186"/>
            <a:ext cx="6272573" cy="4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9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4363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456384" y="446723"/>
            <a:ext cx="4061817" cy="5078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99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31.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자료형의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크기</a:t>
            </a:r>
            <a:endParaRPr lang="en-US" sz="3060" dirty="0"/>
          </a:p>
        </p:txBody>
      </p:sp>
      <p:sp>
        <p:nvSpPr>
          <p:cNvPr id="8" name="Shape 2"/>
          <p:cNvSpPr/>
          <p:nvPr/>
        </p:nvSpPr>
        <p:spPr>
          <a:xfrm>
            <a:off x="3456384" y="5384006"/>
            <a:ext cx="365522" cy="365522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3"/>
          <p:cNvSpPr/>
          <p:nvPr/>
        </p:nvSpPr>
        <p:spPr>
          <a:xfrm>
            <a:off x="3589615" y="5414486"/>
            <a:ext cx="98941" cy="3045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9"/>
              </a:lnSpc>
              <a:buNone/>
            </a:pPr>
            <a:r>
              <a:rPr lang="en-US" sz="191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1919" dirty="0"/>
          </a:p>
        </p:txBody>
      </p:sp>
      <p:sp>
        <p:nvSpPr>
          <p:cNvPr id="10" name="Text 4"/>
          <p:cNvSpPr/>
          <p:nvPr/>
        </p:nvSpPr>
        <p:spPr>
          <a:xfrm>
            <a:off x="3984308" y="5439847"/>
            <a:ext cx="2030849" cy="2538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9"/>
              </a:lnSpc>
              <a:buNone/>
            </a:pPr>
            <a:r>
              <a:rPr lang="en-US" sz="1599" dirty="0" smtClean="0"/>
              <a:t>Padding</a:t>
            </a:r>
            <a:r>
              <a:rPr lang="ko-KR" altLang="en-US" sz="1599" dirty="0" smtClean="0"/>
              <a:t>의 의미</a:t>
            </a:r>
            <a:endParaRPr lang="en-US" sz="1599" dirty="0"/>
          </a:p>
        </p:txBody>
      </p:sp>
      <p:sp>
        <p:nvSpPr>
          <p:cNvPr id="11" name="Text 5"/>
          <p:cNvSpPr/>
          <p:nvPr/>
        </p:nvSpPr>
        <p:spPr>
          <a:xfrm>
            <a:off x="3984308" y="5791081"/>
            <a:ext cx="3249692" cy="780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47"/>
              </a:lnSpc>
            </a:pPr>
            <a:r>
              <a:rPr lang="ko-KR" altLang="en-US" sz="1400" dirty="0" err="1" smtClean="0">
                <a:latin typeface="Eudoxus Sans"/>
              </a:rPr>
              <a:t>패딩</a:t>
            </a:r>
            <a:r>
              <a:rPr lang="en-US" altLang="ko-KR" sz="1400" dirty="0" smtClean="0">
                <a:latin typeface="Eudoxus Sans"/>
                <a:ea typeface="Eudoxus Sans"/>
              </a:rPr>
              <a:t>(Padding)</a:t>
            </a:r>
            <a:r>
              <a:rPr lang="ko-KR" altLang="en-US" sz="1400" dirty="0" smtClean="0">
                <a:latin typeface="Eudoxus Sans"/>
              </a:rPr>
              <a:t>은 메모리 정렬</a:t>
            </a:r>
            <a:r>
              <a:rPr lang="en-US" altLang="ko-KR" sz="1400" dirty="0" smtClean="0">
                <a:latin typeface="Eudoxus Sans"/>
                <a:ea typeface="Eudoxus Sans"/>
              </a:rPr>
              <a:t>(alignment)</a:t>
            </a:r>
            <a:r>
              <a:rPr lang="ko-KR" altLang="en-US" sz="1400" dirty="0" smtClean="0">
                <a:latin typeface="Eudoxus Sans"/>
              </a:rPr>
              <a:t>을 맞추기 </a:t>
            </a:r>
            <a:r>
              <a:rPr lang="ko-KR" altLang="en-US" sz="1280" dirty="0" smtClean="0">
                <a:latin typeface="Eudoxus Sans"/>
              </a:rPr>
              <a:t>위해</a:t>
            </a:r>
            <a:r>
              <a:rPr lang="ko-KR" altLang="en-US" sz="1400" dirty="0" smtClean="0">
                <a:latin typeface="Eudoxus Sans"/>
              </a:rPr>
              <a:t> 데이터 구조에 추가되는 여분의 바이트를 의미</a:t>
            </a:r>
          </a:p>
          <a:p>
            <a:pPr marL="0" indent="0">
              <a:lnSpc>
                <a:spcPts val="2047"/>
              </a:lnSpc>
              <a:buNone/>
            </a:pPr>
            <a:r>
              <a:rPr lang="en-US" sz="1279" dirty="0" smtClean="0">
                <a:solidFill>
                  <a:srgbClr val="272525"/>
                </a:solidFill>
                <a:latin typeface="Eudoxus Sans"/>
                <a:ea typeface="Eudoxus Sans"/>
                <a:cs typeface="Eudoxus Sans" pitchFamily="34" charset="-120"/>
              </a:rPr>
              <a:t>.</a:t>
            </a:r>
            <a:endParaRPr lang="en-US" sz="1279" dirty="0">
              <a:latin typeface="Eudoxus Sans"/>
              <a:ea typeface="Eudoxus Sans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7396401" y="5384006"/>
            <a:ext cx="365522" cy="365522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7"/>
          <p:cNvSpPr/>
          <p:nvPr/>
        </p:nvSpPr>
        <p:spPr>
          <a:xfrm>
            <a:off x="7508200" y="5414486"/>
            <a:ext cx="141803" cy="3045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9"/>
              </a:lnSpc>
              <a:buNone/>
            </a:pPr>
            <a:r>
              <a:rPr lang="en-US" sz="191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1919" dirty="0"/>
          </a:p>
        </p:txBody>
      </p:sp>
      <p:sp>
        <p:nvSpPr>
          <p:cNvPr id="14" name="Text 8"/>
          <p:cNvSpPr/>
          <p:nvPr/>
        </p:nvSpPr>
        <p:spPr>
          <a:xfrm>
            <a:off x="7924324" y="5439847"/>
            <a:ext cx="2030849" cy="2538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9"/>
              </a:lnSpc>
              <a:buNone/>
            </a:pPr>
            <a:r>
              <a:rPr lang="en-US" sz="1599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Class </a:t>
            </a:r>
            <a:r>
              <a:rPr lang="en-US" sz="1599" b="1" dirty="0" err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크기</a:t>
            </a:r>
            <a:endParaRPr lang="en-US" sz="1599" dirty="0"/>
          </a:p>
        </p:txBody>
      </p:sp>
      <p:sp>
        <p:nvSpPr>
          <p:cNvPr id="15" name="Text 9"/>
          <p:cNvSpPr/>
          <p:nvPr/>
        </p:nvSpPr>
        <p:spPr>
          <a:xfrm>
            <a:off x="7924324" y="5791081"/>
            <a:ext cx="3249692" cy="5200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7"/>
              </a:lnSpc>
              <a:buNone/>
            </a:pPr>
            <a:r>
              <a:rPr lang="ko-KR" altLang="en-US" sz="1279" dirty="0" err="1" smtClean="0"/>
              <a:t>패딩으로</a:t>
            </a:r>
            <a:r>
              <a:rPr lang="ko-KR" altLang="en-US" sz="1279" dirty="0" smtClean="0"/>
              <a:t> 인하여 </a:t>
            </a:r>
            <a:r>
              <a:rPr lang="en-US" altLang="ko-KR" sz="1279" dirty="0" smtClean="0"/>
              <a:t>class </a:t>
            </a:r>
            <a:r>
              <a:rPr lang="ko-KR" altLang="en-US" sz="1279" dirty="0" smtClean="0"/>
              <a:t>내에서 선언된 변수 중 가장 큰 데이터 사이즈를 중심으로 나머지 </a:t>
            </a:r>
            <a:r>
              <a:rPr lang="ko-KR" altLang="en-US" sz="1279" dirty="0" err="1" smtClean="0"/>
              <a:t>자료형의</a:t>
            </a:r>
            <a:r>
              <a:rPr lang="ko-KR" altLang="en-US" sz="1279" dirty="0" smtClean="0"/>
              <a:t> </a:t>
            </a:r>
            <a:r>
              <a:rPr lang="en-US" altLang="ko-KR" sz="1279" dirty="0" smtClean="0"/>
              <a:t>padding</a:t>
            </a:r>
            <a:r>
              <a:rPr lang="ko-KR" altLang="en-US" sz="1279" dirty="0" smtClean="0"/>
              <a:t>이 정해진다</a:t>
            </a:r>
            <a:r>
              <a:rPr lang="en-US" altLang="ko-KR" sz="1279" dirty="0" smtClean="0"/>
              <a:t>.</a:t>
            </a:r>
          </a:p>
        </p:txBody>
      </p:sp>
      <p:sp>
        <p:nvSpPr>
          <p:cNvPr id="16" name="Shape 10"/>
          <p:cNvSpPr/>
          <p:nvPr/>
        </p:nvSpPr>
        <p:spPr>
          <a:xfrm>
            <a:off x="5365551" y="6948846"/>
            <a:ext cx="365522" cy="365522"/>
          </a:xfrm>
          <a:prstGeom prst="roundRect">
            <a:avLst>
              <a:gd name="adj" fmla="val 20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7" name="Text 11"/>
          <p:cNvSpPr/>
          <p:nvPr/>
        </p:nvSpPr>
        <p:spPr>
          <a:xfrm>
            <a:off x="5475327" y="6979326"/>
            <a:ext cx="145971" cy="3045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99"/>
              </a:lnSpc>
              <a:buNone/>
            </a:pPr>
            <a:r>
              <a:rPr lang="en-US" sz="191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1919" dirty="0"/>
          </a:p>
        </p:txBody>
      </p:sp>
      <p:sp>
        <p:nvSpPr>
          <p:cNvPr id="18" name="Text 12"/>
          <p:cNvSpPr/>
          <p:nvPr/>
        </p:nvSpPr>
        <p:spPr>
          <a:xfrm>
            <a:off x="5893475" y="7004687"/>
            <a:ext cx="2030849" cy="2538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99"/>
              </a:lnSpc>
              <a:buNone/>
            </a:pPr>
            <a:r>
              <a:rPr lang="en-US" sz="1599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크기 확인 방법</a:t>
            </a:r>
            <a:endParaRPr lang="en-US" sz="1599" dirty="0"/>
          </a:p>
        </p:txBody>
      </p:sp>
      <p:sp>
        <p:nvSpPr>
          <p:cNvPr id="19" name="Text 13"/>
          <p:cNvSpPr/>
          <p:nvPr/>
        </p:nvSpPr>
        <p:spPr>
          <a:xfrm>
            <a:off x="5893475" y="7355921"/>
            <a:ext cx="3249692" cy="5200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47"/>
              </a:lnSpc>
              <a:buNone/>
            </a:pPr>
            <a:r>
              <a:rPr lang="en-US" sz="127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sizeof 연산자를 </a:t>
            </a:r>
            <a:r>
              <a:rPr lang="en-US" sz="1279" dirty="0">
                <a:solidFill>
                  <a:srgbClr val="272525"/>
                </a:solidFill>
                <a:latin typeface="Eudoxus Sans"/>
                <a:ea typeface="Eudoxus Sans"/>
                <a:cs typeface="Eudoxus Sans" pitchFamily="34" charset="-120"/>
              </a:rPr>
              <a:t>사용하여</a:t>
            </a:r>
            <a:r>
              <a:rPr lang="en-US" sz="1279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각 자료형의 크기(바이트)를 손쉽게 확인할 수 </a:t>
            </a:r>
            <a:r>
              <a:rPr lang="en-US" sz="1279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</a:t>
            </a:r>
            <a:r>
              <a:rPr lang="ko-KR" altLang="en-US" sz="1279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다</a:t>
            </a:r>
            <a:r>
              <a:rPr lang="en-US" altLang="ko-KR" sz="1279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279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509" y="1730589"/>
            <a:ext cx="2047875" cy="186692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384" y="1730618"/>
            <a:ext cx="4657725" cy="1866900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8582540" y="271542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82540" y="2241344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8337" y="1969591"/>
            <a:ext cx="2167139" cy="1491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3287196" y="246229"/>
            <a:ext cx="80560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58.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중간에 문자열 추가(insert)</a:t>
            </a:r>
            <a:endParaRPr lang="en-US" sz="306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302" y="1306043"/>
            <a:ext cx="3067050" cy="27432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6534797" y="2589667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34797" y="220159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267" y="2282899"/>
            <a:ext cx="3344936" cy="789488"/>
          </a:xfrm>
          <a:prstGeom prst="rect">
            <a:avLst/>
          </a:prstGeom>
        </p:spPr>
      </p:pic>
      <p:sp>
        <p:nvSpPr>
          <p:cNvPr id="26" name="Text 3"/>
          <p:cNvSpPr/>
          <p:nvPr/>
        </p:nvSpPr>
        <p:spPr>
          <a:xfrm>
            <a:off x="6609522" y="46447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</a:rPr>
              <a:t>Insert()</a:t>
            </a:r>
            <a:endParaRPr lang="en-US" sz="2187" dirty="0"/>
          </a:p>
        </p:txBody>
      </p:sp>
      <p:sp>
        <p:nvSpPr>
          <p:cNvPr id="27" name="Text 4"/>
          <p:cNvSpPr/>
          <p:nvPr/>
        </p:nvSpPr>
        <p:spPr>
          <a:xfrm>
            <a:off x="4888876" y="5146532"/>
            <a:ext cx="5011228" cy="24046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AutoNum type="arabicParenR"/>
            </a:pPr>
            <a:r>
              <a:rPr lang="ko-KR" altLang="en-US" sz="1750" dirty="0" smtClean="0"/>
              <a:t>첫 번째 </a:t>
            </a:r>
            <a:r>
              <a:rPr lang="ko-KR" altLang="en-US" sz="1750" dirty="0" err="1" smtClean="0"/>
              <a:t>인자값</a:t>
            </a:r>
            <a:r>
              <a:rPr lang="ko-KR" altLang="en-US" sz="1750" dirty="0" smtClean="0"/>
              <a:t> 으로는 문자열에서 몇 번째 인덱스 번호 위치에 문자열을 추가 할 지에 대한 인덱스 번호가 오게 된다</a:t>
            </a:r>
            <a:r>
              <a:rPr lang="en-US" altLang="ko-KR" sz="1750" dirty="0" smtClean="0"/>
              <a:t>.</a:t>
            </a:r>
          </a:p>
          <a:p>
            <a:pPr algn="l">
              <a:lnSpc>
                <a:spcPts val="2799"/>
              </a:lnSpc>
            </a:pPr>
            <a:endParaRPr lang="en-US" altLang="ko-KR" sz="1750" dirty="0" smtClean="0"/>
          </a:p>
          <a:p>
            <a:pPr marL="342900" indent="-342900" algn="l">
              <a:lnSpc>
                <a:spcPts val="2799"/>
              </a:lnSpc>
              <a:buAutoNum type="arabicParenR"/>
            </a:pPr>
            <a:r>
              <a:rPr lang="ko-KR" altLang="en-US" sz="1750" dirty="0" smtClean="0"/>
              <a:t>두 번째 </a:t>
            </a:r>
            <a:r>
              <a:rPr lang="ko-KR" altLang="en-US" sz="1750" dirty="0" err="1" smtClean="0"/>
              <a:t>인자값</a:t>
            </a:r>
            <a:r>
              <a:rPr lang="ko-KR" altLang="en-US" sz="1750" dirty="0" smtClean="0"/>
              <a:t> </a:t>
            </a:r>
            <a:r>
              <a:rPr lang="ko-KR" altLang="en-US" sz="1750" dirty="0" err="1" smtClean="0"/>
              <a:t>으로는</a:t>
            </a:r>
            <a:r>
              <a:rPr lang="ko-KR" altLang="en-US" sz="1750" dirty="0" smtClean="0"/>
              <a:t> 추가  할 문자열이 오게 된다</a:t>
            </a:r>
            <a:r>
              <a:rPr lang="en-US" altLang="ko-KR" sz="1750" dirty="0" smtClean="0"/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43060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3694748" y="444222"/>
            <a:ext cx="624971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59.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일부 비우기(erase)</a:t>
            </a:r>
            <a:endParaRPr lang="en-US" sz="3060" dirty="0"/>
          </a:p>
        </p:txBody>
      </p:sp>
      <p:sp>
        <p:nvSpPr>
          <p:cNvPr id="6" name="Text 3"/>
          <p:cNvSpPr/>
          <p:nvPr/>
        </p:nvSpPr>
        <p:spPr>
          <a:xfrm>
            <a:off x="6139935" y="52990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 smtClean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부분</a:t>
            </a:r>
            <a:r>
              <a:rPr lang="en-US" sz="2187" b="1" dirty="0" smtClean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삭제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4833105" y="5724780"/>
            <a:ext cx="5002530" cy="19069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AutoNum type="arabicParenR"/>
            </a:pPr>
            <a:r>
              <a:rPr 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</a:t>
            </a: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++의 </a:t>
            </a:r>
            <a:r>
              <a:rPr lang="en-US" sz="1750" dirty="0" err="1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string.erase</a:t>
            </a:r>
            <a:r>
              <a:rPr 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()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에서 첫 번째 인자 값으로는 문자열에서 삭제할 위치 값 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즉 </a:t>
            </a:r>
            <a:r>
              <a:rPr lang="ko-KR" altLang="en-US" sz="1750" dirty="0" err="1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인덱스값이</a:t>
            </a:r>
            <a:r>
              <a:rPr lang="ko-KR" altLang="en-US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들어온다</a:t>
            </a:r>
            <a:r>
              <a:rPr lang="en-US" altLang="ko-KR" sz="175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</a:p>
          <a:p>
            <a:pPr marL="342900" indent="-342900">
              <a:lnSpc>
                <a:spcPts val="2799"/>
              </a:lnSpc>
              <a:buAutoNum type="arabicParenR"/>
            </a:pPr>
            <a:r>
              <a:rPr lang="ko-KR" altLang="en-US" sz="1750" dirty="0">
                <a:solidFill>
                  <a:srgbClr val="3B3535"/>
                </a:solidFill>
                <a:latin typeface="Sora" pitchFamily="34" charset="0"/>
              </a:rPr>
              <a:t>두 번째 인자 값으로는 지울 문자의 개수가 들어온다</a:t>
            </a:r>
            <a:r>
              <a:rPr lang="en-US" altLang="ko-KR" sz="1750" dirty="0">
                <a:solidFill>
                  <a:srgbClr val="3B3535"/>
                </a:solidFill>
                <a:latin typeface="Sora" pitchFamily="34" charset="0"/>
              </a:rPr>
              <a:t>.</a:t>
            </a:r>
            <a:endParaRPr lang="en-US" altLang="ko-KR" sz="1750" dirty="0" smtClean="0">
              <a:solidFill>
                <a:srgbClr val="3B3535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612" y="1674198"/>
            <a:ext cx="3990975" cy="24193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212" y="2570023"/>
            <a:ext cx="4626384" cy="6224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6677672" y="2793071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677672" y="2405001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23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185880" y="3065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60.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3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이동(move)</a:t>
            </a:r>
            <a:endParaRPr lang="en-US" sz="3060" dirty="0"/>
          </a:p>
        </p:txBody>
      </p:sp>
      <p:sp>
        <p:nvSpPr>
          <p:cNvPr id="6" name="Text 3"/>
          <p:cNvSpPr/>
          <p:nvPr/>
        </p:nvSpPr>
        <p:spPr>
          <a:xfrm>
            <a:off x="5349240" y="56371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/>
              <a:t>m</a:t>
            </a:r>
            <a:r>
              <a:rPr lang="en-US" sz="2187" dirty="0" smtClean="0"/>
              <a:t>ove()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5349240" y="6138972"/>
            <a:ext cx="39947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smtClean="0"/>
              <a:t>move()</a:t>
            </a:r>
            <a:r>
              <a:rPr lang="ko-KR" altLang="en-US" sz="1750" dirty="0" smtClean="0"/>
              <a:t>는 데이터를 이동시킬 때 쓰이는 함수이며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데이터만 이동 시키지 원본객체는 사라지지 않는다</a:t>
            </a:r>
            <a:r>
              <a:rPr lang="en-US" altLang="ko-KR" sz="1750" dirty="0" smtClean="0"/>
              <a:t>.</a:t>
            </a:r>
            <a:endParaRPr lang="en-US" sz="1750" dirty="0"/>
          </a:p>
        </p:txBody>
      </p:sp>
      <p:sp>
        <p:nvSpPr>
          <p:cNvPr id="15" name="오른쪽 화살표 14"/>
          <p:cNvSpPr/>
          <p:nvPr/>
        </p:nvSpPr>
        <p:spPr>
          <a:xfrm>
            <a:off x="6858647" y="2775468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647" y="2387398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031915"/>
            <a:ext cx="3962400" cy="4191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210" y="2243502"/>
            <a:ext cx="2973575" cy="12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30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2376130" y="31789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61.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문자열에서 특정 문자만 제거 </a:t>
            </a:r>
            <a:r>
              <a:rPr lang="en-US" altLang="ko-KR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(erase, remove)</a:t>
            </a:r>
            <a:endParaRPr lang="en-US" sz="3060" dirty="0"/>
          </a:p>
        </p:txBody>
      </p:sp>
      <p:sp>
        <p:nvSpPr>
          <p:cNvPr id="15" name="오른쪽 화살표 14"/>
          <p:cNvSpPr/>
          <p:nvPr/>
        </p:nvSpPr>
        <p:spPr>
          <a:xfrm>
            <a:off x="6858647" y="2183437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647" y="179536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20" y="1080022"/>
            <a:ext cx="3619500" cy="2943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2038933"/>
            <a:ext cx="2669319" cy="593182"/>
          </a:xfrm>
          <a:prstGeom prst="rect">
            <a:avLst/>
          </a:prstGeom>
        </p:spPr>
      </p:pic>
      <p:sp>
        <p:nvSpPr>
          <p:cNvPr id="19" name="Text 3"/>
          <p:cNvSpPr/>
          <p:nvPr/>
        </p:nvSpPr>
        <p:spPr>
          <a:xfrm>
            <a:off x="8126730" y="43168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erase()</a:t>
            </a:r>
            <a:endParaRPr lang="en-US" sz="2187" dirty="0"/>
          </a:p>
        </p:txBody>
      </p:sp>
      <p:sp>
        <p:nvSpPr>
          <p:cNvPr id="20" name="Text 4"/>
          <p:cNvSpPr/>
          <p:nvPr/>
        </p:nvSpPr>
        <p:spPr>
          <a:xfrm>
            <a:off x="8126730" y="4664047"/>
            <a:ext cx="39947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ko-KR" altLang="en-US" sz="1750" dirty="0" smtClean="0"/>
              <a:t>문자열을 부분적으로 지우는 함수이다</a:t>
            </a:r>
            <a:r>
              <a:rPr lang="en-US" altLang="ko-KR" sz="1750" dirty="0" smtClean="0"/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altLang="ko-KR" sz="1750" dirty="0" smtClean="0"/>
          </a:p>
          <a:p>
            <a:pPr marL="342900" indent="-342900" algn="l">
              <a:lnSpc>
                <a:spcPts val="2799"/>
              </a:lnSpc>
              <a:buAutoNum type="arabicParenR"/>
            </a:pPr>
            <a:r>
              <a:rPr lang="ko-KR" altLang="en-US" sz="1750" dirty="0" smtClean="0"/>
              <a:t>첫 번째 인자로는 </a:t>
            </a:r>
            <a:r>
              <a:rPr lang="en-US" altLang="ko-KR" sz="1750" dirty="0" smtClean="0"/>
              <a:t>remove</a:t>
            </a:r>
            <a:r>
              <a:rPr lang="ko-KR" altLang="en-US" sz="1750" dirty="0" smtClean="0"/>
              <a:t>를 통해 지울 </a:t>
            </a:r>
            <a:r>
              <a:rPr lang="en-US" altLang="ko-KR" sz="1750" dirty="0" err="1" smtClean="0"/>
              <a:t>i</a:t>
            </a:r>
            <a:r>
              <a:rPr lang="ko-KR" altLang="en-US" sz="1750" dirty="0" smtClean="0"/>
              <a:t>의 모든 </a:t>
            </a:r>
            <a:r>
              <a:rPr lang="ko-KR" altLang="en-US" sz="1750" dirty="0" err="1" smtClean="0"/>
              <a:t>위치값을</a:t>
            </a:r>
            <a:r>
              <a:rPr lang="ko-KR" altLang="en-US" sz="1750" dirty="0" smtClean="0"/>
              <a:t> </a:t>
            </a:r>
            <a:r>
              <a:rPr lang="en-US" altLang="ko-KR" sz="1750" dirty="0" smtClean="0"/>
              <a:t>erase</a:t>
            </a:r>
            <a:r>
              <a:rPr lang="ko-KR" altLang="en-US" sz="1750" dirty="0" smtClean="0"/>
              <a:t>함수에 리턴 받는다</a:t>
            </a:r>
            <a:r>
              <a:rPr lang="en-US" altLang="ko-KR" sz="1750" dirty="0" smtClean="0"/>
              <a:t>.</a:t>
            </a:r>
            <a:endParaRPr lang="en-US" altLang="ko-KR" sz="1750" dirty="0"/>
          </a:p>
          <a:p>
            <a:pPr marL="342900" indent="-342900" algn="l">
              <a:lnSpc>
                <a:spcPts val="2799"/>
              </a:lnSpc>
              <a:buAutoNum type="arabicParenR"/>
            </a:pPr>
            <a:r>
              <a:rPr lang="ko-KR" altLang="en-US" sz="1750" dirty="0" smtClean="0"/>
              <a:t>두 번째 인자로는 문자열 순회의 끝 위치를 나타낸다</a:t>
            </a:r>
            <a:r>
              <a:rPr lang="en-US" altLang="ko-KR" sz="1750" dirty="0" smtClean="0"/>
              <a:t>. </a:t>
            </a:r>
            <a:endParaRPr lang="en-US" altLang="ko-KR" sz="1750" dirty="0"/>
          </a:p>
        </p:txBody>
      </p:sp>
      <p:sp>
        <p:nvSpPr>
          <p:cNvPr id="17" name="Text 3"/>
          <p:cNvSpPr/>
          <p:nvPr/>
        </p:nvSpPr>
        <p:spPr>
          <a:xfrm>
            <a:off x="2674620" y="43271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/>
              <a:t>r</a:t>
            </a:r>
            <a:r>
              <a:rPr lang="en-US" sz="2187" dirty="0" smtClean="0"/>
              <a:t>emove()</a:t>
            </a:r>
            <a:endParaRPr lang="en-US" sz="2187" dirty="0"/>
          </a:p>
        </p:txBody>
      </p:sp>
      <p:sp>
        <p:nvSpPr>
          <p:cNvPr id="18" name="Text 4"/>
          <p:cNvSpPr/>
          <p:nvPr/>
        </p:nvSpPr>
        <p:spPr>
          <a:xfrm>
            <a:off x="2674620" y="4734652"/>
            <a:ext cx="4184027" cy="2226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AutoNum type="arabicParenR"/>
            </a:pPr>
            <a:r>
              <a:rPr lang="ko-KR" altLang="en-US" sz="1750" dirty="0" smtClean="0"/>
              <a:t>논리적의 끝 이후의 부분은 원래 문자열의 나머지 부분이 남아있다</a:t>
            </a:r>
            <a:r>
              <a:rPr lang="en-US" altLang="ko-KR" sz="1750" dirty="0" smtClean="0"/>
              <a:t>.</a:t>
            </a:r>
          </a:p>
          <a:p>
            <a:pPr marL="342900" indent="-342900" algn="l">
              <a:lnSpc>
                <a:spcPts val="2799"/>
              </a:lnSpc>
              <a:buAutoNum type="arabicParenR"/>
            </a:pPr>
            <a:r>
              <a:rPr lang="ko-KR" altLang="en-US" sz="1750" dirty="0" err="1" smtClean="0"/>
              <a:t>예를들어</a:t>
            </a:r>
            <a:r>
              <a:rPr lang="ko-KR" altLang="en-US" sz="1750" dirty="0" smtClean="0"/>
              <a:t> </a:t>
            </a:r>
            <a:r>
              <a:rPr lang="en-US" altLang="ko-KR" sz="1750" dirty="0" err="1" smtClean="0"/>
              <a:t>i</a:t>
            </a:r>
            <a:r>
              <a:rPr lang="ko-KR" altLang="en-US" sz="1750" dirty="0" smtClean="0"/>
              <a:t>를 세 번을 제거 했으면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이후 끝에 </a:t>
            </a:r>
            <a:r>
              <a:rPr lang="ko-KR" altLang="en-US" sz="1750" dirty="0" err="1" smtClean="0"/>
              <a:t>세개의</a:t>
            </a:r>
            <a:r>
              <a:rPr lang="ko-KR" altLang="en-US" sz="1750" dirty="0" smtClean="0"/>
              <a:t> 문자열이 남아있다</a:t>
            </a:r>
            <a:r>
              <a:rPr lang="en-US" altLang="ko-KR" sz="1750" dirty="0" smtClean="0"/>
              <a:t>.</a:t>
            </a:r>
          </a:p>
          <a:p>
            <a:pPr marL="342900" indent="-342900">
              <a:lnSpc>
                <a:spcPts val="2799"/>
              </a:lnSpc>
              <a:buAutoNum type="arabicParenR"/>
            </a:pPr>
            <a:r>
              <a:rPr lang="ko-KR" altLang="en-US" sz="1750" dirty="0" smtClean="0"/>
              <a:t>결론적으로는 지워야 </a:t>
            </a:r>
            <a:r>
              <a:rPr lang="ko-KR" altLang="en-US" sz="1750" dirty="0"/>
              <a:t>하는 원소들을 컨테이너 맨 뒤로 보내버릴 </a:t>
            </a:r>
            <a:r>
              <a:rPr lang="ko-KR" altLang="en-US" sz="1750" dirty="0" smtClean="0"/>
              <a:t>뿐 이다</a:t>
            </a:r>
            <a:r>
              <a:rPr lang="en-US" altLang="ko-KR" sz="1750" dirty="0" smtClean="0"/>
              <a:t>.</a:t>
            </a:r>
            <a:endParaRPr lang="en-US" altLang="ko-KR" sz="1750" dirty="0"/>
          </a:p>
        </p:txBody>
      </p:sp>
    </p:spTree>
    <p:extLst>
      <p:ext uri="{BB962C8B-B14F-4D97-AF65-F5344CB8AC3E}">
        <p14:creationId xmlns:p14="http://schemas.microsoft.com/office/powerpoint/2010/main" val="303153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569142" y="2995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62.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 일부 교체</a:t>
            </a:r>
            <a:endParaRPr lang="en-US" sz="3060" dirty="0"/>
          </a:p>
        </p:txBody>
      </p:sp>
      <p:sp>
        <p:nvSpPr>
          <p:cNvPr id="15" name="오른쪽 화살표 14"/>
          <p:cNvSpPr/>
          <p:nvPr/>
        </p:nvSpPr>
        <p:spPr>
          <a:xfrm>
            <a:off x="6858647" y="2183437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647" y="179536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Text 3"/>
          <p:cNvSpPr/>
          <p:nvPr/>
        </p:nvSpPr>
        <p:spPr>
          <a:xfrm>
            <a:off x="6858647" y="4334291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replace()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5759215" y="5135602"/>
            <a:ext cx="4735030" cy="20147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600" dirty="0" err="1" smtClean="0"/>
              <a:t>string.replace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는 문자열을 교체하고 싶을 때 사용한다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lnSpc>
                <a:spcPts val="2799"/>
              </a:lnSpc>
              <a:buAutoNum type="arabicParenR"/>
            </a:pPr>
            <a:r>
              <a:rPr lang="ko-KR" altLang="en-US" sz="1600" dirty="0" smtClean="0"/>
              <a:t>첫 번째 인자로는 교체하고 </a:t>
            </a:r>
            <a:r>
              <a:rPr lang="ko-KR" altLang="en-US" sz="1600" dirty="0"/>
              <a:t>싶은 문자열의 </a:t>
            </a:r>
            <a:r>
              <a:rPr lang="ko-KR" altLang="en-US" sz="1600" dirty="0" smtClean="0"/>
              <a:t>위치</a:t>
            </a:r>
            <a:endParaRPr lang="en-US" altLang="ko-KR" sz="1600" dirty="0"/>
          </a:p>
          <a:p>
            <a:pPr marL="342900" indent="-342900">
              <a:lnSpc>
                <a:spcPts val="2799"/>
              </a:lnSpc>
              <a:buAutoNum type="arabicParenR"/>
            </a:pPr>
            <a:r>
              <a:rPr lang="ko-KR" altLang="en-US" sz="1600" dirty="0" smtClean="0"/>
              <a:t>두 번째 인자로는 교체하고 </a:t>
            </a:r>
            <a:r>
              <a:rPr lang="ko-KR" altLang="en-US" sz="1600" dirty="0"/>
              <a:t>싶은 문자열의 </a:t>
            </a:r>
            <a:r>
              <a:rPr lang="ko-KR" altLang="en-US" sz="1600" dirty="0" smtClean="0"/>
              <a:t>길이</a:t>
            </a:r>
            <a:endParaRPr lang="en-US" altLang="ko-KR" sz="1600" dirty="0"/>
          </a:p>
          <a:p>
            <a:pPr marL="342900" indent="-342900">
              <a:lnSpc>
                <a:spcPts val="2799"/>
              </a:lnSpc>
              <a:buAutoNum type="arabicParenR"/>
            </a:pPr>
            <a:r>
              <a:rPr lang="ko-KR" altLang="en-US" sz="1600" dirty="0" smtClean="0"/>
              <a:t>세 번째 인자로는 새로운 문자열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형태이다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marL="0" indent="0" algn="l">
              <a:lnSpc>
                <a:spcPts val="2799"/>
              </a:lnSpc>
              <a:buNone/>
            </a:pPr>
            <a:endParaRPr lang="en-US" altLang="ko-KR" sz="175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717" y="1260515"/>
            <a:ext cx="3752850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93" y="2115111"/>
            <a:ext cx="4114901" cy="6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73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569142" y="29950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63.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문자열을 정수로 변환</a:t>
            </a:r>
            <a:endParaRPr lang="en-US" sz="3060" dirty="0"/>
          </a:p>
        </p:txBody>
      </p:sp>
      <p:sp>
        <p:nvSpPr>
          <p:cNvPr id="15" name="오른쪽 화살표 14"/>
          <p:cNvSpPr/>
          <p:nvPr/>
        </p:nvSpPr>
        <p:spPr>
          <a:xfrm>
            <a:off x="6858647" y="2183437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58647" y="179536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Text 3"/>
          <p:cNvSpPr/>
          <p:nvPr/>
        </p:nvSpPr>
        <p:spPr>
          <a:xfrm>
            <a:off x="4455846" y="5219518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/>
              <a:t>stoi</a:t>
            </a:r>
            <a:r>
              <a:rPr lang="en-US" sz="2187" dirty="0" smtClean="0"/>
              <a:t>()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2744214" y="5816513"/>
            <a:ext cx="4735030" cy="1553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750" dirty="0" err="1" smtClean="0"/>
              <a:t>stoi</a:t>
            </a:r>
            <a:r>
              <a:rPr lang="en-US" altLang="ko-KR" sz="1750" dirty="0" smtClean="0"/>
              <a:t>()</a:t>
            </a:r>
            <a:r>
              <a:rPr lang="ko-KR" altLang="en-US" sz="1750" dirty="0" smtClean="0"/>
              <a:t>는 </a:t>
            </a:r>
            <a:r>
              <a:rPr lang="ko-KR" altLang="en-US" sz="1600" dirty="0" smtClean="0"/>
              <a:t>문자열의 </a:t>
            </a:r>
            <a:r>
              <a:rPr lang="ko-KR" altLang="en-US" sz="1600" dirty="0"/>
              <a:t>시작 부분에서 가능한 많은 숫자를 해석하고</a:t>
            </a:r>
            <a:r>
              <a:rPr lang="en-US" altLang="ko-KR" sz="1600" dirty="0"/>
              <a:t>, </a:t>
            </a:r>
            <a:r>
              <a:rPr lang="ko-KR" altLang="en-US" sz="1600" dirty="0"/>
              <a:t>숫자가 아닌 문자에 도달하면 변환을 </a:t>
            </a:r>
            <a:r>
              <a:rPr lang="ko-KR" altLang="en-US" sz="1600" dirty="0" smtClean="0"/>
              <a:t>멈춘다</a:t>
            </a:r>
            <a:r>
              <a:rPr lang="en-US" altLang="ko-KR" sz="1600" dirty="0" smtClean="0"/>
              <a:t>.</a:t>
            </a:r>
          </a:p>
          <a:p>
            <a:pPr>
              <a:lnSpc>
                <a:spcPts val="2799"/>
              </a:lnSpc>
            </a:pPr>
            <a:r>
              <a:rPr lang="en-US" altLang="ko-KR" sz="1600" dirty="0" err="1" smtClean="0"/>
              <a:t>atoi</a:t>
            </a:r>
            <a:r>
              <a:rPr lang="ko-KR" altLang="en-US" sz="1600" dirty="0" smtClean="0"/>
              <a:t>랑 다르게 예외로 오류를 처리가 가능하다</a:t>
            </a:r>
            <a:r>
              <a:rPr lang="en-US" altLang="ko-KR" sz="1600" dirty="0" smtClean="0"/>
              <a:t>.</a:t>
            </a:r>
            <a:r>
              <a:rPr lang="ko-KR" altLang="en-US" sz="1750" dirty="0" smtClean="0"/>
              <a:t> </a:t>
            </a:r>
            <a:endParaRPr lang="en-US" altLang="ko-KR" sz="175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799" y="1069252"/>
            <a:ext cx="3476625" cy="3990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992" y="2013034"/>
            <a:ext cx="4357051" cy="824307"/>
          </a:xfrm>
          <a:prstGeom prst="rect">
            <a:avLst/>
          </a:prstGeom>
        </p:spPr>
      </p:pic>
      <p:sp>
        <p:nvSpPr>
          <p:cNvPr id="17" name="Text 3"/>
          <p:cNvSpPr/>
          <p:nvPr/>
        </p:nvSpPr>
        <p:spPr>
          <a:xfrm>
            <a:off x="9277645" y="5225367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/>
              <a:t>atoi</a:t>
            </a:r>
            <a:r>
              <a:rPr lang="en-US" sz="2187" dirty="0" smtClean="0"/>
              <a:t>()</a:t>
            </a:r>
            <a:endParaRPr lang="en-US" sz="2187" dirty="0"/>
          </a:p>
        </p:txBody>
      </p:sp>
      <p:sp>
        <p:nvSpPr>
          <p:cNvPr id="18" name="Text 4"/>
          <p:cNvSpPr/>
          <p:nvPr/>
        </p:nvSpPr>
        <p:spPr>
          <a:xfrm>
            <a:off x="7566013" y="5822362"/>
            <a:ext cx="4735030" cy="1553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750" dirty="0" err="1"/>
              <a:t>a</a:t>
            </a:r>
            <a:r>
              <a:rPr lang="en-US" altLang="ko-KR" sz="1750" dirty="0" err="1" smtClean="0"/>
              <a:t>toi</a:t>
            </a:r>
            <a:r>
              <a:rPr lang="en-US" altLang="ko-KR" sz="1750" dirty="0" smtClean="0"/>
              <a:t>()</a:t>
            </a:r>
            <a:r>
              <a:rPr lang="ko-KR" altLang="en-US" sz="1750" dirty="0" smtClean="0"/>
              <a:t>도 </a:t>
            </a:r>
            <a:r>
              <a:rPr lang="en-US" altLang="ko-KR" sz="1750" dirty="0" err="1" smtClean="0"/>
              <a:t>stoi</a:t>
            </a:r>
            <a:r>
              <a:rPr lang="ko-KR" altLang="en-US" sz="1750" dirty="0" smtClean="0"/>
              <a:t>와 같이 </a:t>
            </a:r>
            <a:r>
              <a:rPr lang="ko-KR" altLang="en-US" sz="1600" dirty="0" smtClean="0"/>
              <a:t>문자열의 </a:t>
            </a:r>
            <a:r>
              <a:rPr lang="ko-KR" altLang="en-US" sz="1600" dirty="0"/>
              <a:t>시작 부분에서 가능한 많은 숫자를 해석하고</a:t>
            </a:r>
            <a:r>
              <a:rPr lang="en-US" altLang="ko-KR" sz="1600" dirty="0"/>
              <a:t>, </a:t>
            </a:r>
            <a:r>
              <a:rPr lang="ko-KR" altLang="en-US" sz="1600" dirty="0"/>
              <a:t>숫자가 아닌 문자에 도달하면 변환을 </a:t>
            </a:r>
            <a:r>
              <a:rPr lang="ko-KR" altLang="en-US" sz="1600" dirty="0" smtClean="0"/>
              <a:t>멈춘다</a:t>
            </a:r>
            <a:r>
              <a:rPr lang="en-US" altLang="ko-KR" sz="1600" dirty="0" smtClean="0"/>
              <a:t>.</a:t>
            </a:r>
          </a:p>
          <a:p>
            <a:pPr>
              <a:lnSpc>
                <a:spcPts val="2799"/>
              </a:lnSpc>
            </a:pPr>
            <a:r>
              <a:rPr lang="en-US" altLang="ko-KR" sz="1600" dirty="0" err="1" smtClean="0"/>
              <a:t>stoi</a:t>
            </a:r>
            <a:r>
              <a:rPr lang="ko-KR" altLang="en-US" sz="1600" dirty="0" smtClean="0"/>
              <a:t>랑 다르게 예외를 던지지 않으며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문자열이 정수가 아닌 문자로 시작하면 변환을 멈추고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을 반환한다</a:t>
            </a:r>
            <a:r>
              <a:rPr lang="en-US" altLang="ko-KR" sz="1600" dirty="0" smtClean="0"/>
              <a:t>.</a:t>
            </a:r>
            <a:endParaRPr lang="en-US" altLang="ko-KR" sz="1750" dirty="0" smtClean="0"/>
          </a:p>
        </p:txBody>
      </p:sp>
    </p:spTree>
    <p:extLst>
      <p:ext uri="{BB962C8B-B14F-4D97-AF65-F5344CB8AC3E}">
        <p14:creationId xmlns:p14="http://schemas.microsoft.com/office/powerpoint/2010/main" val="246555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3330277" y="23067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64.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문자열을 숫자로 변환</a:t>
            </a:r>
            <a:r>
              <a:rPr lang="en-US" altLang="ko-KR" sz="3060" dirty="0" smtClean="0"/>
              <a:t>(string stream)</a:t>
            </a:r>
            <a:endParaRPr lang="en-US" altLang="ko-KR" sz="3060" b="1" dirty="0" smtClean="0">
              <a:solidFill>
                <a:srgbClr val="1F1E1E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82" y="1421069"/>
            <a:ext cx="3733800" cy="3505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882" y="1421069"/>
            <a:ext cx="4143375" cy="3505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739" y="2537773"/>
            <a:ext cx="3277999" cy="1271792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9286905" y="305065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86905" y="266258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 3"/>
          <p:cNvSpPr/>
          <p:nvPr/>
        </p:nvSpPr>
        <p:spPr>
          <a:xfrm>
            <a:off x="2398046" y="5075100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/>
              <a:t>stringstream</a:t>
            </a:r>
            <a:endParaRPr lang="en-US" sz="2187" dirty="0"/>
          </a:p>
        </p:txBody>
      </p:sp>
      <p:sp>
        <p:nvSpPr>
          <p:cNvPr id="11" name="Text 4"/>
          <p:cNvSpPr/>
          <p:nvPr/>
        </p:nvSpPr>
        <p:spPr>
          <a:xfrm>
            <a:off x="1089537" y="5652713"/>
            <a:ext cx="4735030" cy="2034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750" dirty="0" smtClean="0"/>
              <a:t>1) </a:t>
            </a:r>
            <a:r>
              <a:rPr lang="ko-KR" altLang="en-US" sz="1750" dirty="0" smtClean="0"/>
              <a:t>필요한 정보들을 빼낼 때 유용하게 쓰인다</a:t>
            </a:r>
            <a:r>
              <a:rPr lang="en-US" altLang="ko-KR" sz="1750" dirty="0" smtClean="0"/>
              <a:t>.</a:t>
            </a:r>
          </a:p>
          <a:p>
            <a:pPr>
              <a:lnSpc>
                <a:spcPts val="2799"/>
              </a:lnSpc>
            </a:pPr>
            <a:r>
              <a:rPr lang="en-US" altLang="ko-KR" sz="1750" dirty="0" smtClean="0"/>
              <a:t>2) </a:t>
            </a:r>
            <a:r>
              <a:rPr lang="ko-KR" altLang="en-US" sz="1750" dirty="0" smtClean="0"/>
              <a:t>문자열에서 숫자를 읽어 </a:t>
            </a:r>
            <a:r>
              <a:rPr lang="en-US" altLang="ko-KR" sz="1750" dirty="0" smtClean="0"/>
              <a:t>number1</a:t>
            </a:r>
            <a:r>
              <a:rPr lang="ko-KR" altLang="en-US" sz="1750" dirty="0" smtClean="0"/>
              <a:t>에 저장을 한 후 구분문자를 무시하기 위해 </a:t>
            </a:r>
            <a:r>
              <a:rPr lang="en-US" altLang="ko-KR" sz="1750" dirty="0" smtClean="0"/>
              <a:t>ignore()</a:t>
            </a:r>
            <a:r>
              <a:rPr lang="ko-KR" altLang="en-US" sz="1750" dirty="0" smtClean="0"/>
              <a:t>이 사용된다</a:t>
            </a:r>
            <a:r>
              <a:rPr lang="en-US" altLang="ko-KR" sz="1750" dirty="0" smtClean="0"/>
              <a:t>.</a:t>
            </a:r>
          </a:p>
          <a:p>
            <a:pPr>
              <a:lnSpc>
                <a:spcPts val="2799"/>
              </a:lnSpc>
            </a:pPr>
            <a:r>
              <a:rPr lang="ko-KR" altLang="en-US" sz="1750" dirty="0" smtClean="0"/>
              <a:t>이 과정은 </a:t>
            </a:r>
            <a:r>
              <a:rPr lang="en-US" altLang="ko-KR" sz="1750" dirty="0" err="1" smtClean="0"/>
              <a:t>stringstream</a:t>
            </a:r>
            <a:r>
              <a:rPr lang="ko-KR" altLang="en-US" sz="1750" dirty="0" smtClean="0"/>
              <a:t>이 끝에 도달 할 때까지 반복된다</a:t>
            </a:r>
            <a:r>
              <a:rPr lang="en-US" altLang="ko-KR" sz="1750" dirty="0" smtClean="0"/>
              <a:t>.</a:t>
            </a:r>
          </a:p>
        </p:txBody>
      </p:sp>
      <p:sp>
        <p:nvSpPr>
          <p:cNvPr id="12" name="Text 3"/>
          <p:cNvSpPr/>
          <p:nvPr/>
        </p:nvSpPr>
        <p:spPr>
          <a:xfrm>
            <a:off x="8885257" y="5075100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clear(), </a:t>
            </a:r>
            <a:r>
              <a:rPr lang="en-US" sz="2187" dirty="0" err="1" smtClean="0"/>
              <a:t>str</a:t>
            </a:r>
            <a:r>
              <a:rPr lang="en-US" sz="2187" dirty="0" smtClean="0"/>
              <a:t>() </a:t>
            </a:r>
            <a:r>
              <a:rPr lang="ko-KR" altLang="en-US" sz="2187" dirty="0" smtClean="0"/>
              <a:t>이후</a:t>
            </a:r>
            <a:endParaRPr lang="en-US" sz="2187" dirty="0"/>
          </a:p>
        </p:txBody>
      </p:sp>
      <p:sp>
        <p:nvSpPr>
          <p:cNvPr id="13" name="Text 4"/>
          <p:cNvSpPr/>
          <p:nvPr/>
        </p:nvSpPr>
        <p:spPr>
          <a:xfrm>
            <a:off x="7576748" y="5652713"/>
            <a:ext cx="4735030" cy="2034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799"/>
              </a:lnSpc>
              <a:buAutoNum type="arabicParenR"/>
            </a:pPr>
            <a:r>
              <a:rPr lang="en-US" altLang="ko-KR" sz="1750" dirty="0" err="1" smtClean="0"/>
              <a:t>stringstream</a:t>
            </a:r>
            <a:r>
              <a:rPr lang="ko-KR" altLang="en-US" sz="1750" dirty="0" smtClean="0"/>
              <a:t>을 초기화 하고</a:t>
            </a:r>
            <a:r>
              <a:rPr lang="en-US" altLang="ko-KR" sz="1750" dirty="0" smtClean="0"/>
              <a:t>, stream </a:t>
            </a:r>
            <a:r>
              <a:rPr lang="ko-KR" altLang="en-US" sz="1750" dirty="0" smtClean="0"/>
              <a:t>내용을 </a:t>
            </a:r>
            <a:r>
              <a:rPr lang="ko-KR" altLang="en-US" sz="1750" dirty="0" err="1" smtClean="0"/>
              <a:t>빈문자열로</a:t>
            </a:r>
            <a:r>
              <a:rPr lang="ko-KR" altLang="en-US" sz="1750" dirty="0" smtClean="0"/>
              <a:t> 설정한다</a:t>
            </a:r>
            <a:r>
              <a:rPr lang="en-US" altLang="ko-KR" sz="1750" dirty="0" smtClean="0"/>
              <a:t>.</a:t>
            </a:r>
          </a:p>
          <a:p>
            <a:pPr marL="342900" indent="-342900">
              <a:lnSpc>
                <a:spcPts val="2799"/>
              </a:lnSpc>
              <a:buAutoNum type="arabicParenR"/>
            </a:pPr>
            <a:r>
              <a:rPr lang="en-US" altLang="ko-KR" sz="1750" dirty="0" smtClean="0"/>
              <a:t>1, 23, 4 </a:t>
            </a:r>
            <a:r>
              <a:rPr lang="ko-KR" altLang="en-US" sz="1750" dirty="0" smtClean="0"/>
              <a:t>를 </a:t>
            </a:r>
            <a:r>
              <a:rPr lang="en-US" altLang="ko-KR" sz="1750" dirty="0" err="1" smtClean="0"/>
              <a:t>stringstream</a:t>
            </a:r>
            <a:r>
              <a:rPr lang="ko-KR" altLang="en-US" sz="1750" dirty="0" smtClean="0"/>
              <a:t>에 집어 넣는다</a:t>
            </a:r>
            <a:r>
              <a:rPr lang="en-US" altLang="ko-KR" sz="1750" dirty="0" smtClean="0"/>
              <a:t>.</a:t>
            </a:r>
          </a:p>
          <a:p>
            <a:pPr marL="342900" indent="-342900">
              <a:lnSpc>
                <a:spcPts val="2799"/>
              </a:lnSpc>
              <a:buAutoNum type="arabicParenR"/>
            </a:pPr>
            <a:r>
              <a:rPr lang="ko-KR" altLang="en-US" sz="1750" dirty="0" smtClean="0"/>
              <a:t>이전하고 동일하게 숫자를 출력하고</a:t>
            </a:r>
            <a:r>
              <a:rPr lang="en-US" altLang="ko-KR" sz="1750" dirty="0" smtClean="0"/>
              <a:t>, ignore()</a:t>
            </a:r>
            <a:r>
              <a:rPr lang="ko-KR" altLang="en-US" sz="1750" dirty="0" smtClean="0"/>
              <a:t>을 통해 구분문자를 무시한다</a:t>
            </a:r>
            <a:r>
              <a:rPr lang="en-US" altLang="ko-KR" sz="17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372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569142" y="6818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65.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 정렬</a:t>
            </a:r>
            <a:r>
              <a:rPr lang="en-US" altLang="ko-KR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(sort)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6858647" y="275039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8647" y="236232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953949"/>
            <a:ext cx="4248150" cy="3876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385" y="2374131"/>
            <a:ext cx="3891510" cy="1125970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6982737" y="5435324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sort()</a:t>
            </a:r>
            <a:endParaRPr lang="en-US" sz="2187" dirty="0"/>
          </a:p>
        </p:txBody>
      </p:sp>
      <p:sp>
        <p:nvSpPr>
          <p:cNvPr id="11" name="Text 4"/>
          <p:cNvSpPr/>
          <p:nvPr/>
        </p:nvSpPr>
        <p:spPr>
          <a:xfrm>
            <a:off x="5271105" y="6032319"/>
            <a:ext cx="4735030" cy="12721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ko-KR" altLang="en-US" sz="1750" dirty="0" smtClean="0"/>
              <a:t>문자열을 알파벳 순서에 맞게 정렬한다</a:t>
            </a:r>
            <a:r>
              <a:rPr lang="en-US" altLang="ko-KR" sz="1750" dirty="0" smtClean="0"/>
              <a:t>.</a:t>
            </a:r>
          </a:p>
          <a:p>
            <a:pPr>
              <a:lnSpc>
                <a:spcPts val="2799"/>
              </a:lnSpc>
            </a:pPr>
            <a:r>
              <a:rPr lang="ko-KR" altLang="en-US" sz="1750" dirty="0" smtClean="0"/>
              <a:t>숫자와 문자가 섞여있을 경우 숫자가 먼저 정렬이 된 후 문자가 정렬이 된다</a:t>
            </a:r>
            <a:r>
              <a:rPr lang="en-US" altLang="ko-KR" sz="175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2216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569142" y="6818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66.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문자열 뒤집기</a:t>
            </a:r>
            <a:r>
              <a:rPr lang="en-US" altLang="ko-KR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(reverse)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6858647" y="275039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8647" y="236232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 3"/>
          <p:cNvSpPr/>
          <p:nvPr/>
        </p:nvSpPr>
        <p:spPr>
          <a:xfrm>
            <a:off x="6982737" y="4773060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reverse()</a:t>
            </a:r>
            <a:endParaRPr lang="en-US" sz="2187" dirty="0"/>
          </a:p>
        </p:txBody>
      </p:sp>
      <p:sp>
        <p:nvSpPr>
          <p:cNvPr id="11" name="Text 4"/>
          <p:cNvSpPr/>
          <p:nvPr/>
        </p:nvSpPr>
        <p:spPr>
          <a:xfrm>
            <a:off x="5389092" y="5318505"/>
            <a:ext cx="4735030" cy="2016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ko-KR" altLang="en-US" sz="1750" dirty="0" smtClean="0"/>
              <a:t>문자열을 뒤집기 위한 </a:t>
            </a:r>
            <a:r>
              <a:rPr lang="en-US" altLang="ko-KR" sz="1750" dirty="0" err="1" smtClean="0"/>
              <a:t>algoritm</a:t>
            </a:r>
            <a:r>
              <a:rPr lang="en-US" altLang="ko-KR" sz="1750" dirty="0" smtClean="0"/>
              <a:t> </a:t>
            </a:r>
            <a:r>
              <a:rPr lang="ko-KR" altLang="en-US" sz="1750" dirty="0" smtClean="0"/>
              <a:t>헤더파일을 </a:t>
            </a:r>
            <a:r>
              <a:rPr lang="en-US" altLang="ko-KR" sz="1750" dirty="0" smtClean="0"/>
              <a:t>include</a:t>
            </a:r>
            <a:r>
              <a:rPr lang="ko-KR" altLang="en-US" sz="1750" dirty="0" smtClean="0"/>
              <a:t>를 한 후 </a:t>
            </a:r>
            <a:r>
              <a:rPr lang="en-US" altLang="ko-KR" sz="1750" dirty="0" smtClean="0"/>
              <a:t>reverse() </a:t>
            </a:r>
            <a:r>
              <a:rPr lang="ko-KR" altLang="en-US" sz="1750" dirty="0" smtClean="0"/>
              <a:t>함수를 사용한다</a:t>
            </a:r>
            <a:r>
              <a:rPr lang="en-US" altLang="ko-KR" sz="1750" dirty="0" smtClean="0"/>
              <a:t>.</a:t>
            </a:r>
          </a:p>
          <a:p>
            <a:pPr>
              <a:lnSpc>
                <a:spcPts val="2799"/>
              </a:lnSpc>
            </a:pPr>
            <a:r>
              <a:rPr lang="en-US" altLang="ko-KR" sz="1750" dirty="0" smtClean="0"/>
              <a:t>reverse() </a:t>
            </a:r>
            <a:r>
              <a:rPr lang="ko-KR" altLang="en-US" sz="1750" dirty="0" smtClean="0"/>
              <a:t>에서 첫 위치와 마지막 위치를 인자로 전달 한다</a:t>
            </a:r>
            <a:r>
              <a:rPr lang="en-US" altLang="ko-KR" sz="1750" dirty="0" smtClean="0"/>
              <a:t>. </a:t>
            </a:r>
            <a:r>
              <a:rPr lang="ko-KR" altLang="en-US" sz="1750" dirty="0" smtClean="0"/>
              <a:t>그러면 첫 위치에서 마지막 위치까지 모두 </a:t>
            </a:r>
            <a:r>
              <a:rPr lang="en-US" altLang="ko-KR" sz="1750" dirty="0" smtClean="0"/>
              <a:t>reverse</a:t>
            </a:r>
            <a:r>
              <a:rPr lang="ko-KR" altLang="en-US" sz="1750" dirty="0" smtClean="0"/>
              <a:t>를 할 수 있다</a:t>
            </a:r>
            <a:r>
              <a:rPr lang="en-US" altLang="ko-KR" sz="175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75" y="1354982"/>
            <a:ext cx="3162300" cy="27908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53" y="2508097"/>
            <a:ext cx="4852768" cy="8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9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569142" y="6818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67.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숫자를 문자열로 변환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6858647" y="275039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8647" y="236232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 3"/>
          <p:cNvSpPr/>
          <p:nvPr/>
        </p:nvSpPr>
        <p:spPr>
          <a:xfrm>
            <a:off x="6982737" y="4773060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/>
              <a:t>to_string</a:t>
            </a:r>
            <a:r>
              <a:rPr lang="en-US" sz="2187" dirty="0" smtClean="0"/>
              <a:t>()</a:t>
            </a:r>
            <a:endParaRPr lang="en-US" sz="2187" dirty="0"/>
          </a:p>
        </p:txBody>
      </p:sp>
      <p:sp>
        <p:nvSpPr>
          <p:cNvPr id="11" name="Text 4"/>
          <p:cNvSpPr/>
          <p:nvPr/>
        </p:nvSpPr>
        <p:spPr>
          <a:xfrm>
            <a:off x="5389092" y="5318505"/>
            <a:ext cx="4735030" cy="2016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750" dirty="0" err="1" smtClean="0"/>
              <a:t>to_string</a:t>
            </a:r>
            <a:r>
              <a:rPr lang="en-US" altLang="ko-KR" sz="1750" dirty="0" smtClean="0"/>
              <a:t>() </a:t>
            </a:r>
            <a:r>
              <a:rPr lang="ko-KR" altLang="en-US" sz="1750" dirty="0" smtClean="0"/>
              <a:t>함수는 어떤 숫자든 문자열로 변환해주는 함수이다</a:t>
            </a:r>
            <a:r>
              <a:rPr lang="en-US" altLang="ko-KR" sz="175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40" y="1174203"/>
            <a:ext cx="3762375" cy="3133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251" y="2377629"/>
            <a:ext cx="3501998" cy="111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3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935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 altLang="ko-KR" smtClean="0"/>
          </a:p>
          <a:p>
            <a:endParaRPr lang="ko-KR" altLang="en-US" dirty="0"/>
          </a:p>
        </p:txBody>
      </p:sp>
      <p:sp>
        <p:nvSpPr>
          <p:cNvPr id="4" name="Text 1"/>
          <p:cNvSpPr/>
          <p:nvPr/>
        </p:nvSpPr>
        <p:spPr>
          <a:xfrm>
            <a:off x="4790132" y="5728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32.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중첩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조건문</a:t>
            </a:r>
            <a:endParaRPr lang="en-US" sz="3060" dirty="0"/>
          </a:p>
        </p:txBody>
      </p:sp>
      <p:sp>
        <p:nvSpPr>
          <p:cNvPr id="6" name="Text 2"/>
          <p:cNvSpPr/>
          <p:nvPr/>
        </p:nvSpPr>
        <p:spPr>
          <a:xfrm>
            <a:off x="2012642" y="5286149"/>
            <a:ext cx="21453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조건문 중첩 활용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12642" y="5661711"/>
            <a:ext cx="254581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중첩된 if-else 문을 이용하면 복잡한 조건을 효과적으로 처리할 수 있습니다. 각 조건을 명확히 구분하여 논리적인 코드 구조를 유지할 수 있습니다.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4880557" y="5286149"/>
            <a:ext cx="21453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논리적 흐름 제어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885302" y="5661711"/>
            <a:ext cx="254590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중첩 조건문을 통해 상황에 따른 세부 분기를 설정할 수 있어 프로그램의 논리적 흐름을 효과적으로 제어할 수 있습니다.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7431205" y="5286149"/>
            <a:ext cx="21453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가독성 향상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05959" y="5673374"/>
            <a:ext cx="25459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중첩 </a:t>
            </a:r>
            <a:r>
              <a:rPr lang="en-US" sz="1750" dirty="0">
                <a:solidFill>
                  <a:srgbClr val="272525"/>
                </a:solidFill>
                <a:latin typeface="Eudoxus Sans"/>
                <a:ea typeface="Eudoxus Sans"/>
                <a:cs typeface="Eudoxus Sans" pitchFamily="34" charset="-120"/>
              </a:rPr>
              <a:t>조건문을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적절히 사용하고 코드를 잘 정리하면 가독성이 높아져 디버깅과 유지보수가 용이해집니다.</a:t>
            </a:r>
            <a:endParaRPr lang="en-US" sz="17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80" y="1746583"/>
            <a:ext cx="4486275" cy="30099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555" y="1746583"/>
            <a:ext cx="4829175" cy="30099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8116" y="2872190"/>
            <a:ext cx="3057772" cy="634632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10269562" y="3189506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269562" y="271542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21" name="Text 6"/>
          <p:cNvSpPr/>
          <p:nvPr/>
        </p:nvSpPr>
        <p:spPr>
          <a:xfrm>
            <a:off x="10070730" y="5284791"/>
            <a:ext cx="21453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 smtClean="0">
                <a:solidFill>
                  <a:srgbClr val="272525"/>
                </a:solidFill>
                <a:latin typeface="p22-mackinac-pro" pitchFamily="34" charset="0"/>
              </a:rPr>
              <a:t>문제점</a:t>
            </a:r>
            <a:endParaRPr lang="en-US" sz="2187" dirty="0"/>
          </a:p>
        </p:txBody>
      </p:sp>
      <p:sp>
        <p:nvSpPr>
          <p:cNvPr id="22" name="Text 7"/>
          <p:cNvSpPr/>
          <p:nvPr/>
        </p:nvSpPr>
        <p:spPr>
          <a:xfrm>
            <a:off x="10040862" y="5671572"/>
            <a:ext cx="25459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lse if 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문은 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번 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3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번 </a:t>
            </a:r>
            <a:r>
              <a:rPr lang="ko-KR" alt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사용하는것은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프로그램 성능에도 좋지 않고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r>
              <a:rPr lang="ko-KR" alt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조건문이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길어지게 되면 </a:t>
            </a:r>
            <a:r>
              <a:rPr lang="ko-KR" alt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가독성도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떨어지기 때문에  한 번만 사용하는 것을 권장한다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3084471" y="15315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68.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정수와 문자의 최대</a:t>
            </a:r>
            <a:r>
              <a:rPr lang="en-US" altLang="ko-KR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/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최소값</a:t>
            </a:r>
            <a:r>
              <a:rPr lang="en-US" altLang="ko-KR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(min, max)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6858647" y="275039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8647" y="236232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 3"/>
          <p:cNvSpPr/>
          <p:nvPr/>
        </p:nvSpPr>
        <p:spPr>
          <a:xfrm>
            <a:off x="3308315" y="5394020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auto </a:t>
            </a:r>
            <a:r>
              <a:rPr lang="ko-KR" altLang="en-US" sz="2187" dirty="0" smtClean="0"/>
              <a:t>변수</a:t>
            </a:r>
            <a:endParaRPr lang="en-US" sz="2187" dirty="0"/>
          </a:p>
        </p:txBody>
      </p:sp>
      <p:sp>
        <p:nvSpPr>
          <p:cNvPr id="11" name="Text 4"/>
          <p:cNvSpPr/>
          <p:nvPr/>
        </p:nvSpPr>
        <p:spPr>
          <a:xfrm>
            <a:off x="1714670" y="5939465"/>
            <a:ext cx="4735030" cy="2016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AutoNum type="arabicParenR"/>
            </a:pPr>
            <a:r>
              <a:rPr lang="en-US" altLang="ko-KR" sz="1600" dirty="0" smtClean="0"/>
              <a:t>auto </a:t>
            </a:r>
            <a:r>
              <a:rPr lang="ko-KR" altLang="en-US" sz="1600" dirty="0"/>
              <a:t>키워드는 선언 </a:t>
            </a:r>
            <a:r>
              <a:rPr lang="ko-KR" altLang="en-US" sz="1600" dirty="0" smtClean="0"/>
              <a:t>지정자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auto </a:t>
            </a:r>
            <a:r>
              <a:rPr lang="ko-KR" altLang="en-US" sz="1600" dirty="0"/>
              <a:t>키워드에서는 선언의 초기화 식에서 형식이 추론되는 변수를 선언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max</a:t>
            </a:r>
            <a:r>
              <a:rPr lang="ko-KR" altLang="en-US" sz="1600" dirty="0"/>
              <a:t>는 수의 최대값 </a:t>
            </a:r>
            <a:r>
              <a:rPr lang="en-US" altLang="ko-KR" sz="1600" dirty="0"/>
              <a:t>min</a:t>
            </a:r>
            <a:r>
              <a:rPr lang="ko-KR" altLang="en-US" sz="1600" dirty="0"/>
              <a:t>은 수의 최소값을 구한다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726" y="938771"/>
            <a:ext cx="4876800" cy="41814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30" y="2055244"/>
            <a:ext cx="2005959" cy="1905661"/>
          </a:xfrm>
          <a:prstGeom prst="rect">
            <a:avLst/>
          </a:prstGeom>
        </p:spPr>
      </p:pic>
      <p:sp>
        <p:nvSpPr>
          <p:cNvPr id="13" name="Text 3"/>
          <p:cNvSpPr/>
          <p:nvPr/>
        </p:nvSpPr>
        <p:spPr>
          <a:xfrm>
            <a:off x="8511358" y="5390130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/>
              <a:t>minmax</a:t>
            </a:r>
            <a:r>
              <a:rPr lang="en-US" sz="2187" dirty="0" smtClean="0"/>
              <a:t>()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7595359" y="5919441"/>
            <a:ext cx="3761898" cy="2016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err="1" smtClean="0"/>
              <a:t>minmax</a:t>
            </a:r>
            <a:r>
              <a:rPr lang="en-US" altLang="ko-KR" sz="1600" dirty="0"/>
              <a:t>()</a:t>
            </a:r>
            <a:r>
              <a:rPr lang="ko-KR" altLang="en-US" sz="1600" dirty="0"/>
              <a:t>에서는 </a:t>
            </a:r>
            <a:r>
              <a:rPr lang="en-US" altLang="ko-KR" sz="1600" dirty="0" err="1" smtClean="0"/>
              <a:t>maxmint.first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는 최소값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maxmint.second</a:t>
            </a:r>
            <a:r>
              <a:rPr lang="ko-KR" altLang="en-US" sz="1600" dirty="0"/>
              <a:t>는 </a:t>
            </a:r>
            <a:r>
              <a:rPr lang="ko-KR" altLang="en-US" sz="1600" dirty="0" smtClean="0"/>
              <a:t>최대값</a:t>
            </a:r>
            <a:r>
              <a:rPr lang="ko-KR" altLang="en-US" sz="1600" dirty="0"/>
              <a:t>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표시</a:t>
            </a:r>
          </a:p>
          <a:p>
            <a:pPr marL="342900" indent="-342900">
              <a:buAutoNum type="arabicParenR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6465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5001762" y="12349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69.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포인터</a:t>
            </a:r>
            <a:r>
              <a:rPr lang="en-US" altLang="ko-KR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(*)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6858647" y="275039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8647" y="236232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Text 3"/>
          <p:cNvSpPr/>
          <p:nvPr/>
        </p:nvSpPr>
        <p:spPr>
          <a:xfrm>
            <a:off x="6449700" y="5428533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pointer </a:t>
            </a:r>
            <a:r>
              <a:rPr lang="ko-KR" altLang="en-US" sz="2187" dirty="0" smtClean="0"/>
              <a:t>변수 </a:t>
            </a:r>
            <a:r>
              <a:rPr lang="en-US" altLang="ko-KR" sz="2187" dirty="0" smtClean="0"/>
              <a:t>(*)</a:t>
            </a:r>
            <a:endParaRPr lang="en-US" sz="2187" dirty="0"/>
          </a:p>
        </p:txBody>
      </p:sp>
      <p:sp>
        <p:nvSpPr>
          <p:cNvPr id="11" name="Text 4"/>
          <p:cNvSpPr/>
          <p:nvPr/>
        </p:nvSpPr>
        <p:spPr>
          <a:xfrm>
            <a:off x="4856055" y="5973978"/>
            <a:ext cx="4735030" cy="14887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AutoNum type="arabicParenR"/>
            </a:pPr>
            <a:r>
              <a:rPr lang="en-US" altLang="ko-KR" sz="1600" dirty="0" smtClean="0"/>
              <a:t>*(</a:t>
            </a:r>
            <a:r>
              <a:rPr lang="ko-KR" altLang="en-US" sz="1600" dirty="0" err="1" smtClean="0"/>
              <a:t>아스테리스크</a:t>
            </a:r>
            <a:r>
              <a:rPr lang="en-US" altLang="ko-KR" sz="1600" dirty="0" smtClean="0"/>
              <a:t>) : </a:t>
            </a:r>
            <a:r>
              <a:rPr lang="ko-KR" altLang="en-US" sz="1600" dirty="0" smtClean="0"/>
              <a:t>실제 값이 아닌 </a:t>
            </a:r>
            <a:r>
              <a:rPr lang="ko-KR" altLang="en-US" sz="1600" dirty="0" err="1" smtClean="0"/>
              <a:t>주소값을</a:t>
            </a:r>
            <a:r>
              <a:rPr lang="ko-KR" altLang="en-US" sz="1600" dirty="0" smtClean="0"/>
              <a:t> 저장한다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주소를 </a:t>
            </a:r>
            <a:r>
              <a:rPr lang="ko-KR" altLang="en-US" sz="1600" dirty="0" err="1" smtClean="0"/>
              <a:t>불러올때는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&amp;(</a:t>
            </a:r>
            <a:r>
              <a:rPr lang="ko-KR" altLang="en-US" sz="1600" dirty="0" err="1" smtClean="0"/>
              <a:t>앰퍼샌트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를 사용하여 변수의 주소를 불러온다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81" y="850595"/>
            <a:ext cx="3962400" cy="4543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192" y="2362325"/>
            <a:ext cx="3114065" cy="122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34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537710" y="1135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70.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포인터</a:t>
            </a:r>
            <a:r>
              <a:rPr lang="en-US" altLang="ko-KR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(*)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변수 사용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6858647" y="275039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8647" y="236232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00" y="875583"/>
            <a:ext cx="5257800" cy="4552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960" y="2552699"/>
            <a:ext cx="3532986" cy="900565"/>
          </a:xfrm>
          <a:prstGeom prst="rect">
            <a:avLst/>
          </a:prstGeom>
        </p:spPr>
      </p:pic>
      <p:sp>
        <p:nvSpPr>
          <p:cNvPr id="13" name="Text 3"/>
          <p:cNvSpPr/>
          <p:nvPr/>
        </p:nvSpPr>
        <p:spPr>
          <a:xfrm>
            <a:off x="3397725" y="5669786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main()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2010819" y="6115106"/>
            <a:ext cx="4735030" cy="2016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AutoNum type="arabicParenR"/>
            </a:pPr>
            <a:r>
              <a:rPr lang="en-US" altLang="ko-KR" sz="1600" dirty="0" smtClean="0"/>
              <a:t>vector&lt;string&gt; </a:t>
            </a:r>
            <a:r>
              <a:rPr lang="ko-KR" altLang="en-US" sz="1600" dirty="0" smtClean="0"/>
              <a:t>객체를 선언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err="1" smtClean="0"/>
              <a:t>vector.push_back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을 통해  문자열 추가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15" name="Text 3"/>
          <p:cNvSpPr/>
          <p:nvPr/>
        </p:nvSpPr>
        <p:spPr>
          <a:xfrm>
            <a:off x="7808029" y="5669786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/>
              <a:t>int</a:t>
            </a:r>
            <a:r>
              <a:rPr lang="en-US" sz="2187" dirty="0" smtClean="0"/>
              <a:t> </a:t>
            </a:r>
            <a:r>
              <a:rPr lang="en-US" sz="2187" dirty="0" err="1" smtClean="0"/>
              <a:t>pointerFunc</a:t>
            </a:r>
            <a:r>
              <a:rPr lang="en-US" sz="2187" dirty="0" smtClean="0"/>
              <a:t>(Vector&lt;string&gt; *info)</a:t>
            </a:r>
          </a:p>
        </p:txBody>
      </p:sp>
      <p:sp>
        <p:nvSpPr>
          <p:cNvPr id="16" name="Text 4"/>
          <p:cNvSpPr/>
          <p:nvPr/>
        </p:nvSpPr>
        <p:spPr>
          <a:xfrm>
            <a:off x="7713076" y="6115106"/>
            <a:ext cx="4735030" cy="14655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매개변수로 넘어온 </a:t>
            </a:r>
            <a:r>
              <a:rPr lang="en-US" altLang="ko-KR" sz="1600" dirty="0"/>
              <a:t>v</a:t>
            </a:r>
            <a:r>
              <a:rPr lang="en-US" altLang="ko-KR" sz="1600" dirty="0" smtClean="0"/>
              <a:t>ector&lt;string&gt; </a:t>
            </a:r>
            <a:r>
              <a:rPr lang="ko-KR" altLang="en-US" sz="1600" dirty="0" smtClean="0"/>
              <a:t>객체가 비어있으면 </a:t>
            </a:r>
            <a:r>
              <a:rPr lang="en-US" altLang="ko-KR" sz="1600" dirty="0" smtClean="0"/>
              <a:t>return 0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매개변수로 넘어온 </a:t>
            </a:r>
            <a:r>
              <a:rPr lang="en-US" altLang="ko-KR" sz="1600" dirty="0"/>
              <a:t>v</a:t>
            </a:r>
            <a:r>
              <a:rPr lang="en-US" altLang="ko-KR" sz="1600" dirty="0" smtClean="0"/>
              <a:t>ector&lt;string&gt; </a:t>
            </a:r>
            <a:r>
              <a:rPr lang="ko-KR" altLang="en-US" sz="1600" dirty="0" smtClean="0"/>
              <a:t>객체가</a:t>
            </a:r>
            <a:endParaRPr lang="en-US" altLang="ko-KR" sz="1600" dirty="0" smtClean="0"/>
          </a:p>
          <a:p>
            <a:r>
              <a:rPr lang="ko-KR" altLang="en-US" sz="1600" dirty="0" smtClean="0"/>
              <a:t>비어 있지 않으면 매개변수의 </a:t>
            </a:r>
            <a:r>
              <a:rPr lang="en-US" altLang="ko-KR" sz="1600" dirty="0" smtClean="0"/>
              <a:t>size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042873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537710" y="1135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71.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포인터</a:t>
            </a:r>
            <a:r>
              <a:rPr lang="en-US" altLang="ko-KR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(*)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배열 사용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8068056" y="340228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68056" y="3014215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773" y="921473"/>
            <a:ext cx="4848225" cy="4791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450" y="2461519"/>
            <a:ext cx="1991092" cy="2239978"/>
          </a:xfrm>
          <a:prstGeom prst="rect">
            <a:avLst/>
          </a:prstGeom>
        </p:spPr>
      </p:pic>
      <p:sp>
        <p:nvSpPr>
          <p:cNvPr id="13" name="Text 4"/>
          <p:cNvSpPr/>
          <p:nvPr/>
        </p:nvSpPr>
        <p:spPr>
          <a:xfrm>
            <a:off x="4168594" y="6091657"/>
            <a:ext cx="6293211" cy="13937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smtClean="0"/>
              <a:t>*(p1 +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는 배열 포인터가 참조하고 있는 배열의 모든 요소가 출력이 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*p2[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도 마찬가지로 배열 포인터가 참조하고 있는 배열의 모든 요소가 출력이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22689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931001" y="84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72.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지역변수 사용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7891277" y="232767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1277" y="193960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094" y="1939600"/>
            <a:ext cx="4368090" cy="13650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51" y="1296057"/>
            <a:ext cx="2390775" cy="24343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726" y="1292041"/>
            <a:ext cx="4229100" cy="2438400"/>
          </a:xfrm>
          <a:prstGeom prst="rect">
            <a:avLst/>
          </a:prstGeom>
        </p:spPr>
      </p:pic>
      <p:sp>
        <p:nvSpPr>
          <p:cNvPr id="13" name="Text 3"/>
          <p:cNvSpPr/>
          <p:nvPr/>
        </p:nvSpPr>
        <p:spPr>
          <a:xfrm>
            <a:off x="3548726" y="4401994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/>
              <a:t>t</a:t>
            </a:r>
            <a:r>
              <a:rPr lang="en-US" sz="2187" dirty="0" smtClean="0"/>
              <a:t>emp1(), temp2()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2161820" y="5012661"/>
            <a:ext cx="4858412" cy="1268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AutoNum type="arabicParenR"/>
            </a:pPr>
            <a:r>
              <a:rPr lang="en-US" altLang="ko-KR" sz="1600" dirty="0"/>
              <a:t>t</a:t>
            </a:r>
            <a:r>
              <a:rPr lang="en-US" altLang="ko-KR" sz="1600" dirty="0" smtClean="0"/>
              <a:t>emp1 -&gt; </a:t>
            </a:r>
            <a:r>
              <a:rPr lang="ko-KR" altLang="en-US" sz="1600" dirty="0" smtClean="0"/>
              <a:t>지역변수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= 20 </a:t>
            </a:r>
            <a:r>
              <a:rPr lang="ko-KR" altLang="en-US" sz="1600" dirty="0" smtClean="0"/>
              <a:t>이후 </a:t>
            </a:r>
            <a:r>
              <a:rPr lang="en-US" altLang="ko-KR" sz="1600" dirty="0" smtClean="0"/>
              <a:t>return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+ 1</a:t>
            </a:r>
          </a:p>
          <a:p>
            <a:pPr marL="342900" indent="-342900">
              <a:buAutoNum type="arabicParenR"/>
            </a:pP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temp2 -&gt; </a:t>
            </a:r>
            <a:r>
              <a:rPr lang="ko-KR" altLang="en-US" sz="1600" dirty="0" smtClean="0"/>
              <a:t>지역변수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arg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이후 </a:t>
            </a:r>
            <a:r>
              <a:rPr lang="en-US" altLang="ko-KR" sz="1600" dirty="0" smtClean="0"/>
              <a:t>return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+ 1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 smtClean="0"/>
          </a:p>
        </p:txBody>
      </p:sp>
      <p:sp>
        <p:nvSpPr>
          <p:cNvPr id="15" name="Text 3"/>
          <p:cNvSpPr/>
          <p:nvPr/>
        </p:nvSpPr>
        <p:spPr>
          <a:xfrm>
            <a:off x="8974282" y="4401994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main()</a:t>
            </a:r>
            <a:endParaRPr lang="en-US" sz="2187" dirty="0"/>
          </a:p>
        </p:txBody>
      </p:sp>
      <p:sp>
        <p:nvSpPr>
          <p:cNvPr id="16" name="Text 4"/>
          <p:cNvSpPr/>
          <p:nvPr/>
        </p:nvSpPr>
        <p:spPr>
          <a:xfrm>
            <a:off x="7587376" y="4847314"/>
            <a:ext cx="4858412" cy="1268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AutoNum type="arabicParenR"/>
            </a:pPr>
            <a:r>
              <a:rPr lang="en-US" altLang="ko-KR" sz="1600" dirty="0" err="1"/>
              <a:t>n</a:t>
            </a:r>
            <a:r>
              <a:rPr lang="en-US" altLang="ko-KR" sz="1600" dirty="0" err="1" smtClean="0"/>
              <a:t>um</a:t>
            </a:r>
            <a:r>
              <a:rPr lang="en-US" altLang="ko-KR" sz="1600" dirty="0" smtClean="0"/>
              <a:t> = 10 </a:t>
            </a:r>
            <a:r>
              <a:rPr lang="ko-KR" altLang="en-US" sz="1600" dirty="0" smtClean="0"/>
              <a:t>이후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rtn1 = temp1(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rtn2 = temp2(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2)    </a:t>
            </a:r>
            <a:r>
              <a:rPr lang="ko-KR" altLang="en-US" sz="1600" dirty="0" smtClean="0"/>
              <a:t>결과 출력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22596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931001" y="84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73.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전역변수 사용</a:t>
            </a:r>
            <a:r>
              <a:rPr lang="en-US" altLang="ko-KR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(extern)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7257235" y="271574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57235" y="232767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Text 3"/>
          <p:cNvSpPr/>
          <p:nvPr/>
        </p:nvSpPr>
        <p:spPr>
          <a:xfrm>
            <a:off x="3419302" y="5542536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func1(), func2()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2927132" y="6139996"/>
            <a:ext cx="4858412" cy="1268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전역변수 </a:t>
            </a:r>
            <a:r>
              <a:rPr lang="en-US" altLang="ko-KR" sz="1600" dirty="0" err="1" smtClean="0"/>
              <a:t>g_num</a:t>
            </a:r>
            <a:r>
              <a:rPr lang="en-US" altLang="ko-KR" sz="1600" dirty="0" smtClean="0"/>
              <a:t> = 100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pPr marL="342900" indent="-342900">
              <a:buAutoNum type="arabicParenR"/>
            </a:pP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/>
              <a:t>f</a:t>
            </a:r>
            <a:r>
              <a:rPr lang="en-US" altLang="ko-KR" sz="1600" dirty="0" smtClean="0"/>
              <a:t>unc1 -&gt; return </a:t>
            </a:r>
            <a:r>
              <a:rPr lang="en-US" altLang="ko-KR" sz="1600" dirty="0" err="1" smtClean="0"/>
              <a:t>g_num</a:t>
            </a:r>
            <a:r>
              <a:rPr lang="en-US" altLang="ko-KR" sz="1600" dirty="0" smtClean="0"/>
              <a:t>++;</a:t>
            </a:r>
          </a:p>
          <a:p>
            <a:pPr marL="342900" indent="-342900">
              <a:buAutoNum type="arabicParenR"/>
            </a:pP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func2 -&gt; return </a:t>
            </a:r>
            <a:r>
              <a:rPr lang="en-US" altLang="ko-KR" sz="1600" dirty="0" err="1" smtClean="0"/>
              <a:t>g_num</a:t>
            </a:r>
            <a:r>
              <a:rPr lang="en-US" altLang="ko-KR" sz="1600" dirty="0" smtClean="0"/>
              <a:t>++;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 smtClean="0"/>
          </a:p>
        </p:txBody>
      </p:sp>
      <p:sp>
        <p:nvSpPr>
          <p:cNvPr id="15" name="Text 3"/>
          <p:cNvSpPr/>
          <p:nvPr/>
        </p:nvSpPr>
        <p:spPr>
          <a:xfrm>
            <a:off x="8798411" y="5542536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main()</a:t>
            </a:r>
            <a:endParaRPr lang="en-US" sz="2187" dirty="0"/>
          </a:p>
        </p:txBody>
      </p:sp>
      <p:sp>
        <p:nvSpPr>
          <p:cNvPr id="16" name="Text 4"/>
          <p:cNvSpPr/>
          <p:nvPr/>
        </p:nvSpPr>
        <p:spPr>
          <a:xfrm>
            <a:off x="7708491" y="6007637"/>
            <a:ext cx="4858412" cy="1268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AutoNum type="arabicParenR"/>
            </a:pP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g_num</a:t>
            </a:r>
            <a:r>
              <a:rPr lang="en-US" altLang="ko-KR" sz="1600" dirty="0" smtClean="0"/>
              <a:t>++(</a:t>
            </a:r>
            <a:r>
              <a:rPr lang="ko-KR" altLang="en-US" sz="1600" dirty="0" smtClean="0"/>
              <a:t>전역변수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en-US" altLang="ko-KR" sz="1600" dirty="0" smtClean="0"/>
              <a:t>main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, func1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, func2 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결과 출력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643" y="862477"/>
            <a:ext cx="3829050" cy="4362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318" y="1973707"/>
            <a:ext cx="3891672" cy="183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11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931001" y="84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74. Call By Value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7257235" y="271574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57235" y="232767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Text 3"/>
          <p:cNvSpPr/>
          <p:nvPr/>
        </p:nvSpPr>
        <p:spPr>
          <a:xfrm>
            <a:off x="6802663" y="5445748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/>
              <a:t>Func</a:t>
            </a:r>
            <a:r>
              <a:rPr lang="en-US" sz="2187" dirty="0" smtClean="0"/>
              <a:t>(</a:t>
            </a:r>
            <a:r>
              <a:rPr lang="en-US" sz="2187" dirty="0" err="1" smtClean="0"/>
              <a:t>int</a:t>
            </a:r>
            <a:r>
              <a:rPr lang="en-US" sz="2187" dirty="0" smtClean="0"/>
              <a:t> </a:t>
            </a:r>
            <a:r>
              <a:rPr lang="en-US" sz="2187" dirty="0" err="1" smtClean="0"/>
              <a:t>arg</a:t>
            </a:r>
            <a:r>
              <a:rPr lang="en-US" sz="2187" dirty="0" smtClean="0"/>
              <a:t>)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5337099" y="6121158"/>
            <a:ext cx="4858412" cy="1268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smtClean="0"/>
              <a:t>main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year </a:t>
            </a:r>
            <a:r>
              <a:rPr lang="ko-KR" altLang="en-US" sz="1600" dirty="0" smtClean="0"/>
              <a:t>값을 인자로 넘겨줌과 동시에 내부적으로 복사를 해 온다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그러므로 </a:t>
            </a:r>
            <a:r>
              <a:rPr lang="en-US" altLang="ko-KR" sz="1600" dirty="0" smtClean="0"/>
              <a:t>year </a:t>
            </a:r>
            <a:r>
              <a:rPr lang="ko-KR" altLang="en-US" sz="1600" dirty="0" smtClean="0"/>
              <a:t>변수는 </a:t>
            </a:r>
            <a:r>
              <a:rPr lang="en-US" altLang="ko-KR" sz="1600" dirty="0" err="1" smtClean="0"/>
              <a:t>Func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함수에 있는 복사 값과 같지 않다</a:t>
            </a:r>
            <a:r>
              <a:rPr lang="en-US" altLang="ko-KR" sz="1600" dirty="0" smtClean="0"/>
              <a:t>. year </a:t>
            </a:r>
            <a:r>
              <a:rPr lang="ko-KR" altLang="en-US" sz="1600" dirty="0" smtClean="0"/>
              <a:t>변수에 직접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더한게</a:t>
            </a:r>
            <a:r>
              <a:rPr lang="ko-KR" altLang="en-US" sz="1600" dirty="0" smtClean="0"/>
              <a:t> 아닌 내부적으로 복사 한 값에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을 더한 것이다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marL="342900" indent="-342900">
              <a:buAutoNum type="arabicParenR"/>
            </a:pPr>
            <a:endParaRPr lang="en-US" altLang="ko-KR" sz="16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338" y="1180866"/>
            <a:ext cx="3743325" cy="3552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875" y="2226887"/>
            <a:ext cx="3213984" cy="13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70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931001" y="84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75. Call By Reference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9485781" y="2622568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485781" y="2234498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Text 3"/>
          <p:cNvSpPr/>
          <p:nvPr/>
        </p:nvSpPr>
        <p:spPr>
          <a:xfrm>
            <a:off x="3181114" y="4958800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Func1(</a:t>
            </a:r>
            <a:r>
              <a:rPr lang="en-US" sz="2187" dirty="0" err="1" smtClean="0"/>
              <a:t>int</a:t>
            </a:r>
            <a:r>
              <a:rPr lang="en-US" sz="2187" dirty="0" smtClean="0"/>
              <a:t> &amp;</a:t>
            </a:r>
            <a:r>
              <a:rPr lang="en-US" sz="2187" dirty="0" err="1" smtClean="0"/>
              <a:t>arg</a:t>
            </a:r>
            <a:r>
              <a:rPr lang="en-US" sz="2187" dirty="0" smtClean="0"/>
              <a:t>)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1715550" y="5634210"/>
            <a:ext cx="4858412" cy="1268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smtClean="0"/>
              <a:t>main</a:t>
            </a:r>
            <a:r>
              <a:rPr lang="ko-KR" altLang="en-US" sz="1600" dirty="0" smtClean="0"/>
              <a:t>에 선언된 </a:t>
            </a:r>
            <a:r>
              <a:rPr lang="en-US" altLang="ko-KR" sz="1600" dirty="0" smtClean="0"/>
              <a:t>year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주소값을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불러와 참조하는 방식으로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주소값에</a:t>
            </a:r>
            <a:r>
              <a:rPr lang="ko-KR" altLang="en-US" sz="1600" dirty="0" smtClean="0"/>
              <a:t> 해당하는 값을 변경하게 되면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Func1()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에서의 주소와 값을 공유한다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498" y="2102985"/>
            <a:ext cx="3513338" cy="13427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538" y="1290918"/>
            <a:ext cx="3343275" cy="27241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813" y="1290918"/>
            <a:ext cx="4286250" cy="2724150"/>
          </a:xfrm>
          <a:prstGeom prst="rect">
            <a:avLst/>
          </a:prstGeom>
        </p:spPr>
      </p:pic>
      <p:sp>
        <p:nvSpPr>
          <p:cNvPr id="17" name="Text 3"/>
          <p:cNvSpPr/>
          <p:nvPr/>
        </p:nvSpPr>
        <p:spPr>
          <a:xfrm>
            <a:off x="8854327" y="4958800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Func2(string &amp;info)</a:t>
            </a:r>
            <a:endParaRPr lang="en-US" sz="2187" dirty="0"/>
          </a:p>
        </p:txBody>
      </p:sp>
      <p:sp>
        <p:nvSpPr>
          <p:cNvPr id="18" name="Text 4"/>
          <p:cNvSpPr/>
          <p:nvPr/>
        </p:nvSpPr>
        <p:spPr>
          <a:xfrm>
            <a:off x="7388763" y="5634210"/>
            <a:ext cx="4858412" cy="1268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/>
              <a:t>main</a:t>
            </a:r>
            <a:r>
              <a:rPr lang="ko-KR" altLang="en-US" sz="1600" dirty="0"/>
              <a:t>에 선언된 </a:t>
            </a:r>
            <a:r>
              <a:rPr lang="en-US" altLang="ko-KR" sz="1600" dirty="0" smtClean="0"/>
              <a:t>string </a:t>
            </a:r>
            <a:r>
              <a:rPr lang="ko-KR" altLang="en-US" sz="1600" dirty="0" smtClean="0"/>
              <a:t>객체 </a:t>
            </a:r>
            <a:r>
              <a:rPr lang="en-US" altLang="ko-KR" sz="1600" dirty="0" err="1" smtClean="0"/>
              <a:t>king_info</a:t>
            </a:r>
            <a:r>
              <a:rPr lang="ko-KR" altLang="en-US" sz="1600" dirty="0" smtClean="0"/>
              <a:t>의 </a:t>
            </a:r>
            <a:r>
              <a:rPr lang="ko-KR" altLang="en-US" sz="1600" dirty="0" err="1"/>
              <a:t>주소값을</a:t>
            </a:r>
            <a:r>
              <a:rPr lang="ko-KR" altLang="en-US" sz="1600" dirty="0"/>
              <a:t> 불러와 참조하는 방식으로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주소값에</a:t>
            </a:r>
            <a:r>
              <a:rPr lang="ko-KR" altLang="en-US" sz="1600" dirty="0"/>
              <a:t> 해당하는 값을 변경하게 되면 </a:t>
            </a:r>
            <a:r>
              <a:rPr lang="en-US" altLang="ko-KR" sz="1600" dirty="0"/>
              <a:t>main()</a:t>
            </a:r>
            <a:r>
              <a:rPr lang="ko-KR" altLang="en-US" sz="1600" dirty="0"/>
              <a:t>과 </a:t>
            </a:r>
            <a:r>
              <a:rPr lang="en-US" altLang="ko-KR" sz="1600" dirty="0"/>
              <a:t>Func1()</a:t>
            </a:r>
            <a:r>
              <a:rPr lang="ko-KR" altLang="en-US" sz="1600" dirty="0"/>
              <a:t> 에서의 주소와 값을 공유한다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094493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931001" y="84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76. Call By Address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10335503" y="2084494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35503" y="1696424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38" y="1017746"/>
            <a:ext cx="5562600" cy="22479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138" y="1017745"/>
            <a:ext cx="4143375" cy="2247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3242" y="1308257"/>
            <a:ext cx="3076575" cy="1666875"/>
          </a:xfrm>
          <a:prstGeom prst="rect">
            <a:avLst/>
          </a:prstGeom>
        </p:spPr>
      </p:pic>
      <p:sp>
        <p:nvSpPr>
          <p:cNvPr id="15" name="Text 3"/>
          <p:cNvSpPr/>
          <p:nvPr/>
        </p:nvSpPr>
        <p:spPr>
          <a:xfrm>
            <a:off x="2268419" y="4497963"/>
            <a:ext cx="33125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Func1(</a:t>
            </a:r>
            <a:r>
              <a:rPr lang="en-US" sz="2187" dirty="0" err="1" smtClean="0"/>
              <a:t>int</a:t>
            </a:r>
            <a:r>
              <a:rPr lang="en-US" sz="2187" dirty="0" smtClean="0"/>
              <a:t> *</a:t>
            </a:r>
            <a:r>
              <a:rPr lang="en-US" sz="2187" dirty="0" err="1" smtClean="0"/>
              <a:t>is_on</a:t>
            </a:r>
            <a:r>
              <a:rPr lang="en-US" sz="2187" dirty="0" smtClean="0"/>
              <a:t>, </a:t>
            </a:r>
            <a:r>
              <a:rPr lang="en-US" sz="2187" dirty="0" err="1" smtClean="0"/>
              <a:t>int</a:t>
            </a:r>
            <a:r>
              <a:rPr lang="en-US" sz="2187" dirty="0" smtClean="0"/>
              <a:t> * </a:t>
            </a:r>
            <a:r>
              <a:rPr lang="en-US" sz="2187" dirty="0" err="1" smtClean="0"/>
              <a:t>num</a:t>
            </a:r>
            <a:r>
              <a:rPr lang="en-US" sz="2187" dirty="0" smtClean="0"/>
              <a:t>)</a:t>
            </a:r>
            <a:endParaRPr lang="en-US" sz="2187" dirty="0"/>
          </a:p>
        </p:txBody>
      </p:sp>
      <p:sp>
        <p:nvSpPr>
          <p:cNvPr id="16" name="Text 4"/>
          <p:cNvSpPr/>
          <p:nvPr/>
        </p:nvSpPr>
        <p:spPr>
          <a:xfrm>
            <a:off x="1953738" y="5173373"/>
            <a:ext cx="4858412" cy="1613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smtClean="0"/>
              <a:t>call </a:t>
            </a:r>
            <a:r>
              <a:rPr lang="en-US" altLang="ko-KR" sz="1600" dirty="0"/>
              <a:t>by value </a:t>
            </a:r>
            <a:r>
              <a:rPr lang="ko-KR" altLang="en-US" sz="1600" dirty="0"/>
              <a:t>방식처럼 단순히 주소를 복사해서 주소라는 </a:t>
            </a:r>
            <a:r>
              <a:rPr lang="en-US" altLang="ko-KR" sz="1600" dirty="0"/>
              <a:t>'</a:t>
            </a:r>
            <a:r>
              <a:rPr lang="ko-KR" altLang="en-US" sz="1600" dirty="0"/>
              <a:t>값</a:t>
            </a:r>
            <a:r>
              <a:rPr lang="en-US" altLang="ko-KR" sz="1600" dirty="0"/>
              <a:t>'</a:t>
            </a:r>
            <a:r>
              <a:rPr lang="ko-KR" altLang="en-US" sz="1600" dirty="0"/>
              <a:t>을 메모리에 임시로 저장 후 인자로 </a:t>
            </a:r>
            <a:r>
              <a:rPr lang="ko-KR" altLang="en-US" sz="1600" dirty="0" smtClean="0"/>
              <a:t>넘긴다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 후 값을 변경 </a:t>
            </a:r>
            <a:r>
              <a:rPr lang="ko-KR" altLang="en-US" sz="1600" dirty="0" err="1" smtClean="0"/>
              <a:t>할때에는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Func1() </a:t>
            </a:r>
            <a:r>
              <a:rPr lang="ko-KR" altLang="en-US" sz="1600" dirty="0" smtClean="0"/>
              <a:t>함수 내에서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is_on</a:t>
            </a:r>
            <a:r>
              <a:rPr lang="en-US" altLang="ko-KR" sz="1600" dirty="0" smtClean="0"/>
              <a:t> = false; , *</a:t>
            </a:r>
            <a:r>
              <a:rPr lang="en-US" altLang="ko-KR" sz="1600" dirty="0" err="1" smtClean="0"/>
              <a:t>num</a:t>
            </a:r>
            <a:r>
              <a:rPr lang="en-US" altLang="ko-KR" sz="1600" dirty="0" smtClean="0"/>
              <a:t> = 999;</a:t>
            </a:r>
          </a:p>
          <a:p>
            <a:r>
              <a:rPr lang="ko-KR" altLang="en-US" sz="1600" dirty="0" err="1" smtClean="0"/>
              <a:t>이런식으로</a:t>
            </a:r>
            <a:r>
              <a:rPr lang="ko-KR" altLang="en-US" sz="1600" dirty="0" smtClean="0"/>
              <a:t> 바꿔야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Func2()</a:t>
            </a:r>
            <a:r>
              <a:rPr lang="ko-KR" altLang="en-US" sz="1600" dirty="0" smtClean="0"/>
              <a:t>에서의 값을 공유한다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sp>
        <p:nvSpPr>
          <p:cNvPr id="17" name="Text 3"/>
          <p:cNvSpPr/>
          <p:nvPr/>
        </p:nvSpPr>
        <p:spPr>
          <a:xfrm>
            <a:off x="7941632" y="4497963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smtClean="0"/>
              <a:t>Func2(string </a:t>
            </a:r>
            <a:r>
              <a:rPr lang="en-US" sz="2187" dirty="0" smtClean="0"/>
              <a:t>&amp;</a:t>
            </a:r>
            <a:r>
              <a:rPr lang="en-US" sz="2187" dirty="0" err="1" smtClean="0"/>
              <a:t>is_on</a:t>
            </a:r>
            <a:r>
              <a:rPr lang="en-US" sz="2187" dirty="0" smtClean="0"/>
              <a:t>, </a:t>
            </a:r>
            <a:r>
              <a:rPr lang="en-US" sz="2187" dirty="0" err="1" smtClean="0"/>
              <a:t>int</a:t>
            </a:r>
            <a:r>
              <a:rPr lang="en-US" sz="2187" dirty="0" smtClean="0"/>
              <a:t> &amp; </a:t>
            </a:r>
            <a:r>
              <a:rPr lang="en-US" sz="2187" dirty="0" err="1" smtClean="0"/>
              <a:t>num</a:t>
            </a:r>
            <a:r>
              <a:rPr lang="en-US" sz="2187" dirty="0" smtClean="0"/>
              <a:t>)</a:t>
            </a:r>
            <a:endParaRPr lang="en-US" sz="2187" dirty="0"/>
          </a:p>
        </p:txBody>
      </p:sp>
      <p:sp>
        <p:nvSpPr>
          <p:cNvPr id="18" name="Text 4"/>
          <p:cNvSpPr/>
          <p:nvPr/>
        </p:nvSpPr>
        <p:spPr>
          <a:xfrm>
            <a:off x="7626951" y="5173373"/>
            <a:ext cx="4858412" cy="1268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/>
              <a:t>main</a:t>
            </a:r>
            <a:r>
              <a:rPr lang="ko-KR" altLang="en-US" sz="1600" dirty="0"/>
              <a:t>에 선언된 </a:t>
            </a:r>
            <a:r>
              <a:rPr lang="en-US" altLang="ko-KR" sz="1600" dirty="0" err="1" smtClean="0"/>
              <a:t>bool</a:t>
            </a:r>
            <a:r>
              <a:rPr lang="ko-KR" altLang="en-US" sz="1600" dirty="0" smtClean="0"/>
              <a:t>변수 </a:t>
            </a:r>
            <a:r>
              <a:rPr lang="en-US" altLang="ko-KR" sz="1600" dirty="0" err="1" smtClean="0"/>
              <a:t>is_on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과 </a:t>
            </a:r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형 변수 </a:t>
            </a:r>
            <a:r>
              <a:rPr lang="en-US" altLang="ko-KR" sz="1600" dirty="0" err="1" smtClean="0"/>
              <a:t>num</a:t>
            </a:r>
            <a:r>
              <a:rPr lang="ko-KR" altLang="en-US" sz="1600" dirty="0" smtClean="0"/>
              <a:t>의 </a:t>
            </a:r>
            <a:r>
              <a:rPr lang="ko-KR" altLang="en-US" sz="1600" dirty="0" err="1"/>
              <a:t>주소값을</a:t>
            </a:r>
            <a:r>
              <a:rPr lang="ko-KR" altLang="en-US" sz="1600" dirty="0"/>
              <a:t> 불러와 참조하는 방식으로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주소값에</a:t>
            </a:r>
            <a:r>
              <a:rPr lang="ko-KR" altLang="en-US" sz="1600" dirty="0"/>
              <a:t> 해당하는 값을 변경하게 되면 </a:t>
            </a:r>
            <a:r>
              <a:rPr lang="en-US" altLang="ko-KR" sz="1600" dirty="0"/>
              <a:t>main()</a:t>
            </a:r>
            <a:r>
              <a:rPr lang="ko-KR" altLang="en-US" sz="1600" dirty="0"/>
              <a:t>과 </a:t>
            </a:r>
            <a:r>
              <a:rPr lang="en-US" altLang="ko-KR" sz="1600" dirty="0"/>
              <a:t>Func1()</a:t>
            </a:r>
            <a:r>
              <a:rPr lang="ko-KR" altLang="en-US" sz="1600" dirty="0"/>
              <a:t> 에서의 주소와 값을 공유한다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2701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931001" y="84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77. </a:t>
            </a:r>
            <a:r>
              <a:rPr lang="en-US" sz="3060" b="1" dirty="0" err="1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onst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변수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7257235" y="271574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57235" y="2327670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Text 3"/>
          <p:cNvSpPr/>
          <p:nvPr/>
        </p:nvSpPr>
        <p:spPr>
          <a:xfrm>
            <a:off x="6802663" y="5445748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/>
              <a:t>c</a:t>
            </a:r>
            <a:r>
              <a:rPr lang="en-US" sz="2187" dirty="0" err="1" smtClean="0"/>
              <a:t>onst</a:t>
            </a:r>
            <a:r>
              <a:rPr lang="en-US" sz="2187" dirty="0" smtClean="0"/>
              <a:t> </a:t>
            </a:r>
            <a:r>
              <a:rPr lang="ko-KR" altLang="en-US" sz="2187" dirty="0" smtClean="0"/>
              <a:t>변수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5337099" y="6121158"/>
            <a:ext cx="4858412" cy="1268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err="1"/>
              <a:t>c</a:t>
            </a:r>
            <a:r>
              <a:rPr lang="en-US" altLang="ko-KR" sz="1600" dirty="0" err="1" smtClean="0"/>
              <a:t>onst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변수는 </a:t>
            </a:r>
            <a:r>
              <a:rPr lang="ko-KR" altLang="en-US" sz="1600" dirty="0" err="1" smtClean="0"/>
              <a:t>상수형</a:t>
            </a:r>
            <a:r>
              <a:rPr lang="ko-KR" altLang="en-US" sz="1600" dirty="0" smtClean="0"/>
              <a:t> 변수이며</a:t>
            </a:r>
            <a:r>
              <a:rPr lang="en-US" altLang="ko-KR" sz="1600" dirty="0" smtClean="0"/>
              <a:t>, main</a:t>
            </a:r>
            <a:r>
              <a:rPr lang="ko-KR" altLang="en-US" sz="1600" dirty="0" smtClean="0"/>
              <a:t>함수가 끝날 때 까지는 값이 변경이 불가능하다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13" y="1579837"/>
            <a:ext cx="3371850" cy="2924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173" y="2483970"/>
            <a:ext cx="4359425" cy="9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450664" y="317023"/>
            <a:ext cx="72678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33.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중첩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조건문으로 가장 큰 수 찾기</a:t>
            </a:r>
            <a:endParaRPr lang="en-US" sz="3060" dirty="0"/>
          </a:p>
        </p:txBody>
      </p:sp>
      <p:sp>
        <p:nvSpPr>
          <p:cNvPr id="6" name="Shape 2"/>
          <p:cNvSpPr/>
          <p:nvPr/>
        </p:nvSpPr>
        <p:spPr>
          <a:xfrm>
            <a:off x="3057980" y="5251234"/>
            <a:ext cx="45719" cy="24565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8" name="Shape 4"/>
          <p:cNvSpPr/>
          <p:nvPr/>
        </p:nvSpPr>
        <p:spPr>
          <a:xfrm>
            <a:off x="3895658" y="55858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077941" y="5610197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2" name="Shape 8"/>
          <p:cNvSpPr/>
          <p:nvPr/>
        </p:nvSpPr>
        <p:spPr>
          <a:xfrm>
            <a:off x="3107620" y="581721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3" name="Shape 9"/>
          <p:cNvSpPr/>
          <p:nvPr/>
        </p:nvSpPr>
        <p:spPr>
          <a:xfrm>
            <a:off x="3881299" y="68144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034233" y="6843113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Shape 13"/>
          <p:cNvSpPr/>
          <p:nvPr/>
        </p:nvSpPr>
        <p:spPr>
          <a:xfrm>
            <a:off x="3103699" y="707244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794" y="1252123"/>
            <a:ext cx="4362450" cy="3810000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7301276" y="3114497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276" y="2640416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897" y="2671924"/>
            <a:ext cx="4001970" cy="103848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699818" y="5534226"/>
            <a:ext cx="453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else if</a:t>
            </a:r>
            <a:r>
              <a:rPr lang="ko-KR" altLang="en-US" dirty="0"/>
              <a:t>문은 </a:t>
            </a:r>
            <a:r>
              <a:rPr lang="ko-KR" altLang="en-US" dirty="0" err="1"/>
              <a:t>조건문</a:t>
            </a:r>
            <a:r>
              <a:rPr lang="ko-KR" altLang="en-US" dirty="0"/>
              <a:t> 분기에서 </a:t>
            </a:r>
            <a:r>
              <a:rPr lang="en-US" altLang="ko-KR" dirty="0"/>
              <a:t>if</a:t>
            </a:r>
            <a:r>
              <a:rPr lang="ko-KR" altLang="en-US" dirty="0"/>
              <a:t>의 조건이 참이 되면</a:t>
            </a:r>
            <a:r>
              <a:rPr lang="en-US" altLang="ko-KR" dirty="0"/>
              <a:t>, else if</a:t>
            </a:r>
            <a:r>
              <a:rPr lang="ko-KR" altLang="en-US" dirty="0"/>
              <a:t>는 실행되지 않고 넘어간다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73254" y="6767418"/>
            <a:ext cx="453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문은 </a:t>
            </a:r>
            <a:r>
              <a:rPr lang="en-US" altLang="ko-KR" dirty="0"/>
              <a:t>if</a:t>
            </a:r>
            <a:r>
              <a:rPr lang="ko-KR" altLang="en-US" dirty="0"/>
              <a:t>문의 참 거짓에 상관없이 </a:t>
            </a:r>
            <a:r>
              <a:rPr lang="en-US" altLang="ko-KR" dirty="0"/>
              <a:t>if</a:t>
            </a:r>
            <a:r>
              <a:rPr lang="ko-KR" altLang="en-US" dirty="0"/>
              <a:t>문은 </a:t>
            </a:r>
            <a:r>
              <a:rPr lang="ko-KR" altLang="en-US" dirty="0" err="1"/>
              <a:t>무조껀</a:t>
            </a:r>
            <a:r>
              <a:rPr lang="ko-KR" altLang="en-US" dirty="0"/>
              <a:t> 실행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931001" y="84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78.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Const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ko-KR" alt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포인터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8650672" y="2645809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650672" y="2257739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Text 3"/>
          <p:cNvSpPr/>
          <p:nvPr/>
        </p:nvSpPr>
        <p:spPr>
          <a:xfrm>
            <a:off x="6802663" y="4935756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/>
              <a:t>const</a:t>
            </a:r>
            <a:r>
              <a:rPr lang="en-US" sz="2187" dirty="0" smtClean="0"/>
              <a:t> </a:t>
            </a:r>
            <a:r>
              <a:rPr lang="ko-KR" altLang="en-US" sz="2187" dirty="0" smtClean="0"/>
              <a:t>포인터 </a:t>
            </a:r>
            <a:endParaRPr lang="en-US" sz="2187" dirty="0"/>
          </a:p>
        </p:txBody>
      </p:sp>
      <p:sp>
        <p:nvSpPr>
          <p:cNvPr id="14" name="Text 4"/>
          <p:cNvSpPr/>
          <p:nvPr/>
        </p:nvSpPr>
        <p:spPr>
          <a:xfrm>
            <a:off x="5183418" y="5662750"/>
            <a:ext cx="5620333" cy="1427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altLang="ko-KR" sz="1600" dirty="0" err="1" smtClean="0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*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p -&gt; </a:t>
            </a:r>
            <a:r>
              <a:rPr lang="ko-KR" altLang="en-US" sz="1600" dirty="0" err="1" smtClean="0"/>
              <a:t>주소값</a:t>
            </a:r>
            <a:r>
              <a:rPr lang="ko-KR" altLang="en-US" sz="1600" dirty="0" smtClean="0"/>
              <a:t> 변경 불가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참조 값은 변경 가능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/>
              <a:t>i</a:t>
            </a:r>
            <a:r>
              <a:rPr lang="en-US" altLang="ko-KR" sz="1600" dirty="0" err="1" smtClean="0"/>
              <a:t>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* p -&gt; </a:t>
            </a:r>
            <a:r>
              <a:rPr lang="ko-KR" altLang="en-US" sz="1600" dirty="0" err="1" smtClean="0"/>
              <a:t>주소값</a:t>
            </a:r>
            <a:r>
              <a:rPr lang="ko-KR" altLang="en-US" sz="1600" dirty="0" smtClean="0"/>
              <a:t> 변경 가능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참조 값은 변경 불가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* 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 p -&gt; </a:t>
            </a:r>
            <a:r>
              <a:rPr lang="ko-KR" altLang="en-US" sz="1600" dirty="0" err="1" smtClean="0"/>
              <a:t>주소값</a:t>
            </a:r>
            <a:r>
              <a:rPr lang="ko-KR" altLang="en-US" sz="1600" dirty="0" smtClean="0"/>
              <a:t> 변경 불가능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참조값</a:t>
            </a:r>
            <a:r>
              <a:rPr lang="ko-KR" altLang="en-US" sz="1600" dirty="0" smtClean="0"/>
              <a:t> 변경 불가능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74" y="1783782"/>
            <a:ext cx="4381500" cy="1981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74" y="1783781"/>
            <a:ext cx="3209925" cy="1981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061" y="1897769"/>
            <a:ext cx="2950231" cy="16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2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4931001" y="840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Chapter 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79. </a:t>
            </a:r>
            <a:r>
              <a:rPr lang="en-US" sz="3060" b="1" dirty="0" err="1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enum</a:t>
            </a:r>
            <a:r>
              <a:rPr lang="en-US" sz="3060" b="1" dirty="0" smtClean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Class</a:t>
            </a:r>
            <a:endParaRPr lang="en-US" sz="3060" dirty="0"/>
          </a:p>
        </p:txBody>
      </p:sp>
      <p:sp>
        <p:nvSpPr>
          <p:cNvPr id="6" name="오른쪽 화살표 5"/>
          <p:cNvSpPr/>
          <p:nvPr/>
        </p:nvSpPr>
        <p:spPr>
          <a:xfrm>
            <a:off x="8089955" y="2523514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89955" y="2135444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3" name="Text 3"/>
          <p:cNvSpPr/>
          <p:nvPr/>
        </p:nvSpPr>
        <p:spPr>
          <a:xfrm>
            <a:off x="6788700" y="4026213"/>
            <a:ext cx="30233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 err="1" smtClean="0"/>
              <a:t>enum</a:t>
            </a:r>
            <a:r>
              <a:rPr lang="en-US" sz="2187" dirty="0" smtClean="0"/>
              <a:t> Class</a:t>
            </a:r>
          </a:p>
        </p:txBody>
      </p:sp>
      <p:sp>
        <p:nvSpPr>
          <p:cNvPr id="14" name="Text 4"/>
          <p:cNvSpPr/>
          <p:nvPr/>
        </p:nvSpPr>
        <p:spPr>
          <a:xfrm>
            <a:off x="5114262" y="4732944"/>
            <a:ext cx="5620333" cy="1427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AutoNum type="arabicParenR"/>
            </a:pPr>
            <a:r>
              <a:rPr lang="en-US" altLang="ko-KR" sz="1600" dirty="0" err="1" smtClean="0"/>
              <a:t>enum</a:t>
            </a:r>
            <a:r>
              <a:rPr lang="en-US" altLang="ko-KR" sz="1600" dirty="0" smtClean="0"/>
              <a:t> class</a:t>
            </a:r>
            <a:r>
              <a:rPr lang="ko-KR" altLang="en-US" sz="1600" dirty="0" smtClean="0"/>
              <a:t>는 여러 값들을 열거하고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정수형 상수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const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매핑하여</a:t>
            </a:r>
            <a:r>
              <a:rPr lang="ko-KR" altLang="en-US" sz="1600" dirty="0" smtClean="0"/>
              <a:t> 사용할 수 있다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en-US" altLang="ko-KR" sz="1600" dirty="0" err="1" smtClean="0"/>
              <a:t>enum</a:t>
            </a:r>
            <a:r>
              <a:rPr lang="en-US" altLang="ko-KR" sz="1600" dirty="0" smtClean="0"/>
              <a:t> class 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자료형을</a:t>
            </a:r>
            <a:r>
              <a:rPr lang="ko-KR" altLang="en-US" sz="1600" dirty="0" smtClean="0"/>
              <a:t> 선언하고 초기화를 하지 않으면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제일 앞에 있는 순서대로 </a:t>
            </a:r>
            <a:r>
              <a:rPr lang="en-US" altLang="ko-KR" sz="1600" dirty="0" smtClean="0"/>
              <a:t>0,1,2… </a:t>
            </a:r>
            <a:r>
              <a:rPr lang="ko-KR" altLang="en-US" sz="1600" dirty="0" smtClean="0"/>
              <a:t>로 초기화가 된다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 smtClean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특정한 정수 값을 사용하고 싶다면 초기화를 해준다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 후 초기화가 되지 않은 값들은 </a:t>
            </a:r>
            <a:r>
              <a:rPr lang="ko-KR" altLang="en-US" sz="1600" dirty="0" err="1" smtClean="0"/>
              <a:t>이전데이터값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+1</a:t>
            </a:r>
            <a:r>
              <a:rPr lang="ko-KR" altLang="en-US" sz="1600" dirty="0" smtClean="0"/>
              <a:t>씩 증가하여 값을 가진다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 smtClean="0"/>
              <a:t>정수형 상수이기 때문에 </a:t>
            </a:r>
            <a:r>
              <a:rPr lang="en-US" altLang="ko-KR" sz="1600" dirty="0" smtClean="0"/>
              <a:t>main()</a:t>
            </a:r>
            <a:r>
              <a:rPr lang="ko-KR" altLang="en-US" sz="1600" dirty="0" smtClean="0"/>
              <a:t>에서 값을 변경 할 수 없다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하게 되면 </a:t>
            </a:r>
            <a:r>
              <a:rPr lang="en-US" altLang="ko-KR" sz="1600" dirty="0" smtClean="0"/>
              <a:t>error : </a:t>
            </a:r>
            <a:r>
              <a:rPr lang="en-US" altLang="ko-KR" sz="1600" dirty="0" err="1" smtClean="0"/>
              <a:t>lvalue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required as left operand of assignment</a:t>
            </a:r>
            <a:endParaRPr lang="en-US" altLang="ko-KR" sz="1600" dirty="0" smtClean="0"/>
          </a:p>
          <a:p>
            <a:r>
              <a:rPr lang="ko-KR" altLang="en-US" sz="1600" dirty="0" smtClean="0"/>
              <a:t>오류 출력이 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133" y="1335329"/>
            <a:ext cx="2038350" cy="23336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483" y="1349915"/>
            <a:ext cx="3857625" cy="2319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759" y="2270092"/>
            <a:ext cx="4553485" cy="78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3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019133" y="45738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34.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중첩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순환문</a:t>
            </a:r>
            <a:endParaRPr lang="en-US" sz="30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639" y="4963282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34639" y="57408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중첩 구조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34639" y="622129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순환문 내부에 또 다른 순환문이 포함되는 중첩 구조를 이용할 수 있습니다. 각 단계의 흐름을 체계적으로 관리할 수 있습니다.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783" y="4963282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3783" y="57408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논리적 제어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3783" y="622129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중첩 순환문을 통해 프로그램의 전반적인 흐름을 체계적으로 제어할 수 있습니다. 복잡한 로직도 명확하게 구현할 수 있습니다.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3046" y="4963282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493046" y="57408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성능 최적화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493046" y="622129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중첩 순환문을 효율적으로 설계하면 전체 프로그램의 성능을 높일 수 있습니다. 메모리 사용과 실행 시간을 줄일 수 있습니다.</a:t>
            </a:r>
            <a:endParaRPr lang="en-US" sz="175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664" y="1180021"/>
            <a:ext cx="4010025" cy="358140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7176544" y="2985688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76544" y="2511607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765" y="2248871"/>
            <a:ext cx="2661178" cy="1735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35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651306" y="263464"/>
            <a:ext cx="66319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35.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순환문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특정 문자 개수 구하기</a:t>
            </a:r>
            <a:endParaRPr lang="en-US" sz="3060" dirty="0"/>
          </a:p>
        </p:txBody>
      </p:sp>
      <p:sp>
        <p:nvSpPr>
          <p:cNvPr id="5" name="Shape 2"/>
          <p:cNvSpPr/>
          <p:nvPr/>
        </p:nvSpPr>
        <p:spPr>
          <a:xfrm>
            <a:off x="2040668" y="4459123"/>
            <a:ext cx="1759029" cy="577572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98144" y="4497267"/>
            <a:ext cx="112752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4021868" y="39787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 smtClean="0">
                <a:solidFill>
                  <a:srgbClr val="272525"/>
                </a:solidFill>
                <a:latin typeface="p22-mackinac-pro" pitchFamily="34" charset="0"/>
              </a:rPr>
              <a:t>문자 정의하기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021868" y="4459123"/>
            <a:ext cx="451901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문자열로부터 찾고자 하는 문자 정의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3910782" y="5011008"/>
            <a:ext cx="8573214" cy="22205"/>
          </a:xfrm>
          <a:prstGeom prst="roundRect">
            <a:avLst>
              <a:gd name="adj" fmla="val 450302"/>
            </a:avLst>
          </a:prstGeom>
          <a:solidFill>
            <a:srgbClr val="B2D4E5"/>
          </a:solidFill>
          <a:ln/>
        </p:spPr>
      </p:sp>
      <p:sp>
        <p:nvSpPr>
          <p:cNvPr id="10" name="Shape 7"/>
          <p:cNvSpPr/>
          <p:nvPr/>
        </p:nvSpPr>
        <p:spPr>
          <a:xfrm>
            <a:off x="2037993" y="5413367"/>
            <a:ext cx="3518059" cy="552942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273710" y="5427286"/>
            <a:ext cx="161687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763395" y="50661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루프 사용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763395" y="5546599"/>
            <a:ext cx="43145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문자열을 하나씩 순회하며 원하는 문자 개수 세기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5667137" y="5940621"/>
            <a:ext cx="6814185" cy="22205"/>
          </a:xfrm>
          <a:prstGeom prst="roundRect">
            <a:avLst>
              <a:gd name="adj" fmla="val 450302"/>
            </a:avLst>
          </a:prstGeom>
          <a:solidFill>
            <a:srgbClr val="B2D4E5"/>
          </a:solidFill>
          <a:ln/>
        </p:spPr>
      </p:sp>
      <p:sp>
        <p:nvSpPr>
          <p:cNvPr id="15" name="Shape 12"/>
          <p:cNvSpPr/>
          <p:nvPr/>
        </p:nvSpPr>
        <p:spPr>
          <a:xfrm>
            <a:off x="2043343" y="6319872"/>
            <a:ext cx="5277207" cy="577872"/>
          </a:xfrm>
          <a:prstGeom prst="roundRect">
            <a:avLst>
              <a:gd name="adj" fmla="val 78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2271355" y="6366108"/>
            <a:ext cx="16633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7511066" y="60931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결과 출력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7511066" y="6573567"/>
            <a:ext cx="342149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찾은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문자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개수를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출력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2043343" y="694847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 프로그램은 사용자가 입력한 문자열에서 특정 문자의 개수를 세는 기능을 제공합니다. 순환문을 활용하여 문자열을 하나씩 순회하며 원하는 문자를 찾고 그 개수를 계산합니다. 최종적으로 찾은 문자 개수를 사용자에게 알려줍니다.</a:t>
            </a:r>
            <a:endParaRPr lang="en-US" sz="175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749" y="1010494"/>
            <a:ext cx="5036391" cy="2927629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7511066" y="2604845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511066" y="2130764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4852" y="2368813"/>
            <a:ext cx="5644927" cy="5480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172247" y="328970"/>
            <a:ext cx="61530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36.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순환문으로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홀수, 짝수 찾기</a:t>
            </a:r>
            <a:endParaRPr lang="en-US" sz="3060" dirty="0"/>
          </a:p>
        </p:txBody>
      </p:sp>
      <p:sp>
        <p:nvSpPr>
          <p:cNvPr id="6" name="Shape 2"/>
          <p:cNvSpPr/>
          <p:nvPr/>
        </p:nvSpPr>
        <p:spPr>
          <a:xfrm>
            <a:off x="2037993" y="5014198"/>
            <a:ext cx="3370064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67783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altLang="ko-KR" sz="2187" b="1" dirty="0" err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Int</a:t>
            </a:r>
            <a:r>
              <a:rPr lang="ko-KR" altLang="en-US" sz="2187" b="1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형 배열 선언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7783" y="5724406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정수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값을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배열로 선언 후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홀수와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짝수를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구분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한다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630228" y="5014198"/>
            <a:ext cx="3370064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60018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조건 검사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60018" y="5724406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입력 받은 숫자를 2로 나누어 나머지가 0이면 짝수, 1이면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홀수로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판별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한다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222462" y="5014198"/>
            <a:ext cx="3370064" cy="2006203"/>
          </a:xfrm>
          <a:prstGeom prst="roundRect">
            <a:avLst>
              <a:gd name="adj" fmla="val 498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452253" y="52439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결과 출력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9452253" y="5724406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홀수와 짝수 여부를 사용자에게 알려주어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직관적으로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확인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04" y="1309744"/>
            <a:ext cx="5648325" cy="2895600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7954379" y="2709594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54379" y="2235513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742" y="1733551"/>
            <a:ext cx="2165072" cy="2311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3503414" y="511946"/>
            <a:ext cx="8726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Chapter 37. </a:t>
            </a:r>
            <a:r>
              <a:rPr lang="en-US" sz="3060" b="1" dirty="0" err="1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조건</a:t>
            </a:r>
            <a:r>
              <a:rPr lang="en-US" sz="3060" b="1" dirty="0" smtClean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306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선택문(Switch-Case-Default)</a:t>
            </a:r>
            <a:endParaRPr lang="en-US" sz="3060" dirty="0"/>
          </a:p>
        </p:txBody>
      </p:sp>
      <p:sp>
        <p:nvSpPr>
          <p:cNvPr id="7" name="Shape 3"/>
          <p:cNvSpPr/>
          <p:nvPr/>
        </p:nvSpPr>
        <p:spPr>
          <a:xfrm>
            <a:off x="2037993" y="5226671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67783" y="54564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다양한 선택지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267783" y="5936878"/>
            <a:ext cx="291048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switch-case 문을 사용하면 여러 개의 조건을 효과적으로 비교할 수 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다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각 case에 맞는 특정 코드 블록을 실행할 수 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있다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5226671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60018" y="54564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명시적 조건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860018" y="5936878"/>
            <a:ext cx="291048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switch 문에서는 정수형, 문자형 등 명시적인 값을 조건으로 지정할 수 있어 복잡한 논리 </a:t>
            </a:r>
            <a:r>
              <a:rPr lang="en-US" sz="1750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구현이</a:t>
            </a: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1750" dirty="0" err="1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가능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하다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 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단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, 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문자열은 불가능하다</a:t>
            </a:r>
            <a:r>
              <a:rPr lang="en-US" altLang="ko-KR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222462" y="5226671"/>
            <a:ext cx="3370064" cy="2717006"/>
          </a:xfrm>
          <a:prstGeom prst="roundRect">
            <a:avLst>
              <a:gd name="adj" fmla="val 368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452253" y="545646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기본 동작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9452253" y="5936878"/>
            <a:ext cx="291048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default 키워드를 사용하면 모든 case에 해당되지 않는 경우의 기본 동작을 구현할 수 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있</a:t>
            </a:r>
            <a:r>
              <a:rPr lang="ko-KR" alt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다</a:t>
            </a:r>
            <a:r>
              <a:rPr lang="en-US" sz="1750" dirty="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594" y="1354163"/>
            <a:ext cx="3411022" cy="3411022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7320337" y="2894260"/>
            <a:ext cx="707366" cy="4830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20337" y="2420179"/>
            <a:ext cx="126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3798" y="2743499"/>
            <a:ext cx="3863406" cy="633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3412</Words>
  <Application>Microsoft Office PowerPoint</Application>
  <PresentationFormat>사용자 지정</PresentationFormat>
  <Paragraphs>481</Paragraphs>
  <Slides>51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Alexandria</vt:lpstr>
      <vt:lpstr>Eudoxus Sans</vt:lpstr>
      <vt:lpstr>p22-mackinac-pro</vt:lpstr>
      <vt:lpstr>PT Sans</vt:lpstr>
      <vt:lpstr>Sora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122</cp:revision>
  <dcterms:created xsi:type="dcterms:W3CDTF">2024-05-20T05:07:15Z</dcterms:created>
  <dcterms:modified xsi:type="dcterms:W3CDTF">2024-05-31T06:06:46Z</dcterms:modified>
</cp:coreProperties>
</file>