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5" r:id="rId5"/>
    <p:sldId id="268"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1/24/2025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40640B-6628-4FC4-B1FB-3238022DE085}"/>
              </a:ext>
            </a:extLst>
          </p:cNvPr>
          <p:cNvSpPr>
            <a:spLocks noGrp="1"/>
          </p:cNvSpPr>
          <p:nvPr>
            <p:ph type="ctrTitle"/>
          </p:nvPr>
        </p:nvSpPr>
        <p:spPr/>
        <p:txBody>
          <a:bodyPr/>
          <a:lstStyle/>
          <a:p>
            <a:r>
              <a:rPr lang="fr-FR" b="1" u="sng" dirty="0"/>
              <a:t>Compte rendu SAE1.05:</a:t>
            </a:r>
            <a:br>
              <a:rPr lang="fr-FR" dirty="0"/>
            </a:br>
            <a:endParaRPr lang="fr-FR" dirty="0"/>
          </a:p>
        </p:txBody>
      </p:sp>
      <p:sp>
        <p:nvSpPr>
          <p:cNvPr id="3" name="Sous-titre 2">
            <a:extLst>
              <a:ext uri="{FF2B5EF4-FFF2-40B4-BE49-F238E27FC236}">
                <a16:creationId xmlns:a16="http://schemas.microsoft.com/office/drawing/2014/main" id="{F5E4BA6C-9A66-45F9-A364-C43B486BD5DC}"/>
              </a:ext>
            </a:extLst>
          </p:cNvPr>
          <p:cNvSpPr>
            <a:spLocks noGrp="1"/>
          </p:cNvSpPr>
          <p:nvPr>
            <p:ph type="subTitle" idx="1"/>
          </p:nvPr>
        </p:nvSpPr>
        <p:spPr>
          <a:xfrm>
            <a:off x="956927" y="4144657"/>
            <a:ext cx="6400800" cy="1947333"/>
          </a:xfrm>
        </p:spPr>
        <p:txBody>
          <a:bodyPr/>
          <a:lstStyle/>
          <a:p>
            <a:r>
              <a:rPr lang="fr-FR" sz="3600" b="1" dirty="0">
                <a:solidFill>
                  <a:schemeClr val="tx1"/>
                </a:solidFill>
              </a:rPr>
              <a:t>Traiter des Données</a:t>
            </a:r>
          </a:p>
          <a:p>
            <a:endParaRPr lang="fr-FR" dirty="0"/>
          </a:p>
        </p:txBody>
      </p:sp>
      <p:sp>
        <p:nvSpPr>
          <p:cNvPr id="4" name="ZoneTexte 3">
            <a:extLst>
              <a:ext uri="{FF2B5EF4-FFF2-40B4-BE49-F238E27FC236}">
                <a16:creationId xmlns:a16="http://schemas.microsoft.com/office/drawing/2014/main" id="{843025AD-211F-4643-8803-1069ECD8FCAC}"/>
              </a:ext>
            </a:extLst>
          </p:cNvPr>
          <p:cNvSpPr txBox="1"/>
          <p:nvPr/>
        </p:nvSpPr>
        <p:spPr>
          <a:xfrm>
            <a:off x="461639" y="266330"/>
            <a:ext cx="2370338"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Oumar Sow</a:t>
            </a:r>
          </a:p>
        </p:txBody>
      </p:sp>
    </p:spTree>
    <p:extLst>
      <p:ext uri="{BB962C8B-B14F-4D97-AF65-F5344CB8AC3E}">
        <p14:creationId xmlns:p14="http://schemas.microsoft.com/office/powerpoint/2010/main" val="329755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3B0208-B1B1-456D-9119-5718F3F5F4BE}"/>
              </a:ext>
            </a:extLst>
          </p:cNvPr>
          <p:cNvSpPr/>
          <p:nvPr/>
        </p:nvSpPr>
        <p:spPr>
          <a:xfrm>
            <a:off x="4102933" y="462514"/>
            <a:ext cx="3128870" cy="470000"/>
          </a:xfrm>
          <a:prstGeom prst="rect">
            <a:avLst/>
          </a:prstGeom>
        </p:spPr>
        <p:txBody>
          <a:bodyPr wrap="none">
            <a:spAutoFit/>
          </a:bodyPr>
          <a:lstStyle/>
          <a:p>
            <a:pPr>
              <a:lnSpc>
                <a:spcPct val="107000"/>
              </a:lnSpc>
              <a:spcAft>
                <a:spcPts val="800"/>
              </a:spcAft>
              <a:tabLst>
                <a:tab pos="640080" algn="l"/>
              </a:tabLst>
            </a:pPr>
            <a:r>
              <a:rPr lang="fr-FR" sz="2400" b="1" dirty="0">
                <a:latin typeface="Calibri" panose="020F0502020204030204" pitchFamily="34" charset="0"/>
                <a:ea typeface="Calibri" panose="020F0502020204030204" pitchFamily="34" charset="0"/>
                <a:cs typeface="Times New Roman" panose="02020603050405020304" pitchFamily="18" charset="0"/>
              </a:rPr>
              <a:t>Présentation du projet </a:t>
            </a:r>
          </a:p>
        </p:txBody>
      </p:sp>
      <p:sp>
        <p:nvSpPr>
          <p:cNvPr id="3" name="Rectangle 2">
            <a:extLst>
              <a:ext uri="{FF2B5EF4-FFF2-40B4-BE49-F238E27FC236}">
                <a16:creationId xmlns:a16="http://schemas.microsoft.com/office/drawing/2014/main" id="{C37611E1-8742-4C57-9A3A-E535C52D16F6}"/>
              </a:ext>
            </a:extLst>
          </p:cNvPr>
          <p:cNvSpPr/>
          <p:nvPr/>
        </p:nvSpPr>
        <p:spPr>
          <a:xfrm>
            <a:off x="1935332" y="2173084"/>
            <a:ext cx="8922058" cy="2308324"/>
          </a:xfrm>
          <a:prstGeom prst="rect">
            <a:avLst/>
          </a:prstGeom>
        </p:spPr>
        <p:txBody>
          <a:bodyPr wrap="square">
            <a:spAutoFit/>
          </a:bodyPr>
          <a:lstStyle/>
          <a:p>
            <a:r>
              <a:rPr lang="fr-FR" dirty="0"/>
              <a:t>En tant qu'employé d'une entreprise avec un site en France et un site de production en Inde, j'ai été confronté à des activités suspectes sur le réseau indien. Malgré des vérifications standards (configurations, tests réseau, </a:t>
            </a:r>
            <a:r>
              <a:rPr lang="fr-FR" dirty="0" err="1"/>
              <a:t>WireShark</a:t>
            </a:r>
            <a:r>
              <a:rPr lang="fr-FR" dirty="0"/>
              <a:t>), aucune anomalie n'a été identifiée. Avec l'accord de l'administrateur réseau, j'ai décidé d'analyser un fichier **</a:t>
            </a:r>
            <a:r>
              <a:rPr lang="fr-FR" dirty="0" err="1"/>
              <a:t>tcpdump</a:t>
            </a:r>
            <a:r>
              <a:rPr lang="fr-FR" dirty="0"/>
              <a:t>** en me formant au traitement des données avec Python et Excel. Ce compte-rendu présente ma démarche, les résultats et les solutions envisagées pour résoudre ce problème et renforcer la sécurité du réseau.</a:t>
            </a:r>
          </a:p>
        </p:txBody>
      </p:sp>
    </p:spTree>
    <p:extLst>
      <p:ext uri="{BB962C8B-B14F-4D97-AF65-F5344CB8AC3E}">
        <p14:creationId xmlns:p14="http://schemas.microsoft.com/office/powerpoint/2010/main" val="423830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20D86-8D7D-4835-B9B9-014C91333520}"/>
              </a:ext>
            </a:extLst>
          </p:cNvPr>
          <p:cNvSpPr/>
          <p:nvPr/>
        </p:nvSpPr>
        <p:spPr>
          <a:xfrm>
            <a:off x="3705587" y="427003"/>
            <a:ext cx="6080382" cy="467629"/>
          </a:xfrm>
          <a:prstGeom prst="rect">
            <a:avLst/>
          </a:prstGeom>
        </p:spPr>
        <p:txBody>
          <a:bodyPr wrap="none">
            <a:spAutoFit/>
          </a:bodyPr>
          <a:lstStyle/>
          <a:p>
            <a:pPr>
              <a:lnSpc>
                <a:spcPct val="107000"/>
              </a:lnSpc>
              <a:spcAft>
                <a:spcPts val="800"/>
              </a:spcAft>
              <a:tabLst>
                <a:tab pos="640080" algn="l"/>
              </a:tabLst>
            </a:pPr>
            <a:r>
              <a:rPr lang="fr-FR" sz="2400" b="1" dirty="0">
                <a:latin typeface="Calibri" panose="020F0502020204030204" pitchFamily="34" charset="0"/>
                <a:ea typeface="Calibri" panose="020F0502020204030204" pitchFamily="34" charset="0"/>
                <a:cs typeface="Times New Roman" panose="02020603050405020304" pitchFamily="18" charset="0"/>
              </a:rPr>
              <a:t>Notice d’utilisation en Anglais </a:t>
            </a:r>
            <a:r>
              <a:rPr lang="fr-FR" altLang="fr-FR" sz="2400" dirty="0">
                <a:latin typeface="Arial" panose="020B0604020202020204" pitchFamily="34" charset="0"/>
              </a:rPr>
              <a:t> (How to Use) </a:t>
            </a:r>
            <a:r>
              <a:rPr lang="fr-FR" sz="2400" b="1" dirty="0">
                <a:latin typeface="Calibri" panose="020F0502020204030204" pitchFamily="34" charset="0"/>
                <a:ea typeface="Calibri" panose="020F0502020204030204" pitchFamily="34" charset="0"/>
                <a:cs typeface="Times New Roman" panose="02020603050405020304" pitchFamily="18" charset="0"/>
              </a:rPr>
              <a:t>:</a:t>
            </a:r>
            <a:endParaRPr lang="fr-FR" sz="12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F7436107-52DE-4280-A6FF-9E679E5CFCD0}"/>
              </a:ext>
            </a:extLst>
          </p:cNvPr>
          <p:cNvSpPr>
            <a:spLocks noChangeArrowheads="1"/>
          </p:cNvSpPr>
          <p:nvPr/>
        </p:nvSpPr>
        <p:spPr bwMode="auto">
          <a:xfrm>
            <a:off x="253990" y="1463051"/>
            <a:ext cx="1044178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i="0" u="none" strike="noStrike" cap="none" normalizeH="0" baseline="0" dirty="0">
                <a:ln>
                  <a:noFill/>
                </a:ln>
                <a:solidFill>
                  <a:schemeClr val="tx1"/>
                </a:solidFill>
                <a:effectLst/>
                <a:latin typeface="Arial" panose="020B0604020202020204" pitchFamily="34" charset="0"/>
              </a:rPr>
              <a:t>How to Use This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i="0" u="none" strike="noStrike" cap="none" normalizeH="0" baseline="0" dirty="0">
                <a:ln>
                  <a:noFill/>
                </a:ln>
                <a:solidFill>
                  <a:schemeClr val="tx1"/>
                </a:solidFill>
                <a:effectLst/>
                <a:latin typeface="Arial" panose="020B0604020202020204" pitchFamily="34" charset="0"/>
              </a:rPr>
              <a:t>This Python script </a:t>
            </a:r>
            <a:r>
              <a:rPr kumimoji="0" lang="fr-FR" altLang="fr-FR" sz="1400" i="0" u="none" strike="noStrike" cap="none" normalizeH="0" baseline="0" dirty="0" err="1">
                <a:ln>
                  <a:noFill/>
                </a:ln>
                <a:solidFill>
                  <a:schemeClr val="tx1"/>
                </a:solidFill>
                <a:effectLst/>
                <a:latin typeface="Arial" panose="020B0604020202020204" pitchFamily="34" charset="0"/>
              </a:rPr>
              <a:t>analyzes</a:t>
            </a:r>
            <a:r>
              <a:rPr kumimoji="0" lang="fr-FR" altLang="fr-FR" sz="1400" i="0" u="none" strike="noStrike" cap="none" normalizeH="0" baseline="0" dirty="0">
                <a:ln>
                  <a:noFill/>
                </a:ln>
                <a:solidFill>
                  <a:schemeClr val="tx1"/>
                </a:solidFill>
                <a:effectLst/>
                <a:latin typeface="Arial" panose="020B0604020202020204" pitchFamily="34" charset="0"/>
              </a:rPr>
              <a:t> a </a:t>
            </a:r>
            <a:r>
              <a:rPr kumimoji="0" lang="fr-FR" altLang="fr-FR" sz="1400" i="0" u="none" strike="noStrike" cap="none" normalizeH="0" baseline="0" dirty="0" err="1">
                <a:ln>
                  <a:noFill/>
                </a:ln>
                <a:solidFill>
                  <a:schemeClr val="tx1"/>
                </a:solidFill>
                <a:effectLst/>
                <a:latin typeface="Arial" panose="020B0604020202020204" pitchFamily="34" charset="0"/>
              </a:rPr>
              <a:t>text</a:t>
            </a:r>
            <a:r>
              <a:rPr kumimoji="0" lang="fr-FR" altLang="fr-FR" sz="1400" i="0" u="none" strike="noStrike" cap="none" normalizeH="0" baseline="0" dirty="0">
                <a:ln>
                  <a:noFill/>
                </a:ln>
                <a:solidFill>
                  <a:schemeClr val="tx1"/>
                </a:solidFill>
                <a:effectLst/>
                <a:latin typeface="Arial" panose="020B0604020202020204" pitchFamily="34" charset="0"/>
              </a:rPr>
              <a:t> file (</a:t>
            </a:r>
            <a:r>
              <a:rPr kumimoji="0" lang="fr-FR" altLang="fr-FR" i="0" u="none" strike="noStrike" cap="none" normalizeH="0" baseline="0" dirty="0">
                <a:ln>
                  <a:noFill/>
                </a:ln>
                <a:solidFill>
                  <a:schemeClr val="tx1"/>
                </a:solidFill>
                <a:effectLst/>
                <a:latin typeface="Arial Unicode MS"/>
              </a:rPr>
              <a:t>DumpFile.txt</a:t>
            </a:r>
            <a:r>
              <a:rPr kumimoji="0" lang="fr-FR" altLang="fr-FR" sz="1400" i="0" u="none" strike="noStrike" cap="none" normalizeH="0" baseline="0" dirty="0">
                <a:ln>
                  <a:noFill/>
                </a:ln>
                <a:solidFill>
                  <a:schemeClr val="tx1"/>
                </a:solidFill>
                <a:effectLst/>
              </a:rPr>
              <a:t>) to </a:t>
            </a:r>
            <a:r>
              <a:rPr kumimoji="0" lang="fr-FR" altLang="fr-FR" sz="1400" i="0" u="none" strike="noStrike" cap="none" normalizeH="0" baseline="0" dirty="0" err="1">
                <a:ln>
                  <a:noFill/>
                </a:ln>
                <a:solidFill>
                  <a:schemeClr val="tx1"/>
                </a:solidFill>
                <a:effectLst/>
              </a:rPr>
              <a:t>detect</a:t>
            </a:r>
            <a:r>
              <a:rPr kumimoji="0" lang="fr-FR" altLang="fr-FR" sz="1400" i="0" u="none" strike="noStrike" cap="none" normalizeH="0" baseline="0" dirty="0">
                <a:ln>
                  <a:noFill/>
                </a:ln>
                <a:solidFill>
                  <a:schemeClr val="tx1"/>
                </a:solidFill>
                <a:effectLst/>
              </a:rPr>
              <a:t> network anomalies, </a:t>
            </a:r>
            <a:r>
              <a:rPr kumimoji="0" lang="fr-FR" altLang="fr-FR" sz="1400" i="0" u="none" strike="noStrike" cap="none" normalizeH="0" baseline="0" dirty="0" err="1">
                <a:ln>
                  <a:noFill/>
                </a:ln>
                <a:solidFill>
                  <a:schemeClr val="tx1"/>
                </a:solidFill>
                <a:effectLst/>
              </a:rPr>
              <a:t>generates</a:t>
            </a:r>
            <a:r>
              <a:rPr kumimoji="0" lang="fr-FR" altLang="fr-FR" sz="1400" i="0" u="none" strike="noStrike" cap="none" normalizeH="0" baseline="0" dirty="0">
                <a:ln>
                  <a:noFill/>
                </a:ln>
                <a:solidFill>
                  <a:schemeClr val="tx1"/>
                </a:solidFill>
                <a:effectLst/>
              </a:rPr>
              <a:t> a bar chart </a:t>
            </a:r>
            <a:r>
              <a:rPr kumimoji="0" lang="fr-FR" altLang="fr-FR" sz="1400" i="0" u="none" strike="noStrike" cap="none" normalizeH="0" baseline="0" dirty="0" err="1">
                <a:ln>
                  <a:noFill/>
                </a:ln>
                <a:solidFill>
                  <a:schemeClr val="tx1"/>
                </a:solidFill>
                <a:effectLst/>
              </a:rPr>
              <a:t>showing</a:t>
            </a:r>
            <a:r>
              <a:rPr kumimoji="0" lang="fr-FR" altLang="fr-FR" sz="1400" i="0" u="none" strike="noStrike" cap="none" normalizeH="0" baseline="0" dirty="0">
                <a:ln>
                  <a:noFill/>
                </a:ln>
                <a:solidFill>
                  <a:schemeClr val="tx1"/>
                </a:solidFill>
                <a:effectLst/>
              </a:rPr>
              <a:t> the distribution of anomalies, and </a:t>
            </a:r>
            <a:r>
              <a:rPr kumimoji="0" lang="fr-FR" altLang="fr-FR" sz="1400" i="0" u="none" strike="noStrike" cap="none" normalizeH="0" baseline="0" dirty="0" err="1">
                <a:ln>
                  <a:noFill/>
                </a:ln>
                <a:solidFill>
                  <a:schemeClr val="tx1"/>
                </a:solidFill>
                <a:effectLst/>
              </a:rPr>
              <a:t>creates</a:t>
            </a:r>
            <a:r>
              <a:rPr kumimoji="0" lang="fr-FR" altLang="fr-FR" sz="1400" i="0" u="none" strike="noStrike" cap="none" normalizeH="0" baseline="0" dirty="0">
                <a:ln>
                  <a:noFill/>
                </a:ln>
                <a:solidFill>
                  <a:schemeClr val="tx1"/>
                </a:solidFill>
                <a:effectLst/>
              </a:rPr>
              <a:t> an HTML page to display the </a:t>
            </a:r>
            <a:r>
              <a:rPr kumimoji="0" lang="fr-FR" altLang="fr-FR" sz="1400" i="0" u="none" strike="noStrike" cap="none" normalizeH="0" baseline="0" dirty="0" err="1">
                <a:ln>
                  <a:noFill/>
                </a:ln>
                <a:solidFill>
                  <a:schemeClr val="tx1"/>
                </a:solidFill>
                <a:effectLst/>
              </a:rPr>
              <a:t>results</a:t>
            </a:r>
            <a:r>
              <a:rPr kumimoji="0" lang="fr-FR" altLang="fr-FR" sz="1400" i="0" u="none" strike="noStrike" cap="none" normalizeH="0" baseline="0" dirty="0">
                <a:ln>
                  <a:noFill/>
                </a:ln>
                <a:solidFill>
                  <a:schemeClr val="tx1"/>
                </a:solidFill>
                <a:effectLst/>
              </a:rPr>
              <a:t>.</a:t>
            </a:r>
            <a:endParaRPr kumimoji="0" lang="fr-FR" altLang="fr-FR" sz="400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21BE9C-6B3D-4E47-9A94-C436F9A3C6FA}"/>
              </a:ext>
            </a:extLst>
          </p:cNvPr>
          <p:cNvSpPr>
            <a:spLocks noChangeArrowheads="1"/>
          </p:cNvSpPr>
          <p:nvPr/>
        </p:nvSpPr>
        <p:spPr bwMode="auto">
          <a:xfrm>
            <a:off x="513046" y="2551839"/>
            <a:ext cx="1026274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err="1">
                <a:ln>
                  <a:noFill/>
                </a:ln>
                <a:solidFill>
                  <a:schemeClr val="tx1"/>
                </a:solidFill>
                <a:effectLst/>
                <a:latin typeface="Arial" panose="020B0604020202020204" pitchFamily="34" charset="0"/>
              </a:rPr>
              <a:t>Steps</a:t>
            </a:r>
            <a:r>
              <a:rPr kumimoji="0" lang="fr-FR" altLang="fr-FR" sz="2000" b="1" i="0" u="none" strike="noStrike" cap="none" normalizeH="0" baseline="0" dirty="0">
                <a:ln>
                  <a:noFill/>
                </a:ln>
                <a:solidFill>
                  <a:schemeClr val="tx1"/>
                </a:solidFill>
                <a:effectLst/>
                <a:latin typeface="Arial" panose="020B0604020202020204" pitchFamily="34" charset="0"/>
              </a:rPr>
              <a:t> to Use the Code :</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2800" b="0" i="0" u="none" strike="noStrike" cap="none" normalizeH="0" baseline="0" dirty="0">
                <a:ln>
                  <a:noFill/>
                </a:ln>
                <a:solidFill>
                  <a:schemeClr val="tx1"/>
                </a:solidFill>
                <a:effectLst/>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panose="020B0604020202020204" pitchFamily="34" charset="0"/>
              </a:rPr>
              <a:t>Ensure</a:t>
            </a:r>
            <a:r>
              <a:rPr kumimoji="0" lang="fr-FR" altLang="fr-FR" sz="2800" b="0" i="0" u="none" strike="noStrike" cap="none" normalizeH="0" baseline="0" dirty="0">
                <a:ln>
                  <a:noFill/>
                </a:ln>
                <a:solidFill>
                  <a:schemeClr val="tx1"/>
                </a:solidFill>
                <a:effectLst/>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panose="020B0604020202020204" pitchFamily="34" charset="0"/>
              </a:rPr>
              <a:t>you</a:t>
            </a:r>
            <a:r>
              <a:rPr kumimoji="0" lang="fr-FR" altLang="fr-FR" sz="2800" b="0" i="0" u="none" strike="noStrike" cap="none" normalizeH="0" baseline="0" dirty="0">
                <a:ln>
                  <a:noFill/>
                </a:ln>
                <a:solidFill>
                  <a:schemeClr val="tx1"/>
                </a:solidFill>
                <a:effectLst/>
                <a:latin typeface="Arial" panose="020B0604020202020204" pitchFamily="34" charset="0"/>
              </a:rPr>
              <a:t> have </a:t>
            </a:r>
            <a:r>
              <a:rPr kumimoji="0" lang="fr-FR" altLang="fr-FR" sz="3200" b="0" i="0" u="none" strike="noStrike" cap="none" normalizeH="0" baseline="0" dirty="0" err="1">
                <a:ln>
                  <a:noFill/>
                </a:ln>
                <a:solidFill>
                  <a:schemeClr val="tx1"/>
                </a:solidFill>
                <a:effectLst/>
                <a:latin typeface="Arial Unicode MS"/>
              </a:rPr>
              <a:t>matplotlib</a:t>
            </a:r>
            <a:r>
              <a:rPr kumimoji="0" lang="fr-FR" altLang="fr-FR" sz="2400" b="0" i="0" u="none" strike="noStrike" cap="none" normalizeH="0" baseline="0" dirty="0">
                <a:ln>
                  <a:noFill/>
                </a:ln>
                <a:solidFill>
                  <a:schemeClr val="tx1"/>
                </a:solidFill>
                <a:effectLst/>
              </a:rPr>
              <a:t> </a:t>
            </a:r>
            <a:r>
              <a:rPr kumimoji="0" lang="fr-FR" altLang="fr-FR" sz="2400" b="0" i="0" u="none" strike="noStrike" cap="none" normalizeH="0" baseline="0" dirty="0" err="1">
                <a:ln>
                  <a:noFill/>
                </a:ln>
                <a:solidFill>
                  <a:schemeClr val="tx1"/>
                </a:solidFill>
                <a:effectLst/>
              </a:rPr>
              <a:t>installed</a:t>
            </a:r>
            <a:r>
              <a:rPr kumimoji="0" lang="fr-FR" altLang="fr-FR" sz="2400" b="0" i="0" u="none" strike="noStrike" cap="none" normalizeH="0" baseline="0" dirty="0">
                <a:ln>
                  <a:noFill/>
                </a:ln>
                <a:solidFill>
                  <a:schemeClr val="tx1"/>
                </a:solidFill>
                <a:effectLst/>
              </a:rPr>
              <a:t>. If not, </a:t>
            </a:r>
            <a:r>
              <a:rPr kumimoji="0" lang="fr-FR" altLang="fr-FR" sz="2400" b="0" i="0" u="none" strike="noStrike" cap="none" normalizeH="0" baseline="0" dirty="0" err="1">
                <a:ln>
                  <a:noFill/>
                </a:ln>
                <a:solidFill>
                  <a:schemeClr val="tx1"/>
                </a:solidFill>
                <a:effectLst/>
              </a:rPr>
              <a:t>install</a:t>
            </a:r>
            <a:r>
              <a:rPr kumimoji="0" lang="fr-FR" altLang="fr-FR" sz="2400" b="0" i="0" u="none" strike="noStrike" cap="none" normalizeH="0" baseline="0" dirty="0">
                <a:ln>
                  <a:noFill/>
                </a:ln>
                <a:solidFill>
                  <a:schemeClr val="tx1"/>
                </a:solidFill>
                <a:effectLst/>
              </a:rPr>
              <a:t> </a:t>
            </a:r>
            <a:r>
              <a:rPr kumimoji="0" lang="fr-FR" altLang="fr-FR" sz="2400" b="0" i="0" u="none" strike="noStrike" cap="none" normalizeH="0" baseline="0" dirty="0" err="1">
                <a:ln>
                  <a:noFill/>
                </a:ln>
                <a:solidFill>
                  <a:schemeClr val="tx1"/>
                </a:solidFill>
                <a:effectLst/>
              </a:rPr>
              <a:t>it</a:t>
            </a:r>
            <a:r>
              <a:rPr kumimoji="0" lang="fr-FR" altLang="fr-FR" sz="2400" b="0" i="0" u="none" strike="noStrike" cap="none" normalizeH="0" baseline="0" dirty="0">
                <a:ln>
                  <a:noFill/>
                </a:ln>
                <a:solidFill>
                  <a:schemeClr val="tx1"/>
                </a:solidFill>
                <a:effectLst/>
              </a:rPr>
              <a:t> </a:t>
            </a:r>
            <a:r>
              <a:rPr kumimoji="0" lang="fr-FR" altLang="fr-FR" sz="2400" b="0" i="0" u="none" strike="noStrike" cap="none" normalizeH="0" baseline="0" dirty="0" err="1">
                <a:ln>
                  <a:noFill/>
                </a:ln>
                <a:solidFill>
                  <a:schemeClr val="tx1"/>
                </a:solidFill>
                <a:effectLst/>
              </a:rPr>
              <a:t>using</a:t>
            </a:r>
            <a:r>
              <a:rPr kumimoji="0" lang="fr-FR" altLang="fr-FR" sz="2400" b="0" i="0" u="none" strike="noStrike" cap="none" normalizeH="0" baseline="0" dirty="0">
                <a:ln>
                  <a:noFill/>
                </a:ln>
                <a:solidFill>
                  <a:schemeClr val="tx1"/>
                </a:solidFill>
                <a:effectLst/>
              </a:rPr>
              <a:t> </a:t>
            </a:r>
            <a:r>
              <a:rPr kumimoji="0" lang="fr-FR" altLang="fr-FR" sz="2400" b="0" i="0" u="none" strike="noStrike" cap="none" normalizeH="0" baseline="0" dirty="0" err="1">
                <a:ln>
                  <a:noFill/>
                </a:ln>
                <a:solidFill>
                  <a:schemeClr val="tx1"/>
                </a:solidFill>
                <a:effectLst/>
              </a:rPr>
              <a:t>pip</a:t>
            </a:r>
            <a:r>
              <a:rPr kumimoji="0" lang="fr-FR" altLang="fr-FR" sz="2400" b="0" i="0" u="none" strike="noStrike" cap="none" normalizeH="0" baseline="0" dirty="0">
                <a:ln>
                  <a:noFill/>
                </a:ln>
                <a:solidFill>
                  <a:schemeClr val="tx1"/>
                </a:solidFill>
                <a:effectLst/>
              </a:rPr>
              <a:t>:</a:t>
            </a:r>
            <a:endParaRPr kumimoji="0" lang="fr-FR" altLang="fr-FR" sz="6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176ADFCB-C4B9-49C7-8E25-6D49F49EEA0C}"/>
              </a:ext>
            </a:extLst>
          </p:cNvPr>
          <p:cNvPicPr>
            <a:picLocks noChangeAspect="1"/>
          </p:cNvPicPr>
          <p:nvPr/>
        </p:nvPicPr>
        <p:blipFill>
          <a:blip r:embed="rId2"/>
          <a:stretch>
            <a:fillRect/>
          </a:stretch>
        </p:blipFill>
        <p:spPr>
          <a:xfrm>
            <a:off x="1524058" y="4020375"/>
            <a:ext cx="2181529" cy="571580"/>
          </a:xfrm>
          <a:prstGeom prst="rect">
            <a:avLst/>
          </a:prstGeom>
        </p:spPr>
      </p:pic>
      <p:sp>
        <p:nvSpPr>
          <p:cNvPr id="7" name="Rectangle 3">
            <a:extLst>
              <a:ext uri="{FF2B5EF4-FFF2-40B4-BE49-F238E27FC236}">
                <a16:creationId xmlns:a16="http://schemas.microsoft.com/office/drawing/2014/main" id="{2D93012E-AB56-45B3-8821-3CC219284B15}"/>
              </a:ext>
            </a:extLst>
          </p:cNvPr>
          <p:cNvSpPr>
            <a:spLocks noChangeArrowheads="1"/>
          </p:cNvSpPr>
          <p:nvPr/>
        </p:nvSpPr>
        <p:spPr bwMode="auto">
          <a:xfrm>
            <a:off x="1042736" y="4779396"/>
            <a:ext cx="78181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tx1"/>
                </a:solidFill>
                <a:effectLst/>
                <a:latin typeface="Arial" panose="020B0604020202020204" pitchFamily="34" charset="0"/>
              </a:rPr>
              <a:t>Place </a:t>
            </a:r>
            <a:r>
              <a:rPr kumimoji="0" lang="fr-FR" altLang="fr-FR" sz="2400" b="0" i="0" u="none" strike="noStrike" cap="none" normalizeH="0" baseline="0" dirty="0" err="1">
                <a:ln>
                  <a:noFill/>
                </a:ln>
                <a:solidFill>
                  <a:schemeClr val="tx1"/>
                </a:solidFill>
                <a:effectLst/>
                <a:latin typeface="Arial" panose="020B0604020202020204" pitchFamily="34" charset="0"/>
              </a:rPr>
              <a:t>your</a:t>
            </a:r>
            <a:r>
              <a:rPr kumimoji="0" lang="fr-FR" altLang="fr-FR" sz="2400" b="0" i="0" u="none" strike="noStrike" cap="none" normalizeH="0" baseline="0" dirty="0">
                <a:ln>
                  <a:noFill/>
                </a:ln>
                <a:solidFill>
                  <a:schemeClr val="tx1"/>
                </a:solidFill>
                <a:effectLst/>
                <a:latin typeface="Arial" panose="020B0604020202020204" pitchFamily="34" charset="0"/>
              </a:rPr>
              <a:t> log file ( </a:t>
            </a:r>
            <a:r>
              <a:rPr kumimoji="0" lang="fr-FR" altLang="fr-FR" sz="2400" b="0" i="0" u="none" strike="noStrike" cap="none" normalizeH="0" baseline="0" dirty="0">
                <a:ln>
                  <a:noFill/>
                </a:ln>
                <a:solidFill>
                  <a:schemeClr val="tx1"/>
                </a:solidFill>
                <a:effectLst/>
                <a:latin typeface="Arial Unicode MS"/>
              </a:rPr>
              <a:t>DumpFile.txt</a:t>
            </a:r>
            <a:r>
              <a:rPr kumimoji="0" lang="fr-FR" altLang="fr-FR" sz="2000" b="0" i="0" u="none" strike="noStrike" cap="none" normalizeH="0" baseline="0" dirty="0">
                <a:ln>
                  <a:noFill/>
                </a:ln>
                <a:solidFill>
                  <a:schemeClr val="tx1"/>
                </a:solidFill>
                <a:effectLst/>
              </a:rPr>
              <a:t>) in the </a:t>
            </a:r>
            <a:r>
              <a:rPr kumimoji="0" lang="fr-FR" altLang="fr-FR" sz="2000" b="0" i="0" u="none" strike="noStrike" cap="none" normalizeH="0" baseline="0" dirty="0" err="1">
                <a:ln>
                  <a:noFill/>
                </a:ln>
                <a:solidFill>
                  <a:schemeClr val="tx1"/>
                </a:solidFill>
                <a:effectLst/>
              </a:rPr>
              <a:t>same</a:t>
            </a:r>
            <a:r>
              <a:rPr kumimoji="0" lang="fr-FR" altLang="fr-FR" sz="2000" b="0" i="0" u="none" strike="noStrike" cap="none" normalizeH="0" baseline="0" dirty="0">
                <a:ln>
                  <a:noFill/>
                </a:ln>
                <a:solidFill>
                  <a:schemeClr val="tx1"/>
                </a:solidFill>
                <a:effectLst/>
              </a:rPr>
              <a:t> directory </a:t>
            </a:r>
          </a:p>
          <a:p>
            <a:pPr marR="0" lvl="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a:ln>
                  <a:noFill/>
                </a:ln>
                <a:solidFill>
                  <a:schemeClr val="tx1"/>
                </a:solidFill>
                <a:effectLst/>
              </a:rPr>
              <a:t>         as the script or </a:t>
            </a:r>
            <a:r>
              <a:rPr kumimoji="0" lang="fr-FR" altLang="fr-FR" sz="2000" b="0" i="0" u="none" strike="noStrike" cap="none" normalizeH="0" baseline="0" dirty="0" err="1">
                <a:ln>
                  <a:noFill/>
                </a:ln>
                <a:solidFill>
                  <a:schemeClr val="tx1"/>
                </a:solidFill>
                <a:effectLst/>
              </a:rPr>
              <a:t>provide</a:t>
            </a:r>
            <a:r>
              <a:rPr kumimoji="0" lang="fr-FR" altLang="fr-FR" sz="2000" b="0" i="0" u="none" strike="noStrike" cap="none" normalizeH="0" baseline="0" dirty="0">
                <a:ln>
                  <a:noFill/>
                </a:ln>
                <a:solidFill>
                  <a:schemeClr val="tx1"/>
                </a:solidFill>
                <a:effectLst/>
              </a:rPr>
              <a:t> the full </a:t>
            </a:r>
            <a:r>
              <a:rPr kumimoji="0" lang="fr-FR" altLang="fr-FR" sz="2000" b="0" i="0" u="none" strike="noStrike" cap="none" normalizeH="0" baseline="0" dirty="0" err="1">
                <a:ln>
                  <a:noFill/>
                </a:ln>
                <a:solidFill>
                  <a:schemeClr val="tx1"/>
                </a:solidFill>
                <a:effectLst/>
              </a:rPr>
              <a:t>path</a:t>
            </a:r>
            <a:r>
              <a:rPr kumimoji="0" lang="fr-FR" altLang="fr-FR" sz="2000" b="0" i="0" u="none" strike="noStrike" cap="none" normalizeH="0" baseline="0" dirty="0">
                <a:ln>
                  <a:noFill/>
                </a:ln>
                <a:solidFill>
                  <a:schemeClr val="tx1"/>
                </a:solidFill>
                <a:effectLst/>
              </a:rPr>
              <a:t> to the </a:t>
            </a:r>
            <a:r>
              <a:rPr kumimoji="0" lang="fr-FR" altLang="fr-FR" sz="1200" b="0" i="0" u="none" strike="noStrike" cap="none" normalizeH="0" baseline="0" dirty="0">
                <a:ln>
                  <a:noFill/>
                </a:ln>
                <a:solidFill>
                  <a:schemeClr val="tx1"/>
                </a:solidFill>
                <a:effectLst/>
              </a:rPr>
              <a:t>file. </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4BA03B9C-8656-436E-AA0E-3F5115956708}"/>
              </a:ext>
            </a:extLst>
          </p:cNvPr>
          <p:cNvSpPr/>
          <p:nvPr/>
        </p:nvSpPr>
        <p:spPr>
          <a:xfrm>
            <a:off x="1391427" y="5875825"/>
            <a:ext cx="8653331" cy="523220"/>
          </a:xfrm>
          <a:prstGeom prst="rect">
            <a:avLst/>
          </a:prstGeom>
        </p:spPr>
        <p:txBody>
          <a:bodyPr wrap="none">
            <a:spAutoFit/>
          </a:bodyPr>
          <a:lstStyle/>
          <a:p>
            <a:pPr marL="457200" indent="-457200">
              <a:buFont typeface="Arial" panose="020B0604020202020204" pitchFamily="34" charset="0"/>
              <a:buChar char="•"/>
            </a:pPr>
            <a:r>
              <a:rPr lang="en-US" sz="2800" dirty="0"/>
              <a:t>Execute the script in your Python environment</a:t>
            </a:r>
            <a:r>
              <a:rPr lang="en-US" dirty="0"/>
              <a:t>.</a:t>
            </a:r>
            <a:endParaRPr lang="fr-FR" dirty="0"/>
          </a:p>
        </p:txBody>
      </p:sp>
    </p:spTree>
    <p:extLst>
      <p:ext uri="{BB962C8B-B14F-4D97-AF65-F5344CB8AC3E}">
        <p14:creationId xmlns:p14="http://schemas.microsoft.com/office/powerpoint/2010/main" val="247815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166DAF0-14F4-44B1-8156-76D87C3671F2}"/>
              </a:ext>
            </a:extLst>
          </p:cNvPr>
          <p:cNvSpPr>
            <a:spLocks noChangeArrowheads="1"/>
          </p:cNvSpPr>
          <p:nvPr/>
        </p:nvSpPr>
        <p:spPr bwMode="auto">
          <a:xfrm>
            <a:off x="208549" y="621217"/>
            <a:ext cx="9946954"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0" i="0" u="none" strike="noStrike" cap="none" normalizeH="0" baseline="0" dirty="0">
                <a:ln>
                  <a:noFill/>
                </a:ln>
                <a:solidFill>
                  <a:schemeClr val="tx1"/>
                </a:solidFill>
                <a:effectLst/>
                <a:latin typeface="Arial" panose="020B0604020202020204" pitchFamily="34" charset="0"/>
              </a:rPr>
              <a:t>By default, the script </a:t>
            </a:r>
            <a:r>
              <a:rPr kumimoji="0" lang="fr-FR" altLang="fr-FR" sz="2800" b="0" i="0" u="none" strike="noStrike" cap="none" normalizeH="0" baseline="0" dirty="0" err="1">
                <a:ln>
                  <a:noFill/>
                </a:ln>
                <a:solidFill>
                  <a:schemeClr val="tx1"/>
                </a:solidFill>
                <a:effectLst/>
                <a:latin typeface="Arial" panose="020B0604020202020204" pitchFamily="34" charset="0"/>
              </a:rPr>
              <a:t>will</a:t>
            </a:r>
            <a:r>
              <a:rPr kumimoji="0" lang="fr-FR" altLang="fr-FR"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800" b="0" i="0" u="none" strike="noStrike" cap="none" normalizeH="0" baseline="0" dirty="0">
                <a:ln>
                  <a:noFill/>
                </a:ln>
                <a:solidFill>
                  <a:schemeClr val="tx1"/>
                </a:solidFill>
                <a:effectLst/>
                <a:latin typeface="Arial" panose="020B0604020202020204" pitchFamily="34" charset="0"/>
              </a:rPr>
              <a:t>	Read the file </a:t>
            </a:r>
            <a:r>
              <a:rPr kumimoji="0" lang="fr-FR" altLang="fr-FR" sz="2400" b="0" i="0" u="none" strike="noStrike" cap="none" normalizeH="0" baseline="0" dirty="0">
                <a:ln>
                  <a:noFill/>
                </a:ln>
                <a:solidFill>
                  <a:schemeClr val="tx1"/>
                </a:solidFill>
                <a:effectLst/>
                <a:latin typeface="Arial Unicode MS"/>
              </a:rPr>
              <a:t>DumpFile.txt</a:t>
            </a:r>
            <a:r>
              <a:rPr kumimoji="0" lang="fr-FR" altLang="fr-FR" b="0" i="0" u="none" strike="noStrike" cap="none" normalizeH="0" baseline="0" dirty="0">
                <a:ln>
                  <a:noFill/>
                </a:ln>
                <a:solidFill>
                  <a:schemeClr val="tx1"/>
                </a:solidFill>
                <a:effectLst/>
              </a:rPr>
              <a:t>.</a:t>
            </a:r>
            <a:endParaRPr kumimoji="0" lang="fr-FR" altLang="fr-FR"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800" b="0" i="0" u="none" strike="noStrike" cap="none" normalizeH="0" baseline="0" dirty="0">
                <a:ln>
                  <a:noFill/>
                </a:ln>
                <a:solidFill>
                  <a:schemeClr val="tx1"/>
                </a:solidFill>
                <a:effectLst/>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panose="020B0604020202020204" pitchFamily="34" charset="0"/>
              </a:rPr>
              <a:t>Detect</a:t>
            </a:r>
            <a:r>
              <a:rPr kumimoji="0" lang="fr-FR" altLang="fr-FR" sz="2800" b="0" i="0" u="none" strike="noStrike" cap="none" normalizeH="0" baseline="0" dirty="0">
                <a:ln>
                  <a:noFill/>
                </a:ln>
                <a:solidFill>
                  <a:schemeClr val="tx1"/>
                </a:solidFill>
                <a:effectLst/>
                <a:latin typeface="Arial" panose="020B0604020202020204" pitchFamily="34" charset="0"/>
              </a:rPr>
              <a:t> anomalies </a:t>
            </a:r>
            <a:r>
              <a:rPr kumimoji="0" lang="fr-FR" altLang="fr-FR" sz="2800" b="0" i="0" u="none" strike="noStrike" cap="none" normalizeH="0" baseline="0" dirty="0" err="1">
                <a:ln>
                  <a:noFill/>
                </a:ln>
                <a:solidFill>
                  <a:schemeClr val="tx1"/>
                </a:solidFill>
                <a:effectLst/>
                <a:latin typeface="Arial" panose="020B0604020202020204" pitchFamily="34" charset="0"/>
              </a:rPr>
              <a:t>based</a:t>
            </a:r>
            <a:r>
              <a:rPr kumimoji="0" lang="fr-FR" altLang="fr-FR" sz="2800" b="0" i="0" u="none" strike="noStrike" cap="none" normalizeH="0" baseline="0" dirty="0">
                <a:ln>
                  <a:noFill/>
                </a:ln>
                <a:solidFill>
                  <a:schemeClr val="tx1"/>
                </a:solidFill>
                <a:effectLst/>
                <a:latin typeface="Arial" panose="020B0604020202020204" pitchFamily="34" charset="0"/>
              </a:rPr>
              <a:t> on </a:t>
            </a:r>
            <a:r>
              <a:rPr kumimoji="0" lang="fr-FR" altLang="fr-FR" sz="2800" b="0" i="0" u="none" strike="noStrike" cap="none" normalizeH="0" baseline="0" dirty="0" err="1">
                <a:ln>
                  <a:noFill/>
                </a:ln>
                <a:solidFill>
                  <a:schemeClr val="tx1"/>
                </a:solidFill>
                <a:effectLst/>
                <a:latin typeface="Arial" panose="020B0604020202020204" pitchFamily="34" charset="0"/>
              </a:rPr>
              <a:t>predefined</a:t>
            </a:r>
            <a:r>
              <a:rPr kumimoji="0" lang="fr-FR" altLang="fr-FR" sz="2800" b="0" i="0" u="none" strike="noStrike" cap="none" normalizeH="0" baseline="0" dirty="0">
                <a:ln>
                  <a:noFill/>
                </a:ln>
                <a:solidFill>
                  <a:schemeClr val="tx1"/>
                </a:solidFill>
                <a:effectLst/>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panose="020B0604020202020204" pitchFamily="34" charset="0"/>
              </a:rPr>
              <a:t>rules</a:t>
            </a:r>
            <a:r>
              <a:rPr kumimoji="0" lang="fr-FR" altLang="fr-FR"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fr-FR" altLang="fr-FR" sz="2800" dirty="0">
                <a:latin typeface="Arial" panose="020B0604020202020204" pitchFamily="34" charset="0"/>
              </a:rPr>
              <a:t>		</a:t>
            </a:r>
            <a:r>
              <a:rPr kumimoji="0" lang="fr-FR" altLang="fr-FR" sz="2800" b="0" i="0" u="none" strike="noStrike" cap="none" normalizeH="0" baseline="0" dirty="0">
                <a:ln>
                  <a:noFill/>
                </a:ln>
                <a:solidFill>
                  <a:schemeClr val="tx1"/>
                </a:solidFill>
                <a:effectLst/>
                <a:latin typeface="Arial" panose="020B0604020202020204" pitchFamily="34" charset="0"/>
              </a:rPr>
              <a:t>(</a:t>
            </a:r>
            <a:r>
              <a:rPr kumimoji="0" lang="fr-FR" altLang="fr-FR" sz="2800" b="0" i="0" u="none" strike="noStrike" cap="none" normalizeH="0" baseline="0" dirty="0" err="1">
                <a:ln>
                  <a:noFill/>
                </a:ln>
                <a:solidFill>
                  <a:schemeClr val="tx1"/>
                </a:solidFill>
                <a:effectLst/>
                <a:latin typeface="Arial" panose="020B0604020202020204" pitchFamily="34" charset="0"/>
              </a:rPr>
              <a:t>unusual</a:t>
            </a:r>
            <a:r>
              <a:rPr kumimoji="0" lang="fr-FR" altLang="fr-FR" sz="2800" b="0" i="0" u="none" strike="noStrike" cap="none" normalizeH="0" baseline="0" dirty="0">
                <a:ln>
                  <a:noFill/>
                </a:ln>
                <a:solidFill>
                  <a:schemeClr val="tx1"/>
                </a:solidFill>
                <a:effectLst/>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panose="020B0604020202020204" pitchFamily="34" charset="0"/>
              </a:rPr>
              <a:t>length</a:t>
            </a:r>
            <a:r>
              <a:rPr kumimoji="0" lang="fr-FR" altLang="fr-FR" sz="2800" b="0" i="0" u="none" strike="noStrike" cap="none" normalizeH="0" baseline="0" dirty="0">
                <a:ln>
                  <a:noFill/>
                </a:ln>
                <a:solidFill>
                  <a:schemeClr val="tx1"/>
                </a:solidFill>
                <a:effectLst/>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panose="020B0604020202020204" pitchFamily="34" charset="0"/>
              </a:rPr>
              <a:t>suspicious</a:t>
            </a:r>
            <a:r>
              <a:rPr kumimoji="0" lang="fr-FR" altLang="fr-FR" sz="2800" b="0" i="0" u="none" strike="noStrike" cap="none" normalizeH="0" baseline="0" dirty="0">
                <a:ln>
                  <a:noFill/>
                </a:ln>
                <a:solidFill>
                  <a:schemeClr val="tx1"/>
                </a:solidFill>
                <a:effectLst/>
                <a:latin typeface="Arial" panose="020B0604020202020204" pitchFamily="34" charset="0"/>
              </a:rPr>
              <a:t> flags, </a:t>
            </a:r>
            <a:r>
              <a:rPr kumimoji="0" lang="fr-FR" altLang="fr-FR" sz="2800" b="0" i="0" u="none" strike="noStrike" cap="none" normalizeH="0" baseline="0" dirty="0" err="1">
                <a:ln>
                  <a:noFill/>
                </a:ln>
                <a:solidFill>
                  <a:schemeClr val="tx1"/>
                </a:solidFill>
                <a:effectLst/>
                <a:latin typeface="Arial" panose="020B0604020202020204" pitchFamily="34" charset="0"/>
              </a:rPr>
              <a:t>suspicious</a:t>
            </a:r>
            <a:r>
              <a:rPr kumimoji="0" lang="fr-FR" altLang="fr-FR" sz="2800" b="0" i="0" u="none" strike="noStrike" cap="none" normalizeH="0" baseline="0" dirty="0">
                <a:ln>
                  <a:noFill/>
                </a:ln>
                <a:solidFill>
                  <a:schemeClr val="tx1"/>
                </a:solidFill>
                <a:effectLst/>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panose="020B0604020202020204" pitchFamily="34" charset="0"/>
              </a:rPr>
              <a:t>IPs</a:t>
            </a:r>
            <a:r>
              <a:rPr kumimoji="0" lang="fr-FR" altLang="fr-FR"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fr-FR" altLang="fr-FR" sz="2800" b="0" i="0" u="none" strike="noStrike" cap="none" normalizeH="0" baseline="0" dirty="0">
                <a:ln>
                  <a:noFill/>
                </a:ln>
                <a:solidFill>
                  <a:schemeClr val="tx1"/>
                </a:solidFill>
                <a:effectLst/>
                <a:latin typeface="Arial" panose="020B0604020202020204" pitchFamily="34" charset="0"/>
              </a:rPr>
              <a:t>	</a:t>
            </a:r>
            <a:r>
              <a:rPr kumimoji="0" lang="fr-FR" altLang="fr-FR" sz="2400" b="0" i="0" u="none" strike="noStrike" cap="none" normalizeH="0" baseline="0" dirty="0" err="1">
                <a:ln>
                  <a:noFill/>
                </a:ln>
                <a:solidFill>
                  <a:schemeClr val="tx1"/>
                </a:solidFill>
                <a:effectLst/>
                <a:latin typeface="Arial" panose="020B0604020202020204" pitchFamily="34" charset="0"/>
              </a:rPr>
              <a:t>Generate</a:t>
            </a:r>
            <a:r>
              <a:rPr kumimoji="0" lang="fr-FR" altLang="fr-FR" sz="2400" b="0" i="0" u="none" strike="noStrike" cap="none" normalizeH="0" baseline="0" dirty="0">
                <a:ln>
                  <a:noFill/>
                </a:ln>
                <a:solidFill>
                  <a:schemeClr val="tx1"/>
                </a:solidFill>
                <a:effectLst/>
                <a:latin typeface="Arial" panose="020B0604020202020204" pitchFamily="34" charset="0"/>
              </a:rPr>
              <a:t> a bar chart </a:t>
            </a:r>
            <a:r>
              <a:rPr lang="fr-FR" altLang="fr-FR" sz="3200" dirty="0">
                <a:latin typeface="Arial" panose="020B0604020202020204" pitchFamily="34" charset="0"/>
              </a:rPr>
              <a:t>(</a:t>
            </a:r>
            <a:r>
              <a:rPr kumimoji="0" lang="fr-FR" altLang="fr-FR" sz="2800" i="0" u="none" strike="noStrike" cap="none" normalizeH="0" baseline="0" dirty="0">
                <a:ln>
                  <a:noFill/>
                </a:ln>
                <a:solidFill>
                  <a:schemeClr val="tx1"/>
                </a:solidFill>
                <a:effectLst/>
                <a:latin typeface="Arial Unicode MS"/>
              </a:rPr>
              <a:t>graphe_anomalies.png)</a:t>
            </a:r>
            <a:endParaRPr kumimoji="0" lang="fr-FR" altLang="fr-FR"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800" b="0" i="0" u="none" strike="noStrike" cap="none" normalizeH="0" baseline="0" dirty="0">
                <a:ln>
                  <a:noFill/>
                </a:ln>
                <a:solidFill>
                  <a:schemeClr val="tx1"/>
                </a:solidFill>
                <a:effectLst/>
                <a:latin typeface="Arial" panose="020B0604020202020204" pitchFamily="34" charset="0"/>
              </a:rPr>
              <a:t>	</a:t>
            </a:r>
            <a:r>
              <a:rPr kumimoji="0" lang="fr-FR" altLang="fr-FR" sz="2800" b="0" i="0" u="none" strike="noStrike" cap="none" normalizeH="0" baseline="0" dirty="0" err="1">
                <a:ln>
                  <a:noFill/>
                </a:ln>
                <a:solidFill>
                  <a:schemeClr val="tx1"/>
                </a:solidFill>
                <a:effectLst/>
                <a:latin typeface="Arial" panose="020B0604020202020204" pitchFamily="34" charset="0"/>
              </a:rPr>
              <a:t>Create</a:t>
            </a:r>
            <a:r>
              <a:rPr kumimoji="0" lang="fr-FR" altLang="fr-FR" sz="2800" b="0" i="0" u="none" strike="noStrike" cap="none" normalizeH="0" baseline="0" dirty="0">
                <a:ln>
                  <a:noFill/>
                </a:ln>
                <a:solidFill>
                  <a:schemeClr val="tx1"/>
                </a:solidFill>
                <a:effectLst/>
                <a:latin typeface="Arial" panose="020B0604020202020204" pitchFamily="34" charset="0"/>
              </a:rPr>
              <a:t> an HTML report (</a:t>
            </a:r>
            <a:r>
              <a:rPr kumimoji="0" lang="fr-FR" altLang="fr-FR" sz="3600" b="0" i="0" u="none" strike="noStrike" cap="none" normalizeH="0" baseline="0" dirty="0">
                <a:ln>
                  <a:noFill/>
                </a:ln>
                <a:solidFill>
                  <a:schemeClr val="tx1"/>
                </a:solidFill>
                <a:effectLst/>
                <a:latin typeface="Arial Unicode MS"/>
              </a:rPr>
              <a:t>anomalies.html</a:t>
            </a:r>
            <a:r>
              <a:rPr kumimoji="0" lang="fr-FR" altLang="fr-FR" sz="2800" b="0" i="0" u="none" strike="noStrike" cap="none" normalizeH="0" baseline="0" dirty="0">
                <a:ln>
                  <a:noFill/>
                </a:ln>
                <a:solidFill>
                  <a:schemeClr val="tx1"/>
                </a:solidFill>
                <a:effectLst/>
              </a:rPr>
              <a:t>).</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2A3304B-75E3-4043-8223-391CFF7238D9}"/>
              </a:ext>
            </a:extLst>
          </p:cNvPr>
          <p:cNvSpPr>
            <a:spLocks noChangeArrowheads="1"/>
          </p:cNvSpPr>
          <p:nvPr/>
        </p:nvSpPr>
        <p:spPr bwMode="auto">
          <a:xfrm>
            <a:off x="439644" y="4006826"/>
            <a:ext cx="1131271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err="1">
                <a:ln>
                  <a:noFill/>
                </a:ln>
                <a:solidFill>
                  <a:schemeClr val="tx1"/>
                </a:solidFill>
                <a:effectLst/>
                <a:latin typeface="Arial" panose="020B0604020202020204" pitchFamily="34" charset="0"/>
              </a:rPr>
              <a:t>View</a:t>
            </a:r>
            <a:r>
              <a:rPr kumimoji="0" lang="fr-FR" altLang="fr-FR" sz="2400" b="1" i="0" u="none" strike="noStrike" cap="none" normalizeH="0" baseline="0" dirty="0">
                <a:ln>
                  <a:noFill/>
                </a:ln>
                <a:solidFill>
                  <a:schemeClr val="tx1"/>
                </a:solidFill>
                <a:effectLst/>
                <a:latin typeface="Arial" panose="020B0604020202020204" pitchFamily="34" charset="0"/>
              </a:rPr>
              <a:t> the </a:t>
            </a:r>
            <a:r>
              <a:rPr kumimoji="0" lang="fr-FR" altLang="fr-FR" sz="2400" b="1" i="0" u="none" strike="noStrike" cap="none" normalizeH="0" baseline="0" dirty="0" err="1">
                <a:ln>
                  <a:noFill/>
                </a:ln>
                <a:solidFill>
                  <a:schemeClr val="tx1"/>
                </a:solidFill>
                <a:effectLst/>
                <a:latin typeface="Arial" panose="020B0604020202020204" pitchFamily="34" charset="0"/>
              </a:rPr>
              <a:t>Results</a:t>
            </a:r>
            <a:r>
              <a:rPr kumimoji="0" lang="fr-FR" altLang="fr-FR" sz="24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pPr>
            <a:r>
              <a:rPr kumimoji="0" lang="fr-FR" altLang="fr-FR" sz="2400" b="0" i="0" u="none" strike="noStrike" cap="none" normalizeH="0" baseline="0" dirty="0">
                <a:ln>
                  <a:noFill/>
                </a:ln>
                <a:solidFill>
                  <a:schemeClr val="tx1"/>
                </a:solidFill>
                <a:effectLst/>
                <a:latin typeface="Arial" panose="020B0604020202020204" pitchFamily="34" charset="0"/>
              </a:rPr>
              <a:t>Open the </a:t>
            </a:r>
            <a:r>
              <a:rPr kumimoji="0" lang="fr-FR" altLang="fr-FR" sz="2400" b="0" i="0" u="none" strike="noStrike" cap="none" normalizeH="0" baseline="0" dirty="0" err="1">
                <a:ln>
                  <a:noFill/>
                </a:ln>
                <a:solidFill>
                  <a:schemeClr val="tx1"/>
                </a:solidFill>
                <a:effectLst/>
                <a:latin typeface="Arial" panose="020B0604020202020204" pitchFamily="34" charset="0"/>
              </a:rPr>
              <a:t>generated</a:t>
            </a:r>
            <a:r>
              <a:rPr kumimoji="0" lang="fr-FR" altLang="fr-FR" sz="2400" b="0" i="0" u="none" strike="noStrike" cap="none" normalizeH="0" baseline="0" dirty="0">
                <a:ln>
                  <a:noFill/>
                </a:ln>
                <a:solidFill>
                  <a:schemeClr val="tx1"/>
                </a:solidFill>
                <a:effectLst/>
                <a:latin typeface="Arial" panose="020B0604020202020204" pitchFamily="34" charset="0"/>
              </a:rPr>
              <a:t> </a:t>
            </a:r>
            <a:r>
              <a:rPr kumimoji="0" lang="fr-FR" altLang="fr-FR" sz="2400" b="0" i="0" u="none" strike="noStrike" cap="none" normalizeH="0" baseline="0" dirty="0">
                <a:ln>
                  <a:noFill/>
                </a:ln>
                <a:solidFill>
                  <a:schemeClr val="tx1"/>
                </a:solidFill>
                <a:effectLst/>
                <a:latin typeface="Arial Unicode MS"/>
              </a:rPr>
              <a:t>anomalies.html</a:t>
            </a:r>
            <a:r>
              <a:rPr kumimoji="0" lang="fr-FR" altLang="fr-FR" b="0" i="0" u="none" strike="noStrike" cap="none" normalizeH="0" baseline="0" dirty="0">
                <a:ln>
                  <a:noFill/>
                </a:ln>
                <a:solidFill>
                  <a:schemeClr val="tx1"/>
                </a:solidFill>
                <a:effectLst/>
              </a:rPr>
              <a:t> </a:t>
            </a:r>
            <a:r>
              <a:rPr kumimoji="0" lang="fr-FR" altLang="fr-FR" sz="2400" b="0" i="0" u="none" strike="noStrike" cap="none" normalizeH="0" baseline="0" dirty="0" err="1">
                <a:ln>
                  <a:noFill/>
                </a:ln>
                <a:solidFill>
                  <a:schemeClr val="tx1"/>
                </a:solidFill>
                <a:effectLst/>
              </a:rPr>
              <a:t>or</a:t>
            </a:r>
            <a:r>
              <a:rPr lang="fr-FR" altLang="fr-FR" sz="2400" dirty="0" err="1"/>
              <a:t>file</a:t>
            </a:r>
            <a:r>
              <a:rPr lang="fr-FR" altLang="fr-FR" sz="2400" dirty="0"/>
              <a:t> in a web browser to </a:t>
            </a:r>
            <a:r>
              <a:rPr lang="fr-FR" altLang="fr-FR" sz="2400" dirty="0" err="1"/>
              <a:t>see</a:t>
            </a:r>
            <a:r>
              <a:rPr lang="fr-FR" altLang="fr-FR" sz="2400" dirty="0"/>
              <a:t> the </a:t>
            </a:r>
            <a:r>
              <a:rPr lang="fr-FR" altLang="fr-FR" sz="2400" dirty="0" err="1"/>
              <a:t>rep</a:t>
            </a:r>
            <a:r>
              <a:rPr kumimoji="0" lang="fr-FR" altLang="fr-FR" sz="2400" b="0" i="0" u="none" strike="noStrike" cap="none" normalizeH="0" baseline="0" dirty="0" err="1">
                <a:ln>
                  <a:noFill/>
                </a:ln>
                <a:solidFill>
                  <a:schemeClr val="tx1"/>
                </a:solidFill>
                <a:effectLst/>
              </a:rPr>
              <a:t>t</a:t>
            </a:r>
            <a:r>
              <a:rPr kumimoji="0" lang="fr-FR" altLang="fr-FR" sz="2400" b="0" i="0" u="none" strike="noStrike" cap="none" normalizeH="0" baseline="0" dirty="0">
                <a:ln>
                  <a:noFill/>
                </a:ln>
                <a:solidFill>
                  <a:schemeClr val="tx1"/>
                </a:solidFill>
                <a:effectLst/>
              </a:rPr>
              <a:t>.</a:t>
            </a:r>
            <a:endParaRPr kumimoji="0" lang="fr-FR" altLang="fr-FR" sz="4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pPr>
            <a:r>
              <a:rPr kumimoji="0" lang="fr-FR" altLang="fr-FR" b="0" i="0" u="none" strike="noStrike" cap="none" normalizeH="0" baseline="0" dirty="0">
                <a:ln>
                  <a:noFill/>
                </a:ln>
                <a:solidFill>
                  <a:schemeClr val="tx1"/>
                </a:solidFill>
                <a:effectLst/>
                <a:latin typeface="Arial" panose="020B0604020202020204" pitchFamily="34" charset="0"/>
              </a:rPr>
              <a:t>The bar char</a:t>
            </a:r>
            <a:r>
              <a:rPr kumimoji="0" lang="fr-FR" altLang="fr-FR" sz="1200" b="0" i="0" u="none" strike="noStrike" cap="none" normalizeH="0" baseline="0" dirty="0">
                <a:ln>
                  <a:noFill/>
                </a:ln>
                <a:solidFill>
                  <a:schemeClr val="tx1"/>
                </a:solidFill>
                <a:effectLst/>
                <a:latin typeface="Arial" panose="020B0604020202020204" pitchFamily="34" charset="0"/>
              </a:rPr>
              <a:t>t </a:t>
            </a:r>
            <a:r>
              <a:rPr kumimoji="0" lang="fr-FR" altLang="fr-FR" sz="3600" b="0" i="0" u="none" strike="noStrike" cap="none" normalizeH="0" baseline="0" dirty="0">
                <a:ln>
                  <a:noFill/>
                </a:ln>
                <a:solidFill>
                  <a:schemeClr val="tx1"/>
                </a:solidFill>
                <a:effectLst/>
                <a:latin typeface="Arial" panose="020B0604020202020204" pitchFamily="34" charset="0"/>
              </a:rPr>
              <a:t>(</a:t>
            </a:r>
            <a:r>
              <a:rPr kumimoji="0" lang="fr-FR" altLang="fr-FR" sz="2400" b="0" i="0" u="none" strike="noStrike" cap="none" normalizeH="0" baseline="0" dirty="0">
                <a:ln>
                  <a:noFill/>
                </a:ln>
                <a:solidFill>
                  <a:schemeClr val="tx1"/>
                </a:solidFill>
                <a:effectLst/>
                <a:latin typeface="Arial Unicode MS"/>
              </a:rPr>
              <a:t>graphe_anomalies.png</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rPr>
              <a:t>will</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rPr>
              <a:t>be</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rPr>
              <a:t>embedded</a:t>
            </a:r>
            <a:r>
              <a:rPr kumimoji="0" lang="fr-FR" altLang="fr-FR" b="0" i="0" u="none" strike="noStrike" cap="none" normalizeH="0" baseline="0" dirty="0">
                <a:ln>
                  <a:noFill/>
                </a:ln>
                <a:solidFill>
                  <a:schemeClr val="tx1"/>
                </a:solidFill>
                <a:effectLst/>
              </a:rPr>
              <a:t> in the HTML page.</a:t>
            </a:r>
            <a:endParaRPr kumimoji="0" lang="fr-FR" altLang="fr-FR"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637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5B5C14-86CF-4E4D-9C90-0CE1CB3A4A89}"/>
              </a:ext>
            </a:extLst>
          </p:cNvPr>
          <p:cNvSpPr/>
          <p:nvPr/>
        </p:nvSpPr>
        <p:spPr>
          <a:xfrm>
            <a:off x="709135" y="3167390"/>
            <a:ext cx="4711546" cy="523220"/>
          </a:xfrm>
          <a:prstGeom prst="rect">
            <a:avLst/>
          </a:prstGeom>
        </p:spPr>
        <p:txBody>
          <a:bodyPr wrap="none">
            <a:spAutoFit/>
          </a:bodyPr>
          <a:lstStyle/>
          <a:p>
            <a:pPr marL="457200" indent="-457200">
              <a:buFont typeface="Wingdings" panose="05000000000000000000" pitchFamily="2" charset="2"/>
              <a:buChar char="Ø"/>
            </a:pPr>
            <a:r>
              <a:rPr lang="en-US" sz="2800" dirty="0"/>
              <a:t>Steps to Use the Code :</a:t>
            </a:r>
          </a:p>
        </p:txBody>
      </p:sp>
      <p:sp>
        <p:nvSpPr>
          <p:cNvPr id="3" name="Rectangle 1">
            <a:extLst>
              <a:ext uri="{FF2B5EF4-FFF2-40B4-BE49-F238E27FC236}">
                <a16:creationId xmlns:a16="http://schemas.microsoft.com/office/drawing/2014/main" id="{59A63F7B-625C-44D0-A054-24709112EBA5}"/>
              </a:ext>
            </a:extLst>
          </p:cNvPr>
          <p:cNvSpPr>
            <a:spLocks noChangeArrowheads="1"/>
          </p:cNvSpPr>
          <p:nvPr/>
        </p:nvSpPr>
        <p:spPr bwMode="auto">
          <a:xfrm>
            <a:off x="460903" y="0"/>
            <a:ext cx="1173109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1" i="0" u="none" strike="noStrike" cap="none" normalizeH="0" baseline="0" dirty="0">
                <a:ln>
                  <a:noFill/>
                </a:ln>
                <a:solidFill>
                  <a:schemeClr val="tx1"/>
                </a:solidFill>
                <a:effectLst/>
                <a:latin typeface="Arial" panose="020B0604020202020204" pitchFamily="34" charset="0"/>
              </a:rPr>
              <a:t>How to Use This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This Python script </a:t>
            </a:r>
            <a:r>
              <a:rPr kumimoji="0" lang="fr-FR" altLang="fr-FR" sz="3200" b="0" i="0" u="none" strike="noStrike" cap="none" normalizeH="0" baseline="0" dirty="0" err="1">
                <a:ln>
                  <a:noFill/>
                </a:ln>
                <a:solidFill>
                  <a:schemeClr val="tx1"/>
                </a:solidFill>
                <a:effectLst/>
                <a:latin typeface="Arial" panose="020B0604020202020204" pitchFamily="34" charset="0"/>
              </a:rPr>
              <a:t>processes</a:t>
            </a:r>
            <a:r>
              <a:rPr kumimoji="0" lang="fr-FR" altLang="fr-FR" sz="3200" b="0" i="0" u="none" strike="noStrike" cap="none" normalizeH="0" baseline="0" dirty="0">
                <a:ln>
                  <a:noFill/>
                </a:ln>
                <a:solidFill>
                  <a:schemeClr val="tx1"/>
                </a:solidFill>
                <a:effectLst/>
                <a:latin typeface="Arial" panose="020B0604020202020204" pitchFamily="34" charset="0"/>
              </a:rPr>
              <a:t> a </a:t>
            </a:r>
            <a:r>
              <a:rPr kumimoji="0" lang="fr-FR" altLang="fr-FR" sz="3200" b="0" i="0" u="none" strike="noStrike" cap="none" normalizeH="0" baseline="0" dirty="0" err="1">
                <a:ln>
                  <a:noFill/>
                </a:ln>
                <a:solidFill>
                  <a:schemeClr val="tx1"/>
                </a:solidFill>
                <a:effectLst/>
                <a:latin typeface="Arial" panose="020B0604020202020204" pitchFamily="34" charset="0"/>
              </a:rPr>
              <a:t>text</a:t>
            </a:r>
            <a:r>
              <a:rPr kumimoji="0" lang="fr-FR" altLang="fr-FR" sz="3200" b="0" i="0" u="none" strike="noStrike" cap="none" normalizeH="0" baseline="0" dirty="0">
                <a:ln>
                  <a:noFill/>
                </a:ln>
                <a:solidFill>
                  <a:schemeClr val="tx1"/>
                </a:solidFill>
                <a:effectLst/>
                <a:latin typeface="Arial" panose="020B0604020202020204" pitchFamily="34" charset="0"/>
              </a:rPr>
              <a:t> file (</a:t>
            </a:r>
            <a:r>
              <a:rPr kumimoji="0" lang="fr-FR" altLang="fr-FR" sz="4000" b="0" i="0" u="none" strike="noStrike" cap="none" normalizeH="0" baseline="0" dirty="0">
                <a:ln>
                  <a:noFill/>
                </a:ln>
                <a:solidFill>
                  <a:schemeClr val="tx1"/>
                </a:solidFill>
                <a:effectLst/>
                <a:latin typeface="Arial Unicode MS"/>
              </a:rPr>
              <a:t>DumpFile.txt</a:t>
            </a:r>
            <a:r>
              <a:rPr kumimoji="0" lang="fr-FR" altLang="fr-FR" sz="3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err="1">
                <a:ln>
                  <a:noFill/>
                </a:ln>
                <a:solidFill>
                  <a:schemeClr val="tx1"/>
                </a:solidFill>
                <a:effectLst/>
              </a:rPr>
              <a:t>extracts</a:t>
            </a:r>
            <a:r>
              <a:rPr kumimoji="0" lang="fr-FR" altLang="fr-FR" sz="3200" b="0" i="0" u="none" strike="noStrike" cap="none" normalizeH="0" baseline="0" dirty="0">
                <a:ln>
                  <a:noFill/>
                </a:ln>
                <a:solidFill>
                  <a:schemeClr val="tx1"/>
                </a:solidFill>
                <a:effectLst/>
              </a:rPr>
              <a:t> </a:t>
            </a:r>
            <a:r>
              <a:rPr kumimoji="0" lang="fr-FR" altLang="fr-FR" sz="3200" b="0" i="0" u="none" strike="noStrike" cap="none" normalizeH="0" baseline="0" dirty="0" err="1">
                <a:ln>
                  <a:noFill/>
                </a:ln>
                <a:solidFill>
                  <a:schemeClr val="tx1"/>
                </a:solidFill>
                <a:effectLst/>
              </a:rPr>
              <a:t>specific</a:t>
            </a:r>
            <a:r>
              <a:rPr kumimoji="0" lang="fr-FR" altLang="fr-FR" sz="3200" b="0" i="0" u="none" strike="noStrike" cap="none" normalizeH="0" baseline="0" dirty="0">
                <a:ln>
                  <a:noFill/>
                </a:ln>
                <a:solidFill>
                  <a:schemeClr val="tx1"/>
                </a:solidFill>
                <a:effectLst/>
              </a:rPr>
              <a:t> data (</a:t>
            </a:r>
            <a:r>
              <a:rPr kumimoji="0" lang="fr-FR" altLang="fr-FR" sz="3200" b="0" i="0" u="none" strike="noStrike" cap="none" normalizeH="0" baseline="0" dirty="0" err="1">
                <a:ln>
                  <a:noFill/>
                </a:ln>
                <a:solidFill>
                  <a:schemeClr val="tx1"/>
                </a:solidFill>
                <a:effectLst/>
              </a:rPr>
              <a:t>such</a:t>
            </a:r>
            <a:r>
              <a:rPr kumimoji="0" lang="fr-FR" altLang="fr-FR" sz="3200" b="0" i="0" u="none" strike="noStrike" cap="none" normalizeH="0" baseline="0" dirty="0">
                <a:ln>
                  <a:noFill/>
                </a:ln>
                <a:solidFill>
                  <a:schemeClr val="tx1"/>
                </a:solidFill>
                <a:effectLst/>
              </a:rPr>
              <a:t> as timestamps, IP </a:t>
            </a:r>
            <a:r>
              <a:rPr kumimoji="0" lang="fr-FR" altLang="fr-FR" sz="3200" b="0" i="0" u="none" strike="noStrike" cap="none" normalizeH="0" baseline="0" dirty="0" err="1">
                <a:ln>
                  <a:noFill/>
                </a:ln>
                <a:solidFill>
                  <a:schemeClr val="tx1"/>
                </a:solidFill>
                <a:effectLst/>
              </a:rPr>
              <a:t>addresses</a:t>
            </a:r>
            <a:r>
              <a:rPr kumimoji="0" lang="fr-FR" altLang="fr-FR" sz="3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rPr>
              <a:t> flags, </a:t>
            </a:r>
            <a:r>
              <a:rPr kumimoji="0" lang="fr-FR" altLang="fr-FR" sz="3200" b="0" i="0" u="none" strike="noStrike" cap="none" normalizeH="0" baseline="0" dirty="0" err="1">
                <a:ln>
                  <a:noFill/>
                </a:ln>
                <a:solidFill>
                  <a:schemeClr val="tx1"/>
                </a:solidFill>
                <a:effectLst/>
              </a:rPr>
              <a:t>sequence</a:t>
            </a:r>
            <a:r>
              <a:rPr kumimoji="0" lang="fr-FR" altLang="fr-FR" sz="3200" b="0" i="0" u="none" strike="noStrike" cap="none" normalizeH="0" baseline="0" dirty="0">
                <a:ln>
                  <a:noFill/>
                </a:ln>
                <a:solidFill>
                  <a:schemeClr val="tx1"/>
                </a:solidFill>
                <a:effectLst/>
              </a:rPr>
              <a:t> </a:t>
            </a:r>
            <a:r>
              <a:rPr kumimoji="0" lang="fr-FR" altLang="fr-FR" sz="3200" b="0" i="0" u="none" strike="noStrike" cap="none" normalizeH="0" baseline="0" dirty="0" err="1">
                <a:ln>
                  <a:noFill/>
                </a:ln>
                <a:solidFill>
                  <a:schemeClr val="tx1"/>
                </a:solidFill>
                <a:effectLst/>
              </a:rPr>
              <a:t>numbers</a:t>
            </a:r>
            <a:r>
              <a:rPr kumimoji="0" lang="fr-FR" altLang="fr-FR" sz="3200" b="0" i="0" u="none" strike="noStrike" cap="none" normalizeH="0" baseline="0" dirty="0">
                <a:ln>
                  <a:noFill/>
                </a:ln>
                <a:solidFill>
                  <a:schemeClr val="tx1"/>
                </a:solidFill>
                <a:effectLst/>
              </a:rPr>
              <a:t>,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rPr>
              <a:t> and exports the data </a:t>
            </a:r>
            <a:r>
              <a:rPr kumimoji="0" lang="fr-FR" altLang="fr-FR" sz="3200" b="0" i="0" u="none" strike="noStrike" cap="none" normalizeH="0" baseline="0" dirty="0" err="1">
                <a:ln>
                  <a:noFill/>
                </a:ln>
                <a:solidFill>
                  <a:schemeClr val="tx1"/>
                </a:solidFill>
                <a:effectLst/>
              </a:rPr>
              <a:t>into</a:t>
            </a:r>
            <a:r>
              <a:rPr kumimoji="0" lang="fr-FR" altLang="fr-FR" sz="3200" b="0" i="0" u="none" strike="noStrike" cap="none" normalizeH="0" baseline="0" dirty="0">
                <a:ln>
                  <a:noFill/>
                </a:ln>
                <a:solidFill>
                  <a:schemeClr val="tx1"/>
                </a:solidFill>
                <a:effectLst/>
              </a:rPr>
              <a:t> a CSV file and a </a:t>
            </a:r>
            <a:r>
              <a:rPr kumimoji="0" lang="fr-FR" altLang="fr-FR" sz="3200" b="0" i="0" u="none" strike="noStrike" cap="none" normalizeH="0" baseline="0" dirty="0" err="1">
                <a:ln>
                  <a:noFill/>
                </a:ln>
                <a:solidFill>
                  <a:schemeClr val="tx1"/>
                </a:solidFill>
                <a:effectLst/>
              </a:rPr>
              <a:t>Markdown</a:t>
            </a:r>
            <a:r>
              <a:rPr kumimoji="0" lang="fr-FR" altLang="fr-FR" sz="3200" b="0" i="0" u="none" strike="noStrike" cap="none" normalizeH="0" baseline="0" dirty="0">
                <a:ln>
                  <a:noFill/>
                </a:ln>
                <a:solidFill>
                  <a:schemeClr val="tx1"/>
                </a:solidFill>
                <a:effectLst/>
              </a:rPr>
              <a:t> file.</a:t>
            </a:r>
            <a:endParaRPr kumimoji="0" lang="fr-FR" altLang="fr-FR" sz="72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6BD6CA3-CD79-45AF-ACA0-28041FC3B19D}"/>
              </a:ext>
            </a:extLst>
          </p:cNvPr>
          <p:cNvSpPr>
            <a:spLocks noChangeArrowheads="1"/>
          </p:cNvSpPr>
          <p:nvPr/>
        </p:nvSpPr>
        <p:spPr bwMode="auto">
          <a:xfrm>
            <a:off x="1415418" y="3914203"/>
            <a:ext cx="801052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panose="020B0604020202020204" pitchFamily="34" charset="0"/>
              </a:rPr>
              <a:t>Place </a:t>
            </a:r>
            <a:r>
              <a:rPr kumimoji="0" lang="fr-FR" altLang="fr-FR" sz="3200" b="0" i="0" u="none" strike="noStrike" cap="none" normalizeH="0" baseline="0" dirty="0" err="1">
                <a:ln>
                  <a:noFill/>
                </a:ln>
                <a:solidFill>
                  <a:schemeClr val="tx1"/>
                </a:solidFill>
                <a:effectLst/>
                <a:latin typeface="Arial" panose="020B0604020202020204" pitchFamily="34" charset="0"/>
              </a:rPr>
              <a:t>your</a:t>
            </a:r>
            <a:r>
              <a:rPr kumimoji="0" lang="fr-FR" altLang="fr-FR" sz="3200" b="0" i="0" u="none" strike="noStrike" cap="none" normalizeH="0" baseline="0" dirty="0">
                <a:ln>
                  <a:noFill/>
                </a:ln>
                <a:solidFill>
                  <a:schemeClr val="tx1"/>
                </a:solidFill>
                <a:effectLst/>
                <a:latin typeface="Arial" panose="020B0604020202020204" pitchFamily="34" charset="0"/>
              </a:rPr>
              <a:t> log file </a:t>
            </a:r>
            <a:r>
              <a:rPr kumimoji="0" lang="fr-FR" altLang="fr-FR" sz="3600" b="0" i="0" u="none" strike="noStrike" cap="none" normalizeH="0" baseline="0" dirty="0">
                <a:ln>
                  <a:noFill/>
                </a:ln>
                <a:solidFill>
                  <a:schemeClr val="tx1"/>
                </a:solidFill>
                <a:effectLst/>
                <a:latin typeface="Arial" panose="020B0604020202020204" pitchFamily="34" charset="0"/>
              </a:rPr>
              <a:t>( </a:t>
            </a:r>
            <a:r>
              <a:rPr kumimoji="0" lang="fr-FR" altLang="fr-FR" sz="3600" b="0" i="0" u="none" strike="noStrike" cap="none" normalizeH="0" baseline="0" dirty="0">
                <a:ln>
                  <a:noFill/>
                </a:ln>
                <a:solidFill>
                  <a:schemeClr val="tx1"/>
                </a:solidFill>
                <a:effectLst/>
                <a:latin typeface="Arial Unicode MS"/>
              </a:rPr>
              <a:t>DumpFile.txt</a:t>
            </a:r>
            <a:r>
              <a:rPr kumimoji="0" lang="fr-FR" altLang="fr-FR"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chemeClr val="tx1"/>
                </a:solidFill>
                <a:effectLst/>
              </a:rPr>
              <a:t> in the </a:t>
            </a:r>
            <a:r>
              <a:rPr kumimoji="0" lang="fr-FR" altLang="fr-FR" sz="2800" b="0" i="0" u="none" strike="noStrike" cap="none" normalizeH="0" baseline="0" dirty="0" err="1">
                <a:ln>
                  <a:noFill/>
                </a:ln>
                <a:solidFill>
                  <a:schemeClr val="tx1"/>
                </a:solidFill>
                <a:effectLst/>
              </a:rPr>
              <a:t>same</a:t>
            </a:r>
            <a:r>
              <a:rPr kumimoji="0" lang="fr-FR" altLang="fr-FR" sz="2800" b="0" i="0" u="none" strike="noStrike" cap="none" normalizeH="0" baseline="0" dirty="0">
                <a:ln>
                  <a:noFill/>
                </a:ln>
                <a:solidFill>
                  <a:schemeClr val="tx1"/>
                </a:solidFill>
                <a:effectLst/>
              </a:rPr>
              <a:t> directory as the script or </a:t>
            </a:r>
            <a:r>
              <a:rPr kumimoji="0" lang="fr-FR" altLang="fr-FR" sz="2800" b="0" i="0" u="none" strike="noStrike" cap="none" normalizeH="0" baseline="0" dirty="0" err="1">
                <a:ln>
                  <a:noFill/>
                </a:ln>
                <a:solidFill>
                  <a:schemeClr val="tx1"/>
                </a:solidFill>
                <a:effectLst/>
              </a:rPr>
              <a:t>provide</a:t>
            </a:r>
            <a:endParaRPr kumimoji="0" lang="fr-FR" altLang="fr-F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chemeClr val="tx1"/>
                </a:solidFill>
                <a:effectLst/>
              </a:rPr>
              <a:t> the full </a:t>
            </a:r>
            <a:r>
              <a:rPr kumimoji="0" lang="fr-FR" altLang="fr-FR" sz="2800" b="0" i="0" u="none" strike="noStrike" cap="none" normalizeH="0" baseline="0" dirty="0" err="1">
                <a:ln>
                  <a:noFill/>
                </a:ln>
                <a:solidFill>
                  <a:schemeClr val="tx1"/>
                </a:solidFill>
                <a:effectLst/>
              </a:rPr>
              <a:t>path</a:t>
            </a:r>
            <a:r>
              <a:rPr kumimoji="0" lang="fr-FR" altLang="fr-FR" sz="2800" b="0" i="0" u="none" strike="noStrike" cap="none" normalizeH="0" baseline="0" dirty="0">
                <a:ln>
                  <a:noFill/>
                </a:ln>
                <a:solidFill>
                  <a:schemeClr val="tx1"/>
                </a:solidFill>
                <a:effectLst/>
              </a:rPr>
              <a:t> to the file</a:t>
            </a:r>
            <a:r>
              <a:rPr kumimoji="0" lang="fr-FR" altLang="fr-FR" sz="14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7186370-AC18-47AB-8749-9DBD430A84CF}"/>
              </a:ext>
            </a:extLst>
          </p:cNvPr>
          <p:cNvSpPr/>
          <p:nvPr/>
        </p:nvSpPr>
        <p:spPr>
          <a:xfrm>
            <a:off x="1590024" y="5422308"/>
            <a:ext cx="8191666" cy="523220"/>
          </a:xfrm>
          <a:prstGeom prst="rect">
            <a:avLst/>
          </a:prstGeom>
        </p:spPr>
        <p:txBody>
          <a:bodyPr wrap="none">
            <a:spAutoFit/>
          </a:bodyPr>
          <a:lstStyle/>
          <a:p>
            <a:r>
              <a:rPr lang="en-US" sz="2800" dirty="0"/>
              <a:t>Execute the script in your Python environment</a:t>
            </a:r>
            <a:r>
              <a:rPr lang="en-US" dirty="0"/>
              <a:t>.</a:t>
            </a:r>
            <a:endParaRPr lang="fr-FR" dirty="0"/>
          </a:p>
        </p:txBody>
      </p:sp>
      <p:sp>
        <p:nvSpPr>
          <p:cNvPr id="6" name="Rectangle 5">
            <a:extLst>
              <a:ext uri="{FF2B5EF4-FFF2-40B4-BE49-F238E27FC236}">
                <a16:creationId xmlns:a16="http://schemas.microsoft.com/office/drawing/2014/main" id="{A921D6C6-DF42-4F91-99B2-A675D84EA2EA}"/>
              </a:ext>
            </a:extLst>
          </p:cNvPr>
          <p:cNvSpPr/>
          <p:nvPr/>
        </p:nvSpPr>
        <p:spPr>
          <a:xfrm>
            <a:off x="1590024" y="6073025"/>
            <a:ext cx="2246128" cy="523220"/>
          </a:xfrm>
          <a:prstGeom prst="rect">
            <a:avLst/>
          </a:prstGeom>
        </p:spPr>
        <p:txBody>
          <a:bodyPr wrap="none">
            <a:spAutoFit/>
          </a:bodyPr>
          <a:lstStyle/>
          <a:p>
            <a:r>
              <a:rPr lang="fr-FR" sz="2800" b="1" dirty="0"/>
              <a:t>The </a:t>
            </a:r>
            <a:r>
              <a:rPr lang="fr-FR" sz="2800" b="1" dirty="0" err="1"/>
              <a:t>Results</a:t>
            </a:r>
            <a:r>
              <a:rPr lang="fr-FR" sz="2800" b="1" dirty="0"/>
              <a:t> :</a:t>
            </a:r>
            <a:endParaRPr lang="fr-FR" sz="2800" dirty="0"/>
          </a:p>
        </p:txBody>
      </p:sp>
      <p:sp>
        <p:nvSpPr>
          <p:cNvPr id="7" name="Rectangle 3">
            <a:extLst>
              <a:ext uri="{FF2B5EF4-FFF2-40B4-BE49-F238E27FC236}">
                <a16:creationId xmlns:a16="http://schemas.microsoft.com/office/drawing/2014/main" id="{7F0D2B54-E659-441B-9FDC-1805C8044A7C}"/>
              </a:ext>
            </a:extLst>
          </p:cNvPr>
          <p:cNvSpPr>
            <a:spLocks noChangeArrowheads="1"/>
          </p:cNvSpPr>
          <p:nvPr/>
        </p:nvSpPr>
        <p:spPr bwMode="auto">
          <a:xfrm>
            <a:off x="3836152" y="6011470"/>
            <a:ext cx="45736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tx1"/>
                </a:solidFill>
                <a:effectLst/>
                <a:latin typeface="Arial Unicode MS"/>
              </a:rPr>
              <a:t>e</a:t>
            </a:r>
            <a:r>
              <a:rPr kumimoji="0" lang="fr-FR" altLang="fr-FR" sz="2800" b="0" i="0" u="none" strike="noStrike" cap="none" normalizeH="0" baseline="0" dirty="0">
                <a:ln>
                  <a:noFill/>
                </a:ln>
                <a:solidFill>
                  <a:schemeClr val="tx1"/>
                </a:solidFill>
                <a:effectLst/>
                <a:latin typeface="Arial Unicode MS"/>
              </a:rPr>
              <a:t>xtraction3.csv</a:t>
            </a:r>
            <a:r>
              <a:rPr kumimoji="0" lang="fr-FR" altLang="fr-FR" sz="2000" b="0" i="0" u="none" strike="noStrike" cap="none" normalizeH="0" baseline="0" dirty="0">
                <a:ln>
                  <a:noFill/>
                </a:ln>
                <a:solidFill>
                  <a:schemeClr val="tx1"/>
                </a:solidFill>
                <a:effectLst/>
              </a:rPr>
              <a:t> ,markdown.md</a:t>
            </a:r>
            <a:endParaRPr kumimoji="0" lang="fr-FR" altLang="fr-FR"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567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168075-0B3C-4D51-990B-167037866044}"/>
              </a:ext>
            </a:extLst>
          </p:cNvPr>
          <p:cNvSpPr/>
          <p:nvPr/>
        </p:nvSpPr>
        <p:spPr>
          <a:xfrm>
            <a:off x="4466275" y="400370"/>
            <a:ext cx="3390095" cy="470000"/>
          </a:xfrm>
          <a:prstGeom prst="rect">
            <a:avLst/>
          </a:prstGeom>
        </p:spPr>
        <p:txBody>
          <a:bodyPr wrap="none">
            <a:spAutoFit/>
          </a:bodyPr>
          <a:lstStyle/>
          <a:p>
            <a:pPr>
              <a:lnSpc>
                <a:spcPct val="107000"/>
              </a:lnSpc>
              <a:spcAft>
                <a:spcPts val="800"/>
              </a:spcAft>
              <a:tabLst>
                <a:tab pos="640080" algn="l"/>
              </a:tabLst>
            </a:pPr>
            <a:r>
              <a:rPr lang="fr-FR" sz="2400" b="1" dirty="0">
                <a:latin typeface="Calibri" panose="020F0502020204030204" pitchFamily="34" charset="0"/>
                <a:ea typeface="Calibri" panose="020F0502020204030204" pitchFamily="34" charset="0"/>
                <a:cs typeface="Times New Roman" panose="02020603050405020304" pitchFamily="18" charset="0"/>
              </a:rPr>
              <a:t>Disponibilité sur GitHub :</a:t>
            </a:r>
            <a:endParaRPr lang="fr-FR" sz="105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E762607-DC24-4F6B-B291-B13CFBA3404E}"/>
              </a:ext>
            </a:extLst>
          </p:cNvPr>
          <p:cNvSpPr/>
          <p:nvPr/>
        </p:nvSpPr>
        <p:spPr>
          <a:xfrm>
            <a:off x="810828" y="1459552"/>
            <a:ext cx="6096000" cy="671915"/>
          </a:xfrm>
          <a:prstGeom prst="rect">
            <a:avLst/>
          </a:prstGeom>
        </p:spPr>
        <p:txBody>
          <a:bodyPr>
            <a:spAutoFit/>
          </a:bodyPr>
          <a:lstStyle/>
          <a:p>
            <a:pPr>
              <a:lnSpc>
                <a:spcPct val="107000"/>
              </a:lnSpc>
              <a:spcAft>
                <a:spcPts val="800"/>
              </a:spcAft>
              <a:tabLst>
                <a:tab pos="640080" algn="l"/>
              </a:tabLst>
            </a:pPr>
            <a:r>
              <a:rPr lang="fr-FR" dirty="0">
                <a:latin typeface="Calibri" panose="020F0502020204030204" pitchFamily="34" charset="0"/>
                <a:ea typeface="Calibri" panose="020F0502020204030204" pitchFamily="34" charset="0"/>
                <a:cs typeface="Times New Roman" panose="02020603050405020304" pitchFamily="18" charset="0"/>
              </a:rPr>
              <a:t>Le projet à est déposé sur GitHub, accessible en public, pour tous les employés de la compagnie.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60367872-6C0E-4E99-AFC2-37EF5382B666}"/>
              </a:ext>
            </a:extLst>
          </p:cNvPr>
          <p:cNvSpPr/>
          <p:nvPr/>
        </p:nvSpPr>
        <p:spPr>
          <a:xfrm>
            <a:off x="810828" y="2720649"/>
            <a:ext cx="6096000" cy="671915"/>
          </a:xfrm>
          <a:prstGeom prst="rect">
            <a:avLst/>
          </a:prstGeom>
        </p:spPr>
        <p:txBody>
          <a:bodyPr>
            <a:spAutoFit/>
          </a:bodyPr>
          <a:lstStyle/>
          <a:p>
            <a:pPr>
              <a:lnSpc>
                <a:spcPct val="107000"/>
              </a:lnSpc>
              <a:spcAft>
                <a:spcPts val="800"/>
              </a:spcAft>
              <a:tabLst>
                <a:tab pos="640080" algn="l"/>
              </a:tabLst>
            </a:pPr>
            <a:r>
              <a:rPr lang="fr-FR" dirty="0">
                <a:latin typeface="Calibri" panose="020F0502020204030204" pitchFamily="34" charset="0"/>
                <a:ea typeface="Calibri" panose="020F0502020204030204" pitchFamily="34" charset="0"/>
                <a:cs typeface="Times New Roman" panose="02020603050405020304" pitchFamily="18" charset="0"/>
              </a:rPr>
              <a:t>Il est ainsi possible de récupérer le projet avec la commande git clone [URL]:</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914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1A9FB1-50EE-4C42-B599-0FBFBD29A3D8}"/>
              </a:ext>
            </a:extLst>
          </p:cNvPr>
          <p:cNvSpPr/>
          <p:nvPr/>
        </p:nvSpPr>
        <p:spPr>
          <a:xfrm>
            <a:off x="4872588" y="560168"/>
            <a:ext cx="1576072" cy="470000"/>
          </a:xfrm>
          <a:prstGeom prst="rect">
            <a:avLst/>
          </a:prstGeom>
        </p:spPr>
        <p:txBody>
          <a:bodyPr wrap="none">
            <a:spAutoFit/>
          </a:bodyPr>
          <a:lstStyle/>
          <a:p>
            <a:pPr>
              <a:lnSpc>
                <a:spcPct val="107000"/>
              </a:lnSpc>
              <a:spcAft>
                <a:spcPts val="800"/>
              </a:spcAft>
              <a:tabLst>
                <a:tab pos="640080" algn="l"/>
              </a:tabLst>
            </a:pPr>
            <a:r>
              <a:rPr lang="fr-FR" sz="2400" b="1" dirty="0">
                <a:latin typeface="Calibri" panose="020F0502020204030204" pitchFamily="34" charset="0"/>
                <a:ea typeface="Calibri" panose="020F0502020204030204" pitchFamily="34" charset="0"/>
                <a:cs typeface="Times New Roman" panose="02020603050405020304" pitchFamily="18" charset="0"/>
              </a:rPr>
              <a:t>Conclusion</a:t>
            </a:r>
          </a:p>
        </p:txBody>
      </p:sp>
      <p:sp>
        <p:nvSpPr>
          <p:cNvPr id="3" name="Rectangle 2">
            <a:extLst>
              <a:ext uri="{FF2B5EF4-FFF2-40B4-BE49-F238E27FC236}">
                <a16:creationId xmlns:a16="http://schemas.microsoft.com/office/drawing/2014/main" id="{DBD8D7F4-A595-4A39-A37D-5E931EBA590B}"/>
              </a:ext>
            </a:extLst>
          </p:cNvPr>
          <p:cNvSpPr/>
          <p:nvPr/>
        </p:nvSpPr>
        <p:spPr>
          <a:xfrm>
            <a:off x="3181165" y="1701333"/>
            <a:ext cx="6096000" cy="2585323"/>
          </a:xfrm>
          <a:prstGeom prst="rect">
            <a:avLst/>
          </a:prstGeom>
        </p:spPr>
        <p:txBody>
          <a:bodyPr>
            <a:spAutoFit/>
          </a:bodyPr>
          <a:lstStyle/>
          <a:p>
            <a:r>
              <a:rPr lang="fr-FR" dirty="0"/>
              <a:t>Ce projet a été une opportunité précieuse pour approfondir mes compétences en analyse réseau et en traitement des données. Face aux activités suspectes détectées sur le site de production en Inde, les méthodes traditionnelles de diagnostic n'ayant pas abouti, l'analyse approfondie des données via </a:t>
            </a:r>
            <a:r>
              <a:rPr lang="fr-FR" b="1" dirty="0" err="1"/>
              <a:t>tcpdump</a:t>
            </a:r>
            <a:r>
              <a:rPr lang="fr-FR" dirty="0"/>
              <a:t>, Python et Excel a permis d'identifier les anomalies et d'en comprendre les causes.</a:t>
            </a:r>
          </a:p>
        </p:txBody>
      </p:sp>
      <p:sp>
        <p:nvSpPr>
          <p:cNvPr id="4" name="Rectangle 3">
            <a:extLst>
              <a:ext uri="{FF2B5EF4-FFF2-40B4-BE49-F238E27FC236}">
                <a16:creationId xmlns:a16="http://schemas.microsoft.com/office/drawing/2014/main" id="{0C389CD1-321E-4F16-A80B-C6CDEEF18803}"/>
              </a:ext>
            </a:extLst>
          </p:cNvPr>
          <p:cNvSpPr/>
          <p:nvPr/>
        </p:nvSpPr>
        <p:spPr>
          <a:xfrm>
            <a:off x="3181165" y="4357656"/>
            <a:ext cx="6096000" cy="1200329"/>
          </a:xfrm>
          <a:prstGeom prst="rect">
            <a:avLst/>
          </a:prstGeom>
        </p:spPr>
        <p:txBody>
          <a:bodyPr>
            <a:spAutoFit/>
          </a:bodyPr>
          <a:lstStyle/>
          <a:p>
            <a:r>
              <a:rPr lang="fr-FR" dirty="0"/>
              <a:t>ce projet a été une réussite, tant sur le plan technique que sur celui de l'apprentissage, et il ouvre la voie à des améliorations continues pour garantir la fiabilité et la sécurité de nos systèmes.</a:t>
            </a:r>
            <a:endParaRPr lang="fr-FR" dirty="0">
              <a:effectLst/>
            </a:endParaRPr>
          </a:p>
        </p:txBody>
      </p:sp>
    </p:spTree>
    <p:extLst>
      <p:ext uri="{BB962C8B-B14F-4D97-AF65-F5344CB8AC3E}">
        <p14:creationId xmlns:p14="http://schemas.microsoft.com/office/powerpoint/2010/main" val="303185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32226F-89CB-4FE9-93C5-B915E37FC1DB}"/>
              </a:ext>
            </a:extLst>
          </p:cNvPr>
          <p:cNvSpPr/>
          <p:nvPr/>
        </p:nvSpPr>
        <p:spPr>
          <a:xfrm>
            <a:off x="4866315" y="538825"/>
            <a:ext cx="1348446" cy="455830"/>
          </a:xfrm>
          <a:prstGeom prst="rect">
            <a:avLst/>
          </a:prstGeom>
        </p:spPr>
        <p:txBody>
          <a:bodyPr wrap="none">
            <a:spAutoFit/>
          </a:bodyPr>
          <a:lstStyle/>
          <a:p>
            <a:pPr>
              <a:lnSpc>
                <a:spcPct val="107000"/>
              </a:lnSpc>
              <a:spcAft>
                <a:spcPts val="800"/>
              </a:spcAft>
              <a:tabLst>
                <a:tab pos="640080" algn="l"/>
              </a:tabLst>
            </a:pPr>
            <a:r>
              <a:rPr lang="fr-FR" sz="2400" b="1" dirty="0"/>
              <a:t>Annexe</a:t>
            </a:r>
          </a:p>
        </p:txBody>
      </p:sp>
      <p:sp>
        <p:nvSpPr>
          <p:cNvPr id="3" name="Rectangle 2">
            <a:extLst>
              <a:ext uri="{FF2B5EF4-FFF2-40B4-BE49-F238E27FC236}">
                <a16:creationId xmlns:a16="http://schemas.microsoft.com/office/drawing/2014/main" id="{E4752087-F18D-44F0-B71B-307640D5DA99}"/>
              </a:ext>
            </a:extLst>
          </p:cNvPr>
          <p:cNvSpPr/>
          <p:nvPr/>
        </p:nvSpPr>
        <p:spPr>
          <a:xfrm>
            <a:off x="1521054" y="1823906"/>
            <a:ext cx="4782078" cy="369332"/>
          </a:xfrm>
          <a:prstGeom prst="rect">
            <a:avLst/>
          </a:prstGeom>
        </p:spPr>
        <p:txBody>
          <a:bodyPr wrap="none">
            <a:spAutoFit/>
          </a:bodyPr>
          <a:lstStyle/>
          <a:p>
            <a:r>
              <a:rPr lang="fr-FR" b="1" dirty="0"/>
              <a:t>Script Python pour l'Analyse des Données</a:t>
            </a:r>
          </a:p>
        </p:txBody>
      </p:sp>
      <p:sp>
        <p:nvSpPr>
          <p:cNvPr id="4" name="Rectangle 3">
            <a:extLst>
              <a:ext uri="{FF2B5EF4-FFF2-40B4-BE49-F238E27FC236}">
                <a16:creationId xmlns:a16="http://schemas.microsoft.com/office/drawing/2014/main" id="{14DEE988-7B1D-4880-9E4D-E340586FEA70}"/>
              </a:ext>
            </a:extLst>
          </p:cNvPr>
          <p:cNvSpPr/>
          <p:nvPr/>
        </p:nvSpPr>
        <p:spPr>
          <a:xfrm>
            <a:off x="1594103" y="2837823"/>
            <a:ext cx="2807179" cy="369332"/>
          </a:xfrm>
          <a:prstGeom prst="rect">
            <a:avLst/>
          </a:prstGeom>
        </p:spPr>
        <p:txBody>
          <a:bodyPr wrap="none">
            <a:spAutoFit/>
          </a:bodyPr>
          <a:lstStyle/>
          <a:p>
            <a:r>
              <a:rPr lang="fr-FR" b="1" dirty="0"/>
              <a:t>Dossier Excel d'Analyse</a:t>
            </a:r>
          </a:p>
        </p:txBody>
      </p:sp>
      <p:sp>
        <p:nvSpPr>
          <p:cNvPr id="5" name="Rectangle 4">
            <a:extLst>
              <a:ext uri="{FF2B5EF4-FFF2-40B4-BE49-F238E27FC236}">
                <a16:creationId xmlns:a16="http://schemas.microsoft.com/office/drawing/2014/main" id="{791C16EC-01FA-4301-8A5E-5381AF63BAEE}"/>
              </a:ext>
            </a:extLst>
          </p:cNvPr>
          <p:cNvSpPr/>
          <p:nvPr/>
        </p:nvSpPr>
        <p:spPr>
          <a:xfrm>
            <a:off x="1521054" y="4114345"/>
            <a:ext cx="2747868" cy="369332"/>
          </a:xfrm>
          <a:prstGeom prst="rect">
            <a:avLst/>
          </a:prstGeom>
        </p:spPr>
        <p:txBody>
          <a:bodyPr wrap="none">
            <a:spAutoFit/>
          </a:bodyPr>
          <a:lstStyle/>
          <a:p>
            <a:r>
              <a:rPr lang="fr-FR" b="1" dirty="0"/>
              <a:t>Html pour la page web</a:t>
            </a:r>
          </a:p>
        </p:txBody>
      </p:sp>
    </p:spTree>
    <p:extLst>
      <p:ext uri="{BB962C8B-B14F-4D97-AF65-F5344CB8AC3E}">
        <p14:creationId xmlns:p14="http://schemas.microsoft.com/office/powerpoint/2010/main" val="2986606858"/>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69</TotalTime>
  <Words>514</Words>
  <Application>Microsoft Office PowerPoint</Application>
  <PresentationFormat>Grand écran</PresentationFormat>
  <Paragraphs>47</Paragraphs>
  <Slides>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Arial</vt:lpstr>
      <vt:lpstr>Arial Unicode MS</vt:lpstr>
      <vt:lpstr>Calibri</vt:lpstr>
      <vt:lpstr>Century Gothic</vt:lpstr>
      <vt:lpstr>Times New Roman</vt:lpstr>
      <vt:lpstr>Wingdings</vt:lpstr>
      <vt:lpstr>Wingdings 3</vt:lpstr>
      <vt:lpstr>Secteur</vt:lpstr>
      <vt:lpstr>Compte rendu SAE1.05: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Compte rendu SAE1.05:</dc:title>
  <dc:creator>Oumar Sow</dc:creator>
  <cp:lastModifiedBy>Oumar Sow</cp:lastModifiedBy>
  <cp:revision>7</cp:revision>
  <dcterms:created xsi:type="dcterms:W3CDTF">2025-01-23T06:53:27Z</dcterms:created>
  <dcterms:modified xsi:type="dcterms:W3CDTF">2025-01-24T11:23:17Z</dcterms:modified>
</cp:coreProperties>
</file>