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3"/>
  </p:notesMasterIdLst>
  <p:handoutMasterIdLst>
    <p:handoutMasterId r:id="rId24"/>
  </p:handoutMasterIdLst>
  <p:sldIdLst>
    <p:sldId id="256" r:id="rId5"/>
    <p:sldId id="287" r:id="rId6"/>
    <p:sldId id="297" r:id="rId7"/>
    <p:sldId id="258" r:id="rId8"/>
    <p:sldId id="289" r:id="rId9"/>
    <p:sldId id="288" r:id="rId10"/>
    <p:sldId id="290" r:id="rId11"/>
    <p:sldId id="291" r:id="rId12"/>
    <p:sldId id="298" r:id="rId13"/>
    <p:sldId id="293" r:id="rId14"/>
    <p:sldId id="294" r:id="rId15"/>
    <p:sldId id="292" r:id="rId16"/>
    <p:sldId id="296" r:id="rId17"/>
    <p:sldId id="300" r:id="rId18"/>
    <p:sldId id="295" r:id="rId19"/>
    <p:sldId id="304" r:id="rId20"/>
    <p:sldId id="303" r:id="rId21"/>
    <p:sldId id="30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92" d="100"/>
          <a:sy n="92" d="100"/>
        </p:scale>
        <p:origin x="1314" y="30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9396F39-5A4D-4519-84C8-B413ECA07F91}"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7ED2CD0A-64A6-4D38-B3AC-627612F8F69A}">
      <dgm:prSet phldrT="[Text]"/>
      <dgm:spPr>
        <a:solidFill>
          <a:schemeClr val="bg1">
            <a:lumMod val="75000"/>
          </a:schemeClr>
        </a:solidFill>
      </dgm:spPr>
      <dgm:t>
        <a:bodyPr/>
        <a:lstStyle/>
        <a:p>
          <a:r>
            <a:rPr lang="en-US" dirty="0"/>
            <a:t>Average movie rental duration is 5 days. </a:t>
          </a:r>
        </a:p>
      </dgm:t>
    </dgm:pt>
    <dgm:pt modelId="{81984CCD-4831-45F4-BF6D-ACEDC50C5A64}" type="parTrans" cxnId="{A0C1B2FA-07E9-44A4-A7A5-D05B96157402}">
      <dgm:prSet/>
      <dgm:spPr/>
      <dgm:t>
        <a:bodyPr/>
        <a:lstStyle/>
        <a:p>
          <a:endParaRPr lang="en-US"/>
        </a:p>
      </dgm:t>
    </dgm:pt>
    <dgm:pt modelId="{48DBDBAF-EFC1-496B-8F0A-000C5E834B7F}" type="sibTrans" cxnId="{A0C1B2FA-07E9-44A4-A7A5-D05B96157402}">
      <dgm:prSet/>
      <dgm:spPr/>
      <dgm:t>
        <a:bodyPr/>
        <a:lstStyle/>
        <a:p>
          <a:endParaRPr lang="en-US"/>
        </a:p>
      </dgm:t>
    </dgm:pt>
    <dgm:pt modelId="{A36EDC4E-DCD1-40EB-B170-5A51EE3EAA32}">
      <dgm:prSet phldrT="[Text]"/>
      <dgm:spPr>
        <a:solidFill>
          <a:schemeClr val="bg1">
            <a:lumMod val="65000"/>
          </a:schemeClr>
        </a:solidFill>
      </dgm:spPr>
      <dgm:t>
        <a:bodyPr/>
        <a:lstStyle/>
        <a:p>
          <a:r>
            <a:rPr lang="en-US" dirty="0"/>
            <a:t>Average movie rental rate is $2.9.</a:t>
          </a:r>
        </a:p>
      </dgm:t>
    </dgm:pt>
    <dgm:pt modelId="{65CEF00E-A4A2-4363-962C-3787289171DB}" type="parTrans" cxnId="{11960ED2-EF39-4F00-BEEB-A9E9619BD02A}">
      <dgm:prSet/>
      <dgm:spPr/>
      <dgm:t>
        <a:bodyPr/>
        <a:lstStyle/>
        <a:p>
          <a:endParaRPr lang="en-US"/>
        </a:p>
      </dgm:t>
    </dgm:pt>
    <dgm:pt modelId="{9011ACA8-3AA8-4FFA-BD5F-0243A9946E72}" type="sibTrans" cxnId="{11960ED2-EF39-4F00-BEEB-A9E9619BD02A}">
      <dgm:prSet/>
      <dgm:spPr/>
      <dgm:t>
        <a:bodyPr/>
        <a:lstStyle/>
        <a:p>
          <a:endParaRPr lang="en-US"/>
        </a:p>
      </dgm:t>
    </dgm:pt>
    <dgm:pt modelId="{58745DF7-C4BC-4781-AD8D-29538A8BD9AC}">
      <dgm:prSet phldrT="[Text]"/>
      <dgm:spPr>
        <a:solidFill>
          <a:schemeClr val="bg1">
            <a:lumMod val="50000"/>
          </a:schemeClr>
        </a:solidFill>
      </dgm:spPr>
      <dgm:t>
        <a:bodyPr/>
        <a:lstStyle/>
        <a:p>
          <a:r>
            <a:rPr lang="en-US" dirty="0"/>
            <a:t>Average movie length is 115 min</a:t>
          </a:r>
        </a:p>
      </dgm:t>
    </dgm:pt>
    <dgm:pt modelId="{E3E68150-8D87-49B8-913C-32F87AEF23E2}" type="parTrans" cxnId="{7D3906F6-FD2B-49C2-9F0C-25F3AC806A9A}">
      <dgm:prSet/>
      <dgm:spPr/>
      <dgm:t>
        <a:bodyPr/>
        <a:lstStyle/>
        <a:p>
          <a:endParaRPr lang="en-US"/>
        </a:p>
      </dgm:t>
    </dgm:pt>
    <dgm:pt modelId="{BE42C15A-72DD-442A-A808-2F29410BF951}" type="sibTrans" cxnId="{7D3906F6-FD2B-49C2-9F0C-25F3AC806A9A}">
      <dgm:prSet/>
      <dgm:spPr/>
      <dgm:t>
        <a:bodyPr/>
        <a:lstStyle/>
        <a:p>
          <a:endParaRPr lang="en-US"/>
        </a:p>
      </dgm:t>
    </dgm:pt>
    <dgm:pt modelId="{8114E992-01CD-4EA3-9F4D-63E2D9F5672A}" type="pres">
      <dgm:prSet presAssocID="{D9396F39-5A4D-4519-84C8-B413ECA07F91}" presName="linear" presStyleCnt="0">
        <dgm:presLayoutVars>
          <dgm:dir/>
          <dgm:animLvl val="lvl"/>
          <dgm:resizeHandles val="exact"/>
        </dgm:presLayoutVars>
      </dgm:prSet>
      <dgm:spPr/>
    </dgm:pt>
    <dgm:pt modelId="{1DF46FF4-6891-461F-B1DD-D904D6FBDB38}" type="pres">
      <dgm:prSet presAssocID="{7ED2CD0A-64A6-4D38-B3AC-627612F8F69A}" presName="parentLin" presStyleCnt="0"/>
      <dgm:spPr/>
    </dgm:pt>
    <dgm:pt modelId="{A9427CDD-1E96-4DD3-A977-37159472DA43}" type="pres">
      <dgm:prSet presAssocID="{7ED2CD0A-64A6-4D38-B3AC-627612F8F69A}" presName="parentLeftMargin" presStyleLbl="node1" presStyleIdx="0" presStyleCnt="3"/>
      <dgm:spPr/>
    </dgm:pt>
    <dgm:pt modelId="{32A95BEA-9924-4D12-8B6A-CDC2428732AA}" type="pres">
      <dgm:prSet presAssocID="{7ED2CD0A-64A6-4D38-B3AC-627612F8F69A}" presName="parentText" presStyleLbl="node1" presStyleIdx="0" presStyleCnt="3">
        <dgm:presLayoutVars>
          <dgm:chMax val="0"/>
          <dgm:bulletEnabled val="1"/>
        </dgm:presLayoutVars>
      </dgm:prSet>
      <dgm:spPr/>
    </dgm:pt>
    <dgm:pt modelId="{0DD154B0-0385-4F12-81C7-81C0152D426F}" type="pres">
      <dgm:prSet presAssocID="{7ED2CD0A-64A6-4D38-B3AC-627612F8F69A}" presName="negativeSpace" presStyleCnt="0"/>
      <dgm:spPr/>
    </dgm:pt>
    <dgm:pt modelId="{43083D1A-8CDF-4D82-A741-0116BBBCB0DB}" type="pres">
      <dgm:prSet presAssocID="{7ED2CD0A-64A6-4D38-B3AC-627612F8F69A}" presName="childText" presStyleLbl="conFgAcc1" presStyleIdx="0" presStyleCnt="3">
        <dgm:presLayoutVars>
          <dgm:bulletEnabled val="1"/>
        </dgm:presLayoutVars>
      </dgm:prSet>
      <dgm:spPr/>
    </dgm:pt>
    <dgm:pt modelId="{48304FC1-B4D5-4E12-9F01-ED6DF395AC39}" type="pres">
      <dgm:prSet presAssocID="{48DBDBAF-EFC1-496B-8F0A-000C5E834B7F}" presName="spaceBetweenRectangles" presStyleCnt="0"/>
      <dgm:spPr/>
    </dgm:pt>
    <dgm:pt modelId="{8D496642-61D0-4E84-892E-7992F903DD0B}" type="pres">
      <dgm:prSet presAssocID="{A36EDC4E-DCD1-40EB-B170-5A51EE3EAA32}" presName="parentLin" presStyleCnt="0"/>
      <dgm:spPr/>
    </dgm:pt>
    <dgm:pt modelId="{99CB7EC0-35BD-4645-95FF-21F67145F391}" type="pres">
      <dgm:prSet presAssocID="{A36EDC4E-DCD1-40EB-B170-5A51EE3EAA32}" presName="parentLeftMargin" presStyleLbl="node1" presStyleIdx="0" presStyleCnt="3"/>
      <dgm:spPr/>
    </dgm:pt>
    <dgm:pt modelId="{00308757-F7A3-44EC-8F58-D4CF2E09991D}" type="pres">
      <dgm:prSet presAssocID="{A36EDC4E-DCD1-40EB-B170-5A51EE3EAA32}" presName="parentText" presStyleLbl="node1" presStyleIdx="1" presStyleCnt="3">
        <dgm:presLayoutVars>
          <dgm:chMax val="0"/>
          <dgm:bulletEnabled val="1"/>
        </dgm:presLayoutVars>
      </dgm:prSet>
      <dgm:spPr/>
    </dgm:pt>
    <dgm:pt modelId="{411BF811-6F12-4381-A186-C724AAD6438A}" type="pres">
      <dgm:prSet presAssocID="{A36EDC4E-DCD1-40EB-B170-5A51EE3EAA32}" presName="negativeSpace" presStyleCnt="0"/>
      <dgm:spPr/>
    </dgm:pt>
    <dgm:pt modelId="{D3D1D027-8489-486A-B04F-0FABE25E76EF}" type="pres">
      <dgm:prSet presAssocID="{A36EDC4E-DCD1-40EB-B170-5A51EE3EAA32}" presName="childText" presStyleLbl="conFgAcc1" presStyleIdx="1" presStyleCnt="3">
        <dgm:presLayoutVars>
          <dgm:bulletEnabled val="1"/>
        </dgm:presLayoutVars>
      </dgm:prSet>
      <dgm:spPr/>
    </dgm:pt>
    <dgm:pt modelId="{0496705A-C3EB-4DD3-AF70-86680E7EC3C7}" type="pres">
      <dgm:prSet presAssocID="{9011ACA8-3AA8-4FFA-BD5F-0243A9946E72}" presName="spaceBetweenRectangles" presStyleCnt="0"/>
      <dgm:spPr/>
    </dgm:pt>
    <dgm:pt modelId="{BF848F13-FCF8-4053-B915-EDB0CB8AE353}" type="pres">
      <dgm:prSet presAssocID="{58745DF7-C4BC-4781-AD8D-29538A8BD9AC}" presName="parentLin" presStyleCnt="0"/>
      <dgm:spPr/>
    </dgm:pt>
    <dgm:pt modelId="{3E122B56-D5C8-4BD4-915C-BC75D2340A43}" type="pres">
      <dgm:prSet presAssocID="{58745DF7-C4BC-4781-AD8D-29538A8BD9AC}" presName="parentLeftMargin" presStyleLbl="node1" presStyleIdx="1" presStyleCnt="3"/>
      <dgm:spPr/>
    </dgm:pt>
    <dgm:pt modelId="{F188E30C-F9EE-45A5-AE99-BEBDC71B9E71}" type="pres">
      <dgm:prSet presAssocID="{58745DF7-C4BC-4781-AD8D-29538A8BD9AC}" presName="parentText" presStyleLbl="node1" presStyleIdx="2" presStyleCnt="3">
        <dgm:presLayoutVars>
          <dgm:chMax val="0"/>
          <dgm:bulletEnabled val="1"/>
        </dgm:presLayoutVars>
      </dgm:prSet>
      <dgm:spPr/>
    </dgm:pt>
    <dgm:pt modelId="{BFD52DAB-E461-4FFF-9067-A0B3C1DCDEEC}" type="pres">
      <dgm:prSet presAssocID="{58745DF7-C4BC-4781-AD8D-29538A8BD9AC}" presName="negativeSpace" presStyleCnt="0"/>
      <dgm:spPr/>
    </dgm:pt>
    <dgm:pt modelId="{554D493A-CE91-4A81-A219-A30C45AABA57}" type="pres">
      <dgm:prSet presAssocID="{58745DF7-C4BC-4781-AD8D-29538A8BD9AC}" presName="childText" presStyleLbl="conFgAcc1" presStyleIdx="2" presStyleCnt="3">
        <dgm:presLayoutVars>
          <dgm:bulletEnabled val="1"/>
        </dgm:presLayoutVars>
      </dgm:prSet>
      <dgm:spPr/>
    </dgm:pt>
  </dgm:ptLst>
  <dgm:cxnLst>
    <dgm:cxn modelId="{5D5B7B37-7B56-42F1-B0A2-40FD6F6C8D20}" type="presOf" srcId="{D9396F39-5A4D-4519-84C8-B413ECA07F91}" destId="{8114E992-01CD-4EA3-9F4D-63E2D9F5672A}" srcOrd="0" destOrd="0" presId="urn:microsoft.com/office/officeart/2005/8/layout/list1"/>
    <dgm:cxn modelId="{B09A675E-561C-4341-BBFB-30194035F705}" type="presOf" srcId="{7ED2CD0A-64A6-4D38-B3AC-627612F8F69A}" destId="{A9427CDD-1E96-4DD3-A977-37159472DA43}" srcOrd="0" destOrd="0" presId="urn:microsoft.com/office/officeart/2005/8/layout/list1"/>
    <dgm:cxn modelId="{E63ABA8C-2EFB-42A9-9F4A-92D69738BDDB}" type="presOf" srcId="{A36EDC4E-DCD1-40EB-B170-5A51EE3EAA32}" destId="{00308757-F7A3-44EC-8F58-D4CF2E09991D}" srcOrd="1" destOrd="0" presId="urn:microsoft.com/office/officeart/2005/8/layout/list1"/>
    <dgm:cxn modelId="{EF6A3D8D-DF88-4461-9A71-0C3A54819A8F}" type="presOf" srcId="{58745DF7-C4BC-4781-AD8D-29538A8BD9AC}" destId="{F188E30C-F9EE-45A5-AE99-BEBDC71B9E71}" srcOrd="1" destOrd="0" presId="urn:microsoft.com/office/officeart/2005/8/layout/list1"/>
    <dgm:cxn modelId="{A9DF1CC1-C86B-4C1E-A9F9-D737BF2367AF}" type="presOf" srcId="{A36EDC4E-DCD1-40EB-B170-5A51EE3EAA32}" destId="{99CB7EC0-35BD-4645-95FF-21F67145F391}" srcOrd="0" destOrd="0" presId="urn:microsoft.com/office/officeart/2005/8/layout/list1"/>
    <dgm:cxn modelId="{11B4EFC5-71FB-4983-8426-99924F0C310D}" type="presOf" srcId="{7ED2CD0A-64A6-4D38-B3AC-627612F8F69A}" destId="{32A95BEA-9924-4D12-8B6A-CDC2428732AA}" srcOrd="1" destOrd="0" presId="urn:microsoft.com/office/officeart/2005/8/layout/list1"/>
    <dgm:cxn modelId="{11960ED2-EF39-4F00-BEEB-A9E9619BD02A}" srcId="{D9396F39-5A4D-4519-84C8-B413ECA07F91}" destId="{A36EDC4E-DCD1-40EB-B170-5A51EE3EAA32}" srcOrd="1" destOrd="0" parTransId="{65CEF00E-A4A2-4363-962C-3787289171DB}" sibTransId="{9011ACA8-3AA8-4FFA-BD5F-0243A9946E72}"/>
    <dgm:cxn modelId="{7D3906F6-FD2B-49C2-9F0C-25F3AC806A9A}" srcId="{D9396F39-5A4D-4519-84C8-B413ECA07F91}" destId="{58745DF7-C4BC-4781-AD8D-29538A8BD9AC}" srcOrd="2" destOrd="0" parTransId="{E3E68150-8D87-49B8-913C-32F87AEF23E2}" sibTransId="{BE42C15A-72DD-442A-A808-2F29410BF951}"/>
    <dgm:cxn modelId="{75FE3CF7-3F6D-46EB-9265-FA7E5EDA9D43}" type="presOf" srcId="{58745DF7-C4BC-4781-AD8D-29538A8BD9AC}" destId="{3E122B56-D5C8-4BD4-915C-BC75D2340A43}" srcOrd="0" destOrd="0" presId="urn:microsoft.com/office/officeart/2005/8/layout/list1"/>
    <dgm:cxn modelId="{A0C1B2FA-07E9-44A4-A7A5-D05B96157402}" srcId="{D9396F39-5A4D-4519-84C8-B413ECA07F91}" destId="{7ED2CD0A-64A6-4D38-B3AC-627612F8F69A}" srcOrd="0" destOrd="0" parTransId="{81984CCD-4831-45F4-BF6D-ACEDC50C5A64}" sibTransId="{48DBDBAF-EFC1-496B-8F0A-000C5E834B7F}"/>
    <dgm:cxn modelId="{C4FA37B3-F80D-4B90-9F7D-02B295FAF0FF}" type="presParOf" srcId="{8114E992-01CD-4EA3-9F4D-63E2D9F5672A}" destId="{1DF46FF4-6891-461F-B1DD-D904D6FBDB38}" srcOrd="0" destOrd="0" presId="urn:microsoft.com/office/officeart/2005/8/layout/list1"/>
    <dgm:cxn modelId="{F4FBA6A4-EE55-4006-9BFC-4D64D411203A}" type="presParOf" srcId="{1DF46FF4-6891-461F-B1DD-D904D6FBDB38}" destId="{A9427CDD-1E96-4DD3-A977-37159472DA43}" srcOrd="0" destOrd="0" presId="urn:microsoft.com/office/officeart/2005/8/layout/list1"/>
    <dgm:cxn modelId="{0572F466-B6B8-4D9D-BABC-C8F6B2505497}" type="presParOf" srcId="{1DF46FF4-6891-461F-B1DD-D904D6FBDB38}" destId="{32A95BEA-9924-4D12-8B6A-CDC2428732AA}" srcOrd="1" destOrd="0" presId="urn:microsoft.com/office/officeart/2005/8/layout/list1"/>
    <dgm:cxn modelId="{60127907-67FF-4832-BED2-8CCFE7D961F9}" type="presParOf" srcId="{8114E992-01CD-4EA3-9F4D-63E2D9F5672A}" destId="{0DD154B0-0385-4F12-81C7-81C0152D426F}" srcOrd="1" destOrd="0" presId="urn:microsoft.com/office/officeart/2005/8/layout/list1"/>
    <dgm:cxn modelId="{4D5BB223-EB40-498D-9B0B-F18E8968B912}" type="presParOf" srcId="{8114E992-01CD-4EA3-9F4D-63E2D9F5672A}" destId="{43083D1A-8CDF-4D82-A741-0116BBBCB0DB}" srcOrd="2" destOrd="0" presId="urn:microsoft.com/office/officeart/2005/8/layout/list1"/>
    <dgm:cxn modelId="{44902661-5546-41F7-A71D-6BB5C335C527}" type="presParOf" srcId="{8114E992-01CD-4EA3-9F4D-63E2D9F5672A}" destId="{48304FC1-B4D5-4E12-9F01-ED6DF395AC39}" srcOrd="3" destOrd="0" presId="urn:microsoft.com/office/officeart/2005/8/layout/list1"/>
    <dgm:cxn modelId="{E915C3AD-BA85-4A17-B37A-2AFA3D4548B6}" type="presParOf" srcId="{8114E992-01CD-4EA3-9F4D-63E2D9F5672A}" destId="{8D496642-61D0-4E84-892E-7992F903DD0B}" srcOrd="4" destOrd="0" presId="urn:microsoft.com/office/officeart/2005/8/layout/list1"/>
    <dgm:cxn modelId="{5350AD6F-06B9-4B2B-A048-5DE32721CC37}" type="presParOf" srcId="{8D496642-61D0-4E84-892E-7992F903DD0B}" destId="{99CB7EC0-35BD-4645-95FF-21F67145F391}" srcOrd="0" destOrd="0" presId="urn:microsoft.com/office/officeart/2005/8/layout/list1"/>
    <dgm:cxn modelId="{17F7B41F-2D63-4698-9255-C13A1BA81DEB}" type="presParOf" srcId="{8D496642-61D0-4E84-892E-7992F903DD0B}" destId="{00308757-F7A3-44EC-8F58-D4CF2E09991D}" srcOrd="1" destOrd="0" presId="urn:microsoft.com/office/officeart/2005/8/layout/list1"/>
    <dgm:cxn modelId="{EBA02C28-CACB-41F5-9525-EDB90C2F41A8}" type="presParOf" srcId="{8114E992-01CD-4EA3-9F4D-63E2D9F5672A}" destId="{411BF811-6F12-4381-A186-C724AAD6438A}" srcOrd="5" destOrd="0" presId="urn:microsoft.com/office/officeart/2005/8/layout/list1"/>
    <dgm:cxn modelId="{1959A071-AEEF-4704-817D-50E3E187D702}" type="presParOf" srcId="{8114E992-01CD-4EA3-9F4D-63E2D9F5672A}" destId="{D3D1D027-8489-486A-B04F-0FABE25E76EF}" srcOrd="6" destOrd="0" presId="urn:microsoft.com/office/officeart/2005/8/layout/list1"/>
    <dgm:cxn modelId="{BAB74ED7-41C8-41DC-8A67-DB66079BD9AB}" type="presParOf" srcId="{8114E992-01CD-4EA3-9F4D-63E2D9F5672A}" destId="{0496705A-C3EB-4DD3-AF70-86680E7EC3C7}" srcOrd="7" destOrd="0" presId="urn:microsoft.com/office/officeart/2005/8/layout/list1"/>
    <dgm:cxn modelId="{98EF0AFF-E4B2-4369-8444-64B60E5DBED6}" type="presParOf" srcId="{8114E992-01CD-4EA3-9F4D-63E2D9F5672A}" destId="{BF848F13-FCF8-4053-B915-EDB0CB8AE353}" srcOrd="8" destOrd="0" presId="urn:microsoft.com/office/officeart/2005/8/layout/list1"/>
    <dgm:cxn modelId="{D56EFC03-405D-45F4-BDDA-6D23B8A014B4}" type="presParOf" srcId="{BF848F13-FCF8-4053-B915-EDB0CB8AE353}" destId="{3E122B56-D5C8-4BD4-915C-BC75D2340A43}" srcOrd="0" destOrd="0" presId="urn:microsoft.com/office/officeart/2005/8/layout/list1"/>
    <dgm:cxn modelId="{5D39E703-3089-4E24-8C7D-880F2744580E}" type="presParOf" srcId="{BF848F13-FCF8-4053-B915-EDB0CB8AE353}" destId="{F188E30C-F9EE-45A5-AE99-BEBDC71B9E71}" srcOrd="1" destOrd="0" presId="urn:microsoft.com/office/officeart/2005/8/layout/list1"/>
    <dgm:cxn modelId="{A4B057E5-4E69-48DC-B001-D31AB2B7C235}" type="presParOf" srcId="{8114E992-01CD-4EA3-9F4D-63E2D9F5672A}" destId="{BFD52DAB-E461-4FFF-9067-A0B3C1DCDEEC}" srcOrd="9" destOrd="0" presId="urn:microsoft.com/office/officeart/2005/8/layout/list1"/>
    <dgm:cxn modelId="{B92A9D43-CA6B-45FD-ADCF-9F993EAC6176}" type="presParOf" srcId="{8114E992-01CD-4EA3-9F4D-63E2D9F5672A}" destId="{554D493A-CE91-4A81-A219-A30C45AABA57}" srcOrd="10"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083D1A-8CDF-4D82-A741-0116BBBCB0DB}">
      <dsp:nvSpPr>
        <dsp:cNvPr id="0" name=""/>
        <dsp:cNvSpPr/>
      </dsp:nvSpPr>
      <dsp:spPr>
        <a:xfrm>
          <a:off x="0" y="641207"/>
          <a:ext cx="7288212"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2A95BEA-9924-4D12-8B6A-CDC2428732AA}">
      <dsp:nvSpPr>
        <dsp:cNvPr id="0" name=""/>
        <dsp:cNvSpPr/>
      </dsp:nvSpPr>
      <dsp:spPr>
        <a:xfrm>
          <a:off x="364410" y="331247"/>
          <a:ext cx="5101748" cy="619920"/>
        </a:xfrm>
        <a:prstGeom prst="roundRect">
          <a:avLst/>
        </a:prstGeom>
        <a:solidFill>
          <a:schemeClr val="bg1">
            <a:lumMod val="7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34" tIns="0" rIns="192834" bIns="0" numCol="1" spcCol="1270" anchor="ctr" anchorCtr="0">
          <a:noAutofit/>
        </a:bodyPr>
        <a:lstStyle/>
        <a:p>
          <a:pPr marL="0" lvl="0" indent="0" algn="l" defTabSz="933450">
            <a:lnSpc>
              <a:spcPct val="90000"/>
            </a:lnSpc>
            <a:spcBef>
              <a:spcPct val="0"/>
            </a:spcBef>
            <a:spcAft>
              <a:spcPct val="35000"/>
            </a:spcAft>
            <a:buNone/>
          </a:pPr>
          <a:r>
            <a:rPr lang="en-US" sz="2100" kern="1200" dirty="0"/>
            <a:t>Average movie rental duration is 5 days. </a:t>
          </a:r>
        </a:p>
      </dsp:txBody>
      <dsp:txXfrm>
        <a:off x="394672" y="361509"/>
        <a:ext cx="5041224" cy="559396"/>
      </dsp:txXfrm>
    </dsp:sp>
    <dsp:sp modelId="{D3D1D027-8489-486A-B04F-0FABE25E76EF}">
      <dsp:nvSpPr>
        <dsp:cNvPr id="0" name=""/>
        <dsp:cNvSpPr/>
      </dsp:nvSpPr>
      <dsp:spPr>
        <a:xfrm>
          <a:off x="0" y="1593767"/>
          <a:ext cx="7288212"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0308757-F7A3-44EC-8F58-D4CF2E09991D}">
      <dsp:nvSpPr>
        <dsp:cNvPr id="0" name=""/>
        <dsp:cNvSpPr/>
      </dsp:nvSpPr>
      <dsp:spPr>
        <a:xfrm>
          <a:off x="364410" y="1283807"/>
          <a:ext cx="5101748" cy="619920"/>
        </a:xfrm>
        <a:prstGeom prst="roundRect">
          <a:avLst/>
        </a:prstGeom>
        <a:solidFill>
          <a:schemeClr val="bg1">
            <a:lumMod val="65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34" tIns="0" rIns="192834" bIns="0" numCol="1" spcCol="1270" anchor="ctr" anchorCtr="0">
          <a:noAutofit/>
        </a:bodyPr>
        <a:lstStyle/>
        <a:p>
          <a:pPr marL="0" lvl="0" indent="0" algn="l" defTabSz="933450">
            <a:lnSpc>
              <a:spcPct val="90000"/>
            </a:lnSpc>
            <a:spcBef>
              <a:spcPct val="0"/>
            </a:spcBef>
            <a:spcAft>
              <a:spcPct val="35000"/>
            </a:spcAft>
            <a:buNone/>
          </a:pPr>
          <a:r>
            <a:rPr lang="en-US" sz="2100" kern="1200" dirty="0"/>
            <a:t>Average movie rental rate is $2.9.</a:t>
          </a:r>
        </a:p>
      </dsp:txBody>
      <dsp:txXfrm>
        <a:off x="394672" y="1314069"/>
        <a:ext cx="5041224" cy="559396"/>
      </dsp:txXfrm>
    </dsp:sp>
    <dsp:sp modelId="{554D493A-CE91-4A81-A219-A30C45AABA57}">
      <dsp:nvSpPr>
        <dsp:cNvPr id="0" name=""/>
        <dsp:cNvSpPr/>
      </dsp:nvSpPr>
      <dsp:spPr>
        <a:xfrm>
          <a:off x="0" y="2546327"/>
          <a:ext cx="7288212" cy="529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188E30C-F9EE-45A5-AE99-BEBDC71B9E71}">
      <dsp:nvSpPr>
        <dsp:cNvPr id="0" name=""/>
        <dsp:cNvSpPr/>
      </dsp:nvSpPr>
      <dsp:spPr>
        <a:xfrm>
          <a:off x="364410" y="2236367"/>
          <a:ext cx="5101748" cy="619920"/>
        </a:xfrm>
        <a:prstGeom prst="roundRect">
          <a:avLst/>
        </a:prstGeom>
        <a:solidFill>
          <a:schemeClr val="bg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34" tIns="0" rIns="192834" bIns="0" numCol="1" spcCol="1270" anchor="ctr" anchorCtr="0">
          <a:noAutofit/>
        </a:bodyPr>
        <a:lstStyle/>
        <a:p>
          <a:pPr marL="0" lvl="0" indent="0" algn="l" defTabSz="933450">
            <a:lnSpc>
              <a:spcPct val="90000"/>
            </a:lnSpc>
            <a:spcBef>
              <a:spcPct val="0"/>
            </a:spcBef>
            <a:spcAft>
              <a:spcPct val="35000"/>
            </a:spcAft>
            <a:buNone/>
          </a:pPr>
          <a:r>
            <a:rPr lang="en-US" sz="2100" kern="1200" dirty="0"/>
            <a:t>Average movie length is 115 min</a:t>
          </a:r>
        </a:p>
      </dsp:txBody>
      <dsp:txXfrm>
        <a:off x="394672" y="2266629"/>
        <a:ext cx="5041224" cy="55939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6/26/2025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6/26/2025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5CC5AD-754A-40E6-CF07-148C932821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B1E1D7-2E4B-A785-85D3-1037C7AC8D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03EDA1-4FE4-1D14-7DC6-60E33E6ED79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A9B1DB-1167-0BAB-0382-DFACFF131A6C}"/>
              </a:ext>
            </a:extLst>
          </p:cNvPr>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25053935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E84A4-9310-8B5F-6C1F-F55063392AF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EB727A-6CAF-4544-A9A7-61F0AD5786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D986FD-DB64-C619-7F4B-2873F44632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B31829C-10A6-7D44-01CF-027E9CF1E5B2}"/>
              </a:ext>
            </a:extLst>
          </p:cNvPr>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5807578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20A94-0773-D0EC-046E-1F1C1B800F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C5D71D-557B-6ACD-E17C-27E4CA8541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24F935-1B54-8FFB-2B94-F23C517899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69CF3-3CB8-F572-1062-16B34655064C}"/>
              </a:ext>
            </a:extLst>
          </p:cNvPr>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3367243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E63D8-C5FF-336D-C6FE-ECD5997EA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59DE-7975-6CB8-0DF1-63FCE8BF4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3A7FA1-578C-14A8-E467-64D3A5E9AE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7D87CD-B59F-616E-AA46-CB21FD57E5C7}"/>
              </a:ext>
            </a:extLst>
          </p:cNvPr>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367805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D24E3-AE6D-5B17-2BF1-03BEEE6AB9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738473-2D1F-CD8C-7A08-3071685BF8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3A7A3C-9991-42D5-0C62-11E6A04F9F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82A413-5C2B-0645-6D10-00D31AEF2B63}"/>
              </a:ext>
            </a:extLst>
          </p:cNvPr>
          <p:cNvSpPr>
            <a:spLocks noGrp="1"/>
          </p:cNvSpPr>
          <p:nvPr>
            <p:ph type="sldNum" sz="quarter" idx="5"/>
          </p:nvPr>
        </p:nvSpPr>
        <p:spPr/>
        <p:txBody>
          <a:bodyPr/>
          <a:lstStyle/>
          <a:p>
            <a:fld id="{22289C57-55D7-40A4-A101-E74FAC7A092B}" type="slidenum">
              <a:rPr lang="en-US" smtClean="0"/>
              <a:t>14</a:t>
            </a:fld>
            <a:endParaRPr lang="en-US" dirty="0"/>
          </a:p>
        </p:txBody>
      </p:sp>
    </p:spTree>
    <p:extLst>
      <p:ext uri="{BB962C8B-B14F-4D97-AF65-F5344CB8AC3E}">
        <p14:creationId xmlns:p14="http://schemas.microsoft.com/office/powerpoint/2010/main" val="20396415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602691-77DF-A8A5-29F4-D54A914211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C6D788-DBAE-A8C9-443B-E214ED3968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63A817-7578-FA4E-56D5-6B2FBD3DEA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B61DB30-7552-FA2F-80DD-7F17CBA15CB5}"/>
              </a:ext>
            </a:extLst>
          </p:cNvPr>
          <p:cNvSpPr>
            <a:spLocks noGrp="1"/>
          </p:cNvSpPr>
          <p:nvPr>
            <p:ph type="sldNum" sz="quarter" idx="5"/>
          </p:nvPr>
        </p:nvSpPr>
        <p:spPr/>
        <p:txBody>
          <a:bodyPr/>
          <a:lstStyle/>
          <a:p>
            <a:fld id="{22289C57-55D7-40A4-A101-E74FAC7A092B}" type="slidenum">
              <a:rPr lang="en-US" smtClean="0"/>
              <a:t>15</a:t>
            </a:fld>
            <a:endParaRPr lang="en-US" dirty="0"/>
          </a:p>
        </p:txBody>
      </p:sp>
    </p:spTree>
    <p:extLst>
      <p:ext uri="{BB962C8B-B14F-4D97-AF65-F5344CB8AC3E}">
        <p14:creationId xmlns:p14="http://schemas.microsoft.com/office/powerpoint/2010/main" val="2748632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A87D44-430F-CDF2-E6BC-2FC79BFBA7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95F7F7-0B19-A304-9D2E-73A4E83A87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E1F6121-A968-E80C-E5DF-3553397EA5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891DDDF-1F9E-2A14-9EDA-C0935B5C0373}"/>
              </a:ext>
            </a:extLst>
          </p:cNvPr>
          <p:cNvSpPr>
            <a:spLocks noGrp="1"/>
          </p:cNvSpPr>
          <p:nvPr>
            <p:ph type="sldNum" sz="quarter" idx="5"/>
          </p:nvPr>
        </p:nvSpPr>
        <p:spPr/>
        <p:txBody>
          <a:bodyPr/>
          <a:lstStyle/>
          <a:p>
            <a:fld id="{22289C57-55D7-40A4-A101-E74FAC7A092B}" type="slidenum">
              <a:rPr lang="en-US" smtClean="0"/>
              <a:t>16</a:t>
            </a:fld>
            <a:endParaRPr lang="en-US" dirty="0"/>
          </a:p>
        </p:txBody>
      </p:sp>
    </p:spTree>
    <p:extLst>
      <p:ext uri="{BB962C8B-B14F-4D97-AF65-F5344CB8AC3E}">
        <p14:creationId xmlns:p14="http://schemas.microsoft.com/office/powerpoint/2010/main" val="26188684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A5FB8-505F-835D-8E08-733D214A9D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B6B74A-0768-01C4-DA41-B8E0140044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525CA0-134C-10A8-5F28-990F1E1F84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260AD0-2FB1-7771-91B0-DAB762A49AE5}"/>
              </a:ext>
            </a:extLst>
          </p:cNvPr>
          <p:cNvSpPr>
            <a:spLocks noGrp="1"/>
          </p:cNvSpPr>
          <p:nvPr>
            <p:ph type="sldNum" sz="quarter" idx="5"/>
          </p:nvPr>
        </p:nvSpPr>
        <p:spPr/>
        <p:txBody>
          <a:bodyPr/>
          <a:lstStyle/>
          <a:p>
            <a:fld id="{22289C57-55D7-40A4-A101-E74FAC7A092B}" type="slidenum">
              <a:rPr lang="en-US" smtClean="0"/>
              <a:t>17</a:t>
            </a:fld>
            <a:endParaRPr lang="en-US" dirty="0"/>
          </a:p>
        </p:txBody>
      </p:sp>
    </p:spTree>
    <p:extLst>
      <p:ext uri="{BB962C8B-B14F-4D97-AF65-F5344CB8AC3E}">
        <p14:creationId xmlns:p14="http://schemas.microsoft.com/office/powerpoint/2010/main" val="12574013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1C69FC-D633-0256-BAF5-FEBE1A6C7A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F0A79C-58EE-887B-B820-7CC1F6099BE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6A8A09-55C1-C9DB-6419-CC030C131FE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350117F-4E1F-C0CC-146B-45F3E0D63105}"/>
              </a:ext>
            </a:extLst>
          </p:cNvPr>
          <p:cNvSpPr>
            <a:spLocks noGrp="1"/>
          </p:cNvSpPr>
          <p:nvPr>
            <p:ph type="sldNum" sz="quarter" idx="5"/>
          </p:nvPr>
        </p:nvSpPr>
        <p:spPr/>
        <p:txBody>
          <a:bodyPr/>
          <a:lstStyle/>
          <a:p>
            <a:fld id="{22289C57-55D7-40A4-A101-E74FAC7A092B}" type="slidenum">
              <a:rPr lang="en-US" smtClean="0"/>
              <a:t>18</a:t>
            </a:fld>
            <a:endParaRPr lang="en-US" dirty="0"/>
          </a:p>
        </p:txBody>
      </p:sp>
    </p:spTree>
    <p:extLst>
      <p:ext uri="{BB962C8B-B14F-4D97-AF65-F5344CB8AC3E}">
        <p14:creationId xmlns:p14="http://schemas.microsoft.com/office/powerpoint/2010/main" val="217274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81587B-87C8-3E30-E658-4042538B3A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88CA6A-46EC-BC59-8CEB-9C4F923747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7BE7EA-7A20-45F9-F992-E4C0E60CAD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95C5AA4-E91D-2B28-B484-1AE7E5648D75}"/>
              </a:ext>
            </a:extLst>
          </p:cNvPr>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22977127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1B0CA-9512-59C3-CFB4-34DA6513E2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9946AA-28CE-40DF-F417-62109FDD4B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05C8AC-8E77-F5B2-95E6-F1ADCA7CCC0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1ED6BF5-9F25-AC47-2565-BEF3514E7081}"/>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30234198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0930F-775D-459F-7DC7-CE23CFAC7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81CCEF-C291-72F8-8F5E-910EFB971B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9C06BF-2DD7-582A-D34F-0CC84556388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F5BAE5-50E7-20E6-B959-38C2A9768083}"/>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7894097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BBA48-94FC-9C7E-CAD8-716B255102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C3E675-1A49-92B4-F325-6B5AB760C4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3893C7-3556-5127-DF29-C7F207F93F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19AB4E4-73D5-26C8-530E-15E24CFDC2B0}"/>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9466952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4B5D6-200C-FB49-DA78-36BDA8BF5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02F3C-38AC-40FA-D68A-96FD9F4371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567F5-5E3F-9C84-0344-7F14239CDC1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3F4F18-4456-156E-3DCE-F0EBBF409AF9}"/>
              </a:ext>
            </a:extLst>
          </p:cNvPr>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1036147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9B32FB-5DD2-FEFF-50B8-F32BDB8BE3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0A0B96-1CD7-2FA1-2CD2-1EB242AAEF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663508B-9464-F549-07C0-F756054BE87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78F0059-86CC-CE38-ABB3-3A0A888C2C77}"/>
              </a:ext>
            </a:extLst>
          </p:cNvPr>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14174578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8403B-E68D-3734-B7EB-C43F1A56AE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402AD8-9239-AD79-F170-BDE9A8853D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2C01F2-CA9C-6C11-68A7-84BDFB10F6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9D5ABC-0E43-0D7B-684C-4595D0EF12A8}"/>
              </a:ext>
            </a:extLst>
          </p:cNvPr>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4452859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hyperlink" Target="mailto:z.trimbacher@gmail.com" TargetMode="External"/><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hyperlink" Target="https://public.tableau.com/app/profile/zosya.trimbacher/vizze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441918" y="2890684"/>
            <a:ext cx="5553437" cy="3639506"/>
          </a:xfrm>
        </p:spPr>
        <p:txBody>
          <a:bodyPr anchor="ctr"/>
          <a:lstStyle/>
          <a:p>
            <a:r>
              <a:rPr lang="en-US" dirty="0"/>
              <a:t>Rockbuster Stealth 2020 Strategy </a:t>
            </a:r>
            <a:br>
              <a:rPr lang="en-US" dirty="0"/>
            </a:br>
            <a:br>
              <a:rPr lang="en-US" dirty="0"/>
            </a:br>
            <a:r>
              <a:rPr lang="en-US" sz="1200" dirty="0"/>
              <a:t>June 2025</a:t>
            </a:r>
            <a:br>
              <a:rPr lang="en-US" sz="1200" dirty="0"/>
            </a:br>
            <a:br>
              <a:rPr lang="en-US" sz="1200" dirty="0"/>
            </a:br>
            <a:r>
              <a:rPr lang="en-US" sz="1200" dirty="0"/>
              <a:t>Zosya Trimbacher </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D7DE05-8796-0643-89E4-5AC52D4F2DA6}"/>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DC284AF3-F598-68F3-5005-1F172DE280E2}"/>
              </a:ext>
            </a:extLst>
          </p:cNvPr>
          <p:cNvSpPr>
            <a:spLocks noGrp="1"/>
          </p:cNvSpPr>
          <p:nvPr>
            <p:ph type="title"/>
          </p:nvPr>
        </p:nvSpPr>
        <p:spPr>
          <a:xfrm>
            <a:off x="838200" y="426027"/>
            <a:ext cx="10515600" cy="671195"/>
          </a:xfrm>
        </p:spPr>
        <p:txBody>
          <a:bodyPr anchor="b">
            <a:normAutofit/>
          </a:bodyPr>
          <a:lstStyle/>
          <a:p>
            <a:r>
              <a:rPr lang="en-US" dirty="0"/>
              <a:t>Top 10 Countries by Customer Lifetime Value</a:t>
            </a:r>
          </a:p>
        </p:txBody>
      </p:sp>
      <p:sp>
        <p:nvSpPr>
          <p:cNvPr id="5" name="Slide Number Placeholder 5">
            <a:extLst>
              <a:ext uri="{FF2B5EF4-FFF2-40B4-BE49-F238E27FC236}">
                <a16:creationId xmlns:a16="http://schemas.microsoft.com/office/drawing/2014/main" id="{E439688C-9AB8-5F0D-07F8-974B1DABF79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10</a:t>
            </a:fld>
            <a:endParaRPr lang="en-US" dirty="0"/>
          </a:p>
        </p:txBody>
      </p:sp>
      <p:pic>
        <p:nvPicPr>
          <p:cNvPr id="3" name="Picture 2" descr="A graph with different colored bars&#10;&#10;AI-generated content may be incorrect.">
            <a:extLst>
              <a:ext uri="{FF2B5EF4-FFF2-40B4-BE49-F238E27FC236}">
                <a16:creationId xmlns:a16="http://schemas.microsoft.com/office/drawing/2014/main" id="{81E96136-4D96-B3C0-0232-A38C6933DF68}"/>
              </a:ext>
            </a:extLst>
          </p:cNvPr>
          <p:cNvPicPr>
            <a:picLocks noChangeAspect="1"/>
          </p:cNvPicPr>
          <p:nvPr/>
        </p:nvPicPr>
        <p:blipFill>
          <a:blip r:embed="rId3"/>
          <a:stretch>
            <a:fillRect/>
          </a:stretch>
        </p:blipFill>
        <p:spPr>
          <a:xfrm>
            <a:off x="235711" y="1579418"/>
            <a:ext cx="11431452" cy="2493818"/>
          </a:xfrm>
          <a:prstGeom prst="rect">
            <a:avLst/>
          </a:prstGeom>
        </p:spPr>
      </p:pic>
      <p:sp>
        <p:nvSpPr>
          <p:cNvPr id="6" name="TextBox 5">
            <a:extLst>
              <a:ext uri="{FF2B5EF4-FFF2-40B4-BE49-F238E27FC236}">
                <a16:creationId xmlns:a16="http://schemas.microsoft.com/office/drawing/2014/main" id="{D1A11B87-7811-E294-28CD-9774E8C50395}"/>
              </a:ext>
            </a:extLst>
          </p:cNvPr>
          <p:cNvSpPr txBox="1"/>
          <p:nvPr/>
        </p:nvSpPr>
        <p:spPr>
          <a:xfrm>
            <a:off x="945573" y="4623955"/>
            <a:ext cx="10588336" cy="1754326"/>
          </a:xfrm>
          <a:prstGeom prst="rect">
            <a:avLst/>
          </a:prstGeom>
          <a:noFill/>
        </p:spPr>
        <p:txBody>
          <a:bodyPr wrap="square" rtlCol="0">
            <a:spAutoFit/>
          </a:bodyPr>
          <a:lstStyle/>
          <a:p>
            <a:r>
              <a:rPr lang="en-US" dirty="0"/>
              <a:t>This chart highlights the countries where Rockbuster’s most valuable customers are located, based on total amount spent.</a:t>
            </a:r>
            <a:br>
              <a:rPr lang="en-US" dirty="0"/>
            </a:br>
            <a:br>
              <a:rPr lang="en-US" dirty="0"/>
            </a:br>
            <a:r>
              <a:rPr lang="en-US" b="1" dirty="0"/>
              <a:t>India, China, and the United States</a:t>
            </a:r>
            <a:r>
              <a:rPr lang="en-US" dirty="0"/>
              <a:t> lead the rankings, indicating strong long-term engagement and revenue potential in these markets. These insights can help guide targeted marketing strategies and service expansion plans.</a:t>
            </a:r>
          </a:p>
        </p:txBody>
      </p:sp>
    </p:spTree>
    <p:extLst>
      <p:ext uri="{BB962C8B-B14F-4D97-AF65-F5344CB8AC3E}">
        <p14:creationId xmlns:p14="http://schemas.microsoft.com/office/powerpoint/2010/main" val="20878387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CA475-B093-D0E3-8731-87D561A2D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89FEEB-4AEA-1F05-52B1-A301AA9B6B62}"/>
              </a:ext>
            </a:extLst>
          </p:cNvPr>
          <p:cNvSpPr>
            <a:spLocks noGrp="1"/>
          </p:cNvSpPr>
          <p:nvPr>
            <p:ph type="ctrTitle"/>
          </p:nvPr>
        </p:nvSpPr>
        <p:spPr>
          <a:xfrm>
            <a:off x="6431973" y="4010891"/>
            <a:ext cx="5309754" cy="1527464"/>
          </a:xfrm>
        </p:spPr>
        <p:txBody>
          <a:bodyPr/>
          <a:lstStyle/>
          <a:p>
            <a:pPr algn="ctr"/>
            <a:r>
              <a:rPr lang="en-US" sz="5400" dirty="0"/>
              <a:t>Revenue Impact</a:t>
            </a:r>
            <a:br>
              <a:rPr lang="en-US" sz="5400" dirty="0"/>
            </a:br>
            <a:r>
              <a:rPr lang="en-US" sz="5400" dirty="0"/>
              <a:t> </a:t>
            </a:r>
            <a:br>
              <a:rPr lang="en-US" sz="5400" dirty="0"/>
            </a:br>
            <a:r>
              <a:rPr lang="en-US" dirty="0"/>
              <a:t>Highest and Lowest Performing Movies</a:t>
            </a:r>
            <a:br>
              <a:rPr lang="en-US" dirty="0"/>
            </a:br>
            <a:endParaRPr lang="en-US" dirty="0"/>
          </a:p>
        </p:txBody>
      </p:sp>
    </p:spTree>
    <p:extLst>
      <p:ext uri="{BB962C8B-B14F-4D97-AF65-F5344CB8AC3E}">
        <p14:creationId xmlns:p14="http://schemas.microsoft.com/office/powerpoint/2010/main" val="3440722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7A542-2D8F-1D43-81D7-C4705F7FA398}"/>
            </a:ext>
          </a:extLst>
        </p:cNvPr>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23B9A30F-CAEC-AC84-7222-F05FAC4D2CEA}"/>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12</a:t>
            </a:fld>
            <a:endParaRPr lang="en-US" dirty="0"/>
          </a:p>
        </p:txBody>
      </p:sp>
      <p:sp>
        <p:nvSpPr>
          <p:cNvPr id="11" name="TextBox 10">
            <a:extLst>
              <a:ext uri="{FF2B5EF4-FFF2-40B4-BE49-F238E27FC236}">
                <a16:creationId xmlns:a16="http://schemas.microsoft.com/office/drawing/2014/main" id="{03F669B5-D6B9-51E6-DA31-EF9A2153F5AD}"/>
              </a:ext>
            </a:extLst>
          </p:cNvPr>
          <p:cNvSpPr txBox="1"/>
          <p:nvPr/>
        </p:nvSpPr>
        <p:spPr>
          <a:xfrm>
            <a:off x="1767844" y="415636"/>
            <a:ext cx="9760702" cy="523220"/>
          </a:xfrm>
          <a:prstGeom prst="rect">
            <a:avLst/>
          </a:prstGeom>
          <a:noFill/>
        </p:spPr>
        <p:txBody>
          <a:bodyPr wrap="square" rtlCol="0">
            <a:spAutoFit/>
          </a:bodyPr>
          <a:lstStyle/>
          <a:p>
            <a:r>
              <a:rPr lang="en-US" sz="2800" dirty="0"/>
              <a:t>Top 10 movies contributed to </a:t>
            </a:r>
            <a:r>
              <a:rPr lang="en-US" sz="2800" b="1" u="sng" dirty="0"/>
              <a:t>most</a:t>
            </a:r>
            <a:r>
              <a:rPr lang="en-US" sz="2800" dirty="0"/>
              <a:t> revenue gain</a:t>
            </a:r>
          </a:p>
        </p:txBody>
      </p:sp>
      <p:pic>
        <p:nvPicPr>
          <p:cNvPr id="13" name="Picture 12" descr="A blue and green color palette&#10;&#10;AI-generated content may be incorrect.">
            <a:extLst>
              <a:ext uri="{FF2B5EF4-FFF2-40B4-BE49-F238E27FC236}">
                <a16:creationId xmlns:a16="http://schemas.microsoft.com/office/drawing/2014/main" id="{80CF0842-E62B-8F74-08FE-75103D99D312}"/>
              </a:ext>
            </a:extLst>
          </p:cNvPr>
          <p:cNvPicPr>
            <a:picLocks noChangeAspect="1"/>
          </p:cNvPicPr>
          <p:nvPr/>
        </p:nvPicPr>
        <p:blipFill>
          <a:blip r:embed="rId3"/>
          <a:stretch>
            <a:fillRect/>
          </a:stretch>
        </p:blipFill>
        <p:spPr>
          <a:xfrm>
            <a:off x="1767844" y="1229773"/>
            <a:ext cx="7887383" cy="4877223"/>
          </a:xfrm>
          <a:prstGeom prst="rect">
            <a:avLst/>
          </a:prstGeom>
        </p:spPr>
      </p:pic>
      <p:pic>
        <p:nvPicPr>
          <p:cNvPr id="15" name="Picture 14" descr="A blue bar with black text&#10;&#10;AI-generated content may be incorrect.">
            <a:extLst>
              <a:ext uri="{FF2B5EF4-FFF2-40B4-BE49-F238E27FC236}">
                <a16:creationId xmlns:a16="http://schemas.microsoft.com/office/drawing/2014/main" id="{5F8A5DCE-79DF-4524-79B5-77B304191835}"/>
              </a:ext>
            </a:extLst>
          </p:cNvPr>
          <p:cNvPicPr>
            <a:picLocks noChangeAspect="1"/>
          </p:cNvPicPr>
          <p:nvPr/>
        </p:nvPicPr>
        <p:blipFill>
          <a:blip r:embed="rId4"/>
          <a:stretch>
            <a:fillRect/>
          </a:stretch>
        </p:blipFill>
        <p:spPr>
          <a:xfrm>
            <a:off x="9844986" y="1229773"/>
            <a:ext cx="1158340" cy="472481"/>
          </a:xfrm>
          <a:prstGeom prst="rect">
            <a:avLst/>
          </a:prstGeom>
        </p:spPr>
      </p:pic>
    </p:spTree>
    <p:extLst>
      <p:ext uri="{BB962C8B-B14F-4D97-AF65-F5344CB8AC3E}">
        <p14:creationId xmlns:p14="http://schemas.microsoft.com/office/powerpoint/2010/main" val="2762436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017C30-2B65-E24B-65C8-EF96133372C4}"/>
            </a:ext>
          </a:extLst>
        </p:cNvPr>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C726849A-3983-9B8E-C8CD-5801A9BE2C6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13</a:t>
            </a:fld>
            <a:endParaRPr lang="en-US" dirty="0"/>
          </a:p>
        </p:txBody>
      </p:sp>
      <p:sp>
        <p:nvSpPr>
          <p:cNvPr id="11" name="TextBox 10">
            <a:extLst>
              <a:ext uri="{FF2B5EF4-FFF2-40B4-BE49-F238E27FC236}">
                <a16:creationId xmlns:a16="http://schemas.microsoft.com/office/drawing/2014/main" id="{925F7EC5-72ED-1611-04F7-9BCB184F75E2}"/>
              </a:ext>
            </a:extLst>
          </p:cNvPr>
          <p:cNvSpPr txBox="1"/>
          <p:nvPr/>
        </p:nvSpPr>
        <p:spPr>
          <a:xfrm>
            <a:off x="1818967" y="467591"/>
            <a:ext cx="9760702" cy="523220"/>
          </a:xfrm>
          <a:prstGeom prst="rect">
            <a:avLst/>
          </a:prstGeom>
          <a:noFill/>
        </p:spPr>
        <p:txBody>
          <a:bodyPr wrap="square" rtlCol="0">
            <a:spAutoFit/>
          </a:bodyPr>
          <a:lstStyle/>
          <a:p>
            <a:r>
              <a:rPr lang="en-US" sz="2800" dirty="0"/>
              <a:t>Top 10 movies contributed to </a:t>
            </a:r>
            <a:r>
              <a:rPr lang="en-US" sz="2800" b="1" u="sng" dirty="0"/>
              <a:t>least</a:t>
            </a:r>
            <a:r>
              <a:rPr lang="en-US" sz="2800" dirty="0"/>
              <a:t> revenue gain</a:t>
            </a:r>
          </a:p>
        </p:txBody>
      </p:sp>
      <p:pic>
        <p:nvPicPr>
          <p:cNvPr id="3" name="Picture 2" descr="A screenshot of a blue and green color scheme&#10;&#10;AI-generated content may be incorrect.">
            <a:extLst>
              <a:ext uri="{FF2B5EF4-FFF2-40B4-BE49-F238E27FC236}">
                <a16:creationId xmlns:a16="http://schemas.microsoft.com/office/drawing/2014/main" id="{6F0EC3AF-1765-1887-71CF-3C9BD0E16B47}"/>
              </a:ext>
            </a:extLst>
          </p:cNvPr>
          <p:cNvPicPr>
            <a:picLocks noChangeAspect="1"/>
          </p:cNvPicPr>
          <p:nvPr/>
        </p:nvPicPr>
        <p:blipFill>
          <a:blip r:embed="rId3"/>
          <a:stretch>
            <a:fillRect/>
          </a:stretch>
        </p:blipFill>
        <p:spPr>
          <a:xfrm>
            <a:off x="1818967" y="1168074"/>
            <a:ext cx="7864522" cy="4854361"/>
          </a:xfrm>
          <a:prstGeom prst="rect">
            <a:avLst/>
          </a:prstGeom>
        </p:spPr>
      </p:pic>
      <p:pic>
        <p:nvPicPr>
          <p:cNvPr id="6" name="Picture 5" descr="A blue bar with black text&#10;&#10;AI-generated content may be incorrect.">
            <a:extLst>
              <a:ext uri="{FF2B5EF4-FFF2-40B4-BE49-F238E27FC236}">
                <a16:creationId xmlns:a16="http://schemas.microsoft.com/office/drawing/2014/main" id="{63138D00-85D3-7E79-314A-B5789EBEBC87}"/>
              </a:ext>
            </a:extLst>
          </p:cNvPr>
          <p:cNvPicPr>
            <a:picLocks noChangeAspect="1"/>
          </p:cNvPicPr>
          <p:nvPr/>
        </p:nvPicPr>
        <p:blipFill>
          <a:blip r:embed="rId4"/>
          <a:stretch>
            <a:fillRect/>
          </a:stretch>
        </p:blipFill>
        <p:spPr>
          <a:xfrm>
            <a:off x="9778621" y="1168074"/>
            <a:ext cx="1188823" cy="548688"/>
          </a:xfrm>
          <a:prstGeom prst="rect">
            <a:avLst/>
          </a:prstGeom>
        </p:spPr>
      </p:pic>
    </p:spTree>
    <p:extLst>
      <p:ext uri="{BB962C8B-B14F-4D97-AF65-F5344CB8AC3E}">
        <p14:creationId xmlns:p14="http://schemas.microsoft.com/office/powerpoint/2010/main" val="33734924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49FE6F-5A16-B007-6B1B-21BFCC90B5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10D257-F216-163B-17DC-8BD04A5FF777}"/>
              </a:ext>
            </a:extLst>
          </p:cNvPr>
          <p:cNvSpPr>
            <a:spLocks noGrp="1"/>
          </p:cNvSpPr>
          <p:nvPr>
            <p:ph type="ctrTitle"/>
          </p:nvPr>
        </p:nvSpPr>
        <p:spPr>
          <a:xfrm>
            <a:off x="6431973" y="4010891"/>
            <a:ext cx="5309754" cy="1527464"/>
          </a:xfrm>
        </p:spPr>
        <p:txBody>
          <a:bodyPr/>
          <a:lstStyle/>
          <a:p>
            <a:pPr algn="ctr"/>
            <a:r>
              <a:rPr lang="en-US" sz="5400" dirty="0"/>
              <a:t>Valuable Customers</a:t>
            </a:r>
            <a:br>
              <a:rPr lang="en-US" sz="5400" dirty="0"/>
            </a:br>
            <a:r>
              <a:rPr lang="en-US" sz="5400" dirty="0"/>
              <a:t> </a:t>
            </a:r>
            <a:br>
              <a:rPr lang="en-US" sz="5400" dirty="0"/>
            </a:br>
            <a:r>
              <a:rPr lang="en-US" dirty="0"/>
              <a:t>Top 5 Customers by Spend — Across All Regions</a:t>
            </a:r>
            <a:br>
              <a:rPr lang="en-US" dirty="0"/>
            </a:br>
            <a:endParaRPr lang="en-US" dirty="0"/>
          </a:p>
        </p:txBody>
      </p:sp>
    </p:spTree>
    <p:extLst>
      <p:ext uri="{BB962C8B-B14F-4D97-AF65-F5344CB8AC3E}">
        <p14:creationId xmlns:p14="http://schemas.microsoft.com/office/powerpoint/2010/main" val="126719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23F01-CC3D-87C3-F57D-74BE45678B43}"/>
            </a:ext>
          </a:extLst>
        </p:cNvPr>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7C3888A-6B5E-5803-3723-5ED79DA22A46}"/>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15</a:t>
            </a:fld>
            <a:endParaRPr lang="en-US" dirty="0"/>
          </a:p>
        </p:txBody>
      </p:sp>
      <p:pic>
        <p:nvPicPr>
          <p:cNvPr id="3" name="Picture 2" descr="A graph of different colored bars&#10;&#10;AI-generated content may be incorrect.">
            <a:extLst>
              <a:ext uri="{FF2B5EF4-FFF2-40B4-BE49-F238E27FC236}">
                <a16:creationId xmlns:a16="http://schemas.microsoft.com/office/drawing/2014/main" id="{356336C8-3024-05AC-C7F8-D7B1BC9AD313}"/>
              </a:ext>
            </a:extLst>
          </p:cNvPr>
          <p:cNvPicPr>
            <a:picLocks noChangeAspect="1"/>
          </p:cNvPicPr>
          <p:nvPr/>
        </p:nvPicPr>
        <p:blipFill>
          <a:blip r:embed="rId3"/>
          <a:stretch>
            <a:fillRect/>
          </a:stretch>
        </p:blipFill>
        <p:spPr>
          <a:xfrm>
            <a:off x="1226127" y="587032"/>
            <a:ext cx="4291951" cy="5683935"/>
          </a:xfrm>
          <a:prstGeom prst="rect">
            <a:avLst/>
          </a:prstGeom>
        </p:spPr>
      </p:pic>
      <p:pic>
        <p:nvPicPr>
          <p:cNvPr id="6" name="Picture 5" descr="A group of cities with names&#10;&#10;AI-generated content may be incorrect.">
            <a:extLst>
              <a:ext uri="{FF2B5EF4-FFF2-40B4-BE49-F238E27FC236}">
                <a16:creationId xmlns:a16="http://schemas.microsoft.com/office/drawing/2014/main" id="{FFC36283-B72A-378D-9331-CAC3651EF238}"/>
              </a:ext>
            </a:extLst>
          </p:cNvPr>
          <p:cNvPicPr>
            <a:picLocks noChangeAspect="1"/>
          </p:cNvPicPr>
          <p:nvPr/>
        </p:nvPicPr>
        <p:blipFill>
          <a:blip r:embed="rId4"/>
          <a:stretch>
            <a:fillRect/>
          </a:stretch>
        </p:blipFill>
        <p:spPr>
          <a:xfrm>
            <a:off x="4581648" y="587032"/>
            <a:ext cx="1158340" cy="891617"/>
          </a:xfrm>
          <a:prstGeom prst="rect">
            <a:avLst/>
          </a:prstGeom>
        </p:spPr>
      </p:pic>
      <p:sp>
        <p:nvSpPr>
          <p:cNvPr id="7" name="TextBox 6">
            <a:extLst>
              <a:ext uri="{FF2B5EF4-FFF2-40B4-BE49-F238E27FC236}">
                <a16:creationId xmlns:a16="http://schemas.microsoft.com/office/drawing/2014/main" id="{F0BEF5E6-F111-4E56-09AD-A13A09583B83}"/>
              </a:ext>
            </a:extLst>
          </p:cNvPr>
          <p:cNvSpPr txBox="1"/>
          <p:nvPr/>
        </p:nvSpPr>
        <p:spPr>
          <a:xfrm>
            <a:off x="6914913" y="1377320"/>
            <a:ext cx="3917371" cy="4893647"/>
          </a:xfrm>
          <a:prstGeom prst="rect">
            <a:avLst/>
          </a:prstGeom>
          <a:noFill/>
        </p:spPr>
        <p:txBody>
          <a:bodyPr wrap="square" rtlCol="0">
            <a:spAutoFit/>
          </a:bodyPr>
          <a:lstStyle/>
          <a:p>
            <a:r>
              <a:rPr lang="en-US" sz="2400" dirty="0"/>
              <a:t>These five customers have contributed the highest total payments to Rockbuster, reflecting strong engagement and long-term value. The customer success team is considering loyalty rewards as part of a broader strategy to enhance retention and build stronger relationships with our most valuable users. </a:t>
            </a:r>
          </a:p>
        </p:txBody>
      </p:sp>
    </p:spTree>
    <p:extLst>
      <p:ext uri="{BB962C8B-B14F-4D97-AF65-F5344CB8AC3E}">
        <p14:creationId xmlns:p14="http://schemas.microsoft.com/office/powerpoint/2010/main" val="24860818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F13E2C-C8CF-74B3-DD26-63A5FA40AB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46202F-92FE-A1E9-FD10-3488F54E036E}"/>
              </a:ext>
            </a:extLst>
          </p:cNvPr>
          <p:cNvSpPr>
            <a:spLocks noGrp="1"/>
          </p:cNvSpPr>
          <p:nvPr>
            <p:ph type="title"/>
          </p:nvPr>
        </p:nvSpPr>
        <p:spPr>
          <a:xfrm>
            <a:off x="1519744" y="384464"/>
            <a:ext cx="9931038" cy="1547873"/>
          </a:xfrm>
        </p:spPr>
        <p:txBody>
          <a:bodyPr/>
          <a:lstStyle/>
          <a:p>
            <a:r>
              <a:rPr lang="en-US" dirty="0"/>
              <a:t>Conclusion </a:t>
            </a:r>
            <a:br>
              <a:rPr lang="en-US" dirty="0"/>
            </a:br>
            <a:r>
              <a:rPr lang="en-US" dirty="0"/>
              <a:t> </a:t>
            </a:r>
            <a:br>
              <a:rPr lang="en-US" dirty="0"/>
            </a:br>
            <a:r>
              <a:rPr lang="en-US" sz="1800" dirty="0"/>
              <a:t>Key Insights for Rockbuster’s Strategic Shift</a:t>
            </a:r>
          </a:p>
        </p:txBody>
      </p:sp>
      <p:sp>
        <p:nvSpPr>
          <p:cNvPr id="14" name="Slide Number Placeholder 5">
            <a:extLst>
              <a:ext uri="{FF2B5EF4-FFF2-40B4-BE49-F238E27FC236}">
                <a16:creationId xmlns:a16="http://schemas.microsoft.com/office/drawing/2014/main" id="{75358FF5-5ECA-D618-9A27-5C7F0BB3FF12}"/>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16</a:t>
            </a:fld>
            <a:endParaRPr lang="en-US" dirty="0"/>
          </a:p>
        </p:txBody>
      </p:sp>
      <p:sp>
        <p:nvSpPr>
          <p:cNvPr id="4" name="Content Placeholder 3">
            <a:extLst>
              <a:ext uri="{FF2B5EF4-FFF2-40B4-BE49-F238E27FC236}">
                <a16:creationId xmlns:a16="http://schemas.microsoft.com/office/drawing/2014/main" id="{35BF5A68-D520-BB5D-7596-57DD1EFBD2D2}"/>
              </a:ext>
            </a:extLst>
          </p:cNvPr>
          <p:cNvSpPr>
            <a:spLocks noGrp="1"/>
          </p:cNvSpPr>
          <p:nvPr>
            <p:ph sz="half" idx="2"/>
          </p:nvPr>
        </p:nvSpPr>
        <p:spPr>
          <a:xfrm>
            <a:off x="1332708" y="2149871"/>
            <a:ext cx="7288212" cy="3407051"/>
          </a:xfrm>
        </p:spPr>
        <p:txBody>
          <a:bodyPr>
            <a:noAutofit/>
          </a:bodyPr>
          <a:lstStyle/>
          <a:p>
            <a:pPr marL="171450" indent="-171450">
              <a:buFont typeface="Arial" panose="020B0604020202020204" pitchFamily="34" charset="0"/>
              <a:buChar char="•"/>
            </a:pPr>
            <a:r>
              <a:rPr lang="en-US" sz="1600" dirty="0"/>
              <a:t>Revenue Concentration: </a:t>
            </a:r>
            <a:r>
              <a:rPr lang="en-US" sz="1600" b="0" dirty="0"/>
              <a:t>Sports, Sci-Fi, and Animation are the most profitable categories, suggesting strong viewer preference toward action-oriented and imaginative content.</a:t>
            </a:r>
          </a:p>
          <a:p>
            <a:pPr marL="171450" indent="-171450">
              <a:buFont typeface="Arial" panose="020B0604020202020204" pitchFamily="34" charset="0"/>
              <a:buChar char="•"/>
            </a:pPr>
            <a:r>
              <a:rPr lang="en-US" sz="1600" dirty="0"/>
              <a:t>Top Markets: </a:t>
            </a:r>
            <a:r>
              <a:rPr lang="en-US" sz="1600" b="0" dirty="0"/>
              <a:t>India, China, and the U.S. lead in customer spending, highlighting them as high-value regions for initial streaming roll-out.</a:t>
            </a:r>
          </a:p>
          <a:p>
            <a:pPr marL="171450" indent="-171450">
              <a:buFont typeface="Arial" panose="020B0604020202020204" pitchFamily="34" charset="0"/>
              <a:buChar char="•"/>
            </a:pPr>
            <a:r>
              <a:rPr lang="en-US" sz="1600" dirty="0"/>
              <a:t>Customer Loyalty: </a:t>
            </a:r>
            <a:r>
              <a:rPr lang="en-US" sz="1600" b="0" dirty="0"/>
              <a:t>The top 5 highest-spending customers, identified across various locations, reflect opportunities for retention-focused campaigns or loyalty rewards.</a:t>
            </a:r>
          </a:p>
          <a:p>
            <a:pPr marL="171450" indent="-171450">
              <a:buFont typeface="Arial" panose="020B0604020202020204" pitchFamily="34" charset="0"/>
              <a:buChar char="•"/>
            </a:pPr>
            <a:r>
              <a:rPr lang="en-US" sz="1600" dirty="0"/>
              <a:t>Movie Profitability: </a:t>
            </a:r>
            <a:r>
              <a:rPr lang="en-US" sz="1600" b="0" dirty="0"/>
              <a:t>Certain titles significantly drive revenue, while others underperform—this differentiation is critical for future content curation and pricing.</a:t>
            </a:r>
          </a:p>
          <a:p>
            <a:pPr marL="171450" indent="-171450">
              <a:buFont typeface="Arial" panose="020B0604020202020204" pitchFamily="34" charset="0"/>
              <a:buChar char="•"/>
            </a:pPr>
            <a:r>
              <a:rPr lang="en-US" sz="1600" dirty="0"/>
              <a:t>Lifetime Value Distribution: </a:t>
            </a:r>
            <a:r>
              <a:rPr lang="en-US" sz="1600" b="0" dirty="0"/>
              <a:t>High-value customers are concentrated in a few key countries, reinforcing the importance of regional targeting.</a:t>
            </a:r>
          </a:p>
        </p:txBody>
      </p:sp>
    </p:spTree>
    <p:extLst>
      <p:ext uri="{BB962C8B-B14F-4D97-AF65-F5344CB8AC3E}">
        <p14:creationId xmlns:p14="http://schemas.microsoft.com/office/powerpoint/2010/main" val="12293978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9074F-D7A7-AE34-FFCE-CF66ABE798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522B1-302A-046B-DFF3-679B1C1F2CA7}"/>
              </a:ext>
            </a:extLst>
          </p:cNvPr>
          <p:cNvSpPr>
            <a:spLocks noGrp="1"/>
          </p:cNvSpPr>
          <p:nvPr>
            <p:ph type="title"/>
          </p:nvPr>
        </p:nvSpPr>
        <p:spPr>
          <a:xfrm>
            <a:off x="1322317" y="268360"/>
            <a:ext cx="8106817" cy="2121177"/>
          </a:xfrm>
        </p:spPr>
        <p:txBody>
          <a:bodyPr/>
          <a:lstStyle/>
          <a:p>
            <a:r>
              <a:rPr lang="en-US" dirty="0"/>
              <a:t>Recommendations &amp; Next Steps</a:t>
            </a:r>
            <a:br>
              <a:rPr lang="en-US" dirty="0"/>
            </a:br>
            <a:br>
              <a:rPr lang="en-US" dirty="0"/>
            </a:br>
            <a:r>
              <a:rPr lang="en-US" sz="1800" dirty="0"/>
              <a:t>Strategic Actions to Support the Streaming Launch</a:t>
            </a:r>
          </a:p>
        </p:txBody>
      </p:sp>
      <p:sp>
        <p:nvSpPr>
          <p:cNvPr id="14" name="Slide Number Placeholder 5">
            <a:extLst>
              <a:ext uri="{FF2B5EF4-FFF2-40B4-BE49-F238E27FC236}">
                <a16:creationId xmlns:a16="http://schemas.microsoft.com/office/drawing/2014/main" id="{B03F626F-5D74-B662-0435-676741671F6C}"/>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17</a:t>
            </a:fld>
            <a:endParaRPr lang="en-US" dirty="0"/>
          </a:p>
        </p:txBody>
      </p:sp>
      <p:sp>
        <p:nvSpPr>
          <p:cNvPr id="4" name="Content Placeholder 3">
            <a:extLst>
              <a:ext uri="{FF2B5EF4-FFF2-40B4-BE49-F238E27FC236}">
                <a16:creationId xmlns:a16="http://schemas.microsoft.com/office/drawing/2014/main" id="{7C8FDE60-6C54-0BB5-ED49-3BCB12E8F310}"/>
              </a:ext>
            </a:extLst>
          </p:cNvPr>
          <p:cNvSpPr>
            <a:spLocks noGrp="1"/>
          </p:cNvSpPr>
          <p:nvPr>
            <p:ph sz="half" idx="2"/>
          </p:nvPr>
        </p:nvSpPr>
        <p:spPr>
          <a:xfrm>
            <a:off x="1322388" y="2680856"/>
            <a:ext cx="7288212" cy="3489274"/>
          </a:xfrm>
        </p:spPr>
        <p:txBody>
          <a:bodyPr>
            <a:noAutofit/>
          </a:bodyPr>
          <a:lstStyle/>
          <a:p>
            <a:pPr marL="285750" indent="-285750">
              <a:buFont typeface="Arial" panose="020B0604020202020204" pitchFamily="34" charset="0"/>
              <a:buChar char="•"/>
            </a:pPr>
            <a:r>
              <a:rPr lang="en-US" sz="1600" dirty="0"/>
              <a:t>Target high-performing markets </a:t>
            </a:r>
            <a:r>
              <a:rPr lang="en-US" sz="1600" b="0" dirty="0"/>
              <a:t>(India, China, U.S.) for the initial online rollout.</a:t>
            </a:r>
          </a:p>
          <a:p>
            <a:pPr marL="285750" indent="-285750">
              <a:buFont typeface="Arial" panose="020B0604020202020204" pitchFamily="34" charset="0"/>
              <a:buChar char="•"/>
            </a:pPr>
            <a:r>
              <a:rPr lang="en-US" sz="1600" dirty="0"/>
              <a:t>Prioritize licensing or promoting genres </a:t>
            </a:r>
            <a:r>
              <a:rPr lang="en-US" sz="1600" b="0" dirty="0"/>
              <a:t>with the best performance (Sports, Sci-Fi, Animation).</a:t>
            </a:r>
          </a:p>
          <a:p>
            <a:pPr marL="285750" indent="-285750">
              <a:buFont typeface="Arial" panose="020B0604020202020204" pitchFamily="34" charset="0"/>
              <a:buChar char="•"/>
            </a:pPr>
            <a:r>
              <a:rPr lang="en-US" sz="1600" dirty="0"/>
              <a:t>Implement a loyalty initiative </a:t>
            </a:r>
            <a:r>
              <a:rPr lang="en-US" sz="1600" b="0" dirty="0"/>
              <a:t>for top-paying customers to enhance retention and reward long-term engagement.</a:t>
            </a:r>
          </a:p>
          <a:p>
            <a:pPr marL="285750" indent="-285750">
              <a:buFont typeface="Arial" panose="020B0604020202020204" pitchFamily="34" charset="0"/>
              <a:buChar char="•"/>
            </a:pPr>
            <a:r>
              <a:rPr lang="en-US" sz="1600" dirty="0"/>
              <a:t>Phase out low-performing titles </a:t>
            </a:r>
            <a:r>
              <a:rPr lang="en-US" sz="1600" b="0" dirty="0"/>
              <a:t>and focus marketing around high-revenue contributors.</a:t>
            </a:r>
          </a:p>
          <a:p>
            <a:pPr marL="285750" indent="-285750">
              <a:buFont typeface="Arial" panose="020B0604020202020204" pitchFamily="34" charset="0"/>
              <a:buChar char="•"/>
            </a:pPr>
            <a:r>
              <a:rPr lang="en-US" sz="1600" dirty="0"/>
              <a:t>Continue monitoring customer behavior </a:t>
            </a:r>
            <a:r>
              <a:rPr lang="en-US" sz="1600" b="0" dirty="0"/>
              <a:t>and regional trends to refine pricing models and personalize user experience.</a:t>
            </a:r>
          </a:p>
          <a:p>
            <a:pPr marL="285750" indent="-285750">
              <a:buFont typeface="Arial" panose="020B0604020202020204" pitchFamily="34" charset="0"/>
              <a:buChar char="•"/>
            </a:pPr>
            <a:r>
              <a:rPr lang="en-US" sz="1600" dirty="0"/>
              <a:t>Pilot launch in top-revenue cities</a:t>
            </a:r>
            <a:r>
              <a:rPr lang="en-US" sz="1600" b="0" dirty="0"/>
              <a:t>, followed by expansion based on customer density and revenue growth potential.</a:t>
            </a:r>
          </a:p>
        </p:txBody>
      </p:sp>
    </p:spTree>
    <p:extLst>
      <p:ext uri="{BB962C8B-B14F-4D97-AF65-F5344CB8AC3E}">
        <p14:creationId xmlns:p14="http://schemas.microsoft.com/office/powerpoint/2010/main" val="105379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7A68BC-7DB2-C4EC-BD50-73EBD09E06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388DB0-8965-B882-F518-FDB8CF0B6071}"/>
              </a:ext>
            </a:extLst>
          </p:cNvPr>
          <p:cNvSpPr>
            <a:spLocks noGrp="1"/>
          </p:cNvSpPr>
          <p:nvPr>
            <p:ph type="ctrTitle"/>
          </p:nvPr>
        </p:nvSpPr>
        <p:spPr>
          <a:xfrm>
            <a:off x="4267200" y="1615736"/>
            <a:ext cx="4179570" cy="1524735"/>
          </a:xfrm>
        </p:spPr>
        <p:txBody>
          <a:bodyPr/>
          <a:lstStyle/>
          <a:p>
            <a:r>
              <a:rPr lang="en-US" dirty="0"/>
              <a:t>THANK YOU</a:t>
            </a:r>
          </a:p>
        </p:txBody>
      </p:sp>
      <p:sp>
        <p:nvSpPr>
          <p:cNvPr id="3" name="Subtitle 2">
            <a:extLst>
              <a:ext uri="{FF2B5EF4-FFF2-40B4-BE49-F238E27FC236}">
                <a16:creationId xmlns:a16="http://schemas.microsoft.com/office/drawing/2014/main" id="{E674911B-8D62-B935-768D-F78AFEC0F999}"/>
              </a:ext>
            </a:extLst>
          </p:cNvPr>
          <p:cNvSpPr>
            <a:spLocks noGrp="1"/>
          </p:cNvSpPr>
          <p:nvPr>
            <p:ph type="subTitle" idx="1"/>
          </p:nvPr>
        </p:nvSpPr>
        <p:spPr>
          <a:xfrm>
            <a:off x="4267200" y="3238103"/>
            <a:ext cx="4179570" cy="2850181"/>
          </a:xfrm>
        </p:spPr>
        <p:txBody>
          <a:bodyPr>
            <a:noAutofit/>
          </a:bodyPr>
          <a:lstStyle/>
          <a:p>
            <a:r>
              <a:rPr lang="en-US" dirty="0"/>
              <a:t>Zosya Trimbacher</a:t>
            </a:r>
          </a:p>
          <a:p>
            <a:r>
              <a:rPr lang="en-US" dirty="0"/>
              <a:t>+49 17687999015</a:t>
            </a:r>
          </a:p>
          <a:p>
            <a:r>
              <a:rPr lang="en-US" dirty="0">
                <a:hlinkClick r:id="rId3"/>
              </a:rPr>
              <a:t>z.trimbacher@gmail.com</a:t>
            </a:r>
            <a:br>
              <a:rPr lang="en-US" dirty="0"/>
            </a:br>
            <a:r>
              <a:rPr lang="en-US" dirty="0"/>
              <a:t>Tableau  </a:t>
            </a:r>
            <a:r>
              <a:rPr lang="en-US" dirty="0">
                <a:hlinkClick r:id="rId4"/>
              </a:rPr>
              <a:t>https://public.tableau.com/app/profile/zosya.trimbacher/vizzes</a:t>
            </a:r>
            <a:r>
              <a:rPr lang="en-US" dirty="0"/>
              <a:t> </a:t>
            </a:r>
          </a:p>
        </p:txBody>
      </p:sp>
      <p:sp>
        <p:nvSpPr>
          <p:cNvPr id="6" name="Slide Number Placeholder 5">
            <a:extLst>
              <a:ext uri="{FF2B5EF4-FFF2-40B4-BE49-F238E27FC236}">
                <a16:creationId xmlns:a16="http://schemas.microsoft.com/office/drawing/2014/main" id="{3205AA1E-59CC-0965-5C8D-BA6CBC42A6B1}"/>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18</a:t>
            </a:fld>
            <a:endParaRPr lang="en-US" dirty="0"/>
          </a:p>
        </p:txBody>
      </p:sp>
    </p:spTree>
    <p:extLst>
      <p:ext uri="{BB962C8B-B14F-4D97-AF65-F5344CB8AC3E}">
        <p14:creationId xmlns:p14="http://schemas.microsoft.com/office/powerpoint/2010/main" val="31457474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B9C8A-2448-0B54-4384-F8157AB7B7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2A2397-785B-2550-3F62-1B701010EE24}"/>
              </a:ext>
            </a:extLst>
          </p:cNvPr>
          <p:cNvSpPr>
            <a:spLocks noGrp="1"/>
          </p:cNvSpPr>
          <p:nvPr>
            <p:ph type="ctrTitle"/>
          </p:nvPr>
        </p:nvSpPr>
        <p:spPr>
          <a:xfrm>
            <a:off x="6991350" y="406400"/>
            <a:ext cx="4179570" cy="468671"/>
          </a:xfrm>
        </p:spPr>
        <p:txBody>
          <a:bodyPr/>
          <a:lstStyle/>
          <a:p>
            <a:r>
              <a:rPr lang="en-US" dirty="0"/>
              <a:t>Project Goal</a:t>
            </a:r>
          </a:p>
        </p:txBody>
      </p:sp>
      <p:sp>
        <p:nvSpPr>
          <p:cNvPr id="4" name="TextBox 3">
            <a:extLst>
              <a:ext uri="{FF2B5EF4-FFF2-40B4-BE49-F238E27FC236}">
                <a16:creationId xmlns:a16="http://schemas.microsoft.com/office/drawing/2014/main" id="{C897C32C-8EA9-A778-4C19-984EACD4CE38}"/>
              </a:ext>
            </a:extLst>
          </p:cNvPr>
          <p:cNvSpPr txBox="1"/>
          <p:nvPr/>
        </p:nvSpPr>
        <p:spPr>
          <a:xfrm>
            <a:off x="6991350" y="1332304"/>
            <a:ext cx="3363493" cy="4193392"/>
          </a:xfrm>
          <a:prstGeom prst="rect">
            <a:avLst/>
          </a:prstGeom>
          <a:noFill/>
        </p:spPr>
        <p:txBody>
          <a:bodyPr wrap="square">
            <a:spAutoFit/>
          </a:bodyPr>
          <a:lstStyle/>
          <a:p>
            <a:pPr marL="0" marR="0" lvl="0" indent="0" algn="l" defTabSz="914400" rtl="0" eaLnBrk="1" fontAlgn="auto" latinLnBrk="0" hangingPunct="1">
              <a:lnSpc>
                <a:spcPct val="140000"/>
              </a:lnSpc>
              <a:spcBef>
                <a:spcPts val="1000"/>
              </a:spcBef>
              <a:spcAft>
                <a:spcPts val="0"/>
              </a:spcAft>
              <a:buClrTx/>
              <a:buSzTx/>
              <a:buFont typeface="Arial" panose="020B0604020202020204" pitchFamily="34" charset="0"/>
              <a:buNone/>
              <a:tabLst/>
              <a:defRPr/>
            </a:pPr>
            <a:r>
              <a:rPr kumimoji="0" lang="en-US" sz="1600" b="0" i="0" u="none" strike="noStrike" kern="1200" cap="none" spc="0" normalizeH="0" baseline="0" noProof="0" dirty="0">
                <a:ln>
                  <a:noFill/>
                </a:ln>
                <a:solidFill>
                  <a:prstClr val="white"/>
                </a:solidFill>
                <a:effectLst/>
                <a:uLnTx/>
                <a:uFillTx/>
                <a:latin typeface="Tenorite"/>
                <a:ea typeface="+mn-ea"/>
                <a:cs typeface="+mn-cs"/>
              </a:rPr>
              <a:t>Rockbuster Stealth LLC aims to transition from a traditional DVD rental model to a modern online streaming service, leveraging its existing film licenses. In response to the growing dominance of platforms like Netflix and Amazon Prime, Rockbuster’s Business Intelligence (BI) team is tasked with supporting this strategic pivot through data-driven analysis and insights.</a:t>
            </a:r>
          </a:p>
        </p:txBody>
      </p:sp>
    </p:spTree>
    <p:extLst>
      <p:ext uri="{BB962C8B-B14F-4D97-AF65-F5344CB8AC3E}">
        <p14:creationId xmlns:p14="http://schemas.microsoft.com/office/powerpoint/2010/main" val="177990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844D8-5DF1-D4CA-B387-0CDC09DA4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6A0F65-C444-68C0-2D81-5F3DB4BBC9AA}"/>
              </a:ext>
            </a:extLst>
          </p:cNvPr>
          <p:cNvSpPr>
            <a:spLocks noGrp="1"/>
          </p:cNvSpPr>
          <p:nvPr>
            <p:ph type="ctrTitle"/>
          </p:nvPr>
        </p:nvSpPr>
        <p:spPr>
          <a:xfrm>
            <a:off x="4080163" y="0"/>
            <a:ext cx="6206836" cy="842637"/>
          </a:xfrm>
        </p:spPr>
        <p:txBody>
          <a:bodyPr/>
          <a:lstStyle/>
          <a:p>
            <a:r>
              <a:rPr lang="en-US" dirty="0"/>
              <a:t>KEY BUSINESS QUESTIONS</a:t>
            </a:r>
          </a:p>
        </p:txBody>
      </p:sp>
      <p:sp>
        <p:nvSpPr>
          <p:cNvPr id="3" name="Subtitle 2">
            <a:extLst>
              <a:ext uri="{FF2B5EF4-FFF2-40B4-BE49-F238E27FC236}">
                <a16:creationId xmlns:a16="http://schemas.microsoft.com/office/drawing/2014/main" id="{168E7F76-F49E-FB74-B540-D0A715E45B26}"/>
              </a:ext>
            </a:extLst>
          </p:cNvPr>
          <p:cNvSpPr>
            <a:spLocks noGrp="1"/>
          </p:cNvSpPr>
          <p:nvPr>
            <p:ph type="subTitle" idx="1"/>
          </p:nvPr>
        </p:nvSpPr>
        <p:spPr>
          <a:xfrm>
            <a:off x="4080163" y="842637"/>
            <a:ext cx="4179570" cy="2850181"/>
          </a:xfrm>
        </p:spPr>
        <p:txBody>
          <a:bodyPr>
            <a:noAutofit/>
          </a:bodyPr>
          <a:lstStyle/>
          <a:p>
            <a:r>
              <a:rPr lang="en-US" dirty="0"/>
              <a:t>● What  was  the  average  rental  duration  for  all  videos?    </a:t>
            </a:r>
          </a:p>
          <a:p>
            <a:r>
              <a:rPr lang="en-US" dirty="0"/>
              <a:t>● Which  countries  are  Rockbuster  customers  based  in?   </a:t>
            </a:r>
          </a:p>
          <a:p>
            <a:r>
              <a:rPr lang="en-US" dirty="0"/>
              <a:t>● Where  are  customers  with  a  high  lifetime  value  based? </a:t>
            </a:r>
          </a:p>
          <a:p>
            <a:r>
              <a:rPr lang="en-US" dirty="0"/>
              <a:t>● Which  movies  contributed  the  most and which contributed the least  to  revenue  gain?     </a:t>
            </a:r>
          </a:p>
          <a:p>
            <a:r>
              <a:rPr lang="en-US" dirty="0"/>
              <a:t>● Who are the top 5 customers from the top 10 countries who have paid the highest total amount to Rockbuster?</a:t>
            </a:r>
          </a:p>
        </p:txBody>
      </p:sp>
      <p:sp>
        <p:nvSpPr>
          <p:cNvPr id="6" name="Slide Number Placeholder 5">
            <a:extLst>
              <a:ext uri="{FF2B5EF4-FFF2-40B4-BE49-F238E27FC236}">
                <a16:creationId xmlns:a16="http://schemas.microsoft.com/office/drawing/2014/main" id="{9C1B59DC-3968-40A9-89F2-ECB00AE69966}"/>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1854071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7" y="268360"/>
            <a:ext cx="8106817" cy="2121177"/>
          </a:xfrm>
        </p:spPr>
        <p:txBody>
          <a:bodyPr/>
          <a:lstStyle/>
          <a:p>
            <a:r>
              <a:rPr lang="en-US" dirty="0"/>
              <a:t>Descriptive Statistics at RocKbuster</a:t>
            </a:r>
          </a:p>
        </p:txBody>
      </p:sp>
      <p:graphicFrame>
        <p:nvGraphicFramePr>
          <p:cNvPr id="11" name="Content Placeholder 10">
            <a:extLst>
              <a:ext uri="{FF2B5EF4-FFF2-40B4-BE49-F238E27FC236}">
                <a16:creationId xmlns:a16="http://schemas.microsoft.com/office/drawing/2014/main" id="{A982F074-4343-A62D-4C66-82B6D3245EE9}"/>
              </a:ext>
            </a:extLst>
          </p:cNvPr>
          <p:cNvGraphicFramePr>
            <a:graphicFrameLocks noGrp="1"/>
          </p:cNvGraphicFramePr>
          <p:nvPr>
            <p:ph sz="half" idx="2"/>
            <p:extLst>
              <p:ext uri="{D42A27DB-BD31-4B8C-83A1-F6EECF244321}">
                <p14:modId xmlns:p14="http://schemas.microsoft.com/office/powerpoint/2010/main" val="2114870282"/>
              </p:ext>
            </p:extLst>
          </p:nvPr>
        </p:nvGraphicFramePr>
        <p:xfrm>
          <a:off x="1322388" y="2763838"/>
          <a:ext cx="7288212" cy="34067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7C695-8A95-FF9C-AA5C-6B0465E36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E553DA-C4D4-1E20-7281-7881A59D403F}"/>
              </a:ext>
            </a:extLst>
          </p:cNvPr>
          <p:cNvSpPr>
            <a:spLocks noGrp="1"/>
          </p:cNvSpPr>
          <p:nvPr>
            <p:ph type="ctrTitle"/>
          </p:nvPr>
        </p:nvSpPr>
        <p:spPr>
          <a:xfrm>
            <a:off x="7001183" y="1104491"/>
            <a:ext cx="4179570" cy="930788"/>
          </a:xfrm>
        </p:spPr>
        <p:txBody>
          <a:bodyPr/>
          <a:lstStyle/>
          <a:p>
            <a:r>
              <a:rPr lang="en-US" sz="2400" dirty="0"/>
              <a:t>Movies and revenue</a:t>
            </a:r>
            <a:br>
              <a:rPr lang="en-US" sz="2400" dirty="0"/>
            </a:br>
            <a:endParaRPr lang="en-US" sz="2400" dirty="0"/>
          </a:p>
        </p:txBody>
      </p:sp>
      <p:sp>
        <p:nvSpPr>
          <p:cNvPr id="3" name="TextBox 2">
            <a:extLst>
              <a:ext uri="{FF2B5EF4-FFF2-40B4-BE49-F238E27FC236}">
                <a16:creationId xmlns:a16="http://schemas.microsoft.com/office/drawing/2014/main" id="{C5C4AF0C-1A43-A576-E571-81C2B8AD6EA0}"/>
              </a:ext>
            </a:extLst>
          </p:cNvPr>
          <p:cNvSpPr txBox="1"/>
          <p:nvPr/>
        </p:nvSpPr>
        <p:spPr>
          <a:xfrm>
            <a:off x="7001183" y="2212878"/>
            <a:ext cx="3578942" cy="1938992"/>
          </a:xfrm>
          <a:prstGeom prst="rect">
            <a:avLst/>
          </a:prstGeom>
          <a:noFill/>
        </p:spPr>
        <p:txBody>
          <a:bodyPr wrap="square" rtlCol="0">
            <a:spAutoFit/>
          </a:bodyPr>
          <a:lstStyle/>
          <a:p>
            <a:r>
              <a:rPr lang="en-US" sz="2400" dirty="0">
                <a:solidFill>
                  <a:schemeClr val="bg1"/>
                </a:solidFill>
              </a:rPr>
              <a:t>Our movie collection is organized into 16 unique categories, each playing a different role in driving overall revenue.</a:t>
            </a:r>
          </a:p>
        </p:txBody>
      </p:sp>
    </p:spTree>
    <p:extLst>
      <p:ext uri="{BB962C8B-B14F-4D97-AF65-F5344CB8AC3E}">
        <p14:creationId xmlns:p14="http://schemas.microsoft.com/office/powerpoint/2010/main" val="123298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8FC51-2994-D97E-DE46-53822C40E9E9}"/>
            </a:ext>
          </a:extLst>
        </p:cNvPr>
        <p:cNvGrpSpPr/>
        <p:nvPr/>
      </p:nvGrpSpPr>
      <p:grpSpPr>
        <a:xfrm>
          <a:off x="0" y="0"/>
          <a:ext cx="0" cy="0"/>
          <a:chOff x="0" y="0"/>
          <a:chExt cx="0" cy="0"/>
        </a:xfrm>
      </p:grpSpPr>
      <p:sp>
        <p:nvSpPr>
          <p:cNvPr id="8" name="Title 2">
            <a:extLst>
              <a:ext uri="{FF2B5EF4-FFF2-40B4-BE49-F238E27FC236}">
                <a16:creationId xmlns:a16="http://schemas.microsoft.com/office/drawing/2014/main" id="{57941D3B-7789-F69A-9F40-394859B6511E}"/>
              </a:ext>
            </a:extLst>
          </p:cNvPr>
          <p:cNvSpPr>
            <a:spLocks noGrp="1"/>
          </p:cNvSpPr>
          <p:nvPr>
            <p:ph type="title"/>
          </p:nvPr>
        </p:nvSpPr>
        <p:spPr>
          <a:xfrm>
            <a:off x="838200" y="426027"/>
            <a:ext cx="10515600" cy="671195"/>
          </a:xfrm>
        </p:spPr>
        <p:txBody>
          <a:bodyPr anchor="b"/>
          <a:lstStyle/>
          <a:p>
            <a:r>
              <a:rPr lang="en-US" dirty="0"/>
              <a:t>Movie categories bringing in most revenue </a:t>
            </a:r>
          </a:p>
        </p:txBody>
      </p:sp>
      <p:sp>
        <p:nvSpPr>
          <p:cNvPr id="5" name="Slide Number Placeholder 5">
            <a:extLst>
              <a:ext uri="{FF2B5EF4-FFF2-40B4-BE49-F238E27FC236}">
                <a16:creationId xmlns:a16="http://schemas.microsoft.com/office/drawing/2014/main" id="{BCBEDFB0-75D2-92EC-C5CD-AEF83D8ADD3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4" name="TextBox 3">
            <a:extLst>
              <a:ext uri="{FF2B5EF4-FFF2-40B4-BE49-F238E27FC236}">
                <a16:creationId xmlns:a16="http://schemas.microsoft.com/office/drawing/2014/main" id="{14D6E6F4-76F9-1F6B-E90A-34A08A0800D7}"/>
              </a:ext>
            </a:extLst>
          </p:cNvPr>
          <p:cNvSpPr txBox="1"/>
          <p:nvPr/>
        </p:nvSpPr>
        <p:spPr>
          <a:xfrm>
            <a:off x="128273" y="5165175"/>
            <a:ext cx="11914791" cy="1323439"/>
          </a:xfrm>
          <a:prstGeom prst="rect">
            <a:avLst/>
          </a:prstGeom>
          <a:noFill/>
        </p:spPr>
        <p:txBody>
          <a:bodyPr wrap="square" rtlCol="0">
            <a:spAutoFit/>
          </a:bodyPr>
          <a:lstStyle/>
          <a:p>
            <a:r>
              <a:rPr lang="en-US" sz="1600" dirty="0"/>
              <a:t>Our catalog data shows that the top-performing categories were </a:t>
            </a:r>
            <a:r>
              <a:rPr lang="en-US" sz="1600" b="1" dirty="0"/>
              <a:t>Sports </a:t>
            </a:r>
            <a:r>
              <a:rPr lang="en-US" sz="1600" dirty="0"/>
              <a:t>and </a:t>
            </a:r>
            <a:r>
              <a:rPr lang="en-US" sz="1600" b="1" dirty="0"/>
              <a:t>Sci-Fi</a:t>
            </a:r>
            <a:r>
              <a:rPr lang="en-US" sz="1600" dirty="0"/>
              <a:t>, each generating a significant share of revenue. Other strong performers included </a:t>
            </a:r>
            <a:r>
              <a:rPr lang="en-US" sz="1600" b="1" dirty="0"/>
              <a:t>Animation</a:t>
            </a:r>
            <a:r>
              <a:rPr lang="en-US" sz="1600" dirty="0"/>
              <a:t>, </a:t>
            </a:r>
            <a:r>
              <a:rPr lang="en-US" sz="1600" b="1" dirty="0"/>
              <a:t>Drama</a:t>
            </a:r>
            <a:r>
              <a:rPr lang="en-US" sz="1600" dirty="0"/>
              <a:t>, and </a:t>
            </a:r>
            <a:r>
              <a:rPr lang="en-US" sz="1600" b="1" dirty="0"/>
              <a:t>Comedy</a:t>
            </a:r>
            <a:r>
              <a:rPr lang="en-US" sz="1600" dirty="0"/>
              <a:t>.</a:t>
            </a:r>
            <a:br>
              <a:rPr lang="en-US" sz="1600" dirty="0"/>
            </a:br>
            <a:br>
              <a:rPr lang="en-US" sz="1600" dirty="0"/>
            </a:br>
            <a:r>
              <a:rPr lang="en-US" sz="1600" dirty="0"/>
              <a:t>Analyzing revenue by category provides valuable insights into customer preferences and highlights which genres deliver the greatest impact.</a:t>
            </a:r>
          </a:p>
        </p:txBody>
      </p:sp>
      <p:pic>
        <p:nvPicPr>
          <p:cNvPr id="10" name="Picture 9" descr="A graph with different colored bars&#10;&#10;AI-generated content may be incorrect.">
            <a:extLst>
              <a:ext uri="{FF2B5EF4-FFF2-40B4-BE49-F238E27FC236}">
                <a16:creationId xmlns:a16="http://schemas.microsoft.com/office/drawing/2014/main" id="{B65F6626-B385-D941-289D-4B0500696CF2}"/>
              </a:ext>
            </a:extLst>
          </p:cNvPr>
          <p:cNvPicPr>
            <a:picLocks noChangeAspect="1"/>
          </p:cNvPicPr>
          <p:nvPr/>
        </p:nvPicPr>
        <p:blipFill>
          <a:blip r:embed="rId3"/>
          <a:stretch>
            <a:fillRect/>
          </a:stretch>
        </p:blipFill>
        <p:spPr>
          <a:xfrm>
            <a:off x="128273" y="1060772"/>
            <a:ext cx="12045513" cy="3739828"/>
          </a:xfrm>
          <a:prstGeom prst="rect">
            <a:avLst/>
          </a:prstGeom>
        </p:spPr>
      </p:pic>
    </p:spTree>
    <p:extLst>
      <p:ext uri="{BB962C8B-B14F-4D97-AF65-F5344CB8AC3E}">
        <p14:creationId xmlns:p14="http://schemas.microsoft.com/office/powerpoint/2010/main" val="40989513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1BACC-A35F-C41F-D2DD-31F4CA5398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F5D4EB-F3D8-25D2-1B7A-457AABCC3857}"/>
              </a:ext>
            </a:extLst>
          </p:cNvPr>
          <p:cNvSpPr>
            <a:spLocks noGrp="1"/>
          </p:cNvSpPr>
          <p:nvPr>
            <p:ph type="ctrTitle"/>
          </p:nvPr>
        </p:nvSpPr>
        <p:spPr>
          <a:xfrm>
            <a:off x="7042747" y="2963606"/>
            <a:ext cx="4179570" cy="930788"/>
          </a:xfrm>
        </p:spPr>
        <p:txBody>
          <a:bodyPr/>
          <a:lstStyle/>
          <a:p>
            <a:pPr algn="ctr"/>
            <a:r>
              <a:rPr lang="en-US" sz="5400" dirty="0"/>
              <a:t>Global</a:t>
            </a:r>
            <a:br>
              <a:rPr lang="en-US" sz="5400" dirty="0"/>
            </a:br>
            <a:r>
              <a:rPr lang="en-US" sz="5400" dirty="0"/>
              <a:t>Revenue</a:t>
            </a:r>
            <a:br>
              <a:rPr lang="en-US" sz="2400" dirty="0"/>
            </a:br>
            <a:endParaRPr lang="en-US" sz="2400" dirty="0"/>
          </a:p>
        </p:txBody>
      </p:sp>
    </p:spTree>
    <p:extLst>
      <p:ext uri="{BB962C8B-B14F-4D97-AF65-F5344CB8AC3E}">
        <p14:creationId xmlns:p14="http://schemas.microsoft.com/office/powerpoint/2010/main" val="1519866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9EAEC-1922-20C9-E73A-D8C644F48F00}"/>
            </a:ext>
          </a:extLst>
        </p:cNvPr>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C2EC45C-41B8-3D7F-E61C-00C17CA959C3}"/>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8</a:t>
            </a:fld>
            <a:endParaRPr lang="en-US" dirty="0"/>
          </a:p>
        </p:txBody>
      </p:sp>
      <p:sp>
        <p:nvSpPr>
          <p:cNvPr id="4" name="TextBox 3">
            <a:extLst>
              <a:ext uri="{FF2B5EF4-FFF2-40B4-BE49-F238E27FC236}">
                <a16:creationId xmlns:a16="http://schemas.microsoft.com/office/drawing/2014/main" id="{6E84B617-A849-1139-A7D4-06D04525B6AF}"/>
              </a:ext>
            </a:extLst>
          </p:cNvPr>
          <p:cNvSpPr txBox="1"/>
          <p:nvPr/>
        </p:nvSpPr>
        <p:spPr>
          <a:xfrm>
            <a:off x="138604" y="5707914"/>
            <a:ext cx="11914791" cy="830997"/>
          </a:xfrm>
          <a:prstGeom prst="rect">
            <a:avLst/>
          </a:prstGeom>
          <a:noFill/>
        </p:spPr>
        <p:txBody>
          <a:bodyPr wrap="square" rtlCol="0">
            <a:spAutoFit/>
          </a:bodyPr>
          <a:lstStyle/>
          <a:p>
            <a:r>
              <a:rPr lang="en-US" sz="1600" dirty="0"/>
              <a:t>This map illustrates where Rockbuster’s customers are located, and the </a:t>
            </a:r>
            <a:r>
              <a:rPr lang="en-US" sz="1600" b="1" dirty="0"/>
              <a:t>total revenue</a:t>
            </a:r>
            <a:r>
              <a:rPr lang="en-US" sz="1600" dirty="0"/>
              <a:t> generated by each country. The highest sales figures are seen in </a:t>
            </a:r>
            <a:r>
              <a:rPr lang="en-US" sz="1600" b="1" dirty="0"/>
              <a:t>India ($6,035)</a:t>
            </a:r>
            <a:r>
              <a:rPr lang="en-US" sz="1600" dirty="0"/>
              <a:t>, </a:t>
            </a:r>
            <a:r>
              <a:rPr lang="en-US" sz="1600" b="1" dirty="0"/>
              <a:t>China ($5,251)</a:t>
            </a:r>
            <a:r>
              <a:rPr lang="en-US" sz="1600" dirty="0"/>
              <a:t>, and the </a:t>
            </a:r>
            <a:r>
              <a:rPr lang="en-US" sz="1600" b="1" dirty="0"/>
              <a:t>United States ($3,685)</a:t>
            </a:r>
            <a:r>
              <a:rPr lang="en-US" sz="1600" dirty="0"/>
              <a:t>. Other key markets include </a:t>
            </a:r>
            <a:r>
              <a:rPr lang="en-US" sz="1600" b="1" dirty="0"/>
              <a:t>Japan, Mexico, and Brazil</a:t>
            </a:r>
            <a:r>
              <a:rPr lang="en-US" sz="1600" dirty="0"/>
              <a:t>, highlighting regions with strong performance and strategic importance for future growth.</a:t>
            </a:r>
          </a:p>
        </p:txBody>
      </p:sp>
      <p:pic>
        <p:nvPicPr>
          <p:cNvPr id="3" name="Picture 2" descr="A map of the world with different colored countries/regions&#10;&#10;AI-generated content may be incorrect.">
            <a:extLst>
              <a:ext uri="{FF2B5EF4-FFF2-40B4-BE49-F238E27FC236}">
                <a16:creationId xmlns:a16="http://schemas.microsoft.com/office/drawing/2014/main" id="{38CBFFDB-8B93-C4E5-24D1-532AE8D363CB}"/>
              </a:ext>
            </a:extLst>
          </p:cNvPr>
          <p:cNvPicPr>
            <a:picLocks noChangeAspect="1"/>
          </p:cNvPicPr>
          <p:nvPr/>
        </p:nvPicPr>
        <p:blipFill>
          <a:blip r:embed="rId3"/>
          <a:stretch>
            <a:fillRect/>
          </a:stretch>
        </p:blipFill>
        <p:spPr>
          <a:xfrm>
            <a:off x="2524991" y="-1"/>
            <a:ext cx="9637289" cy="5434445"/>
          </a:xfrm>
          <a:prstGeom prst="rect">
            <a:avLst/>
          </a:prstGeom>
        </p:spPr>
      </p:pic>
    </p:spTree>
    <p:extLst>
      <p:ext uri="{BB962C8B-B14F-4D97-AF65-F5344CB8AC3E}">
        <p14:creationId xmlns:p14="http://schemas.microsoft.com/office/powerpoint/2010/main" val="383115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593569-A46A-5479-4C57-7158D8837A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CEA7EE-6BDF-D119-253B-AFBED7D4D9A3}"/>
              </a:ext>
            </a:extLst>
          </p:cNvPr>
          <p:cNvSpPr>
            <a:spLocks noGrp="1"/>
          </p:cNvSpPr>
          <p:nvPr>
            <p:ph type="ctrTitle"/>
          </p:nvPr>
        </p:nvSpPr>
        <p:spPr>
          <a:xfrm>
            <a:off x="7053138" y="3429000"/>
            <a:ext cx="4179570" cy="930788"/>
          </a:xfrm>
        </p:spPr>
        <p:txBody>
          <a:bodyPr/>
          <a:lstStyle/>
          <a:p>
            <a:pPr algn="ctr"/>
            <a:br>
              <a:rPr lang="en-US" sz="5400" dirty="0"/>
            </a:br>
            <a:br>
              <a:rPr lang="en-US" sz="5400" dirty="0"/>
            </a:br>
            <a:br>
              <a:rPr lang="en-US" sz="5400" dirty="0"/>
            </a:br>
            <a:r>
              <a:rPr lang="en-US" sz="5400" dirty="0"/>
              <a:t>Lifetime Value Customers</a:t>
            </a:r>
            <a:br>
              <a:rPr lang="en-US" sz="2400" dirty="0"/>
            </a:br>
            <a:endParaRPr lang="en-US" sz="2400" dirty="0"/>
          </a:p>
        </p:txBody>
      </p:sp>
    </p:spTree>
    <p:extLst>
      <p:ext uri="{BB962C8B-B14F-4D97-AF65-F5344CB8AC3E}">
        <p14:creationId xmlns:p14="http://schemas.microsoft.com/office/powerpoint/2010/main" val="1999431059"/>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Minimalist presentation</Template>
  <TotalTime>0</TotalTime>
  <Words>779</Words>
  <Application>Microsoft Office PowerPoint</Application>
  <PresentationFormat>Widescreen</PresentationFormat>
  <Paragraphs>73</Paragraphs>
  <Slides>18</Slides>
  <Notes>18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Tenorite</vt:lpstr>
      <vt:lpstr>Custom</vt:lpstr>
      <vt:lpstr>Rockbuster Stealth 2020 Strategy   June 2025  Zosya Trimbacher </vt:lpstr>
      <vt:lpstr>Project Goal</vt:lpstr>
      <vt:lpstr>KEY BUSINESS QUESTIONS</vt:lpstr>
      <vt:lpstr>Descriptive Statistics at RocKbuster</vt:lpstr>
      <vt:lpstr>Movies and revenue </vt:lpstr>
      <vt:lpstr>Movie categories bringing in most revenue </vt:lpstr>
      <vt:lpstr>Global Revenue </vt:lpstr>
      <vt:lpstr>PowerPoint Presentation</vt:lpstr>
      <vt:lpstr>   Lifetime Value Customers </vt:lpstr>
      <vt:lpstr>Top 10 Countries by Customer Lifetime Value</vt:lpstr>
      <vt:lpstr>Revenue Impact   Highest and Lowest Performing Movies </vt:lpstr>
      <vt:lpstr>PowerPoint Presentation</vt:lpstr>
      <vt:lpstr>PowerPoint Presentation</vt:lpstr>
      <vt:lpstr>Valuable Customers   Top 5 Customers by Spend — Across All Regions </vt:lpstr>
      <vt:lpstr>PowerPoint Presentation</vt:lpstr>
      <vt:lpstr>Conclusion    Key Insights for Rockbuster’s Strategic Shift</vt:lpstr>
      <vt:lpstr>Recommendations &amp; Next Steps  Strategic Actions to Support the Streaming Launch</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Zosya Trimbacher</dc:creator>
  <cp:lastModifiedBy>Zosya Trimbacher</cp:lastModifiedBy>
  <cp:revision>14</cp:revision>
  <dcterms:created xsi:type="dcterms:W3CDTF">2025-06-26T15:03:01Z</dcterms:created>
  <dcterms:modified xsi:type="dcterms:W3CDTF">2025-06-26T20:18:25Z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