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Nunito Sans Light"/>
      <p:regular r:id="rId19"/>
      <p:bold r:id="rId20"/>
      <p:italic r:id="rId21"/>
      <p:boldItalic r:id="rId22"/>
    </p:embeddedFont>
    <p:embeddedFont>
      <p:font typeface="Roboto"/>
      <p:regular r:id="rId23"/>
      <p:bold r:id="rId24"/>
      <p:italic r:id="rId25"/>
      <p:boldItalic r:id="rId26"/>
    </p:embeddedFont>
    <p:embeddedFont>
      <p:font typeface="Nunito Sans SemiBold"/>
      <p:regular r:id="rId27"/>
      <p:bold r:id="rId28"/>
      <p:italic r:id="rId29"/>
      <p:boldItalic r:id="rId30"/>
    </p:embeddedFont>
    <p:embeddedFont>
      <p:font typeface="Nunito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D2E11A-01EF-4FE1-859A-076E8D20646F}">
  <a:tblStyle styleId="{70D2E11A-01EF-4FE1-859A-076E8D20646F}"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ansLight-bold.fntdata"/><Relationship Id="rId22" Type="http://schemas.openxmlformats.org/officeDocument/2006/relationships/font" Target="fonts/NunitoSansLight-boldItalic.fntdata"/><Relationship Id="rId21" Type="http://schemas.openxmlformats.org/officeDocument/2006/relationships/font" Target="fonts/NunitoSansLight-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SansSemiBold-bold.fntdata"/><Relationship Id="rId27" Type="http://schemas.openxmlformats.org/officeDocument/2006/relationships/font" Target="fonts/NunitoSansSemiBo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NunitoSansSemi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Sans-regular.fntdata"/><Relationship Id="rId30" Type="http://schemas.openxmlformats.org/officeDocument/2006/relationships/font" Target="fonts/NunitoSansSemiBold-boldItalic.fntdata"/><Relationship Id="rId11" Type="http://schemas.openxmlformats.org/officeDocument/2006/relationships/slide" Target="slides/slide4.xml"/><Relationship Id="rId33" Type="http://schemas.openxmlformats.org/officeDocument/2006/relationships/font" Target="fonts/NunitoSans-italic.fntdata"/><Relationship Id="rId10" Type="http://schemas.openxmlformats.org/officeDocument/2006/relationships/slide" Target="slides/slide3.xml"/><Relationship Id="rId32" Type="http://schemas.openxmlformats.org/officeDocument/2006/relationships/font" Target="fonts/NunitoSans-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NunitoSans-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NunitoSansLight-regular.fntdata"/><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c10313729_2_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6c10313729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c103137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6c1031372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6c10313729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6c10313729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6c10313729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6c10313729_2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c10313729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36c10313729_2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c10313729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36c10313729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6c10313729_2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6c10313729_2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6c10313729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6c10313729_2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c10313729_2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6c10313729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c10313729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36c10313729_2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c1031372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36c1031372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31B3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CF1E6"/>
        </a:solidFill>
      </p:bgPr>
    </p:bg>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0" name="Google Shape;7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131B31"/>
        </a:solidFill>
      </p:bgPr>
    </p:bg>
    <p:spTree>
      <p:nvGrpSpPr>
        <p:cNvPr id="71" name="Shape 71"/>
        <p:cNvGrpSpPr/>
        <p:nvPr/>
      </p:nvGrpSpPr>
      <p:grpSpPr>
        <a:xfrm>
          <a:off x="0" y="0"/>
          <a:ext cx="0" cy="0"/>
          <a:chOff x="0" y="0"/>
          <a:chExt cx="0" cy="0"/>
        </a:xfrm>
      </p:grpSpPr>
      <p:sp>
        <p:nvSpPr>
          <p:cNvPr id="72" name="Google Shape;72;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3" name="Google Shape;7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7" name="Google Shape;77;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1" name="Google Shape;8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0" name="Google Shape;9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CF1E6"/>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1B31"/>
        </a:solid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841100"/>
            <a:ext cx="82365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b="1" lang="en" sz="4800">
                <a:solidFill>
                  <a:srgbClr val="FCF1E6"/>
                </a:solidFill>
                <a:latin typeface="Nunito Sans"/>
                <a:ea typeface="Nunito Sans"/>
                <a:cs typeface="Nunito Sans"/>
                <a:sym typeface="Nunito Sans"/>
              </a:rPr>
              <a:t>Issues of missing out on concerts</a:t>
            </a:r>
            <a:endParaRPr b="1" sz="4800">
              <a:solidFill>
                <a:srgbClr val="FCF1E6"/>
              </a:solidFill>
              <a:latin typeface="Nunito Sans"/>
              <a:ea typeface="Nunito Sans"/>
              <a:cs typeface="Nunito Sans"/>
              <a:sym typeface="Nunito Sans"/>
            </a:endParaRPr>
          </a:p>
        </p:txBody>
      </p:sp>
      <p:sp>
        <p:nvSpPr>
          <p:cNvPr id="100" name="Google Shape;100;p25"/>
          <p:cNvSpPr txBox="1"/>
          <p:nvPr>
            <p:ph idx="1" type="subTitle"/>
          </p:nvPr>
        </p:nvSpPr>
        <p:spPr>
          <a:xfrm>
            <a:off x="311700" y="3072400"/>
            <a:ext cx="85206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100">
                <a:solidFill>
                  <a:srgbClr val="FCF1E6"/>
                </a:solidFill>
                <a:latin typeface="Nunito Sans Light"/>
                <a:ea typeface="Nunito Sans Light"/>
                <a:cs typeface="Nunito Sans Light"/>
                <a:sym typeface="Nunito Sans Light"/>
              </a:rPr>
              <a:t>Noah Unverzagt</a:t>
            </a:r>
            <a:r>
              <a:rPr lang="en" sz="2100">
                <a:solidFill>
                  <a:srgbClr val="FCF1E6"/>
                </a:solidFill>
                <a:latin typeface="Nunito Sans Light"/>
                <a:ea typeface="Nunito Sans Light"/>
                <a:cs typeface="Nunito Sans Light"/>
                <a:sym typeface="Nunito Sans Light"/>
              </a:rPr>
              <a:t>, </a:t>
            </a:r>
            <a:r>
              <a:rPr lang="en" sz="2100">
                <a:solidFill>
                  <a:srgbClr val="FCF1E6"/>
                </a:solidFill>
                <a:latin typeface="Nunito Sans Light"/>
                <a:ea typeface="Nunito Sans Light"/>
                <a:cs typeface="Nunito Sans Light"/>
                <a:sym typeface="Nunito Sans Light"/>
              </a:rPr>
              <a:t>August</a:t>
            </a:r>
            <a:r>
              <a:rPr lang="en" sz="2100">
                <a:solidFill>
                  <a:srgbClr val="FCF1E6"/>
                </a:solidFill>
                <a:latin typeface="Nunito Sans Light"/>
                <a:ea typeface="Nunito Sans Light"/>
                <a:cs typeface="Nunito Sans Light"/>
                <a:sym typeface="Nunito Sans Light"/>
              </a:rPr>
              <a:t> 1st 2025</a:t>
            </a:r>
            <a:endParaRPr sz="2100">
              <a:solidFill>
                <a:srgbClr val="FCF1E6"/>
              </a:solidFill>
              <a:latin typeface="Nunito Sans Light"/>
              <a:ea typeface="Nunito Sans Light"/>
              <a:cs typeface="Nunito Sans Light"/>
              <a:sym typeface="Nunito Sans Light"/>
            </a:endParaRPr>
          </a:p>
        </p:txBody>
      </p:sp>
      <p:sp>
        <p:nvSpPr>
          <p:cNvPr id="101" name="Google Shape;101;p25"/>
          <p:cNvSpPr txBox="1"/>
          <p:nvPr/>
        </p:nvSpPr>
        <p:spPr>
          <a:xfrm>
            <a:off x="508000" y="3730175"/>
            <a:ext cx="207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 name="Google Shape;102;p25"/>
          <p:cNvSpPr txBox="1"/>
          <p:nvPr/>
        </p:nvSpPr>
        <p:spPr>
          <a:xfrm>
            <a:off x="311700" y="283200"/>
            <a:ext cx="3206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rgbClr val="999999"/>
                </a:solidFill>
                <a:latin typeface="Roboto"/>
                <a:ea typeface="Roboto"/>
                <a:cs typeface="Roboto"/>
                <a:sym typeface="Roboto"/>
              </a:rPr>
              <a:t>R</a:t>
            </a:r>
            <a:r>
              <a:rPr b="0" i="0" lang="en" sz="1200" u="none" cap="none" strike="noStrike">
                <a:solidFill>
                  <a:srgbClr val="999999"/>
                </a:solidFill>
                <a:latin typeface="Roboto"/>
                <a:ea typeface="Roboto"/>
                <a:cs typeface="Roboto"/>
                <a:sym typeface="Roboto"/>
              </a:rPr>
              <a:t>esearch </a:t>
            </a:r>
            <a:r>
              <a:rPr lang="en" sz="1200">
                <a:solidFill>
                  <a:srgbClr val="999999"/>
                </a:solidFill>
                <a:latin typeface="Roboto"/>
                <a:ea typeface="Roboto"/>
                <a:cs typeface="Roboto"/>
                <a:sym typeface="Roboto"/>
              </a:rPr>
              <a:t>R</a:t>
            </a:r>
            <a:r>
              <a:rPr b="0" i="0" lang="en" sz="1200" u="none" cap="none" strike="noStrike">
                <a:solidFill>
                  <a:srgbClr val="999999"/>
                </a:solidFill>
                <a:latin typeface="Roboto"/>
                <a:ea typeface="Roboto"/>
                <a:cs typeface="Roboto"/>
                <a:sym typeface="Roboto"/>
              </a:rPr>
              <a:t>eport</a:t>
            </a:r>
            <a:endParaRPr b="0" i="0" sz="1200" u="none" cap="none" strike="noStrike">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555600"/>
            <a:ext cx="2808000" cy="3732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90476"/>
              <a:buNone/>
            </a:pPr>
            <a:r>
              <a:rPr b="1" lang="en" sz="1400">
                <a:solidFill>
                  <a:srgbClr val="666666"/>
                </a:solidFill>
                <a:latin typeface="Nunito Sans"/>
                <a:ea typeface="Nunito Sans"/>
                <a:cs typeface="Nunito Sans"/>
                <a:sym typeface="Nunito Sans"/>
              </a:rPr>
              <a:t>Finding #4</a:t>
            </a:r>
            <a:endParaRPr b="1" sz="1400">
              <a:solidFill>
                <a:srgbClr val="666666"/>
              </a:solidFill>
              <a:latin typeface="Nunito Sans"/>
              <a:ea typeface="Nunito Sans"/>
              <a:cs typeface="Nunito Sans"/>
              <a:sym typeface="Nunito Sans"/>
            </a:endParaRPr>
          </a:p>
        </p:txBody>
      </p:sp>
      <p:sp>
        <p:nvSpPr>
          <p:cNvPr id="168" name="Google Shape;168;p34"/>
          <p:cNvSpPr txBox="1"/>
          <p:nvPr>
            <p:ph idx="1" type="body"/>
          </p:nvPr>
        </p:nvSpPr>
        <p:spPr>
          <a:xfrm>
            <a:off x="311700" y="1021900"/>
            <a:ext cx="3539400" cy="190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200"/>
              <a:buNone/>
            </a:pPr>
            <a:r>
              <a:rPr b="1" lang="en" sz="2000">
                <a:solidFill>
                  <a:schemeClr val="dk1"/>
                </a:solidFill>
                <a:latin typeface="Nunito Sans"/>
                <a:ea typeface="Nunito Sans"/>
                <a:cs typeface="Nunito Sans"/>
                <a:sym typeface="Nunito Sans"/>
              </a:rPr>
              <a:t>People hear about concerts from </a:t>
            </a:r>
            <a:r>
              <a:rPr b="1" lang="en" sz="2000">
                <a:solidFill>
                  <a:schemeClr val="dk1"/>
                </a:solidFill>
                <a:latin typeface="Nunito Sans"/>
                <a:ea typeface="Nunito Sans"/>
                <a:cs typeface="Nunito Sans"/>
                <a:sym typeface="Nunito Sans"/>
              </a:rPr>
              <a:t>their</a:t>
            </a:r>
            <a:r>
              <a:rPr b="1" lang="en" sz="2000">
                <a:solidFill>
                  <a:schemeClr val="dk1"/>
                </a:solidFill>
                <a:latin typeface="Nunito Sans"/>
                <a:ea typeface="Nunito Sans"/>
                <a:cs typeface="Nunito Sans"/>
                <a:sym typeface="Nunito Sans"/>
              </a:rPr>
              <a:t> friends more than they do searching.</a:t>
            </a:r>
            <a:endParaRPr b="1" sz="2000">
              <a:solidFill>
                <a:schemeClr val="dk1"/>
              </a:solidFill>
              <a:latin typeface="Nunito Sans"/>
              <a:ea typeface="Nunito Sans"/>
              <a:cs typeface="Nunito Sans"/>
              <a:sym typeface="Nunito Sans"/>
            </a:endParaRPr>
          </a:p>
          <a:p>
            <a:pPr indent="0" lvl="0" marL="0" rtl="0" algn="l">
              <a:lnSpc>
                <a:spcPct val="100000"/>
              </a:lnSpc>
              <a:spcBef>
                <a:spcPts val="1200"/>
              </a:spcBef>
              <a:spcAft>
                <a:spcPts val="1200"/>
              </a:spcAft>
              <a:buSzPts val="1200"/>
              <a:buNone/>
            </a:pPr>
            <a:r>
              <a:rPr lang="en" sz="1400">
                <a:latin typeface="Nunito Sans"/>
                <a:ea typeface="Nunito Sans"/>
                <a:cs typeface="Nunito Sans"/>
                <a:sym typeface="Nunito Sans"/>
              </a:rPr>
              <a:t>Surveyors stated that they typically hear about concerts from their friends more often than they do from an app. </a:t>
            </a:r>
            <a:r>
              <a:rPr lang="en" sz="1400">
                <a:latin typeface="Nunito Sans"/>
                <a:ea typeface="Nunito Sans"/>
                <a:cs typeface="Nunito Sans"/>
                <a:sym typeface="Nunito Sans"/>
              </a:rPr>
              <a:t> </a:t>
            </a:r>
            <a:endParaRPr b="1" sz="2050">
              <a:solidFill>
                <a:schemeClr val="dk1"/>
              </a:solidFill>
              <a:latin typeface="Nunito Sans"/>
              <a:ea typeface="Nunito Sans"/>
              <a:cs typeface="Nunito Sans"/>
              <a:sym typeface="Nunito Sans"/>
            </a:endParaRPr>
          </a:p>
        </p:txBody>
      </p:sp>
      <p:sp>
        <p:nvSpPr>
          <p:cNvPr id="169" name="Google Shape;169;p34"/>
          <p:cNvSpPr txBox="1"/>
          <p:nvPr>
            <p:ph type="title"/>
          </p:nvPr>
        </p:nvSpPr>
        <p:spPr>
          <a:xfrm>
            <a:off x="4484325" y="1030375"/>
            <a:ext cx="4137600" cy="12807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SzPts val="2400"/>
              <a:buNone/>
            </a:pPr>
            <a:r>
              <a:rPr i="1" lang="en" sz="1600">
                <a:solidFill>
                  <a:srgbClr val="000000"/>
                </a:solidFill>
                <a:latin typeface="Nunito Sans"/>
                <a:ea typeface="Nunito Sans"/>
                <a:cs typeface="Nunito Sans"/>
                <a:sym typeface="Nunito Sans"/>
              </a:rPr>
              <a:t>“I </a:t>
            </a:r>
            <a:r>
              <a:rPr i="1" lang="en" sz="1600">
                <a:solidFill>
                  <a:srgbClr val="000000"/>
                </a:solidFill>
                <a:latin typeface="Nunito Sans"/>
                <a:ea typeface="Nunito Sans"/>
                <a:cs typeface="Nunito Sans"/>
                <a:sym typeface="Nunito Sans"/>
              </a:rPr>
              <a:t>usually</a:t>
            </a:r>
            <a:r>
              <a:rPr i="1" lang="en" sz="1600">
                <a:solidFill>
                  <a:srgbClr val="000000"/>
                </a:solidFill>
                <a:latin typeface="Nunito Sans"/>
                <a:ea typeface="Nunito Sans"/>
                <a:cs typeface="Nunito Sans"/>
                <a:sym typeface="Nunito Sans"/>
              </a:rPr>
              <a:t> hear about concerts from my friends or a social media post.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rPr lang="en" sz="1600">
                <a:solidFill>
                  <a:srgbClr val="000000"/>
                </a:solidFill>
                <a:latin typeface="Nunito Sans"/>
                <a:ea typeface="Nunito Sans"/>
                <a:cs typeface="Nunito Sans"/>
                <a:sym typeface="Nunito Sans"/>
              </a:rPr>
              <a:t>- P2</a:t>
            </a:r>
            <a:endParaRPr sz="1600">
              <a:solidFill>
                <a:srgbClr val="000000"/>
              </a:solidFill>
              <a:latin typeface="Nunito Sans"/>
              <a:ea typeface="Nunito Sans"/>
              <a:cs typeface="Nunito Sans"/>
              <a:sym typeface="Nunito Sans"/>
            </a:endParaRPr>
          </a:p>
        </p:txBody>
      </p:sp>
      <p:sp>
        <p:nvSpPr>
          <p:cNvPr id="170" name="Google Shape;170;p34"/>
          <p:cNvSpPr txBox="1"/>
          <p:nvPr>
            <p:ph type="title"/>
          </p:nvPr>
        </p:nvSpPr>
        <p:spPr>
          <a:xfrm>
            <a:off x="4484325" y="2875750"/>
            <a:ext cx="4137600" cy="1563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SzPts val="2400"/>
              <a:buNone/>
            </a:pPr>
            <a:r>
              <a:rPr i="1" lang="en" sz="1600">
                <a:solidFill>
                  <a:srgbClr val="000000"/>
                </a:solidFill>
                <a:latin typeface="Nunito Sans"/>
                <a:ea typeface="Nunito Sans"/>
                <a:cs typeface="Nunito Sans"/>
                <a:sym typeface="Nunito Sans"/>
              </a:rPr>
              <a:t>“My friends always text me about a concert they want to go to. I’ll </a:t>
            </a:r>
            <a:r>
              <a:rPr i="1" lang="en" sz="1600">
                <a:solidFill>
                  <a:srgbClr val="000000"/>
                </a:solidFill>
                <a:latin typeface="Nunito Sans"/>
                <a:ea typeface="Nunito Sans"/>
                <a:cs typeface="Nunito Sans"/>
                <a:sym typeface="Nunito Sans"/>
              </a:rPr>
              <a:t>usually</a:t>
            </a:r>
            <a:r>
              <a:rPr i="1" lang="en" sz="1600">
                <a:solidFill>
                  <a:srgbClr val="000000"/>
                </a:solidFill>
                <a:latin typeface="Nunito Sans"/>
                <a:ea typeface="Nunito Sans"/>
                <a:cs typeface="Nunito Sans"/>
                <a:sym typeface="Nunito Sans"/>
              </a:rPr>
              <a:t> wait for them to me.”</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rPr lang="en" sz="1600">
                <a:solidFill>
                  <a:srgbClr val="000000"/>
                </a:solidFill>
                <a:latin typeface="Nunito Sans"/>
                <a:ea typeface="Nunito Sans"/>
                <a:cs typeface="Nunito Sans"/>
                <a:sym typeface="Nunito Sans"/>
              </a:rPr>
              <a:t>- P4</a:t>
            </a:r>
            <a:endParaRPr sz="1600">
              <a:solidFill>
                <a:srgbClr val="000000"/>
              </a:solidFill>
              <a:latin typeface="Nunito Sans"/>
              <a:ea typeface="Nunito Sans"/>
              <a:cs typeface="Nunito Sans"/>
              <a:sym typeface="Nuni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Sans SemiBold"/>
                <a:ea typeface="Nunito Sans SemiBold"/>
                <a:cs typeface="Nunito Sans SemiBold"/>
                <a:sym typeface="Nunito Sans SemiBold"/>
              </a:rPr>
              <a:t>What’s Next?</a:t>
            </a:r>
            <a:endParaRPr>
              <a:latin typeface="Nunito Sans SemiBold"/>
              <a:ea typeface="Nunito Sans SemiBold"/>
              <a:cs typeface="Nunito Sans SemiBold"/>
              <a:sym typeface="Nunito Sans SemiBold"/>
            </a:endParaRPr>
          </a:p>
        </p:txBody>
      </p:sp>
      <p:sp>
        <p:nvSpPr>
          <p:cNvPr id="176" name="Google Shape;176;p35"/>
          <p:cNvSpPr txBox="1"/>
          <p:nvPr>
            <p:ph idx="1" type="body"/>
          </p:nvPr>
        </p:nvSpPr>
        <p:spPr>
          <a:xfrm>
            <a:off x="311700" y="1152475"/>
            <a:ext cx="50682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Nunito Sans"/>
              <a:buChar char="○"/>
            </a:pPr>
            <a:r>
              <a:rPr lang="en">
                <a:latin typeface="Nunito Sans"/>
                <a:ea typeface="Nunito Sans"/>
                <a:cs typeface="Nunito Sans"/>
                <a:sym typeface="Nunito Sans"/>
              </a:rPr>
              <a:t>Conduct a new survey study to better understand on what would improve discovering concerts.</a:t>
            </a:r>
            <a:endParaRPr>
              <a:latin typeface="Nunito Sans"/>
              <a:ea typeface="Nunito Sans"/>
              <a:cs typeface="Nunito Sans"/>
              <a:sym typeface="Nunito Sans"/>
            </a:endParaRPr>
          </a:p>
          <a:p>
            <a:pPr indent="-342900" lvl="0" marL="457200" rtl="0" algn="l">
              <a:lnSpc>
                <a:spcPct val="115000"/>
              </a:lnSpc>
              <a:spcBef>
                <a:spcPts val="1000"/>
              </a:spcBef>
              <a:spcAft>
                <a:spcPts val="0"/>
              </a:spcAft>
              <a:buSzPts val="1800"/>
              <a:buFont typeface="Nunito Sans"/>
              <a:buChar char="○"/>
            </a:pPr>
            <a:r>
              <a:rPr lang="en">
                <a:latin typeface="Nunito Sans"/>
                <a:ea typeface="Nunito Sans"/>
                <a:cs typeface="Nunito Sans"/>
                <a:sym typeface="Nunito Sans"/>
              </a:rPr>
              <a:t>Prioritize key problems to solve and create </a:t>
            </a:r>
            <a:r>
              <a:rPr lang="en">
                <a:latin typeface="Nunito Sans"/>
                <a:ea typeface="Nunito Sans"/>
                <a:cs typeface="Nunito Sans"/>
                <a:sym typeface="Nunito Sans"/>
              </a:rPr>
              <a:t>initial</a:t>
            </a:r>
            <a:r>
              <a:rPr lang="en">
                <a:latin typeface="Nunito Sans"/>
                <a:ea typeface="Nunito Sans"/>
                <a:cs typeface="Nunito Sans"/>
                <a:sym typeface="Nunito Sans"/>
              </a:rPr>
              <a:t> design ideas.</a:t>
            </a:r>
            <a:endParaRPr>
              <a:latin typeface="Nunito Sans"/>
              <a:ea typeface="Nunito Sans"/>
              <a:cs typeface="Nunito Sans"/>
              <a:sym typeface="Nunito Sans"/>
            </a:endParaRPr>
          </a:p>
          <a:p>
            <a:pPr indent="0" lvl="0" marL="0" rtl="0" algn="l">
              <a:lnSpc>
                <a:spcPct val="115000"/>
              </a:lnSpc>
              <a:spcBef>
                <a:spcPts val="1000"/>
              </a:spcBef>
              <a:spcAft>
                <a:spcPts val="1200"/>
              </a:spcAft>
              <a:buSzPts val="1800"/>
              <a:buNone/>
            </a:pPr>
            <a:r>
              <a:t/>
            </a:r>
            <a:endParaRPr>
              <a:latin typeface="Nunito Sans"/>
              <a:ea typeface="Nunito Sans"/>
              <a:cs typeface="Nunito Sans"/>
              <a:sym typeface="Nuni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131B31"/>
                </a:solidFill>
                <a:latin typeface="Nunito Sans SemiBold"/>
                <a:ea typeface="Nunito Sans SemiBold"/>
                <a:cs typeface="Nunito Sans SemiBold"/>
                <a:sym typeface="Nunito Sans SemiBold"/>
              </a:rPr>
              <a:t>Executive Summary</a:t>
            </a:r>
            <a:endParaRPr>
              <a:solidFill>
                <a:srgbClr val="131B31"/>
              </a:solidFill>
              <a:latin typeface="Nunito Sans SemiBold"/>
              <a:ea typeface="Nunito Sans SemiBold"/>
              <a:cs typeface="Nunito Sans SemiBold"/>
              <a:sym typeface="Nunito Sans SemiBold"/>
            </a:endParaRPr>
          </a:p>
        </p:txBody>
      </p:sp>
      <p:sp>
        <p:nvSpPr>
          <p:cNvPr id="108" name="Google Shape;108;p26"/>
          <p:cNvSpPr txBox="1"/>
          <p:nvPr>
            <p:ph idx="1" type="body"/>
          </p:nvPr>
        </p:nvSpPr>
        <p:spPr>
          <a:xfrm>
            <a:off x="311700" y="11666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sz="1400">
                <a:latin typeface="Nunito Sans"/>
                <a:ea typeface="Nunito Sans"/>
                <a:cs typeface="Nunito Sans"/>
                <a:sym typeface="Nunito Sans"/>
              </a:rPr>
              <a:t>We conducted an interview/ survey study on how people discover concerts</a:t>
            </a:r>
            <a:r>
              <a:rPr lang="en" sz="1400">
                <a:latin typeface="Nunito Sans"/>
                <a:ea typeface="Nunito Sans"/>
                <a:cs typeface="Nunito Sans"/>
                <a:sym typeface="Nunito Sans"/>
              </a:rPr>
              <a:t>.</a:t>
            </a:r>
            <a:endParaRPr sz="1400"/>
          </a:p>
        </p:txBody>
      </p:sp>
      <p:sp>
        <p:nvSpPr>
          <p:cNvPr id="109" name="Google Shape;109;p26"/>
          <p:cNvSpPr txBox="1"/>
          <p:nvPr/>
        </p:nvSpPr>
        <p:spPr>
          <a:xfrm>
            <a:off x="361300" y="1689450"/>
            <a:ext cx="786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595959"/>
                </a:solidFill>
                <a:latin typeface="Nunito Sans SemiBold"/>
                <a:ea typeface="Nunito Sans SemiBold"/>
                <a:cs typeface="Nunito Sans SemiBold"/>
                <a:sym typeface="Nunito Sans SemiBold"/>
              </a:rPr>
              <a:t>We learned…</a:t>
            </a:r>
            <a:endParaRPr b="0" i="0" sz="2000" u="none" cap="none" strike="noStrike">
              <a:solidFill>
                <a:srgbClr val="595959"/>
              </a:solidFill>
              <a:latin typeface="Nunito Sans SemiBold"/>
              <a:ea typeface="Nunito Sans SemiBold"/>
              <a:cs typeface="Nunito Sans SemiBold"/>
              <a:sym typeface="Nunito Sans SemiBold"/>
            </a:endParaRPr>
          </a:p>
        </p:txBody>
      </p:sp>
      <p:sp>
        <p:nvSpPr>
          <p:cNvPr id="110" name="Google Shape;110;p26"/>
          <p:cNvSpPr txBox="1"/>
          <p:nvPr/>
        </p:nvSpPr>
        <p:spPr>
          <a:xfrm>
            <a:off x="361300" y="2248550"/>
            <a:ext cx="79704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2"/>
                </a:solidFill>
                <a:latin typeface="Nunito Sans"/>
                <a:ea typeface="Nunito Sans"/>
                <a:cs typeface="Nunito Sans"/>
                <a:sym typeface="Nunito Sans"/>
              </a:rPr>
              <a:t>Participants reported a lack of awareness regarding when their favorite artists were performing nearby. While they were generally informed about major artists, they were often unaware of tour dates for smaller or emerging acts.</a:t>
            </a:r>
            <a:endParaRPr b="0" i="0" sz="1400" u="none" cap="none" strike="noStrike">
              <a:solidFill>
                <a:schemeClr val="dk2"/>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rPr lang="en">
                <a:solidFill>
                  <a:schemeClr val="dk2"/>
                </a:solidFill>
                <a:latin typeface="Nunito Sans"/>
                <a:ea typeface="Nunito Sans"/>
                <a:cs typeface="Nunito Sans"/>
                <a:sym typeface="Nunito Sans"/>
              </a:rPr>
              <a:t>Participants commonly learned about concerts through friends rather than through apps. While they used platforms like Bandsintown, Ticketmaster, and Spotify, word-of-mouth remained their primary source of concert information.</a:t>
            </a:r>
            <a:endParaRPr>
              <a:solidFill>
                <a:schemeClr val="dk2"/>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2"/>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rPr lang="en">
                <a:solidFill>
                  <a:schemeClr val="dk2"/>
                </a:solidFill>
                <a:latin typeface="Nunito Sans"/>
                <a:ea typeface="Nunito Sans"/>
                <a:cs typeface="Nunito Sans"/>
                <a:sym typeface="Nunito Sans"/>
              </a:rPr>
              <a:t>Participants expressed a willingness to attend concerts alone but preferred going with a group to enhance their overall experience.</a:t>
            </a:r>
            <a:endParaRPr>
              <a:solidFill>
                <a:schemeClr val="dk2"/>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2"/>
              </a:solidFill>
              <a:latin typeface="Nunito Sans"/>
              <a:ea typeface="Nunito Sans"/>
              <a:cs typeface="Nunito Sans"/>
              <a:sym typeface="Nunito Sans"/>
            </a:endParaRPr>
          </a:p>
          <a:p>
            <a:pPr indent="0" lvl="0" marL="0" marR="0" rtl="0" algn="l">
              <a:lnSpc>
                <a:spcPct val="100000"/>
              </a:lnSpc>
              <a:spcBef>
                <a:spcPts val="0"/>
              </a:spcBef>
              <a:spcAft>
                <a:spcPts val="0"/>
              </a:spcAft>
              <a:buClr>
                <a:srgbClr val="000000"/>
              </a:buClr>
              <a:buSzPts val="1400"/>
              <a:buFont typeface="Arial"/>
              <a:buNone/>
            </a:pPr>
            <a:r>
              <a:rPr lang="en">
                <a:solidFill>
                  <a:schemeClr val="dk2"/>
                </a:solidFill>
                <a:latin typeface="Nunito Sans"/>
                <a:ea typeface="Nunito Sans"/>
                <a:cs typeface="Nunito Sans"/>
                <a:sym typeface="Nunito Sans"/>
              </a:rPr>
              <a:t>Participants reported spending minimal time actively searching for concerts, instead relying on recommendations from others or discovering events through social media.</a:t>
            </a:r>
            <a:endParaRPr>
              <a:solidFill>
                <a:schemeClr val="dk2"/>
              </a:solidFill>
              <a:latin typeface="Nunito Sans"/>
              <a:ea typeface="Nunito Sans"/>
              <a:cs typeface="Nunito Sans"/>
              <a:sym typeface="Nuni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Nunito Sans SemiBold"/>
                <a:ea typeface="Nunito Sans SemiBold"/>
                <a:cs typeface="Nunito Sans SemiBold"/>
                <a:sym typeface="Nunito Sans SemiBold"/>
              </a:rPr>
              <a:t>Overview</a:t>
            </a:r>
            <a:endParaRPr>
              <a:latin typeface="Nunito Sans SemiBold"/>
              <a:ea typeface="Nunito Sans SemiBold"/>
              <a:cs typeface="Nunito Sans SemiBold"/>
              <a:sym typeface="Nunito Sans SemiBold"/>
            </a:endParaRPr>
          </a:p>
        </p:txBody>
      </p:sp>
      <p:sp>
        <p:nvSpPr>
          <p:cNvPr id="116" name="Google Shape;116;p27"/>
          <p:cNvSpPr txBox="1"/>
          <p:nvPr/>
        </p:nvSpPr>
        <p:spPr>
          <a:xfrm>
            <a:off x="4579100" y="1124125"/>
            <a:ext cx="3962400" cy="368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2050"/>
              <a:buFont typeface="Arial"/>
              <a:buNone/>
            </a:pPr>
            <a:r>
              <a:rPr b="0" i="0" lang="en" sz="2050" u="none" cap="none" strike="noStrike">
                <a:solidFill>
                  <a:srgbClr val="595959"/>
                </a:solidFill>
                <a:latin typeface="Nunito Sans SemiBold"/>
                <a:ea typeface="Nunito Sans SemiBold"/>
                <a:cs typeface="Nunito Sans SemiBold"/>
                <a:sym typeface="Nunito Sans SemiBold"/>
              </a:rPr>
              <a:t>Research Questions</a:t>
            </a:r>
            <a:endParaRPr b="0" i="0" sz="2050" u="none" cap="none" strike="noStrike">
              <a:solidFill>
                <a:srgbClr val="595959"/>
              </a:solidFill>
              <a:latin typeface="Nunito Sans SemiBold"/>
              <a:ea typeface="Nunito Sans SemiBold"/>
              <a:cs typeface="Nunito Sans SemiBold"/>
              <a:sym typeface="Nunito Sans SemiBold"/>
            </a:endParaRPr>
          </a:p>
          <a:p>
            <a:pPr indent="-317500" lvl="0" marL="457200" marR="0" rtl="0" algn="l">
              <a:lnSpc>
                <a:spcPct val="115000"/>
              </a:lnSpc>
              <a:spcBef>
                <a:spcPts val="1200"/>
              </a:spcBef>
              <a:spcAft>
                <a:spcPts val="0"/>
              </a:spcAft>
              <a:buClr>
                <a:srgbClr val="595959"/>
              </a:buClr>
              <a:buSzPts val="1400"/>
              <a:buFont typeface="Nunito Sans"/>
              <a:buChar char="○"/>
            </a:pPr>
            <a:r>
              <a:rPr lang="en">
                <a:solidFill>
                  <a:srgbClr val="595959"/>
                </a:solidFill>
                <a:latin typeface="Nunito Sans"/>
                <a:ea typeface="Nunito Sans"/>
                <a:cs typeface="Nunito Sans"/>
                <a:sym typeface="Nunito Sans"/>
              </a:rPr>
              <a:t>What factors contribute to concertgoers missing opportunities to see artists perform?</a:t>
            </a:r>
            <a:endParaRPr b="0" i="0" sz="1400" u="none" cap="none" strike="noStrike">
              <a:solidFill>
                <a:srgbClr val="595959"/>
              </a:solidFill>
              <a:latin typeface="Nunito Sans"/>
              <a:ea typeface="Nunito Sans"/>
              <a:cs typeface="Nunito Sans"/>
              <a:sym typeface="Nunito Sans"/>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595959"/>
              </a:solidFill>
              <a:latin typeface="Nunito Sans"/>
              <a:ea typeface="Nunito Sans"/>
              <a:cs typeface="Nunito Sans"/>
              <a:sym typeface="Nunito Sans"/>
            </a:endParaRPr>
          </a:p>
          <a:p>
            <a:pPr indent="-317500" lvl="0" marL="457200" marR="0" rtl="0" algn="l">
              <a:lnSpc>
                <a:spcPct val="115000"/>
              </a:lnSpc>
              <a:spcBef>
                <a:spcPts val="1200"/>
              </a:spcBef>
              <a:spcAft>
                <a:spcPts val="0"/>
              </a:spcAft>
              <a:buClr>
                <a:srgbClr val="595959"/>
              </a:buClr>
              <a:buSzPts val="1400"/>
              <a:buFont typeface="Nunito Sans"/>
              <a:buChar char="○"/>
            </a:pPr>
            <a:r>
              <a:rPr lang="en">
                <a:solidFill>
                  <a:srgbClr val="595959"/>
                </a:solidFill>
                <a:latin typeface="Nunito Sans"/>
                <a:ea typeface="Nunito Sans"/>
                <a:cs typeface="Nunito Sans"/>
                <a:sym typeface="Nunito Sans"/>
              </a:rPr>
              <a:t>How can we increase concertgoers' motivation to attend local performances?</a:t>
            </a:r>
            <a:endParaRPr b="0" i="0" sz="1400" u="none" cap="none" strike="noStrike">
              <a:solidFill>
                <a:srgbClr val="595959"/>
              </a:solidFill>
              <a:latin typeface="Nunito Sans"/>
              <a:ea typeface="Nunito Sans"/>
              <a:cs typeface="Nunito Sans"/>
              <a:sym typeface="Nunito Sans"/>
            </a:endParaRPr>
          </a:p>
        </p:txBody>
      </p:sp>
      <p:sp>
        <p:nvSpPr>
          <p:cNvPr id="117" name="Google Shape;117;p27"/>
          <p:cNvSpPr txBox="1"/>
          <p:nvPr>
            <p:ph idx="1" type="body"/>
          </p:nvPr>
        </p:nvSpPr>
        <p:spPr>
          <a:xfrm>
            <a:off x="311700" y="1152475"/>
            <a:ext cx="3962400" cy="368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900">
                <a:latin typeface="Nunito Sans SemiBold"/>
                <a:ea typeface="Nunito Sans SemiBold"/>
                <a:cs typeface="Nunito Sans SemiBold"/>
                <a:sym typeface="Nunito Sans SemiBold"/>
              </a:rPr>
              <a:t>Background</a:t>
            </a:r>
            <a:endParaRPr sz="1400">
              <a:latin typeface="Nunito Sans"/>
              <a:ea typeface="Nunito Sans"/>
              <a:cs typeface="Nunito Sans"/>
              <a:sym typeface="Nunito Sans"/>
            </a:endParaRPr>
          </a:p>
          <a:p>
            <a:pPr indent="0" lvl="0" marL="0" rtl="0" algn="l">
              <a:lnSpc>
                <a:spcPct val="115000"/>
              </a:lnSpc>
              <a:spcBef>
                <a:spcPts val="1200"/>
              </a:spcBef>
              <a:spcAft>
                <a:spcPts val="0"/>
              </a:spcAft>
              <a:buClr>
                <a:schemeClr val="dk1"/>
              </a:buClr>
              <a:buSzPts val="1100"/>
              <a:buFont typeface="Arial"/>
              <a:buNone/>
            </a:pPr>
            <a:r>
              <a:rPr lang="en" sz="1400">
                <a:latin typeface="Nunito Sans"/>
                <a:ea typeface="Nunito Sans"/>
                <a:cs typeface="Nunito Sans"/>
                <a:sym typeface="Nunito Sans"/>
              </a:rPr>
              <a:t>In the United States, concertgoers reported missing certain performances due to a lack of awareness or personal connection with the artist.</a:t>
            </a:r>
            <a:r>
              <a:rPr lang="en" sz="1400">
                <a:latin typeface="Nunito Sans"/>
                <a:ea typeface="Nunito Sans"/>
                <a:cs typeface="Nunito Sans"/>
                <a:sym typeface="Nunito Sans"/>
              </a:rPr>
              <a:t> </a:t>
            </a:r>
            <a:endParaRPr sz="1400">
              <a:latin typeface="Nunito Sans"/>
              <a:ea typeface="Nunito Sans"/>
              <a:cs typeface="Nunito Sans"/>
              <a:sym typeface="Nunito Sans"/>
            </a:endParaRPr>
          </a:p>
          <a:p>
            <a:pPr indent="0" lvl="0" marL="0" rtl="0" algn="l">
              <a:lnSpc>
                <a:spcPct val="115000"/>
              </a:lnSpc>
              <a:spcBef>
                <a:spcPts val="1200"/>
              </a:spcBef>
              <a:spcAft>
                <a:spcPts val="0"/>
              </a:spcAft>
              <a:buClr>
                <a:schemeClr val="dk1"/>
              </a:buClr>
              <a:buSzPts val="1100"/>
              <a:buFont typeface="Arial"/>
              <a:buNone/>
            </a:pPr>
            <a:r>
              <a:t/>
            </a:r>
            <a:endParaRPr sz="1400">
              <a:latin typeface="Nunito Sans"/>
              <a:ea typeface="Nunito Sans"/>
              <a:cs typeface="Nunito Sans"/>
              <a:sym typeface="Nunito Sans"/>
            </a:endParaRPr>
          </a:p>
          <a:p>
            <a:pPr indent="0" lvl="0" marL="0" rtl="0" algn="l">
              <a:lnSpc>
                <a:spcPct val="115000"/>
              </a:lnSpc>
              <a:spcBef>
                <a:spcPts val="1200"/>
              </a:spcBef>
              <a:spcAft>
                <a:spcPts val="0"/>
              </a:spcAft>
              <a:buClr>
                <a:schemeClr val="dk1"/>
              </a:buClr>
              <a:buSzPts val="1100"/>
              <a:buFont typeface="Arial"/>
              <a:buNone/>
            </a:pPr>
            <a:r>
              <a:rPr lang="en" sz="1400">
                <a:latin typeface="Nunito Sans"/>
                <a:ea typeface="Nunito Sans"/>
                <a:cs typeface="Nunito Sans"/>
                <a:sym typeface="Nunito Sans"/>
              </a:rPr>
              <a:t>My goal was to explore how concertgoers discover live events and what drives their motivation to attend. </a:t>
            </a:r>
            <a:endParaRPr sz="1400">
              <a:latin typeface="Nunito Sans"/>
              <a:ea typeface="Nunito Sans"/>
              <a:cs typeface="Nunito Sans"/>
              <a:sym typeface="Nunito Sans"/>
            </a:endParaRPr>
          </a:p>
          <a:p>
            <a:pPr indent="0" lvl="0" marL="0" rtl="0" algn="l">
              <a:lnSpc>
                <a:spcPct val="115000"/>
              </a:lnSpc>
              <a:spcBef>
                <a:spcPts val="0"/>
              </a:spcBef>
              <a:spcAft>
                <a:spcPts val="1200"/>
              </a:spcAft>
              <a:buSzPts val="1800"/>
              <a:buNone/>
            </a:pPr>
            <a:r>
              <a:t/>
            </a:r>
            <a:endParaRPr sz="1900">
              <a:latin typeface="Nunito Sans SemiBold"/>
              <a:ea typeface="Nunito Sans SemiBold"/>
              <a:cs typeface="Nunito Sans SemiBold"/>
              <a:sym typeface="Nunito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1E6"/>
        </a:solidFill>
      </p:bgPr>
    </p:bg>
    <p:spTree>
      <p:nvGrpSpPr>
        <p:cNvPr id="121" name="Shape 121"/>
        <p:cNvGrpSpPr/>
        <p:nvPr/>
      </p:nvGrpSpPr>
      <p:grpSpPr>
        <a:xfrm>
          <a:off x="0" y="0"/>
          <a:ext cx="0" cy="0"/>
          <a:chOff x="0" y="0"/>
          <a:chExt cx="0" cy="0"/>
        </a:xfrm>
      </p:grpSpPr>
      <p:sp>
        <p:nvSpPr>
          <p:cNvPr id="122" name="Google Shape;122;p28"/>
          <p:cNvSpPr txBox="1"/>
          <p:nvPr>
            <p:ph idx="4294967295" type="subTitle"/>
          </p:nvPr>
        </p:nvSpPr>
        <p:spPr>
          <a:xfrm>
            <a:off x="340800" y="944675"/>
            <a:ext cx="4045200" cy="388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2"/>
              </a:buClr>
              <a:buSzPts val="1800"/>
              <a:buFont typeface="Arial"/>
              <a:buNone/>
            </a:pPr>
            <a:r>
              <a:rPr lang="en" sz="1400">
                <a:latin typeface="Nunito Sans"/>
                <a:ea typeface="Nunito Sans"/>
                <a:cs typeface="Nunito Sans"/>
                <a:sym typeface="Nunito Sans"/>
              </a:rPr>
              <a:t>I conducted a semi-structured interview and survey study over the course of one week with a diverse group of participants, ranging from avid concert enthusiasts to individuals who rarely attend concerts.</a:t>
            </a:r>
            <a:endParaRPr b="0" i="0" sz="1400" u="none" cap="none" strike="noStrike">
              <a:solidFill>
                <a:schemeClr val="dk2"/>
              </a:solidFill>
              <a:latin typeface="Nunito Sans"/>
              <a:ea typeface="Nunito Sans"/>
              <a:cs typeface="Nunito Sans"/>
              <a:sym typeface="Nunito Sans"/>
            </a:endParaRPr>
          </a:p>
          <a:p>
            <a:pPr indent="0" lvl="0" marL="0" marR="0" rtl="0" algn="l">
              <a:lnSpc>
                <a:spcPct val="115000"/>
              </a:lnSpc>
              <a:spcBef>
                <a:spcPts val="1000"/>
              </a:spcBef>
              <a:spcAft>
                <a:spcPts val="0"/>
              </a:spcAft>
              <a:buClr>
                <a:schemeClr val="dk2"/>
              </a:buClr>
              <a:buSzPts val="1800"/>
              <a:buFont typeface="Arial"/>
              <a:buNone/>
            </a:pPr>
            <a:r>
              <a:t/>
            </a:r>
            <a:endParaRPr b="0" i="0" sz="1400" u="none" cap="none" strike="noStrike">
              <a:solidFill>
                <a:schemeClr val="dk2"/>
              </a:solidFill>
              <a:latin typeface="Nunito Sans"/>
              <a:ea typeface="Nunito Sans"/>
              <a:cs typeface="Nunito Sans"/>
              <a:sym typeface="Nunito Sans"/>
            </a:endParaRPr>
          </a:p>
          <a:p>
            <a:pPr indent="0" lvl="0" marL="0" marR="0" rtl="0" algn="l">
              <a:lnSpc>
                <a:spcPct val="115000"/>
              </a:lnSpc>
              <a:spcBef>
                <a:spcPts val="1000"/>
              </a:spcBef>
              <a:spcAft>
                <a:spcPts val="0"/>
              </a:spcAft>
              <a:buClr>
                <a:schemeClr val="dk2"/>
              </a:buClr>
              <a:buSzPts val="1800"/>
              <a:buFont typeface="Arial"/>
              <a:buNone/>
            </a:pPr>
            <a:r>
              <a:rPr b="1" i="0" lang="en" sz="1400" u="none" cap="none" strike="noStrike">
                <a:solidFill>
                  <a:schemeClr val="dk2"/>
                </a:solidFill>
                <a:latin typeface="Nunito Sans"/>
                <a:ea typeface="Nunito Sans"/>
                <a:cs typeface="Nunito Sans"/>
                <a:sym typeface="Nunito Sans"/>
              </a:rPr>
              <a:t>Relevant docs</a:t>
            </a:r>
            <a:endParaRPr b="1" i="0" sz="1400" u="none" cap="none" strike="noStrike">
              <a:solidFill>
                <a:schemeClr val="dk2"/>
              </a:solidFill>
              <a:latin typeface="Nunito Sans"/>
              <a:ea typeface="Nunito Sans"/>
              <a:cs typeface="Nunito Sans"/>
              <a:sym typeface="Nunito Sans"/>
            </a:endParaRPr>
          </a:p>
          <a:p>
            <a:pPr indent="-317500" lvl="0" marL="457200" marR="0" rtl="0" algn="l">
              <a:lnSpc>
                <a:spcPct val="115000"/>
              </a:lnSpc>
              <a:spcBef>
                <a:spcPts val="1000"/>
              </a:spcBef>
              <a:spcAft>
                <a:spcPts val="0"/>
              </a:spcAft>
              <a:buClr>
                <a:schemeClr val="dk2"/>
              </a:buClr>
              <a:buSzPts val="1400"/>
              <a:buFont typeface="Nunito Sans"/>
              <a:buChar char="●"/>
            </a:pPr>
            <a:r>
              <a:rPr lang="en" sz="1400">
                <a:latin typeface="Nunito Sans"/>
                <a:ea typeface="Nunito Sans"/>
                <a:cs typeface="Nunito Sans"/>
                <a:sym typeface="Nunito Sans"/>
              </a:rPr>
              <a:t>User Research Google Form</a:t>
            </a:r>
            <a:endParaRPr sz="1400">
              <a:latin typeface="Nunito Sans"/>
              <a:ea typeface="Nunito Sans"/>
              <a:cs typeface="Nunito Sans"/>
              <a:sym typeface="Nunito Sans"/>
            </a:endParaRPr>
          </a:p>
          <a:p>
            <a:pPr indent="-317500" lvl="0" marL="457200" marR="0" rtl="0" algn="l">
              <a:lnSpc>
                <a:spcPct val="115000"/>
              </a:lnSpc>
              <a:spcBef>
                <a:spcPts val="1000"/>
              </a:spcBef>
              <a:spcAft>
                <a:spcPts val="0"/>
              </a:spcAft>
              <a:buSzPts val="1400"/>
              <a:buFont typeface="Nunito Sans"/>
              <a:buChar char="●"/>
            </a:pPr>
            <a:r>
              <a:rPr lang="en" sz="1400">
                <a:latin typeface="Nunito Sans"/>
                <a:ea typeface="Nunito Sans"/>
                <a:cs typeface="Nunito Sans"/>
                <a:sym typeface="Nunito Sans"/>
              </a:rPr>
              <a:t>Interview Questions Google Doc</a:t>
            </a:r>
            <a:endParaRPr sz="1400">
              <a:latin typeface="Nunito Sans"/>
              <a:ea typeface="Nunito Sans"/>
              <a:cs typeface="Nunito Sans"/>
              <a:sym typeface="Nunito Sans"/>
            </a:endParaRPr>
          </a:p>
          <a:p>
            <a:pPr indent="0" lvl="0" marL="0" marR="0" rtl="0" algn="l">
              <a:lnSpc>
                <a:spcPct val="115000"/>
              </a:lnSpc>
              <a:spcBef>
                <a:spcPts val="1000"/>
              </a:spcBef>
              <a:spcAft>
                <a:spcPts val="1200"/>
              </a:spcAft>
              <a:buClr>
                <a:schemeClr val="dk2"/>
              </a:buClr>
              <a:buSzPts val="1800"/>
              <a:buFont typeface="Arial"/>
              <a:buNone/>
            </a:pPr>
            <a:r>
              <a:t/>
            </a:r>
            <a:endParaRPr b="0" i="0" sz="1400" u="none" cap="none" strike="noStrike">
              <a:solidFill>
                <a:schemeClr val="dk2"/>
              </a:solidFill>
              <a:latin typeface="Nunito Sans"/>
              <a:ea typeface="Nunito Sans"/>
              <a:cs typeface="Nunito Sans"/>
              <a:sym typeface="Nunito Sans"/>
            </a:endParaRPr>
          </a:p>
        </p:txBody>
      </p:sp>
      <p:sp>
        <p:nvSpPr>
          <p:cNvPr id="123" name="Google Shape;123;p28"/>
          <p:cNvSpPr/>
          <p:nvPr/>
        </p:nvSpPr>
        <p:spPr>
          <a:xfrm>
            <a:off x="5422900" y="261150"/>
            <a:ext cx="3549600" cy="462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8"/>
          <p:cNvSpPr txBox="1"/>
          <p:nvPr>
            <p:ph idx="4294967295" type="body"/>
          </p:nvPr>
        </p:nvSpPr>
        <p:spPr>
          <a:xfrm>
            <a:off x="5770825" y="2147400"/>
            <a:ext cx="2748300" cy="8487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1200"/>
              </a:spcAft>
              <a:buSzPts val="1800"/>
              <a:buNone/>
            </a:pPr>
            <a:r>
              <a:rPr lang="en" sz="1400">
                <a:latin typeface="Nunito Sans"/>
                <a:ea typeface="Nunito Sans"/>
                <a:cs typeface="Nunito Sans"/>
                <a:sym typeface="Nunito Sans"/>
              </a:rPr>
              <a:t>Include a picture of your method here. (Interview script, survey questions, etc.)</a:t>
            </a:r>
            <a:endParaRPr sz="1400">
              <a:latin typeface="Nunito Sans"/>
              <a:ea typeface="Nunito Sans"/>
              <a:cs typeface="Nunito Sans"/>
              <a:sym typeface="Nunito Sans"/>
            </a:endParaRPr>
          </a:p>
        </p:txBody>
      </p:sp>
      <p:sp>
        <p:nvSpPr>
          <p:cNvPr id="125" name="Google Shape;125;p28"/>
          <p:cNvSpPr txBox="1"/>
          <p:nvPr>
            <p:ph idx="4294967295" type="title"/>
          </p:nvPr>
        </p:nvSpPr>
        <p:spPr>
          <a:xfrm>
            <a:off x="340800" y="359075"/>
            <a:ext cx="4231200" cy="585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500">
                <a:latin typeface="Nunito Sans SemiBold"/>
                <a:ea typeface="Nunito Sans SemiBold"/>
                <a:cs typeface="Nunito Sans SemiBold"/>
                <a:sym typeface="Nunito Sans SemiBold"/>
              </a:rPr>
              <a:t>Method</a:t>
            </a:r>
            <a:endParaRPr sz="2500">
              <a:latin typeface="Nunito Sans SemiBold"/>
              <a:ea typeface="Nunito Sans SemiBold"/>
              <a:cs typeface="Nunito Sans SemiBold"/>
              <a:sym typeface="Nunito Sans SemiBold"/>
            </a:endParaRPr>
          </a:p>
        </p:txBody>
      </p:sp>
      <p:pic>
        <p:nvPicPr>
          <p:cNvPr id="126" name="Google Shape;126;p28" title="research interview.PNG"/>
          <p:cNvPicPr preferRelativeResize="0"/>
          <p:nvPr/>
        </p:nvPicPr>
        <p:blipFill>
          <a:blip r:embed="rId3">
            <a:alphaModFix/>
          </a:blip>
          <a:stretch>
            <a:fillRect/>
          </a:stretch>
        </p:blipFill>
        <p:spPr>
          <a:xfrm>
            <a:off x="5422900" y="261150"/>
            <a:ext cx="3549600" cy="4621201"/>
          </a:xfrm>
          <a:prstGeom prst="rect">
            <a:avLst/>
          </a:prstGeom>
          <a:solidFill>
            <a:schemeClr val="lt2"/>
          </a:solid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F1E6"/>
        </a:solidFill>
      </p:bgPr>
    </p:bg>
    <p:spTree>
      <p:nvGrpSpPr>
        <p:cNvPr id="130" name="Shape 130"/>
        <p:cNvGrpSpPr/>
        <p:nvPr/>
      </p:nvGrpSpPr>
      <p:grpSpPr>
        <a:xfrm>
          <a:off x="0" y="0"/>
          <a:ext cx="0" cy="0"/>
          <a:chOff x="0" y="0"/>
          <a:chExt cx="0" cy="0"/>
        </a:xfrm>
      </p:grpSpPr>
      <p:sp>
        <p:nvSpPr>
          <p:cNvPr id="131" name="Google Shape;131;p29"/>
          <p:cNvSpPr/>
          <p:nvPr/>
        </p:nvSpPr>
        <p:spPr>
          <a:xfrm>
            <a:off x="776225" y="1231325"/>
            <a:ext cx="7335000" cy="3750300"/>
          </a:xfrm>
          <a:prstGeom prst="rect">
            <a:avLst/>
          </a:prstGeom>
          <a:solidFill>
            <a:srgbClr val="D54DCE"/>
          </a:solidFill>
          <a:ln cap="flat" cmpd="sng" w="9525">
            <a:solidFill>
              <a:srgbClr val="D54DC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9"/>
          <p:cNvSpPr txBox="1"/>
          <p:nvPr>
            <p:ph type="title"/>
          </p:nvPr>
        </p:nvSpPr>
        <p:spPr>
          <a:xfrm>
            <a:off x="311700" y="445025"/>
            <a:ext cx="4772400" cy="572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800"/>
              <a:buNone/>
            </a:pPr>
            <a:r>
              <a:rPr lang="en" sz="2500">
                <a:solidFill>
                  <a:srgbClr val="131B31"/>
                </a:solidFill>
                <a:latin typeface="Nunito Sans SemiBold"/>
                <a:ea typeface="Nunito Sans SemiBold"/>
                <a:cs typeface="Nunito Sans SemiBold"/>
                <a:sym typeface="Nunito Sans SemiBold"/>
              </a:rPr>
              <a:t>Participants</a:t>
            </a:r>
            <a:endParaRPr sz="2500">
              <a:solidFill>
                <a:srgbClr val="131B31"/>
              </a:solidFill>
              <a:latin typeface="Nunito Sans SemiBold"/>
              <a:ea typeface="Nunito Sans SemiBold"/>
              <a:cs typeface="Nunito Sans SemiBold"/>
              <a:sym typeface="Nunito Sans SemiBold"/>
            </a:endParaRPr>
          </a:p>
        </p:txBody>
      </p:sp>
      <p:graphicFrame>
        <p:nvGraphicFramePr>
          <p:cNvPr id="133" name="Google Shape;133;p29"/>
          <p:cNvGraphicFramePr/>
          <p:nvPr/>
        </p:nvGraphicFramePr>
        <p:xfrm>
          <a:off x="441050" y="1080703"/>
          <a:ext cx="3000000" cy="3000000"/>
        </p:xfrm>
        <a:graphic>
          <a:graphicData uri="http://schemas.openxmlformats.org/drawingml/2006/table">
            <a:tbl>
              <a:tblPr>
                <a:noFill/>
                <a:tableStyleId>{70D2E11A-01EF-4FE1-859A-076E8D20646F}</a:tableStyleId>
              </a:tblPr>
              <a:tblGrid>
                <a:gridCol w="1077350"/>
                <a:gridCol w="1400875"/>
                <a:gridCol w="3149775"/>
                <a:gridCol w="1876000"/>
              </a:tblGrid>
              <a:tr h="1205725">
                <a:tc>
                  <a:txBody>
                    <a:bodyPr/>
                    <a:lstStyle/>
                    <a:p>
                      <a:pPr indent="0" lvl="0" marL="0" marR="0" rtl="0" algn="l">
                        <a:lnSpc>
                          <a:spcPct val="100000"/>
                        </a:lnSpc>
                        <a:spcBef>
                          <a:spcPts val="0"/>
                        </a:spcBef>
                        <a:spcAft>
                          <a:spcPts val="0"/>
                        </a:spcAft>
                        <a:buClr>
                          <a:srgbClr val="000000"/>
                        </a:buClr>
                        <a:buSzPts val="1800"/>
                        <a:buFont typeface="Arial"/>
                        <a:buNone/>
                      </a:pPr>
                      <a:r>
                        <a:t/>
                      </a:r>
                      <a:endParaRPr b="1" sz="1800" u="none" cap="none" strike="noStrike">
                        <a:solidFill>
                          <a:schemeClr val="lt1"/>
                        </a:solidFill>
                        <a:latin typeface="Nunito Sans"/>
                        <a:ea typeface="Nunito Sans"/>
                        <a:cs typeface="Nunito Sans"/>
                        <a:sym typeface="Nunit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B3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lt1"/>
                          </a:solidFill>
                          <a:latin typeface="Nunito Sans"/>
                          <a:ea typeface="Nunito Sans"/>
                          <a:cs typeface="Nunito Sans"/>
                          <a:sym typeface="Nunito Sans"/>
                        </a:rPr>
                        <a:t>Age</a:t>
                      </a:r>
                      <a:endParaRPr b="1" sz="1800" u="none" cap="none" strike="noStrike">
                        <a:solidFill>
                          <a:schemeClr val="lt1"/>
                        </a:solidFill>
                        <a:latin typeface="Nunito Sans"/>
                        <a:ea typeface="Nunito Sans"/>
                        <a:cs typeface="Nunito Sans"/>
                        <a:sym typeface="Nunit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B31"/>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1" lang="en" sz="1800">
                          <a:solidFill>
                            <a:schemeClr val="lt1"/>
                          </a:solidFill>
                          <a:latin typeface="Nunito Sans"/>
                          <a:ea typeface="Nunito Sans"/>
                          <a:cs typeface="Nunito Sans"/>
                          <a:sym typeface="Nunito Sans"/>
                        </a:rPr>
                        <a:t>Favorite Music Genre</a:t>
                      </a:r>
                      <a:endParaRPr b="1" sz="1800" u="none" cap="none" strike="noStrike">
                        <a:solidFill>
                          <a:schemeClr val="lt1"/>
                        </a:solidFill>
                        <a:latin typeface="Nunito Sans"/>
                        <a:ea typeface="Nunito Sans"/>
                        <a:cs typeface="Nunito Sans"/>
                        <a:sym typeface="Nunit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B31"/>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 sz="1600">
                          <a:solidFill>
                            <a:schemeClr val="lt1"/>
                          </a:solidFill>
                          <a:latin typeface="Nunito Sans"/>
                          <a:ea typeface="Nunito Sans"/>
                          <a:cs typeface="Nunito Sans"/>
                          <a:sym typeface="Nunito Sans"/>
                        </a:rPr>
                        <a:t>Number of concerts went to in the last 6 months</a:t>
                      </a:r>
                      <a:endParaRPr b="1" sz="1600" u="none" cap="none" strike="noStrike">
                        <a:solidFill>
                          <a:schemeClr val="lt1"/>
                        </a:solidFill>
                        <a:latin typeface="Nunito Sans"/>
                        <a:ea typeface="Nunito Sans"/>
                        <a:cs typeface="Nunito Sans"/>
                        <a:sym typeface="Nunit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131B31"/>
                    </a:solidFill>
                  </a:tcPr>
                </a:tc>
              </a:tr>
              <a:tr h="520575">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Sans"/>
                          <a:ea typeface="Nunito Sans"/>
                          <a:cs typeface="Nunito Sans"/>
                          <a:sym typeface="Nunito Sans"/>
                        </a:rPr>
                        <a:t>P1</a:t>
                      </a:r>
                      <a:endParaRPr sz="1400" u="none" cap="none" strike="noStrike">
                        <a:latin typeface="Nunito Sans"/>
                        <a:ea typeface="Nunito Sans"/>
                        <a:cs typeface="Nunito Sans"/>
                        <a:sym typeface="Nunit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Sans"/>
                          <a:ea typeface="Nunito Sans"/>
                          <a:cs typeface="Nunito Sans"/>
                          <a:sym typeface="Nunito Sans"/>
                        </a:rPr>
                        <a:t>25</a:t>
                      </a:r>
                      <a:endParaRPr sz="1400" u="none" cap="none" strike="noStrike">
                        <a:latin typeface="Nunito Sans"/>
                        <a:ea typeface="Nunito Sans"/>
                        <a:cs typeface="Nunito Sans"/>
                        <a:sym typeface="Nunit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Sans"/>
                          <a:ea typeface="Nunito Sans"/>
                          <a:cs typeface="Nunito Sans"/>
                          <a:sym typeface="Nunito Sans"/>
                        </a:rPr>
                        <a:t>Indie</a:t>
                      </a:r>
                      <a:endParaRPr sz="1400" u="none" cap="none" strike="noStrike">
                        <a:latin typeface="Nunito Sans"/>
                        <a:ea typeface="Nunito Sans"/>
                        <a:cs typeface="Nunito Sans"/>
                        <a:sym typeface="Nunit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latin typeface="Nunito Sans"/>
                          <a:ea typeface="Nunito Sans"/>
                          <a:cs typeface="Nunito Sans"/>
                          <a:sym typeface="Nunito Sans"/>
                        </a:rPr>
                        <a:t>6</a:t>
                      </a:r>
                      <a:endParaRPr sz="1400" u="none" cap="none" strike="noStrike">
                        <a:latin typeface="Nunito Sans"/>
                        <a:ea typeface="Nunito Sans"/>
                        <a:cs typeface="Nunito Sans"/>
                        <a:sym typeface="Nunit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33525">
                <a:tc>
                  <a:txBody>
                    <a:bodyPr/>
                    <a:lstStyle/>
                    <a:p>
                      <a:pPr indent="0" lvl="0" marL="0" marR="0" rtl="0" algn="l">
                        <a:lnSpc>
                          <a:spcPct val="100000"/>
                        </a:lnSpc>
                        <a:spcBef>
                          <a:spcPts val="0"/>
                        </a:spcBef>
                        <a:spcAft>
                          <a:spcPts val="0"/>
                        </a:spcAft>
                        <a:buClr>
                          <a:srgbClr val="000000"/>
                        </a:buClr>
                        <a:buSzPts val="1400"/>
                        <a:buFont typeface="Arial"/>
                        <a:buNone/>
                      </a:pPr>
                      <a:r>
                        <a:rPr lang="en"/>
                        <a:t>P2</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26</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Punk</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15</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20575">
                <a:tc>
                  <a:txBody>
                    <a:bodyPr/>
                    <a:lstStyle/>
                    <a:p>
                      <a:pPr indent="0" lvl="0" marL="0" marR="0" rtl="0" algn="l">
                        <a:lnSpc>
                          <a:spcPct val="100000"/>
                        </a:lnSpc>
                        <a:spcBef>
                          <a:spcPts val="0"/>
                        </a:spcBef>
                        <a:spcAft>
                          <a:spcPts val="0"/>
                        </a:spcAft>
                        <a:buClr>
                          <a:srgbClr val="000000"/>
                        </a:buClr>
                        <a:buSzPts val="1400"/>
                        <a:buFont typeface="Arial"/>
                        <a:buNone/>
                      </a:pPr>
                      <a:r>
                        <a:rPr lang="en"/>
                        <a:t>P3</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21</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Indie</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4</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20575">
                <a:tc>
                  <a:txBody>
                    <a:bodyPr/>
                    <a:lstStyle/>
                    <a:p>
                      <a:pPr indent="0" lvl="0" marL="0" marR="0" rtl="0" algn="l">
                        <a:lnSpc>
                          <a:spcPct val="100000"/>
                        </a:lnSpc>
                        <a:spcBef>
                          <a:spcPts val="0"/>
                        </a:spcBef>
                        <a:spcAft>
                          <a:spcPts val="0"/>
                        </a:spcAft>
                        <a:buClr>
                          <a:srgbClr val="000000"/>
                        </a:buClr>
                        <a:buSzPts val="1400"/>
                        <a:buFont typeface="Arial"/>
                        <a:buNone/>
                      </a:pPr>
                      <a:r>
                        <a:rPr lang="en"/>
                        <a:t>P4</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34</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Country</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2</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20575">
                <a:tc>
                  <a:txBody>
                    <a:bodyPr/>
                    <a:lstStyle/>
                    <a:p>
                      <a:pPr indent="0" lvl="0" marL="0" marR="0" rtl="0" algn="l">
                        <a:lnSpc>
                          <a:spcPct val="100000"/>
                        </a:lnSpc>
                        <a:spcBef>
                          <a:spcPts val="0"/>
                        </a:spcBef>
                        <a:spcAft>
                          <a:spcPts val="0"/>
                        </a:spcAft>
                        <a:buClr>
                          <a:srgbClr val="000000"/>
                        </a:buClr>
                        <a:buSzPts val="1400"/>
                        <a:buFont typeface="Arial"/>
                        <a:buNone/>
                      </a:pPr>
                      <a:r>
                        <a:rPr lang="en"/>
                        <a:t>P5</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53</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Rock</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a:t>1</a:t>
                      </a:r>
                      <a:endParaRPr sz="1400" u="none" cap="none" strike="noStrike"/>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4800">
                <a:solidFill>
                  <a:srgbClr val="FCF1E6"/>
                </a:solidFill>
                <a:latin typeface="Nunito Sans"/>
                <a:ea typeface="Nunito Sans"/>
                <a:cs typeface="Nunito Sans"/>
                <a:sym typeface="Nunito Sans"/>
              </a:rPr>
              <a:t>Findings and Recommendations</a:t>
            </a:r>
            <a:endParaRPr b="1" sz="4800">
              <a:solidFill>
                <a:srgbClr val="FCF1E6"/>
              </a:solidFill>
              <a:latin typeface="Nunito Sans"/>
              <a:ea typeface="Nunito Sans"/>
              <a:cs typeface="Nunito Sans"/>
              <a:sym typeface="Nuni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1"/>
          <p:cNvSpPr txBox="1"/>
          <p:nvPr>
            <p:ph type="title"/>
          </p:nvPr>
        </p:nvSpPr>
        <p:spPr>
          <a:xfrm>
            <a:off x="311700" y="555600"/>
            <a:ext cx="2808000" cy="3732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90476"/>
              <a:buNone/>
            </a:pPr>
            <a:r>
              <a:rPr b="1" lang="en" sz="1400">
                <a:solidFill>
                  <a:srgbClr val="666666"/>
                </a:solidFill>
                <a:latin typeface="Nunito Sans"/>
                <a:ea typeface="Nunito Sans"/>
                <a:cs typeface="Nunito Sans"/>
                <a:sym typeface="Nunito Sans"/>
              </a:rPr>
              <a:t>Finding #1</a:t>
            </a:r>
            <a:endParaRPr b="1" sz="1400">
              <a:solidFill>
                <a:srgbClr val="666666"/>
              </a:solidFill>
              <a:latin typeface="Nunito Sans"/>
              <a:ea typeface="Nunito Sans"/>
              <a:cs typeface="Nunito Sans"/>
              <a:sym typeface="Nunito Sans"/>
            </a:endParaRPr>
          </a:p>
        </p:txBody>
      </p:sp>
      <p:sp>
        <p:nvSpPr>
          <p:cNvPr id="144" name="Google Shape;144;p31"/>
          <p:cNvSpPr txBox="1"/>
          <p:nvPr>
            <p:ph idx="1" type="body"/>
          </p:nvPr>
        </p:nvSpPr>
        <p:spPr>
          <a:xfrm>
            <a:off x="311700" y="1021900"/>
            <a:ext cx="3539400" cy="212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200"/>
              <a:buNone/>
            </a:pPr>
            <a:r>
              <a:rPr b="1" lang="en" sz="2000">
                <a:solidFill>
                  <a:schemeClr val="dk1"/>
                </a:solidFill>
                <a:latin typeface="Nunito Sans"/>
                <a:ea typeface="Nunito Sans"/>
                <a:cs typeface="Nunito Sans"/>
                <a:sym typeface="Nunito Sans"/>
              </a:rPr>
              <a:t>A large majority of people stated that they were unaware of </a:t>
            </a:r>
            <a:r>
              <a:rPr b="1" lang="en" sz="2000">
                <a:solidFill>
                  <a:schemeClr val="dk1"/>
                </a:solidFill>
                <a:latin typeface="Nunito Sans"/>
                <a:ea typeface="Nunito Sans"/>
                <a:cs typeface="Nunito Sans"/>
                <a:sym typeface="Nunito Sans"/>
              </a:rPr>
              <a:t>concerts</a:t>
            </a:r>
            <a:r>
              <a:rPr b="1" lang="en" sz="2000">
                <a:solidFill>
                  <a:schemeClr val="dk1"/>
                </a:solidFill>
                <a:latin typeface="Nunito Sans"/>
                <a:ea typeface="Nunito Sans"/>
                <a:cs typeface="Nunito Sans"/>
                <a:sym typeface="Nunito Sans"/>
              </a:rPr>
              <a:t>. </a:t>
            </a:r>
            <a:endParaRPr b="1" sz="2000">
              <a:solidFill>
                <a:schemeClr val="dk1"/>
              </a:solidFill>
              <a:latin typeface="Nunito Sans"/>
              <a:ea typeface="Nunito Sans"/>
              <a:cs typeface="Nunito Sans"/>
              <a:sym typeface="Nunito Sans"/>
            </a:endParaRPr>
          </a:p>
          <a:p>
            <a:pPr indent="0" lvl="0" marL="0" rtl="0" algn="l">
              <a:lnSpc>
                <a:spcPct val="100000"/>
              </a:lnSpc>
              <a:spcBef>
                <a:spcPts val="1200"/>
              </a:spcBef>
              <a:spcAft>
                <a:spcPts val="1200"/>
              </a:spcAft>
              <a:buSzPts val="1200"/>
              <a:buNone/>
            </a:pPr>
            <a:r>
              <a:rPr lang="en" sz="1400">
                <a:latin typeface="Nunito Sans"/>
                <a:ea typeface="Nunito Sans"/>
                <a:cs typeface="Nunito Sans"/>
                <a:sym typeface="Nunito Sans"/>
              </a:rPr>
              <a:t>Surveyors</a:t>
            </a:r>
            <a:r>
              <a:rPr lang="en" sz="1400">
                <a:latin typeface="Nunito Sans"/>
                <a:ea typeface="Nunito Sans"/>
                <a:cs typeface="Nunito Sans"/>
                <a:sym typeface="Nunito Sans"/>
              </a:rPr>
              <a:t> stated that they would have gone to more concerts if they knew that a certain </a:t>
            </a:r>
            <a:r>
              <a:rPr lang="en" sz="1400">
                <a:latin typeface="Nunito Sans"/>
                <a:ea typeface="Nunito Sans"/>
                <a:cs typeface="Nunito Sans"/>
                <a:sym typeface="Nunito Sans"/>
              </a:rPr>
              <a:t>artist</a:t>
            </a:r>
            <a:r>
              <a:rPr lang="en" sz="1400">
                <a:latin typeface="Nunito Sans"/>
                <a:ea typeface="Nunito Sans"/>
                <a:cs typeface="Nunito Sans"/>
                <a:sym typeface="Nunito Sans"/>
              </a:rPr>
              <a:t> was performing near them or in town.</a:t>
            </a:r>
            <a:endParaRPr b="1" sz="2050">
              <a:solidFill>
                <a:schemeClr val="dk1"/>
              </a:solidFill>
              <a:latin typeface="Nunito Sans"/>
              <a:ea typeface="Nunito Sans"/>
              <a:cs typeface="Nunito Sans"/>
              <a:sym typeface="Nunito Sans"/>
            </a:endParaRPr>
          </a:p>
        </p:txBody>
      </p:sp>
      <p:sp>
        <p:nvSpPr>
          <p:cNvPr id="145" name="Google Shape;145;p31"/>
          <p:cNvSpPr txBox="1"/>
          <p:nvPr>
            <p:ph type="title"/>
          </p:nvPr>
        </p:nvSpPr>
        <p:spPr>
          <a:xfrm>
            <a:off x="4484325" y="1030375"/>
            <a:ext cx="4137600" cy="1563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SzPts val="2400"/>
              <a:buNone/>
            </a:pPr>
            <a:r>
              <a:rPr i="1" lang="en" sz="1600">
                <a:solidFill>
                  <a:srgbClr val="000000"/>
                </a:solidFill>
                <a:latin typeface="Nunito Sans"/>
                <a:ea typeface="Nunito Sans"/>
                <a:cs typeface="Nunito Sans"/>
                <a:sym typeface="Nunito Sans"/>
              </a:rPr>
              <a:t>“ I’ve missed a lot of </a:t>
            </a:r>
            <a:r>
              <a:rPr i="1" lang="en" sz="1600">
                <a:solidFill>
                  <a:srgbClr val="000000"/>
                </a:solidFill>
                <a:latin typeface="Nunito Sans"/>
                <a:ea typeface="Nunito Sans"/>
                <a:cs typeface="Nunito Sans"/>
                <a:sym typeface="Nunito Sans"/>
              </a:rPr>
              <a:t>opportunities</a:t>
            </a:r>
            <a:r>
              <a:rPr i="1" lang="en" sz="1600">
                <a:solidFill>
                  <a:srgbClr val="000000"/>
                </a:solidFill>
                <a:latin typeface="Nunito Sans"/>
                <a:ea typeface="Nunito Sans"/>
                <a:cs typeface="Nunito Sans"/>
                <a:sym typeface="Nunito Sans"/>
              </a:rPr>
              <a:t> to see some of my favorite artists because I wasn’t aware they were intown.”</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rPr lang="en" sz="1600">
                <a:solidFill>
                  <a:srgbClr val="000000"/>
                </a:solidFill>
                <a:latin typeface="Nunito Sans"/>
                <a:ea typeface="Nunito Sans"/>
                <a:cs typeface="Nunito Sans"/>
                <a:sym typeface="Nunito Sans"/>
              </a:rPr>
              <a:t>- P1</a:t>
            </a:r>
            <a:endParaRPr sz="1600">
              <a:solidFill>
                <a:srgbClr val="000000"/>
              </a:solidFill>
              <a:latin typeface="Nunito Sans"/>
              <a:ea typeface="Nunito Sans"/>
              <a:cs typeface="Nunito Sans"/>
              <a:sym typeface="Nunito Sans"/>
            </a:endParaRPr>
          </a:p>
        </p:txBody>
      </p:sp>
      <p:sp>
        <p:nvSpPr>
          <p:cNvPr id="146" name="Google Shape;146;p31"/>
          <p:cNvSpPr txBox="1"/>
          <p:nvPr>
            <p:ph type="title"/>
          </p:nvPr>
        </p:nvSpPr>
        <p:spPr>
          <a:xfrm>
            <a:off x="4621650" y="3005550"/>
            <a:ext cx="4137600" cy="12807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SzPts val="2400"/>
              <a:buNone/>
            </a:pPr>
            <a:r>
              <a:rPr i="1" lang="en" sz="1600">
                <a:solidFill>
                  <a:srgbClr val="000000"/>
                </a:solidFill>
                <a:latin typeface="Nunito Sans"/>
                <a:ea typeface="Nunito Sans"/>
                <a:cs typeface="Nunito Sans"/>
                <a:sym typeface="Nunito Sans"/>
              </a:rPr>
              <a:t>“I don’t find out about concerts until the day of or after.”</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rPr lang="en" sz="1600">
                <a:solidFill>
                  <a:srgbClr val="000000"/>
                </a:solidFill>
                <a:latin typeface="Nunito Sans"/>
                <a:ea typeface="Nunito Sans"/>
                <a:cs typeface="Nunito Sans"/>
                <a:sym typeface="Nunito Sans"/>
              </a:rPr>
              <a:t>- P3</a:t>
            </a:r>
            <a:endParaRPr sz="1600">
              <a:solidFill>
                <a:srgbClr val="000000"/>
              </a:solidFill>
              <a:latin typeface="Nunito Sans"/>
              <a:ea typeface="Nunito Sans"/>
              <a:cs typeface="Nunito Sans"/>
              <a:sym typeface="Nuni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555600"/>
            <a:ext cx="2808000" cy="3732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90476"/>
              <a:buNone/>
            </a:pPr>
            <a:r>
              <a:rPr b="1" lang="en" sz="1400">
                <a:solidFill>
                  <a:srgbClr val="666666"/>
                </a:solidFill>
                <a:latin typeface="Nunito Sans"/>
                <a:ea typeface="Nunito Sans"/>
                <a:cs typeface="Nunito Sans"/>
                <a:sym typeface="Nunito Sans"/>
              </a:rPr>
              <a:t>Finding #2</a:t>
            </a:r>
            <a:endParaRPr b="1" sz="1400">
              <a:solidFill>
                <a:srgbClr val="666666"/>
              </a:solidFill>
              <a:latin typeface="Nunito Sans"/>
              <a:ea typeface="Nunito Sans"/>
              <a:cs typeface="Nunito Sans"/>
              <a:sym typeface="Nunito Sans"/>
            </a:endParaRPr>
          </a:p>
        </p:txBody>
      </p:sp>
      <p:sp>
        <p:nvSpPr>
          <p:cNvPr id="152" name="Google Shape;152;p32"/>
          <p:cNvSpPr txBox="1"/>
          <p:nvPr>
            <p:ph idx="1" type="body"/>
          </p:nvPr>
        </p:nvSpPr>
        <p:spPr>
          <a:xfrm>
            <a:off x="311700" y="1021900"/>
            <a:ext cx="3539400" cy="1908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200"/>
              <a:buNone/>
            </a:pPr>
            <a:r>
              <a:rPr b="1" lang="en" sz="2000">
                <a:solidFill>
                  <a:schemeClr val="dk1"/>
                </a:solidFill>
                <a:latin typeface="Nunito Sans"/>
                <a:ea typeface="Nunito Sans"/>
                <a:cs typeface="Nunito Sans"/>
                <a:sym typeface="Nunito Sans"/>
              </a:rPr>
              <a:t>Concertgoers do not spend a lot of time searching for concerts.</a:t>
            </a:r>
            <a:endParaRPr b="1" sz="2000">
              <a:solidFill>
                <a:schemeClr val="dk1"/>
              </a:solidFill>
              <a:latin typeface="Nunito Sans"/>
              <a:ea typeface="Nunito Sans"/>
              <a:cs typeface="Nunito Sans"/>
              <a:sym typeface="Nunito Sans"/>
            </a:endParaRPr>
          </a:p>
          <a:p>
            <a:pPr indent="0" lvl="0" marL="0" rtl="0" algn="l">
              <a:lnSpc>
                <a:spcPct val="100000"/>
              </a:lnSpc>
              <a:spcBef>
                <a:spcPts val="1200"/>
              </a:spcBef>
              <a:spcAft>
                <a:spcPts val="1200"/>
              </a:spcAft>
              <a:buSzPts val="1200"/>
              <a:buNone/>
            </a:pPr>
            <a:r>
              <a:rPr lang="en" sz="1400">
                <a:latin typeface="Nunito Sans"/>
                <a:ea typeface="Nunito Sans"/>
                <a:cs typeface="Nunito Sans"/>
                <a:sym typeface="Nunito Sans"/>
              </a:rPr>
              <a:t>From our </a:t>
            </a:r>
            <a:r>
              <a:rPr lang="en" sz="1400">
                <a:latin typeface="Nunito Sans"/>
                <a:ea typeface="Nunito Sans"/>
                <a:cs typeface="Nunito Sans"/>
                <a:sym typeface="Nunito Sans"/>
              </a:rPr>
              <a:t>survey, we learned that concert goers do not spend much time looking for concerts.</a:t>
            </a:r>
            <a:endParaRPr b="1" sz="2050">
              <a:solidFill>
                <a:schemeClr val="dk1"/>
              </a:solidFill>
              <a:latin typeface="Nunito Sans"/>
              <a:ea typeface="Nunito Sans"/>
              <a:cs typeface="Nunito Sans"/>
              <a:sym typeface="Nunito Sans"/>
            </a:endParaRPr>
          </a:p>
        </p:txBody>
      </p:sp>
      <p:sp>
        <p:nvSpPr>
          <p:cNvPr id="153" name="Google Shape;153;p32"/>
          <p:cNvSpPr txBox="1"/>
          <p:nvPr>
            <p:ph type="title"/>
          </p:nvPr>
        </p:nvSpPr>
        <p:spPr>
          <a:xfrm>
            <a:off x="4484325" y="1030375"/>
            <a:ext cx="4137600" cy="1563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SzPts val="2400"/>
              <a:buNone/>
            </a:pPr>
            <a:r>
              <a:rPr i="1" lang="en" sz="1600">
                <a:solidFill>
                  <a:srgbClr val="000000"/>
                </a:solidFill>
                <a:latin typeface="Nunito Sans"/>
                <a:ea typeface="Nunito Sans"/>
                <a:cs typeface="Nunito Sans"/>
                <a:sym typeface="Nunito Sans"/>
              </a:rPr>
              <a:t>“Depending on the artist, I won’t know they are coming into town unless I </a:t>
            </a:r>
            <a:r>
              <a:rPr i="1" lang="en" sz="1600">
                <a:solidFill>
                  <a:srgbClr val="000000"/>
                </a:solidFill>
                <a:latin typeface="Nunito Sans"/>
                <a:ea typeface="Nunito Sans"/>
                <a:cs typeface="Nunito Sans"/>
                <a:sym typeface="Nunito Sans"/>
              </a:rPr>
              <a:t>accidentally</a:t>
            </a:r>
            <a:r>
              <a:rPr i="1" lang="en" sz="1600">
                <a:solidFill>
                  <a:srgbClr val="000000"/>
                </a:solidFill>
                <a:latin typeface="Nunito Sans"/>
                <a:ea typeface="Nunito Sans"/>
                <a:cs typeface="Nunito Sans"/>
                <a:sym typeface="Nunito Sans"/>
              </a:rPr>
              <a:t> stumble onto it.”</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rPr lang="en" sz="1600">
                <a:solidFill>
                  <a:srgbClr val="000000"/>
                </a:solidFill>
                <a:latin typeface="Nunito Sans"/>
                <a:ea typeface="Nunito Sans"/>
                <a:cs typeface="Nunito Sans"/>
                <a:sym typeface="Nunito Sans"/>
              </a:rPr>
              <a:t>- P2</a:t>
            </a:r>
            <a:endParaRPr sz="1600">
              <a:solidFill>
                <a:srgbClr val="000000"/>
              </a:solidFill>
              <a:latin typeface="Nunito Sans"/>
              <a:ea typeface="Nunito Sans"/>
              <a:cs typeface="Nunito Sans"/>
              <a:sym typeface="Nunito Sans"/>
            </a:endParaRPr>
          </a:p>
        </p:txBody>
      </p:sp>
      <p:sp>
        <p:nvSpPr>
          <p:cNvPr id="154" name="Google Shape;154;p32"/>
          <p:cNvSpPr txBox="1"/>
          <p:nvPr>
            <p:ph type="title"/>
          </p:nvPr>
        </p:nvSpPr>
        <p:spPr>
          <a:xfrm>
            <a:off x="4484325" y="2875750"/>
            <a:ext cx="4137600" cy="1563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SzPts val="2400"/>
              <a:buNone/>
            </a:pPr>
            <a:r>
              <a:rPr i="1" lang="en" sz="1600">
                <a:solidFill>
                  <a:srgbClr val="000000"/>
                </a:solidFill>
                <a:latin typeface="Nunito Sans"/>
                <a:ea typeface="Nunito Sans"/>
                <a:cs typeface="Nunito Sans"/>
                <a:sym typeface="Nunito Sans"/>
              </a:rPr>
              <a:t>“I </a:t>
            </a:r>
            <a:r>
              <a:rPr i="1" lang="en" sz="1600">
                <a:solidFill>
                  <a:srgbClr val="000000"/>
                </a:solidFill>
                <a:latin typeface="Nunito Sans"/>
                <a:ea typeface="Nunito Sans"/>
                <a:cs typeface="Nunito Sans"/>
                <a:sym typeface="Nunito Sans"/>
              </a:rPr>
              <a:t>hardly</a:t>
            </a:r>
            <a:r>
              <a:rPr i="1" lang="en" sz="1600">
                <a:solidFill>
                  <a:srgbClr val="000000"/>
                </a:solidFill>
                <a:latin typeface="Nunito Sans"/>
                <a:ea typeface="Nunito Sans"/>
                <a:cs typeface="Nunito Sans"/>
                <a:sym typeface="Nunito Sans"/>
              </a:rPr>
              <a:t> spend </a:t>
            </a:r>
            <a:r>
              <a:rPr i="1" lang="en" sz="1600">
                <a:solidFill>
                  <a:srgbClr val="000000"/>
                </a:solidFill>
                <a:latin typeface="Nunito Sans"/>
                <a:ea typeface="Nunito Sans"/>
                <a:cs typeface="Nunito Sans"/>
                <a:sym typeface="Nunito Sans"/>
              </a:rPr>
              <a:t>any time</a:t>
            </a:r>
            <a:r>
              <a:rPr i="1" lang="en" sz="1600">
                <a:solidFill>
                  <a:srgbClr val="000000"/>
                </a:solidFill>
                <a:latin typeface="Nunito Sans"/>
                <a:ea typeface="Nunito Sans"/>
                <a:cs typeface="Nunito Sans"/>
                <a:sym typeface="Nunito Sans"/>
              </a:rPr>
              <a:t> looking for concerts. I </a:t>
            </a:r>
            <a:r>
              <a:rPr i="1" lang="en" sz="1600">
                <a:solidFill>
                  <a:srgbClr val="000000"/>
                </a:solidFill>
                <a:latin typeface="Nunito Sans"/>
                <a:ea typeface="Nunito Sans"/>
                <a:cs typeface="Nunito Sans"/>
                <a:sym typeface="Nunito Sans"/>
              </a:rPr>
              <a:t>usually</a:t>
            </a:r>
            <a:r>
              <a:rPr i="1" lang="en" sz="1600">
                <a:solidFill>
                  <a:srgbClr val="000000"/>
                </a:solidFill>
                <a:latin typeface="Nunito Sans"/>
                <a:ea typeface="Nunito Sans"/>
                <a:cs typeface="Nunito Sans"/>
                <a:sym typeface="Nunito Sans"/>
              </a:rPr>
              <a:t> find out from feed on social media”</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rPr lang="en" sz="1600">
                <a:solidFill>
                  <a:srgbClr val="000000"/>
                </a:solidFill>
                <a:latin typeface="Nunito Sans"/>
                <a:ea typeface="Nunito Sans"/>
                <a:cs typeface="Nunito Sans"/>
                <a:sym typeface="Nunito Sans"/>
              </a:rPr>
              <a:t>- P4</a:t>
            </a:r>
            <a:endParaRPr sz="1600">
              <a:solidFill>
                <a:srgbClr val="000000"/>
              </a:solidFill>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3"/>
          <p:cNvSpPr txBox="1"/>
          <p:nvPr>
            <p:ph type="title"/>
          </p:nvPr>
        </p:nvSpPr>
        <p:spPr>
          <a:xfrm>
            <a:off x="311700" y="555600"/>
            <a:ext cx="2808000" cy="3732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90476"/>
              <a:buNone/>
            </a:pPr>
            <a:r>
              <a:rPr b="1" lang="en" sz="1400">
                <a:solidFill>
                  <a:srgbClr val="666666"/>
                </a:solidFill>
                <a:latin typeface="Nunito Sans"/>
                <a:ea typeface="Nunito Sans"/>
                <a:cs typeface="Nunito Sans"/>
                <a:sym typeface="Nunito Sans"/>
              </a:rPr>
              <a:t>Finding #3</a:t>
            </a:r>
            <a:endParaRPr b="1" sz="1400">
              <a:solidFill>
                <a:srgbClr val="666666"/>
              </a:solidFill>
              <a:latin typeface="Nunito Sans"/>
              <a:ea typeface="Nunito Sans"/>
              <a:cs typeface="Nunito Sans"/>
              <a:sym typeface="Nunito Sans"/>
            </a:endParaRPr>
          </a:p>
        </p:txBody>
      </p:sp>
      <p:sp>
        <p:nvSpPr>
          <p:cNvPr id="160" name="Google Shape;160;p33"/>
          <p:cNvSpPr txBox="1"/>
          <p:nvPr>
            <p:ph idx="1" type="body"/>
          </p:nvPr>
        </p:nvSpPr>
        <p:spPr>
          <a:xfrm>
            <a:off x="311700" y="1021900"/>
            <a:ext cx="3539400" cy="2432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200"/>
              <a:buNone/>
            </a:pPr>
            <a:r>
              <a:rPr b="1" lang="en" sz="2000">
                <a:solidFill>
                  <a:schemeClr val="dk1"/>
                </a:solidFill>
                <a:latin typeface="Nunito Sans"/>
                <a:ea typeface="Nunito Sans"/>
                <a:cs typeface="Nunito Sans"/>
                <a:sym typeface="Nunito Sans"/>
              </a:rPr>
              <a:t>Going with a group or going alone plays a major part in if someone will go to a concert.</a:t>
            </a:r>
            <a:endParaRPr b="1" sz="2000">
              <a:solidFill>
                <a:schemeClr val="dk1"/>
              </a:solidFill>
              <a:latin typeface="Nunito Sans"/>
              <a:ea typeface="Nunito Sans"/>
              <a:cs typeface="Nunito Sans"/>
              <a:sym typeface="Nunito Sans"/>
            </a:endParaRPr>
          </a:p>
          <a:p>
            <a:pPr indent="0" lvl="0" marL="0" rtl="0" algn="l">
              <a:lnSpc>
                <a:spcPct val="100000"/>
              </a:lnSpc>
              <a:spcBef>
                <a:spcPts val="1200"/>
              </a:spcBef>
              <a:spcAft>
                <a:spcPts val="1200"/>
              </a:spcAft>
              <a:buSzPts val="1200"/>
              <a:buNone/>
            </a:pPr>
            <a:r>
              <a:rPr lang="en" sz="1400">
                <a:latin typeface="Nunito Sans"/>
                <a:ea typeface="Nunito Sans"/>
                <a:cs typeface="Nunito Sans"/>
                <a:sym typeface="Nunito Sans"/>
              </a:rPr>
              <a:t>In our interview we discovered that people were more likely to skip a concert if they went by themselves vs if they when with another person.</a:t>
            </a:r>
            <a:endParaRPr b="1" sz="2050">
              <a:solidFill>
                <a:schemeClr val="dk1"/>
              </a:solidFill>
              <a:latin typeface="Nunito Sans"/>
              <a:ea typeface="Nunito Sans"/>
              <a:cs typeface="Nunito Sans"/>
              <a:sym typeface="Nunito Sans"/>
            </a:endParaRPr>
          </a:p>
        </p:txBody>
      </p:sp>
      <p:sp>
        <p:nvSpPr>
          <p:cNvPr id="161" name="Google Shape;161;p33"/>
          <p:cNvSpPr txBox="1"/>
          <p:nvPr>
            <p:ph type="title"/>
          </p:nvPr>
        </p:nvSpPr>
        <p:spPr>
          <a:xfrm>
            <a:off x="4484325" y="1030375"/>
            <a:ext cx="4137600" cy="12807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SzPts val="2400"/>
              <a:buNone/>
            </a:pPr>
            <a:r>
              <a:rPr i="1" lang="en" sz="1600">
                <a:solidFill>
                  <a:srgbClr val="000000"/>
                </a:solidFill>
                <a:latin typeface="Nunito Sans"/>
                <a:ea typeface="Nunito Sans"/>
                <a:cs typeface="Nunito Sans"/>
                <a:sym typeface="Nunito Sans"/>
              </a:rPr>
              <a:t>“I always go to a concert with at least one friend. I have not be to a concert alone.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rPr lang="en" sz="1600">
                <a:solidFill>
                  <a:srgbClr val="000000"/>
                </a:solidFill>
                <a:latin typeface="Nunito Sans"/>
                <a:ea typeface="Nunito Sans"/>
                <a:cs typeface="Nunito Sans"/>
                <a:sym typeface="Nunito Sans"/>
              </a:rPr>
              <a:t>- P1</a:t>
            </a:r>
            <a:endParaRPr sz="1600">
              <a:solidFill>
                <a:srgbClr val="000000"/>
              </a:solidFill>
              <a:latin typeface="Nunito Sans"/>
              <a:ea typeface="Nunito Sans"/>
              <a:cs typeface="Nunito Sans"/>
              <a:sym typeface="Nunito Sans"/>
            </a:endParaRPr>
          </a:p>
        </p:txBody>
      </p:sp>
      <p:sp>
        <p:nvSpPr>
          <p:cNvPr id="162" name="Google Shape;162;p33"/>
          <p:cNvSpPr txBox="1"/>
          <p:nvPr>
            <p:ph type="title"/>
          </p:nvPr>
        </p:nvSpPr>
        <p:spPr>
          <a:xfrm>
            <a:off x="4484325" y="2875750"/>
            <a:ext cx="4137600" cy="1563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SzPts val="2400"/>
              <a:buNone/>
            </a:pPr>
            <a:r>
              <a:rPr i="1" lang="en" sz="1600">
                <a:solidFill>
                  <a:srgbClr val="000000"/>
                </a:solidFill>
                <a:latin typeface="Nunito Sans"/>
                <a:ea typeface="Nunito Sans"/>
                <a:cs typeface="Nunito Sans"/>
                <a:sym typeface="Nunito Sans"/>
              </a:rPr>
              <a:t>“I much rather go with a group of friends, but I will still go by </a:t>
            </a:r>
            <a:r>
              <a:rPr i="1" lang="en" sz="1600">
                <a:solidFill>
                  <a:srgbClr val="000000"/>
                </a:solidFill>
                <a:latin typeface="Nunito Sans"/>
                <a:ea typeface="Nunito Sans"/>
                <a:cs typeface="Nunito Sans"/>
                <a:sym typeface="Nunito Sans"/>
              </a:rPr>
              <a:t>myself</a:t>
            </a:r>
            <a:r>
              <a:rPr i="1" lang="en" sz="1600">
                <a:solidFill>
                  <a:srgbClr val="000000"/>
                </a:solidFill>
                <a:latin typeface="Nunito Sans"/>
                <a:ea typeface="Nunito Sans"/>
                <a:cs typeface="Nunito Sans"/>
                <a:sym typeface="Nunito Sans"/>
              </a:rPr>
              <a:t> if its an artist I really like.”</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t/>
            </a:r>
            <a:endParaRPr i="1" sz="1600">
              <a:solidFill>
                <a:srgbClr val="000000"/>
              </a:solidFill>
              <a:latin typeface="Nunito Sans"/>
              <a:ea typeface="Nunito Sans"/>
              <a:cs typeface="Nunito Sans"/>
              <a:sym typeface="Nunito Sans"/>
            </a:endParaRPr>
          </a:p>
          <a:p>
            <a:pPr indent="0" lvl="0" marL="0" rtl="0" algn="l">
              <a:lnSpc>
                <a:spcPct val="115000"/>
              </a:lnSpc>
              <a:spcBef>
                <a:spcPts val="0"/>
              </a:spcBef>
              <a:spcAft>
                <a:spcPts val="0"/>
              </a:spcAft>
              <a:buSzPts val="2400"/>
              <a:buNone/>
            </a:pPr>
            <a:r>
              <a:rPr lang="en" sz="1600">
                <a:solidFill>
                  <a:srgbClr val="000000"/>
                </a:solidFill>
                <a:latin typeface="Nunito Sans"/>
                <a:ea typeface="Nunito Sans"/>
                <a:cs typeface="Nunito Sans"/>
                <a:sym typeface="Nunito Sans"/>
              </a:rPr>
              <a:t>- P2</a:t>
            </a:r>
            <a:endParaRPr sz="1600">
              <a:solidFill>
                <a:srgbClr val="000000"/>
              </a:solidFill>
              <a:latin typeface="Nunito Sans"/>
              <a:ea typeface="Nunito Sans"/>
              <a:cs typeface="Nunito Sans"/>
              <a:sym typeface="Nuni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