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eaza.com/referate/matematica/Metoda-Newton487.php" TargetMode="External"/><Relationship Id="rId2" Type="http://schemas.openxmlformats.org/officeDocument/2006/relationships/hyperlink" Target="https://ro.wikipedia.org/wiki/Metoda_tangente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Newton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Sau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Tangen</a:t>
            </a:r>
            <a:r>
              <a:rPr lang="ro-RO" dirty="0"/>
              <a:t>ț</a:t>
            </a:r>
            <a:r>
              <a:rPr lang="en-US" dirty="0" err="1" smtClean="0"/>
              <a:t>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Zotea Sabina </a:t>
            </a:r>
          </a:p>
          <a:p>
            <a:r>
              <a:rPr lang="ro-RO" dirty="0" smtClean="0"/>
              <a:t>Clasa a XII-a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43424" cy="4601183"/>
          </a:xfrm>
        </p:spPr>
        <p:txBody>
          <a:bodyPr>
            <a:normAutofit/>
          </a:bodyPr>
          <a:lstStyle/>
          <a:p>
            <a:r>
              <a:rPr lang="ro-RO" sz="2400" dirty="0" smtClean="0"/>
              <a:t>In </a:t>
            </a:r>
            <a:r>
              <a:rPr lang="en-US" sz="2400" dirty="0"/>
              <a:t> </a:t>
            </a:r>
            <a:r>
              <a:rPr lang="en-US" sz="2400" dirty="0" err="1"/>
              <a:t>analiză</a:t>
            </a:r>
            <a:r>
              <a:rPr lang="en-US" sz="2400" dirty="0"/>
              <a:t> </a:t>
            </a:r>
            <a:r>
              <a:rPr lang="en-US" sz="2400" dirty="0" err="1"/>
              <a:t>numerică</a:t>
            </a:r>
            <a:r>
              <a:rPr lang="en-US" sz="2400" dirty="0"/>
              <a:t>, </a:t>
            </a:r>
            <a:r>
              <a:rPr lang="en-US" sz="2400" b="1" dirty="0" err="1"/>
              <a:t>metoda</a:t>
            </a:r>
            <a:r>
              <a:rPr lang="en-US" sz="2400" b="1" dirty="0"/>
              <a:t> </a:t>
            </a:r>
            <a:r>
              <a:rPr lang="en-US" sz="2400" b="1" dirty="0" err="1"/>
              <a:t>tangentei</a:t>
            </a:r>
            <a:r>
              <a:rPr lang="en-US" sz="2400" dirty="0"/>
              <a:t> (de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cunoscut</a:t>
            </a:r>
            <a:r>
              <a:rPr lang="en-US" sz="2400" dirty="0"/>
              <a:t> sub </a:t>
            </a:r>
            <a:r>
              <a:rPr lang="en-US" sz="2400" dirty="0" err="1"/>
              <a:t>numele</a:t>
            </a:r>
            <a:r>
              <a:rPr lang="en-US" sz="2400" dirty="0"/>
              <a:t> de </a:t>
            </a:r>
            <a:r>
              <a:rPr lang="en-US" sz="2400" b="1" dirty="0" err="1"/>
              <a:t>metoda</a:t>
            </a:r>
            <a:r>
              <a:rPr lang="en-US" sz="2400" b="1" dirty="0"/>
              <a:t> </a:t>
            </a:r>
            <a:r>
              <a:rPr lang="en-US" sz="2400" b="1" dirty="0" err="1"/>
              <a:t>lui</a:t>
            </a:r>
            <a:r>
              <a:rPr lang="en-US" sz="2400" b="1" dirty="0"/>
              <a:t> Newton</a:t>
            </a:r>
            <a:r>
              <a:rPr lang="en-US" sz="2400" dirty="0"/>
              <a:t> </a:t>
            </a:r>
            <a:r>
              <a:rPr lang="en-US" sz="2400" dirty="0" err="1"/>
              <a:t>sau</a:t>
            </a:r>
            <a:r>
              <a:rPr lang="en-US" sz="2400" dirty="0"/>
              <a:t> </a:t>
            </a:r>
            <a:r>
              <a:rPr lang="en-US" sz="2400" b="1" dirty="0" err="1"/>
              <a:t>metoda</a:t>
            </a:r>
            <a:r>
              <a:rPr lang="en-US" sz="2400" b="1" dirty="0"/>
              <a:t> </a:t>
            </a:r>
            <a:r>
              <a:rPr lang="en-US" sz="2400" b="1" dirty="0" err="1"/>
              <a:t>lui</a:t>
            </a:r>
            <a:r>
              <a:rPr lang="en-US" sz="2400" b="1" dirty="0"/>
              <a:t> </a:t>
            </a:r>
            <a:r>
              <a:rPr lang="en-US" sz="2400" b="1" dirty="0" smtClean="0"/>
              <a:t>Newton-Raphson</a:t>
            </a:r>
            <a:r>
              <a:rPr lang="en-US" sz="2400" dirty="0" smtClean="0"/>
              <a:t>),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metodă</a:t>
            </a:r>
            <a:r>
              <a:rPr lang="en-US" sz="2400" dirty="0"/>
              <a:t> de </a:t>
            </a:r>
            <a:r>
              <a:rPr lang="en-US" sz="2400" dirty="0" err="1"/>
              <a:t>determinare</a:t>
            </a:r>
            <a:r>
              <a:rPr lang="en-US" sz="2400" dirty="0"/>
              <a:t> a </a:t>
            </a:r>
            <a:r>
              <a:rPr lang="en-US" sz="2400" dirty="0" err="1"/>
              <a:t>rădăcinii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ro-RO" sz="2400" dirty="0" smtClean="0"/>
              <a:t> functii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34" y="853440"/>
            <a:ext cx="5103223" cy="5408023"/>
          </a:xfrm>
        </p:spPr>
      </p:pic>
    </p:spTree>
    <p:extLst>
      <p:ext uri="{BB962C8B-B14F-4D97-AF65-F5344CB8AC3E}">
        <p14:creationId xmlns:p14="http://schemas.microsoft.com/office/powerpoint/2010/main" val="17363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005" y="864108"/>
            <a:ext cx="6403462" cy="5120640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     </a:t>
            </a:r>
            <a:r>
              <a:rPr lang="ro-RO" sz="3600" b="1" dirty="0" smtClean="0"/>
              <a:t>Istoria </a:t>
            </a:r>
          </a:p>
          <a:p>
            <a:r>
              <a:rPr lang="en-US" sz="1600" dirty="0" err="1"/>
              <a:t>Numele</a:t>
            </a:r>
            <a:r>
              <a:rPr lang="en-US" sz="1600" dirty="0"/>
              <a:t> "</a:t>
            </a: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Newton"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derivat</a:t>
            </a:r>
            <a:r>
              <a:rPr lang="en-US" sz="1600" dirty="0"/>
              <a:t> din </a:t>
            </a:r>
            <a:r>
              <a:rPr lang="en-US" sz="1600" dirty="0" err="1"/>
              <a:t>faptul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 Isaac Newton a </a:t>
            </a:r>
            <a:r>
              <a:rPr lang="en-US" sz="1600" dirty="0" err="1"/>
              <a:t>descris</a:t>
            </a:r>
            <a:r>
              <a:rPr lang="en-US" sz="1600" dirty="0"/>
              <a:t> un </a:t>
            </a:r>
            <a:r>
              <a:rPr lang="en-US" sz="1600" dirty="0" err="1"/>
              <a:t>caz</a:t>
            </a:r>
            <a:r>
              <a:rPr lang="en-US" sz="1600" dirty="0"/>
              <a:t> special al </a:t>
            </a:r>
            <a:r>
              <a:rPr lang="en-US" sz="1600" dirty="0" err="1"/>
              <a:t>metodei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 </a:t>
            </a:r>
            <a:r>
              <a:rPr lang="en-US" sz="1600" i="1" dirty="0"/>
              <a:t>De </a:t>
            </a:r>
            <a:r>
              <a:rPr lang="en-US" sz="1600" i="1" dirty="0" err="1"/>
              <a:t>analysi</a:t>
            </a:r>
            <a:r>
              <a:rPr lang="en-US" sz="1600" i="1" dirty="0"/>
              <a:t> per </a:t>
            </a:r>
            <a:r>
              <a:rPr lang="en-US" sz="1600" i="1" dirty="0" err="1"/>
              <a:t>aequationes</a:t>
            </a:r>
            <a:r>
              <a:rPr lang="en-US" sz="1600" i="1" dirty="0"/>
              <a:t> </a:t>
            </a:r>
            <a:r>
              <a:rPr lang="en-US" sz="1600" i="1" dirty="0" err="1"/>
              <a:t>numero</a:t>
            </a:r>
            <a:r>
              <a:rPr lang="en-US" sz="1600" i="1" dirty="0"/>
              <a:t> </a:t>
            </a:r>
            <a:r>
              <a:rPr lang="en-US" sz="1600" i="1" dirty="0" err="1"/>
              <a:t>terminorum</a:t>
            </a:r>
            <a:r>
              <a:rPr lang="en-US" sz="1600" i="1" dirty="0"/>
              <a:t> </a:t>
            </a:r>
            <a:r>
              <a:rPr lang="en-US" sz="1600" i="1" dirty="0" err="1"/>
              <a:t>infinitas</a:t>
            </a:r>
            <a:r>
              <a:rPr lang="en-US" sz="1600" dirty="0"/>
              <a:t> </a:t>
            </a:r>
            <a:r>
              <a:rPr lang="en-US" sz="1600" dirty="0" err="1" smtClean="0"/>
              <a:t>scris</a:t>
            </a:r>
            <a:r>
              <a:rPr lang="en-US" sz="1600" dirty="0" smtClean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smtClean="0"/>
              <a:t>1669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 </a:t>
            </a:r>
            <a:r>
              <a:rPr lang="en-US" sz="1600" i="1" dirty="0"/>
              <a:t>De </a:t>
            </a:r>
            <a:r>
              <a:rPr lang="en-US" sz="1600" i="1" dirty="0" err="1"/>
              <a:t>metodis</a:t>
            </a:r>
            <a:r>
              <a:rPr lang="en-US" sz="1600" i="1" dirty="0"/>
              <a:t> </a:t>
            </a:r>
            <a:r>
              <a:rPr lang="en-US" sz="1600" i="1" dirty="0" err="1"/>
              <a:t>fluxionum</a:t>
            </a:r>
            <a:r>
              <a:rPr lang="en-US" sz="1600" i="1" dirty="0"/>
              <a:t> et </a:t>
            </a:r>
            <a:r>
              <a:rPr lang="en-US" sz="1600" i="1" dirty="0" err="1"/>
              <a:t>serierum</a:t>
            </a:r>
            <a:r>
              <a:rPr lang="en-US" sz="1600" i="1" dirty="0"/>
              <a:t> </a:t>
            </a:r>
            <a:r>
              <a:rPr lang="en-US" sz="1600" i="1" dirty="0" err="1"/>
              <a:t>infinitarum</a:t>
            </a:r>
            <a:r>
              <a:rPr lang="en-US" sz="1600" dirty="0"/>
              <a:t> </a:t>
            </a:r>
            <a:r>
              <a:rPr lang="en-US" sz="1600" dirty="0" err="1" smtClean="0"/>
              <a:t>scrisă</a:t>
            </a:r>
            <a:r>
              <a:rPr lang="en-US" sz="1600" dirty="0" smtClean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smtClean="0"/>
              <a:t>1671</a:t>
            </a:r>
            <a:r>
              <a:rPr lang="ro-RO" sz="1600" dirty="0" smtClean="0"/>
              <a:t>.</a:t>
            </a:r>
            <a:r>
              <a:rPr lang="en-US" sz="1600" dirty="0"/>
              <a:t> </a:t>
            </a: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Newton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publicată</a:t>
            </a:r>
            <a:r>
              <a:rPr lang="en-US" sz="1600" dirty="0"/>
              <a:t> prima </a:t>
            </a:r>
            <a:r>
              <a:rPr lang="en-US" sz="1600" dirty="0" err="1"/>
              <a:t>dată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1685, </a:t>
            </a:r>
            <a:r>
              <a:rPr lang="en-US" sz="1600" dirty="0" err="1"/>
              <a:t>în</a:t>
            </a:r>
            <a:r>
              <a:rPr lang="en-US" sz="1600" i="1" dirty="0" err="1"/>
              <a:t>Tratat</a:t>
            </a:r>
            <a:r>
              <a:rPr lang="en-US" sz="1600" i="1" dirty="0"/>
              <a:t> </a:t>
            </a:r>
            <a:r>
              <a:rPr lang="en-US" sz="1600" i="1" dirty="0" err="1"/>
              <a:t>istoric</a:t>
            </a:r>
            <a:r>
              <a:rPr lang="en-US" sz="1600" i="1" dirty="0"/>
              <a:t> </a:t>
            </a:r>
            <a:r>
              <a:rPr lang="en-US" sz="1600" i="1" dirty="0" err="1"/>
              <a:t>și</a:t>
            </a:r>
            <a:r>
              <a:rPr lang="en-US" sz="1600" i="1" dirty="0"/>
              <a:t> </a:t>
            </a:r>
            <a:r>
              <a:rPr lang="en-US" sz="1600" i="1" dirty="0" err="1"/>
              <a:t>practic</a:t>
            </a:r>
            <a:r>
              <a:rPr lang="en-US" sz="1600" i="1" dirty="0"/>
              <a:t> de </a:t>
            </a:r>
            <a:r>
              <a:rPr lang="en-US" sz="1600" i="1" dirty="0" err="1"/>
              <a:t>algebră</a:t>
            </a:r>
            <a:r>
              <a:rPr lang="en-US" sz="1600" dirty="0"/>
              <a:t> de John Wallis. </a:t>
            </a:r>
            <a:r>
              <a:rPr lang="en-US" sz="1600" dirty="0" err="1"/>
              <a:t>În</a:t>
            </a:r>
            <a:r>
              <a:rPr lang="en-US" sz="1600" dirty="0"/>
              <a:t> 1690, Joseph Raphson a </a:t>
            </a:r>
            <a:r>
              <a:rPr lang="en-US" sz="1600" dirty="0" err="1"/>
              <a:t>publicat</a:t>
            </a:r>
            <a:r>
              <a:rPr lang="en-US" sz="1600" dirty="0"/>
              <a:t> o </a:t>
            </a:r>
            <a:r>
              <a:rPr lang="en-US" sz="1600" dirty="0" err="1"/>
              <a:t>descriere</a:t>
            </a:r>
            <a:r>
              <a:rPr lang="en-US" sz="1600" dirty="0"/>
              <a:t> </a:t>
            </a:r>
            <a:r>
              <a:rPr lang="en-US" sz="1600" dirty="0" err="1"/>
              <a:t>simplificată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 </a:t>
            </a:r>
            <a:r>
              <a:rPr lang="en-US" sz="1600" i="1" dirty="0"/>
              <a:t>Analysis </a:t>
            </a:r>
            <a:r>
              <a:rPr lang="en-US" sz="1600" i="1" dirty="0" err="1"/>
              <a:t>aequationum</a:t>
            </a:r>
            <a:r>
              <a:rPr lang="en-US" sz="1600" i="1" dirty="0"/>
              <a:t> </a:t>
            </a:r>
            <a:r>
              <a:rPr lang="en-US" sz="1600" i="1" dirty="0" err="1"/>
              <a:t>universalis</a:t>
            </a:r>
            <a:r>
              <a:rPr lang="en-US" sz="1600" dirty="0"/>
              <a:t>. Raphson </a:t>
            </a:r>
            <a:r>
              <a:rPr lang="en-US" sz="1600" dirty="0" err="1"/>
              <a:t>prezenta</a:t>
            </a:r>
            <a:r>
              <a:rPr lang="en-US" sz="1600" dirty="0"/>
              <a:t> </a:t>
            </a: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Newton ca o </a:t>
            </a:r>
            <a:r>
              <a:rPr lang="en-US" sz="1600" dirty="0" err="1"/>
              <a:t>metodă</a:t>
            </a:r>
            <a:r>
              <a:rPr lang="en-US" sz="1600" dirty="0"/>
              <a:t> </a:t>
            </a:r>
            <a:r>
              <a:rPr lang="en-US" sz="1600" dirty="0" err="1"/>
              <a:t>pur</a:t>
            </a:r>
            <a:r>
              <a:rPr lang="en-US" sz="1600" dirty="0"/>
              <a:t> </a:t>
            </a:r>
            <a:r>
              <a:rPr lang="en-US" sz="1600" dirty="0" err="1"/>
              <a:t>algebrică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limita</a:t>
            </a:r>
            <a:r>
              <a:rPr lang="en-US" sz="1600" dirty="0"/>
              <a:t> </a:t>
            </a:r>
            <a:r>
              <a:rPr lang="en-US" sz="1600" dirty="0" err="1"/>
              <a:t>utilizarea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la </a:t>
            </a:r>
            <a:r>
              <a:rPr lang="en-US" sz="1600" dirty="0" err="1"/>
              <a:t>funcții</a:t>
            </a:r>
            <a:r>
              <a:rPr lang="en-US" sz="1600" dirty="0"/>
              <a:t> </a:t>
            </a:r>
            <a:r>
              <a:rPr lang="en-US" sz="1600" dirty="0" err="1"/>
              <a:t>polinomiale</a:t>
            </a:r>
            <a:r>
              <a:rPr lang="en-US" sz="1600" dirty="0"/>
              <a:t>, </a:t>
            </a:r>
            <a:r>
              <a:rPr lang="en-US" sz="1600" dirty="0" err="1"/>
              <a:t>dar</a:t>
            </a:r>
            <a:r>
              <a:rPr lang="en-US" sz="1600" dirty="0"/>
              <a:t> el </a:t>
            </a:r>
            <a:r>
              <a:rPr lang="en-US" sz="1600" dirty="0" err="1"/>
              <a:t>descrie</a:t>
            </a:r>
            <a:r>
              <a:rPr lang="en-US" sz="1600" dirty="0"/>
              <a:t> </a:t>
            </a: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termeni</a:t>
            </a:r>
            <a:r>
              <a:rPr lang="en-US" sz="1600" dirty="0"/>
              <a:t> de </a:t>
            </a:r>
            <a:r>
              <a:rPr lang="en-US" sz="1600" dirty="0" err="1"/>
              <a:t>aproximări</a:t>
            </a:r>
            <a:r>
              <a:rPr lang="en-US" sz="1600" dirty="0"/>
              <a:t> </a:t>
            </a:r>
            <a:r>
              <a:rPr lang="en-US" sz="1600" dirty="0" err="1"/>
              <a:t>succesive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n</a:t>
            </a:r>
            <a:r>
              <a:rPr lang="en-US" sz="1600" dirty="0"/>
              <a:t> 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loc</a:t>
            </a:r>
            <a:r>
              <a:rPr lang="en-US" sz="1600" dirty="0"/>
              <a:t> de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complicata</a:t>
            </a:r>
            <a:r>
              <a:rPr lang="en-US" sz="1600" dirty="0"/>
              <a:t> </a:t>
            </a:r>
            <a:r>
              <a:rPr lang="en-US" sz="1600" dirty="0" err="1"/>
              <a:t>secvență</a:t>
            </a:r>
            <a:r>
              <a:rPr lang="en-US" sz="1600" dirty="0"/>
              <a:t> de </a:t>
            </a:r>
            <a:r>
              <a:rPr lang="en-US" sz="1600" dirty="0" err="1"/>
              <a:t>polinoame</a:t>
            </a:r>
            <a:r>
              <a:rPr lang="en-US" sz="1600" dirty="0"/>
              <a:t> </a:t>
            </a:r>
            <a:r>
              <a:rPr lang="en-US" sz="1600" dirty="0" err="1"/>
              <a:t>utilizate</a:t>
            </a:r>
            <a:r>
              <a:rPr lang="en-US" sz="1600" dirty="0"/>
              <a:t> de Newton.</a:t>
            </a:r>
          </a:p>
          <a:p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cele</a:t>
            </a:r>
            <a:r>
              <a:rPr lang="en-US" sz="1600" dirty="0"/>
              <a:t> din </a:t>
            </a:r>
            <a:r>
              <a:rPr lang="en-US" sz="1600" dirty="0" err="1"/>
              <a:t>urmă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1740, Thomas Simpson a </a:t>
            </a:r>
            <a:r>
              <a:rPr lang="en-US" sz="1600" dirty="0" err="1"/>
              <a:t>descris</a:t>
            </a:r>
            <a:r>
              <a:rPr lang="en-US" sz="1600" dirty="0"/>
              <a:t> </a:t>
            </a: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Newton ca o </a:t>
            </a:r>
            <a:r>
              <a:rPr lang="en-US" sz="1600" dirty="0" err="1"/>
              <a:t>metodă</a:t>
            </a:r>
            <a:r>
              <a:rPr lang="en-US" sz="1600" dirty="0"/>
              <a:t> </a:t>
            </a:r>
            <a:r>
              <a:rPr lang="en-US" sz="1600" dirty="0" err="1"/>
              <a:t>iterativă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rezolvarea</a:t>
            </a:r>
            <a:r>
              <a:rPr lang="en-US" sz="1600" dirty="0"/>
              <a:t> </a:t>
            </a:r>
            <a:r>
              <a:rPr lang="en-US" sz="1600" dirty="0" err="1"/>
              <a:t>ecuațiilor</a:t>
            </a:r>
            <a:r>
              <a:rPr lang="en-US" sz="1600" dirty="0"/>
              <a:t> </a:t>
            </a:r>
            <a:r>
              <a:rPr lang="en-US" sz="1600" dirty="0" err="1"/>
              <a:t>generale</a:t>
            </a:r>
            <a:r>
              <a:rPr lang="en-US" sz="1600" dirty="0"/>
              <a:t> </a:t>
            </a:r>
            <a:r>
              <a:rPr lang="en-US" sz="1600" dirty="0" err="1"/>
              <a:t>neliniare</a:t>
            </a:r>
            <a:r>
              <a:rPr lang="en-US" sz="1600" dirty="0"/>
              <a:t> </a:t>
            </a:r>
            <a:r>
              <a:rPr lang="en-US" sz="1600" dirty="0" err="1"/>
              <a:t>utilizând</a:t>
            </a:r>
            <a:r>
              <a:rPr lang="en-US" sz="1600" dirty="0"/>
              <a:t> </a:t>
            </a:r>
            <a:r>
              <a:rPr lang="en-US" sz="1600" dirty="0" err="1"/>
              <a:t>calcul</a:t>
            </a:r>
            <a:r>
              <a:rPr lang="en-US" sz="1600" dirty="0"/>
              <a:t>, </a:t>
            </a:r>
            <a:r>
              <a:rPr lang="en-US" sz="1600" dirty="0" err="1"/>
              <a:t>oferind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esență</a:t>
            </a:r>
            <a:r>
              <a:rPr lang="en-US" sz="1600" dirty="0"/>
              <a:t>, </a:t>
            </a:r>
            <a:r>
              <a:rPr lang="en-US" sz="1600" dirty="0" err="1"/>
              <a:t>descrierea</a:t>
            </a:r>
            <a:r>
              <a:rPr lang="en-US" sz="1600" dirty="0"/>
              <a:t> de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sus</a:t>
            </a:r>
            <a:r>
              <a:rPr lang="en-US" sz="1600" dirty="0"/>
              <a:t>.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aceeași</a:t>
            </a:r>
            <a:r>
              <a:rPr lang="en-US" sz="1600" dirty="0"/>
              <a:t> </a:t>
            </a:r>
            <a:r>
              <a:rPr lang="en-US" sz="1600" dirty="0" err="1"/>
              <a:t>publicație</a:t>
            </a:r>
            <a:r>
              <a:rPr lang="en-US" sz="1600" dirty="0"/>
              <a:t>, Simpson </a:t>
            </a:r>
            <a:r>
              <a:rPr lang="en-US" sz="1600" dirty="0" err="1"/>
              <a:t>oferă</a:t>
            </a:r>
            <a:r>
              <a:rPr lang="en-US" sz="1600" dirty="0"/>
              <a:t>, de </a:t>
            </a:r>
            <a:r>
              <a:rPr lang="en-US" sz="1600" dirty="0" err="1"/>
              <a:t>asemenea</a:t>
            </a:r>
            <a:r>
              <a:rPr lang="en-US" sz="1600" dirty="0"/>
              <a:t>, </a:t>
            </a:r>
            <a:r>
              <a:rPr lang="en-US" sz="1600" dirty="0" err="1"/>
              <a:t>generalizarea</a:t>
            </a:r>
            <a:r>
              <a:rPr lang="en-US" sz="1600" dirty="0"/>
              <a:t> la </a:t>
            </a:r>
            <a:r>
              <a:rPr lang="en-US" sz="1600" dirty="0" err="1"/>
              <a:t>sistemele</a:t>
            </a:r>
            <a:r>
              <a:rPr lang="en-US" sz="1600" dirty="0"/>
              <a:t> de </a:t>
            </a:r>
            <a:r>
              <a:rPr lang="en-US" sz="1600" dirty="0" err="1"/>
              <a:t>două</a:t>
            </a:r>
            <a:r>
              <a:rPr lang="en-US" sz="1600" dirty="0"/>
              <a:t> </a:t>
            </a:r>
            <a:r>
              <a:rPr lang="en-US" sz="1600" dirty="0" err="1"/>
              <a:t>ecuații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constată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Newton </a:t>
            </a:r>
            <a:r>
              <a:rPr lang="en-US" sz="1600" dirty="0" err="1"/>
              <a:t>poate</a:t>
            </a:r>
            <a:r>
              <a:rPr lang="en-US" sz="1600" dirty="0"/>
              <a:t> fi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rezolvarea</a:t>
            </a:r>
            <a:r>
              <a:rPr lang="en-US" sz="1600" dirty="0"/>
              <a:t> </a:t>
            </a:r>
            <a:r>
              <a:rPr lang="en-US" sz="1600" dirty="0" err="1"/>
              <a:t>problemelor</a:t>
            </a:r>
            <a:r>
              <a:rPr lang="en-US" sz="1600" dirty="0"/>
              <a:t> de </a:t>
            </a:r>
            <a:r>
              <a:rPr lang="en-US" sz="1600" dirty="0" err="1"/>
              <a:t>optimizare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setarea</a:t>
            </a:r>
            <a:r>
              <a:rPr lang="en-US" sz="1600" dirty="0"/>
              <a:t> gradient de la zero.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45"/>
            <a:ext cx="4781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419970"/>
            <a:ext cx="5974080" cy="6159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126" y="864108"/>
            <a:ext cx="5062342" cy="512064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/>
              <a:t>Descrierea</a:t>
            </a:r>
            <a:r>
              <a:rPr lang="en-US" sz="1800" b="1" dirty="0"/>
              <a:t> </a:t>
            </a:r>
            <a:r>
              <a:rPr lang="en-US" sz="1800" b="1" dirty="0" err="1" smtClean="0"/>
              <a:t>metodei</a:t>
            </a:r>
            <a:endParaRPr lang="ro-RO" sz="1800" b="1" dirty="0" smtClean="0"/>
          </a:p>
          <a:p>
            <a:pPr marL="0" indent="0">
              <a:buNone/>
            </a:pPr>
            <a:r>
              <a:rPr lang="en-US" sz="1800" dirty="0" err="1"/>
              <a:t>Având</a:t>
            </a:r>
            <a:r>
              <a:rPr lang="en-US" sz="1800" dirty="0"/>
              <a:t> o </a:t>
            </a:r>
            <a:r>
              <a:rPr lang="en-US" sz="1800" dirty="0" err="1"/>
              <a:t>funcție</a:t>
            </a:r>
            <a:r>
              <a:rPr lang="en-US" sz="1800" dirty="0"/>
              <a:t> </a:t>
            </a:r>
            <a:r>
              <a:rPr lang="en-US" sz="1800" dirty="0" err="1"/>
              <a:t>reală</a:t>
            </a:r>
            <a:r>
              <a:rPr lang="en-US" sz="1800" dirty="0"/>
              <a:t> </a:t>
            </a:r>
            <a:r>
              <a:rPr lang="en-US" sz="1800" i="1" dirty="0"/>
              <a:t>ƒ</a:t>
            </a:r>
            <a:r>
              <a:rPr lang="en-US" sz="1800" dirty="0"/>
              <a:t>,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derivata</a:t>
            </a:r>
            <a:r>
              <a:rPr lang="en-US" sz="1800" dirty="0"/>
              <a:t> </a:t>
            </a:r>
            <a:r>
              <a:rPr lang="en-US" sz="1800" dirty="0" err="1"/>
              <a:t>ei</a:t>
            </a:r>
            <a:r>
              <a:rPr lang="en-US" sz="1800" dirty="0"/>
              <a:t>, </a:t>
            </a:r>
            <a:r>
              <a:rPr lang="en-US" sz="1800" i="1" dirty="0"/>
              <a:t>ƒ</a:t>
            </a:r>
            <a:r>
              <a:rPr lang="en-US" sz="1800" dirty="0"/>
              <a:t> ', </a:t>
            </a: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începe</a:t>
            </a:r>
            <a:r>
              <a:rPr lang="en-US" sz="1800" dirty="0"/>
              <a:t> cu </a:t>
            </a:r>
            <a:r>
              <a:rPr lang="en-US" sz="1800" dirty="0" err="1"/>
              <a:t>stabilirea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valori</a:t>
            </a:r>
            <a:r>
              <a:rPr lang="en-US" sz="1800" dirty="0"/>
              <a:t> </a:t>
            </a:r>
            <a:r>
              <a:rPr lang="en-US" sz="1800" dirty="0" err="1"/>
              <a:t>inițiale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 </a:t>
            </a:r>
            <a:r>
              <a:rPr lang="en-US" sz="1800" i="1" dirty="0"/>
              <a:t>x</a:t>
            </a:r>
            <a:r>
              <a:rPr lang="en-US" sz="1800" baseline="-25000" dirty="0"/>
              <a:t>0</a:t>
            </a:r>
            <a:r>
              <a:rPr lang="en-US" sz="1800" dirty="0"/>
              <a:t> </a:t>
            </a:r>
            <a:r>
              <a:rPr lang="en-US" sz="1800" dirty="0" err="1"/>
              <a:t>pentru</a:t>
            </a:r>
            <a:r>
              <a:rPr lang="en-US" sz="1800" dirty="0"/>
              <a:t> o </a:t>
            </a:r>
            <a:r>
              <a:rPr lang="en-US" sz="1800" dirty="0" err="1"/>
              <a:t>rădăcină</a:t>
            </a:r>
            <a:r>
              <a:rPr lang="en-US" sz="1800" dirty="0"/>
              <a:t> a </a:t>
            </a:r>
            <a:r>
              <a:rPr lang="en-US" sz="1800" dirty="0" err="1"/>
              <a:t>funcției</a:t>
            </a:r>
            <a:r>
              <a:rPr lang="en-US" sz="1800" dirty="0"/>
              <a:t> </a:t>
            </a:r>
            <a:r>
              <a:rPr lang="en-US" sz="1800" i="1" dirty="0"/>
              <a:t>f</a:t>
            </a:r>
            <a:r>
              <a:rPr lang="en-US" sz="1800" dirty="0"/>
              <a:t>. O </a:t>
            </a:r>
            <a:r>
              <a:rPr lang="en-US" sz="1800" dirty="0" err="1"/>
              <a:t>aproximare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bună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rădăcina</a:t>
            </a:r>
            <a:r>
              <a:rPr lang="en-US" sz="1800" dirty="0"/>
              <a:t> </a:t>
            </a:r>
            <a:r>
              <a:rPr lang="en-US" sz="1800" dirty="0" err="1"/>
              <a:t>funcției</a:t>
            </a:r>
            <a:r>
              <a:rPr lang="en-US" sz="1800" dirty="0"/>
              <a:t> </a:t>
            </a:r>
            <a:r>
              <a:rPr lang="en-US" sz="1800" dirty="0" err="1" smtClean="0"/>
              <a:t>este</a:t>
            </a:r>
            <a:endParaRPr lang="ro-RO" sz="1800" dirty="0" smtClean="0"/>
          </a:p>
          <a:p>
            <a:pPr marL="0" indent="0">
              <a:buNone/>
            </a:pPr>
            <a:r>
              <a:rPr lang="ro-RO" sz="1800" dirty="0" smtClean="0"/>
              <a:t>X1=X0-f(</a:t>
            </a:r>
            <a:r>
              <a:rPr lang="en-US" sz="1800" dirty="0" smtClean="0"/>
              <a:t>X0</a:t>
            </a:r>
            <a:r>
              <a:rPr lang="ro-RO" sz="1800" dirty="0" smtClean="0"/>
              <a:t>)/f</a:t>
            </a:r>
            <a:r>
              <a:rPr lang="en-US" sz="1800" dirty="0" smtClean="0"/>
              <a:t>’(X0);</a:t>
            </a:r>
          </a:p>
          <a:p>
            <a:pPr marL="0" indent="0">
              <a:buNone/>
            </a:pPr>
            <a:r>
              <a:rPr lang="en-US" sz="1800" dirty="0"/>
              <a:t>Geometric, (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, 0) </a:t>
            </a:r>
            <a:r>
              <a:rPr lang="en-US" sz="1800" dirty="0" err="1"/>
              <a:t>este</a:t>
            </a:r>
            <a:r>
              <a:rPr lang="en-US" sz="1800" dirty="0"/>
              <a:t> la </a:t>
            </a:r>
            <a:r>
              <a:rPr lang="en-US" sz="1800" dirty="0" err="1"/>
              <a:t>intersecția</a:t>
            </a:r>
            <a:r>
              <a:rPr lang="en-US" sz="1800" dirty="0"/>
              <a:t> cu </a:t>
            </a:r>
            <a:r>
              <a:rPr lang="en-US" sz="1800" dirty="0" err="1"/>
              <a:t>axa</a:t>
            </a:r>
            <a:r>
              <a:rPr lang="en-US" sz="1800" dirty="0"/>
              <a:t> </a:t>
            </a:r>
            <a:r>
              <a:rPr lang="en-US" sz="1800" i="1" dirty="0"/>
              <a:t>x</a:t>
            </a:r>
            <a:r>
              <a:rPr lang="en-US" sz="1800" dirty="0"/>
              <a:t> a </a:t>
            </a:r>
            <a:r>
              <a:rPr lang="en-US" sz="1800" dirty="0" err="1"/>
              <a:t>tangentei</a:t>
            </a:r>
            <a:r>
              <a:rPr lang="en-US" sz="1800" dirty="0"/>
              <a:t> </a:t>
            </a:r>
            <a:r>
              <a:rPr lang="en-US" sz="1800" dirty="0" err="1"/>
              <a:t>funcției</a:t>
            </a:r>
            <a:r>
              <a:rPr lang="en-US" sz="1800" dirty="0"/>
              <a:t> </a:t>
            </a:r>
            <a:r>
              <a:rPr lang="en-US" sz="1800" i="1" dirty="0"/>
              <a:t>f</a:t>
            </a:r>
            <a:r>
              <a:rPr lang="en-US" sz="1800" dirty="0"/>
              <a:t> 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punctul</a:t>
            </a:r>
            <a:r>
              <a:rPr lang="en-US" sz="1800" dirty="0"/>
              <a:t> (</a:t>
            </a:r>
            <a:r>
              <a:rPr lang="en-US" sz="1800" i="1" dirty="0"/>
              <a:t>x</a:t>
            </a:r>
            <a:r>
              <a:rPr lang="en-US" sz="1800" baseline="-25000" dirty="0"/>
              <a:t>0</a:t>
            </a:r>
            <a:r>
              <a:rPr lang="en-US" sz="1800" dirty="0"/>
              <a:t>). </a:t>
            </a:r>
            <a:r>
              <a:rPr lang="en-US" sz="1800" dirty="0" err="1"/>
              <a:t>Procesul</a:t>
            </a:r>
            <a:r>
              <a:rPr lang="en-US" sz="1800" dirty="0"/>
              <a:t> se </a:t>
            </a:r>
            <a:r>
              <a:rPr lang="en-US" sz="1800" dirty="0" smtClean="0"/>
              <a:t>repeat</a:t>
            </a:r>
          </a:p>
          <a:p>
            <a:pPr marL="0" indent="0">
              <a:buNone/>
            </a:pPr>
            <a:r>
              <a:rPr lang="en-US" sz="1800" dirty="0" smtClean="0"/>
              <a:t>Xn+1=</a:t>
            </a:r>
            <a:r>
              <a:rPr lang="en-US" sz="1800" dirty="0" err="1" smtClean="0"/>
              <a:t>Xn</a:t>
            </a:r>
            <a:r>
              <a:rPr lang="en-US" sz="1800" dirty="0" smtClean="0"/>
              <a:t>-f(</a:t>
            </a:r>
            <a:r>
              <a:rPr lang="en-US" sz="1800" dirty="0" err="1" smtClean="0"/>
              <a:t>Xn</a:t>
            </a:r>
            <a:r>
              <a:rPr lang="en-US" sz="1800" dirty="0" smtClean="0"/>
              <a:t>)/f’(</a:t>
            </a:r>
            <a:r>
              <a:rPr lang="en-US" sz="1800" dirty="0" err="1" smtClean="0"/>
              <a:t>Xn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err="1"/>
              <a:t>până</a:t>
            </a:r>
            <a:r>
              <a:rPr lang="en-US" sz="1800" dirty="0"/>
              <a:t> se </a:t>
            </a:r>
            <a:r>
              <a:rPr lang="en-US" sz="1800" dirty="0" err="1"/>
              <a:t>atinge</a:t>
            </a:r>
            <a:r>
              <a:rPr lang="en-US" sz="1800" dirty="0"/>
              <a:t> o </a:t>
            </a:r>
            <a:r>
              <a:rPr lang="en-US" sz="1800" dirty="0" err="1"/>
              <a:t>valoare</a:t>
            </a:r>
            <a:r>
              <a:rPr lang="en-US" sz="1800" dirty="0"/>
              <a:t> </a:t>
            </a:r>
            <a:r>
              <a:rPr lang="en-US" sz="1800" dirty="0" err="1"/>
              <a:t>suficient</a:t>
            </a:r>
            <a:r>
              <a:rPr lang="en-US" sz="1800" dirty="0"/>
              <a:t> de </a:t>
            </a:r>
            <a:r>
              <a:rPr lang="en-US" sz="1800" dirty="0" err="1"/>
              <a:t>precisă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începe</a:t>
            </a:r>
            <a:r>
              <a:rPr lang="en-US" sz="1800" dirty="0"/>
              <a:t> </a:t>
            </a:r>
            <a:r>
              <a:rPr lang="en-US" sz="1800" dirty="0" err="1"/>
              <a:t>procesul</a:t>
            </a:r>
            <a:r>
              <a:rPr lang="en-US" sz="1800" dirty="0"/>
              <a:t> cu o </a:t>
            </a:r>
            <a:r>
              <a:rPr lang="en-US" sz="1800" dirty="0" err="1"/>
              <a:t>valoare</a:t>
            </a:r>
            <a:r>
              <a:rPr lang="en-US" sz="1800" dirty="0"/>
              <a:t> </a:t>
            </a:r>
            <a:r>
              <a:rPr lang="en-US" sz="1800" dirty="0" err="1"/>
              <a:t>inițială</a:t>
            </a:r>
            <a:r>
              <a:rPr lang="en-US" sz="1800" dirty="0"/>
              <a:t> </a:t>
            </a:r>
            <a:r>
              <a:rPr lang="en-US" sz="1800" dirty="0" err="1"/>
              <a:t>arbitrară</a:t>
            </a:r>
            <a:r>
              <a:rPr lang="en-US" sz="1800" dirty="0"/>
              <a:t> </a:t>
            </a:r>
            <a:r>
              <a:rPr lang="en-US" sz="1800" i="1" dirty="0"/>
              <a:t>x</a:t>
            </a:r>
            <a:r>
              <a:rPr lang="en-US" sz="1800" baseline="-25000" dirty="0"/>
              <a:t>0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11" y="918754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Algoritm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/>
              <a:t>Pasul</a:t>
            </a:r>
            <a:r>
              <a:rPr lang="en-US" b="1" dirty="0"/>
              <a:t> 1.</a:t>
            </a:r>
            <a:r>
              <a:rPr lang="en-US" dirty="0"/>
              <a:t>  </a:t>
            </a: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la </a:t>
            </a:r>
            <a:r>
              <a:rPr lang="en-US" dirty="0" err="1"/>
              <a:t>capetele</a:t>
            </a:r>
            <a:r>
              <a:rPr lang="en-US" dirty="0"/>
              <a:t> </a:t>
            </a:r>
            <a:r>
              <a:rPr lang="en-US" dirty="0" err="1"/>
              <a:t>intervalului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 </a:t>
            </a:r>
            <a:r>
              <a:rPr lang="en-US" dirty="0" err="1"/>
              <a:t>ia</a:t>
            </a:r>
            <a:r>
              <a:rPr lang="en-US" dirty="0"/>
              <a:t> </a:t>
            </a:r>
            <a:r>
              <a:rPr lang="en-US" dirty="0" err="1"/>
              <a:t>valori</a:t>
            </a:r>
            <a:r>
              <a:rPr lang="en-US" dirty="0"/>
              <a:t> de </a:t>
            </a:r>
            <a:r>
              <a:rPr lang="en-US" dirty="0" err="1"/>
              <a:t>semn</a:t>
            </a:r>
            <a:r>
              <a:rPr lang="en-US" dirty="0"/>
              <a:t> opus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pt-BR" b="1" dirty="0"/>
              <a:t>Pasul 2. </a:t>
            </a:r>
            <a:r>
              <a:rPr lang="pt-BR" dirty="0"/>
              <a:t>Alegem o aproximatie initiala pe intervalul [a, b</a:t>
            </a:r>
            <a:r>
              <a:rPr lang="pt-BR" dirty="0" smtClean="0"/>
              <a:t>].Notam </a:t>
            </a:r>
            <a:r>
              <a:rPr lang="pt-BR" dirty="0"/>
              <a:t>prin </a:t>
            </a:r>
            <a:r>
              <a:rPr lang="pt-BR" i="1" dirty="0"/>
              <a:t>x</a:t>
            </a:r>
            <a:r>
              <a:rPr lang="pt-BR" i="1" baseline="-25000" dirty="0"/>
              <a:t>0</a:t>
            </a:r>
            <a:r>
              <a:rPr lang="pt-BR" i="1" dirty="0"/>
              <a:t>, capatul intervalului, unde</a:t>
            </a:r>
            <a:r>
              <a:rPr lang="pt-BR" dirty="0"/>
              <a:t> </a:t>
            </a:r>
            <a:r>
              <a:rPr lang="pt-BR" dirty="0" smtClean="0"/>
              <a:t>f’’(x</a:t>
            </a:r>
            <a:r>
              <a:rPr lang="pt-BR" dirty="0"/>
              <a:t>) &gt; </a:t>
            </a:r>
            <a:r>
              <a:rPr lang="pt-BR" dirty="0" smtClean="0"/>
              <a:t>0.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b="1" dirty="0" err="1" smtClean="0"/>
              <a:t>Pasul</a:t>
            </a:r>
            <a:r>
              <a:rPr lang="en-US" b="1" dirty="0" smtClean="0"/>
              <a:t> </a:t>
            </a:r>
            <a:r>
              <a:rPr lang="en-US" b="1" dirty="0"/>
              <a:t>3.  </a:t>
            </a:r>
            <a:r>
              <a:rPr lang="en-US" dirty="0" err="1"/>
              <a:t>Calculam</a:t>
            </a:r>
            <a:r>
              <a:rPr lang="en-US" b="1" dirty="0"/>
              <a:t> </a:t>
            </a:r>
            <a:r>
              <a:rPr lang="en-US" dirty="0"/>
              <a:t>x </a:t>
            </a:r>
            <a:r>
              <a:rPr lang="en-US" baseline="-25000" dirty="0"/>
              <a:t>1 </a:t>
            </a:r>
            <a:r>
              <a:rPr lang="en-US" dirty="0"/>
              <a:t> </a:t>
            </a:r>
            <a:r>
              <a:rPr lang="en-US" dirty="0" err="1"/>
              <a:t>punctul</a:t>
            </a:r>
            <a:r>
              <a:rPr lang="en-US" dirty="0"/>
              <a:t> de </a:t>
            </a:r>
            <a:r>
              <a:rPr lang="en-US" dirty="0" err="1"/>
              <a:t>intersectie</a:t>
            </a:r>
            <a:r>
              <a:rPr lang="en-US" dirty="0"/>
              <a:t> al </a:t>
            </a:r>
            <a:r>
              <a:rPr lang="en-US" dirty="0" err="1"/>
              <a:t>tangentei</a:t>
            </a:r>
            <a:r>
              <a:rPr lang="en-US" dirty="0"/>
              <a:t> </a:t>
            </a:r>
            <a:r>
              <a:rPr lang="en-US" dirty="0" err="1"/>
              <a:t>duse</a:t>
            </a:r>
            <a:r>
              <a:rPr lang="en-US" dirty="0"/>
              <a:t> la </a:t>
            </a:r>
            <a:r>
              <a:rPr lang="en-US" dirty="0" err="1"/>
              <a:t>graficul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in </a:t>
            </a:r>
            <a:r>
              <a:rPr lang="en-US" dirty="0" err="1" smtClean="0"/>
              <a:t>punctul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b="1" i="1" baseline="-25000" dirty="0" smtClean="0"/>
              <a:t>0</a:t>
            </a:r>
            <a:r>
              <a:rPr lang="en-US" dirty="0"/>
              <a:t>, f(</a:t>
            </a:r>
            <a:r>
              <a:rPr lang="en-US" b="1" i="1" dirty="0"/>
              <a:t>x</a:t>
            </a:r>
            <a:r>
              <a:rPr lang="en-US" b="1" i="1" baseline="-25000" dirty="0"/>
              <a:t>0</a:t>
            </a:r>
            <a:r>
              <a:rPr lang="en-US" dirty="0"/>
              <a:t>)) cu </a:t>
            </a:r>
            <a:r>
              <a:rPr lang="en-US" dirty="0" err="1"/>
              <a:t>axa</a:t>
            </a:r>
            <a:r>
              <a:rPr lang="en-US" dirty="0"/>
              <a:t> </a:t>
            </a:r>
            <a:r>
              <a:rPr lang="en-US" dirty="0" smtClean="0"/>
              <a:t>Ox.(</a:t>
            </a:r>
            <a:r>
              <a:rPr lang="en-US" altLang="en-US" sz="1000" dirty="0" err="1" smtClean="0">
                <a:solidFill>
                  <a:srgbClr val="171717"/>
                </a:solidFill>
                <a:latin typeface="Verdana" panose="020B0604030504040204" pitchFamily="34" charset="0"/>
              </a:rPr>
              <a:t>Pentru</a:t>
            </a:r>
            <a:r>
              <a:rPr lang="en-US" altLang="en-US" sz="1000" dirty="0" smtClean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a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determina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acest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punct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vom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scrie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ecuatia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dreptei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tangenta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 la  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grafic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 in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punctul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de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coordonate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( 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, f(x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))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si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anume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: y-f(x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)=f'(x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)(x -x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 smtClean="0">
                <a:solidFill>
                  <a:srgbClr val="171717"/>
                </a:solidFill>
                <a:latin typeface="Verdana" panose="020B0604030504040204" pitchFamily="34" charset="0"/>
              </a:rPr>
              <a:t>).</a:t>
            </a:r>
            <a:r>
              <a:rPr lang="en-US" altLang="en-US" sz="1000" dirty="0" err="1" smtClean="0">
                <a:solidFill>
                  <a:srgbClr val="171717"/>
                </a:solidFill>
                <a:latin typeface="Verdana" panose="020B0604030504040204" pitchFamily="34" charset="0"/>
              </a:rPr>
              <a:t>Daca</a:t>
            </a:r>
            <a:r>
              <a:rPr lang="en-US" altLang="en-US" sz="1000" dirty="0" smtClean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in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ecuatia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de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mai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sus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punem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 y=0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obtinem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un 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numar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1000" b="1" dirty="0">
                <a:solidFill>
                  <a:srgbClr val="171717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x</a:t>
            </a:r>
            <a:r>
              <a:rPr lang="en-US" altLang="en-US" sz="1000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1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reprezentind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  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abscisa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punctului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de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intersectie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al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dreptei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cu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axa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 smtClean="0">
                <a:solidFill>
                  <a:srgbClr val="171717"/>
                </a:solidFill>
                <a:latin typeface="Verdana" panose="020B0604030504040204" pitchFamily="34" charset="0"/>
              </a:rPr>
              <a:t>Ox:</a:t>
            </a:r>
            <a:r>
              <a:rPr lang="en-US" altLang="en-US" sz="1000" i="1" dirty="0" err="1" smtClean="0">
                <a:solidFill>
                  <a:srgbClr val="171717"/>
                </a:solidFill>
                <a:latin typeface="Verdana" panose="020B0604030504040204" pitchFamily="34" charset="0"/>
              </a:rPr>
              <a:t>f</a:t>
            </a:r>
            <a:r>
              <a:rPr lang="en-US" altLang="en-US" sz="1000" i="1" dirty="0" smtClean="0">
                <a:solidFill>
                  <a:srgbClr val="171717"/>
                </a:solidFill>
                <a:latin typeface="Verdana" panose="020B0604030504040204" pitchFamily="34" charset="0"/>
              </a:rPr>
              <a:t>(x</a:t>
            </a:r>
            <a:r>
              <a:rPr lang="en-US" altLang="en-US" sz="1000" i="1" baseline="-30000" dirty="0" smtClean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)=-f'(x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)(x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1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-x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 de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unde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000" dirty="0" err="1">
                <a:solidFill>
                  <a:srgbClr val="171717"/>
                </a:solidFill>
                <a:latin typeface="Verdana" panose="020B0604030504040204" pitchFamily="34" charset="0"/>
              </a:rPr>
              <a:t>rezulta</a:t>
            </a:r>
            <a:r>
              <a:rPr lang="en-US" altLang="en-US" sz="1000" dirty="0">
                <a:solidFill>
                  <a:srgbClr val="171717"/>
                </a:solidFill>
                <a:latin typeface="Verdana" panose="020B0604030504040204" pitchFamily="34" charset="0"/>
              </a:rPr>
              <a:t>: </a:t>
            </a:r>
            <a:r>
              <a:rPr lang="en-US" altLang="en-US" sz="1000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  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1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= -(f(x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)/f'(x</a:t>
            </a:r>
            <a:r>
              <a:rPr lang="en-US" altLang="en-US" sz="1000" i="1" baseline="-30000" dirty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1000" i="1" dirty="0">
                <a:solidFill>
                  <a:srgbClr val="171717"/>
                </a:solidFill>
                <a:latin typeface="Verdana" panose="020B0604030504040204" pitchFamily="34" charset="0"/>
              </a:rPr>
              <a:t>))+</a:t>
            </a:r>
            <a:r>
              <a:rPr lang="en-US" altLang="en-US" sz="1000" i="1" dirty="0" smtClean="0">
                <a:solidFill>
                  <a:srgbClr val="171717"/>
                </a:solidFill>
                <a:latin typeface="Verdana" panose="020B0604030504040204" pitchFamily="34" charset="0"/>
              </a:rPr>
              <a:t>x</a:t>
            </a:r>
            <a:r>
              <a:rPr lang="en-US" altLang="en-US" sz="1000" i="1" baseline="-30000" dirty="0" smtClean="0">
                <a:solidFill>
                  <a:srgbClr val="171717"/>
                </a:solidFill>
                <a:latin typeface="Verdana" panose="020B0604030504040204" pitchFamily="34" charset="0"/>
              </a:rPr>
              <a:t>0</a:t>
            </a:r>
            <a:r>
              <a:rPr lang="en-US" altLang="en-US" i="1" baseline="-30000" dirty="0" smtClean="0">
                <a:solidFill>
                  <a:srgbClr val="171717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/>
              <a:t>Pasul</a:t>
            </a:r>
            <a:r>
              <a:rPr lang="en-US" b="1" dirty="0"/>
              <a:t> 4.</a:t>
            </a:r>
            <a:r>
              <a:rPr lang="en-US" dirty="0"/>
              <a:t>  </a:t>
            </a:r>
            <a:r>
              <a:rPr lang="en-US" dirty="0" err="1"/>
              <a:t>Daca</a:t>
            </a:r>
            <a:r>
              <a:rPr lang="en-US" dirty="0"/>
              <a:t> f(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)=0, </a:t>
            </a:r>
            <a:r>
              <a:rPr lang="en-US" dirty="0" err="1"/>
              <a:t>atunci</a:t>
            </a:r>
            <a:r>
              <a:rPr lang="en-US" dirty="0"/>
              <a:t>  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cautata</a:t>
            </a:r>
            <a:r>
              <a:rPr lang="en-US" dirty="0"/>
              <a:t>, </a:t>
            </a:r>
            <a:r>
              <a:rPr lang="en-US" dirty="0" err="1"/>
              <a:t>altfel</a:t>
            </a:r>
            <a:r>
              <a:rPr lang="en-US" dirty="0"/>
              <a:t> se duce </a:t>
            </a:r>
            <a:r>
              <a:rPr lang="en-US" dirty="0" err="1"/>
              <a:t>tangenta</a:t>
            </a:r>
            <a:r>
              <a:rPr lang="en-US" dirty="0"/>
              <a:t> in </a:t>
            </a:r>
            <a:r>
              <a:rPr lang="en-US" dirty="0" err="1"/>
              <a:t>punctul</a:t>
            </a:r>
            <a:r>
              <a:rPr lang="en-US" dirty="0"/>
              <a:t> 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i="1" baseline="-25000" dirty="0"/>
              <a:t>1</a:t>
            </a:r>
            <a:r>
              <a:rPr lang="en-US" b="1" dirty="0"/>
              <a:t>, f(</a:t>
            </a:r>
            <a:r>
              <a:rPr lang="en-US" b="1" i="1" dirty="0"/>
              <a:t>x</a:t>
            </a:r>
            <a:r>
              <a:rPr lang="en-US" b="1" i="1" baseline="-25000" dirty="0"/>
              <a:t>1</a:t>
            </a:r>
            <a:r>
              <a:rPr lang="en-US" b="1" dirty="0"/>
              <a:t>)).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err="1"/>
              <a:t>Pasul</a:t>
            </a:r>
            <a:r>
              <a:rPr lang="en-US" b="1" dirty="0"/>
              <a:t> 5.</a:t>
            </a:r>
            <a:r>
              <a:rPr lang="en-US" dirty="0"/>
              <a:t> </a:t>
            </a:r>
            <a:r>
              <a:rPr lang="en-US" dirty="0" err="1"/>
              <a:t>Daca</a:t>
            </a:r>
            <a:r>
              <a:rPr lang="en-US" dirty="0"/>
              <a:t> </a:t>
            </a:r>
            <a:r>
              <a:rPr lang="en-US" b="1" dirty="0"/>
              <a:t>b/2/a|</a:t>
            </a:r>
            <a:r>
              <a:rPr lang="en-US" b="1" i="1" dirty="0"/>
              <a:t> x</a:t>
            </a:r>
            <a:r>
              <a:rPr lang="en-US" b="1" i="1" baseline="-25000" dirty="0"/>
              <a:t>0</a:t>
            </a:r>
            <a:r>
              <a:rPr lang="en-US" b="1" i="1" dirty="0"/>
              <a:t>-x</a:t>
            </a:r>
            <a:r>
              <a:rPr lang="en-US" b="1" i="1" baseline="-25000" dirty="0"/>
              <a:t>1</a:t>
            </a:r>
            <a:r>
              <a:rPr lang="en-US" b="1" dirty="0"/>
              <a:t>|</a:t>
            </a:r>
            <a:r>
              <a:rPr lang="en-US" b="1" baseline="30000" dirty="0"/>
              <a:t>2</a:t>
            </a:r>
            <a:r>
              <a:rPr lang="en-US" b="1" dirty="0"/>
              <a:t> &lt; e,</a:t>
            </a:r>
            <a:r>
              <a:rPr lang="en-US" dirty="0"/>
              <a:t> 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oprim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calitate</a:t>
            </a:r>
            <a:r>
              <a:rPr lang="en-US" dirty="0"/>
              <a:t> de </a:t>
            </a:r>
            <a:r>
              <a:rPr lang="en-US" dirty="0" err="1"/>
              <a:t>solutie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 </a:t>
            </a:r>
            <a:r>
              <a:rPr lang="en-US" b="1" i="1" dirty="0"/>
              <a:t>x</a:t>
            </a:r>
            <a:r>
              <a:rPr lang="en-US" b="1" i="1" baseline="-25000" dirty="0"/>
              <a:t>1</a:t>
            </a:r>
            <a:r>
              <a:rPr lang="en-US" dirty="0"/>
              <a:t>. 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dirty="0" err="1"/>
              <a:t>iteram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 </a:t>
            </a:r>
            <a:r>
              <a:rPr lang="en-US" dirty="0" err="1"/>
              <a:t>aproximare</a:t>
            </a:r>
            <a:r>
              <a:rPr 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aseline="-30000" dirty="0">
              <a:solidFill>
                <a:srgbClr val="171717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www.creeaza.com/files/matematica/119_poze/image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66700"/>
            <a:ext cx="114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8937"/>
            <a:ext cx="3796937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Important de </a:t>
            </a:r>
            <a:r>
              <a:rPr lang="en-US" sz="4800" dirty="0" err="1" smtClean="0">
                <a:solidFill>
                  <a:srgbClr val="FF0000"/>
                </a:solidFill>
              </a:rPr>
              <a:t>retinut</a:t>
            </a:r>
            <a:endParaRPr lang="en-US" sz="4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 err="1"/>
              <a:t>calitate</a:t>
            </a:r>
            <a:r>
              <a:rPr lang="en-US" b="1" dirty="0"/>
              <a:t> de prima </a:t>
            </a:r>
            <a:r>
              <a:rPr lang="en-US" b="1" dirty="0" err="1"/>
              <a:t>aproximare</a:t>
            </a:r>
            <a:r>
              <a:rPr lang="en-US" b="1" dirty="0"/>
              <a:t> </a:t>
            </a:r>
            <a:r>
              <a:rPr lang="ru-RU" b="1" dirty="0"/>
              <a:t>х</a:t>
            </a:r>
            <a:r>
              <a:rPr lang="ru-RU" b="1" baseline="-25000" dirty="0"/>
              <a:t>0</a:t>
            </a:r>
            <a:r>
              <a:rPr lang="ru-RU" b="1" dirty="0"/>
              <a:t> </a:t>
            </a:r>
            <a:r>
              <a:rPr lang="en-US" b="1" dirty="0"/>
              <a:t>se </a:t>
            </a:r>
            <a:r>
              <a:rPr lang="en-US" b="1" dirty="0" err="1"/>
              <a:t>alege</a:t>
            </a:r>
            <a:r>
              <a:rPr lang="en-US" b="1" dirty="0"/>
              <a:t> </a:t>
            </a:r>
            <a:r>
              <a:rPr lang="en-US" b="1" dirty="0" err="1"/>
              <a:t>acel</a:t>
            </a:r>
            <a:r>
              <a:rPr lang="en-US" b="1" dirty="0"/>
              <a:t> </a:t>
            </a:r>
            <a:r>
              <a:rPr lang="en-US" b="1" dirty="0" err="1"/>
              <a:t>capat</a:t>
            </a:r>
            <a:r>
              <a:rPr lang="en-US" b="1" dirty="0"/>
              <a:t> al </a:t>
            </a:r>
            <a:r>
              <a:rPr lang="en-US" b="1" dirty="0" err="1"/>
              <a:t>intervalului</a:t>
            </a:r>
            <a:r>
              <a:rPr lang="en-US" b="1" dirty="0"/>
              <a:t> [</a:t>
            </a:r>
            <a:r>
              <a:rPr lang="ru-RU" b="1" dirty="0"/>
              <a:t>а, </a:t>
            </a:r>
            <a:r>
              <a:rPr lang="en-US" b="1" dirty="0"/>
              <a:t>b] cu </a:t>
            </a:r>
            <a:r>
              <a:rPr lang="en-US" b="1" dirty="0" err="1"/>
              <a:t>solutia</a:t>
            </a:r>
            <a:r>
              <a:rPr lang="en-US" b="1" dirty="0"/>
              <a:t>  </a:t>
            </a:r>
            <a:r>
              <a:rPr lang="en-US" b="1" dirty="0" err="1"/>
              <a:t>separata</a:t>
            </a:r>
            <a:r>
              <a:rPr lang="en-US" b="1" dirty="0"/>
              <a:t> (</a:t>
            </a:r>
            <a:r>
              <a:rPr lang="en-US" b="1" dirty="0" err="1"/>
              <a:t>daca</a:t>
            </a:r>
            <a:r>
              <a:rPr lang="en-US" b="1" dirty="0"/>
              <a:t> </a:t>
            </a:r>
            <a:r>
              <a:rPr lang="en-US" b="1" dirty="0" err="1"/>
              <a:t>acesta</a:t>
            </a:r>
            <a:r>
              <a:rPr lang="en-US" b="1" dirty="0"/>
              <a:t> se </a:t>
            </a:r>
            <a:r>
              <a:rPr lang="en-US" b="1" dirty="0" err="1"/>
              <a:t>cunoaste</a:t>
            </a:r>
            <a:r>
              <a:rPr lang="en-US" b="1" dirty="0"/>
              <a:t>), </a:t>
            </a:r>
            <a:r>
              <a:rPr lang="en-US" b="1" dirty="0" err="1"/>
              <a:t>sau</a:t>
            </a:r>
            <a:r>
              <a:rPr lang="en-US" b="1" dirty="0"/>
              <a:t> alt </a:t>
            </a:r>
            <a:r>
              <a:rPr lang="en-US" b="1" dirty="0" err="1"/>
              <a:t>careva</a:t>
            </a:r>
            <a:r>
              <a:rPr lang="en-US" b="1" dirty="0"/>
              <a:t> </a:t>
            </a:r>
            <a:r>
              <a:rPr lang="en-US" b="1" dirty="0" err="1"/>
              <a:t>punct</a:t>
            </a:r>
            <a:r>
              <a:rPr lang="en-US" b="1" dirty="0"/>
              <a:t> din </a:t>
            </a:r>
            <a:r>
              <a:rPr lang="en-US" b="1" dirty="0" err="1"/>
              <a:t>apropiere</a:t>
            </a:r>
            <a:r>
              <a:rPr lang="en-US" b="1" dirty="0"/>
              <a:t>, </a:t>
            </a:r>
            <a:r>
              <a:rPr lang="en-US" b="1" dirty="0" err="1"/>
              <a:t>pentru</a:t>
            </a:r>
            <a:r>
              <a:rPr lang="en-US" b="1" dirty="0"/>
              <a:t> care f(x) are </a:t>
            </a:r>
            <a:r>
              <a:rPr lang="en-US" b="1" dirty="0" err="1"/>
              <a:t>acelasi</a:t>
            </a:r>
            <a:r>
              <a:rPr lang="en-US" b="1" dirty="0"/>
              <a:t> </a:t>
            </a:r>
            <a:r>
              <a:rPr lang="en-US" b="1" dirty="0" err="1"/>
              <a:t>semn</a:t>
            </a:r>
            <a:r>
              <a:rPr lang="en-US" b="1" dirty="0"/>
              <a:t> ca </a:t>
            </a:r>
            <a:r>
              <a:rPr lang="en-US" b="1" dirty="0" err="1"/>
              <a:t>si</a:t>
            </a:r>
            <a:r>
              <a:rPr lang="en-US" b="1" dirty="0"/>
              <a:t>  </a:t>
            </a:r>
            <a:r>
              <a:rPr lang="en-US" b="1" dirty="0" err="1"/>
              <a:t>derivata</a:t>
            </a:r>
            <a:r>
              <a:rPr lang="en-US" b="1" dirty="0"/>
              <a:t> de </a:t>
            </a:r>
            <a:r>
              <a:rPr lang="en-US" b="1" dirty="0" err="1"/>
              <a:t>ordinul</a:t>
            </a:r>
            <a:r>
              <a:rPr lang="en-US" b="1" dirty="0"/>
              <a:t> </a:t>
            </a:r>
            <a:r>
              <a:rPr lang="en-US" b="1" dirty="0" err="1"/>
              <a:t>doi</a:t>
            </a:r>
            <a:r>
              <a:rPr lang="en-US" b="1" dirty="0"/>
              <a:t>  </a:t>
            </a:r>
            <a:r>
              <a:rPr lang="en-US" b="1" i="1" dirty="0"/>
              <a:t>f'' (</a:t>
            </a:r>
            <a:r>
              <a:rPr lang="ru-RU" b="1" i="1" dirty="0"/>
              <a:t>х)</a:t>
            </a:r>
            <a:r>
              <a:rPr lang="ru-RU" b="1" dirty="0"/>
              <a:t>.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ro.wikipedia.org/wiki/Metoda_tangentei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www.creeaza.com/referate/matematica/Metoda-Newton487.php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55</TotalTime>
  <Words>50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Verdana</vt:lpstr>
      <vt:lpstr>Wingdings 2</vt:lpstr>
      <vt:lpstr>Frame</vt:lpstr>
      <vt:lpstr>Metoda lui Newton                   Sau Metoda Tangenței</vt:lpstr>
      <vt:lpstr>In  analiză numerică, metoda tangentei (de asemenea, cunoscut sub numele de metoda lui Newton sau metoda lui Newton-Raphson), este o metodă de determinare a rădăcinii unei  functii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lui Newton                   Sau Metoda Tangenței</dc:title>
  <dc:creator>me</dc:creator>
  <cp:lastModifiedBy>me</cp:lastModifiedBy>
  <cp:revision>7</cp:revision>
  <dcterms:created xsi:type="dcterms:W3CDTF">2018-11-28T19:16:17Z</dcterms:created>
  <dcterms:modified xsi:type="dcterms:W3CDTF">2018-12-12T21:29:11Z</dcterms:modified>
</cp:coreProperties>
</file>