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66" r:id="rId7"/>
    <p:sldId id="267" r:id="rId8"/>
    <p:sldId id="259" r:id="rId9"/>
    <p:sldId id="260" r:id="rId10"/>
    <p:sldId id="262" r:id="rId1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17.10.2018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17.10.2018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17.10.2018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17.10.2018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17.10.2018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B106E36-FD25-4E2D-B0AA-010F637433A0}" type="datetimeFigureOut">
              <a:rPr lang="ru-RU" smtClean="0"/>
              <a:pPr/>
              <a:t>17.10.2018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B106E36-FD25-4E2D-B0AA-010F637433A0}" type="datetimeFigureOut">
              <a:rPr lang="ru-RU" smtClean="0"/>
              <a:pPr/>
              <a:t>17.10.2018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B106E36-FD25-4E2D-B0AA-010F637433A0}" type="datetimeFigureOut">
              <a:rPr lang="ru-RU" smtClean="0"/>
              <a:pPr/>
              <a:t>17.10.2018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17.10.2018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17.10.2018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17.10.2018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17.10.2018</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0"/>
            <a:ext cx="9144000" cy="1224136"/>
          </a:xfrm>
        </p:spPr>
        <p:txBody>
          <a:bodyPr>
            <a:noAutofit/>
          </a:bodyPr>
          <a:lstStyle/>
          <a:p>
            <a:r>
              <a:rPr lang="ro-MO" sz="3200" b="1" dirty="0" smtClean="0">
                <a:latin typeface="Times New Roman" pitchFamily="18" charset="0"/>
                <a:cs typeface="Times New Roman" pitchFamily="18" charset="0"/>
              </a:rPr>
              <a:t>10 reguli pentru o navigare sigură pe Internet. </a:t>
            </a:r>
            <a:br>
              <a:rPr lang="ro-MO" sz="3200" b="1" dirty="0" smtClean="0">
                <a:latin typeface="Times New Roman" pitchFamily="18" charset="0"/>
                <a:cs typeface="Times New Roman" pitchFamily="18" charset="0"/>
              </a:rPr>
            </a:br>
            <a:r>
              <a:rPr lang="ro-MO" sz="3200" b="1" dirty="0" smtClean="0">
                <a:latin typeface="Times New Roman" pitchFamily="18" charset="0"/>
                <a:cs typeface="Times New Roman" pitchFamily="18" charset="0"/>
              </a:rPr>
              <a:t>Hărțuirea cibernetică. Reputația online.</a:t>
            </a:r>
            <a:endParaRPr lang="ru-RU" sz="3200" b="1" dirty="0">
              <a:latin typeface="Times New Roman" pitchFamily="18" charset="0"/>
              <a:cs typeface="Times New Roman" pitchFamily="18" charset="0"/>
            </a:endParaRPr>
          </a:p>
        </p:txBody>
      </p:sp>
      <p:sp>
        <p:nvSpPr>
          <p:cNvPr id="4" name="TextBox 3"/>
          <p:cNvSpPr txBox="1"/>
          <p:nvPr/>
        </p:nvSpPr>
        <p:spPr>
          <a:xfrm>
            <a:off x="0" y="5842337"/>
            <a:ext cx="5220072" cy="1015663"/>
          </a:xfrm>
          <a:prstGeom prst="rect">
            <a:avLst/>
          </a:prstGeom>
          <a:noFill/>
        </p:spPr>
        <p:txBody>
          <a:bodyPr wrap="square" rtlCol="0">
            <a:spAutoFit/>
          </a:bodyPr>
          <a:lstStyle/>
          <a:p>
            <a:r>
              <a:rPr lang="ro-MO" sz="2000" b="1" dirty="0" smtClean="0">
                <a:latin typeface="Times New Roman" pitchFamily="18" charset="0"/>
                <a:cs typeface="Times New Roman" pitchFamily="18" charset="0"/>
              </a:rPr>
              <a:t>Victoria Rașcov</a:t>
            </a:r>
          </a:p>
          <a:p>
            <a:r>
              <a:rPr lang="ro-MO" sz="2000" b="1" dirty="0" smtClean="0">
                <a:latin typeface="Times New Roman" pitchFamily="18" charset="0"/>
                <a:cs typeface="Times New Roman" pitchFamily="18" charset="0"/>
              </a:rPr>
              <a:t>Sabina Zotea</a:t>
            </a:r>
          </a:p>
          <a:p>
            <a:r>
              <a:rPr lang="ro-MO" sz="2000" b="1" dirty="0" smtClean="0">
                <a:latin typeface="Times New Roman" pitchFamily="18" charset="0"/>
                <a:cs typeface="Times New Roman" pitchFamily="18" charset="0"/>
              </a:rPr>
              <a:t>clasa a XII-a ,,T</a:t>
            </a:r>
            <a:r>
              <a:rPr lang="en-US" sz="2000" b="1" dirty="0" smtClean="0">
                <a:latin typeface="Times New Roman" pitchFamily="18" charset="0"/>
                <a:cs typeface="Times New Roman" pitchFamily="18" charset="0"/>
              </a:rPr>
              <a:t>’’, IPLT ,,</a:t>
            </a:r>
            <a:r>
              <a:rPr lang="en-US" sz="2000" b="1" dirty="0" err="1" smtClean="0">
                <a:latin typeface="Times New Roman" pitchFamily="18" charset="0"/>
                <a:cs typeface="Times New Roman" pitchFamily="18" charset="0"/>
              </a:rPr>
              <a:t>Mircea</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Eliade</a:t>
            </a:r>
            <a:r>
              <a:rPr lang="en-US" sz="2000" b="1" dirty="0" smtClean="0">
                <a:latin typeface="Times New Roman" pitchFamily="18" charset="0"/>
                <a:cs typeface="Times New Roman" pitchFamily="18" charset="0"/>
              </a:rPr>
              <a:t>’’</a:t>
            </a:r>
            <a:endParaRPr lang="ru-RU" sz="2000" b="1" dirty="0">
              <a:latin typeface="Times New Roman" pitchFamily="18" charset="0"/>
              <a:cs typeface="Times New Roman" pitchFamily="18" charset="0"/>
            </a:endParaRPr>
          </a:p>
        </p:txBody>
      </p:sp>
      <p:pic>
        <p:nvPicPr>
          <p:cNvPr id="7172" name="Picture 4" descr="Image result for internet"/>
          <p:cNvPicPr>
            <a:picLocks noChangeAspect="1" noChangeArrowheads="1"/>
          </p:cNvPicPr>
          <p:nvPr/>
        </p:nvPicPr>
        <p:blipFill>
          <a:blip r:embed="rId2" cstate="print"/>
          <a:srcRect/>
          <a:stretch>
            <a:fillRect/>
          </a:stretch>
        </p:blipFill>
        <p:spPr bwMode="auto">
          <a:xfrm>
            <a:off x="827584" y="1052736"/>
            <a:ext cx="7560840" cy="4838939"/>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0" y="0"/>
            <a:ext cx="9144000" cy="1228465"/>
          </a:xfrm>
          <a:prstGeom prst="rect">
            <a:avLst/>
          </a:prstGeom>
          <a:solidFill>
            <a:schemeClr val="bg1"/>
          </a:solidFill>
          <a:ln w="9525">
            <a:noFill/>
            <a:miter lim="800000"/>
            <a:headEnd/>
            <a:tailEnd/>
          </a:ln>
          <a:effectLst/>
        </p:spPr>
        <p:txBody>
          <a:bodyPr vert="horz" wrap="square" lIns="91440" tIns="126960" rIns="91440" bIns="114264"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3200" b="1" u="none" strike="noStrike" cap="none" normalizeH="0" baseline="0" dirty="0" smtClean="0">
                <a:ln>
                  <a:noFill/>
                </a:ln>
                <a:effectLst/>
                <a:latin typeface="Times New Roman" pitchFamily="18" charset="0"/>
                <a:ea typeface="Times New Roman" pitchFamily="18" charset="0"/>
                <a:cs typeface="Times New Roman" pitchFamily="18" charset="0"/>
              </a:rPr>
              <a:t>Reţine!</a:t>
            </a:r>
            <a:r>
              <a:rPr lang="ro-MO" sz="3200" b="1" dirty="0" smtClean="0">
                <a:latin typeface="Times New Roman" pitchFamily="18" charset="0"/>
                <a:ea typeface="Times New Roman" pitchFamily="18" charset="0"/>
                <a:cs typeface="Times New Roman" pitchFamily="18" charset="0"/>
              </a:rPr>
              <a:t> </a:t>
            </a:r>
            <a:r>
              <a:rPr kumimoji="0" lang="fr-FR" sz="3200" b="1" u="none" strike="noStrike" cap="none" normalizeH="0" baseline="0" dirty="0" smtClean="0">
                <a:ln>
                  <a:noFill/>
                </a:ln>
                <a:effectLst/>
                <a:latin typeface="Times New Roman" pitchFamily="18" charset="0"/>
                <a:ea typeface="Times New Roman" pitchFamily="18" charset="0"/>
                <a:cs typeface="Times New Roman" pitchFamily="18" charset="0"/>
              </a:rPr>
              <a:t>Dacă astăzi ai grijă de imaginea ta, mâine ea va avea grijă de tine.</a:t>
            </a:r>
            <a:endParaRPr kumimoji="0" lang="ro-MO" sz="3200" b="1" u="none" strike="noStrike" cap="none" normalizeH="0" baseline="0" dirty="0" smtClean="0">
              <a:ln>
                <a:noFill/>
              </a:ln>
              <a:effectLst/>
              <a:latin typeface="Times New Roman" pitchFamily="18" charset="0"/>
              <a:ea typeface="Times New Roman" pitchFamily="18" charset="0"/>
              <a:cs typeface="Times New Roman" pitchFamily="18" charset="0"/>
            </a:endParaRPr>
          </a:p>
        </p:txBody>
      </p:sp>
      <p:pic>
        <p:nvPicPr>
          <p:cNvPr id="20483" name="Picture 3" descr="Image result for be happy computer"/>
          <p:cNvPicPr>
            <a:picLocks noChangeAspect="1" noChangeArrowheads="1"/>
          </p:cNvPicPr>
          <p:nvPr/>
        </p:nvPicPr>
        <p:blipFill>
          <a:blip r:embed="rId2" cstate="print"/>
          <a:srcRect/>
          <a:stretch>
            <a:fillRect/>
          </a:stretch>
        </p:blipFill>
        <p:spPr bwMode="auto">
          <a:xfrm>
            <a:off x="2195736" y="908720"/>
            <a:ext cx="4824536" cy="5070897"/>
          </a:xfrm>
          <a:prstGeom prst="rect">
            <a:avLst/>
          </a:prstGeom>
          <a:noFill/>
        </p:spPr>
      </p:pic>
      <p:sp>
        <p:nvSpPr>
          <p:cNvPr id="5" name="Прямоугольник 4"/>
          <p:cNvSpPr/>
          <p:nvPr/>
        </p:nvSpPr>
        <p:spPr>
          <a:xfrm>
            <a:off x="0" y="5780782"/>
            <a:ext cx="9144000" cy="1077218"/>
          </a:xfrm>
          <a:prstGeom prst="rect">
            <a:avLst/>
          </a:prstGeom>
        </p:spPr>
        <p:txBody>
          <a:bodyPr wrap="square">
            <a:spAutoFit/>
          </a:bodyPr>
          <a:lstStyle/>
          <a:p>
            <a:pPr lvl="0" algn="just" fontAlgn="base">
              <a:spcBef>
                <a:spcPct val="0"/>
              </a:spcBef>
              <a:spcAft>
                <a:spcPct val="0"/>
              </a:spcAft>
            </a:pPr>
            <a:r>
              <a:rPr lang="ro-MO" sz="3200" b="1" dirty="0" smtClean="0">
                <a:latin typeface="Times New Roman" pitchFamily="18" charset="0"/>
                <a:ea typeface="Times New Roman" pitchFamily="18" charset="0"/>
                <a:cs typeface="Times New Roman" pitchFamily="18" charset="0"/>
              </a:rPr>
              <a:t>Vă mulțumim pentru atenție și vă dorim o zi frumoasă în continuare.</a:t>
            </a:r>
            <a:endParaRPr lang="ru-RU" sz="3200" b="1" dirty="0" smtClean="0">
              <a:latin typeface="Times New Roman" pitchFamily="18" charset="0"/>
              <a:ea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39552" y="0"/>
            <a:ext cx="8244408" cy="584775"/>
          </a:xfrm>
          <a:prstGeom prst="rect">
            <a:avLst/>
          </a:prstGeom>
        </p:spPr>
        <p:txBody>
          <a:bodyPr wrap="square">
            <a:spAutoFit/>
          </a:bodyPr>
          <a:lstStyle/>
          <a:p>
            <a:r>
              <a:rPr lang="ro-MO" sz="3200" b="1" u="sng" dirty="0" smtClean="0">
                <a:latin typeface="Times New Roman" pitchFamily="18" charset="0"/>
                <a:cs typeface="Times New Roman" pitchFamily="18" charset="0"/>
              </a:rPr>
              <a:t>10 reguli pentru o navigare sigură pe Internet. </a:t>
            </a:r>
            <a:endParaRPr lang="ru-RU" sz="3200" u="sng" dirty="0"/>
          </a:p>
        </p:txBody>
      </p:sp>
      <p:sp>
        <p:nvSpPr>
          <p:cNvPr id="3" name="TextBox 2"/>
          <p:cNvSpPr txBox="1"/>
          <p:nvPr/>
        </p:nvSpPr>
        <p:spPr>
          <a:xfrm>
            <a:off x="0" y="548681"/>
            <a:ext cx="9144000" cy="6186309"/>
          </a:xfrm>
          <a:prstGeom prst="rect">
            <a:avLst/>
          </a:prstGeom>
          <a:noFill/>
        </p:spPr>
        <p:txBody>
          <a:bodyPr wrap="square" rtlCol="0">
            <a:spAutoFit/>
          </a:bodyPr>
          <a:lstStyle/>
          <a:p>
            <a:pPr marL="342900" indent="-342900" algn="just">
              <a:buAutoNum type="arabicParenR"/>
            </a:pPr>
            <a:r>
              <a:rPr lang="en-US" sz="2200" b="1" dirty="0" smtClean="0">
                <a:latin typeface="Times New Roman" pitchFamily="18" charset="0"/>
                <a:cs typeface="Times New Roman" pitchFamily="18" charset="0"/>
              </a:rPr>
              <a:t>R</a:t>
            </a:r>
            <a:r>
              <a:rPr lang="ro-MO" sz="2200" b="1" dirty="0" smtClean="0">
                <a:latin typeface="Times New Roman" pitchFamily="18" charset="0"/>
                <a:cs typeface="Times New Roman" pitchFamily="18" charset="0"/>
              </a:rPr>
              <a:t>ămâi cât mai anonim posibil. </a:t>
            </a:r>
            <a:r>
              <a:rPr lang="ro-MO" sz="2200" dirty="0" smtClean="0">
                <a:latin typeface="Times New Roman" pitchFamily="18" charset="0"/>
                <a:cs typeface="Times New Roman" pitchFamily="18" charset="0"/>
              </a:rPr>
              <a:t>Nu publica </a:t>
            </a:r>
            <a:r>
              <a:rPr lang="fr-FR" sz="2200" dirty="0" smtClean="0">
                <a:latin typeface="Times New Roman" pitchFamily="18" charset="0"/>
                <a:cs typeface="Times New Roman" pitchFamily="18" charset="0"/>
              </a:rPr>
              <a:t>prea </a:t>
            </a:r>
            <a:r>
              <a:rPr lang="fr-FR" sz="2200" dirty="0" smtClean="0">
                <a:latin typeface="Times New Roman" pitchFamily="18" charset="0"/>
                <a:cs typeface="Times New Roman" pitchFamily="18" charset="0"/>
              </a:rPr>
              <a:t>multe informaţiile personale (numele complet, adresa, numărul de telefon, </a:t>
            </a:r>
            <a:r>
              <a:rPr lang="ro-MO" sz="2200" dirty="0" smtClean="0">
                <a:latin typeface="Times New Roman" pitchFamily="18" charset="0"/>
                <a:cs typeface="Times New Roman" pitchFamily="18" charset="0"/>
              </a:rPr>
              <a:t>IDNP</a:t>
            </a:r>
            <a:r>
              <a:rPr lang="fr-FR" sz="2200" dirty="0" smtClean="0">
                <a:latin typeface="Times New Roman" pitchFamily="18" charset="0"/>
                <a:cs typeface="Times New Roman" pitchFamily="18" charset="0"/>
              </a:rPr>
              <a:t>-ul</a:t>
            </a:r>
            <a:r>
              <a:rPr lang="fr-FR" sz="2200" dirty="0" smtClean="0">
                <a:latin typeface="Times New Roman" pitchFamily="18" charset="0"/>
                <a:cs typeface="Times New Roman" pitchFamily="18" charset="0"/>
              </a:rPr>
              <a:t>, parole, nume ale membrilor de familie, numere de cărţi de </a:t>
            </a:r>
            <a:r>
              <a:rPr lang="fr-FR" sz="2200" dirty="0" smtClean="0">
                <a:latin typeface="Times New Roman" pitchFamily="18" charset="0"/>
                <a:cs typeface="Times New Roman" pitchFamily="18" charset="0"/>
              </a:rPr>
              <a:t>credit</a:t>
            </a:r>
            <a:r>
              <a:rPr lang="ro-MO" sz="2200" dirty="0" smtClean="0">
                <a:latin typeface="Times New Roman" pitchFamily="18" charset="0"/>
                <a:cs typeface="Times New Roman" pitchFamily="18" charset="0"/>
              </a:rPr>
              <a:t>...</a:t>
            </a:r>
            <a:r>
              <a:rPr lang="fr-FR" sz="2200" dirty="0" smtClean="0">
                <a:latin typeface="Times New Roman" pitchFamily="18" charset="0"/>
                <a:cs typeface="Times New Roman" pitchFamily="18" charset="0"/>
              </a:rPr>
              <a:t>). </a:t>
            </a:r>
            <a:endParaRPr lang="ro-MO" sz="2200" b="1" dirty="0" smtClean="0">
              <a:latin typeface="Times New Roman" pitchFamily="18" charset="0"/>
              <a:cs typeface="Times New Roman" pitchFamily="18" charset="0"/>
            </a:endParaRPr>
          </a:p>
          <a:p>
            <a:pPr marL="342900" indent="-342900" algn="just">
              <a:buAutoNum type="arabicParenR"/>
            </a:pPr>
            <a:endParaRPr lang="ro-MO" sz="2200" b="1" dirty="0" smtClean="0">
              <a:latin typeface="Times New Roman" pitchFamily="18" charset="0"/>
              <a:cs typeface="Times New Roman" pitchFamily="18" charset="0"/>
            </a:endParaRPr>
          </a:p>
          <a:p>
            <a:pPr marL="342900" indent="-342900" algn="just">
              <a:buAutoNum type="arabicParenR"/>
            </a:pPr>
            <a:r>
              <a:rPr lang="ro-MO" sz="2200" b="1" dirty="0" smtClean="0">
                <a:latin typeface="Times New Roman" pitchFamily="18" charset="0"/>
                <a:cs typeface="Times New Roman" pitchFamily="18" charset="0"/>
              </a:rPr>
              <a:t>Păstrează cu grijă informațiile tale personale. </a:t>
            </a:r>
            <a:r>
              <a:rPr lang="fr-FR" sz="2200" dirty="0" smtClean="0">
                <a:latin typeface="Times New Roman" pitchFamily="18" charset="0"/>
                <a:cs typeface="Times New Roman" pitchFamily="18" charset="0"/>
              </a:rPr>
              <a:t>Dacă un site Web </a:t>
            </a:r>
            <a:r>
              <a:rPr lang="ro-MO" sz="2200" dirty="0" smtClean="0">
                <a:latin typeface="Times New Roman" pitchFamily="18" charset="0"/>
                <a:cs typeface="Times New Roman" pitchFamily="18" charset="0"/>
              </a:rPr>
              <a:t>îți</a:t>
            </a:r>
            <a:r>
              <a:rPr lang="fr-FR" sz="2200" dirty="0" smtClean="0">
                <a:latin typeface="Times New Roman" pitchFamily="18" charset="0"/>
                <a:cs typeface="Times New Roman" pitchFamily="18" charset="0"/>
              </a:rPr>
              <a:t> </a:t>
            </a:r>
            <a:r>
              <a:rPr lang="fr-FR" sz="2200" dirty="0" smtClean="0">
                <a:latin typeface="Times New Roman" pitchFamily="18" charset="0"/>
                <a:cs typeface="Times New Roman" pitchFamily="18" charset="0"/>
              </a:rPr>
              <a:t>cere un număr de carte de credit, informații bancare sau alte informații personale, </a:t>
            </a:r>
            <a:r>
              <a:rPr lang="fr-FR" sz="2200" dirty="0" smtClean="0">
                <a:latin typeface="Times New Roman" pitchFamily="18" charset="0"/>
                <a:cs typeface="Times New Roman" pitchFamily="18" charset="0"/>
              </a:rPr>
              <a:t>asigur</a:t>
            </a:r>
            <a:r>
              <a:rPr lang="ro-MO" sz="2200" dirty="0" smtClean="0">
                <a:latin typeface="Times New Roman" pitchFamily="18" charset="0"/>
                <a:cs typeface="Times New Roman" pitchFamily="18" charset="0"/>
              </a:rPr>
              <a:t>ă-te</a:t>
            </a:r>
            <a:r>
              <a:rPr lang="fr-FR" sz="2200" dirty="0" smtClean="0">
                <a:latin typeface="Times New Roman" pitchFamily="18" charset="0"/>
                <a:cs typeface="Times New Roman" pitchFamily="18" charset="0"/>
              </a:rPr>
              <a:t> </a:t>
            </a:r>
            <a:r>
              <a:rPr lang="fr-FR" sz="2200" dirty="0" smtClean="0">
                <a:latin typeface="Times New Roman" pitchFamily="18" charset="0"/>
                <a:cs typeface="Times New Roman" pitchFamily="18" charset="0"/>
              </a:rPr>
              <a:t>că site­ul Web este de încredere și </a:t>
            </a:r>
            <a:r>
              <a:rPr lang="fr-FR" sz="2200" dirty="0" smtClean="0">
                <a:latin typeface="Times New Roman" pitchFamily="18" charset="0"/>
                <a:cs typeface="Times New Roman" pitchFamily="18" charset="0"/>
              </a:rPr>
              <a:t>verific</a:t>
            </a:r>
            <a:r>
              <a:rPr lang="ro-MO" sz="2200" dirty="0" smtClean="0">
                <a:latin typeface="Times New Roman" pitchFamily="18" charset="0"/>
                <a:cs typeface="Times New Roman" pitchFamily="18" charset="0"/>
              </a:rPr>
              <a:t>ă</a:t>
            </a:r>
            <a:r>
              <a:rPr lang="fr-FR" sz="2200" dirty="0" smtClean="0">
                <a:latin typeface="Times New Roman" pitchFamily="18" charset="0"/>
                <a:cs typeface="Times New Roman" pitchFamily="18" charset="0"/>
              </a:rPr>
              <a:t> </a:t>
            </a:r>
            <a:r>
              <a:rPr lang="fr-FR" sz="2200" dirty="0" smtClean="0">
                <a:latin typeface="Times New Roman" pitchFamily="18" charset="0"/>
                <a:cs typeface="Times New Roman" pitchFamily="18" charset="0"/>
              </a:rPr>
              <a:t>dacă sistemul său de tranzacție este unul sigur. </a:t>
            </a:r>
            <a:endParaRPr lang="ro-MO" sz="2200" b="1" dirty="0" smtClean="0">
              <a:latin typeface="Times New Roman" pitchFamily="18" charset="0"/>
              <a:cs typeface="Times New Roman" pitchFamily="18" charset="0"/>
            </a:endParaRPr>
          </a:p>
          <a:p>
            <a:pPr marL="342900" indent="-342900" algn="just">
              <a:buAutoNum type="arabicParenR"/>
            </a:pPr>
            <a:endParaRPr lang="ro-MO" sz="2200" b="1" dirty="0" smtClean="0">
              <a:latin typeface="Times New Roman" pitchFamily="18" charset="0"/>
              <a:cs typeface="Times New Roman" pitchFamily="18" charset="0"/>
            </a:endParaRPr>
          </a:p>
          <a:p>
            <a:pPr marL="342900" indent="-342900" algn="just">
              <a:buAutoNum type="arabicParenR"/>
            </a:pPr>
            <a:r>
              <a:rPr lang="vi-VN" sz="2200" b="1" dirty="0" smtClean="0">
                <a:latin typeface="Times New Roman" pitchFamily="18" charset="0"/>
                <a:cs typeface="Times New Roman" pitchFamily="18" charset="0"/>
              </a:rPr>
              <a:t>Foloseşte pentru navigare un browser ce beneficiază de actualizări şi asigură-te că acestea sunt aplicate imediat ce devin disponibile</a:t>
            </a:r>
            <a:r>
              <a:rPr lang="vi-VN" sz="2200" b="1" dirty="0" smtClean="0">
                <a:latin typeface="Times New Roman" pitchFamily="18" charset="0"/>
                <a:cs typeface="Times New Roman" pitchFamily="18" charset="0"/>
              </a:rPr>
              <a:t>.</a:t>
            </a:r>
            <a:endParaRPr lang="ro-MO" sz="2200" b="1" dirty="0" smtClean="0">
              <a:latin typeface="Times New Roman" pitchFamily="18" charset="0"/>
              <a:cs typeface="Times New Roman" pitchFamily="18" charset="0"/>
            </a:endParaRPr>
          </a:p>
          <a:p>
            <a:pPr marL="342900" indent="-342900" algn="just">
              <a:buAutoNum type="arabicParenR"/>
            </a:pPr>
            <a:endParaRPr lang="ro-MO" sz="2200" b="1" dirty="0" smtClean="0">
              <a:latin typeface="Times New Roman" pitchFamily="18" charset="0"/>
              <a:cs typeface="Times New Roman" pitchFamily="18" charset="0"/>
            </a:endParaRPr>
          </a:p>
          <a:p>
            <a:pPr marL="342900" indent="-342900" algn="just">
              <a:buAutoNum type="arabicParenR"/>
            </a:pPr>
            <a:r>
              <a:rPr lang="fr-FR" sz="2200" b="1" dirty="0" smtClean="0">
                <a:latin typeface="Times New Roman" pitchFamily="18" charset="0"/>
                <a:cs typeface="Times New Roman" pitchFamily="18" charset="0"/>
              </a:rPr>
              <a:t>Fii</a:t>
            </a:r>
            <a:r>
              <a:rPr lang="ro-MO" sz="2200" b="1" dirty="0" smtClean="0">
                <a:latin typeface="Times New Roman" pitchFamily="18" charset="0"/>
                <a:cs typeface="Times New Roman" pitchFamily="18" charset="0"/>
              </a:rPr>
              <a:t> foarte</a:t>
            </a:r>
            <a:r>
              <a:rPr lang="fr-FR" sz="2200" b="1" dirty="0" smtClean="0">
                <a:latin typeface="Times New Roman" pitchFamily="18" charset="0"/>
                <a:cs typeface="Times New Roman" pitchFamily="18" charset="0"/>
              </a:rPr>
              <a:t> aten</a:t>
            </a:r>
            <a:r>
              <a:rPr lang="ro-MO" sz="2200" b="1" dirty="0" smtClean="0">
                <a:latin typeface="Times New Roman" pitchFamily="18" charset="0"/>
                <a:cs typeface="Times New Roman" pitchFamily="18" charset="0"/>
              </a:rPr>
              <a:t>t </a:t>
            </a:r>
            <a:r>
              <a:rPr lang="fr-FR" sz="2200" b="1" dirty="0" smtClean="0">
                <a:latin typeface="Times New Roman" pitchFamily="18" charset="0"/>
                <a:cs typeface="Times New Roman" pitchFamily="18" charset="0"/>
              </a:rPr>
              <a:t>atunci </a:t>
            </a:r>
            <a:r>
              <a:rPr lang="fr-FR" sz="2200" b="1" dirty="0" smtClean="0">
                <a:latin typeface="Times New Roman" pitchFamily="18" charset="0"/>
                <a:cs typeface="Times New Roman" pitchFamily="18" charset="0"/>
              </a:rPr>
              <a:t>când </a:t>
            </a:r>
            <a:r>
              <a:rPr lang="fr-FR" sz="2200" b="1" dirty="0" smtClean="0">
                <a:latin typeface="Times New Roman" pitchFamily="18" charset="0"/>
                <a:cs typeface="Times New Roman" pitchFamily="18" charset="0"/>
              </a:rPr>
              <a:t>fac</a:t>
            </a:r>
            <a:r>
              <a:rPr lang="ro-MO" sz="2200" b="1" dirty="0" smtClean="0">
                <a:latin typeface="Times New Roman" pitchFamily="18" charset="0"/>
                <a:cs typeface="Times New Roman" pitchFamily="18" charset="0"/>
              </a:rPr>
              <a:t>i </a:t>
            </a:r>
            <a:r>
              <a:rPr lang="fr-FR" sz="2200" b="1" dirty="0" smtClean="0">
                <a:latin typeface="Times New Roman" pitchFamily="18" charset="0"/>
                <a:cs typeface="Times New Roman" pitchFamily="18" charset="0"/>
              </a:rPr>
              <a:t>clic </a:t>
            </a:r>
            <a:r>
              <a:rPr lang="fr-FR" sz="2200" b="1" dirty="0" smtClean="0">
                <a:latin typeface="Times New Roman" pitchFamily="18" charset="0"/>
                <a:cs typeface="Times New Roman" pitchFamily="18" charset="0"/>
              </a:rPr>
              <a:t>pe </a:t>
            </a:r>
            <a:r>
              <a:rPr lang="fr-FR" sz="2200" b="1" dirty="0" smtClean="0">
                <a:latin typeface="Times New Roman" pitchFamily="18" charset="0"/>
                <a:cs typeface="Times New Roman" pitchFamily="18" charset="0"/>
              </a:rPr>
              <a:t>hyperlinkuri</a:t>
            </a:r>
            <a:r>
              <a:rPr lang="ro-MO" sz="2200" b="1" dirty="0" smtClean="0">
                <a:latin typeface="Times New Roman" pitchFamily="18" charset="0"/>
                <a:cs typeface="Times New Roman" pitchFamily="18" charset="0"/>
              </a:rPr>
              <a:t>. </a:t>
            </a:r>
            <a:r>
              <a:rPr lang="ro-MO" sz="2200" dirty="0" smtClean="0">
                <a:latin typeface="Times New Roman" pitchFamily="18" charset="0"/>
                <a:cs typeface="Times New Roman" pitchFamily="18" charset="0"/>
              </a:rPr>
              <a:t>Deseori, ele </a:t>
            </a:r>
            <a:r>
              <a:rPr lang="fr-FR" sz="2200" dirty="0" smtClean="0">
                <a:latin typeface="Times New Roman" pitchFamily="18" charset="0"/>
                <a:cs typeface="Times New Roman" pitchFamily="18" charset="0"/>
              </a:rPr>
              <a:t>sunt utilizate</a:t>
            </a:r>
            <a:r>
              <a:rPr lang="ro-MO" sz="2200" dirty="0" smtClean="0">
                <a:latin typeface="Times New Roman" pitchFamily="18" charset="0"/>
                <a:cs typeface="Times New Roman" pitchFamily="18" charset="0"/>
              </a:rPr>
              <a:t> </a:t>
            </a:r>
            <a:r>
              <a:rPr lang="fr-FR" sz="2200" dirty="0" smtClean="0">
                <a:latin typeface="Times New Roman" pitchFamily="18" charset="0"/>
                <a:cs typeface="Times New Roman" pitchFamily="18" charset="0"/>
              </a:rPr>
              <a:t>în </a:t>
            </a:r>
            <a:r>
              <a:rPr lang="fr-FR" sz="2200" dirty="0" smtClean="0">
                <a:latin typeface="Times New Roman" pitchFamily="18" charset="0"/>
                <a:cs typeface="Times New Roman" pitchFamily="18" charset="0"/>
              </a:rPr>
              <a:t>cadrul unor trucuri pentru înșelătorie sau programe spion, dar pot transmite și viruși. </a:t>
            </a:r>
            <a:r>
              <a:rPr lang="fr-FR" sz="2200" dirty="0" smtClean="0">
                <a:latin typeface="Times New Roman" pitchFamily="18" charset="0"/>
                <a:cs typeface="Times New Roman" pitchFamily="18" charset="0"/>
              </a:rPr>
              <a:t>F</a:t>
            </a:r>
            <a:r>
              <a:rPr lang="ro-MO" sz="2200" dirty="0" smtClean="0">
                <a:latin typeface="Times New Roman" pitchFamily="18" charset="0"/>
                <a:cs typeface="Times New Roman" pitchFamily="18" charset="0"/>
              </a:rPr>
              <a:t>ă</a:t>
            </a:r>
            <a:r>
              <a:rPr lang="fr-FR" sz="2200" dirty="0" smtClean="0">
                <a:latin typeface="Times New Roman" pitchFamily="18" charset="0"/>
                <a:cs typeface="Times New Roman" pitchFamily="18" charset="0"/>
              </a:rPr>
              <a:t> </a:t>
            </a:r>
            <a:r>
              <a:rPr lang="fr-FR" sz="2200" dirty="0" smtClean="0">
                <a:latin typeface="Times New Roman" pitchFamily="18" charset="0"/>
                <a:cs typeface="Times New Roman" pitchFamily="18" charset="0"/>
              </a:rPr>
              <a:t>clic numai pe linkurile din mesajele de poștă electronică în care </a:t>
            </a:r>
            <a:r>
              <a:rPr lang="fr-FR" sz="2200" dirty="0" smtClean="0">
                <a:latin typeface="Times New Roman" pitchFamily="18" charset="0"/>
                <a:cs typeface="Times New Roman" pitchFamily="18" charset="0"/>
              </a:rPr>
              <a:t>a</a:t>
            </a:r>
            <a:r>
              <a:rPr lang="ro-MO" sz="2200" dirty="0" smtClean="0">
                <a:latin typeface="Times New Roman" pitchFamily="18" charset="0"/>
                <a:cs typeface="Times New Roman" pitchFamily="18" charset="0"/>
              </a:rPr>
              <a:t>i</a:t>
            </a:r>
            <a:r>
              <a:rPr lang="fr-FR" sz="2200" dirty="0" smtClean="0">
                <a:latin typeface="Times New Roman" pitchFamily="18" charset="0"/>
                <a:cs typeface="Times New Roman" pitchFamily="18" charset="0"/>
              </a:rPr>
              <a:t> </a:t>
            </a:r>
            <a:r>
              <a:rPr lang="fr-FR" sz="2200" dirty="0" smtClean="0">
                <a:latin typeface="Times New Roman" pitchFamily="18" charset="0"/>
                <a:cs typeface="Times New Roman" pitchFamily="18" charset="0"/>
              </a:rPr>
              <a:t>încredere.</a:t>
            </a:r>
            <a:endParaRPr lang="ro-MO" sz="2200" b="1" dirty="0" smtClean="0">
              <a:latin typeface="Times New Roman" pitchFamily="18" charset="0"/>
              <a:cs typeface="Times New Roman" pitchFamily="18" charset="0"/>
            </a:endParaRPr>
          </a:p>
          <a:p>
            <a:pPr marL="342900" indent="-342900" algn="just">
              <a:buAutoNum type="arabicParenR"/>
            </a:pPr>
            <a:endParaRPr lang="ro-MO" sz="2200" b="1" dirty="0" smtClean="0">
              <a:latin typeface="Times New Roman" pitchFamily="18" charset="0"/>
              <a:cs typeface="Times New Roman" pitchFamily="18" charset="0"/>
            </a:endParaRPr>
          </a:p>
          <a:p>
            <a:pPr marL="342900" indent="-342900" algn="just">
              <a:buAutoNum type="arabicParenR"/>
            </a:pPr>
            <a:r>
              <a:rPr lang="fr-FR" sz="2200" b="1" dirty="0" smtClean="0">
                <a:latin typeface="Times New Roman" pitchFamily="18" charset="0"/>
                <a:cs typeface="Times New Roman" pitchFamily="18" charset="0"/>
              </a:rPr>
              <a:t>Inst</a:t>
            </a:r>
            <a:r>
              <a:rPr lang="ro-MO" sz="2200" b="1" dirty="0" smtClean="0">
                <a:latin typeface="Times New Roman" pitchFamily="18" charset="0"/>
                <a:cs typeface="Times New Roman" pitchFamily="18" charset="0"/>
              </a:rPr>
              <a:t>ează</a:t>
            </a:r>
            <a:r>
              <a:rPr lang="fr-FR" sz="2200" b="1" dirty="0" smtClean="0">
                <a:latin typeface="Times New Roman" pitchFamily="18" charset="0"/>
                <a:cs typeface="Times New Roman" pitchFamily="18" charset="0"/>
              </a:rPr>
              <a:t> </a:t>
            </a:r>
            <a:r>
              <a:rPr lang="fr-FR" sz="2200" b="1" dirty="0" smtClean="0">
                <a:latin typeface="Times New Roman" pitchFamily="18" charset="0"/>
                <a:cs typeface="Times New Roman" pitchFamily="18" charset="0"/>
              </a:rPr>
              <a:t>programe </a:t>
            </a:r>
            <a:r>
              <a:rPr lang="fr-FR" sz="2200" b="1" dirty="0" smtClean="0">
                <a:latin typeface="Times New Roman" pitchFamily="18" charset="0"/>
                <a:cs typeface="Times New Roman" pitchFamily="18" charset="0"/>
              </a:rPr>
              <a:t>numai </a:t>
            </a:r>
            <a:r>
              <a:rPr lang="fr-FR" sz="2200" b="1" dirty="0" smtClean="0">
                <a:latin typeface="Times New Roman" pitchFamily="18" charset="0"/>
                <a:cs typeface="Times New Roman" pitchFamily="18" charset="0"/>
              </a:rPr>
              <a:t>din site­uri Web în care aveți încredere</a:t>
            </a:r>
            <a:r>
              <a:rPr lang="fr-FR" sz="2200" b="1" dirty="0" smtClean="0">
                <a:latin typeface="Times New Roman" pitchFamily="18" charset="0"/>
                <a:cs typeface="Times New Roman" pitchFamily="18" charset="0"/>
              </a:rPr>
              <a:t>.</a:t>
            </a:r>
            <a:endParaRPr lang="ro-MO" sz="2200" b="1" dirty="0" smtClean="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9144000" cy="6863417"/>
          </a:xfrm>
          <a:prstGeom prst="rect">
            <a:avLst/>
          </a:prstGeom>
        </p:spPr>
        <p:txBody>
          <a:bodyPr wrap="square">
            <a:spAutoFit/>
          </a:bodyPr>
          <a:lstStyle/>
          <a:p>
            <a:pPr marL="342900" indent="-342900" algn="just"/>
            <a:r>
              <a:rPr lang="ro-MO" sz="2200" b="1" dirty="0" smtClean="0">
                <a:latin typeface="Times New Roman" pitchFamily="18" charset="0"/>
                <a:cs typeface="Times New Roman" pitchFamily="18" charset="0"/>
              </a:rPr>
              <a:t>6)</a:t>
            </a:r>
            <a:r>
              <a:rPr lang="fr-FR" sz="2200" b="1" dirty="0" smtClean="0">
                <a:latin typeface="Times New Roman" pitchFamily="18" charset="0"/>
                <a:cs typeface="Times New Roman" pitchFamily="18" charset="0"/>
              </a:rPr>
              <a:t>Fii </a:t>
            </a:r>
            <a:r>
              <a:rPr lang="fr-FR" sz="2200" b="1" dirty="0" smtClean="0">
                <a:latin typeface="Times New Roman" pitchFamily="18" charset="0"/>
                <a:cs typeface="Times New Roman" pitchFamily="18" charset="0"/>
              </a:rPr>
              <a:t>precau</a:t>
            </a:r>
            <a:r>
              <a:rPr lang="ro-MO" sz="2200" b="1" dirty="0" smtClean="0">
                <a:latin typeface="Times New Roman" pitchFamily="18" charset="0"/>
                <a:cs typeface="Times New Roman" pitchFamily="18" charset="0"/>
              </a:rPr>
              <a:t>t</a:t>
            </a:r>
            <a:r>
              <a:rPr lang="fr-FR" sz="2200" b="1" dirty="0" smtClean="0">
                <a:latin typeface="Times New Roman" pitchFamily="18" charset="0"/>
                <a:cs typeface="Times New Roman" pitchFamily="18" charset="0"/>
              </a:rPr>
              <a:t> atunci când deschi</a:t>
            </a:r>
            <a:r>
              <a:rPr lang="ro-MO" sz="2200" b="1" dirty="0" smtClean="0">
                <a:latin typeface="Times New Roman" pitchFamily="18" charset="0"/>
                <a:cs typeface="Times New Roman" pitchFamily="18" charset="0"/>
              </a:rPr>
              <a:t>zi</a:t>
            </a:r>
            <a:r>
              <a:rPr lang="fr-FR" sz="2200" b="1" dirty="0" smtClean="0">
                <a:latin typeface="Times New Roman" pitchFamily="18" charset="0"/>
                <a:cs typeface="Times New Roman" pitchFamily="18" charset="0"/>
              </a:rPr>
              <a:t> atașări de poștă electronică</a:t>
            </a:r>
            <a:r>
              <a:rPr lang="fr-FR" sz="2200" b="1" dirty="0" smtClean="0">
                <a:latin typeface="Times New Roman" pitchFamily="18" charset="0"/>
                <a:cs typeface="Times New Roman" pitchFamily="18" charset="0"/>
              </a:rPr>
              <a:t>.</a:t>
            </a:r>
            <a:r>
              <a:rPr lang="ro-MO" sz="2200" b="1" dirty="0" smtClean="0">
                <a:latin typeface="Times New Roman" pitchFamily="18" charset="0"/>
                <a:cs typeface="Times New Roman" pitchFamily="18" charset="0"/>
              </a:rPr>
              <a:t> </a:t>
            </a:r>
            <a:r>
              <a:rPr lang="fr-FR" sz="2200" dirty="0" smtClean="0">
                <a:latin typeface="Times New Roman" pitchFamily="18" charset="0"/>
                <a:cs typeface="Times New Roman" pitchFamily="18" charset="0"/>
              </a:rPr>
              <a:t>Atașările de poștă electronică </a:t>
            </a:r>
            <a:r>
              <a:rPr lang="fr-FR" sz="2200" dirty="0" smtClean="0">
                <a:latin typeface="Times New Roman" pitchFamily="18" charset="0"/>
                <a:cs typeface="Times New Roman" pitchFamily="18" charset="0"/>
              </a:rPr>
              <a:t>sunt </a:t>
            </a:r>
            <a:r>
              <a:rPr lang="fr-FR" sz="2200" dirty="0" smtClean="0">
                <a:latin typeface="Times New Roman" pitchFamily="18" charset="0"/>
                <a:cs typeface="Times New Roman" pitchFamily="18" charset="0"/>
              </a:rPr>
              <a:t>o sursă principală de infectare cu viruși. Nu deschideți niciodată o atașare primită de la o persoană necunoscută. </a:t>
            </a:r>
            <a:endParaRPr lang="ro-MO" sz="2200" b="1" dirty="0" smtClean="0">
              <a:latin typeface="Times New Roman" pitchFamily="18" charset="0"/>
              <a:cs typeface="Times New Roman" pitchFamily="18" charset="0"/>
            </a:endParaRPr>
          </a:p>
          <a:p>
            <a:pPr marL="342900" indent="-342900" algn="just"/>
            <a:endParaRPr lang="ro-MO" sz="2200" b="1" dirty="0" smtClean="0">
              <a:latin typeface="Times New Roman" pitchFamily="18" charset="0"/>
              <a:cs typeface="Times New Roman" pitchFamily="18" charset="0"/>
            </a:endParaRPr>
          </a:p>
          <a:p>
            <a:pPr marL="342900" indent="-342900" algn="just"/>
            <a:r>
              <a:rPr lang="ro-MO" sz="2200" b="1" dirty="0" smtClean="0">
                <a:latin typeface="Times New Roman" pitchFamily="18" charset="0"/>
                <a:cs typeface="Times New Roman" pitchFamily="18" charset="0"/>
              </a:rPr>
              <a:t>7)</a:t>
            </a:r>
            <a:r>
              <a:rPr lang="fr-FR" sz="2200" b="1" dirty="0" smtClean="0">
                <a:latin typeface="Times New Roman" pitchFamily="18" charset="0"/>
                <a:cs typeface="Times New Roman" pitchFamily="18" charset="0"/>
              </a:rPr>
              <a:t>Utiliz</a:t>
            </a:r>
            <a:r>
              <a:rPr lang="ro-MO" sz="2200" b="1" dirty="0" smtClean="0">
                <a:latin typeface="Times New Roman" pitchFamily="18" charset="0"/>
                <a:cs typeface="Times New Roman" pitchFamily="18" charset="0"/>
              </a:rPr>
              <a:t>ează</a:t>
            </a:r>
            <a:r>
              <a:rPr lang="fr-FR" sz="2200" b="1" dirty="0" smtClean="0">
                <a:latin typeface="Times New Roman" pitchFamily="18" charset="0"/>
                <a:cs typeface="Times New Roman" pitchFamily="18" charset="0"/>
              </a:rPr>
              <a:t> un paravan de protecție</a:t>
            </a:r>
            <a:r>
              <a:rPr lang="fr-FR" sz="2200" b="1" dirty="0" smtClean="0">
                <a:latin typeface="Times New Roman" pitchFamily="18" charset="0"/>
                <a:cs typeface="Times New Roman" pitchFamily="18" charset="0"/>
              </a:rPr>
              <a:t>.</a:t>
            </a:r>
            <a:r>
              <a:rPr lang="ro-MO" sz="2200" b="1" dirty="0" smtClean="0">
                <a:latin typeface="Times New Roman" pitchFamily="18" charset="0"/>
                <a:cs typeface="Times New Roman" pitchFamily="18" charset="0"/>
              </a:rPr>
              <a:t> </a:t>
            </a:r>
            <a:r>
              <a:rPr lang="ro-MO" sz="2200" dirty="0" smtClean="0">
                <a:latin typeface="Times New Roman" pitchFamily="18" charset="0"/>
                <a:cs typeface="Times New Roman" pitchFamily="18" charset="0"/>
              </a:rPr>
              <a:t>El</a:t>
            </a:r>
            <a:r>
              <a:rPr lang="ro-MO" sz="2200" b="1" dirty="0" smtClean="0">
                <a:latin typeface="Times New Roman" pitchFamily="18" charset="0"/>
                <a:cs typeface="Times New Roman" pitchFamily="18" charset="0"/>
              </a:rPr>
              <a:t> </a:t>
            </a:r>
            <a:r>
              <a:rPr lang="fr-FR" sz="2200" dirty="0" smtClean="0">
                <a:latin typeface="Times New Roman" pitchFamily="18" charset="0"/>
                <a:cs typeface="Times New Roman" pitchFamily="18" charset="0"/>
              </a:rPr>
              <a:t>verifică </a:t>
            </a:r>
            <a:r>
              <a:rPr lang="fr-FR" sz="2200" dirty="0" smtClean="0">
                <a:latin typeface="Times New Roman" pitchFamily="18" charset="0"/>
                <a:cs typeface="Times New Roman" pitchFamily="18" charset="0"/>
              </a:rPr>
              <a:t>informațiile venite de pe Internet sau dintr­o </a:t>
            </a:r>
            <a:r>
              <a:rPr lang="fr-FR" sz="2200" dirty="0" smtClean="0">
                <a:latin typeface="Times New Roman" pitchFamily="18" charset="0"/>
                <a:cs typeface="Times New Roman" pitchFamily="18" charset="0"/>
              </a:rPr>
              <a:t>rețea</a:t>
            </a:r>
            <a:r>
              <a:rPr lang="ro-MO" sz="2200" dirty="0" smtClean="0">
                <a:latin typeface="Times New Roman" pitchFamily="18" charset="0"/>
                <a:cs typeface="Times New Roman" pitchFamily="18" charset="0"/>
              </a:rPr>
              <a:t> și </a:t>
            </a:r>
            <a:r>
              <a:rPr lang="fr-FR" sz="2200" dirty="0" smtClean="0">
                <a:latin typeface="Times New Roman" pitchFamily="18" charset="0"/>
                <a:cs typeface="Times New Roman" pitchFamily="18" charset="0"/>
              </a:rPr>
              <a:t>împiedic</a:t>
            </a:r>
            <a:r>
              <a:rPr lang="ro-MO" sz="2200" dirty="0" smtClean="0">
                <a:latin typeface="Times New Roman" pitchFamily="18" charset="0"/>
                <a:cs typeface="Times New Roman" pitchFamily="18" charset="0"/>
              </a:rPr>
              <a:t>ă</a:t>
            </a:r>
            <a:r>
              <a:rPr lang="fr-FR" sz="2200" dirty="0" smtClean="0">
                <a:latin typeface="Times New Roman" pitchFamily="18" charset="0"/>
                <a:cs typeface="Times New Roman" pitchFamily="18" charset="0"/>
              </a:rPr>
              <a:t> hackeri</a:t>
            </a:r>
            <a:r>
              <a:rPr lang="ro-MO" sz="2200" dirty="0" smtClean="0">
                <a:latin typeface="Times New Roman" pitchFamily="18" charset="0"/>
                <a:cs typeface="Times New Roman" pitchFamily="18" charset="0"/>
              </a:rPr>
              <a:t>i</a:t>
            </a:r>
            <a:r>
              <a:rPr lang="fr-FR" sz="2200" dirty="0" smtClean="0">
                <a:latin typeface="Times New Roman" pitchFamily="18" charset="0"/>
                <a:cs typeface="Times New Roman" pitchFamily="18" charset="0"/>
              </a:rPr>
              <a:t> </a:t>
            </a:r>
            <a:r>
              <a:rPr lang="fr-FR" sz="2200" dirty="0" smtClean="0">
                <a:latin typeface="Times New Roman" pitchFamily="18" charset="0"/>
                <a:cs typeface="Times New Roman" pitchFamily="18" charset="0"/>
              </a:rPr>
              <a:t>și </a:t>
            </a:r>
            <a:r>
              <a:rPr lang="fr-FR" sz="2200" dirty="0" smtClean="0">
                <a:latin typeface="Times New Roman" pitchFamily="18" charset="0"/>
                <a:cs typeface="Times New Roman" pitchFamily="18" charset="0"/>
              </a:rPr>
              <a:t>software­ului </a:t>
            </a:r>
            <a:r>
              <a:rPr lang="fr-FR" sz="2200" dirty="0" smtClean="0">
                <a:latin typeface="Times New Roman" pitchFamily="18" charset="0"/>
                <a:cs typeface="Times New Roman" pitchFamily="18" charset="0"/>
              </a:rPr>
              <a:t>rău intenționat să aibă acces la computer. </a:t>
            </a:r>
            <a:endParaRPr lang="ro-MO" sz="2200" b="1" dirty="0" smtClean="0">
              <a:latin typeface="Times New Roman" pitchFamily="18" charset="0"/>
              <a:cs typeface="Times New Roman" pitchFamily="18" charset="0"/>
            </a:endParaRPr>
          </a:p>
          <a:p>
            <a:pPr marL="342900" indent="-342900" algn="just"/>
            <a:endParaRPr lang="ro-MO" sz="2200" b="1" dirty="0" smtClean="0">
              <a:latin typeface="Times New Roman" pitchFamily="18" charset="0"/>
              <a:cs typeface="Times New Roman" pitchFamily="18" charset="0"/>
            </a:endParaRPr>
          </a:p>
          <a:p>
            <a:pPr marL="342900" indent="-342900" algn="just"/>
            <a:r>
              <a:rPr lang="ro-MO" sz="2200" b="1" dirty="0" smtClean="0">
                <a:latin typeface="Times New Roman" pitchFamily="18" charset="0"/>
                <a:cs typeface="Times New Roman" pitchFamily="18" charset="0"/>
              </a:rPr>
              <a:t>8)</a:t>
            </a:r>
            <a:r>
              <a:rPr lang="fr-FR" sz="2200" b="1" dirty="0" smtClean="0">
                <a:latin typeface="Times New Roman" pitchFamily="18" charset="0"/>
                <a:cs typeface="Times New Roman" pitchFamily="18" charset="0"/>
              </a:rPr>
              <a:t>Utiliz</a:t>
            </a:r>
            <a:r>
              <a:rPr lang="ro-MO" sz="2200" b="1" dirty="0" smtClean="0">
                <a:latin typeface="Times New Roman" pitchFamily="18" charset="0"/>
                <a:cs typeface="Times New Roman" pitchFamily="18" charset="0"/>
              </a:rPr>
              <a:t>ează</a:t>
            </a:r>
            <a:r>
              <a:rPr lang="fr-FR" sz="2200" b="1" dirty="0" smtClean="0">
                <a:latin typeface="Times New Roman" pitchFamily="18" charset="0"/>
                <a:cs typeface="Times New Roman" pitchFamily="18" charset="0"/>
              </a:rPr>
              <a:t> protecție </a:t>
            </a:r>
            <a:r>
              <a:rPr lang="fr-FR" sz="2200" b="1" dirty="0" smtClean="0">
                <a:latin typeface="Times New Roman" pitchFamily="18" charset="0"/>
                <a:cs typeface="Times New Roman" pitchFamily="18" charset="0"/>
              </a:rPr>
              <a:t>antivirus.</a:t>
            </a:r>
            <a:r>
              <a:rPr lang="ro-MO" sz="2200" b="1" dirty="0" smtClean="0">
                <a:latin typeface="Times New Roman" pitchFamily="18" charset="0"/>
                <a:cs typeface="Times New Roman" pitchFamily="18" charset="0"/>
              </a:rPr>
              <a:t> </a:t>
            </a:r>
            <a:r>
              <a:rPr lang="ro-MO" sz="2200" dirty="0" smtClean="0">
                <a:latin typeface="Times New Roman" pitchFamily="18" charset="0"/>
                <a:cs typeface="Times New Roman" pitchFamily="18" charset="0"/>
              </a:rPr>
              <a:t>Astfel virușii, viermii și caii troieni nu vă vor afecta calculatorul.</a:t>
            </a:r>
          </a:p>
          <a:p>
            <a:pPr marL="342900" indent="-342900" algn="just"/>
            <a:endParaRPr lang="ro-MO" sz="2200" b="1" dirty="0" smtClean="0">
              <a:latin typeface="Times New Roman" pitchFamily="18" charset="0"/>
              <a:cs typeface="Times New Roman" pitchFamily="18" charset="0"/>
            </a:endParaRPr>
          </a:p>
          <a:p>
            <a:pPr marL="342900" indent="-342900" algn="just"/>
            <a:r>
              <a:rPr lang="ro-MO" sz="2200" b="1" dirty="0" smtClean="0">
                <a:latin typeface="Times New Roman" pitchFamily="18" charset="0"/>
                <a:cs typeface="Times New Roman" pitchFamily="18" charset="0"/>
              </a:rPr>
              <a:t>9)</a:t>
            </a:r>
            <a:r>
              <a:rPr lang="fr-FR" sz="2200" b="1" dirty="0" smtClean="0">
                <a:latin typeface="Times New Roman" pitchFamily="18" charset="0"/>
                <a:cs typeface="Times New Roman" pitchFamily="18" charset="0"/>
              </a:rPr>
              <a:t>Utilizați </a:t>
            </a:r>
            <a:r>
              <a:rPr lang="fr-FR" sz="2200" b="1" dirty="0" smtClean="0">
                <a:latin typeface="Times New Roman" pitchFamily="18" charset="0"/>
                <a:cs typeface="Times New Roman" pitchFamily="18" charset="0"/>
              </a:rPr>
              <a:t>protecția </a:t>
            </a:r>
            <a:r>
              <a:rPr lang="fr-FR" sz="2200" b="1" dirty="0" smtClean="0">
                <a:latin typeface="Times New Roman" pitchFamily="18" charset="0"/>
                <a:cs typeface="Times New Roman" pitchFamily="18" charset="0"/>
              </a:rPr>
              <a:t>antispyware</a:t>
            </a:r>
            <a:r>
              <a:rPr lang="ro-MO" sz="2200" b="1" dirty="0" smtClean="0">
                <a:latin typeface="Times New Roman" pitchFamily="18" charset="0"/>
                <a:cs typeface="Times New Roman" pitchFamily="18" charset="0"/>
              </a:rPr>
              <a:t> pentru a proteja calculatorul de programe spion </a:t>
            </a:r>
            <a:r>
              <a:rPr lang="fr-FR" sz="2200" dirty="0" smtClean="0">
                <a:latin typeface="Times New Roman" pitchFamily="18" charset="0"/>
                <a:cs typeface="Times New Roman" pitchFamily="18" charset="0"/>
              </a:rPr>
              <a:t>care pot să afișeze reclame, să colecteze informații despre dvs. sau să modifice setările din </a:t>
            </a:r>
            <a:r>
              <a:rPr lang="fr-FR" sz="2200" dirty="0" smtClean="0">
                <a:latin typeface="Times New Roman" pitchFamily="18" charset="0"/>
                <a:cs typeface="Times New Roman" pitchFamily="18" charset="0"/>
              </a:rPr>
              <a:t>computer</a:t>
            </a:r>
            <a:r>
              <a:rPr lang="fr-FR" sz="2200" b="1" dirty="0" smtClean="0">
                <a:latin typeface="Times New Roman" pitchFamily="18" charset="0"/>
                <a:cs typeface="Times New Roman" pitchFamily="18" charset="0"/>
              </a:rPr>
              <a:t>.</a:t>
            </a:r>
            <a:endParaRPr lang="ro-MO" sz="2200" b="1" dirty="0" smtClean="0">
              <a:latin typeface="Times New Roman" pitchFamily="18" charset="0"/>
              <a:cs typeface="Times New Roman" pitchFamily="18" charset="0"/>
            </a:endParaRPr>
          </a:p>
          <a:p>
            <a:pPr marL="342900" indent="-342900" algn="just"/>
            <a:endParaRPr lang="ru-RU" sz="2200" b="1" dirty="0" smtClean="0">
              <a:latin typeface="Times New Roman" pitchFamily="18" charset="0"/>
              <a:cs typeface="Times New Roman" pitchFamily="18" charset="0"/>
            </a:endParaRPr>
          </a:p>
          <a:p>
            <a:pPr marL="342900" indent="-342900" algn="just"/>
            <a:r>
              <a:rPr lang="ro-MO" sz="2200" b="1" dirty="0" smtClean="0">
                <a:latin typeface="Times New Roman" pitchFamily="18" charset="0"/>
                <a:cs typeface="Times New Roman" pitchFamily="18" charset="0"/>
              </a:rPr>
              <a:t>10)</a:t>
            </a:r>
            <a:r>
              <a:rPr lang="fr-FR" sz="2200" b="1" dirty="0" smtClean="0">
                <a:latin typeface="Times New Roman" pitchFamily="18" charset="0"/>
                <a:cs typeface="Times New Roman" pitchFamily="18" charset="0"/>
              </a:rPr>
              <a:t>Urmăreşte </a:t>
            </a:r>
            <a:r>
              <a:rPr lang="fr-FR" sz="2200" b="1" dirty="0" smtClean="0">
                <a:latin typeface="Times New Roman" pitchFamily="18" charset="0"/>
                <a:cs typeface="Times New Roman" pitchFamily="18" charset="0"/>
              </a:rPr>
              <a:t>indiciile unor măsuri de securitate.</a:t>
            </a:r>
            <a:r>
              <a:rPr lang="ro-MO" sz="2200" b="1" dirty="0" smtClean="0">
                <a:latin typeface="Times New Roman" pitchFamily="18" charset="0"/>
                <a:cs typeface="Times New Roman" pitchFamily="18" charset="0"/>
              </a:rPr>
              <a:t> </a:t>
            </a:r>
            <a:r>
              <a:rPr lang="fr-FR" sz="2200" dirty="0" smtClean="0">
                <a:latin typeface="Times New Roman" pitchFamily="18" charset="0"/>
                <a:cs typeface="Times New Roman" pitchFamily="18" charset="0"/>
              </a:rPr>
              <a:t>Site-urile securizate folosesc „https://” în cadrul adreselor web, litera „s” semnificând faptul că datele trimise şi primite către/de la site-ul respectiv sunt protejate prin criptare. Niciodată să nu furnizezi informaţii personale pe un site web ce are adresa web prefixată cu „http://”. </a:t>
            </a:r>
            <a:endParaRPr lang="ro-MO" sz="2200" dirty="0" smtClean="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0"/>
            <a:ext cx="7416824" cy="523220"/>
          </a:xfrm>
          <a:prstGeom prst="rect">
            <a:avLst/>
          </a:prstGeom>
          <a:noFill/>
        </p:spPr>
        <p:txBody>
          <a:bodyPr wrap="square" rtlCol="0">
            <a:spAutoFit/>
          </a:bodyPr>
          <a:lstStyle/>
          <a:p>
            <a:pPr algn="ctr"/>
            <a:r>
              <a:rPr lang="ro-MO" sz="2800" b="1" u="sng" dirty="0" smtClean="0">
                <a:latin typeface="Times New Roman" pitchFamily="18" charset="0"/>
                <a:cs typeface="Times New Roman" pitchFamily="18" charset="0"/>
              </a:rPr>
              <a:t>Ce este hărțuirea cibernetică? </a:t>
            </a:r>
            <a:endParaRPr lang="ru-RU" sz="2800" b="1" u="sng" dirty="0">
              <a:latin typeface="Times New Roman" pitchFamily="18" charset="0"/>
              <a:cs typeface="Times New Roman" pitchFamily="18" charset="0"/>
            </a:endParaRPr>
          </a:p>
        </p:txBody>
      </p:sp>
      <p:sp>
        <p:nvSpPr>
          <p:cNvPr id="21505" name="Rectangle 1"/>
          <p:cNvSpPr>
            <a:spLocks noChangeArrowheads="1"/>
          </p:cNvSpPr>
          <p:nvPr/>
        </p:nvSpPr>
        <p:spPr bwMode="auto">
          <a:xfrm>
            <a:off x="0" y="4549676"/>
            <a:ext cx="91440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400" b="1" i="0" u="none" strike="noStrike" cap="none" normalizeH="0" baseline="0" dirty="0" smtClean="0">
                <a:ln>
                  <a:noFill/>
                </a:ln>
                <a:effectLst/>
                <a:latin typeface="Times New Roman" pitchFamily="18" charset="0"/>
                <a:ea typeface="Calibri" pitchFamily="34" charset="0"/>
                <a:cs typeface="Times New Roman" pitchFamily="18" charset="0"/>
              </a:rPr>
              <a:t>„Cyber-bullying” sau hărţuirea cibernetică este termenul folosit pentru definirea diverselor forme de abuz psihologic pe internet (hărţuire, ameninţare, intimidare, adresare de injurii, transmiterea de mesaje obscene, uneori ajungându-se chiar şi la şantaj), cu scopul de a ataca în mod deliberat, repetat şi ostil o persoană sau un grup de persoane. </a:t>
            </a:r>
            <a:endParaRPr kumimoji="0" lang="fr-FR" sz="2400" b="1" i="0" u="none" strike="noStrike" cap="none" normalizeH="0" baseline="0" dirty="0" smtClean="0">
              <a:ln>
                <a:noFill/>
              </a:ln>
              <a:effectLst/>
              <a:latin typeface="Times New Roman" pitchFamily="18" charset="0"/>
              <a:cs typeface="Times New Roman" pitchFamily="18" charset="0"/>
            </a:endParaRPr>
          </a:p>
        </p:txBody>
      </p:sp>
      <p:pic>
        <p:nvPicPr>
          <p:cNvPr id="21509" name="Picture 5" descr="Image result for cyber bullying"/>
          <p:cNvPicPr>
            <a:picLocks noChangeAspect="1" noChangeArrowheads="1"/>
          </p:cNvPicPr>
          <p:nvPr/>
        </p:nvPicPr>
        <p:blipFill>
          <a:blip r:embed="rId2" cstate="print"/>
          <a:srcRect/>
          <a:stretch>
            <a:fillRect/>
          </a:stretch>
        </p:blipFill>
        <p:spPr bwMode="auto">
          <a:xfrm>
            <a:off x="1115616" y="476672"/>
            <a:ext cx="6999177" cy="4117163"/>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476672"/>
            <a:ext cx="9144000" cy="5016758"/>
          </a:xfrm>
          <a:prstGeom prst="rect">
            <a:avLst/>
          </a:prstGeom>
        </p:spPr>
        <p:txBody>
          <a:bodyPr wrap="square">
            <a:spAutoFit/>
          </a:bodyPr>
          <a:lstStyle/>
          <a:p>
            <a:pPr algn="ctr"/>
            <a:r>
              <a:rPr lang="ro-MO" sz="3200" b="1" u="sng" dirty="0" smtClean="0">
                <a:latin typeface="Times New Roman" pitchFamily="18" charset="0"/>
                <a:cs typeface="Times New Roman" pitchFamily="18" charset="0"/>
              </a:rPr>
              <a:t>A</a:t>
            </a:r>
            <a:r>
              <a:rPr lang="vi-VN" sz="3200" b="1" u="sng" dirty="0" smtClean="0">
                <a:latin typeface="Times New Roman" pitchFamily="18" charset="0"/>
                <a:cs typeface="Times New Roman" pitchFamily="18" charset="0"/>
              </a:rPr>
              <a:t>cțiuni </a:t>
            </a:r>
            <a:r>
              <a:rPr lang="vi-VN" sz="3200" b="1" u="sng" dirty="0" smtClean="0">
                <a:latin typeface="Times New Roman" pitchFamily="18" charset="0"/>
                <a:cs typeface="Times New Roman" pitchFamily="18" charset="0"/>
              </a:rPr>
              <a:t>și manifestări care cad sub incidența acestui </a:t>
            </a:r>
            <a:r>
              <a:rPr lang="vi-VN" sz="3200" b="1" u="sng" dirty="0" smtClean="0">
                <a:latin typeface="Times New Roman" pitchFamily="18" charset="0"/>
                <a:cs typeface="Times New Roman" pitchFamily="18" charset="0"/>
              </a:rPr>
              <a:t>fenomen:</a:t>
            </a:r>
            <a:endParaRPr lang="ro-MO" sz="3200" b="1" u="sng" dirty="0" smtClean="0">
              <a:latin typeface="Times New Roman" pitchFamily="18" charset="0"/>
              <a:cs typeface="Times New Roman" pitchFamily="18" charset="0"/>
            </a:endParaRPr>
          </a:p>
          <a:p>
            <a:pPr algn="just"/>
            <a:endParaRPr lang="vi-VN" sz="3200" b="1" u="sng" dirty="0" smtClean="0">
              <a:latin typeface="Times New Roman" pitchFamily="18" charset="0"/>
              <a:cs typeface="Times New Roman" pitchFamily="18" charset="0"/>
            </a:endParaRPr>
          </a:p>
          <a:p>
            <a:pPr lvl="2">
              <a:buFont typeface="Wingdings" pitchFamily="2" charset="2"/>
              <a:buChar char="ü"/>
            </a:pPr>
            <a:r>
              <a:rPr lang="vi-VN" sz="3200" b="1" dirty="0" smtClean="0">
                <a:latin typeface="Times New Roman" pitchFamily="18" charset="0"/>
                <a:cs typeface="Times New Roman" pitchFamily="18" charset="0"/>
              </a:rPr>
              <a:t>bârfa</a:t>
            </a:r>
            <a:endParaRPr lang="vi-VN" sz="3200" dirty="0" smtClean="0">
              <a:latin typeface="Times New Roman" pitchFamily="18" charset="0"/>
              <a:cs typeface="Times New Roman" pitchFamily="18" charset="0"/>
            </a:endParaRPr>
          </a:p>
          <a:p>
            <a:pPr lvl="2">
              <a:buFont typeface="Wingdings" pitchFamily="2" charset="2"/>
              <a:buChar char="ü"/>
            </a:pPr>
            <a:r>
              <a:rPr lang="vi-VN" sz="3200" b="1" dirty="0" smtClean="0">
                <a:latin typeface="Times New Roman" pitchFamily="18" charset="0"/>
                <a:cs typeface="Times New Roman" pitchFamily="18" charset="0"/>
              </a:rPr>
              <a:t>hărțuirea</a:t>
            </a:r>
            <a:endParaRPr lang="vi-VN" sz="3200" dirty="0" smtClean="0">
              <a:latin typeface="Times New Roman" pitchFamily="18" charset="0"/>
              <a:cs typeface="Times New Roman" pitchFamily="18" charset="0"/>
            </a:endParaRPr>
          </a:p>
          <a:p>
            <a:pPr lvl="2">
              <a:buFont typeface="Wingdings" pitchFamily="2" charset="2"/>
              <a:buChar char="ü"/>
            </a:pPr>
            <a:r>
              <a:rPr lang="vi-VN" sz="3200" b="1" dirty="0" smtClean="0">
                <a:latin typeface="Times New Roman" pitchFamily="18" charset="0"/>
                <a:cs typeface="Times New Roman" pitchFamily="18" charset="0"/>
              </a:rPr>
              <a:t>urmărirea </a:t>
            </a:r>
            <a:r>
              <a:rPr lang="vi-VN" sz="3200" b="1" dirty="0" smtClean="0">
                <a:latin typeface="Times New Roman" pitchFamily="18" charset="0"/>
                <a:cs typeface="Times New Roman" pitchFamily="18" charset="0"/>
              </a:rPr>
              <a:t>online</a:t>
            </a:r>
            <a:endParaRPr lang="vi-VN" sz="3200" dirty="0" smtClean="0">
              <a:latin typeface="Times New Roman" pitchFamily="18" charset="0"/>
              <a:cs typeface="Times New Roman" pitchFamily="18" charset="0"/>
            </a:endParaRPr>
          </a:p>
          <a:p>
            <a:pPr lvl="2">
              <a:buFont typeface="Wingdings" pitchFamily="2" charset="2"/>
              <a:buChar char="ü"/>
            </a:pPr>
            <a:r>
              <a:rPr lang="vi-VN" sz="3200" b="1" dirty="0" smtClean="0">
                <a:latin typeface="Times New Roman" pitchFamily="18" charset="0"/>
                <a:cs typeface="Times New Roman" pitchFamily="18" charset="0"/>
              </a:rPr>
              <a:t>trolling</a:t>
            </a:r>
            <a:endParaRPr lang="vi-VN" sz="3200" dirty="0" smtClean="0">
              <a:latin typeface="Times New Roman" pitchFamily="18" charset="0"/>
              <a:cs typeface="Times New Roman" pitchFamily="18" charset="0"/>
            </a:endParaRPr>
          </a:p>
          <a:p>
            <a:pPr lvl="2">
              <a:buFont typeface="Wingdings" pitchFamily="2" charset="2"/>
              <a:buChar char="ü"/>
            </a:pPr>
            <a:r>
              <a:rPr lang="vi-VN" sz="3200" b="1" dirty="0" smtClean="0">
                <a:latin typeface="Times New Roman" pitchFamily="18" charset="0"/>
                <a:cs typeface="Times New Roman" pitchFamily="18" charset="0"/>
              </a:rPr>
              <a:t>comentarii</a:t>
            </a:r>
            <a:endParaRPr lang="vi-VN" sz="3200" dirty="0" smtClean="0">
              <a:latin typeface="Times New Roman" pitchFamily="18" charset="0"/>
              <a:cs typeface="Times New Roman" pitchFamily="18" charset="0"/>
            </a:endParaRPr>
          </a:p>
          <a:p>
            <a:pPr lvl="2">
              <a:buFont typeface="Wingdings" pitchFamily="2" charset="2"/>
              <a:buChar char="ü"/>
            </a:pPr>
            <a:r>
              <a:rPr lang="vi-VN" sz="3200" b="1" dirty="0" smtClean="0">
                <a:latin typeface="Times New Roman" pitchFamily="18" charset="0"/>
                <a:cs typeface="Times New Roman" pitchFamily="18" charset="0"/>
              </a:rPr>
              <a:t>profiluri </a:t>
            </a:r>
            <a:r>
              <a:rPr lang="vi-VN" sz="3200" b="1" dirty="0" smtClean="0">
                <a:latin typeface="Times New Roman" pitchFamily="18" charset="0"/>
                <a:cs typeface="Times New Roman" pitchFamily="18" charset="0"/>
              </a:rPr>
              <a:t>false</a:t>
            </a:r>
            <a:endParaRPr lang="vi-VN" sz="3200" dirty="0" smtClean="0">
              <a:latin typeface="Times New Roman" pitchFamily="18" charset="0"/>
              <a:cs typeface="Times New Roman" pitchFamily="18" charset="0"/>
            </a:endParaRPr>
          </a:p>
          <a:p>
            <a:pPr lvl="2">
              <a:buFont typeface="Wingdings" pitchFamily="2" charset="2"/>
              <a:buChar char="ü"/>
            </a:pPr>
            <a:r>
              <a:rPr lang="vi-VN" sz="3200" b="1" dirty="0" smtClean="0">
                <a:latin typeface="Times New Roman" pitchFamily="18" charset="0"/>
                <a:cs typeface="Times New Roman" pitchFamily="18" charset="0"/>
              </a:rPr>
              <a:t>sexting</a:t>
            </a:r>
            <a:endParaRPr lang="vi-VN" sz="3200" dirty="0">
              <a:latin typeface="Times New Roman" pitchFamily="18" charset="0"/>
              <a:cs typeface="Times New Roman" pitchFamily="18" charset="0"/>
            </a:endParaRPr>
          </a:p>
        </p:txBody>
      </p:sp>
      <p:pic>
        <p:nvPicPr>
          <p:cNvPr id="23554" name="Picture 2" descr="Image result for cyber bullying"/>
          <p:cNvPicPr>
            <a:picLocks noChangeAspect="1" noChangeArrowheads="1"/>
          </p:cNvPicPr>
          <p:nvPr/>
        </p:nvPicPr>
        <p:blipFill>
          <a:blip r:embed="rId2" cstate="print"/>
          <a:srcRect/>
          <a:stretch>
            <a:fillRect/>
          </a:stretch>
        </p:blipFill>
        <p:spPr bwMode="auto">
          <a:xfrm>
            <a:off x="4788024" y="1772816"/>
            <a:ext cx="3354403" cy="4104456"/>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8640"/>
            <a:ext cx="9144000" cy="954107"/>
          </a:xfrm>
          <a:prstGeom prst="rect">
            <a:avLst/>
          </a:prstGeom>
          <a:noFill/>
        </p:spPr>
        <p:txBody>
          <a:bodyPr wrap="square" rtlCol="0">
            <a:spAutoFit/>
          </a:bodyPr>
          <a:lstStyle/>
          <a:p>
            <a:pPr algn="just"/>
            <a:r>
              <a:rPr lang="ro-MO" sz="2800" b="1" u="sng" dirty="0" smtClean="0">
                <a:latin typeface="Times New Roman" pitchFamily="18" charset="0"/>
                <a:cs typeface="Times New Roman" pitchFamily="18" charset="0"/>
              </a:rPr>
              <a:t>Ce instrumente tehnice pot fi folosite pentru oprirea hărțuirii cibernetice? </a:t>
            </a:r>
            <a:endParaRPr lang="ru-RU" sz="2800" b="1" u="sng" dirty="0">
              <a:latin typeface="Times New Roman" pitchFamily="18" charset="0"/>
              <a:cs typeface="Times New Roman" pitchFamily="18" charset="0"/>
            </a:endParaRPr>
          </a:p>
        </p:txBody>
      </p:sp>
      <p:sp>
        <p:nvSpPr>
          <p:cNvPr id="24577" name="Rectangle 1"/>
          <p:cNvSpPr>
            <a:spLocks noChangeArrowheads="1"/>
          </p:cNvSpPr>
          <p:nvPr/>
        </p:nvSpPr>
        <p:spPr bwMode="auto">
          <a:xfrm>
            <a:off x="0" y="1294021"/>
            <a:ext cx="9144000" cy="51706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200" i="0" u="none" strike="noStrike" cap="none" normalizeH="0" baseline="0" dirty="0" smtClean="0">
                <a:ln>
                  <a:noFill/>
                </a:ln>
                <a:effectLst/>
                <a:latin typeface="Times New Roman" pitchFamily="18" charset="0"/>
                <a:ea typeface="Times New Roman" pitchFamily="18" charset="0"/>
                <a:cs typeface="Times New Roman" pitchFamily="18" charset="0"/>
              </a:rPr>
              <a:t>În primul rând, este bine să știm ce instrumente tehnice putem folosi pentru a opri un asemenea comportament din partea terților. Dacă hărțuirea se realizează pe o rețea de socializare </a:t>
            </a:r>
            <a:r>
              <a:rPr kumimoji="0" lang="fr-FR" sz="2200" u="none" strike="noStrike" cap="none" normalizeH="0" baseline="0" dirty="0" smtClean="0">
                <a:ln>
                  <a:noFill/>
                </a:ln>
                <a:effectLst/>
                <a:latin typeface="Times New Roman" pitchFamily="18" charset="0"/>
                <a:ea typeface="Times New Roman" pitchFamily="18" charset="0"/>
                <a:cs typeface="Times New Roman" pitchFamily="18" charset="0"/>
              </a:rPr>
              <a:t>(facebook, odnoklassniki, instagram, twitter etc.), </a:t>
            </a:r>
            <a:r>
              <a:rPr kumimoji="0" lang="fr-FR" sz="2200" i="0" u="none" strike="noStrike" cap="none" normalizeH="0" baseline="0" dirty="0" smtClean="0">
                <a:ln>
                  <a:noFill/>
                </a:ln>
                <a:effectLst/>
                <a:latin typeface="Times New Roman" pitchFamily="18" charset="0"/>
                <a:ea typeface="Times New Roman" pitchFamily="18" charset="0"/>
                <a:cs typeface="Times New Roman" pitchFamily="18" charset="0"/>
              </a:rPr>
              <a:t>trebuie să cunoașteți că aceste platforme au </a:t>
            </a:r>
            <a:r>
              <a:rPr kumimoji="0" lang="fr-FR" sz="2200" b="1" i="1" u="sng" strike="noStrike" cap="none" normalizeH="0" baseline="0" dirty="0" smtClean="0">
                <a:ln>
                  <a:noFill/>
                </a:ln>
                <a:effectLst/>
                <a:latin typeface="Times New Roman" pitchFamily="18" charset="0"/>
                <a:ea typeface="Times New Roman" pitchFamily="18" charset="0"/>
                <a:cs typeface="Times New Roman" pitchFamily="18" charset="0"/>
              </a:rPr>
              <a:t>opțiuni de a raporta </a:t>
            </a:r>
            <a:r>
              <a:rPr kumimoji="0" lang="fr-FR" sz="2200" i="0" u="none" strike="noStrike" cap="none" normalizeH="0" baseline="0" dirty="0" smtClean="0">
                <a:ln>
                  <a:noFill/>
                </a:ln>
                <a:effectLst/>
                <a:latin typeface="Times New Roman" pitchFamily="18" charset="0"/>
                <a:ea typeface="Times New Roman" pitchFamily="18" charset="0"/>
                <a:cs typeface="Times New Roman" pitchFamily="18" charset="0"/>
              </a:rPr>
              <a:t>comentariile abuzive, hărțuirea sau așa numitul spam. A nu se ignora această opțiune ce vi se pune la dispoziție, ori ea chiar poate duce la închiderea contului de pe care sunteți molestat.</a:t>
            </a:r>
            <a:endParaRPr kumimoji="0" lang="ro-MO" sz="2200" i="0" u="none" strike="noStrike" cap="none" normalizeH="0" baseline="0" dirty="0" smtClean="0">
              <a:ln>
                <a:noFill/>
              </a:ln>
              <a:effectLst/>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ru-RU" sz="2200" i="0" u="none" strike="noStrike" cap="none" normalizeH="0" baseline="0" dirty="0" smtClean="0">
              <a:ln>
                <a:noFill/>
              </a:ln>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200" i="0" u="none" strike="noStrike" cap="none" normalizeH="0" baseline="0" dirty="0" smtClean="0">
                <a:ln>
                  <a:noFill/>
                </a:ln>
                <a:effectLst/>
                <a:latin typeface="Times New Roman" pitchFamily="18" charset="0"/>
                <a:ea typeface="Times New Roman" pitchFamily="18" charset="0"/>
                <a:cs typeface="Times New Roman" pitchFamily="18" charset="0"/>
              </a:rPr>
              <a:t>Soluții tehnice ar fi mai multe, de a vă seta contul în așa fel încât să fie mai puțin accesibil persoanelor cu care nu sunteți “prieteni”. Acestea nu sunt măsuri de ordin legal, dar cel puțin vă protejează și nu vă expune atât de mult riscului de a fi hărțuit în mediul online. În cazul în care hărțuirea se realizează în afara rețelelor de socializare, de exemplu prin comentarii defăimătoare pe anumite site-uri sau bloguri, primul pas ar fi să notificați proprietarul site-ului prin a solicita ștergerea informației care vă defăimează.</a:t>
            </a:r>
            <a:endParaRPr kumimoji="0" lang="fr-FR" sz="2200" i="0" u="none" strike="noStrike" cap="none" normalizeH="0" baseline="0" dirty="0" smtClean="0">
              <a:ln>
                <a:noFill/>
              </a:ln>
              <a:effectLst/>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1268760"/>
            <a:ext cx="9144000" cy="3416320"/>
          </a:xfrm>
          <a:prstGeom prst="rect">
            <a:avLst/>
          </a:prstGeom>
        </p:spPr>
        <p:txBody>
          <a:bodyPr wrap="square">
            <a:spAutoFit/>
          </a:bodyPr>
          <a:lstStyle/>
          <a:p>
            <a:pPr algn="just"/>
            <a:r>
              <a:rPr lang="vi-VN" sz="2400" b="1" dirty="0" smtClean="0">
                <a:latin typeface="+mj-lt"/>
              </a:rPr>
              <a:t>Atunci când mijloacele tehnice nu v-au permis să soluționați problema apărută, iar hărțuirea continuă, în mod sigur, ați putea  apela la organele competente: poliție, procuratură, instanța de judecată într-un final. Pentru a ne apăra drepturile ar exista două căi</a:t>
            </a:r>
            <a:r>
              <a:rPr lang="vi-VN" sz="2400" b="1" dirty="0" smtClean="0">
                <a:latin typeface="+mj-lt"/>
              </a:rPr>
              <a:t>:</a:t>
            </a:r>
            <a:endParaRPr lang="ro-MO" sz="2400" b="1" dirty="0" smtClean="0">
              <a:latin typeface="+mj-lt"/>
            </a:endParaRPr>
          </a:p>
          <a:p>
            <a:pPr algn="just"/>
            <a:endParaRPr lang="vi-VN" sz="2400" b="1" dirty="0" smtClean="0">
              <a:latin typeface="+mj-lt"/>
            </a:endParaRPr>
          </a:p>
          <a:p>
            <a:pPr algn="just">
              <a:buFont typeface="Wingdings" pitchFamily="2" charset="2"/>
              <a:buChar char="ü"/>
            </a:pPr>
            <a:r>
              <a:rPr lang="vi-VN" sz="2400" b="1" dirty="0" smtClean="0">
                <a:latin typeface="+mj-lt"/>
              </a:rPr>
              <a:t>fie prin depunerea unei plângeri penale, contravenționale</a:t>
            </a:r>
            <a:r>
              <a:rPr lang="vi-VN" sz="2400" b="1" dirty="0" smtClean="0">
                <a:latin typeface="+mj-lt"/>
              </a:rPr>
              <a:t>;</a:t>
            </a:r>
            <a:endParaRPr lang="ro-MO" sz="2400" b="1" dirty="0" smtClean="0">
              <a:latin typeface="+mj-lt"/>
            </a:endParaRPr>
          </a:p>
          <a:p>
            <a:pPr algn="just"/>
            <a:endParaRPr lang="vi-VN" sz="2400" b="1" dirty="0" smtClean="0">
              <a:latin typeface="+mj-lt"/>
            </a:endParaRPr>
          </a:p>
          <a:p>
            <a:pPr algn="just">
              <a:buFont typeface="Wingdings" pitchFamily="2" charset="2"/>
              <a:buChar char="ü"/>
            </a:pPr>
            <a:r>
              <a:rPr lang="vi-VN" sz="2400" b="1" dirty="0" smtClean="0">
                <a:latin typeface="+mj-lt"/>
              </a:rPr>
              <a:t>fie prin înaintarea unei acțiuni civile în instanța de judecată.</a:t>
            </a:r>
            <a:endParaRPr lang="vi-VN" sz="2400" b="1"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0" y="65529"/>
            <a:ext cx="9144000" cy="6647950"/>
          </a:xfrm>
          <a:prstGeom prst="rect">
            <a:avLst/>
          </a:prstGeom>
          <a:solidFill>
            <a:schemeClr val="bg1"/>
          </a:solidFill>
          <a:ln w="9525">
            <a:noFill/>
            <a:miter lim="800000"/>
            <a:headEnd/>
            <a:tailEnd/>
          </a:ln>
          <a:effectLst/>
        </p:spPr>
        <p:txBody>
          <a:bodyPr vert="horz" wrap="square" lIns="91440" tIns="45720" rIns="91440" bIns="76176"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457200" algn="l"/>
              </a:tabLst>
            </a:pPr>
            <a:r>
              <a:rPr kumimoji="0" lang="ru-RU" sz="2800" b="1" i="0" u="sng" strike="noStrike" cap="none" normalizeH="0" baseline="0" dirty="0" smtClean="0">
                <a:ln>
                  <a:noFill/>
                </a:ln>
                <a:effectLst/>
                <a:latin typeface="Times New Roman" pitchFamily="18" charset="0"/>
                <a:ea typeface="Times New Roman" pitchFamily="18" charset="0"/>
                <a:cs typeface="Times New Roman" pitchFamily="18" charset="0"/>
              </a:rPr>
              <a:t>5 </a:t>
            </a:r>
            <a:r>
              <a:rPr kumimoji="0" lang="ru-RU" sz="2800" b="1" i="0" u="sng" strike="noStrike" cap="none" normalizeH="0" baseline="0" dirty="0" err="1" smtClean="0">
                <a:ln>
                  <a:noFill/>
                </a:ln>
                <a:effectLst/>
                <a:latin typeface="Times New Roman" pitchFamily="18" charset="0"/>
                <a:ea typeface="Times New Roman" pitchFamily="18" charset="0"/>
                <a:cs typeface="Times New Roman" pitchFamily="18" charset="0"/>
              </a:rPr>
              <a:t>pași pentru</a:t>
            </a:r>
            <a:r>
              <a:rPr kumimoji="0" lang="ru-RU" sz="2800" b="1" i="0" u="sng"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ru-RU" sz="2800" b="1" i="0" u="sng" strike="noStrike" cap="none" normalizeH="0" baseline="0" dirty="0" err="1" smtClean="0">
                <a:ln>
                  <a:noFill/>
                </a:ln>
                <a:effectLst/>
                <a:latin typeface="Times New Roman" pitchFamily="18" charset="0"/>
                <a:ea typeface="Times New Roman" pitchFamily="18" charset="0"/>
                <a:cs typeface="Times New Roman" pitchFamily="18" charset="0"/>
              </a:rPr>
              <a:t>a-ți construi</a:t>
            </a:r>
            <a:r>
              <a:rPr kumimoji="0" lang="ru-RU" sz="2800" b="1" i="0" u="sng"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ru-RU" sz="2800" b="1" i="0" u="sng" strike="noStrike" cap="none" normalizeH="0" baseline="0" dirty="0" err="1" smtClean="0">
                <a:ln>
                  <a:noFill/>
                </a:ln>
                <a:effectLst/>
                <a:latin typeface="Times New Roman" pitchFamily="18" charset="0"/>
                <a:ea typeface="Times New Roman" pitchFamily="18" charset="0"/>
                <a:cs typeface="Times New Roman" pitchFamily="18" charset="0"/>
              </a:rPr>
              <a:t>reputația online</a:t>
            </a:r>
            <a:r>
              <a:rPr kumimoji="0" lang="ru-RU" sz="2800" b="1" i="0" u="sng" strike="noStrike" cap="none" normalizeH="0" baseline="0" dirty="0" smtClean="0">
                <a:ln>
                  <a:noFill/>
                </a:ln>
                <a:effectLst/>
                <a:latin typeface="Times New Roman" pitchFamily="18" charset="0"/>
                <a:ea typeface="Times New Roman" pitchFamily="18" charset="0"/>
                <a:cs typeface="Times New Roman" pitchFamily="18" charset="0"/>
              </a:rPr>
              <a:t>:</a:t>
            </a:r>
            <a:endParaRPr kumimoji="0" lang="ro-MO" sz="2800" b="1" i="0" u="sng" strike="noStrike" cap="none" normalizeH="0" baseline="0" dirty="0" smtClean="0">
              <a:ln>
                <a:noFill/>
              </a:ln>
              <a:effectLst/>
              <a:latin typeface="Times New Roman" pitchFamily="18" charset="0"/>
              <a:ea typeface="Times New Roman" pitchFamily="18" charset="0"/>
              <a:cs typeface="Times New Roman" pitchFamily="18" charset="0"/>
            </a:endParaRPr>
          </a:p>
          <a:p>
            <a:pPr algn="just" eaLnBrk="0" fontAlgn="base" hangingPunct="0">
              <a:spcBef>
                <a:spcPct val="0"/>
              </a:spcBef>
              <a:spcAft>
                <a:spcPct val="0"/>
              </a:spcAft>
              <a:tabLst>
                <a:tab pos="457200" algn="l"/>
              </a:tabLst>
            </a:pPr>
            <a:endParaRPr lang="ro-MO" sz="1200" dirty="0" smtClean="0">
              <a:latin typeface="Times New Roman" pitchFamily="18" charset="0"/>
              <a:ea typeface="Calibri" pitchFamily="34" charset="0"/>
              <a:cs typeface="Times New Roman" pitchFamily="18" charset="0"/>
            </a:endParaRPr>
          </a:p>
          <a:p>
            <a:pPr algn="just" eaLnBrk="0" fontAlgn="base" hangingPunct="0">
              <a:spcBef>
                <a:spcPct val="0"/>
              </a:spcBef>
              <a:spcAft>
                <a:spcPct val="0"/>
              </a:spcAft>
              <a:tabLst>
                <a:tab pos="457200" algn="l"/>
              </a:tabLst>
            </a:pPr>
            <a:r>
              <a:rPr lang="ro-MO" sz="2200" b="1" dirty="0" smtClean="0">
                <a:latin typeface="Times New Roman" pitchFamily="18" charset="0"/>
                <a:ea typeface="Calibri" pitchFamily="34" charset="0"/>
                <a:cs typeface="Times New Roman" pitchFamily="18" charset="0"/>
              </a:rPr>
              <a:t>1) </a:t>
            </a:r>
            <a:r>
              <a:rPr lang="fr-FR" sz="2200" b="1" dirty="0" smtClean="0">
                <a:latin typeface="Times New Roman" pitchFamily="18" charset="0"/>
                <a:cs typeface="Times New Roman" pitchFamily="18" charset="0"/>
              </a:rPr>
              <a:t>Fii foarte atent la informațiile care le postezi pe un profil online. </a:t>
            </a:r>
            <a:r>
              <a:rPr lang="fr-FR" sz="2200" dirty="0" smtClean="0">
                <a:latin typeface="Times New Roman" pitchFamily="18" charset="0"/>
                <a:cs typeface="Times New Roman" pitchFamily="18" charset="0"/>
              </a:rPr>
              <a:t>Asigură-te că ceea ce postezi te reprezintă și nu te va face să roşeşti peste ani. Nu posta nimic din ceea ce n-ai vrea să vadă părinții, profesorii sau eventualii tăi colegi de muncă pe viitor;</a:t>
            </a:r>
            <a:endParaRPr lang="ru-RU" sz="2200" dirty="0" smtClean="0">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tabLst>
                <a:tab pos="457200" algn="l"/>
              </a:tabLst>
            </a:pPr>
            <a:endParaRPr lang="ro-MO" sz="2200" b="1" u="sng" dirty="0" smtClean="0">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tabLst>
                <a:tab pos="457200" algn="l"/>
              </a:tabLst>
            </a:pPr>
            <a:r>
              <a:rPr kumimoji="0" lang="ro-MO" sz="2200" b="1" i="0" u="none" strike="noStrike" cap="none" normalizeH="0" baseline="0" dirty="0" smtClean="0">
                <a:ln>
                  <a:noFill/>
                </a:ln>
                <a:effectLst/>
                <a:latin typeface="Times New Roman" pitchFamily="18" charset="0"/>
                <a:ea typeface="Calibri" pitchFamily="34" charset="0"/>
                <a:cs typeface="Times New Roman" pitchFamily="18" charset="0"/>
              </a:rPr>
              <a:t>2) </a:t>
            </a:r>
            <a:r>
              <a:rPr kumimoji="0" lang="fr-FR" sz="2200" b="1" i="0" u="none" strike="noStrike" cap="none" normalizeH="0" baseline="0" dirty="0" smtClean="0">
                <a:ln>
                  <a:noFill/>
                </a:ln>
                <a:effectLst/>
                <a:latin typeface="Times New Roman" pitchFamily="18" charset="0"/>
                <a:ea typeface="Calibri" pitchFamily="34" charset="0"/>
                <a:cs typeface="Times New Roman" pitchFamily="18" charset="0"/>
              </a:rPr>
              <a:t>Ține cont că o fotografie, odată postată, va rămâne pe Internet și după ce o ștergi. </a:t>
            </a:r>
            <a:r>
              <a:rPr kumimoji="0" lang="fr-FR" sz="2200" i="0" u="none" strike="noStrike" cap="none" normalizeH="0" baseline="0" dirty="0" smtClean="0">
                <a:ln>
                  <a:noFill/>
                </a:ln>
                <a:effectLst/>
                <a:latin typeface="Times New Roman" pitchFamily="18" charset="0"/>
                <a:ea typeface="Calibri" pitchFamily="34" charset="0"/>
                <a:cs typeface="Times New Roman" pitchFamily="18" charset="0"/>
              </a:rPr>
              <a:t>Ea poate fi copiată de oricine și folosită oriunde, fără voia ta</a:t>
            </a:r>
            <a:r>
              <a:rPr kumimoji="0" lang="ro-MO" sz="2200" i="0" u="none" strike="noStrike" cap="none" normalizeH="0" baseline="0" dirty="0" smtClean="0">
                <a:ln>
                  <a:noFill/>
                </a:ln>
                <a:effectLst/>
                <a:latin typeface="Times New Roman" pitchFamily="18" charset="0"/>
                <a:ea typeface="Calibri" pitchFamily="34"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tabLst>
                <a:tab pos="457200" algn="l"/>
              </a:tabLst>
            </a:pPr>
            <a:endParaRPr kumimoji="0" lang="ru-RU" sz="2200" i="0" u="none" strike="noStrike" cap="none" normalizeH="0" baseline="0" dirty="0" smtClean="0">
              <a:ln>
                <a:noFill/>
              </a:ln>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tabLst>
                <a:tab pos="457200" algn="l"/>
              </a:tabLst>
            </a:pPr>
            <a:r>
              <a:rPr kumimoji="0" lang="ro-MO" sz="2200" b="1" i="0" u="none" strike="noStrike" cap="none" normalizeH="0" baseline="0" dirty="0" smtClean="0">
                <a:ln>
                  <a:noFill/>
                </a:ln>
                <a:effectLst/>
                <a:latin typeface="Times New Roman" pitchFamily="18" charset="0"/>
                <a:ea typeface="Calibri" pitchFamily="34" charset="0"/>
                <a:cs typeface="Times New Roman" pitchFamily="18" charset="0"/>
              </a:rPr>
              <a:t>3) </a:t>
            </a:r>
            <a:r>
              <a:rPr kumimoji="0" lang="fr-FR" sz="2200" b="1" i="0" u="none" strike="noStrike" cap="none" normalizeH="0" baseline="0" dirty="0" smtClean="0">
                <a:ln>
                  <a:noFill/>
                </a:ln>
                <a:effectLst/>
                <a:latin typeface="Times New Roman" pitchFamily="18" charset="0"/>
                <a:ea typeface="Calibri" pitchFamily="34" charset="0"/>
                <a:cs typeface="Times New Roman" pitchFamily="18" charset="0"/>
              </a:rPr>
              <a:t>Ai grijă ce fotografii postezi și în ce ipostaze apari atunci când ești fotografiat sau filmat. </a:t>
            </a:r>
            <a:r>
              <a:rPr kumimoji="0" lang="ru-RU" sz="2200" i="0" u="none" strike="noStrike" cap="none" normalizeH="0" baseline="0" dirty="0" err="1" smtClean="0">
                <a:ln>
                  <a:noFill/>
                </a:ln>
                <a:effectLst/>
                <a:latin typeface="Times New Roman" pitchFamily="18" charset="0"/>
                <a:ea typeface="Calibri" pitchFamily="34" charset="0"/>
                <a:cs typeface="Times New Roman" pitchFamily="18" charset="0"/>
              </a:rPr>
              <a:t>De</a:t>
            </a:r>
            <a:r>
              <a:rPr kumimoji="0" lang="ru-RU" sz="2200" i="0" u="none" strike="noStrike" cap="none" normalizeH="0" baseline="0" dirty="0" smtClean="0">
                <a:ln>
                  <a:noFill/>
                </a:ln>
                <a:effectLst/>
                <a:latin typeface="Times New Roman" pitchFamily="18" charset="0"/>
                <a:ea typeface="Calibri" pitchFamily="34" charset="0"/>
                <a:cs typeface="Times New Roman" pitchFamily="18" charset="0"/>
              </a:rPr>
              <a:t> </a:t>
            </a:r>
            <a:r>
              <a:rPr kumimoji="0" lang="ru-RU" sz="2200" i="0" u="none" strike="noStrike" cap="none" normalizeH="0" baseline="0" dirty="0" err="1" smtClean="0">
                <a:ln>
                  <a:noFill/>
                </a:ln>
                <a:effectLst/>
                <a:latin typeface="Times New Roman" pitchFamily="18" charset="0"/>
                <a:ea typeface="Calibri" pitchFamily="34" charset="0"/>
                <a:cs typeface="Times New Roman" pitchFamily="18" charset="0"/>
              </a:rPr>
              <a:t>asta</a:t>
            </a:r>
            <a:r>
              <a:rPr kumimoji="0" lang="ru-RU" sz="2200" i="0" u="none" strike="noStrike" cap="none" normalizeH="0" baseline="0" dirty="0" smtClean="0">
                <a:ln>
                  <a:noFill/>
                </a:ln>
                <a:effectLst/>
                <a:latin typeface="Times New Roman" pitchFamily="18" charset="0"/>
                <a:ea typeface="Calibri" pitchFamily="34" charset="0"/>
                <a:cs typeface="Times New Roman" pitchFamily="18" charset="0"/>
              </a:rPr>
              <a:t> </a:t>
            </a:r>
            <a:r>
              <a:rPr kumimoji="0" lang="ru-RU" sz="2200" i="0" u="none" strike="noStrike" cap="none" normalizeH="0" baseline="0" dirty="0" err="1" smtClean="0">
                <a:ln>
                  <a:noFill/>
                </a:ln>
                <a:effectLst/>
                <a:latin typeface="Times New Roman" pitchFamily="18" charset="0"/>
                <a:ea typeface="Calibri" pitchFamily="34" charset="0"/>
                <a:cs typeface="Times New Roman" pitchFamily="18" charset="0"/>
              </a:rPr>
              <a:t>depinde</a:t>
            </a:r>
            <a:r>
              <a:rPr kumimoji="0" lang="ru-RU" sz="2200" i="0" u="none" strike="noStrike" cap="none" normalizeH="0" baseline="0" dirty="0" smtClean="0">
                <a:ln>
                  <a:noFill/>
                </a:ln>
                <a:effectLst/>
                <a:latin typeface="Times New Roman" pitchFamily="18" charset="0"/>
                <a:ea typeface="Calibri" pitchFamily="34" charset="0"/>
                <a:cs typeface="Times New Roman" pitchFamily="18" charset="0"/>
              </a:rPr>
              <a:t> </a:t>
            </a:r>
            <a:r>
              <a:rPr kumimoji="0" lang="ru-RU" sz="2200" i="0" u="none" strike="noStrike" cap="none" normalizeH="0" baseline="0" dirty="0" err="1" smtClean="0">
                <a:ln>
                  <a:noFill/>
                </a:ln>
                <a:effectLst/>
                <a:latin typeface="Times New Roman" pitchFamily="18" charset="0"/>
                <a:ea typeface="Calibri" pitchFamily="34" charset="0"/>
                <a:cs typeface="Times New Roman" pitchFamily="18" charset="0"/>
              </a:rPr>
              <a:t>imaginea</a:t>
            </a:r>
            <a:r>
              <a:rPr kumimoji="0" lang="ru-RU" sz="2200" i="0" u="none" strike="noStrike" cap="none" normalizeH="0" baseline="0" dirty="0" smtClean="0">
                <a:ln>
                  <a:noFill/>
                </a:ln>
                <a:effectLst/>
                <a:latin typeface="Times New Roman" pitchFamily="18" charset="0"/>
                <a:ea typeface="Calibri" pitchFamily="34" charset="0"/>
                <a:cs typeface="Times New Roman" pitchFamily="18" charset="0"/>
              </a:rPr>
              <a:t> </a:t>
            </a:r>
            <a:r>
              <a:rPr kumimoji="0" lang="ru-RU" sz="2200" i="0" u="none" strike="noStrike" cap="none" normalizeH="0" baseline="0" dirty="0" err="1" smtClean="0">
                <a:ln>
                  <a:noFill/>
                </a:ln>
                <a:effectLst/>
                <a:latin typeface="Times New Roman" pitchFamily="18" charset="0"/>
                <a:ea typeface="Calibri" pitchFamily="34" charset="0"/>
                <a:cs typeface="Times New Roman" pitchFamily="18" charset="0"/>
              </a:rPr>
              <a:t>ta</a:t>
            </a:r>
            <a:r>
              <a:rPr kumimoji="0" lang="ru-RU" sz="2200" i="0" u="none" strike="noStrike" cap="none" normalizeH="0" baseline="0" dirty="0" smtClean="0">
                <a:ln>
                  <a:noFill/>
                </a:ln>
                <a:effectLst/>
                <a:latin typeface="Times New Roman" pitchFamily="18" charset="0"/>
                <a:ea typeface="Calibri" pitchFamily="34" charset="0"/>
                <a:cs typeface="Times New Roman" pitchFamily="18" charset="0"/>
              </a:rPr>
              <a:t> </a:t>
            </a:r>
            <a:r>
              <a:rPr kumimoji="0" lang="ru-RU" sz="2200" i="0" u="none" strike="noStrike" cap="none" normalizeH="0" baseline="0" dirty="0" err="1" smtClean="0">
                <a:ln>
                  <a:noFill/>
                </a:ln>
                <a:effectLst/>
                <a:latin typeface="Times New Roman" pitchFamily="18" charset="0"/>
                <a:ea typeface="Calibri" pitchFamily="34" charset="0"/>
                <a:cs typeface="Times New Roman" pitchFamily="18" charset="0"/>
              </a:rPr>
              <a:t>online</a:t>
            </a:r>
            <a:r>
              <a:rPr lang="ro-MO" sz="2200" dirty="0" smtClean="0">
                <a:latin typeface="Times New Roman" pitchFamily="18" charset="0"/>
                <a:ea typeface="Calibri" pitchFamily="34"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tabLst>
                <a:tab pos="457200" algn="l"/>
              </a:tabLst>
            </a:pPr>
            <a:endParaRPr kumimoji="0" lang="ru-RU" sz="2200" i="0" u="none" strike="noStrike" cap="none" normalizeH="0" baseline="0" dirty="0" smtClean="0">
              <a:ln>
                <a:noFill/>
              </a:ln>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tabLst>
                <a:tab pos="457200" algn="l"/>
              </a:tabLst>
            </a:pPr>
            <a:r>
              <a:rPr kumimoji="0" lang="ro-MO" sz="2200" b="1" i="0" u="none" strike="noStrike" cap="none" normalizeH="0" baseline="0" dirty="0" smtClean="0">
                <a:ln>
                  <a:noFill/>
                </a:ln>
                <a:effectLst/>
                <a:latin typeface="Times New Roman" pitchFamily="18" charset="0"/>
                <a:ea typeface="Calibri" pitchFamily="34" charset="0"/>
                <a:cs typeface="Times New Roman" pitchFamily="18" charset="0"/>
              </a:rPr>
              <a:t>4) </a:t>
            </a:r>
            <a:r>
              <a:rPr kumimoji="0" lang="fr-FR" sz="2200" b="1" i="0" u="none" strike="noStrike" cap="none" normalizeH="0" baseline="0" dirty="0" smtClean="0">
                <a:ln>
                  <a:noFill/>
                </a:ln>
                <a:effectLst/>
                <a:latin typeface="Times New Roman" pitchFamily="18" charset="0"/>
                <a:ea typeface="Calibri" pitchFamily="34" charset="0"/>
                <a:cs typeface="Times New Roman" pitchFamily="18" charset="0"/>
              </a:rPr>
              <a:t>Ai grijă ca ceea ce postezi să nu fie ofensator sau deranjant pentru ceilalți</a:t>
            </a:r>
            <a:r>
              <a:rPr kumimoji="0" lang="ro-MO" sz="2200" b="1" i="0" u="none" strike="noStrike" cap="none" normalizeH="0" baseline="0" dirty="0" smtClean="0">
                <a:ln>
                  <a:noFill/>
                </a:ln>
                <a:effectLst/>
                <a:latin typeface="Times New Roman" pitchFamily="18" charset="0"/>
                <a:ea typeface="Calibri" pitchFamily="34" charset="0"/>
                <a:cs typeface="Times New Roman" pitchFamily="18" charset="0"/>
              </a:rPr>
              <a:t>.</a:t>
            </a:r>
            <a:r>
              <a:rPr kumimoji="0" lang="ro-MO" sz="2200" b="1" i="0" u="none" strike="noStrike" cap="none" normalizeH="0" dirty="0" smtClean="0">
                <a:ln>
                  <a:noFill/>
                </a:ln>
                <a:effectLst/>
                <a:latin typeface="Times New Roman" pitchFamily="18" charset="0"/>
                <a:ea typeface="Calibri" pitchFamily="34"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tabLst>
                <a:tab pos="457200" algn="l"/>
              </a:tabLst>
            </a:pPr>
            <a:endParaRPr kumimoji="0" lang="ru-RU" sz="2200" i="0" u="none" strike="noStrike" cap="none" normalizeH="0" baseline="0" dirty="0" smtClean="0">
              <a:ln>
                <a:noFill/>
              </a:ln>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tabLst>
                <a:tab pos="457200" algn="l"/>
              </a:tabLst>
            </a:pPr>
            <a:r>
              <a:rPr kumimoji="0" lang="ro-MO" sz="2200" b="1" i="0" u="none" strike="noStrike" cap="none" normalizeH="0" baseline="0" dirty="0" smtClean="0">
                <a:ln>
                  <a:noFill/>
                </a:ln>
                <a:effectLst/>
                <a:latin typeface="Times New Roman" pitchFamily="18" charset="0"/>
                <a:ea typeface="Calibri" pitchFamily="34" charset="0"/>
                <a:cs typeface="Times New Roman" pitchFamily="18" charset="0"/>
              </a:rPr>
              <a:t>5) </a:t>
            </a:r>
            <a:r>
              <a:rPr kumimoji="0" lang="fr-FR" sz="2200" b="1" i="0" u="none" strike="noStrike" cap="none" normalizeH="0" baseline="0" dirty="0" smtClean="0">
                <a:ln>
                  <a:noFill/>
                </a:ln>
                <a:effectLst/>
                <a:latin typeface="Times New Roman" pitchFamily="18" charset="0"/>
                <a:ea typeface="Calibri" pitchFamily="34" charset="0"/>
                <a:cs typeface="Times New Roman" pitchFamily="18" charset="0"/>
              </a:rPr>
              <a:t>Fii atent/ă la exprimarea publică a sentimentelor tale personale. </a:t>
            </a:r>
            <a:r>
              <a:rPr kumimoji="0" lang="fr-FR" sz="2200" i="0" u="none" strike="noStrike" cap="none" normalizeH="0" baseline="0" dirty="0" smtClean="0">
                <a:ln>
                  <a:noFill/>
                </a:ln>
                <a:effectLst/>
                <a:latin typeface="Times New Roman" pitchFamily="18" charset="0"/>
                <a:ea typeface="Calibri" pitchFamily="34" charset="0"/>
                <a:cs typeface="Times New Roman" pitchFamily="18" charset="0"/>
              </a:rPr>
              <a:t>Ceea ce îți poți permite într-o corespondență privată cu o prietenă sau un prieten, în majoritatea cazurilor nu este pentru uz public.</a:t>
            </a:r>
            <a:endParaRPr kumimoji="0" lang="fr-FR" sz="2200" i="0" u="none" strike="noStrike" cap="none" normalizeH="0" baseline="0" dirty="0" smtClean="0">
              <a:ln>
                <a:noFill/>
              </a:ln>
              <a:effectLst/>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0" y="-193748"/>
            <a:ext cx="9144000" cy="7137775"/>
          </a:xfrm>
          <a:prstGeom prst="rect">
            <a:avLst/>
          </a:prstGeom>
          <a:noFill/>
          <a:ln w="9525">
            <a:noFill/>
            <a:miter lim="800000"/>
            <a:headEnd/>
            <a:tailEnd/>
          </a:ln>
          <a:effectLst/>
        </p:spPr>
        <p:txBody>
          <a:bodyPr vert="horz" wrap="square" lIns="91440" tIns="126960" rIns="91440" bIns="114264"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457200" algn="l"/>
              </a:tabLst>
            </a:pPr>
            <a:r>
              <a:rPr kumimoji="0" lang="ru-RU" sz="2800" b="1" i="0" u="sng" strike="noStrike" cap="none" normalizeH="0" baseline="0" dirty="0" err="1" smtClean="0">
                <a:ln>
                  <a:noFill/>
                </a:ln>
                <a:effectLst/>
                <a:latin typeface="Times New Roman" pitchFamily="18" charset="0"/>
                <a:ea typeface="Times New Roman" pitchFamily="18" charset="0"/>
                <a:cs typeface="Times New Roman" pitchFamily="18" charset="0"/>
              </a:rPr>
              <a:t>Postează</a:t>
            </a:r>
            <a:r>
              <a:rPr kumimoji="0" lang="ru-RU" sz="2800" b="1" i="0" u="sng"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ru-RU" sz="2800" b="1" i="0" u="sng" strike="noStrike" cap="none" normalizeH="0" baseline="0" dirty="0" err="1" smtClean="0">
                <a:ln>
                  <a:noFill/>
                </a:ln>
                <a:effectLst/>
                <a:latin typeface="Times New Roman" pitchFamily="18" charset="0"/>
                <a:ea typeface="Times New Roman" pitchFamily="18" charset="0"/>
                <a:cs typeface="Times New Roman" pitchFamily="18" charset="0"/>
              </a:rPr>
              <a:t>online</a:t>
            </a:r>
            <a:r>
              <a:rPr kumimoji="0" lang="ru-RU" sz="2800" b="1" i="0" u="sng" strike="noStrike" cap="none" normalizeH="0" baseline="0" dirty="0" smtClean="0">
                <a:ln>
                  <a:noFill/>
                </a:ln>
                <a:effectLst/>
                <a:latin typeface="Times New Roman" pitchFamily="18" charset="0"/>
                <a:ea typeface="Times New Roman" pitchFamily="18" charset="0"/>
                <a:cs typeface="Times New Roman" pitchFamily="18" charset="0"/>
              </a:rPr>
              <a:t> </a:t>
            </a:r>
            <a:r>
              <a:rPr kumimoji="0" lang="ru-RU" sz="2800" b="1" i="0" u="sng" strike="noStrike" cap="none" normalizeH="0" baseline="0" dirty="0" err="1" smtClean="0">
                <a:ln>
                  <a:noFill/>
                </a:ln>
                <a:effectLst/>
                <a:latin typeface="Times New Roman" pitchFamily="18" charset="0"/>
                <a:ea typeface="Times New Roman" pitchFamily="18" charset="0"/>
                <a:cs typeface="Times New Roman" pitchFamily="18" charset="0"/>
              </a:rPr>
              <a:t>doar</a:t>
            </a:r>
            <a:r>
              <a:rPr kumimoji="0" lang="ru-RU" sz="2800" b="1" i="0" u="sng" strike="noStrike" cap="none" normalizeH="0" baseline="0" dirty="0" smtClean="0">
                <a:ln>
                  <a:noFill/>
                </a:ln>
                <a:effectLst/>
                <a:latin typeface="Times New Roman" pitchFamily="18" charset="0"/>
                <a:ea typeface="Times New Roman" pitchFamily="18" charset="0"/>
                <a:cs typeface="Times New Roman" pitchFamily="18" charset="0"/>
              </a:rPr>
              <a:t>:</a:t>
            </a:r>
            <a:endParaRPr kumimoji="0" lang="ro-MO" sz="2800" b="1" i="0" u="sng" strike="noStrike" cap="none" normalizeH="0" baseline="0" dirty="0" smtClean="0">
              <a:ln>
                <a:noFill/>
              </a:ln>
              <a:effectLst/>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tab pos="457200" algn="l"/>
              </a:tabLst>
            </a:pPr>
            <a:r>
              <a:rPr kumimoji="0" lang="ro-MO" sz="1400" b="1" i="0" u="sng" strike="noStrike" cap="none" normalizeH="0" baseline="0" dirty="0" smtClean="0">
                <a:ln>
                  <a:noFill/>
                </a:ln>
                <a:effectLst/>
                <a:latin typeface="Times New Roman" pitchFamily="18" charset="0"/>
                <a:ea typeface="Times New Roman" pitchFamily="18" charset="0"/>
                <a:cs typeface="Times New Roman" pitchFamily="18" charset="0"/>
              </a:rPr>
              <a:t> </a:t>
            </a:r>
            <a:endParaRPr kumimoji="0" lang="ru-RU" sz="1400" b="1" i="0" u="sng" strike="noStrike" cap="none" normalizeH="0" baseline="0" dirty="0" smtClean="0">
              <a:ln>
                <a:noFill/>
              </a:ln>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ü"/>
              <a:tabLst>
                <a:tab pos="457200" algn="l"/>
              </a:tabLst>
            </a:pPr>
            <a:r>
              <a:rPr kumimoji="0" lang="ru-RU" sz="2800" i="0" u="none" strike="noStrike" cap="none" normalizeH="0" baseline="0" dirty="0" err="1" smtClean="0">
                <a:ln>
                  <a:noFill/>
                </a:ln>
                <a:effectLst/>
                <a:latin typeface="Times New Roman" pitchFamily="18" charset="0"/>
                <a:ea typeface="Calibri" pitchFamily="34" charset="0"/>
                <a:cs typeface="Times New Roman" pitchFamily="18" charset="0"/>
              </a:rPr>
              <a:t>Lucruri</a:t>
            </a:r>
            <a:r>
              <a:rPr kumimoji="0" lang="ru-RU" sz="2800" i="0" u="none" strike="noStrike" cap="none" normalizeH="0" baseline="0" dirty="0" smtClean="0">
                <a:ln>
                  <a:noFill/>
                </a:ln>
                <a:effectLst/>
                <a:latin typeface="Times New Roman" pitchFamily="18" charset="0"/>
                <a:ea typeface="Calibri" pitchFamily="34" charset="0"/>
                <a:cs typeface="Times New Roman" pitchFamily="18" charset="0"/>
              </a:rPr>
              <a:t> </a:t>
            </a:r>
            <a:r>
              <a:rPr kumimoji="0" lang="ru-RU" sz="2800" i="0" u="none" strike="noStrike" cap="none" normalizeH="0" baseline="0" dirty="0" err="1" smtClean="0">
                <a:ln>
                  <a:noFill/>
                </a:ln>
                <a:effectLst/>
                <a:latin typeface="Times New Roman" pitchFamily="18" charset="0"/>
                <a:ea typeface="Calibri" pitchFamily="34" charset="0"/>
                <a:cs typeface="Times New Roman" pitchFamily="18" charset="0"/>
              </a:rPr>
              <a:t>utile</a:t>
            </a:r>
            <a:r>
              <a:rPr kumimoji="0" lang="ru-RU" sz="2800" i="0" u="none" strike="noStrike" cap="none" normalizeH="0" baseline="0" dirty="0" smtClean="0">
                <a:ln>
                  <a:noFill/>
                </a:ln>
                <a:effectLst/>
                <a:latin typeface="Times New Roman" pitchFamily="18" charset="0"/>
                <a:ea typeface="Calibri" pitchFamily="34" charset="0"/>
                <a:cs typeface="Times New Roman" pitchFamily="18" charset="0"/>
              </a:rPr>
              <a:t> </a:t>
            </a:r>
            <a:r>
              <a:rPr kumimoji="0" lang="ru-RU" sz="2800" i="0" u="none" strike="noStrike" cap="none" normalizeH="0" baseline="0" dirty="0" err="1" smtClean="0">
                <a:ln>
                  <a:noFill/>
                </a:ln>
                <a:effectLst/>
                <a:latin typeface="Times New Roman" pitchFamily="18" charset="0"/>
                <a:ea typeface="Calibri" pitchFamily="34" charset="0"/>
                <a:cs typeface="Times New Roman" pitchFamily="18" charset="0"/>
              </a:rPr>
              <a:t>prietenilor</a:t>
            </a:r>
            <a:r>
              <a:rPr kumimoji="0" lang="ru-RU" sz="2800" i="0" u="none" strike="noStrike" cap="none" normalizeH="0" baseline="0" dirty="0" smtClean="0">
                <a:ln>
                  <a:noFill/>
                </a:ln>
                <a:effectLst/>
                <a:latin typeface="Times New Roman" pitchFamily="18" charset="0"/>
                <a:ea typeface="Calibri" pitchFamily="34" charset="0"/>
                <a:cs typeface="Times New Roman" pitchFamily="18" charset="0"/>
              </a:rPr>
              <a:t> </a:t>
            </a:r>
            <a:r>
              <a:rPr kumimoji="0" lang="ru-RU" sz="2800" i="0" u="none" strike="noStrike" cap="none" normalizeH="0" baseline="0" dirty="0" err="1" smtClean="0">
                <a:ln>
                  <a:noFill/>
                </a:ln>
                <a:effectLst/>
                <a:latin typeface="Times New Roman" pitchFamily="18" charset="0"/>
                <a:ea typeface="Calibri" pitchFamily="34" charset="0"/>
                <a:cs typeface="Times New Roman" pitchFamily="18" charset="0"/>
              </a:rPr>
              <a:t>tăi</a:t>
            </a:r>
            <a:r>
              <a:rPr lang="ro-MO" sz="2800" dirty="0" smtClean="0">
                <a:latin typeface="Times New Roman" pitchFamily="18" charset="0"/>
                <a:ea typeface="Calibri" pitchFamily="34"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ü"/>
              <a:tabLst>
                <a:tab pos="457200" algn="l"/>
              </a:tabLst>
            </a:pPr>
            <a:endParaRPr kumimoji="0" lang="ru-RU" sz="2800" i="0" u="none" strike="noStrike" cap="none" normalizeH="0" baseline="0" dirty="0" smtClean="0">
              <a:ln>
                <a:noFill/>
              </a:ln>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ü"/>
              <a:tabLst>
                <a:tab pos="457200" algn="l"/>
              </a:tabLst>
            </a:pPr>
            <a:r>
              <a:rPr kumimoji="0" lang="fr-FR" sz="2800" i="0" u="none" strike="noStrike" cap="none" normalizeH="0" baseline="0" dirty="0" smtClean="0">
                <a:ln>
                  <a:noFill/>
                </a:ln>
                <a:effectLst/>
                <a:latin typeface="Times New Roman" pitchFamily="18" charset="0"/>
                <a:ea typeface="Calibri" pitchFamily="34" charset="0"/>
                <a:cs typeface="Times New Roman" pitchFamily="18" charset="0"/>
              </a:rPr>
              <a:t>Informații de interes public, precum evenimente, știri etc.</a:t>
            </a:r>
            <a:endParaRPr kumimoji="0" lang="ro-MO" sz="2800" i="0" u="none" strike="noStrike" cap="none" normalizeH="0" baseline="0" dirty="0" smtClean="0">
              <a:ln>
                <a:noFill/>
              </a:ln>
              <a:effectLst/>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ü"/>
              <a:tabLst>
                <a:tab pos="457200" algn="l"/>
              </a:tabLst>
            </a:pPr>
            <a:endParaRPr kumimoji="0" lang="ru-RU" sz="2800" i="0" u="none" strike="noStrike" cap="none" normalizeH="0" baseline="0" dirty="0" smtClean="0">
              <a:ln>
                <a:noFill/>
              </a:ln>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ü"/>
              <a:tabLst>
                <a:tab pos="457200" algn="l"/>
              </a:tabLst>
            </a:pPr>
            <a:r>
              <a:rPr kumimoji="0" lang="fr-FR" sz="2800" i="0" u="none" strike="noStrike" cap="none" normalizeH="0" baseline="0" dirty="0" smtClean="0">
                <a:ln>
                  <a:noFill/>
                </a:ln>
                <a:effectLst/>
                <a:latin typeface="Times New Roman" pitchFamily="18" charset="0"/>
                <a:ea typeface="Calibri" pitchFamily="34" charset="0"/>
                <a:cs typeface="Times New Roman" pitchFamily="18" charset="0"/>
              </a:rPr>
              <a:t>Mesaje de recomandare pentru un produs sau un serviciu de care ești mulțumit. Nu le confunda cu postările comerciale, acelea au un scop de a promova un produs și nu calitatea</a:t>
            </a:r>
            <a:r>
              <a:rPr kumimoji="0" lang="ro-MO" sz="2800" i="0" u="none" strike="noStrike" cap="none" normalizeH="0" baseline="0" dirty="0" smtClean="0">
                <a:ln>
                  <a:noFill/>
                </a:ln>
                <a:effectLst/>
                <a:latin typeface="Times New Roman" pitchFamily="18" charset="0"/>
                <a:ea typeface="Calibri" pitchFamily="34"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ü"/>
              <a:tabLst>
                <a:tab pos="457200" algn="l"/>
              </a:tabLst>
            </a:pPr>
            <a:endParaRPr kumimoji="0" lang="ru-RU" sz="2800" i="0" u="none" strike="noStrike" cap="none" normalizeH="0" baseline="0" dirty="0" smtClean="0">
              <a:ln>
                <a:noFill/>
              </a:ln>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ü"/>
              <a:tabLst>
                <a:tab pos="457200" algn="l"/>
              </a:tabLst>
            </a:pPr>
            <a:r>
              <a:rPr kumimoji="0" lang="ru-RU" sz="2800" i="0" u="none" strike="noStrike" cap="none" normalizeH="0" baseline="0" dirty="0" err="1" smtClean="0">
                <a:ln>
                  <a:noFill/>
                </a:ln>
                <a:effectLst/>
                <a:latin typeface="Times New Roman" pitchFamily="18" charset="0"/>
                <a:ea typeface="Calibri" pitchFamily="34" charset="0"/>
                <a:cs typeface="Times New Roman" pitchFamily="18" charset="0"/>
              </a:rPr>
              <a:t>Materiale</a:t>
            </a:r>
            <a:r>
              <a:rPr kumimoji="0" lang="ru-RU" sz="2800" i="0" u="none" strike="noStrike" cap="none" normalizeH="0" baseline="0" dirty="0" smtClean="0">
                <a:ln>
                  <a:noFill/>
                </a:ln>
                <a:effectLst/>
                <a:latin typeface="Times New Roman" pitchFamily="18" charset="0"/>
                <a:ea typeface="Calibri" pitchFamily="34" charset="0"/>
                <a:cs typeface="Times New Roman" pitchFamily="18" charset="0"/>
              </a:rPr>
              <a:t> </a:t>
            </a:r>
            <a:r>
              <a:rPr kumimoji="0" lang="ru-RU" sz="2800" i="0" u="none" strike="noStrike" cap="none" normalizeH="0" baseline="0" dirty="0" err="1" smtClean="0">
                <a:ln>
                  <a:noFill/>
                </a:ln>
                <a:effectLst/>
                <a:latin typeface="Times New Roman" pitchFamily="18" charset="0"/>
                <a:ea typeface="Calibri" pitchFamily="34" charset="0"/>
                <a:cs typeface="Times New Roman" pitchFamily="18" charset="0"/>
              </a:rPr>
              <a:t>cu</a:t>
            </a:r>
            <a:r>
              <a:rPr kumimoji="0" lang="ru-RU" sz="2800" i="0" u="none" strike="noStrike" cap="none" normalizeH="0" baseline="0" dirty="0" smtClean="0">
                <a:ln>
                  <a:noFill/>
                </a:ln>
                <a:effectLst/>
                <a:latin typeface="Times New Roman" pitchFamily="18" charset="0"/>
                <a:ea typeface="Calibri" pitchFamily="34" charset="0"/>
                <a:cs typeface="Times New Roman" pitchFamily="18" charset="0"/>
              </a:rPr>
              <a:t> </a:t>
            </a:r>
            <a:r>
              <a:rPr kumimoji="0" lang="ru-RU" sz="2800" i="0" u="none" strike="noStrike" cap="none" normalizeH="0" baseline="0" dirty="0" err="1" smtClean="0">
                <a:ln>
                  <a:noFill/>
                </a:ln>
                <a:effectLst/>
                <a:latin typeface="Times New Roman" pitchFamily="18" charset="0"/>
                <a:ea typeface="Calibri" pitchFamily="34" charset="0"/>
                <a:cs typeface="Times New Roman" pitchFamily="18" charset="0"/>
              </a:rPr>
              <a:t>caracter</a:t>
            </a:r>
            <a:r>
              <a:rPr kumimoji="0" lang="ru-RU" sz="2800" i="0" u="none" strike="noStrike" cap="none" normalizeH="0" baseline="0" dirty="0" smtClean="0">
                <a:ln>
                  <a:noFill/>
                </a:ln>
                <a:effectLst/>
                <a:latin typeface="Times New Roman" pitchFamily="18" charset="0"/>
                <a:ea typeface="Calibri" pitchFamily="34" charset="0"/>
                <a:cs typeface="Times New Roman" pitchFamily="18" charset="0"/>
              </a:rPr>
              <a:t> </a:t>
            </a:r>
            <a:r>
              <a:rPr kumimoji="0" lang="ru-RU" sz="2800" i="0" u="none" strike="noStrike" cap="none" normalizeH="0" baseline="0" dirty="0" err="1" smtClean="0">
                <a:ln>
                  <a:noFill/>
                </a:ln>
                <a:effectLst/>
                <a:latin typeface="Times New Roman" pitchFamily="18" charset="0"/>
                <a:ea typeface="Calibri" pitchFamily="34" charset="0"/>
                <a:cs typeface="Times New Roman" pitchFamily="18" charset="0"/>
              </a:rPr>
              <a:t>pozitiv</a:t>
            </a:r>
            <a:r>
              <a:rPr kumimoji="0" lang="ru-RU" sz="2800" i="0" u="none" strike="noStrike" cap="none" normalizeH="0" baseline="0" dirty="0" smtClean="0">
                <a:ln>
                  <a:noFill/>
                </a:ln>
                <a:effectLst/>
                <a:latin typeface="Times New Roman" pitchFamily="18" charset="0"/>
                <a:ea typeface="Calibri" pitchFamily="34" charset="0"/>
                <a:cs typeface="Times New Roman" pitchFamily="18" charset="0"/>
              </a:rPr>
              <a:t> </a:t>
            </a:r>
            <a:r>
              <a:rPr kumimoji="0" lang="ru-RU" sz="2800" i="0" u="none" strike="noStrike" cap="none" normalizeH="0" baseline="0" dirty="0" err="1" smtClean="0">
                <a:ln>
                  <a:noFill/>
                </a:ln>
                <a:effectLst/>
                <a:latin typeface="Times New Roman" pitchFamily="18" charset="0"/>
                <a:ea typeface="Calibri" pitchFamily="34" charset="0"/>
                <a:cs typeface="Times New Roman" pitchFamily="18" charset="0"/>
              </a:rPr>
              <a:t>și de</a:t>
            </a:r>
            <a:r>
              <a:rPr kumimoji="0" lang="ru-RU" sz="2800" i="0" u="none" strike="noStrike" cap="none" normalizeH="0" baseline="0" dirty="0" smtClean="0">
                <a:ln>
                  <a:noFill/>
                </a:ln>
                <a:effectLst/>
                <a:latin typeface="Times New Roman" pitchFamily="18" charset="0"/>
                <a:ea typeface="Calibri" pitchFamily="34" charset="0"/>
                <a:cs typeface="Times New Roman" pitchFamily="18" charset="0"/>
              </a:rPr>
              <a:t> </a:t>
            </a:r>
            <a:r>
              <a:rPr kumimoji="0" lang="ru-RU" sz="2800" i="0" u="none" strike="noStrike" cap="none" normalizeH="0" baseline="0" dirty="0" err="1" smtClean="0">
                <a:ln>
                  <a:noFill/>
                </a:ln>
                <a:effectLst/>
                <a:latin typeface="Times New Roman" pitchFamily="18" charset="0"/>
                <a:ea typeface="Calibri" pitchFamily="34" charset="0"/>
                <a:cs typeface="Times New Roman" pitchFamily="18" charset="0"/>
              </a:rPr>
              <a:t>motivare</a:t>
            </a:r>
            <a:r>
              <a:rPr kumimoji="0" lang="ru-RU" sz="2800" i="0" u="none" strike="noStrike" cap="none" normalizeH="0" baseline="0" dirty="0" smtClean="0">
                <a:ln>
                  <a:noFill/>
                </a:ln>
                <a:effectLst/>
                <a:latin typeface="Times New Roman" pitchFamily="18" charset="0"/>
                <a:ea typeface="Calibri" pitchFamily="34" charset="0"/>
                <a:cs typeface="Times New Roman" pitchFamily="18" charset="0"/>
              </a:rPr>
              <a:t> </a:t>
            </a:r>
            <a:r>
              <a:rPr kumimoji="0" lang="ru-RU" sz="2800" i="0" u="none" strike="noStrike" cap="none" normalizeH="0" baseline="0" dirty="0" err="1" smtClean="0">
                <a:ln>
                  <a:noFill/>
                </a:ln>
                <a:effectLst/>
                <a:latin typeface="Times New Roman" pitchFamily="18" charset="0"/>
                <a:ea typeface="Calibri" pitchFamily="34" charset="0"/>
                <a:cs typeface="Times New Roman" pitchFamily="18" charset="0"/>
              </a:rPr>
              <a:t>din</a:t>
            </a:r>
            <a:r>
              <a:rPr kumimoji="0" lang="ru-RU" sz="2800" i="0" u="none" strike="noStrike" cap="none" normalizeH="0" baseline="0" dirty="0" smtClean="0">
                <a:ln>
                  <a:noFill/>
                </a:ln>
                <a:effectLst/>
                <a:latin typeface="Times New Roman" pitchFamily="18" charset="0"/>
                <a:ea typeface="Calibri" pitchFamily="34" charset="0"/>
                <a:cs typeface="Times New Roman" pitchFamily="18" charset="0"/>
              </a:rPr>
              <a:t> </a:t>
            </a:r>
            <a:r>
              <a:rPr kumimoji="0" lang="ru-RU" sz="2800" i="0" u="none" strike="noStrike" cap="none" normalizeH="0" baseline="0" dirty="0" err="1" smtClean="0">
                <a:ln>
                  <a:noFill/>
                </a:ln>
                <a:effectLst/>
                <a:latin typeface="Times New Roman" pitchFamily="18" charset="0"/>
                <a:ea typeface="Calibri" pitchFamily="34" charset="0"/>
                <a:cs typeface="Times New Roman" pitchFamily="18" charset="0"/>
              </a:rPr>
              <a:t>domeniile</a:t>
            </a:r>
            <a:r>
              <a:rPr kumimoji="0" lang="ru-RU" sz="2800" i="0" u="none" strike="noStrike" cap="none" normalizeH="0" baseline="0" dirty="0" smtClean="0">
                <a:ln>
                  <a:noFill/>
                </a:ln>
                <a:effectLst/>
                <a:latin typeface="Times New Roman" pitchFamily="18" charset="0"/>
                <a:ea typeface="Calibri" pitchFamily="34" charset="0"/>
                <a:cs typeface="Times New Roman" pitchFamily="18" charset="0"/>
              </a:rPr>
              <a:t> </a:t>
            </a:r>
            <a:r>
              <a:rPr kumimoji="0" lang="ru-RU" sz="2800" i="0" u="none" strike="noStrike" cap="none" normalizeH="0" baseline="0" dirty="0" err="1" smtClean="0">
                <a:ln>
                  <a:noFill/>
                </a:ln>
                <a:effectLst/>
                <a:latin typeface="Times New Roman" pitchFamily="18" charset="0"/>
                <a:ea typeface="Calibri" pitchFamily="34" charset="0"/>
                <a:cs typeface="Times New Roman" pitchFamily="18" charset="0"/>
              </a:rPr>
              <a:t>care</a:t>
            </a:r>
            <a:r>
              <a:rPr kumimoji="0" lang="ru-RU" sz="2800" i="0" u="none" strike="noStrike" cap="none" normalizeH="0" baseline="0" dirty="0" smtClean="0">
                <a:ln>
                  <a:noFill/>
                </a:ln>
                <a:effectLst/>
                <a:latin typeface="Times New Roman" pitchFamily="18" charset="0"/>
                <a:ea typeface="Calibri" pitchFamily="34" charset="0"/>
                <a:cs typeface="Times New Roman" pitchFamily="18" charset="0"/>
              </a:rPr>
              <a:t> </a:t>
            </a:r>
            <a:r>
              <a:rPr kumimoji="0" lang="ru-RU" sz="2800" i="0" u="none" strike="noStrike" cap="none" normalizeH="0" baseline="0" dirty="0" err="1" smtClean="0">
                <a:ln>
                  <a:noFill/>
                </a:ln>
                <a:effectLst/>
                <a:latin typeface="Times New Roman" pitchFamily="18" charset="0"/>
                <a:ea typeface="Calibri" pitchFamily="34" charset="0"/>
                <a:cs typeface="Times New Roman" pitchFamily="18" charset="0"/>
              </a:rPr>
              <a:t>te</a:t>
            </a:r>
            <a:r>
              <a:rPr kumimoji="0" lang="ru-RU" sz="2800" i="0" u="none" strike="noStrike" cap="none" normalizeH="0" baseline="0" dirty="0" smtClean="0">
                <a:ln>
                  <a:noFill/>
                </a:ln>
                <a:effectLst/>
                <a:latin typeface="Times New Roman" pitchFamily="18" charset="0"/>
                <a:ea typeface="Calibri" pitchFamily="34" charset="0"/>
                <a:cs typeface="Times New Roman" pitchFamily="18" charset="0"/>
              </a:rPr>
              <a:t> </a:t>
            </a:r>
            <a:r>
              <a:rPr kumimoji="0" lang="ru-RU" sz="2800" i="0" u="none" strike="noStrike" cap="none" normalizeH="0" baseline="0" dirty="0" err="1" smtClean="0">
                <a:ln>
                  <a:noFill/>
                </a:ln>
                <a:effectLst/>
                <a:latin typeface="Times New Roman" pitchFamily="18" charset="0"/>
                <a:ea typeface="Calibri" pitchFamily="34" charset="0"/>
                <a:cs typeface="Times New Roman" pitchFamily="18" charset="0"/>
              </a:rPr>
              <a:t>interesează</a:t>
            </a:r>
            <a:r>
              <a:rPr kumimoji="0" lang="ru-RU" sz="2800" i="0" u="none" strike="noStrike" cap="none" normalizeH="0" baseline="0" dirty="0" smtClean="0">
                <a:ln>
                  <a:noFill/>
                </a:ln>
                <a:effectLst/>
                <a:latin typeface="Times New Roman" pitchFamily="18" charset="0"/>
                <a:ea typeface="Calibri" pitchFamily="34" charset="0"/>
                <a:cs typeface="Times New Roman" pitchFamily="18" charset="0"/>
              </a:rPr>
              <a:t> </a:t>
            </a:r>
            <a:r>
              <a:rPr kumimoji="0" lang="ru-RU" sz="2800" i="0" u="none" strike="noStrike" cap="none" normalizeH="0" baseline="0" dirty="0" err="1" smtClean="0">
                <a:ln>
                  <a:noFill/>
                </a:ln>
                <a:effectLst/>
                <a:latin typeface="Times New Roman" pitchFamily="18" charset="0"/>
                <a:ea typeface="Calibri" pitchFamily="34" charset="0"/>
                <a:cs typeface="Times New Roman" pitchFamily="18" charset="0"/>
              </a:rPr>
              <a:t>sau</a:t>
            </a:r>
            <a:r>
              <a:rPr kumimoji="0" lang="ru-RU" sz="2800" i="0" u="none" strike="noStrike" cap="none" normalizeH="0" baseline="0" dirty="0" smtClean="0">
                <a:ln>
                  <a:noFill/>
                </a:ln>
                <a:effectLst/>
                <a:latin typeface="Times New Roman" pitchFamily="18" charset="0"/>
                <a:ea typeface="Calibri" pitchFamily="34" charset="0"/>
                <a:cs typeface="Times New Roman" pitchFamily="18" charset="0"/>
              </a:rPr>
              <a:t> </a:t>
            </a:r>
            <a:r>
              <a:rPr kumimoji="0" lang="ru-RU" sz="2800" i="0" u="none" strike="noStrike" cap="none" normalizeH="0" baseline="0" dirty="0" err="1" smtClean="0">
                <a:ln>
                  <a:noFill/>
                </a:ln>
                <a:effectLst/>
                <a:latin typeface="Times New Roman" pitchFamily="18" charset="0"/>
                <a:ea typeface="Calibri" pitchFamily="34" charset="0"/>
                <a:cs typeface="Times New Roman" pitchFamily="18" charset="0"/>
              </a:rPr>
              <a:t>în</a:t>
            </a:r>
            <a:r>
              <a:rPr kumimoji="0" lang="ru-RU" sz="2800" i="0" u="none" strike="noStrike" cap="none" normalizeH="0" baseline="0" dirty="0" smtClean="0">
                <a:ln>
                  <a:noFill/>
                </a:ln>
                <a:effectLst/>
                <a:latin typeface="Times New Roman" pitchFamily="18" charset="0"/>
                <a:ea typeface="Calibri" pitchFamily="34" charset="0"/>
                <a:cs typeface="Times New Roman" pitchFamily="18" charset="0"/>
              </a:rPr>
              <a:t> </a:t>
            </a:r>
            <a:r>
              <a:rPr kumimoji="0" lang="ru-RU" sz="2800" i="0" u="none" strike="noStrike" cap="none" normalizeH="0" baseline="0" dirty="0" err="1" smtClean="0">
                <a:ln>
                  <a:noFill/>
                </a:ln>
                <a:effectLst/>
                <a:latin typeface="Times New Roman" pitchFamily="18" charset="0"/>
                <a:ea typeface="Calibri" pitchFamily="34" charset="0"/>
                <a:cs typeface="Times New Roman" pitchFamily="18" charset="0"/>
              </a:rPr>
              <a:t>care</a:t>
            </a:r>
            <a:r>
              <a:rPr kumimoji="0" lang="ru-RU" sz="2800" i="0" u="none" strike="noStrike" cap="none" normalizeH="0" baseline="0" dirty="0" smtClean="0">
                <a:ln>
                  <a:noFill/>
                </a:ln>
                <a:effectLst/>
                <a:latin typeface="Times New Roman" pitchFamily="18" charset="0"/>
                <a:ea typeface="Calibri" pitchFamily="34" charset="0"/>
                <a:cs typeface="Times New Roman" pitchFamily="18" charset="0"/>
              </a:rPr>
              <a:t> </a:t>
            </a:r>
            <a:r>
              <a:rPr kumimoji="0" lang="ru-RU" sz="2800" i="0" u="none" strike="noStrike" cap="none" normalizeH="0" baseline="0" dirty="0" err="1" smtClean="0">
                <a:ln>
                  <a:noFill/>
                </a:ln>
                <a:effectLst/>
                <a:latin typeface="Times New Roman" pitchFamily="18" charset="0"/>
                <a:ea typeface="Calibri" pitchFamily="34" charset="0"/>
                <a:cs typeface="Times New Roman" pitchFamily="18" charset="0"/>
              </a:rPr>
              <a:t>activezi</a:t>
            </a:r>
            <a:r>
              <a:rPr lang="ro-MO" sz="2800" dirty="0" smtClean="0">
                <a:latin typeface="Times New Roman" pitchFamily="18" charset="0"/>
                <a:ea typeface="Calibri" pitchFamily="34"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ü"/>
              <a:tabLst>
                <a:tab pos="457200" algn="l"/>
              </a:tabLst>
            </a:pPr>
            <a:endParaRPr kumimoji="0" lang="ru-RU" sz="2800" i="0" u="none" strike="noStrike" cap="none" normalizeH="0" baseline="0" dirty="0" smtClean="0">
              <a:ln>
                <a:noFill/>
              </a:ln>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ü"/>
              <a:tabLst>
                <a:tab pos="457200" algn="l"/>
              </a:tabLst>
            </a:pPr>
            <a:r>
              <a:rPr kumimoji="0" lang="fr-FR" sz="2800" i="0" u="none" strike="noStrike" cap="none" normalizeH="0" baseline="0" dirty="0" smtClean="0">
                <a:ln>
                  <a:noFill/>
                </a:ln>
                <a:effectLst/>
                <a:latin typeface="Times New Roman" pitchFamily="18" charset="0"/>
                <a:ea typeface="Calibri" pitchFamily="34" charset="0"/>
                <a:cs typeface="Times New Roman" pitchFamily="18" charset="0"/>
              </a:rPr>
              <a:t>Îndemnuri de participare la proiecte sociale</a:t>
            </a:r>
            <a:r>
              <a:rPr kumimoji="0" lang="ro-MO" sz="2800" i="0" u="none" strike="noStrike" cap="none" normalizeH="0" baseline="0" dirty="0" smtClean="0">
                <a:ln>
                  <a:noFill/>
                </a:ln>
                <a:effectLst/>
                <a:latin typeface="Times New Roman" pitchFamily="18" charset="0"/>
                <a:ea typeface="Calibri" pitchFamily="34"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ü"/>
              <a:tabLst>
                <a:tab pos="457200" algn="l"/>
              </a:tabLst>
            </a:pPr>
            <a:endParaRPr kumimoji="0" lang="ru-RU" sz="2800" i="0" u="none" strike="noStrike" cap="none" normalizeH="0" baseline="0" dirty="0" smtClean="0">
              <a:ln>
                <a:noFill/>
              </a:ln>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ü"/>
              <a:tabLst>
                <a:tab pos="457200" algn="l"/>
              </a:tabLst>
            </a:pPr>
            <a:r>
              <a:rPr kumimoji="0" lang="fr-FR" sz="2800" i="0" u="none" strike="noStrike" cap="none" normalizeH="0" baseline="0" dirty="0" smtClean="0">
                <a:ln>
                  <a:noFill/>
                </a:ln>
                <a:effectLst/>
                <a:latin typeface="Times New Roman" pitchFamily="18" charset="0"/>
                <a:ea typeface="Calibri" pitchFamily="34" charset="0"/>
                <a:cs typeface="Times New Roman" pitchFamily="18" charset="0"/>
              </a:rPr>
              <a:t>Alte informaţii, după bunul tău simț și plac.</a:t>
            </a:r>
            <a:endParaRPr kumimoji="0" lang="fr-FR" sz="2800" i="0" u="none" strike="noStrike" cap="none" normalizeH="0" baseline="0" dirty="0" smtClean="0">
              <a:ln>
                <a:noFill/>
              </a:ln>
              <a:effectLst/>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836</Words>
  <Application>Microsoft Office PowerPoint</Application>
  <PresentationFormat>Экран (4:3)</PresentationFormat>
  <Paragraphs>69</Paragraphs>
  <Slides>10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10</vt:i4>
      </vt:variant>
    </vt:vector>
  </HeadingPairs>
  <TitlesOfParts>
    <vt:vector size="11" baseType="lpstr">
      <vt:lpstr>Тема Office</vt:lpstr>
      <vt:lpstr>10 reguli pentru o navigare sigură pe Internet.  Hărțuirea cibernetică. Reputația online.</vt:lpstr>
      <vt:lpstr>Слайд 2</vt:lpstr>
      <vt:lpstr>Слайд 3</vt:lpstr>
      <vt:lpstr>Слайд 4</vt:lpstr>
      <vt:lpstr>Слайд 5</vt:lpstr>
      <vt:lpstr>Слайд 6</vt:lpstr>
      <vt:lpstr>Слайд 7</vt:lpstr>
      <vt:lpstr>Слайд 8</vt:lpstr>
      <vt:lpstr>Слайд 9</vt:lpstr>
      <vt:lpstr>Слайд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reguli pentru o navigare sigură pe Internet.  Hărțuirea cibernetică. Reputația online.</dc:title>
  <dc:creator>ToshibaPC</dc:creator>
  <cp:lastModifiedBy>ToshibaPC</cp:lastModifiedBy>
  <cp:revision>2</cp:revision>
  <dcterms:created xsi:type="dcterms:W3CDTF">2018-10-17T19:28:22Z</dcterms:created>
  <dcterms:modified xsi:type="dcterms:W3CDTF">2018-10-17T21:58:38Z</dcterms:modified>
</cp:coreProperties>
</file>