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5D61DE5-C070-4B5D-AA3A-9877042491EF}">
  <a:tblStyle styleId="{C5D61DE5-C070-4B5D-AA3A-9877042491E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19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5.xml"/><Relationship Id="rId33" Type="http://schemas.openxmlformats.org/officeDocument/2006/relationships/font" Target="fonts/Lato-boldItalic.fntdata"/><Relationship Id="rId10" Type="http://schemas.openxmlformats.org/officeDocument/2006/relationships/slide" Target="slides/slide4.xml"/><Relationship Id="rId32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2aed073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2aed073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2aed0736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2aed0736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2a39cb4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2a39cb4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d269ca1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d269ca1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22bbe7b4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22bbe7b4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22bbe7b4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22bbe7b4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22bbe7b4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22bbe7b4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22bbe7b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22bbe7b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22bbe7b4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22bbe7b4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d26bb265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d26bb265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22bbe7b4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22bbe7b4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22bbe7b4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22bbe7b4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22bbe7b4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22bbe7b4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d26bb265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d26bb265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2ad67983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2ad67983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22bbe7b4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22bbe7b4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22bbe7b4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22bbe7b4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22bbe7b4a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22bbe7b4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Asynchronous Programming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923700" y="3924925"/>
            <a:ext cx="36309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Callbacks, Promises, and Observables.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Jeff Zotz and Micah Hauge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Promises</a:t>
            </a:r>
            <a:endParaRPr/>
          </a:p>
        </p:txBody>
      </p:sp>
      <p:sp>
        <p:nvSpPr>
          <p:cNvPr id="198" name="Google Shape;198;p22"/>
          <p:cNvSpPr txBox="1"/>
          <p:nvPr>
            <p:ph idx="2" type="body"/>
          </p:nvPr>
        </p:nvSpPr>
        <p:spPr>
          <a:xfrm>
            <a:off x="5844075" y="1448450"/>
            <a:ext cx="3184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Promises</a:t>
            </a:r>
            <a:r>
              <a:rPr lang="en"/>
              <a:t>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Instead of specifying a callback at another indentation level, promises allow you to utilize promise chaining, making your code look simpler.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700" y="1448450"/>
            <a:ext cx="5168569" cy="2501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Async Await</a:t>
            </a:r>
            <a:endParaRPr/>
          </a:p>
        </p:txBody>
      </p:sp>
      <p:sp>
        <p:nvSpPr>
          <p:cNvPr id="205" name="Google Shape;205;p23"/>
          <p:cNvSpPr txBox="1"/>
          <p:nvPr>
            <p:ph idx="2" type="body"/>
          </p:nvPr>
        </p:nvSpPr>
        <p:spPr>
          <a:xfrm>
            <a:off x="5907900" y="1448450"/>
            <a:ext cx="3184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 Await</a:t>
            </a:r>
            <a:r>
              <a:rPr lang="en"/>
              <a:t>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Async await allows you to write asynchronous code in a similar fashion to synchronous code.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625" y="1550175"/>
            <a:ext cx="5539276" cy="2043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 to Common Problems</a:t>
            </a:r>
            <a:endParaRPr/>
          </a:p>
        </p:txBody>
      </p:sp>
      <p:sp>
        <p:nvSpPr>
          <p:cNvPr id="216" name="Google Shape;216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Promises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Async await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Observables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Behind the Scenes</a:t>
            </a:r>
            <a:endParaRPr/>
          </a:p>
        </p:txBody>
      </p:sp>
      <p:graphicFrame>
        <p:nvGraphicFramePr>
          <p:cNvPr id="222" name="Google Shape;222;p26"/>
          <p:cNvGraphicFramePr/>
          <p:nvPr/>
        </p:nvGraphicFramePr>
        <p:xfrm>
          <a:off x="804625" y="3401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{C5D61DE5-C070-4B5D-AA3A-9877042491EF}</a:tableStyleId>
              </a:tblPr>
              <a:tblGrid>
                <a:gridCol w="1076325"/>
                <a:gridCol w="400050"/>
                <a:gridCol w="419100"/>
                <a:gridCol w="342900"/>
                <a:gridCol w="933450"/>
                <a:gridCol w="400050"/>
                <a:gridCol w="342900"/>
              </a:tblGrid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Multi-Threaded:</a:t>
                      </a:r>
                      <a:endParaRPr b="1" sz="10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Thread 1:</a:t>
                      </a:r>
                      <a:endParaRPr b="1" sz="10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A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2C6A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2C6A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2C6A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2C6A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Thread 2:</a:t>
                      </a:r>
                      <a:endParaRPr b="1" sz="10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B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46A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46A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46A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46A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Thread 3:</a:t>
                      </a:r>
                      <a:endParaRPr b="1" sz="10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C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3" name="Google Shape;223;p26"/>
          <p:cNvGraphicFramePr/>
          <p:nvPr/>
        </p:nvGraphicFramePr>
        <p:xfrm>
          <a:off x="804625" y="2719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{C5D61DE5-C070-4B5D-AA3A-9877042491EF}</a:tableStyleId>
              </a:tblPr>
              <a:tblGrid>
                <a:gridCol w="1200150"/>
                <a:gridCol w="514350"/>
                <a:gridCol w="885825"/>
                <a:gridCol w="514350"/>
                <a:gridCol w="952500"/>
                <a:gridCol w="495300"/>
                <a:gridCol w="952500"/>
                <a:gridCol w="952500"/>
              </a:tblGrid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Single Threaded:</a:t>
                      </a:r>
                      <a:endParaRPr b="1" sz="10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Thread 1:</a:t>
                      </a:r>
                      <a:endParaRPr b="1" sz="10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A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2C6A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B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46A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C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A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2C6A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C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A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2C6A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B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46A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Synchronous Example:</a:t>
            </a:r>
            <a:endParaRPr/>
          </a:p>
        </p:txBody>
      </p:sp>
      <p:pic>
        <p:nvPicPr>
          <p:cNvPr id="229" name="Google Shape;22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99" y="1408674"/>
            <a:ext cx="3607474" cy="181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4" name="Google Shape;234;p28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{C5D61DE5-C070-4B5D-AA3A-9877042491EF}</a:tableStyleId>
              </a:tblPr>
              <a:tblGrid>
                <a:gridCol w="1200150"/>
                <a:gridCol w="514350"/>
                <a:gridCol w="885825"/>
                <a:gridCol w="514350"/>
                <a:gridCol w="952500"/>
                <a:gridCol w="495300"/>
                <a:gridCol w="952500"/>
                <a:gridCol w="952500"/>
                <a:gridCol w="952500"/>
              </a:tblGrid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 Start</a:t>
                      </a:r>
                      <a:endParaRPr sz="10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 Start</a:t>
                      </a:r>
                      <a:endParaRPr sz="10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 Start</a:t>
                      </a:r>
                      <a:endParaRPr sz="10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 End</a:t>
                      </a:r>
                      <a:endParaRPr sz="10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 End</a:t>
                      </a:r>
                      <a:endParaRPr sz="10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 End</a:t>
                      </a:r>
                      <a:endParaRPr sz="10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Single Thread:</a:t>
                      </a:r>
                      <a:endParaRPr b="1" sz="10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A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2C6A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B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46A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C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A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2C6A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C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A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2C6A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B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46A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Asynchronous vs Synchronous Operations</a:t>
            </a:r>
            <a:endParaRPr/>
          </a:p>
        </p:txBody>
      </p:sp>
      <p:sp>
        <p:nvSpPr>
          <p:cNvPr id="240" name="Google Shape;240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synchronous</a:t>
            </a:r>
            <a:r>
              <a:rPr lang="en"/>
              <a:t> operation blocks a process until the operation is completed.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An asynchronous operation is non-blocking and only initiates the operation.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Asynchronous vs Synchronous Operations</a:t>
            </a:r>
            <a:endParaRPr/>
          </a:p>
        </p:txBody>
      </p:sp>
      <p:graphicFrame>
        <p:nvGraphicFramePr>
          <p:cNvPr id="246" name="Google Shape;246;p30"/>
          <p:cNvGraphicFramePr/>
          <p:nvPr/>
        </p:nvGraphicFramePr>
        <p:xfrm>
          <a:off x="1066625" y="194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{C5D61DE5-C070-4B5D-AA3A-9877042491EF}</a:tableStyleId>
              </a:tblPr>
              <a:tblGrid>
                <a:gridCol w="1213200"/>
                <a:gridCol w="519950"/>
                <a:gridCol w="895450"/>
                <a:gridCol w="519950"/>
                <a:gridCol w="962850"/>
                <a:gridCol w="500675"/>
                <a:gridCol w="962850"/>
                <a:gridCol w="962850"/>
                <a:gridCol w="962850"/>
              </a:tblGrid>
              <a:tr h="272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</a:tr>
              <a:tr h="272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 Start</a:t>
                      </a:r>
                      <a:endParaRPr sz="10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 Start</a:t>
                      </a:r>
                      <a:endParaRPr sz="10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 Start</a:t>
                      </a:r>
                      <a:endParaRPr sz="10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 End</a:t>
                      </a:r>
                      <a:endParaRPr sz="10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 End</a:t>
                      </a:r>
                      <a:endParaRPr sz="10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 End</a:t>
                      </a:r>
                      <a:endParaRPr sz="10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</a:tr>
              <a:tr h="272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Single Thread:</a:t>
                      </a:r>
                      <a:endParaRPr b="1" sz="10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A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2C6A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B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46A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C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A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2C6A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C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A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2C6A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B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46A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</a:tr>
              <a:tr h="272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195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Asynchronous vs Synchronous Programming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Asynchronous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 asynchronous operation is non-blocking and only initiates the operation.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Async statements are not guaranteed to finish in any particular order.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 txBox="1"/>
          <p:nvPr>
            <p:ph idx="2" type="body"/>
          </p:nvPr>
        </p:nvSpPr>
        <p:spPr>
          <a:xfrm>
            <a:off x="1297496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Synchronous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Statements are executed in a sequence.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synchronous operation blocks a process until the operation is completed.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Synchronous Programming Example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5530850" y="1307838"/>
            <a:ext cx="3391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Statements are executed and completed in order.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method handleUserInput() will only be called when every other line has been executed</a:t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2725" y="1311250"/>
            <a:ext cx="4115300" cy="207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</a:t>
            </a:r>
            <a:r>
              <a:rPr lang="en"/>
              <a:t>ynchronous Programming Example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5530850" y="1307838"/>
            <a:ext cx="3391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 statements start execution, but do not prevent following statements from executing.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method handleUserInput() will be called almost </a:t>
            </a:r>
            <a:r>
              <a:rPr lang="en"/>
              <a:t>immediately</a:t>
            </a:r>
            <a:r>
              <a:rPr lang="en"/>
              <a:t>, since the other methods aren’t blocking execution. </a:t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650" y="1307850"/>
            <a:ext cx="4381200" cy="277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Asynchronous Programming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Major performance increases in some cases.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When developing user interfaces, it is possible handle user input while performing large operations.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Writing Asynchronous code can be significantly easier for the programmer than designing an algorithm to us parallel processing alone.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This is because the developer is not</a:t>
            </a:r>
            <a:r>
              <a:rPr lang="en" sz="1400"/>
              <a:t> required to break the work up, spinup, and teardown threads needed.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It is now the standard for web development, so there are plenty of examples and resources.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When to use Asynchronous Methods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use an Asynchronous method: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Any time you are performing an operation that will take more than a few milliseconds.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Any time you are requesting data from an external service such as a database or an api. </a:t>
            </a:r>
            <a:endParaRPr/>
          </a:p>
        </p:txBody>
      </p:sp>
      <p:sp>
        <p:nvSpPr>
          <p:cNvPr id="169" name="Google Shape;169;p18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not to use Asynchronous method: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the operation doesn’t take a long time (less than ~10 milliseconds)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every operation in a program is dependant on the previous </a:t>
            </a:r>
            <a:r>
              <a:rPr lang="en"/>
              <a:t>operation</a:t>
            </a:r>
            <a:r>
              <a:rPr lang="en"/>
              <a:t> completing.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Behind the Scenes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concept of synchronous vs asynchronous is not directly related to </a:t>
            </a:r>
            <a:r>
              <a:rPr lang="en"/>
              <a:t>multithreading</a:t>
            </a:r>
            <a:r>
              <a:rPr lang="en"/>
              <a:t>. A single or multithreaded task can be asynchronous. </a:t>
            </a:r>
            <a:endParaRPr/>
          </a:p>
        </p:txBody>
      </p:sp>
      <p:graphicFrame>
        <p:nvGraphicFramePr>
          <p:cNvPr id="176" name="Google Shape;176;p19"/>
          <p:cNvGraphicFramePr/>
          <p:nvPr/>
        </p:nvGraphicFramePr>
        <p:xfrm>
          <a:off x="1338263" y="3430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{C5D61DE5-C070-4B5D-AA3A-9877042491EF}</a:tableStyleId>
              </a:tblPr>
              <a:tblGrid>
                <a:gridCol w="1200150"/>
                <a:gridCol w="564400"/>
                <a:gridCol w="541975"/>
                <a:gridCol w="443450"/>
                <a:gridCol w="1391925"/>
                <a:gridCol w="443450"/>
                <a:gridCol w="332550"/>
              </a:tblGrid>
              <a:tr h="251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Multi-Threaded:</a:t>
                      </a:r>
                      <a:endParaRPr b="1" sz="10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</a:tr>
              <a:tr h="251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Thread 1:</a:t>
                      </a:r>
                      <a:endParaRPr b="1" sz="10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A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2C6A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2C6A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2C6A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2C6A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</a:tr>
              <a:tr h="251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Thread 2:</a:t>
                      </a:r>
                      <a:endParaRPr b="1" sz="10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B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46A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46A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46A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46A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</a:tr>
              <a:tr h="251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Thread 3:</a:t>
                      </a:r>
                      <a:endParaRPr b="1" sz="10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C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5F0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5F0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5F0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5F0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7" name="Google Shape;177;p19"/>
          <p:cNvGraphicFramePr/>
          <p:nvPr/>
        </p:nvGraphicFramePr>
        <p:xfrm>
          <a:off x="1338263" y="274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{C5D61DE5-C070-4B5D-AA3A-9877042491EF}</a:tableStyleId>
              </a:tblPr>
              <a:tblGrid>
                <a:gridCol w="1200150"/>
                <a:gridCol w="514350"/>
                <a:gridCol w="885825"/>
                <a:gridCol w="514350"/>
                <a:gridCol w="952500"/>
                <a:gridCol w="495300"/>
                <a:gridCol w="952500"/>
                <a:gridCol w="952500"/>
              </a:tblGrid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Single Threaded:</a:t>
                      </a:r>
                      <a:endParaRPr b="1" sz="10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Thread 1:</a:t>
                      </a:r>
                      <a:endParaRPr b="1" sz="10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A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2C6A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B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46A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C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5F0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A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2C6A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C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5F0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A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2C6A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B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46A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8" name="Google Shape;178;p19"/>
          <p:cNvGraphicFramePr/>
          <p:nvPr/>
        </p:nvGraphicFramePr>
        <p:xfrm>
          <a:off x="1338275" y="202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{C5D61DE5-C070-4B5D-AA3A-9877042491EF}</a:tableStyleId>
              </a:tblPr>
              <a:tblGrid>
                <a:gridCol w="1200150"/>
                <a:gridCol w="1666875"/>
                <a:gridCol w="1924050"/>
                <a:gridCol w="1962150"/>
              </a:tblGrid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Synchronous</a:t>
                      </a:r>
                      <a:endParaRPr b="1" sz="10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Thread 1:</a:t>
                      </a:r>
                      <a:endParaRPr b="1" sz="10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212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A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2C6A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B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46A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C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5F0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Problems</a:t>
            </a:r>
            <a:endParaRPr/>
          </a:p>
        </p:txBody>
      </p:sp>
      <p:sp>
        <p:nvSpPr>
          <p:cNvPr id="184" name="Google Shape;184;p20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Race Conditions: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this example, it isn’t guaranteed that comments will be loaded on line 7 when we attempt to print. </a:t>
            </a:r>
            <a:endParaRPr/>
          </a:p>
        </p:txBody>
      </p:sp>
      <p:pic>
        <p:nvPicPr>
          <p:cNvPr id="185" name="Google Shape;18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800" y="1567550"/>
            <a:ext cx="2886325" cy="173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Problems</a:t>
            </a:r>
            <a:endParaRPr/>
          </a:p>
        </p:txBody>
      </p:sp>
      <p:sp>
        <p:nvSpPr>
          <p:cNvPr id="191" name="Google Shape;191;p21"/>
          <p:cNvSpPr txBox="1"/>
          <p:nvPr>
            <p:ph idx="2" type="body"/>
          </p:nvPr>
        </p:nvSpPr>
        <p:spPr>
          <a:xfrm>
            <a:off x="5473371" y="14484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Callbacks</a:t>
            </a:r>
            <a:r>
              <a:rPr lang="en"/>
              <a:t>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performing more complex operations, nesting callbacks can produce ugly and difficult to read code.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600" y="1448450"/>
            <a:ext cx="4456826" cy="3255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