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80" r:id="rId3"/>
    <p:sldId id="289" r:id="rId5"/>
    <p:sldId id="290" r:id="rId6"/>
    <p:sldId id="300" r:id="rId7"/>
    <p:sldId id="301" r:id="rId8"/>
    <p:sldId id="302" r:id="rId9"/>
    <p:sldId id="303" r:id="rId10"/>
    <p:sldId id="308" r:id="rId11"/>
    <p:sldId id="357" r:id="rId12"/>
    <p:sldId id="358" r:id="rId13"/>
    <p:sldId id="360" r:id="rId14"/>
    <p:sldId id="361" r:id="rId15"/>
    <p:sldId id="362" r:id="rId16"/>
    <p:sldId id="363" r:id="rId17"/>
    <p:sldId id="364" r:id="rId18"/>
    <p:sldId id="365" r:id="rId19"/>
    <p:sldId id="370" r:id="rId20"/>
    <p:sldId id="371" r:id="rId21"/>
    <p:sldId id="372" r:id="rId22"/>
    <p:sldId id="373" r:id="rId23"/>
    <p:sldId id="376" r:id="rId24"/>
    <p:sldId id="379" r:id="rId25"/>
    <p:sldId id="380" r:id="rId26"/>
    <p:sldId id="384" r:id="rId27"/>
    <p:sldId id="385" r:id="rId28"/>
    <p:sldId id="386" r:id="rId29"/>
    <p:sldId id="387" r:id="rId30"/>
    <p:sldId id="388" r:id="rId31"/>
    <p:sldId id="389" r:id="rId32"/>
    <p:sldId id="390" r:id="rId33"/>
    <p:sldId id="391"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279"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3B8"/>
    <a:srgbClr val="767171"/>
    <a:srgbClr val="2D70A9"/>
    <a:srgbClr val="D9D9D9"/>
    <a:srgbClr val="00729E"/>
    <a:srgbClr val="005F8D"/>
    <a:srgbClr val="00467E"/>
    <a:srgbClr val="004276"/>
    <a:srgbClr val="007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39" autoAdjust="0"/>
    <p:restoredTop sz="94660"/>
  </p:normalViewPr>
  <p:slideViewPr>
    <p:cSldViewPr snapToGrid="0">
      <p:cViewPr varScale="1">
        <p:scale>
          <a:sx n="108" d="100"/>
          <a:sy n="108" d="100"/>
        </p:scale>
        <p:origin x="1092" y="102"/>
      </p:cViewPr>
      <p:guideLst>
        <p:guide orient="horz" pos="218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tableStyles" Target="tableStyles.xml"/><Relationship Id="rId5" Type="http://schemas.openxmlformats.org/officeDocument/2006/relationships/slide" Target="slides/slide2.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E6A605-3380-470F-A359-ECFF82B0A5B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085199-D7E7-416F-9D71-3AF4885C2DF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8F65CB48-E4B1-45DE-8A52-2D391BA51C8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8F65CB48-E4B1-45DE-8A52-2D391BA51C8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3225800" y="1670050"/>
            <a:ext cx="57404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4617736" y="3042623"/>
            <a:ext cx="2956528"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3225799" y="3042623"/>
            <a:ext cx="5740401" cy="1295399"/>
          </a:xfrm>
        </p:spPr>
        <p:txBody>
          <a:bodyPr lIns="90000" tIns="46800" rIns="90000" bIns="46800" anchor="b" anchorCtr="0">
            <a:normAutofit/>
          </a:bodyPr>
          <a:lstStyle>
            <a:lvl1pPr algn="ctr">
              <a:defRPr sz="5400" b="0">
                <a:solidFill>
                  <a:schemeClr val="bg1"/>
                </a:solidFill>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3225799" y="4412107"/>
            <a:ext cx="5740401" cy="778934"/>
          </a:xfrm>
        </p:spPr>
        <p:txBody>
          <a:bodyPr lIns="90000" tIns="46800" rIns="90000" bIns="46800" anchor="t" anchorCtr="0">
            <a:normAutofit/>
          </a:bodyPr>
          <a:lstStyle>
            <a:lvl1pPr marL="0" indent="0" algn="ctr">
              <a:buNone/>
              <a:defRPr sz="20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副标题</a:t>
            </a:r>
            <a:endParaRPr lang="zh-CN" altLang="en-US" dirty="0"/>
          </a:p>
        </p:txBody>
      </p:sp>
      <p:sp>
        <p:nvSpPr>
          <p:cNvPr id="4" name="日期占位符 3"/>
          <p:cNvSpPr>
            <a:spLocks noGrp="1"/>
          </p:cNvSpPr>
          <p:nvPr>
            <p:ph type="dt" sz="half" idx="10"/>
          </p:nvPr>
        </p:nvSpPr>
        <p:spPr/>
        <p:txBody>
          <a:bodyPr lIns="90000" tIns="46800" rIns="90000" bIns="46800">
            <a:normAutofit/>
          </a:bodyPr>
          <a:lstStyle/>
          <a:p>
            <a:fld id="{DDC86826-C030-4ABB-BAB8-ECCBC086F54C}" type="datetimeFigureOut">
              <a:rPr lang="zh-CN" altLang="en-US" smtClean="0"/>
            </a:fld>
            <a:endParaRPr lang="zh-CN" altLang="en-US"/>
          </a:p>
        </p:txBody>
      </p:sp>
      <p:sp>
        <p:nvSpPr>
          <p:cNvPr id="5" name="页脚占位符 4"/>
          <p:cNvSpPr>
            <a:spLocks noGrp="1"/>
          </p:cNvSpPr>
          <p:nvPr>
            <p:ph type="ftr" sz="quarter" idx="11"/>
          </p:nvPr>
        </p:nvSpPr>
        <p:spPr/>
        <p:txBody>
          <a:bodyPr lIns="90000" tIns="46800" rIns="90000" bIns="46800">
            <a:normAutofit/>
          </a:bodyPr>
          <a:lstStyle/>
          <a:p>
            <a:endParaRPr lang="zh-CN" altLang="en-US"/>
          </a:p>
        </p:txBody>
      </p:sp>
      <p:sp>
        <p:nvSpPr>
          <p:cNvPr id="6" name="灯片编号占位符 5"/>
          <p:cNvSpPr>
            <a:spLocks noGrp="1"/>
          </p:cNvSpPr>
          <p:nvPr>
            <p:ph type="sldNum" sz="quarter" idx="12"/>
          </p:nvPr>
        </p:nvSpPr>
        <p:spPr/>
        <p:txBody>
          <a:bodyPr lIns="90000" tIns="46800" rIns="90000" bIns="46800">
            <a:normAutofit/>
          </a:bodyPr>
          <a:lstStyle/>
          <a:p>
            <a:fld id="{DD074F22-C169-4F08-BADB-1985F513ADB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DDC86826-C030-4ABB-BAB8-ECCBC086F5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074F22-C169-4F08-BADB-1985F513ADB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email"/>
          <a:srcRect/>
          <a:stretch>
            <a:fillRect/>
          </a:stretch>
        </p:blipFill>
        <p:spPr>
          <a:xfrm>
            <a:off x="0" y="669757"/>
            <a:ext cx="12192000" cy="4057650"/>
          </a:xfrm>
          <a:prstGeom prst="rect">
            <a:avLst/>
          </a:prstGeom>
        </p:spPr>
      </p:pic>
      <p:sp>
        <p:nvSpPr>
          <p:cNvPr id="8" name="矩形 7"/>
          <p:cNvSpPr/>
          <p:nvPr/>
        </p:nvSpPr>
        <p:spPr>
          <a:xfrm>
            <a:off x="3771900" y="1231732"/>
            <a:ext cx="4152900" cy="29337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2962275" y="4716626"/>
            <a:ext cx="6267450" cy="978729"/>
          </a:xfrm>
        </p:spPr>
        <p:txBody>
          <a:bodyPr lIns="90000" tIns="46800" rIns="90000" bIns="46800" anchor="b">
            <a:normAutofit/>
          </a:bodyPr>
          <a:lstStyle>
            <a:lvl1pPr algn="ctr">
              <a:defRPr sz="4800" b="1"/>
            </a:lvl1pPr>
          </a:lstStyle>
          <a:p>
            <a:r>
              <a:rPr lang="zh-CN" altLang="en-US" dirty="0"/>
              <a:t>单击此处编辑标题</a:t>
            </a:r>
            <a:endParaRPr lang="zh-CN" altLang="en-US" dirty="0"/>
          </a:p>
        </p:txBody>
      </p:sp>
      <p:sp>
        <p:nvSpPr>
          <p:cNvPr id="3" name="文本占位符 2"/>
          <p:cNvSpPr>
            <a:spLocks noGrp="1"/>
          </p:cNvSpPr>
          <p:nvPr>
            <p:ph type="body" idx="1"/>
          </p:nvPr>
        </p:nvSpPr>
        <p:spPr>
          <a:xfrm>
            <a:off x="2962275" y="5703252"/>
            <a:ext cx="6267450" cy="424732"/>
          </a:xfrm>
        </p:spPr>
        <p:txBody>
          <a:bodyPr lIns="90000" tIns="46800" rIns="90000" bIns="46800">
            <a:normAutofit/>
          </a:bodyPr>
          <a:lstStyle>
            <a:lvl1pPr marL="0" indent="0" algn="ctr">
              <a:buNone/>
              <a:defRPr sz="18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lIns="90000" tIns="46800" rIns="90000" bIns="46800"/>
          <a:lstStyle/>
          <a:p>
            <a:fld id="{DDC86826-C030-4ABB-BAB8-ECCBC086F54C}" type="datetimeFigureOut">
              <a:rPr lang="zh-CN" altLang="en-US" smtClean="0"/>
            </a:fld>
            <a:endParaRPr lang="zh-CN" altLang="en-US"/>
          </a:p>
        </p:txBody>
      </p:sp>
      <p:sp>
        <p:nvSpPr>
          <p:cNvPr id="5" name="页脚占位符 4"/>
          <p:cNvSpPr>
            <a:spLocks noGrp="1"/>
          </p:cNvSpPr>
          <p:nvPr>
            <p:ph type="ftr" sz="quarter" idx="11"/>
          </p:nvPr>
        </p:nvSpPr>
        <p:spPr/>
        <p:txBody>
          <a:bodyPr lIns="90000" tIns="46800" rIns="90000" bIns="46800"/>
          <a:lstStyle/>
          <a:p>
            <a:endParaRPr lang="zh-CN" altLang="en-US"/>
          </a:p>
        </p:txBody>
      </p:sp>
      <p:sp>
        <p:nvSpPr>
          <p:cNvPr id="6" name="灯片编号占位符 5"/>
          <p:cNvSpPr>
            <a:spLocks noGrp="1"/>
          </p:cNvSpPr>
          <p:nvPr>
            <p:ph type="sldNum" sz="quarter" idx="12"/>
          </p:nvPr>
        </p:nvSpPr>
        <p:spPr/>
        <p:txBody>
          <a:bodyPr lIns="90000" tIns="46800" rIns="90000" bIns="46800"/>
          <a:lstStyle/>
          <a:p>
            <a:fld id="{DD074F22-C169-4F08-BADB-1985F513ADB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lvl1pPr>
              <a:defRPr lang="zh-CN" altLang="en-US" sz="4000"/>
            </a:lvl1pPr>
          </a:lstStyle>
          <a:p>
            <a:pPr lvl="0"/>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DDC86826-C030-4ABB-BAB8-ECCBC086F54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074F22-C169-4F08-BADB-1985F513ADB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215494"/>
            <a:ext cx="10515600" cy="1325563"/>
          </a:xfrm>
        </p:spPr>
        <p:txBody>
          <a:bodyPr vert="horz" lIns="91440" tIns="45720" rIns="91440" bIns="45720" rtlCol="0" anchor="ctr">
            <a:normAutofit/>
          </a:bodyPr>
          <a:lstStyle>
            <a:lvl1pPr>
              <a:defRPr lang="zh-CN" altLang="en-US" sz="4000"/>
            </a:lvl1pPr>
          </a:lstStyle>
          <a:p>
            <a:pPr lvl="0"/>
            <a:r>
              <a:rPr lang="zh-CN" altLang="en-US"/>
              <a:t>单击此处编辑母版标题样式</a:t>
            </a:r>
            <a:endParaRPr lang="zh-CN" altLang="en-US"/>
          </a:p>
        </p:txBody>
      </p:sp>
      <p:sp>
        <p:nvSpPr>
          <p:cNvPr id="3" name="文本占位符 2"/>
          <p:cNvSpPr>
            <a:spLocks noGrp="1"/>
          </p:cNvSpPr>
          <p:nvPr>
            <p:ph type="body" idx="1"/>
          </p:nvPr>
        </p:nvSpPr>
        <p:spPr>
          <a:xfrm>
            <a:off x="839788" y="1614659"/>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505075"/>
            <a:ext cx="5157787" cy="368458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614659"/>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505075"/>
            <a:ext cx="5183188" cy="368458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DDC86826-C030-4ABB-BAB8-ECCBC086F54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D074F22-C169-4F08-BADB-1985F513ADB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3225800" y="1670050"/>
            <a:ext cx="57404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4038600" y="3429000"/>
            <a:ext cx="411480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3225800" y="1670050"/>
            <a:ext cx="5740400" cy="1717393"/>
          </a:xfrm>
        </p:spPr>
        <p:txBody>
          <a:bodyPr lIns="90000" tIns="46800" rIns="90000" bIns="46800" anchor="b" anchorCtr="0">
            <a:normAutofit/>
          </a:bodyPr>
          <a:lstStyle>
            <a:lvl1pPr algn="ctr">
              <a:defRPr sz="8000" b="0">
                <a:solidFill>
                  <a:schemeClr val="bg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lIns="90000" tIns="46800" rIns="90000" bIns="46800"/>
          <a:lstStyle/>
          <a:p>
            <a:fld id="{DDC86826-C030-4ABB-BAB8-ECCBC086F54C}" type="datetimeFigureOut">
              <a:rPr lang="zh-CN" altLang="en-US" smtClean="0"/>
            </a:fld>
            <a:endParaRPr lang="zh-CN" altLang="en-US"/>
          </a:p>
        </p:txBody>
      </p:sp>
      <p:sp>
        <p:nvSpPr>
          <p:cNvPr id="4" name="页脚占位符 3"/>
          <p:cNvSpPr>
            <a:spLocks noGrp="1"/>
          </p:cNvSpPr>
          <p:nvPr>
            <p:ph type="ftr" sz="quarter" idx="11"/>
          </p:nvPr>
        </p:nvSpPr>
        <p:spPr/>
        <p:txBody>
          <a:bodyPr lIns="90000" tIns="46800" rIns="90000" bIns="46800"/>
          <a:lstStyle/>
          <a:p>
            <a:endParaRPr lang="zh-CN" altLang="en-US"/>
          </a:p>
        </p:txBody>
      </p:sp>
      <p:sp>
        <p:nvSpPr>
          <p:cNvPr id="5" name="灯片编号占位符 4"/>
          <p:cNvSpPr>
            <a:spLocks noGrp="1"/>
          </p:cNvSpPr>
          <p:nvPr>
            <p:ph type="sldNum" sz="quarter" idx="12"/>
          </p:nvPr>
        </p:nvSpPr>
        <p:spPr/>
        <p:txBody>
          <a:bodyPr lIns="90000" tIns="46800" rIns="90000" bIns="46800"/>
          <a:lstStyle/>
          <a:p>
            <a:fld id="{DD074F22-C169-4F08-BADB-1985F513ADBA}" type="slidenum">
              <a:rPr lang="zh-CN" altLang="en-US" smtClean="0"/>
            </a:fld>
            <a:endParaRPr lang="zh-CN" altLang="en-US"/>
          </a:p>
        </p:txBody>
      </p:sp>
      <p:sp>
        <p:nvSpPr>
          <p:cNvPr id="9" name="文本占位符 8"/>
          <p:cNvSpPr>
            <a:spLocks noGrp="1"/>
          </p:cNvSpPr>
          <p:nvPr>
            <p:ph type="body" sz="quarter" idx="13" hasCustomPrompt="1"/>
          </p:nvPr>
        </p:nvSpPr>
        <p:spPr>
          <a:xfrm>
            <a:off x="3225800" y="3470558"/>
            <a:ext cx="5740400" cy="1717392"/>
          </a:xfrm>
        </p:spPr>
        <p:txBody>
          <a:bodyPr>
            <a:normAutofit/>
          </a:bodyPr>
          <a:lstStyle>
            <a:lvl1pPr marL="0" indent="0" algn="ctr">
              <a:buNone/>
              <a:defRPr sz="8000">
                <a:solidFill>
                  <a:schemeClr val="bg1"/>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DC86826-C030-4ABB-BAB8-ECCBC086F54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D074F22-C169-4F08-BADB-1985F513ADB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548850" y="365125"/>
            <a:ext cx="804949"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9635836"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DDC86826-C030-4ABB-BAB8-ECCBC086F5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074F22-C169-4F08-BADB-1985F513ADB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tx1">
                    <a:lumMod val="50000"/>
                    <a:lumOff val="50000"/>
                  </a:schemeClr>
                </a:solidFill>
              </a:defRPr>
            </a:lvl1pPr>
          </a:lstStyle>
          <a:p>
            <a:fld id="{DDC86826-C030-4ABB-BAB8-ECCBC086F54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tx1">
                    <a:lumMod val="50000"/>
                    <a:lumOff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tx1">
                    <a:lumMod val="50000"/>
                    <a:lumOff val="50000"/>
                  </a:schemeClr>
                </a:solidFill>
              </a:defRPr>
            </a:lvl1pPr>
          </a:lstStyle>
          <a:p>
            <a:fld id="{DD074F22-C169-4F08-BADB-1985F513ADBA}"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120000"/>
        </a:lnSpc>
        <a:spcBef>
          <a:spcPct val="0"/>
        </a:spcBef>
        <a:buNone/>
        <a:defRPr sz="4400" kern="1200">
          <a:solidFill>
            <a:schemeClr val="tx1">
              <a:lumMod val="65000"/>
              <a:lumOff val="3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4.wmf"/><Relationship Id="rId1"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4.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6.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vmlDrawing" Target="../drawings/vmlDrawing1.vml"/><Relationship Id="rId5" Type="http://schemas.openxmlformats.org/officeDocument/2006/relationships/slideLayout" Target="../slideLayouts/slideLayout4.xml"/><Relationship Id="rId4" Type="http://schemas.openxmlformats.org/officeDocument/2006/relationships/tags" Target="../tags/tag17.xml"/><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4.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custDataLst>
              <p:tags r:id="rId1"/>
            </p:custDataLst>
          </p:nvPr>
        </p:nvSpPr>
        <p:spPr/>
        <p:txBody>
          <a:bodyPr>
            <a:normAutofit/>
          </a:bodyPr>
          <a:lstStyle/>
          <a:p>
            <a:r>
              <a:rPr lang="zh-CN" altLang="en-US" sz="4000"/>
              <a:t>关系型数据库</a:t>
            </a:r>
            <a:r>
              <a:rPr lang="en-US" altLang="zh-CN" sz="4000"/>
              <a:t>MySQL</a:t>
            </a:r>
            <a:endParaRPr lang="en-US" altLang="zh-CN" sz="4000"/>
          </a:p>
        </p:txBody>
      </p:sp>
      <p:sp>
        <p:nvSpPr>
          <p:cNvPr id="2" name="文本框 1"/>
          <p:cNvSpPr txBox="1"/>
          <p:nvPr>
            <p:custDataLst>
              <p:tags r:id="rId2"/>
            </p:custDataLst>
          </p:nvPr>
        </p:nvSpPr>
        <p:spPr>
          <a:xfrm>
            <a:off x="3225800" y="1670050"/>
            <a:ext cx="5740400" cy="1373188"/>
          </a:xfrm>
          <a:prstGeom prst="rect">
            <a:avLst/>
          </a:prstGeom>
        </p:spPr>
        <p:txBody>
          <a:bodyPr vert="horz" lIns="90000" tIns="46800" rIns="90000" bIns="46800" rtlCol="0" anchor="b">
            <a:noAutofit/>
          </a:bodyPr>
          <a:lstStyle>
            <a:lvl1pPr indent="0" algn="ctr">
              <a:lnSpc>
                <a:spcPct val="120000"/>
              </a:lnSpc>
              <a:spcBef>
                <a:spcPts val="1000"/>
              </a:spcBef>
              <a:buFont typeface="Arial" panose="020B0604020202020204" pitchFamily="34" charset="0"/>
              <a:buNone/>
              <a:defRPr sz="7200" b="1">
                <a:solidFill>
                  <a:schemeClr val="bg1"/>
                </a:solidFill>
              </a:defRPr>
            </a:lvl1pPr>
            <a:lvl2pPr marL="685800" indent="-228600">
              <a:lnSpc>
                <a:spcPct val="120000"/>
              </a:lnSpc>
              <a:spcBef>
                <a:spcPts val="500"/>
              </a:spcBef>
              <a:buFont typeface="Arial" panose="020B0604020202020204" pitchFamily="34" charset="0"/>
              <a:buChar char="•"/>
              <a:defRPr sz="2000">
                <a:solidFill>
                  <a:schemeClr val="tx1">
                    <a:lumMod val="65000"/>
                    <a:lumOff val="35000"/>
                  </a:schemeClr>
                </a:solidFill>
              </a:defRPr>
            </a:lvl2pPr>
            <a:lvl3pPr marL="1143000" indent="-228600">
              <a:lnSpc>
                <a:spcPct val="120000"/>
              </a:lnSpc>
              <a:spcBef>
                <a:spcPts val="500"/>
              </a:spcBef>
              <a:buFont typeface="Arial" panose="020B0604020202020204" pitchFamily="34" charset="0"/>
              <a:buChar char="•"/>
              <a:defRPr>
                <a:solidFill>
                  <a:schemeClr val="tx1">
                    <a:lumMod val="65000"/>
                    <a:lumOff val="35000"/>
                  </a:schemeClr>
                </a:solidFill>
              </a:defRPr>
            </a:lvl3pPr>
            <a:lvl4pPr marL="1600200" indent="-228600">
              <a:lnSpc>
                <a:spcPct val="120000"/>
              </a:lnSpc>
              <a:spcBef>
                <a:spcPts val="500"/>
              </a:spcBef>
              <a:buFont typeface="Arial" panose="020B0604020202020204" pitchFamily="34" charset="0"/>
              <a:buChar char="•"/>
              <a:defRPr>
                <a:solidFill>
                  <a:schemeClr val="tx1">
                    <a:lumMod val="65000"/>
                    <a:lumOff val="35000"/>
                  </a:schemeClr>
                </a:solidFill>
              </a:defRPr>
            </a:lvl4pPr>
            <a:lvl5pPr marL="2057400" indent="-228600">
              <a:lnSpc>
                <a:spcPct val="120000"/>
              </a:lnSpc>
              <a:spcBef>
                <a:spcPts val="500"/>
              </a:spcBef>
              <a:buFont typeface="Arial" panose="020B0604020202020204" pitchFamily="34" charset="0"/>
              <a:buChar char="•"/>
              <a:defRPr>
                <a:solidFill>
                  <a:schemeClr val="tx1">
                    <a:lumMod val="65000"/>
                    <a:lumOff val="3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数据库介绍</a:t>
            </a:r>
            <a:endParaRPr lang="zh-CN" altLang="en-US"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矩形 61441"/>
          <p:cNvSpPr>
            <a:spLocks noGrp="1"/>
          </p:cNvSpPr>
          <p:nvPr/>
        </p:nvSpPr>
        <p:spPr>
          <a:xfrm>
            <a:off x="2095260" y="1152121"/>
            <a:ext cx="7553593" cy="521335"/>
          </a:xfrm>
          <a:prstGeom prst="rect">
            <a:avLst/>
          </a:prstGeom>
          <a:noFill/>
          <a:ln w="9525">
            <a:noFill/>
          </a:ln>
        </p:spPr>
        <p:txBody>
          <a:bodyPr vert="horz" wrap="square" lIns="81646" tIns="42456" rIns="81646" bIns="42456" anchor="t"/>
          <a:lstStyle>
            <a:lvl1pPr marL="342900" lvl="0" indent="-342900" algn="l" defTabSz="449580" eaLnBrk="1" fontAlgn="base" latinLnBrk="0" hangingPunct="0">
              <a:lnSpc>
                <a:spcPct val="98000"/>
              </a:lnSpc>
              <a:spcBef>
                <a:spcPct val="0"/>
              </a:spcBef>
              <a:spcAft>
                <a:spcPts val="1425"/>
              </a:spcAft>
              <a:buClr>
                <a:srgbClr val="000000"/>
              </a:buClr>
              <a:buSzPct val="100000"/>
              <a:buFont typeface="Times New Roman" panose="02020603050405020304" pitchFamily="18" charset="0"/>
              <a:buNone/>
              <a:defRPr sz="3200" u="none" kern="1200" baseline="0">
                <a:solidFill>
                  <a:srgbClr val="000000"/>
                </a:solidFill>
                <a:latin typeface="DejaVu Sans" charset="0"/>
                <a:ea typeface="Yahei Mono" charset="-122"/>
              </a:defRPr>
            </a:lvl1pPr>
            <a:lvl2pPr marL="742950" lvl="1" indent="-285750" algn="l" defTabSz="449580" eaLnBrk="1" fontAlgn="base" latinLnBrk="0" hangingPunct="0">
              <a:lnSpc>
                <a:spcPct val="98000"/>
              </a:lnSpc>
              <a:spcBef>
                <a:spcPct val="0"/>
              </a:spcBef>
              <a:spcAft>
                <a:spcPts val="1140"/>
              </a:spcAft>
              <a:buClr>
                <a:srgbClr val="000000"/>
              </a:buClr>
              <a:buSzPct val="100000"/>
              <a:buFont typeface="Times New Roman" panose="02020603050405020304" pitchFamily="18" charset="0"/>
              <a:buNone/>
              <a:defRPr sz="2800" u="none" kern="1200" baseline="0">
                <a:solidFill>
                  <a:srgbClr val="000000"/>
                </a:solidFill>
                <a:latin typeface="DejaVu Sans" charset="0"/>
                <a:ea typeface="Yahei Mono" charset="-122"/>
              </a:defRPr>
            </a:lvl2pPr>
            <a:lvl3pPr marL="1143000" lvl="2" indent="-228600" algn="l" defTabSz="449580" eaLnBrk="1" fontAlgn="base" latinLnBrk="0" hangingPunct="0">
              <a:lnSpc>
                <a:spcPct val="98000"/>
              </a:lnSpc>
              <a:spcBef>
                <a:spcPct val="0"/>
              </a:spcBef>
              <a:spcAft>
                <a:spcPts val="850"/>
              </a:spcAft>
              <a:buClr>
                <a:srgbClr val="000000"/>
              </a:buClr>
              <a:buSzPct val="100000"/>
              <a:buFont typeface="Times New Roman" panose="02020603050405020304" pitchFamily="18" charset="0"/>
              <a:buNone/>
              <a:defRPr sz="2400" u="none" kern="1200" baseline="0">
                <a:solidFill>
                  <a:srgbClr val="000000"/>
                </a:solidFill>
                <a:latin typeface="DejaVu Sans" charset="0"/>
                <a:ea typeface="Yahei Mono" charset="-122"/>
              </a:defRPr>
            </a:lvl3pPr>
            <a:lvl4pPr marL="1600200" lvl="3" indent="-228600" algn="l" defTabSz="449580" eaLnBrk="1" fontAlgn="base" latinLnBrk="0" hangingPunct="0">
              <a:lnSpc>
                <a:spcPct val="98000"/>
              </a:lnSpc>
              <a:spcBef>
                <a:spcPct val="0"/>
              </a:spcBef>
              <a:spcAft>
                <a:spcPts val="575"/>
              </a:spcAft>
              <a:buClr>
                <a:srgbClr val="000000"/>
              </a:buClr>
              <a:buSzPct val="100000"/>
              <a:buFont typeface="Times New Roman" panose="02020603050405020304" pitchFamily="18" charset="0"/>
              <a:buNone/>
              <a:defRPr sz="2000" u="none" kern="1200" baseline="0">
                <a:solidFill>
                  <a:srgbClr val="000000"/>
                </a:solidFill>
                <a:latin typeface="DejaVu Sans" charset="0"/>
                <a:ea typeface="Yahei Mono" charset="-122"/>
              </a:defRPr>
            </a:lvl4pPr>
            <a:lvl5pPr marL="2057400" lvl="4" indent="-228600" algn="l" defTabSz="449580" eaLnBrk="1" fontAlgn="base" latinLnBrk="0" hangingPunct="0">
              <a:lnSpc>
                <a:spcPct val="98000"/>
              </a:lnSpc>
              <a:spcBef>
                <a:spcPct val="0"/>
              </a:spcBef>
              <a:spcAft>
                <a:spcPts val="290"/>
              </a:spcAft>
              <a:buClr>
                <a:srgbClr val="000000"/>
              </a:buClr>
              <a:buSzPct val="100000"/>
              <a:buFont typeface="Times New Roman" panose="02020603050405020304" pitchFamily="18" charset="0"/>
              <a:buNone/>
              <a:defRPr sz="2000" u="none" kern="1200" baseline="0">
                <a:solidFill>
                  <a:srgbClr val="000000"/>
                </a:solidFill>
                <a:latin typeface="DejaVu Sans" charset="0"/>
                <a:ea typeface="Yahei Mono" charset="-122"/>
              </a:defRPr>
            </a:lvl5pPr>
          </a:lstStyle>
          <a:p>
            <a:pPr marL="341630" lvl="0" indent="-341630" defTabSz="0" eaLnBrk="1" hangingPunct="1">
              <a:spcBef>
                <a:spcPts val="700"/>
              </a:spcBef>
              <a:spcAft>
                <a:spcPct val="0"/>
              </a:spcAft>
              <a:buClr>
                <a:srgbClr val="6699FF"/>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905" dirty="0"/>
              <a:t>彻底搞定乱码</a:t>
            </a:r>
            <a:endParaRPr lang="en-US" altLang="zh-CN" sz="2905" dirty="0"/>
          </a:p>
        </p:txBody>
      </p:sp>
      <p:sp>
        <p:nvSpPr>
          <p:cNvPr id="61443" name="菱形 61442"/>
          <p:cNvSpPr/>
          <p:nvPr/>
        </p:nvSpPr>
        <p:spPr>
          <a:xfrm>
            <a:off x="2013171" y="2122783"/>
            <a:ext cx="2082459" cy="1183804"/>
          </a:xfrm>
          <a:prstGeom prst="diamond">
            <a:avLst/>
          </a:prstGeom>
          <a:solidFill>
            <a:srgbClr val="00B8FF"/>
          </a:solidFill>
          <a:ln w="9525" cap="flat" cmpd="sng">
            <a:solidFill>
              <a:schemeClr val="tx1"/>
            </a:solidFill>
            <a:prstDash val="solid"/>
            <a:miter/>
            <a:headEnd type="none" w="med" len="med"/>
            <a:tailEnd type="none" w="med" len="med"/>
          </a:ln>
        </p:spPr>
        <p:txBody>
          <a:bodyPr wrap="none" anchor="ctr"/>
          <a:p>
            <a:pPr algn="ctr"/>
            <a:r>
              <a:rPr lang="zh-CN" altLang="en-US" sz="1635" dirty="0">
                <a:solidFill>
                  <a:srgbClr val="003366"/>
                </a:solidFill>
              </a:rPr>
              <a:t>客户端字符集</a:t>
            </a:r>
            <a:endParaRPr lang="zh-CN" altLang="en-US" sz="1635" dirty="0">
              <a:solidFill>
                <a:srgbClr val="003366"/>
              </a:solidFill>
            </a:endParaRPr>
          </a:p>
          <a:p>
            <a:pPr algn="ctr"/>
            <a:r>
              <a:rPr lang="zh-CN" altLang="en-US" sz="1635" dirty="0">
                <a:solidFill>
                  <a:srgbClr val="003366"/>
                </a:solidFill>
              </a:rPr>
              <a:t>client</a:t>
            </a:r>
            <a:endParaRPr lang="zh-CN" altLang="en-US" sz="1635" dirty="0">
              <a:solidFill>
                <a:srgbClr val="003366"/>
              </a:solidFill>
            </a:endParaRPr>
          </a:p>
        </p:txBody>
      </p:sp>
      <p:sp>
        <p:nvSpPr>
          <p:cNvPr id="61444" name="矩形 61443"/>
          <p:cNvSpPr/>
          <p:nvPr/>
        </p:nvSpPr>
        <p:spPr>
          <a:xfrm>
            <a:off x="5566025" y="2001810"/>
            <a:ext cx="1551042" cy="1633131"/>
          </a:xfrm>
          <a:prstGeom prst="rect">
            <a:avLst/>
          </a:prstGeom>
          <a:solidFill>
            <a:srgbClr val="00B8FF"/>
          </a:solidFill>
          <a:ln w="9525" cap="flat" cmpd="sng">
            <a:solidFill>
              <a:schemeClr val="tx1"/>
            </a:solidFill>
            <a:prstDash val="solid"/>
            <a:miter/>
            <a:headEnd type="none" w="med" len="med"/>
            <a:tailEnd type="none" w="med" len="med"/>
          </a:ln>
        </p:spPr>
        <p:txBody>
          <a:bodyPr wrap="none" anchor="ctr"/>
          <a:p>
            <a:pPr algn="ctr"/>
            <a:r>
              <a:rPr lang="zh-CN" altLang="en-US" sz="1635" dirty="0">
                <a:solidFill>
                  <a:srgbClr val="003366"/>
                </a:solidFill>
              </a:rPr>
              <a:t>连接器字符集</a:t>
            </a:r>
            <a:endParaRPr lang="zh-CN" altLang="en-US" sz="1635" dirty="0">
              <a:solidFill>
                <a:srgbClr val="003366"/>
              </a:solidFill>
            </a:endParaRPr>
          </a:p>
          <a:p>
            <a:pPr algn="ctr"/>
            <a:r>
              <a:rPr lang="zh-CN" altLang="en-US" sz="1635" dirty="0">
                <a:solidFill>
                  <a:srgbClr val="003366"/>
                </a:solidFill>
              </a:rPr>
              <a:t>(connection)</a:t>
            </a:r>
            <a:endParaRPr lang="zh-CN" altLang="en-US" sz="1635" dirty="0">
              <a:solidFill>
                <a:srgbClr val="003366"/>
              </a:solidFill>
            </a:endParaRPr>
          </a:p>
        </p:txBody>
      </p:sp>
      <p:sp>
        <p:nvSpPr>
          <p:cNvPr id="61445" name="直接连接符 61444"/>
          <p:cNvSpPr/>
          <p:nvPr/>
        </p:nvSpPr>
        <p:spPr>
          <a:xfrm>
            <a:off x="4055306" y="2652759"/>
            <a:ext cx="1346542" cy="1441"/>
          </a:xfrm>
          <a:prstGeom prst="line">
            <a:avLst/>
          </a:prstGeom>
          <a:ln w="9525" cap="flat" cmpd="sng">
            <a:solidFill>
              <a:schemeClr val="tx1"/>
            </a:solidFill>
            <a:prstDash val="solid"/>
            <a:headEnd type="none" w="med" len="med"/>
            <a:tailEnd type="triangle" w="med" len="med"/>
          </a:ln>
        </p:spPr>
      </p:sp>
      <p:sp>
        <p:nvSpPr>
          <p:cNvPr id="61446" name="直接连接符 61445"/>
          <p:cNvSpPr/>
          <p:nvPr/>
        </p:nvSpPr>
        <p:spPr>
          <a:xfrm flipH="1">
            <a:off x="4177719" y="3551413"/>
            <a:ext cx="1386865" cy="733037"/>
          </a:xfrm>
          <a:prstGeom prst="line">
            <a:avLst/>
          </a:prstGeom>
          <a:ln w="9525" cap="flat" cmpd="sng">
            <a:solidFill>
              <a:schemeClr val="tx1"/>
            </a:solidFill>
            <a:prstDash val="solid"/>
            <a:headEnd type="none" w="med" len="med"/>
            <a:tailEnd type="triangle" w="med" len="med"/>
          </a:ln>
        </p:spPr>
      </p:sp>
      <p:sp>
        <p:nvSpPr>
          <p:cNvPr id="61447" name="菱形 61446"/>
          <p:cNvSpPr/>
          <p:nvPr/>
        </p:nvSpPr>
        <p:spPr>
          <a:xfrm>
            <a:off x="2013171" y="4000740"/>
            <a:ext cx="2407933" cy="1019627"/>
          </a:xfrm>
          <a:prstGeom prst="diamond">
            <a:avLst/>
          </a:prstGeom>
          <a:solidFill>
            <a:srgbClr val="00B8FF"/>
          </a:solidFill>
          <a:ln w="9525" cap="flat" cmpd="sng">
            <a:solidFill>
              <a:schemeClr val="tx1"/>
            </a:solidFill>
            <a:prstDash val="solid"/>
            <a:miter/>
            <a:headEnd type="none" w="med" len="med"/>
            <a:tailEnd type="none" w="med" len="med"/>
          </a:ln>
        </p:spPr>
        <p:txBody>
          <a:bodyPr wrap="none" anchor="ctr"/>
          <a:p>
            <a:pPr algn="ctr"/>
            <a:r>
              <a:rPr lang="zh-CN" altLang="en-US" sz="1635" dirty="0">
                <a:solidFill>
                  <a:srgbClr val="003366"/>
                </a:solidFill>
              </a:rPr>
              <a:t>查询结果字符集</a:t>
            </a:r>
            <a:endParaRPr lang="zh-CN" altLang="en-US" sz="1635" dirty="0">
              <a:solidFill>
                <a:srgbClr val="003366"/>
              </a:solidFill>
            </a:endParaRPr>
          </a:p>
          <a:p>
            <a:pPr algn="ctr"/>
            <a:r>
              <a:rPr lang="zh-CN" altLang="en-US" sz="1635" dirty="0">
                <a:solidFill>
                  <a:srgbClr val="003366"/>
                </a:solidFill>
              </a:rPr>
              <a:t>results</a:t>
            </a:r>
            <a:endParaRPr lang="zh-CN" altLang="en-US" sz="1635" dirty="0">
              <a:solidFill>
                <a:srgbClr val="003366"/>
              </a:solidFill>
            </a:endParaRPr>
          </a:p>
        </p:txBody>
      </p:sp>
      <p:sp>
        <p:nvSpPr>
          <p:cNvPr id="61448" name="圆柱形 61447"/>
          <p:cNvSpPr/>
          <p:nvPr/>
        </p:nvSpPr>
        <p:spPr>
          <a:xfrm>
            <a:off x="8872612" y="2327284"/>
            <a:ext cx="776241" cy="1633131"/>
          </a:xfrm>
          <a:prstGeom prst="can">
            <a:avLst>
              <a:gd name="adj" fmla="val 52597"/>
            </a:avLst>
          </a:prstGeom>
          <a:solidFill>
            <a:srgbClr val="00B8FF"/>
          </a:solidFill>
          <a:ln w="9525" cap="flat" cmpd="sng">
            <a:solidFill>
              <a:schemeClr val="tx1"/>
            </a:solidFill>
            <a:prstDash val="solid"/>
            <a:headEnd type="none" w="med" len="med"/>
            <a:tailEnd type="none" w="med" len="med"/>
          </a:ln>
        </p:spPr>
        <p:txBody>
          <a:bodyPr wrap="none" anchor="ctr"/>
          <a:p>
            <a:pPr algn="ctr"/>
            <a:r>
              <a:rPr lang="zh-CN" altLang="en-US" sz="1635" dirty="0">
                <a:solidFill>
                  <a:srgbClr val="333399"/>
                </a:solidFill>
              </a:rPr>
              <a:t>utf8</a:t>
            </a:r>
            <a:endParaRPr lang="zh-CN" altLang="en-US" sz="1635" dirty="0">
              <a:solidFill>
                <a:srgbClr val="333399"/>
              </a:solidFill>
            </a:endParaRPr>
          </a:p>
        </p:txBody>
      </p:sp>
      <p:sp>
        <p:nvSpPr>
          <p:cNvPr id="61449" name="箭头 445"/>
          <p:cNvSpPr/>
          <p:nvPr/>
        </p:nvSpPr>
        <p:spPr>
          <a:xfrm>
            <a:off x="7321569" y="2776612"/>
            <a:ext cx="1509278" cy="325474"/>
          </a:xfrm>
          <a:prstGeom prst="line">
            <a:avLst/>
          </a:prstGeom>
          <a:ln w="9525" cap="flat" cmpd="sng">
            <a:solidFill>
              <a:schemeClr val="tx1"/>
            </a:solidFill>
            <a:prstDash val="solid"/>
            <a:headEnd type="none" w="med" len="med"/>
            <a:tailEnd type="triangle" w="med" len="med"/>
          </a:ln>
        </p:spPr>
      </p:sp>
      <p:sp>
        <p:nvSpPr>
          <p:cNvPr id="61450" name="箭头 446"/>
          <p:cNvSpPr/>
          <p:nvPr/>
        </p:nvSpPr>
        <p:spPr>
          <a:xfrm flipH="1" flipV="1">
            <a:off x="7321569" y="3470764"/>
            <a:ext cx="1509278" cy="204501"/>
          </a:xfrm>
          <a:prstGeom prst="line">
            <a:avLst/>
          </a:prstGeom>
          <a:ln w="9525" cap="flat" cmpd="sng">
            <a:solidFill>
              <a:schemeClr val="tx1"/>
            </a:solidFill>
            <a:prstDash val="solid"/>
            <a:headEnd type="none" w="med" len="med"/>
            <a:tailEnd type="triangle" w="med" len="med"/>
          </a:ln>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矩形 63489"/>
          <p:cNvSpPr>
            <a:spLocks noGrp="1"/>
          </p:cNvSpPr>
          <p:nvPr/>
        </p:nvSpPr>
        <p:spPr>
          <a:xfrm>
            <a:off x="2095260" y="1152121"/>
            <a:ext cx="7553593" cy="521335"/>
          </a:xfrm>
          <a:prstGeom prst="rect">
            <a:avLst/>
          </a:prstGeom>
          <a:noFill/>
          <a:ln w="9525">
            <a:noFill/>
          </a:ln>
        </p:spPr>
        <p:txBody>
          <a:bodyPr vert="horz" wrap="square" lIns="81646" tIns="42456" rIns="81646" bIns="42456" anchor="t"/>
          <a:lstStyle>
            <a:lvl1pPr marL="342900" lvl="0" indent="-342900" algn="l" defTabSz="449580" eaLnBrk="1" fontAlgn="base" latinLnBrk="0" hangingPunct="0">
              <a:lnSpc>
                <a:spcPct val="98000"/>
              </a:lnSpc>
              <a:spcBef>
                <a:spcPct val="0"/>
              </a:spcBef>
              <a:spcAft>
                <a:spcPts val="1425"/>
              </a:spcAft>
              <a:buClr>
                <a:srgbClr val="000000"/>
              </a:buClr>
              <a:buSzPct val="100000"/>
              <a:buFont typeface="Times New Roman" panose="02020603050405020304" pitchFamily="18" charset="0"/>
              <a:buNone/>
              <a:defRPr sz="3200" u="none" kern="1200" baseline="0">
                <a:solidFill>
                  <a:srgbClr val="000000"/>
                </a:solidFill>
                <a:latin typeface="DejaVu Sans" charset="0"/>
                <a:ea typeface="Yahei Mono" charset="-122"/>
              </a:defRPr>
            </a:lvl1pPr>
            <a:lvl2pPr marL="742950" lvl="1" indent="-285750" algn="l" defTabSz="449580" eaLnBrk="1" fontAlgn="base" latinLnBrk="0" hangingPunct="0">
              <a:lnSpc>
                <a:spcPct val="98000"/>
              </a:lnSpc>
              <a:spcBef>
                <a:spcPct val="0"/>
              </a:spcBef>
              <a:spcAft>
                <a:spcPts val="1140"/>
              </a:spcAft>
              <a:buClr>
                <a:srgbClr val="000000"/>
              </a:buClr>
              <a:buSzPct val="100000"/>
              <a:buFont typeface="Times New Roman" panose="02020603050405020304" pitchFamily="18" charset="0"/>
              <a:buNone/>
              <a:defRPr sz="2800" u="none" kern="1200" baseline="0">
                <a:solidFill>
                  <a:srgbClr val="000000"/>
                </a:solidFill>
                <a:latin typeface="DejaVu Sans" charset="0"/>
                <a:ea typeface="Yahei Mono" charset="-122"/>
              </a:defRPr>
            </a:lvl2pPr>
            <a:lvl3pPr marL="1143000" lvl="2" indent="-228600" algn="l" defTabSz="449580" eaLnBrk="1" fontAlgn="base" latinLnBrk="0" hangingPunct="0">
              <a:lnSpc>
                <a:spcPct val="98000"/>
              </a:lnSpc>
              <a:spcBef>
                <a:spcPct val="0"/>
              </a:spcBef>
              <a:spcAft>
                <a:spcPts val="850"/>
              </a:spcAft>
              <a:buClr>
                <a:srgbClr val="000000"/>
              </a:buClr>
              <a:buSzPct val="100000"/>
              <a:buFont typeface="Times New Roman" panose="02020603050405020304" pitchFamily="18" charset="0"/>
              <a:buNone/>
              <a:defRPr sz="2400" u="none" kern="1200" baseline="0">
                <a:solidFill>
                  <a:srgbClr val="000000"/>
                </a:solidFill>
                <a:latin typeface="DejaVu Sans" charset="0"/>
                <a:ea typeface="Yahei Mono" charset="-122"/>
              </a:defRPr>
            </a:lvl3pPr>
            <a:lvl4pPr marL="1600200" lvl="3" indent="-228600" algn="l" defTabSz="449580" eaLnBrk="1" fontAlgn="base" latinLnBrk="0" hangingPunct="0">
              <a:lnSpc>
                <a:spcPct val="98000"/>
              </a:lnSpc>
              <a:spcBef>
                <a:spcPct val="0"/>
              </a:spcBef>
              <a:spcAft>
                <a:spcPts val="575"/>
              </a:spcAft>
              <a:buClr>
                <a:srgbClr val="000000"/>
              </a:buClr>
              <a:buSzPct val="100000"/>
              <a:buFont typeface="Times New Roman" panose="02020603050405020304" pitchFamily="18" charset="0"/>
              <a:buNone/>
              <a:defRPr sz="2000" u="none" kern="1200" baseline="0">
                <a:solidFill>
                  <a:srgbClr val="000000"/>
                </a:solidFill>
                <a:latin typeface="DejaVu Sans" charset="0"/>
                <a:ea typeface="Yahei Mono" charset="-122"/>
              </a:defRPr>
            </a:lvl4pPr>
            <a:lvl5pPr marL="2057400" lvl="4" indent="-228600" algn="l" defTabSz="449580" eaLnBrk="1" fontAlgn="base" latinLnBrk="0" hangingPunct="0">
              <a:lnSpc>
                <a:spcPct val="98000"/>
              </a:lnSpc>
              <a:spcBef>
                <a:spcPct val="0"/>
              </a:spcBef>
              <a:spcAft>
                <a:spcPts val="290"/>
              </a:spcAft>
              <a:buClr>
                <a:srgbClr val="000000"/>
              </a:buClr>
              <a:buSzPct val="100000"/>
              <a:buFont typeface="Times New Roman" panose="02020603050405020304" pitchFamily="18" charset="0"/>
              <a:buNone/>
              <a:defRPr sz="2000" u="none" kern="1200" baseline="0">
                <a:solidFill>
                  <a:srgbClr val="000000"/>
                </a:solidFill>
                <a:latin typeface="DejaVu Sans" charset="0"/>
                <a:ea typeface="Yahei Mono" charset="-122"/>
              </a:defRPr>
            </a:lvl5pPr>
          </a:lstStyle>
          <a:p>
            <a:pPr marL="341630" lvl="0" indent="-341630" defTabSz="0" eaLnBrk="1" hangingPunct="1">
              <a:spcBef>
                <a:spcPts val="700"/>
              </a:spcBef>
              <a:spcAft>
                <a:spcPct val="0"/>
              </a:spcAft>
              <a:buClr>
                <a:srgbClr val="6699FF"/>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905" dirty="0"/>
              <a:t>新旧网站并存案例</a:t>
            </a:r>
            <a:endParaRPr lang="en-US" altLang="zh-CN" sz="2905" dirty="0"/>
          </a:p>
        </p:txBody>
      </p:sp>
      <p:sp>
        <p:nvSpPr>
          <p:cNvPr id="63491" name="圆柱形 63490"/>
          <p:cNvSpPr/>
          <p:nvPr/>
        </p:nvSpPr>
        <p:spPr>
          <a:xfrm>
            <a:off x="6872241" y="2000370"/>
            <a:ext cx="1795869" cy="1428630"/>
          </a:xfrm>
          <a:prstGeom prst="can">
            <a:avLst>
              <a:gd name="adj" fmla="val 25000"/>
            </a:avLst>
          </a:prstGeom>
          <a:solidFill>
            <a:srgbClr val="00B8FF"/>
          </a:solidFill>
          <a:ln w="9525" cap="flat" cmpd="sng">
            <a:solidFill>
              <a:schemeClr val="tx1"/>
            </a:solidFill>
            <a:prstDash val="solid"/>
            <a:headEnd type="none" w="med" len="med"/>
            <a:tailEnd type="none" w="med" len="med"/>
          </a:ln>
        </p:spPr>
        <p:txBody>
          <a:bodyPr wrap="none" anchor="ctr"/>
          <a:p>
            <a:pPr algn="ctr"/>
            <a:r>
              <a:rPr lang="zh-CN" altLang="en-US" sz="1635" dirty="0">
                <a:solidFill>
                  <a:srgbClr val="003366"/>
                </a:solidFill>
              </a:rPr>
              <a:t>旧数据库</a:t>
            </a:r>
            <a:endParaRPr lang="zh-CN" altLang="en-US" sz="1635" dirty="0">
              <a:solidFill>
                <a:srgbClr val="003366"/>
              </a:solidFill>
            </a:endParaRPr>
          </a:p>
          <a:p>
            <a:pPr algn="ctr"/>
            <a:r>
              <a:rPr lang="zh-CN" altLang="en-US" sz="1635" dirty="0">
                <a:solidFill>
                  <a:srgbClr val="003366"/>
                </a:solidFill>
              </a:rPr>
              <a:t>GBK字符集</a:t>
            </a:r>
            <a:endParaRPr lang="zh-CN" altLang="en-US" sz="1635" dirty="0">
              <a:solidFill>
                <a:srgbClr val="003366"/>
              </a:solidFill>
            </a:endParaRPr>
          </a:p>
        </p:txBody>
      </p:sp>
      <p:sp>
        <p:nvSpPr>
          <p:cNvPr id="63492" name="矩形 63491"/>
          <p:cNvSpPr/>
          <p:nvPr/>
        </p:nvSpPr>
        <p:spPr>
          <a:xfrm>
            <a:off x="2299762" y="2042134"/>
            <a:ext cx="2163107" cy="1428630"/>
          </a:xfrm>
          <a:prstGeom prst="rect">
            <a:avLst/>
          </a:prstGeom>
          <a:solidFill>
            <a:srgbClr val="00B8FF"/>
          </a:solidFill>
          <a:ln w="9525" cap="flat" cmpd="sng">
            <a:solidFill>
              <a:schemeClr val="tx1"/>
            </a:solidFill>
            <a:prstDash val="solid"/>
            <a:miter/>
            <a:headEnd type="none" w="med" len="med"/>
            <a:tailEnd type="none" w="med" len="med"/>
          </a:ln>
        </p:spPr>
        <p:txBody>
          <a:bodyPr wrap="none" anchor="ctr"/>
          <a:p>
            <a:pPr algn="ctr"/>
            <a:r>
              <a:rPr lang="zh-CN" altLang="en-US" sz="1635" dirty="0">
                <a:solidFill>
                  <a:srgbClr val="003366"/>
                </a:solidFill>
              </a:rPr>
              <a:t>旧网站系统</a:t>
            </a:r>
            <a:endParaRPr lang="zh-CN" altLang="en-US" sz="1635" dirty="0">
              <a:solidFill>
                <a:srgbClr val="003366"/>
              </a:solidFill>
            </a:endParaRPr>
          </a:p>
          <a:p>
            <a:pPr algn="ctr"/>
            <a:r>
              <a:rPr lang="zh-CN" altLang="en-US" sz="1635" dirty="0">
                <a:solidFill>
                  <a:srgbClr val="003366"/>
                </a:solidFill>
              </a:rPr>
              <a:t>GBK编码</a:t>
            </a:r>
            <a:endParaRPr lang="zh-CN" altLang="en-US" sz="1635" dirty="0">
              <a:solidFill>
                <a:srgbClr val="003366"/>
              </a:solidFill>
            </a:endParaRPr>
          </a:p>
        </p:txBody>
      </p:sp>
      <p:sp>
        <p:nvSpPr>
          <p:cNvPr id="63493" name="直接连接符 63492"/>
          <p:cNvSpPr/>
          <p:nvPr/>
        </p:nvSpPr>
        <p:spPr>
          <a:xfrm>
            <a:off x="4749459" y="2327284"/>
            <a:ext cx="2081019" cy="0"/>
          </a:xfrm>
          <a:prstGeom prst="line">
            <a:avLst/>
          </a:prstGeom>
          <a:ln w="9525" cap="flat" cmpd="sng">
            <a:solidFill>
              <a:schemeClr val="tx1"/>
            </a:solidFill>
            <a:prstDash val="solid"/>
            <a:headEnd type="none" w="med" len="med"/>
            <a:tailEnd type="triangle" w="med" len="med"/>
          </a:ln>
        </p:spPr>
      </p:sp>
      <p:sp>
        <p:nvSpPr>
          <p:cNvPr id="63494" name="直接连接符 63493"/>
          <p:cNvSpPr/>
          <p:nvPr/>
        </p:nvSpPr>
        <p:spPr>
          <a:xfrm flipH="1">
            <a:off x="4789783" y="3021437"/>
            <a:ext cx="2040695" cy="0"/>
          </a:xfrm>
          <a:prstGeom prst="line">
            <a:avLst/>
          </a:prstGeom>
          <a:ln w="9525" cap="flat" cmpd="sng">
            <a:solidFill>
              <a:schemeClr val="tx1"/>
            </a:solidFill>
            <a:prstDash val="solid"/>
            <a:headEnd type="none" w="med" len="med"/>
            <a:tailEnd type="triangle" w="med" len="med"/>
          </a:ln>
        </p:spPr>
      </p:sp>
      <p:sp>
        <p:nvSpPr>
          <p:cNvPr id="63495" name="菱形 63494"/>
          <p:cNvSpPr/>
          <p:nvPr/>
        </p:nvSpPr>
        <p:spPr>
          <a:xfrm>
            <a:off x="2381850" y="4367979"/>
            <a:ext cx="2407933" cy="1346541"/>
          </a:xfrm>
          <a:prstGeom prst="diamond">
            <a:avLst/>
          </a:prstGeom>
          <a:solidFill>
            <a:srgbClr val="00B8FF"/>
          </a:solidFill>
          <a:ln w="9525" cap="flat" cmpd="sng">
            <a:solidFill>
              <a:schemeClr val="tx1"/>
            </a:solidFill>
            <a:prstDash val="solid"/>
            <a:miter/>
            <a:headEnd type="none" w="med" len="med"/>
            <a:tailEnd type="none" w="med" len="med"/>
          </a:ln>
        </p:spPr>
        <p:txBody>
          <a:bodyPr wrap="none" anchor="ctr"/>
          <a:p>
            <a:pPr algn="ctr"/>
            <a:r>
              <a:rPr lang="zh-CN" altLang="en-US" sz="1635" dirty="0">
                <a:solidFill>
                  <a:srgbClr val="003366"/>
                </a:solidFill>
              </a:rPr>
              <a:t>新网站</a:t>
            </a:r>
            <a:endParaRPr lang="zh-CN" altLang="en-US" sz="1635" dirty="0">
              <a:solidFill>
                <a:srgbClr val="003366"/>
              </a:solidFill>
            </a:endParaRPr>
          </a:p>
          <a:p>
            <a:pPr algn="ctr"/>
            <a:r>
              <a:rPr lang="zh-CN" altLang="en-US" sz="1635" dirty="0">
                <a:solidFill>
                  <a:srgbClr val="003366"/>
                </a:solidFill>
              </a:rPr>
              <a:t>utf8编码</a:t>
            </a:r>
            <a:endParaRPr lang="zh-CN" altLang="en-US" sz="1635" dirty="0">
              <a:solidFill>
                <a:srgbClr val="003366"/>
              </a:solidFill>
            </a:endParaRPr>
          </a:p>
        </p:txBody>
      </p:sp>
      <p:sp>
        <p:nvSpPr>
          <p:cNvPr id="63496" name="云形标注 63495"/>
          <p:cNvSpPr/>
          <p:nvPr/>
        </p:nvSpPr>
        <p:spPr>
          <a:xfrm>
            <a:off x="6137764" y="3796239"/>
            <a:ext cx="2816936" cy="1837633"/>
          </a:xfrm>
          <a:prstGeom prst="cloudCallout">
            <a:avLst>
              <a:gd name="adj1" fmla="val -43750"/>
              <a:gd name="adj2" fmla="val 70000"/>
            </a:avLst>
          </a:prstGeom>
          <a:solidFill>
            <a:srgbClr val="00B8FF"/>
          </a:solidFill>
          <a:ln w="9525" cap="flat" cmpd="sng">
            <a:solidFill>
              <a:schemeClr val="tx1"/>
            </a:solidFill>
            <a:prstDash val="solid"/>
            <a:headEnd type="none" w="med" len="med"/>
            <a:tailEnd type="none" w="med" len="med"/>
          </a:ln>
        </p:spPr>
        <p:txBody>
          <a:bodyPr wrap="none" anchor="ctr"/>
          <a:p>
            <a:pPr algn="ctr"/>
            <a:r>
              <a:rPr lang="zh-CN" altLang="en-US" sz="1635" dirty="0">
                <a:solidFill>
                  <a:srgbClr val="003366"/>
                </a:solidFill>
              </a:rPr>
              <a:t>思考:</a:t>
            </a:r>
            <a:endParaRPr lang="zh-CN" altLang="en-US" sz="1635" dirty="0">
              <a:solidFill>
                <a:srgbClr val="003366"/>
              </a:solidFill>
            </a:endParaRPr>
          </a:p>
          <a:p>
            <a:pPr algn="ctr"/>
            <a:r>
              <a:rPr lang="zh-CN" altLang="en-US" sz="1635" dirty="0">
                <a:solidFill>
                  <a:srgbClr val="003366"/>
                </a:solidFill>
              </a:rPr>
              <a:t>数据库不准动,</a:t>
            </a:r>
            <a:endParaRPr lang="zh-CN" altLang="en-US" sz="1635" dirty="0">
              <a:solidFill>
                <a:srgbClr val="003366"/>
              </a:solidFill>
            </a:endParaRPr>
          </a:p>
          <a:p>
            <a:pPr algn="ctr"/>
            <a:r>
              <a:rPr lang="zh-CN" altLang="en-US" sz="1635" dirty="0">
                <a:solidFill>
                  <a:srgbClr val="003366"/>
                </a:solidFill>
              </a:rPr>
              <a:t>新站又是utf8,</a:t>
            </a:r>
            <a:endParaRPr lang="zh-CN" altLang="en-US" sz="1635" dirty="0">
              <a:solidFill>
                <a:srgbClr val="003366"/>
              </a:solidFill>
            </a:endParaRPr>
          </a:p>
          <a:p>
            <a:pPr algn="ctr"/>
            <a:r>
              <a:rPr lang="zh-CN" altLang="en-US" sz="1635" dirty="0">
                <a:solidFill>
                  <a:srgbClr val="003366"/>
                </a:solidFill>
              </a:rPr>
              <a:t>如何保持新网站与</a:t>
            </a:r>
            <a:endParaRPr lang="zh-CN" altLang="en-US" sz="1635" dirty="0">
              <a:solidFill>
                <a:srgbClr val="003366"/>
              </a:solidFill>
            </a:endParaRPr>
          </a:p>
          <a:p>
            <a:pPr algn="ctr"/>
            <a:r>
              <a:rPr lang="zh-CN" altLang="en-US" sz="1635" dirty="0">
                <a:solidFill>
                  <a:srgbClr val="003366"/>
                </a:solidFill>
              </a:rPr>
              <a:t>旧数据的兼容?</a:t>
            </a:r>
            <a:endParaRPr lang="zh-CN" altLang="en-US" sz="1635" dirty="0">
              <a:solidFill>
                <a:srgbClr val="003366"/>
              </a:solidFill>
            </a:endParaRPr>
          </a:p>
        </p:txBody>
      </p:sp>
      <p:sp>
        <p:nvSpPr>
          <p:cNvPr id="63497" name="直接连接符 63496"/>
          <p:cNvSpPr/>
          <p:nvPr/>
        </p:nvSpPr>
        <p:spPr>
          <a:xfrm flipV="1">
            <a:off x="4055306" y="3224499"/>
            <a:ext cx="2734848" cy="1265892"/>
          </a:xfrm>
          <a:prstGeom prst="line">
            <a:avLst/>
          </a:prstGeom>
          <a:ln w="9525" cap="flat" cmpd="sng">
            <a:solidFill>
              <a:schemeClr val="tx1"/>
            </a:solidFill>
            <a:prstDash val="solid"/>
            <a:headEnd type="none" w="med" len="med"/>
            <a:tailEnd type="triangle" w="med" len="med"/>
          </a:ln>
        </p:spPr>
      </p:sp>
      <p:sp>
        <p:nvSpPr>
          <p:cNvPr id="63498" name="直接连接符 63497"/>
          <p:cNvSpPr/>
          <p:nvPr/>
        </p:nvSpPr>
        <p:spPr>
          <a:xfrm flipH="1">
            <a:off x="4544957" y="3470764"/>
            <a:ext cx="2531786" cy="1264453"/>
          </a:xfrm>
          <a:prstGeom prst="line">
            <a:avLst/>
          </a:prstGeom>
          <a:ln w="9525" cap="flat" cmpd="sng">
            <a:solidFill>
              <a:schemeClr val="tx1"/>
            </a:solidFill>
            <a:prstDash val="solid"/>
            <a:headEnd type="none" w="med" len="med"/>
            <a:tailEnd type="triangle" w="med" len="med"/>
          </a:ln>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矩形 64513"/>
          <p:cNvSpPr>
            <a:spLocks noGrp="1"/>
          </p:cNvSpPr>
          <p:nvPr/>
        </p:nvSpPr>
        <p:spPr>
          <a:xfrm>
            <a:off x="2095260" y="1152121"/>
            <a:ext cx="7553593" cy="521335"/>
          </a:xfrm>
          <a:prstGeom prst="rect">
            <a:avLst/>
          </a:prstGeom>
          <a:noFill/>
          <a:ln w="9525">
            <a:noFill/>
          </a:ln>
        </p:spPr>
        <p:txBody>
          <a:bodyPr vert="horz" wrap="square" lIns="81646" tIns="42456" rIns="81646" bIns="42456" anchor="t"/>
          <a:lstStyle>
            <a:lvl1pPr marL="342900" lvl="0" indent="-342900" algn="l" defTabSz="449580" eaLnBrk="1" fontAlgn="base" latinLnBrk="0" hangingPunct="0">
              <a:lnSpc>
                <a:spcPct val="98000"/>
              </a:lnSpc>
              <a:spcBef>
                <a:spcPct val="0"/>
              </a:spcBef>
              <a:spcAft>
                <a:spcPts val="1425"/>
              </a:spcAft>
              <a:buClr>
                <a:srgbClr val="000000"/>
              </a:buClr>
              <a:buSzPct val="100000"/>
              <a:buFont typeface="Times New Roman" panose="02020603050405020304" pitchFamily="18" charset="0"/>
              <a:buNone/>
              <a:defRPr sz="3200" u="none" kern="1200" baseline="0">
                <a:solidFill>
                  <a:srgbClr val="000000"/>
                </a:solidFill>
                <a:latin typeface="DejaVu Sans" charset="0"/>
                <a:ea typeface="Yahei Mono" charset="-122"/>
              </a:defRPr>
            </a:lvl1pPr>
            <a:lvl2pPr marL="742950" lvl="1" indent="-285750" algn="l" defTabSz="449580" eaLnBrk="1" fontAlgn="base" latinLnBrk="0" hangingPunct="0">
              <a:lnSpc>
                <a:spcPct val="98000"/>
              </a:lnSpc>
              <a:spcBef>
                <a:spcPct val="0"/>
              </a:spcBef>
              <a:spcAft>
                <a:spcPts val="1140"/>
              </a:spcAft>
              <a:buClr>
                <a:srgbClr val="000000"/>
              </a:buClr>
              <a:buSzPct val="100000"/>
              <a:buFont typeface="Times New Roman" panose="02020603050405020304" pitchFamily="18" charset="0"/>
              <a:buNone/>
              <a:defRPr sz="2800" u="none" kern="1200" baseline="0">
                <a:solidFill>
                  <a:srgbClr val="000000"/>
                </a:solidFill>
                <a:latin typeface="DejaVu Sans" charset="0"/>
                <a:ea typeface="Yahei Mono" charset="-122"/>
              </a:defRPr>
            </a:lvl2pPr>
            <a:lvl3pPr marL="1143000" lvl="2" indent="-228600" algn="l" defTabSz="449580" eaLnBrk="1" fontAlgn="base" latinLnBrk="0" hangingPunct="0">
              <a:lnSpc>
                <a:spcPct val="98000"/>
              </a:lnSpc>
              <a:spcBef>
                <a:spcPct val="0"/>
              </a:spcBef>
              <a:spcAft>
                <a:spcPts val="850"/>
              </a:spcAft>
              <a:buClr>
                <a:srgbClr val="000000"/>
              </a:buClr>
              <a:buSzPct val="100000"/>
              <a:buFont typeface="Times New Roman" panose="02020603050405020304" pitchFamily="18" charset="0"/>
              <a:buNone/>
              <a:defRPr sz="2400" u="none" kern="1200" baseline="0">
                <a:solidFill>
                  <a:srgbClr val="000000"/>
                </a:solidFill>
                <a:latin typeface="DejaVu Sans" charset="0"/>
                <a:ea typeface="Yahei Mono" charset="-122"/>
              </a:defRPr>
            </a:lvl3pPr>
            <a:lvl4pPr marL="1600200" lvl="3" indent="-228600" algn="l" defTabSz="449580" eaLnBrk="1" fontAlgn="base" latinLnBrk="0" hangingPunct="0">
              <a:lnSpc>
                <a:spcPct val="98000"/>
              </a:lnSpc>
              <a:spcBef>
                <a:spcPct val="0"/>
              </a:spcBef>
              <a:spcAft>
                <a:spcPts val="575"/>
              </a:spcAft>
              <a:buClr>
                <a:srgbClr val="000000"/>
              </a:buClr>
              <a:buSzPct val="100000"/>
              <a:buFont typeface="Times New Roman" panose="02020603050405020304" pitchFamily="18" charset="0"/>
              <a:buNone/>
              <a:defRPr sz="2000" u="none" kern="1200" baseline="0">
                <a:solidFill>
                  <a:srgbClr val="000000"/>
                </a:solidFill>
                <a:latin typeface="DejaVu Sans" charset="0"/>
                <a:ea typeface="Yahei Mono" charset="-122"/>
              </a:defRPr>
            </a:lvl4pPr>
            <a:lvl5pPr marL="2057400" lvl="4" indent="-228600" algn="l" defTabSz="449580" eaLnBrk="1" fontAlgn="base" latinLnBrk="0" hangingPunct="0">
              <a:lnSpc>
                <a:spcPct val="98000"/>
              </a:lnSpc>
              <a:spcBef>
                <a:spcPct val="0"/>
              </a:spcBef>
              <a:spcAft>
                <a:spcPts val="290"/>
              </a:spcAft>
              <a:buClr>
                <a:srgbClr val="000000"/>
              </a:buClr>
              <a:buSzPct val="100000"/>
              <a:buFont typeface="Times New Roman" panose="02020603050405020304" pitchFamily="18" charset="0"/>
              <a:buNone/>
              <a:defRPr sz="2000" u="none" kern="1200" baseline="0">
                <a:solidFill>
                  <a:srgbClr val="000000"/>
                </a:solidFill>
                <a:latin typeface="DejaVu Sans" charset="0"/>
                <a:ea typeface="Yahei Mono" charset="-122"/>
              </a:defRPr>
            </a:lvl5pPr>
          </a:lstStyle>
          <a:p>
            <a:pPr marL="341630" lvl="0" indent="-341630" defTabSz="0" eaLnBrk="1" hangingPunct="1">
              <a:spcBef>
                <a:spcPts val="700"/>
              </a:spcBef>
              <a:spcAft>
                <a:spcPct val="0"/>
              </a:spcAft>
              <a:buClr>
                <a:srgbClr val="6699FF"/>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905" dirty="0"/>
              <a:t>索引与优化 之索引算法</a:t>
            </a:r>
            <a:endParaRPr lang="en-US" altLang="zh-CN" sz="2905" dirty="0"/>
          </a:p>
        </p:txBody>
      </p:sp>
      <p:sp>
        <p:nvSpPr>
          <p:cNvPr id="64515" name="圆角矩形 64514"/>
          <p:cNvSpPr/>
          <p:nvPr/>
        </p:nvSpPr>
        <p:spPr>
          <a:xfrm>
            <a:off x="2829738" y="1918281"/>
            <a:ext cx="5430810" cy="1143480"/>
          </a:xfrm>
          <a:prstGeom prst="roundRect">
            <a:avLst>
              <a:gd name="adj" fmla="val 16667"/>
            </a:avLst>
          </a:prstGeom>
          <a:solidFill>
            <a:srgbClr val="00B8FF"/>
          </a:solidFill>
          <a:ln w="9525" cap="flat" cmpd="sng">
            <a:solidFill>
              <a:schemeClr val="tx1"/>
            </a:solidFill>
            <a:prstDash val="solid"/>
            <a:headEnd type="none" w="med" len="med"/>
            <a:tailEnd type="none" w="med" len="med"/>
          </a:ln>
        </p:spPr>
        <p:txBody>
          <a:bodyPr wrap="none" anchor="ctr"/>
          <a:p>
            <a:pPr algn="ctr"/>
            <a:r>
              <a:rPr lang="zh-CN" altLang="en-US" sz="2175" dirty="0">
                <a:solidFill>
                  <a:srgbClr val="003366"/>
                </a:solidFill>
              </a:rPr>
              <a:t>设有N条随机记录,不用索引,</a:t>
            </a:r>
            <a:endParaRPr lang="zh-CN" altLang="en-US" sz="2175" dirty="0">
              <a:solidFill>
                <a:srgbClr val="003366"/>
              </a:solidFill>
            </a:endParaRPr>
          </a:p>
          <a:p>
            <a:pPr algn="ctr"/>
            <a:r>
              <a:rPr lang="zh-CN" altLang="en-US" sz="2175" dirty="0">
                <a:solidFill>
                  <a:srgbClr val="003366"/>
                </a:solidFill>
              </a:rPr>
              <a:t>平均查找N/2次,那么用了索引之后呢</a:t>
            </a:r>
            <a:endParaRPr lang="zh-CN" altLang="en-US" sz="2175" dirty="0">
              <a:solidFill>
                <a:srgbClr val="003366"/>
              </a:solidFill>
            </a:endParaRPr>
          </a:p>
        </p:txBody>
      </p:sp>
      <p:sp>
        <p:nvSpPr>
          <p:cNvPr id="64516" name="流程图: 可选过程 64515"/>
          <p:cNvSpPr/>
          <p:nvPr/>
        </p:nvSpPr>
        <p:spPr>
          <a:xfrm>
            <a:off x="2340086" y="3673826"/>
            <a:ext cx="2979672" cy="1510718"/>
          </a:xfrm>
          <a:prstGeom prst="flowChartAlternateProcess">
            <a:avLst/>
          </a:prstGeom>
          <a:solidFill>
            <a:srgbClr val="00B8FF"/>
          </a:solidFill>
          <a:ln w="9525" cap="flat" cmpd="sng">
            <a:solidFill>
              <a:schemeClr val="tx1"/>
            </a:solidFill>
            <a:prstDash val="solid"/>
            <a:miter/>
            <a:headEnd type="none" w="med" len="med"/>
            <a:tailEnd type="none" w="med" len="med"/>
          </a:ln>
        </p:spPr>
        <p:txBody>
          <a:bodyPr wrap="none" anchor="ctr"/>
          <a:p>
            <a:pPr algn="ctr"/>
            <a:r>
              <a:rPr lang="zh-CN" altLang="en-US" sz="1635" dirty="0"/>
              <a:t>btree(二叉树)索引</a:t>
            </a:r>
            <a:endParaRPr lang="zh-CN" altLang="en-US" sz="1635" dirty="0"/>
          </a:p>
          <a:p>
            <a:pPr algn="ctr"/>
            <a:endParaRPr lang="zh-CN" altLang="en-US" sz="1635" dirty="0"/>
          </a:p>
          <a:p>
            <a:pPr algn="ctr"/>
            <a:endParaRPr lang="zh-CN" altLang="en-US" sz="1635" dirty="0"/>
          </a:p>
        </p:txBody>
      </p:sp>
      <p:sp>
        <p:nvSpPr>
          <p:cNvPr id="64517" name="流程图: 可选过程 64516"/>
          <p:cNvSpPr/>
          <p:nvPr/>
        </p:nvSpPr>
        <p:spPr>
          <a:xfrm>
            <a:off x="6136325" y="3673826"/>
            <a:ext cx="2981113" cy="1510718"/>
          </a:xfrm>
          <a:prstGeom prst="flowChartAlternateProcess">
            <a:avLst/>
          </a:prstGeom>
          <a:solidFill>
            <a:srgbClr val="00B8FF">
              <a:alpha val="100000"/>
            </a:srgbClr>
          </a:solidFill>
          <a:ln w="9525" cap="flat" cmpd="sng">
            <a:solidFill>
              <a:schemeClr val="tx1"/>
            </a:solidFill>
            <a:prstDash val="solid"/>
            <a:miter/>
            <a:headEnd type="none" w="med" len="med"/>
            <a:tailEnd type="none" w="med" len="med"/>
          </a:ln>
        </p:spPr>
        <p:txBody>
          <a:bodyPr vert="horz" wrap="none" anchor="ctr"/>
          <a:p>
            <a:pPr algn="ctr"/>
            <a:r>
              <a:rPr lang="zh-CN" altLang="en-US" sz="1635" dirty="0"/>
              <a:t>hash(哈希)索引</a:t>
            </a:r>
            <a:endParaRPr lang="zh-CN" altLang="en-US" sz="1635" dirty="0"/>
          </a:p>
          <a:p>
            <a:pPr algn="ctr"/>
            <a:r>
              <a:rPr lang="zh-CN" altLang="en-US" sz="2175" dirty="0">
                <a:solidFill>
                  <a:schemeClr val="tx1"/>
                </a:solidFill>
              </a:rPr>
              <a:t>1</a:t>
            </a:r>
            <a:endParaRPr lang="zh-CN" altLang="en-US" sz="2175" dirty="0">
              <a:solidFill>
                <a:schemeClr val="tx1"/>
              </a:solidFill>
            </a:endParaRPr>
          </a:p>
        </p:txBody>
      </p:sp>
      <p:graphicFrame>
        <p:nvGraphicFramePr>
          <p:cNvPr id="64518" name="对象 64517"/>
          <p:cNvGraphicFramePr/>
          <p:nvPr/>
        </p:nvGraphicFramePr>
        <p:xfrm>
          <a:off x="3319389" y="4490391"/>
          <a:ext cx="1094515" cy="581821"/>
        </p:xfrm>
        <a:graphic>
          <a:graphicData uri="http://schemas.openxmlformats.org/presentationml/2006/ole">
            <mc:AlternateContent xmlns:mc="http://schemas.openxmlformats.org/markup-compatibility/2006">
              <mc:Choice xmlns:v="urn:schemas-microsoft-com:vml" Requires="v">
                <p:oleObj spid="_x0000_s3077" name="" r:id="rId1" imgW="441325" imgH="207645" progId="Equation.3">
                  <p:embed/>
                </p:oleObj>
              </mc:Choice>
              <mc:Fallback>
                <p:oleObj name="" r:id="rId1" imgW="441325" imgH="207645" progId="Equation.3">
                  <p:embed/>
                  <p:pic>
                    <p:nvPicPr>
                      <p:cNvPr id="0" name="图片 3076"/>
                      <p:cNvPicPr/>
                      <p:nvPr/>
                    </p:nvPicPr>
                    <p:blipFill>
                      <a:blip r:embed="rId2"/>
                      <a:stretch>
                        <a:fillRect/>
                      </a:stretch>
                    </p:blipFill>
                    <p:spPr>
                      <a:xfrm>
                        <a:off x="3319389" y="4490391"/>
                        <a:ext cx="1094515" cy="581821"/>
                      </a:xfrm>
                      <a:prstGeom prst="rect">
                        <a:avLst/>
                      </a:prstGeom>
                      <a:noFill/>
                      <a:ln w="38100">
                        <a:noFill/>
                        <a:miter/>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矩形 65537"/>
          <p:cNvSpPr>
            <a:spLocks noGrp="1"/>
          </p:cNvSpPr>
          <p:nvPr/>
        </p:nvSpPr>
        <p:spPr>
          <a:xfrm>
            <a:off x="2095260" y="1152121"/>
            <a:ext cx="7553593" cy="521335"/>
          </a:xfrm>
          <a:prstGeom prst="rect">
            <a:avLst/>
          </a:prstGeom>
          <a:noFill/>
          <a:ln w="9525">
            <a:noFill/>
          </a:ln>
        </p:spPr>
        <p:txBody>
          <a:bodyPr vert="horz" wrap="square" lIns="81646" tIns="42456" rIns="81646" bIns="42456" anchor="t"/>
          <a:lstStyle>
            <a:lvl1pPr marL="342900" lvl="0" indent="-342900" algn="l" defTabSz="449580" eaLnBrk="1" fontAlgn="base" latinLnBrk="0" hangingPunct="0">
              <a:lnSpc>
                <a:spcPct val="98000"/>
              </a:lnSpc>
              <a:spcBef>
                <a:spcPct val="0"/>
              </a:spcBef>
              <a:spcAft>
                <a:spcPts val="1425"/>
              </a:spcAft>
              <a:buClr>
                <a:srgbClr val="000000"/>
              </a:buClr>
              <a:buSzPct val="100000"/>
              <a:buFont typeface="Times New Roman" panose="02020603050405020304" pitchFamily="18" charset="0"/>
              <a:buNone/>
              <a:defRPr sz="3200" u="none" kern="1200" baseline="0">
                <a:solidFill>
                  <a:srgbClr val="000000"/>
                </a:solidFill>
                <a:latin typeface="DejaVu Sans" charset="0"/>
                <a:ea typeface="Yahei Mono" charset="-122"/>
              </a:defRPr>
            </a:lvl1pPr>
            <a:lvl2pPr marL="742950" lvl="1" indent="-285750" algn="l" defTabSz="449580" eaLnBrk="1" fontAlgn="base" latinLnBrk="0" hangingPunct="0">
              <a:lnSpc>
                <a:spcPct val="98000"/>
              </a:lnSpc>
              <a:spcBef>
                <a:spcPct val="0"/>
              </a:spcBef>
              <a:spcAft>
                <a:spcPts val="1140"/>
              </a:spcAft>
              <a:buClr>
                <a:srgbClr val="000000"/>
              </a:buClr>
              <a:buSzPct val="100000"/>
              <a:buFont typeface="Times New Roman" panose="02020603050405020304" pitchFamily="18" charset="0"/>
              <a:buNone/>
              <a:defRPr sz="2800" u="none" kern="1200" baseline="0">
                <a:solidFill>
                  <a:srgbClr val="000000"/>
                </a:solidFill>
                <a:latin typeface="DejaVu Sans" charset="0"/>
                <a:ea typeface="Yahei Mono" charset="-122"/>
              </a:defRPr>
            </a:lvl2pPr>
            <a:lvl3pPr marL="1143000" lvl="2" indent="-228600" algn="l" defTabSz="449580" eaLnBrk="1" fontAlgn="base" latinLnBrk="0" hangingPunct="0">
              <a:lnSpc>
                <a:spcPct val="98000"/>
              </a:lnSpc>
              <a:spcBef>
                <a:spcPct val="0"/>
              </a:spcBef>
              <a:spcAft>
                <a:spcPts val="850"/>
              </a:spcAft>
              <a:buClr>
                <a:srgbClr val="000000"/>
              </a:buClr>
              <a:buSzPct val="100000"/>
              <a:buFont typeface="Times New Roman" panose="02020603050405020304" pitchFamily="18" charset="0"/>
              <a:buNone/>
              <a:defRPr sz="2400" u="none" kern="1200" baseline="0">
                <a:solidFill>
                  <a:srgbClr val="000000"/>
                </a:solidFill>
                <a:latin typeface="DejaVu Sans" charset="0"/>
                <a:ea typeface="Yahei Mono" charset="-122"/>
              </a:defRPr>
            </a:lvl3pPr>
            <a:lvl4pPr marL="1600200" lvl="3" indent="-228600" algn="l" defTabSz="449580" eaLnBrk="1" fontAlgn="base" latinLnBrk="0" hangingPunct="0">
              <a:lnSpc>
                <a:spcPct val="98000"/>
              </a:lnSpc>
              <a:spcBef>
                <a:spcPct val="0"/>
              </a:spcBef>
              <a:spcAft>
                <a:spcPts val="575"/>
              </a:spcAft>
              <a:buClr>
                <a:srgbClr val="000000"/>
              </a:buClr>
              <a:buSzPct val="100000"/>
              <a:buFont typeface="Times New Roman" panose="02020603050405020304" pitchFamily="18" charset="0"/>
              <a:buNone/>
              <a:defRPr sz="2000" u="none" kern="1200" baseline="0">
                <a:solidFill>
                  <a:srgbClr val="000000"/>
                </a:solidFill>
                <a:latin typeface="DejaVu Sans" charset="0"/>
                <a:ea typeface="Yahei Mono" charset="-122"/>
              </a:defRPr>
            </a:lvl4pPr>
            <a:lvl5pPr marL="2057400" lvl="4" indent="-228600" algn="l" defTabSz="449580" eaLnBrk="1" fontAlgn="base" latinLnBrk="0" hangingPunct="0">
              <a:lnSpc>
                <a:spcPct val="98000"/>
              </a:lnSpc>
              <a:spcBef>
                <a:spcPct val="0"/>
              </a:spcBef>
              <a:spcAft>
                <a:spcPts val="290"/>
              </a:spcAft>
              <a:buClr>
                <a:srgbClr val="000000"/>
              </a:buClr>
              <a:buSzPct val="100000"/>
              <a:buFont typeface="Times New Roman" panose="02020603050405020304" pitchFamily="18" charset="0"/>
              <a:buNone/>
              <a:defRPr sz="2000" u="none" kern="1200" baseline="0">
                <a:solidFill>
                  <a:srgbClr val="000000"/>
                </a:solidFill>
                <a:latin typeface="DejaVu Sans" charset="0"/>
                <a:ea typeface="Yahei Mono" charset="-122"/>
              </a:defRPr>
            </a:lvl5pPr>
          </a:lstStyle>
          <a:p>
            <a:pPr marL="0" lvl="0" indent="0" defTabSz="0" eaLnBrk="1" hangingPunct="1">
              <a:spcBef>
                <a:spcPts val="700"/>
              </a:spcBef>
              <a:spcAft>
                <a:spcPct val="0"/>
              </a:spcAft>
              <a:buClr>
                <a:srgbClr val="6699FF"/>
              </a:buClr>
              <a:buSzPct val="100000"/>
              <a:buFont typeface="Wingdings" panose="05000000000000000000" pitchFamily="2" charset="2"/>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905" dirty="0"/>
              <a:t> 索引与优化 之索引的好处与坏处</a:t>
            </a:r>
            <a:endParaRPr lang="en-US" altLang="zh-CN" sz="2905" dirty="0"/>
          </a:p>
        </p:txBody>
      </p:sp>
      <p:sp>
        <p:nvSpPr>
          <p:cNvPr id="65539" name="文本框 65538"/>
          <p:cNvSpPr txBox="1"/>
          <p:nvPr/>
        </p:nvSpPr>
        <p:spPr>
          <a:xfrm>
            <a:off x="2259438" y="2082459"/>
            <a:ext cx="7102826" cy="1824990"/>
          </a:xfrm>
          <a:prstGeom prst="rect">
            <a:avLst/>
          </a:prstGeom>
          <a:noFill/>
          <a:ln w="9525">
            <a:noFill/>
          </a:ln>
        </p:spPr>
        <p:txBody>
          <a:bodyPr wrap="square">
            <a:spAutoFit/>
          </a:bodyPr>
          <a:p>
            <a:r>
              <a:rPr lang="zh-CN" altLang="en-US" sz="2175" dirty="0">
                <a:solidFill>
                  <a:srgbClr val="003366"/>
                </a:solidFill>
              </a:rPr>
              <a:t>好外:</a:t>
            </a:r>
            <a:endParaRPr lang="zh-CN" altLang="en-US" sz="2175" dirty="0">
              <a:solidFill>
                <a:srgbClr val="003366"/>
              </a:solidFill>
            </a:endParaRPr>
          </a:p>
          <a:p>
            <a:r>
              <a:rPr lang="zh-CN" altLang="en-US" sz="1635" dirty="0">
                <a:solidFill>
                  <a:srgbClr val="003366"/>
                </a:solidFill>
              </a:rPr>
              <a:t>加快了查询速度(select )</a:t>
            </a:r>
            <a:endParaRPr lang="zh-CN" altLang="en-US" sz="1635" dirty="0">
              <a:solidFill>
                <a:srgbClr val="003366"/>
              </a:solidFill>
            </a:endParaRPr>
          </a:p>
          <a:p>
            <a:endParaRPr lang="zh-CN" altLang="en-US" sz="1635" dirty="0">
              <a:solidFill>
                <a:srgbClr val="003366"/>
              </a:solidFill>
            </a:endParaRPr>
          </a:p>
          <a:p>
            <a:r>
              <a:rPr lang="zh-CN" altLang="en-US" sz="2540" dirty="0">
                <a:solidFill>
                  <a:srgbClr val="FF3300"/>
                </a:solidFill>
              </a:rPr>
              <a:t>坏处:</a:t>
            </a:r>
            <a:endParaRPr lang="zh-CN" altLang="en-US" sz="2540" dirty="0">
              <a:solidFill>
                <a:srgbClr val="FF3300"/>
              </a:solidFill>
            </a:endParaRPr>
          </a:p>
          <a:p>
            <a:r>
              <a:rPr lang="zh-CN" altLang="en-US" sz="1635" dirty="0">
                <a:solidFill>
                  <a:srgbClr val="FF3300"/>
                </a:solidFill>
              </a:rPr>
              <a:t>降低了增,删,改的速度(update/delete/insert)</a:t>
            </a:r>
            <a:endParaRPr lang="zh-CN" altLang="en-US" sz="1635" dirty="0">
              <a:solidFill>
                <a:srgbClr val="FF3300"/>
              </a:solidFill>
            </a:endParaRPr>
          </a:p>
          <a:p>
            <a:r>
              <a:rPr lang="zh-CN" altLang="en-US" sz="1635" dirty="0">
                <a:solidFill>
                  <a:srgbClr val="FF3300"/>
                </a:solidFill>
              </a:rPr>
              <a:t>增大了表的文件大小(索引文件甚至可能比数据文件还大)</a:t>
            </a:r>
            <a:endParaRPr lang="zh-CN" altLang="en-US" sz="1635" dirty="0">
              <a:solidFill>
                <a:srgbClr val="FF33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矩形 66561"/>
          <p:cNvSpPr>
            <a:spLocks noGrp="1"/>
          </p:cNvSpPr>
          <p:nvPr/>
        </p:nvSpPr>
        <p:spPr>
          <a:xfrm>
            <a:off x="2095260" y="1152121"/>
            <a:ext cx="7553593" cy="521335"/>
          </a:xfrm>
          <a:prstGeom prst="rect">
            <a:avLst/>
          </a:prstGeom>
          <a:noFill/>
          <a:ln w="9525">
            <a:noFill/>
          </a:ln>
        </p:spPr>
        <p:txBody>
          <a:bodyPr vert="horz" wrap="square" lIns="81646" tIns="42456" rIns="81646" bIns="42456" anchor="t"/>
          <a:lstStyle>
            <a:lvl1pPr marL="342900" lvl="0" indent="-342900" algn="l" defTabSz="449580" eaLnBrk="1" fontAlgn="base" latinLnBrk="0" hangingPunct="0">
              <a:lnSpc>
                <a:spcPct val="98000"/>
              </a:lnSpc>
              <a:spcBef>
                <a:spcPct val="0"/>
              </a:spcBef>
              <a:spcAft>
                <a:spcPts val="1425"/>
              </a:spcAft>
              <a:buClr>
                <a:srgbClr val="000000"/>
              </a:buClr>
              <a:buSzPct val="100000"/>
              <a:buFont typeface="Times New Roman" panose="02020603050405020304" pitchFamily="18" charset="0"/>
              <a:buNone/>
              <a:defRPr sz="3200" u="none" kern="1200" baseline="0">
                <a:solidFill>
                  <a:srgbClr val="000000"/>
                </a:solidFill>
                <a:latin typeface="DejaVu Sans" charset="0"/>
                <a:ea typeface="Yahei Mono" charset="-122"/>
              </a:defRPr>
            </a:lvl1pPr>
            <a:lvl2pPr marL="742950" lvl="1" indent="-285750" algn="l" defTabSz="449580" eaLnBrk="1" fontAlgn="base" latinLnBrk="0" hangingPunct="0">
              <a:lnSpc>
                <a:spcPct val="98000"/>
              </a:lnSpc>
              <a:spcBef>
                <a:spcPct val="0"/>
              </a:spcBef>
              <a:spcAft>
                <a:spcPts val="1140"/>
              </a:spcAft>
              <a:buClr>
                <a:srgbClr val="000000"/>
              </a:buClr>
              <a:buSzPct val="100000"/>
              <a:buFont typeface="Times New Roman" panose="02020603050405020304" pitchFamily="18" charset="0"/>
              <a:buNone/>
              <a:defRPr sz="2800" u="none" kern="1200" baseline="0">
                <a:solidFill>
                  <a:srgbClr val="000000"/>
                </a:solidFill>
                <a:latin typeface="DejaVu Sans" charset="0"/>
                <a:ea typeface="Yahei Mono" charset="-122"/>
              </a:defRPr>
            </a:lvl2pPr>
            <a:lvl3pPr marL="1143000" lvl="2" indent="-228600" algn="l" defTabSz="449580" eaLnBrk="1" fontAlgn="base" latinLnBrk="0" hangingPunct="0">
              <a:lnSpc>
                <a:spcPct val="98000"/>
              </a:lnSpc>
              <a:spcBef>
                <a:spcPct val="0"/>
              </a:spcBef>
              <a:spcAft>
                <a:spcPts val="850"/>
              </a:spcAft>
              <a:buClr>
                <a:srgbClr val="000000"/>
              </a:buClr>
              <a:buSzPct val="100000"/>
              <a:buFont typeface="Times New Roman" panose="02020603050405020304" pitchFamily="18" charset="0"/>
              <a:buNone/>
              <a:defRPr sz="2400" u="none" kern="1200" baseline="0">
                <a:solidFill>
                  <a:srgbClr val="000000"/>
                </a:solidFill>
                <a:latin typeface="DejaVu Sans" charset="0"/>
                <a:ea typeface="Yahei Mono" charset="-122"/>
              </a:defRPr>
            </a:lvl3pPr>
            <a:lvl4pPr marL="1600200" lvl="3" indent="-228600" algn="l" defTabSz="449580" eaLnBrk="1" fontAlgn="base" latinLnBrk="0" hangingPunct="0">
              <a:lnSpc>
                <a:spcPct val="98000"/>
              </a:lnSpc>
              <a:spcBef>
                <a:spcPct val="0"/>
              </a:spcBef>
              <a:spcAft>
                <a:spcPts val="575"/>
              </a:spcAft>
              <a:buClr>
                <a:srgbClr val="000000"/>
              </a:buClr>
              <a:buSzPct val="100000"/>
              <a:buFont typeface="Times New Roman" panose="02020603050405020304" pitchFamily="18" charset="0"/>
              <a:buNone/>
              <a:defRPr sz="2000" u="none" kern="1200" baseline="0">
                <a:solidFill>
                  <a:srgbClr val="000000"/>
                </a:solidFill>
                <a:latin typeface="DejaVu Sans" charset="0"/>
                <a:ea typeface="Yahei Mono" charset="-122"/>
              </a:defRPr>
            </a:lvl4pPr>
            <a:lvl5pPr marL="2057400" lvl="4" indent="-228600" algn="l" defTabSz="449580" eaLnBrk="1" fontAlgn="base" latinLnBrk="0" hangingPunct="0">
              <a:lnSpc>
                <a:spcPct val="98000"/>
              </a:lnSpc>
              <a:spcBef>
                <a:spcPct val="0"/>
              </a:spcBef>
              <a:spcAft>
                <a:spcPts val="290"/>
              </a:spcAft>
              <a:buClr>
                <a:srgbClr val="000000"/>
              </a:buClr>
              <a:buSzPct val="100000"/>
              <a:buFont typeface="Times New Roman" panose="02020603050405020304" pitchFamily="18" charset="0"/>
              <a:buNone/>
              <a:defRPr sz="2000" u="none" kern="1200" baseline="0">
                <a:solidFill>
                  <a:srgbClr val="000000"/>
                </a:solidFill>
                <a:latin typeface="DejaVu Sans" charset="0"/>
                <a:ea typeface="Yahei Mono" charset="-122"/>
              </a:defRPr>
            </a:lvl5pPr>
          </a:lstStyle>
          <a:p>
            <a:pPr marL="341630" lvl="0" indent="-341630" defTabSz="0" eaLnBrk="1" hangingPunct="1">
              <a:spcBef>
                <a:spcPts val="700"/>
              </a:spcBef>
              <a:spcAft>
                <a:spcPct val="0"/>
              </a:spcAft>
              <a:buClr>
                <a:srgbClr val="6699FF"/>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905" dirty="0"/>
              <a:t>索引与优化 之索引的使用原则</a:t>
            </a:r>
            <a:endParaRPr lang="en-US" altLang="zh-CN" sz="2905" dirty="0"/>
          </a:p>
        </p:txBody>
      </p:sp>
      <p:sp>
        <p:nvSpPr>
          <p:cNvPr id="66563" name="文本框 66562"/>
          <p:cNvSpPr txBox="1"/>
          <p:nvPr/>
        </p:nvSpPr>
        <p:spPr>
          <a:xfrm>
            <a:off x="2402012" y="2068057"/>
            <a:ext cx="5613709" cy="1767840"/>
          </a:xfrm>
          <a:prstGeom prst="rect">
            <a:avLst/>
          </a:prstGeom>
          <a:noFill/>
          <a:ln w="9525">
            <a:noFill/>
          </a:ln>
        </p:spPr>
        <p:txBody>
          <a:bodyPr wrap="square">
            <a:spAutoFit/>
          </a:bodyPr>
          <a:p>
            <a:pPr>
              <a:buChar char="ü"/>
            </a:pPr>
            <a:r>
              <a:rPr lang="zh-CN" altLang="en-US" sz="2175" dirty="0">
                <a:solidFill>
                  <a:srgbClr val="003366"/>
                </a:solidFill>
              </a:rPr>
              <a:t>不过度索引</a:t>
            </a:r>
            <a:endParaRPr lang="zh-CN" altLang="en-US" sz="2175" dirty="0">
              <a:solidFill>
                <a:srgbClr val="003366"/>
              </a:solidFill>
            </a:endParaRPr>
          </a:p>
          <a:p>
            <a:pPr>
              <a:buChar char="ü"/>
            </a:pPr>
            <a:r>
              <a:rPr lang="zh-CN" altLang="en-US" sz="2175" dirty="0">
                <a:solidFill>
                  <a:srgbClr val="003366"/>
                </a:solidFill>
              </a:rPr>
              <a:t>索引条件列(where后面最频繁的条件比较适宜索引)</a:t>
            </a:r>
            <a:endParaRPr lang="zh-CN" altLang="en-US" sz="2175" dirty="0">
              <a:solidFill>
                <a:srgbClr val="003366"/>
              </a:solidFill>
            </a:endParaRPr>
          </a:p>
          <a:p>
            <a:pPr>
              <a:buChar char="ü"/>
            </a:pPr>
            <a:r>
              <a:rPr lang="zh-CN" altLang="en-US" sz="2175" dirty="0">
                <a:solidFill>
                  <a:srgbClr val="003366"/>
                </a:solidFill>
              </a:rPr>
              <a:t>索引散列值,过于集中的值不要索引</a:t>
            </a:r>
            <a:endParaRPr lang="zh-CN" altLang="en-US" sz="2175" dirty="0">
              <a:solidFill>
                <a:srgbClr val="003366"/>
              </a:solidFill>
            </a:endParaRPr>
          </a:p>
          <a:p>
            <a:r>
              <a:rPr lang="zh-CN" altLang="en-US" sz="2175" dirty="0">
                <a:solidFill>
                  <a:srgbClr val="003366"/>
                </a:solidFill>
              </a:rPr>
              <a:t>例如:给性别"男","女"加索引,意义不大</a:t>
            </a:r>
            <a:endParaRPr lang="zh-CN" altLang="en-US" sz="2175" dirty="0">
              <a:solidFill>
                <a:srgbClr val="00336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矩形 67585"/>
          <p:cNvSpPr>
            <a:spLocks noGrp="1"/>
          </p:cNvSpPr>
          <p:nvPr/>
        </p:nvSpPr>
        <p:spPr>
          <a:xfrm>
            <a:off x="2095260" y="1152121"/>
            <a:ext cx="7553593" cy="521335"/>
          </a:xfrm>
          <a:prstGeom prst="rect">
            <a:avLst/>
          </a:prstGeom>
          <a:noFill/>
          <a:ln w="9525">
            <a:noFill/>
          </a:ln>
        </p:spPr>
        <p:txBody>
          <a:bodyPr vert="horz" wrap="square" lIns="81646" tIns="42456" rIns="81646" bIns="42456" anchor="t"/>
          <a:lstStyle>
            <a:lvl1pPr marL="342900" lvl="0" indent="-342900" algn="l" defTabSz="449580" eaLnBrk="1" fontAlgn="base" latinLnBrk="0" hangingPunct="0">
              <a:lnSpc>
                <a:spcPct val="98000"/>
              </a:lnSpc>
              <a:spcBef>
                <a:spcPct val="0"/>
              </a:spcBef>
              <a:spcAft>
                <a:spcPts val="1425"/>
              </a:spcAft>
              <a:buClr>
                <a:srgbClr val="000000"/>
              </a:buClr>
              <a:buSzPct val="100000"/>
              <a:buFont typeface="Times New Roman" panose="02020603050405020304" pitchFamily="18" charset="0"/>
              <a:buNone/>
              <a:defRPr sz="3200" u="none" kern="1200" baseline="0">
                <a:solidFill>
                  <a:srgbClr val="000000"/>
                </a:solidFill>
                <a:latin typeface="DejaVu Sans" charset="0"/>
                <a:ea typeface="Yahei Mono" charset="-122"/>
              </a:defRPr>
            </a:lvl1pPr>
            <a:lvl2pPr marL="742950" lvl="1" indent="-285750" algn="l" defTabSz="449580" eaLnBrk="1" fontAlgn="base" latinLnBrk="0" hangingPunct="0">
              <a:lnSpc>
                <a:spcPct val="98000"/>
              </a:lnSpc>
              <a:spcBef>
                <a:spcPct val="0"/>
              </a:spcBef>
              <a:spcAft>
                <a:spcPts val="1140"/>
              </a:spcAft>
              <a:buClr>
                <a:srgbClr val="000000"/>
              </a:buClr>
              <a:buSzPct val="100000"/>
              <a:buFont typeface="Times New Roman" panose="02020603050405020304" pitchFamily="18" charset="0"/>
              <a:buNone/>
              <a:defRPr sz="2800" u="none" kern="1200" baseline="0">
                <a:solidFill>
                  <a:srgbClr val="000000"/>
                </a:solidFill>
                <a:latin typeface="DejaVu Sans" charset="0"/>
                <a:ea typeface="Yahei Mono" charset="-122"/>
              </a:defRPr>
            </a:lvl2pPr>
            <a:lvl3pPr marL="1143000" lvl="2" indent="-228600" algn="l" defTabSz="449580" eaLnBrk="1" fontAlgn="base" latinLnBrk="0" hangingPunct="0">
              <a:lnSpc>
                <a:spcPct val="98000"/>
              </a:lnSpc>
              <a:spcBef>
                <a:spcPct val="0"/>
              </a:spcBef>
              <a:spcAft>
                <a:spcPts val="850"/>
              </a:spcAft>
              <a:buClr>
                <a:srgbClr val="000000"/>
              </a:buClr>
              <a:buSzPct val="100000"/>
              <a:buFont typeface="Times New Roman" panose="02020603050405020304" pitchFamily="18" charset="0"/>
              <a:buNone/>
              <a:defRPr sz="2400" u="none" kern="1200" baseline="0">
                <a:solidFill>
                  <a:srgbClr val="000000"/>
                </a:solidFill>
                <a:latin typeface="DejaVu Sans" charset="0"/>
                <a:ea typeface="Yahei Mono" charset="-122"/>
              </a:defRPr>
            </a:lvl3pPr>
            <a:lvl4pPr marL="1600200" lvl="3" indent="-228600" algn="l" defTabSz="449580" eaLnBrk="1" fontAlgn="base" latinLnBrk="0" hangingPunct="0">
              <a:lnSpc>
                <a:spcPct val="98000"/>
              </a:lnSpc>
              <a:spcBef>
                <a:spcPct val="0"/>
              </a:spcBef>
              <a:spcAft>
                <a:spcPts val="575"/>
              </a:spcAft>
              <a:buClr>
                <a:srgbClr val="000000"/>
              </a:buClr>
              <a:buSzPct val="100000"/>
              <a:buFont typeface="Times New Roman" panose="02020603050405020304" pitchFamily="18" charset="0"/>
              <a:buNone/>
              <a:defRPr sz="2000" u="none" kern="1200" baseline="0">
                <a:solidFill>
                  <a:srgbClr val="000000"/>
                </a:solidFill>
                <a:latin typeface="DejaVu Sans" charset="0"/>
                <a:ea typeface="Yahei Mono" charset="-122"/>
              </a:defRPr>
            </a:lvl4pPr>
            <a:lvl5pPr marL="2057400" lvl="4" indent="-228600" algn="l" defTabSz="449580" eaLnBrk="1" fontAlgn="base" latinLnBrk="0" hangingPunct="0">
              <a:lnSpc>
                <a:spcPct val="98000"/>
              </a:lnSpc>
              <a:spcBef>
                <a:spcPct val="0"/>
              </a:spcBef>
              <a:spcAft>
                <a:spcPts val="290"/>
              </a:spcAft>
              <a:buClr>
                <a:srgbClr val="000000"/>
              </a:buClr>
              <a:buSzPct val="100000"/>
              <a:buFont typeface="Times New Roman" panose="02020603050405020304" pitchFamily="18" charset="0"/>
              <a:buNone/>
              <a:defRPr sz="2000" u="none" kern="1200" baseline="0">
                <a:solidFill>
                  <a:srgbClr val="000000"/>
                </a:solidFill>
                <a:latin typeface="DejaVu Sans" charset="0"/>
                <a:ea typeface="Yahei Mono" charset="-122"/>
              </a:defRPr>
            </a:lvl5pPr>
          </a:lstStyle>
          <a:p>
            <a:pPr marL="341630" lvl="0" indent="-341630" defTabSz="0" eaLnBrk="1" hangingPunct="1">
              <a:spcBef>
                <a:spcPts val="700"/>
              </a:spcBef>
              <a:spcAft>
                <a:spcPct val="0"/>
              </a:spcAft>
              <a:buClr>
                <a:srgbClr val="6699FF"/>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905" dirty="0"/>
              <a:t>索引与优化 之索引类型</a:t>
            </a:r>
            <a:endParaRPr lang="en-US" altLang="zh-CN" sz="2905" dirty="0"/>
          </a:p>
        </p:txBody>
      </p:sp>
      <p:sp>
        <p:nvSpPr>
          <p:cNvPr id="67587" name="文本框 67586"/>
          <p:cNvSpPr txBox="1"/>
          <p:nvPr/>
        </p:nvSpPr>
        <p:spPr>
          <a:xfrm>
            <a:off x="2422174" y="2122783"/>
            <a:ext cx="5389046" cy="1652905"/>
          </a:xfrm>
          <a:prstGeom prst="rect">
            <a:avLst/>
          </a:prstGeom>
          <a:noFill/>
          <a:ln w="9525">
            <a:noFill/>
          </a:ln>
        </p:spPr>
        <p:txBody>
          <a:bodyPr wrap="square">
            <a:spAutoFit/>
          </a:bodyPr>
          <a:p>
            <a:pPr>
              <a:buChar char="ü"/>
            </a:pPr>
            <a:r>
              <a:rPr lang="zh-CN" altLang="en-US" sz="2540" dirty="0">
                <a:solidFill>
                  <a:srgbClr val="003366"/>
                </a:solidFill>
              </a:rPr>
              <a:t>普通索引  (index)</a:t>
            </a:r>
            <a:endParaRPr lang="zh-CN" altLang="en-US" sz="2540" dirty="0">
              <a:solidFill>
                <a:srgbClr val="003366"/>
              </a:solidFill>
            </a:endParaRPr>
          </a:p>
          <a:p>
            <a:pPr>
              <a:buChar char="ü"/>
            </a:pPr>
            <a:r>
              <a:rPr lang="zh-CN" altLang="en-US" sz="2540" dirty="0">
                <a:solidFill>
                  <a:srgbClr val="003366"/>
                </a:solidFill>
              </a:rPr>
              <a:t>主键索引  (primary key)</a:t>
            </a:r>
            <a:endParaRPr lang="zh-CN" altLang="en-US" sz="2540" dirty="0">
              <a:solidFill>
                <a:srgbClr val="003366"/>
              </a:solidFill>
            </a:endParaRPr>
          </a:p>
          <a:p>
            <a:pPr>
              <a:buChar char="ü"/>
            </a:pPr>
            <a:r>
              <a:rPr lang="zh-CN" altLang="en-US" sz="2540" dirty="0">
                <a:solidFill>
                  <a:srgbClr val="003366"/>
                </a:solidFill>
              </a:rPr>
              <a:t>唯一索引  (unique)</a:t>
            </a:r>
            <a:endParaRPr lang="zh-CN" altLang="en-US" sz="2540" dirty="0">
              <a:solidFill>
                <a:srgbClr val="003366"/>
              </a:solidFill>
            </a:endParaRPr>
          </a:p>
          <a:p>
            <a:pPr>
              <a:buChar char="ü"/>
            </a:pPr>
            <a:r>
              <a:rPr lang="zh-CN" altLang="en-US" sz="2540" dirty="0">
                <a:solidFill>
                  <a:srgbClr val="003366"/>
                </a:solidFill>
              </a:rPr>
              <a:t>全文索引  (fulltext)</a:t>
            </a:r>
            <a:endParaRPr lang="zh-CN" altLang="en-US" sz="2540" dirty="0">
              <a:solidFill>
                <a:srgbClr val="00336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矩形 68609"/>
          <p:cNvSpPr>
            <a:spLocks noGrp="1"/>
          </p:cNvSpPr>
          <p:nvPr/>
        </p:nvSpPr>
        <p:spPr>
          <a:xfrm>
            <a:off x="2095260" y="1152121"/>
            <a:ext cx="7553593" cy="521335"/>
          </a:xfrm>
          <a:prstGeom prst="rect">
            <a:avLst/>
          </a:prstGeom>
          <a:noFill/>
          <a:ln w="9525">
            <a:noFill/>
          </a:ln>
        </p:spPr>
        <p:txBody>
          <a:bodyPr vert="horz" wrap="square" lIns="81646" tIns="42456" rIns="81646" bIns="42456" anchor="t"/>
          <a:lstStyle>
            <a:lvl1pPr marL="342900" lvl="0" indent="-342900" algn="l" defTabSz="449580" eaLnBrk="1" fontAlgn="base" latinLnBrk="0" hangingPunct="0">
              <a:lnSpc>
                <a:spcPct val="98000"/>
              </a:lnSpc>
              <a:spcBef>
                <a:spcPct val="0"/>
              </a:spcBef>
              <a:spcAft>
                <a:spcPts val="1425"/>
              </a:spcAft>
              <a:buClr>
                <a:srgbClr val="000000"/>
              </a:buClr>
              <a:buSzPct val="100000"/>
              <a:buFont typeface="Times New Roman" panose="02020603050405020304" pitchFamily="18" charset="0"/>
              <a:buNone/>
              <a:defRPr sz="3200" u="none" kern="1200" baseline="0">
                <a:solidFill>
                  <a:srgbClr val="000000"/>
                </a:solidFill>
                <a:latin typeface="DejaVu Sans" charset="0"/>
                <a:ea typeface="Yahei Mono" charset="-122"/>
              </a:defRPr>
            </a:lvl1pPr>
            <a:lvl2pPr marL="742950" lvl="1" indent="-285750" algn="l" defTabSz="449580" eaLnBrk="1" fontAlgn="base" latinLnBrk="0" hangingPunct="0">
              <a:lnSpc>
                <a:spcPct val="98000"/>
              </a:lnSpc>
              <a:spcBef>
                <a:spcPct val="0"/>
              </a:spcBef>
              <a:spcAft>
                <a:spcPts val="1140"/>
              </a:spcAft>
              <a:buClr>
                <a:srgbClr val="000000"/>
              </a:buClr>
              <a:buSzPct val="100000"/>
              <a:buFont typeface="Times New Roman" panose="02020603050405020304" pitchFamily="18" charset="0"/>
              <a:buNone/>
              <a:defRPr sz="2800" u="none" kern="1200" baseline="0">
                <a:solidFill>
                  <a:srgbClr val="000000"/>
                </a:solidFill>
                <a:latin typeface="DejaVu Sans" charset="0"/>
                <a:ea typeface="Yahei Mono" charset="-122"/>
              </a:defRPr>
            </a:lvl2pPr>
            <a:lvl3pPr marL="1143000" lvl="2" indent="-228600" algn="l" defTabSz="449580" eaLnBrk="1" fontAlgn="base" latinLnBrk="0" hangingPunct="0">
              <a:lnSpc>
                <a:spcPct val="98000"/>
              </a:lnSpc>
              <a:spcBef>
                <a:spcPct val="0"/>
              </a:spcBef>
              <a:spcAft>
                <a:spcPts val="850"/>
              </a:spcAft>
              <a:buClr>
                <a:srgbClr val="000000"/>
              </a:buClr>
              <a:buSzPct val="100000"/>
              <a:buFont typeface="Times New Roman" panose="02020603050405020304" pitchFamily="18" charset="0"/>
              <a:buNone/>
              <a:defRPr sz="2400" u="none" kern="1200" baseline="0">
                <a:solidFill>
                  <a:srgbClr val="000000"/>
                </a:solidFill>
                <a:latin typeface="DejaVu Sans" charset="0"/>
                <a:ea typeface="Yahei Mono" charset="-122"/>
              </a:defRPr>
            </a:lvl3pPr>
            <a:lvl4pPr marL="1600200" lvl="3" indent="-228600" algn="l" defTabSz="449580" eaLnBrk="1" fontAlgn="base" latinLnBrk="0" hangingPunct="0">
              <a:lnSpc>
                <a:spcPct val="98000"/>
              </a:lnSpc>
              <a:spcBef>
                <a:spcPct val="0"/>
              </a:spcBef>
              <a:spcAft>
                <a:spcPts val="575"/>
              </a:spcAft>
              <a:buClr>
                <a:srgbClr val="000000"/>
              </a:buClr>
              <a:buSzPct val="100000"/>
              <a:buFont typeface="Times New Roman" panose="02020603050405020304" pitchFamily="18" charset="0"/>
              <a:buNone/>
              <a:defRPr sz="2000" u="none" kern="1200" baseline="0">
                <a:solidFill>
                  <a:srgbClr val="000000"/>
                </a:solidFill>
                <a:latin typeface="DejaVu Sans" charset="0"/>
                <a:ea typeface="Yahei Mono" charset="-122"/>
              </a:defRPr>
            </a:lvl4pPr>
            <a:lvl5pPr marL="2057400" lvl="4" indent="-228600" algn="l" defTabSz="449580" eaLnBrk="1" fontAlgn="base" latinLnBrk="0" hangingPunct="0">
              <a:lnSpc>
                <a:spcPct val="98000"/>
              </a:lnSpc>
              <a:spcBef>
                <a:spcPct val="0"/>
              </a:spcBef>
              <a:spcAft>
                <a:spcPts val="290"/>
              </a:spcAft>
              <a:buClr>
                <a:srgbClr val="000000"/>
              </a:buClr>
              <a:buSzPct val="100000"/>
              <a:buFont typeface="Times New Roman" panose="02020603050405020304" pitchFamily="18" charset="0"/>
              <a:buNone/>
              <a:defRPr sz="2000" u="none" kern="1200" baseline="0">
                <a:solidFill>
                  <a:srgbClr val="000000"/>
                </a:solidFill>
                <a:latin typeface="DejaVu Sans" charset="0"/>
                <a:ea typeface="Yahei Mono" charset="-122"/>
              </a:defRPr>
            </a:lvl5pPr>
          </a:lstStyle>
          <a:p>
            <a:pPr marL="341630" lvl="0" indent="-341630" defTabSz="0" eaLnBrk="1" hangingPunct="1">
              <a:spcBef>
                <a:spcPts val="700"/>
              </a:spcBef>
              <a:spcAft>
                <a:spcPct val="0"/>
              </a:spcAft>
              <a:buClr>
                <a:srgbClr val="6699FF"/>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905" dirty="0"/>
              <a:t>索引与优化 之索引创建语法(1)</a:t>
            </a:r>
            <a:endParaRPr lang="en-US" altLang="zh-CN" sz="2905" dirty="0"/>
          </a:p>
        </p:txBody>
      </p:sp>
      <p:sp>
        <p:nvSpPr>
          <p:cNvPr id="68611" name="文本框 68610"/>
          <p:cNvSpPr txBox="1"/>
          <p:nvPr/>
        </p:nvSpPr>
        <p:spPr>
          <a:xfrm>
            <a:off x="1678940" y="2174240"/>
            <a:ext cx="3672205" cy="2942590"/>
          </a:xfrm>
          <a:prstGeom prst="rect">
            <a:avLst/>
          </a:prstGeom>
          <a:noFill/>
          <a:ln w="9525">
            <a:noFill/>
          </a:ln>
        </p:spPr>
        <p:txBody>
          <a:bodyPr wrap="square">
            <a:spAutoFit/>
          </a:bodyPr>
          <a:p>
            <a:r>
              <a:rPr lang="zh-CN" altLang="en-US" sz="2175" dirty="0">
                <a:solidFill>
                  <a:srgbClr val="003366"/>
                </a:solidFill>
              </a:rPr>
              <a:t>建表时直接声明索引:</a:t>
            </a:r>
            <a:endParaRPr lang="zh-CN" altLang="en-US" sz="2175" dirty="0">
              <a:solidFill>
                <a:srgbClr val="003366"/>
              </a:solidFill>
            </a:endParaRPr>
          </a:p>
          <a:p>
            <a:r>
              <a:rPr lang="zh-CN" altLang="en-US" sz="1815" dirty="0">
                <a:solidFill>
                  <a:srgbClr val="003366"/>
                </a:solidFill>
              </a:rPr>
              <a:t>create table tableName (</a:t>
            </a:r>
            <a:endParaRPr lang="zh-CN" altLang="en-US" sz="1815" dirty="0">
              <a:solidFill>
                <a:srgbClr val="003366"/>
              </a:solidFill>
            </a:endParaRPr>
          </a:p>
          <a:p>
            <a:r>
              <a:rPr lang="zh-CN" altLang="en-US" sz="1815" dirty="0">
                <a:solidFill>
                  <a:srgbClr val="003366"/>
                </a:solidFill>
              </a:rPr>
              <a:t>列1 列类型 列属性,</a:t>
            </a:r>
            <a:endParaRPr lang="zh-CN" altLang="en-US" sz="1815" dirty="0">
              <a:solidFill>
                <a:srgbClr val="003366"/>
              </a:solidFill>
            </a:endParaRPr>
          </a:p>
          <a:p>
            <a:r>
              <a:rPr lang="zh-CN" altLang="en-US" sz="1815" dirty="0">
                <a:solidFill>
                  <a:srgbClr val="003366"/>
                </a:solidFill>
              </a:rPr>
              <a:t>....</a:t>
            </a:r>
            <a:endParaRPr lang="zh-CN" altLang="en-US" sz="1815" dirty="0">
              <a:solidFill>
                <a:srgbClr val="003366"/>
              </a:solidFill>
            </a:endParaRPr>
          </a:p>
          <a:p>
            <a:r>
              <a:rPr lang="zh-CN" altLang="en-US" sz="1815" dirty="0">
                <a:solidFill>
                  <a:srgbClr val="003366"/>
                </a:solidFill>
              </a:rPr>
              <a:t>列N 列类型 列属性,</a:t>
            </a:r>
            <a:endParaRPr lang="zh-CN" altLang="en-US" sz="1815" dirty="0">
              <a:solidFill>
                <a:srgbClr val="003366"/>
              </a:solidFill>
            </a:endParaRPr>
          </a:p>
          <a:p>
            <a:r>
              <a:rPr lang="zh-CN" altLang="en-US" sz="1815" dirty="0">
                <a:solidFill>
                  <a:srgbClr val="003366"/>
                </a:solidFill>
              </a:rPr>
              <a:t>primary key(列名),</a:t>
            </a:r>
            <a:endParaRPr lang="zh-CN" altLang="en-US" sz="1815" dirty="0">
              <a:solidFill>
                <a:srgbClr val="003366"/>
              </a:solidFill>
            </a:endParaRPr>
          </a:p>
          <a:p>
            <a:r>
              <a:rPr lang="zh-CN" altLang="en-US" sz="1815" dirty="0">
                <a:solidFill>
                  <a:srgbClr val="003366"/>
                </a:solidFill>
              </a:rPr>
              <a:t>index (列名),</a:t>
            </a:r>
            <a:endParaRPr lang="zh-CN" altLang="en-US" sz="1815" dirty="0">
              <a:solidFill>
                <a:srgbClr val="003366"/>
              </a:solidFill>
            </a:endParaRPr>
          </a:p>
          <a:p>
            <a:r>
              <a:rPr lang="zh-CN" altLang="en-US" sz="1815" dirty="0">
                <a:solidFill>
                  <a:srgbClr val="003366"/>
                </a:solidFill>
              </a:rPr>
              <a:t>unique(列名),</a:t>
            </a:r>
            <a:endParaRPr lang="zh-CN" altLang="en-US" sz="1815" dirty="0">
              <a:solidFill>
                <a:srgbClr val="003366"/>
              </a:solidFill>
            </a:endParaRPr>
          </a:p>
          <a:p>
            <a:r>
              <a:rPr lang="zh-CN" altLang="en-US" sz="1815" dirty="0">
                <a:solidFill>
                  <a:srgbClr val="003366"/>
                </a:solidFill>
              </a:rPr>
              <a:t>fulltext(列名)</a:t>
            </a:r>
            <a:endParaRPr lang="zh-CN" altLang="en-US" sz="1815" dirty="0">
              <a:solidFill>
                <a:srgbClr val="003366"/>
              </a:solidFill>
            </a:endParaRPr>
          </a:p>
          <a:p>
            <a:r>
              <a:rPr lang="zh-CN" altLang="en-US" sz="1815" dirty="0">
                <a:solidFill>
                  <a:srgbClr val="003366"/>
                </a:solidFill>
              </a:rPr>
              <a:t>)engine xxxxx  charset xxxx</a:t>
            </a:r>
            <a:endParaRPr lang="zh-CN" altLang="en-US" sz="1635" dirty="0"/>
          </a:p>
        </p:txBody>
      </p:sp>
      <p:sp>
        <p:nvSpPr>
          <p:cNvPr id="2" name="文本框 1"/>
          <p:cNvSpPr txBox="1"/>
          <p:nvPr/>
        </p:nvSpPr>
        <p:spPr>
          <a:xfrm>
            <a:off x="6259195" y="2174240"/>
            <a:ext cx="4749800" cy="1476375"/>
          </a:xfrm>
          <a:prstGeom prst="rect">
            <a:avLst/>
          </a:prstGeom>
          <a:noFill/>
        </p:spPr>
        <p:txBody>
          <a:bodyPr wrap="square" rtlCol="0" anchor="t">
            <a:spAutoFit/>
          </a:bodyPr>
          <a:p>
            <a:r>
              <a:rPr lang="zh-CN" altLang="en-US" dirty="0">
                <a:solidFill>
                  <a:srgbClr val="003366"/>
                </a:solidFill>
                <a:sym typeface="+mn-ea"/>
              </a:rPr>
              <a:t>通过修改表建立索引</a:t>
            </a:r>
            <a:endParaRPr lang="zh-CN" altLang="en-US" dirty="0">
              <a:solidFill>
                <a:srgbClr val="003366"/>
              </a:solidFill>
            </a:endParaRPr>
          </a:p>
          <a:p>
            <a:r>
              <a:rPr lang="zh-CN" altLang="en-US" dirty="0">
                <a:solidFill>
                  <a:srgbClr val="003366"/>
                </a:solidFill>
                <a:sym typeface="+mn-ea"/>
              </a:rPr>
              <a:t>alter table add index (列名);</a:t>
            </a:r>
            <a:endParaRPr lang="zh-CN" altLang="en-US" dirty="0">
              <a:solidFill>
                <a:srgbClr val="003366"/>
              </a:solidFill>
            </a:endParaRPr>
          </a:p>
          <a:p>
            <a:r>
              <a:rPr lang="zh-CN" altLang="en-US" dirty="0">
                <a:solidFill>
                  <a:srgbClr val="003366"/>
                </a:solidFill>
                <a:sym typeface="+mn-ea"/>
              </a:rPr>
              <a:t>alter table add unique (列名);</a:t>
            </a:r>
            <a:endParaRPr lang="zh-CN" altLang="en-US" dirty="0">
              <a:solidFill>
                <a:srgbClr val="003366"/>
              </a:solidFill>
            </a:endParaRPr>
          </a:p>
          <a:p>
            <a:r>
              <a:rPr lang="zh-CN" altLang="en-US" dirty="0">
                <a:solidFill>
                  <a:srgbClr val="003366"/>
                </a:solidFill>
                <a:sym typeface="+mn-ea"/>
              </a:rPr>
              <a:t>alter table add primary key(列名);</a:t>
            </a:r>
            <a:endParaRPr lang="zh-CN" altLang="en-US" dirty="0">
              <a:solidFill>
                <a:srgbClr val="003366"/>
              </a:solidFill>
            </a:endParaRPr>
          </a:p>
          <a:p>
            <a:r>
              <a:rPr lang="zh-CN" altLang="en-US" dirty="0">
                <a:solidFill>
                  <a:srgbClr val="003366"/>
                </a:solidFill>
                <a:sym typeface="+mn-ea"/>
              </a:rPr>
              <a:t>alter table add fulltext (列名); </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文本框 73729"/>
          <p:cNvSpPr txBox="1"/>
          <p:nvPr/>
        </p:nvSpPr>
        <p:spPr>
          <a:xfrm>
            <a:off x="2340086" y="1837633"/>
            <a:ext cx="6827520" cy="2438400"/>
          </a:xfrm>
          <a:prstGeom prst="rect">
            <a:avLst/>
          </a:prstGeom>
          <a:noFill/>
          <a:ln w="9525">
            <a:noFill/>
          </a:ln>
        </p:spPr>
        <p:txBody>
          <a:bodyPr wrap="none" anchor="t">
            <a:spAutoFit/>
          </a:bodyPr>
          <a:p>
            <a:r>
              <a:rPr lang="zh-CN" altLang="en-US" sz="2175">
                <a:solidFill>
                  <a:srgbClr val="003366"/>
                </a:solidFill>
              </a:rPr>
              <a:t>进行数据库应用软件的开发时，</a:t>
            </a:r>
            <a:endParaRPr lang="zh-CN" altLang="en-US" sz="2175">
              <a:solidFill>
                <a:srgbClr val="003366"/>
              </a:solidFill>
            </a:endParaRPr>
          </a:p>
          <a:p>
            <a:r>
              <a:rPr lang="zh-CN" altLang="en-US" sz="2175">
                <a:solidFill>
                  <a:srgbClr val="003366"/>
                </a:solidFill>
              </a:rPr>
              <a:t>我们有时会碰到表中的某些数据改变，</a:t>
            </a:r>
            <a:endParaRPr lang="zh-CN" altLang="en-US" sz="2175">
              <a:solidFill>
                <a:srgbClr val="003366"/>
              </a:solidFill>
            </a:endParaRPr>
          </a:p>
          <a:p>
            <a:r>
              <a:rPr lang="zh-CN" altLang="en-US" sz="2175">
                <a:solidFill>
                  <a:srgbClr val="003366"/>
                </a:solidFill>
              </a:rPr>
              <a:t>希望同时引起其他相关数据改变的需求，</a:t>
            </a:r>
            <a:endParaRPr lang="zh-CN" altLang="en-US" sz="2175">
              <a:solidFill>
                <a:srgbClr val="003366"/>
              </a:solidFill>
            </a:endParaRPr>
          </a:p>
          <a:p>
            <a:r>
              <a:rPr lang="zh-CN" altLang="en-US" sz="2175">
                <a:solidFill>
                  <a:srgbClr val="003366"/>
                </a:solidFill>
              </a:rPr>
              <a:t>利用触发器就能满足这样的需求。</a:t>
            </a:r>
            <a:endParaRPr lang="zh-CN" altLang="en-US" sz="2175">
              <a:solidFill>
                <a:srgbClr val="003366"/>
              </a:solidFill>
            </a:endParaRPr>
          </a:p>
          <a:p>
            <a:r>
              <a:rPr lang="zh-CN" altLang="en-US" sz="2175">
                <a:solidFill>
                  <a:srgbClr val="003366"/>
                </a:solidFill>
              </a:rPr>
              <a:t>它能在表中的某些特定数据变化时自动完成某些查询。</a:t>
            </a:r>
            <a:endParaRPr lang="zh-CN" altLang="en-US" sz="2175">
              <a:solidFill>
                <a:srgbClr val="003366"/>
              </a:solidFill>
            </a:endParaRPr>
          </a:p>
          <a:p>
            <a:r>
              <a:rPr lang="zh-CN" altLang="en-US" sz="2175">
                <a:solidFill>
                  <a:srgbClr val="003366"/>
                </a:solidFill>
              </a:rPr>
              <a:t>运用触发器不仅可以简化程序，</a:t>
            </a:r>
            <a:endParaRPr lang="zh-CN" altLang="en-US" sz="2175">
              <a:solidFill>
                <a:srgbClr val="003366"/>
              </a:solidFill>
            </a:endParaRPr>
          </a:p>
          <a:p>
            <a:r>
              <a:rPr lang="zh-CN" altLang="en-US" sz="2175">
                <a:solidFill>
                  <a:srgbClr val="003366"/>
                </a:solidFill>
              </a:rPr>
              <a:t>而且可以增加程序的灵活性。</a:t>
            </a:r>
            <a:endParaRPr lang="zh-CN" altLang="en-US" sz="2175">
              <a:solidFill>
                <a:srgbClr val="003366"/>
              </a:solidFill>
            </a:endParaRPr>
          </a:p>
        </p:txBody>
      </p:sp>
      <p:sp>
        <p:nvSpPr>
          <p:cNvPr id="73731" name="圆角矩形 73730"/>
          <p:cNvSpPr/>
          <p:nvPr/>
        </p:nvSpPr>
        <p:spPr>
          <a:xfrm>
            <a:off x="2380410" y="4367979"/>
            <a:ext cx="6899764" cy="1306217"/>
          </a:xfrm>
          <a:prstGeom prst="roundRect">
            <a:avLst>
              <a:gd name="adj" fmla="val 16667"/>
            </a:avLst>
          </a:prstGeom>
          <a:solidFill>
            <a:srgbClr val="00B8FF"/>
          </a:solidFill>
          <a:ln w="9525" cap="flat" cmpd="sng">
            <a:solidFill>
              <a:schemeClr val="tx1"/>
            </a:solidFill>
            <a:prstDash val="solid"/>
            <a:headEnd type="none" w="med" len="med"/>
            <a:tailEnd type="none" w="med" len="med"/>
          </a:ln>
        </p:spPr>
        <p:txBody>
          <a:bodyPr wrap="none" anchor="ctr"/>
          <a:p>
            <a:r>
              <a:rPr lang="zh-CN" altLang="en-US" sz="1815" dirty="0">
                <a:solidFill>
                  <a:srgbClr val="003366"/>
                </a:solidFill>
              </a:rPr>
              <a:t>触发器是一类特殊的事务 ,</a:t>
            </a:r>
            <a:endParaRPr lang="zh-CN" altLang="en-US" sz="1815" dirty="0">
              <a:solidFill>
                <a:srgbClr val="003366"/>
              </a:solidFill>
            </a:endParaRPr>
          </a:p>
          <a:p>
            <a:r>
              <a:rPr lang="zh-CN" altLang="en-US" sz="1815" dirty="0">
                <a:solidFill>
                  <a:srgbClr val="003366"/>
                </a:solidFill>
              </a:rPr>
              <a:t>可以监视某种数据操作(insert/update/delete),</a:t>
            </a:r>
            <a:endParaRPr lang="zh-CN" altLang="en-US" sz="1815" dirty="0">
              <a:solidFill>
                <a:srgbClr val="003366"/>
              </a:solidFill>
            </a:endParaRPr>
          </a:p>
          <a:p>
            <a:r>
              <a:rPr lang="zh-CN" altLang="en-US" sz="1815" dirty="0">
                <a:solidFill>
                  <a:srgbClr val="003366"/>
                </a:solidFill>
              </a:rPr>
              <a:t>并触发相关操作(insert/update/delete)</a:t>
            </a:r>
            <a:endParaRPr lang="zh-CN" altLang="en-US" sz="1815" dirty="0">
              <a:solidFill>
                <a:srgbClr val="003366"/>
              </a:solidFill>
            </a:endParaRPr>
          </a:p>
        </p:txBody>
      </p:sp>
      <p:sp>
        <p:nvSpPr>
          <p:cNvPr id="73732" name="矩形 73731"/>
          <p:cNvSpPr>
            <a:spLocks noGrp="1"/>
          </p:cNvSpPr>
          <p:nvPr/>
        </p:nvSpPr>
        <p:spPr>
          <a:xfrm>
            <a:off x="2095260" y="1152121"/>
            <a:ext cx="7553593" cy="521335"/>
          </a:xfrm>
          <a:prstGeom prst="rect">
            <a:avLst/>
          </a:prstGeom>
          <a:noFill/>
          <a:ln w="9525">
            <a:noFill/>
          </a:ln>
        </p:spPr>
        <p:txBody>
          <a:bodyPr vert="horz" wrap="square" lIns="81646" tIns="42456" rIns="81646" bIns="42456" anchor="t"/>
          <a:lstStyle>
            <a:lvl1pPr marL="342900" lvl="0" indent="-342900" algn="l" defTabSz="449580" eaLnBrk="1" fontAlgn="base" latinLnBrk="0" hangingPunct="0">
              <a:lnSpc>
                <a:spcPct val="98000"/>
              </a:lnSpc>
              <a:spcBef>
                <a:spcPct val="0"/>
              </a:spcBef>
              <a:spcAft>
                <a:spcPts val="1425"/>
              </a:spcAft>
              <a:buClr>
                <a:srgbClr val="000000"/>
              </a:buClr>
              <a:buSzPct val="100000"/>
              <a:buFont typeface="Times New Roman" panose="02020603050405020304" pitchFamily="18" charset="0"/>
              <a:buNone/>
              <a:defRPr sz="3200" u="none" kern="1200" baseline="0">
                <a:solidFill>
                  <a:srgbClr val="000000"/>
                </a:solidFill>
                <a:latin typeface="DejaVu Sans" charset="0"/>
                <a:ea typeface="Yahei Mono" charset="-122"/>
              </a:defRPr>
            </a:lvl1pPr>
            <a:lvl2pPr marL="742950" lvl="1" indent="-285750" algn="l" defTabSz="449580" eaLnBrk="1" fontAlgn="base" latinLnBrk="0" hangingPunct="0">
              <a:lnSpc>
                <a:spcPct val="98000"/>
              </a:lnSpc>
              <a:spcBef>
                <a:spcPct val="0"/>
              </a:spcBef>
              <a:spcAft>
                <a:spcPts val="1140"/>
              </a:spcAft>
              <a:buClr>
                <a:srgbClr val="000000"/>
              </a:buClr>
              <a:buSzPct val="100000"/>
              <a:buFont typeface="Times New Roman" panose="02020603050405020304" pitchFamily="18" charset="0"/>
              <a:buNone/>
              <a:defRPr sz="2800" u="none" kern="1200" baseline="0">
                <a:solidFill>
                  <a:srgbClr val="000000"/>
                </a:solidFill>
                <a:latin typeface="DejaVu Sans" charset="0"/>
                <a:ea typeface="Yahei Mono" charset="-122"/>
              </a:defRPr>
            </a:lvl2pPr>
            <a:lvl3pPr marL="1143000" lvl="2" indent="-228600" algn="l" defTabSz="449580" eaLnBrk="1" fontAlgn="base" latinLnBrk="0" hangingPunct="0">
              <a:lnSpc>
                <a:spcPct val="98000"/>
              </a:lnSpc>
              <a:spcBef>
                <a:spcPct val="0"/>
              </a:spcBef>
              <a:spcAft>
                <a:spcPts val="850"/>
              </a:spcAft>
              <a:buClr>
                <a:srgbClr val="000000"/>
              </a:buClr>
              <a:buSzPct val="100000"/>
              <a:buFont typeface="Times New Roman" panose="02020603050405020304" pitchFamily="18" charset="0"/>
              <a:buNone/>
              <a:defRPr sz="2400" u="none" kern="1200" baseline="0">
                <a:solidFill>
                  <a:srgbClr val="000000"/>
                </a:solidFill>
                <a:latin typeface="DejaVu Sans" charset="0"/>
                <a:ea typeface="Yahei Mono" charset="-122"/>
              </a:defRPr>
            </a:lvl3pPr>
            <a:lvl4pPr marL="1600200" lvl="3" indent="-228600" algn="l" defTabSz="449580" eaLnBrk="1" fontAlgn="base" latinLnBrk="0" hangingPunct="0">
              <a:lnSpc>
                <a:spcPct val="98000"/>
              </a:lnSpc>
              <a:spcBef>
                <a:spcPct val="0"/>
              </a:spcBef>
              <a:spcAft>
                <a:spcPts val="575"/>
              </a:spcAft>
              <a:buClr>
                <a:srgbClr val="000000"/>
              </a:buClr>
              <a:buSzPct val="100000"/>
              <a:buFont typeface="Times New Roman" panose="02020603050405020304" pitchFamily="18" charset="0"/>
              <a:buNone/>
              <a:defRPr sz="2000" u="none" kern="1200" baseline="0">
                <a:solidFill>
                  <a:srgbClr val="000000"/>
                </a:solidFill>
                <a:latin typeface="DejaVu Sans" charset="0"/>
                <a:ea typeface="Yahei Mono" charset="-122"/>
              </a:defRPr>
            </a:lvl4pPr>
            <a:lvl5pPr marL="2057400" lvl="4" indent="-228600" algn="l" defTabSz="449580" eaLnBrk="1" fontAlgn="base" latinLnBrk="0" hangingPunct="0">
              <a:lnSpc>
                <a:spcPct val="98000"/>
              </a:lnSpc>
              <a:spcBef>
                <a:spcPct val="0"/>
              </a:spcBef>
              <a:spcAft>
                <a:spcPts val="290"/>
              </a:spcAft>
              <a:buClr>
                <a:srgbClr val="000000"/>
              </a:buClr>
              <a:buSzPct val="100000"/>
              <a:buFont typeface="Times New Roman" panose="02020603050405020304" pitchFamily="18" charset="0"/>
              <a:buNone/>
              <a:defRPr sz="2000" u="none" kern="1200" baseline="0">
                <a:solidFill>
                  <a:srgbClr val="000000"/>
                </a:solidFill>
                <a:latin typeface="DejaVu Sans" charset="0"/>
                <a:ea typeface="Yahei Mono" charset="-122"/>
              </a:defRPr>
            </a:lvl5pPr>
          </a:lstStyle>
          <a:p>
            <a:pPr marL="341630" lvl="0" indent="-341630" defTabSz="0" eaLnBrk="1" hangingPunct="1">
              <a:spcBef>
                <a:spcPts val="700"/>
              </a:spcBef>
              <a:spcAft>
                <a:spcPct val="0"/>
              </a:spcAft>
              <a:buClr>
                <a:srgbClr val="6699FF"/>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905" dirty="0"/>
              <a:t>触发器定义</a:t>
            </a:r>
            <a:endParaRPr lang="en-US" altLang="zh-CN" sz="2905"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矩形 74753"/>
          <p:cNvSpPr>
            <a:spLocks noGrp="1"/>
          </p:cNvSpPr>
          <p:nvPr/>
        </p:nvSpPr>
        <p:spPr>
          <a:xfrm>
            <a:off x="2095260" y="1152121"/>
            <a:ext cx="7553593" cy="521335"/>
          </a:xfrm>
          <a:prstGeom prst="rect">
            <a:avLst/>
          </a:prstGeom>
          <a:noFill/>
          <a:ln w="9525">
            <a:noFill/>
          </a:ln>
        </p:spPr>
        <p:txBody>
          <a:bodyPr vert="horz" wrap="square" lIns="81646" tIns="42456" rIns="81646" bIns="42456" anchor="t"/>
          <a:lstStyle>
            <a:lvl1pPr marL="342900" lvl="0" indent="-342900" algn="l" defTabSz="449580" eaLnBrk="1" fontAlgn="base" latinLnBrk="0" hangingPunct="0">
              <a:lnSpc>
                <a:spcPct val="98000"/>
              </a:lnSpc>
              <a:spcBef>
                <a:spcPct val="0"/>
              </a:spcBef>
              <a:spcAft>
                <a:spcPts val="1425"/>
              </a:spcAft>
              <a:buClr>
                <a:srgbClr val="000000"/>
              </a:buClr>
              <a:buSzPct val="100000"/>
              <a:buFont typeface="Times New Roman" panose="02020603050405020304" pitchFamily="18" charset="0"/>
              <a:buNone/>
              <a:defRPr sz="3200" u="none" kern="1200" baseline="0">
                <a:solidFill>
                  <a:srgbClr val="000000"/>
                </a:solidFill>
                <a:latin typeface="DejaVu Sans" charset="0"/>
                <a:ea typeface="Yahei Mono" charset="-122"/>
              </a:defRPr>
            </a:lvl1pPr>
            <a:lvl2pPr marL="742950" lvl="1" indent="-285750" algn="l" defTabSz="449580" eaLnBrk="1" fontAlgn="base" latinLnBrk="0" hangingPunct="0">
              <a:lnSpc>
                <a:spcPct val="98000"/>
              </a:lnSpc>
              <a:spcBef>
                <a:spcPct val="0"/>
              </a:spcBef>
              <a:spcAft>
                <a:spcPts val="1140"/>
              </a:spcAft>
              <a:buClr>
                <a:srgbClr val="000000"/>
              </a:buClr>
              <a:buSzPct val="100000"/>
              <a:buFont typeface="Times New Roman" panose="02020603050405020304" pitchFamily="18" charset="0"/>
              <a:buNone/>
              <a:defRPr sz="2800" u="none" kern="1200" baseline="0">
                <a:solidFill>
                  <a:srgbClr val="000000"/>
                </a:solidFill>
                <a:latin typeface="DejaVu Sans" charset="0"/>
                <a:ea typeface="Yahei Mono" charset="-122"/>
              </a:defRPr>
            </a:lvl2pPr>
            <a:lvl3pPr marL="1143000" lvl="2" indent="-228600" algn="l" defTabSz="449580" eaLnBrk="1" fontAlgn="base" latinLnBrk="0" hangingPunct="0">
              <a:lnSpc>
                <a:spcPct val="98000"/>
              </a:lnSpc>
              <a:spcBef>
                <a:spcPct val="0"/>
              </a:spcBef>
              <a:spcAft>
                <a:spcPts val="850"/>
              </a:spcAft>
              <a:buClr>
                <a:srgbClr val="000000"/>
              </a:buClr>
              <a:buSzPct val="100000"/>
              <a:buFont typeface="Times New Roman" panose="02020603050405020304" pitchFamily="18" charset="0"/>
              <a:buNone/>
              <a:defRPr sz="2400" u="none" kern="1200" baseline="0">
                <a:solidFill>
                  <a:srgbClr val="000000"/>
                </a:solidFill>
                <a:latin typeface="DejaVu Sans" charset="0"/>
                <a:ea typeface="Yahei Mono" charset="-122"/>
              </a:defRPr>
            </a:lvl3pPr>
            <a:lvl4pPr marL="1600200" lvl="3" indent="-228600" algn="l" defTabSz="449580" eaLnBrk="1" fontAlgn="base" latinLnBrk="0" hangingPunct="0">
              <a:lnSpc>
                <a:spcPct val="98000"/>
              </a:lnSpc>
              <a:spcBef>
                <a:spcPct val="0"/>
              </a:spcBef>
              <a:spcAft>
                <a:spcPts val="575"/>
              </a:spcAft>
              <a:buClr>
                <a:srgbClr val="000000"/>
              </a:buClr>
              <a:buSzPct val="100000"/>
              <a:buFont typeface="Times New Roman" panose="02020603050405020304" pitchFamily="18" charset="0"/>
              <a:buNone/>
              <a:defRPr sz="2000" u="none" kern="1200" baseline="0">
                <a:solidFill>
                  <a:srgbClr val="000000"/>
                </a:solidFill>
                <a:latin typeface="DejaVu Sans" charset="0"/>
                <a:ea typeface="Yahei Mono" charset="-122"/>
              </a:defRPr>
            </a:lvl4pPr>
            <a:lvl5pPr marL="2057400" lvl="4" indent="-228600" algn="l" defTabSz="449580" eaLnBrk="1" fontAlgn="base" latinLnBrk="0" hangingPunct="0">
              <a:lnSpc>
                <a:spcPct val="98000"/>
              </a:lnSpc>
              <a:spcBef>
                <a:spcPct val="0"/>
              </a:spcBef>
              <a:spcAft>
                <a:spcPts val="290"/>
              </a:spcAft>
              <a:buClr>
                <a:srgbClr val="000000"/>
              </a:buClr>
              <a:buSzPct val="100000"/>
              <a:buFont typeface="Times New Roman" panose="02020603050405020304" pitchFamily="18" charset="0"/>
              <a:buNone/>
              <a:defRPr sz="2000" u="none" kern="1200" baseline="0">
                <a:solidFill>
                  <a:srgbClr val="000000"/>
                </a:solidFill>
                <a:latin typeface="DejaVu Sans" charset="0"/>
                <a:ea typeface="Yahei Mono" charset="-122"/>
              </a:defRPr>
            </a:lvl5pPr>
          </a:lstStyle>
          <a:p>
            <a:pPr marL="341630" lvl="0" indent="-341630" defTabSz="0" eaLnBrk="1" hangingPunct="1">
              <a:spcBef>
                <a:spcPts val="700"/>
              </a:spcBef>
              <a:spcAft>
                <a:spcPct val="0"/>
              </a:spcAft>
              <a:buClr>
                <a:srgbClr val="6699FF"/>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905" dirty="0"/>
              <a:t> 触发器应用场合</a:t>
            </a:r>
            <a:endParaRPr lang="en-US" altLang="zh-CN" sz="2905" dirty="0"/>
          </a:p>
        </p:txBody>
      </p:sp>
      <p:sp>
        <p:nvSpPr>
          <p:cNvPr id="74755" name="文本框 74754"/>
          <p:cNvSpPr txBox="1"/>
          <p:nvPr/>
        </p:nvSpPr>
        <p:spPr>
          <a:xfrm>
            <a:off x="2053496" y="1958606"/>
            <a:ext cx="7961156" cy="4115435"/>
          </a:xfrm>
          <a:prstGeom prst="rect">
            <a:avLst/>
          </a:prstGeom>
          <a:noFill/>
          <a:ln w="9525">
            <a:noFill/>
          </a:ln>
        </p:spPr>
        <p:txBody>
          <a:bodyPr wrap="square" anchor="t">
            <a:spAutoFit/>
          </a:bodyPr>
          <a:p>
            <a:r>
              <a:rPr lang="zh-CN" altLang="en-US" sz="2175" dirty="0">
                <a:solidFill>
                  <a:srgbClr val="003366"/>
                </a:solidFill>
              </a:rPr>
              <a:t>1.当向一张表中添加或删除记录时，需要在相关表中进行同步操作。</a:t>
            </a:r>
            <a:endParaRPr lang="zh-CN" altLang="en-US" sz="2175" dirty="0">
              <a:solidFill>
                <a:srgbClr val="003366"/>
              </a:solidFill>
            </a:endParaRPr>
          </a:p>
          <a:p>
            <a:r>
              <a:rPr lang="zh-CN" altLang="en-US" sz="2175" dirty="0">
                <a:solidFill>
                  <a:srgbClr val="003366"/>
                </a:solidFill>
              </a:rPr>
              <a:t>比如，当一个订单产生时,订单所购的商品的库存量相应减少。</a:t>
            </a:r>
            <a:endParaRPr lang="zh-CN" altLang="en-US" sz="2175" dirty="0">
              <a:solidFill>
                <a:srgbClr val="003366"/>
              </a:solidFill>
            </a:endParaRPr>
          </a:p>
          <a:p>
            <a:endParaRPr lang="zh-CN" altLang="en-US" sz="2175" dirty="0">
              <a:solidFill>
                <a:srgbClr val="003366"/>
              </a:solidFill>
            </a:endParaRPr>
          </a:p>
          <a:p>
            <a:r>
              <a:rPr lang="zh-CN" altLang="en-US" sz="2175" dirty="0">
                <a:solidFill>
                  <a:srgbClr val="003366"/>
                </a:solidFill>
              </a:rPr>
              <a:t>2.当表上某列数据的值与其他表中的数据有联系时。</a:t>
            </a:r>
            <a:endParaRPr lang="zh-CN" altLang="en-US" sz="2175" dirty="0">
              <a:solidFill>
                <a:srgbClr val="003366"/>
              </a:solidFill>
            </a:endParaRPr>
          </a:p>
          <a:p>
            <a:r>
              <a:rPr lang="zh-CN" altLang="en-US" sz="2175" dirty="0">
                <a:solidFill>
                  <a:srgbClr val="003366"/>
                </a:solidFill>
              </a:rPr>
              <a:t>比如，当某客户进行欠款消费，</a:t>
            </a:r>
            <a:endParaRPr lang="zh-CN" altLang="en-US" sz="2175" dirty="0">
              <a:solidFill>
                <a:srgbClr val="003366"/>
              </a:solidFill>
            </a:endParaRPr>
          </a:p>
          <a:p>
            <a:r>
              <a:rPr lang="zh-CN" altLang="en-US" sz="2175" dirty="0">
                <a:solidFill>
                  <a:srgbClr val="003366"/>
                </a:solidFill>
              </a:rPr>
              <a:t>可以在生成订单时通过设计触发器判断该客户的累计欠款是否超出了最大限度。</a:t>
            </a:r>
            <a:endParaRPr lang="zh-CN" altLang="en-US" sz="2175" dirty="0">
              <a:solidFill>
                <a:srgbClr val="003366"/>
              </a:solidFill>
            </a:endParaRPr>
          </a:p>
          <a:p>
            <a:endParaRPr lang="zh-CN" altLang="en-US" sz="2175" dirty="0">
              <a:solidFill>
                <a:srgbClr val="003366"/>
              </a:solidFill>
            </a:endParaRPr>
          </a:p>
          <a:p>
            <a:r>
              <a:rPr lang="zh-CN" altLang="en-US" sz="2175" dirty="0">
                <a:solidFill>
                  <a:srgbClr val="003366"/>
                </a:solidFill>
              </a:rPr>
              <a:t>3.当需要对某张表进行跟踪时。</a:t>
            </a:r>
            <a:endParaRPr lang="zh-CN" altLang="en-US" sz="2175" dirty="0">
              <a:solidFill>
                <a:srgbClr val="003366"/>
              </a:solidFill>
            </a:endParaRPr>
          </a:p>
          <a:p>
            <a:r>
              <a:rPr lang="zh-CN" altLang="en-US" sz="2175" dirty="0">
                <a:solidFill>
                  <a:srgbClr val="003366"/>
                </a:solidFill>
              </a:rPr>
              <a:t>比如，当有新订单产生时，需要及时通知相关人员进行处理，</a:t>
            </a:r>
            <a:endParaRPr lang="zh-CN" altLang="en-US" sz="2175" dirty="0">
              <a:solidFill>
                <a:srgbClr val="003366"/>
              </a:solidFill>
            </a:endParaRPr>
          </a:p>
          <a:p>
            <a:r>
              <a:rPr lang="zh-CN" altLang="en-US" sz="2175" dirty="0">
                <a:solidFill>
                  <a:srgbClr val="003366"/>
                </a:solidFill>
              </a:rPr>
              <a:t>此时可以在订单表上设计添加触发器加以实现</a:t>
            </a:r>
            <a:endParaRPr lang="zh-CN" altLang="en-US" sz="2175" dirty="0">
              <a:solidFill>
                <a:srgbClr val="00336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矩形 75777"/>
          <p:cNvSpPr>
            <a:spLocks noGrp="1"/>
          </p:cNvSpPr>
          <p:nvPr/>
        </p:nvSpPr>
        <p:spPr>
          <a:xfrm>
            <a:off x="2095260" y="1152121"/>
            <a:ext cx="7553593" cy="521335"/>
          </a:xfrm>
          <a:prstGeom prst="rect">
            <a:avLst/>
          </a:prstGeom>
          <a:noFill/>
          <a:ln w="9525">
            <a:noFill/>
          </a:ln>
        </p:spPr>
        <p:txBody>
          <a:bodyPr vert="horz" wrap="square" lIns="81646" tIns="42456" rIns="81646" bIns="42456" anchor="t"/>
          <a:lstStyle>
            <a:lvl1pPr marL="342900" lvl="0" indent="-342900" algn="l" defTabSz="449580" eaLnBrk="1" fontAlgn="base" latinLnBrk="0" hangingPunct="0">
              <a:lnSpc>
                <a:spcPct val="98000"/>
              </a:lnSpc>
              <a:spcBef>
                <a:spcPct val="0"/>
              </a:spcBef>
              <a:spcAft>
                <a:spcPts val="1425"/>
              </a:spcAft>
              <a:buClr>
                <a:srgbClr val="000000"/>
              </a:buClr>
              <a:buSzPct val="100000"/>
              <a:buFont typeface="Times New Roman" panose="02020603050405020304" pitchFamily="18" charset="0"/>
              <a:buNone/>
              <a:defRPr sz="3200" u="none" kern="1200" baseline="0">
                <a:solidFill>
                  <a:srgbClr val="000000"/>
                </a:solidFill>
                <a:latin typeface="DejaVu Sans" charset="0"/>
                <a:ea typeface="Yahei Mono" charset="-122"/>
              </a:defRPr>
            </a:lvl1pPr>
            <a:lvl2pPr marL="742950" lvl="1" indent="-285750" algn="l" defTabSz="449580" eaLnBrk="1" fontAlgn="base" latinLnBrk="0" hangingPunct="0">
              <a:lnSpc>
                <a:spcPct val="98000"/>
              </a:lnSpc>
              <a:spcBef>
                <a:spcPct val="0"/>
              </a:spcBef>
              <a:spcAft>
                <a:spcPts val="1140"/>
              </a:spcAft>
              <a:buClr>
                <a:srgbClr val="000000"/>
              </a:buClr>
              <a:buSzPct val="100000"/>
              <a:buFont typeface="Times New Roman" panose="02020603050405020304" pitchFamily="18" charset="0"/>
              <a:buNone/>
              <a:defRPr sz="2800" u="none" kern="1200" baseline="0">
                <a:solidFill>
                  <a:srgbClr val="000000"/>
                </a:solidFill>
                <a:latin typeface="DejaVu Sans" charset="0"/>
                <a:ea typeface="Yahei Mono" charset="-122"/>
              </a:defRPr>
            </a:lvl2pPr>
            <a:lvl3pPr marL="1143000" lvl="2" indent="-228600" algn="l" defTabSz="449580" eaLnBrk="1" fontAlgn="base" latinLnBrk="0" hangingPunct="0">
              <a:lnSpc>
                <a:spcPct val="98000"/>
              </a:lnSpc>
              <a:spcBef>
                <a:spcPct val="0"/>
              </a:spcBef>
              <a:spcAft>
                <a:spcPts val="850"/>
              </a:spcAft>
              <a:buClr>
                <a:srgbClr val="000000"/>
              </a:buClr>
              <a:buSzPct val="100000"/>
              <a:buFont typeface="Times New Roman" panose="02020603050405020304" pitchFamily="18" charset="0"/>
              <a:buNone/>
              <a:defRPr sz="2400" u="none" kern="1200" baseline="0">
                <a:solidFill>
                  <a:srgbClr val="000000"/>
                </a:solidFill>
                <a:latin typeface="DejaVu Sans" charset="0"/>
                <a:ea typeface="Yahei Mono" charset="-122"/>
              </a:defRPr>
            </a:lvl3pPr>
            <a:lvl4pPr marL="1600200" lvl="3" indent="-228600" algn="l" defTabSz="449580" eaLnBrk="1" fontAlgn="base" latinLnBrk="0" hangingPunct="0">
              <a:lnSpc>
                <a:spcPct val="98000"/>
              </a:lnSpc>
              <a:spcBef>
                <a:spcPct val="0"/>
              </a:spcBef>
              <a:spcAft>
                <a:spcPts val="575"/>
              </a:spcAft>
              <a:buClr>
                <a:srgbClr val="000000"/>
              </a:buClr>
              <a:buSzPct val="100000"/>
              <a:buFont typeface="Times New Roman" panose="02020603050405020304" pitchFamily="18" charset="0"/>
              <a:buNone/>
              <a:defRPr sz="2000" u="none" kern="1200" baseline="0">
                <a:solidFill>
                  <a:srgbClr val="000000"/>
                </a:solidFill>
                <a:latin typeface="DejaVu Sans" charset="0"/>
                <a:ea typeface="Yahei Mono" charset="-122"/>
              </a:defRPr>
            </a:lvl4pPr>
            <a:lvl5pPr marL="2057400" lvl="4" indent="-228600" algn="l" defTabSz="449580" eaLnBrk="1" fontAlgn="base" latinLnBrk="0" hangingPunct="0">
              <a:lnSpc>
                <a:spcPct val="98000"/>
              </a:lnSpc>
              <a:spcBef>
                <a:spcPct val="0"/>
              </a:spcBef>
              <a:spcAft>
                <a:spcPts val="290"/>
              </a:spcAft>
              <a:buClr>
                <a:srgbClr val="000000"/>
              </a:buClr>
              <a:buSzPct val="100000"/>
              <a:buFont typeface="Times New Roman" panose="02020603050405020304" pitchFamily="18" charset="0"/>
              <a:buNone/>
              <a:defRPr sz="2000" u="none" kern="1200" baseline="0">
                <a:solidFill>
                  <a:srgbClr val="000000"/>
                </a:solidFill>
                <a:latin typeface="DejaVu Sans" charset="0"/>
                <a:ea typeface="Yahei Mono" charset="-122"/>
              </a:defRPr>
            </a:lvl5pPr>
          </a:lstStyle>
          <a:p>
            <a:pPr marL="341630" lvl="0" indent="-341630" defTabSz="0" eaLnBrk="1" hangingPunct="1">
              <a:spcBef>
                <a:spcPts val="700"/>
              </a:spcBef>
              <a:spcAft>
                <a:spcPct val="0"/>
              </a:spcAft>
              <a:buClr>
                <a:srgbClr val="6699FF"/>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905" dirty="0"/>
              <a:t> 触发器创建语法 之4要素</a:t>
            </a:r>
            <a:endParaRPr lang="en-US" altLang="zh-CN" sz="2905" dirty="0"/>
          </a:p>
        </p:txBody>
      </p:sp>
      <p:sp>
        <p:nvSpPr>
          <p:cNvPr id="75779" name="圆角矩形 75778"/>
          <p:cNvSpPr/>
          <p:nvPr/>
        </p:nvSpPr>
        <p:spPr>
          <a:xfrm>
            <a:off x="2299762" y="2204872"/>
            <a:ext cx="3306587" cy="816565"/>
          </a:xfrm>
          <a:prstGeom prst="roundRect">
            <a:avLst>
              <a:gd name="adj" fmla="val 16667"/>
            </a:avLst>
          </a:prstGeom>
          <a:solidFill>
            <a:srgbClr val="00B8FF"/>
          </a:solidFill>
          <a:ln w="9525" cap="flat" cmpd="sng">
            <a:solidFill>
              <a:schemeClr val="tx1"/>
            </a:solidFill>
            <a:prstDash val="solid"/>
            <a:headEnd type="none" w="med" len="med"/>
            <a:tailEnd type="none" w="med" len="med"/>
          </a:ln>
        </p:spPr>
        <p:txBody>
          <a:bodyPr wrap="none" anchor="ctr"/>
          <a:p>
            <a:pPr algn="ctr"/>
            <a:r>
              <a:rPr lang="zh-CN" altLang="en-US" sz="2175" dirty="0">
                <a:solidFill>
                  <a:srgbClr val="003366"/>
                </a:solidFill>
              </a:rPr>
              <a:t>监视地点</a:t>
            </a:r>
            <a:endParaRPr lang="zh-CN" altLang="en-US" sz="2175" dirty="0">
              <a:solidFill>
                <a:srgbClr val="003366"/>
              </a:solidFill>
            </a:endParaRPr>
          </a:p>
          <a:p>
            <a:pPr algn="ctr"/>
            <a:r>
              <a:rPr lang="zh-CN" altLang="en-US" sz="2175" dirty="0">
                <a:solidFill>
                  <a:srgbClr val="003366"/>
                </a:solidFill>
              </a:rPr>
              <a:t>(table)</a:t>
            </a:r>
            <a:endParaRPr lang="zh-CN" altLang="en-US" sz="2175" dirty="0">
              <a:solidFill>
                <a:srgbClr val="003366"/>
              </a:solidFill>
            </a:endParaRPr>
          </a:p>
        </p:txBody>
      </p:sp>
      <p:sp>
        <p:nvSpPr>
          <p:cNvPr id="75780" name="圆角矩形 75779"/>
          <p:cNvSpPr/>
          <p:nvPr/>
        </p:nvSpPr>
        <p:spPr>
          <a:xfrm>
            <a:off x="6218413" y="2204872"/>
            <a:ext cx="3470764" cy="816565"/>
          </a:xfrm>
          <a:prstGeom prst="roundRect">
            <a:avLst>
              <a:gd name="adj" fmla="val 16667"/>
            </a:avLst>
          </a:prstGeom>
          <a:solidFill>
            <a:srgbClr val="00B8FF">
              <a:alpha val="100000"/>
            </a:srgbClr>
          </a:solidFill>
          <a:ln w="9525" cap="flat" cmpd="sng">
            <a:solidFill>
              <a:schemeClr val="tx1"/>
            </a:solidFill>
            <a:prstDash val="solid"/>
            <a:headEnd type="none" w="med" len="med"/>
            <a:tailEnd type="none" w="med" len="med"/>
          </a:ln>
        </p:spPr>
        <p:txBody>
          <a:bodyPr vert="horz" wrap="none" anchor="ctr"/>
          <a:p>
            <a:pPr algn="ctr"/>
            <a:r>
              <a:rPr lang="zh-CN" altLang="en-US" sz="2175" dirty="0">
                <a:solidFill>
                  <a:srgbClr val="003366"/>
                </a:solidFill>
              </a:rPr>
              <a:t>监视事件</a:t>
            </a:r>
            <a:endParaRPr lang="zh-CN" altLang="en-US" sz="2175" dirty="0">
              <a:solidFill>
                <a:srgbClr val="003366"/>
              </a:solidFill>
            </a:endParaRPr>
          </a:p>
          <a:p>
            <a:pPr algn="ctr"/>
            <a:r>
              <a:rPr lang="zh-CN" altLang="en-US" sz="2175" dirty="0">
                <a:solidFill>
                  <a:srgbClr val="003366"/>
                </a:solidFill>
              </a:rPr>
              <a:t>insert/update/delete</a:t>
            </a:r>
            <a:endParaRPr lang="zh-CN" altLang="en-US" sz="2175" dirty="0">
              <a:solidFill>
                <a:srgbClr val="003366"/>
              </a:solidFill>
            </a:endParaRPr>
          </a:p>
        </p:txBody>
      </p:sp>
      <p:sp>
        <p:nvSpPr>
          <p:cNvPr id="75781" name="圆角矩形 75780"/>
          <p:cNvSpPr/>
          <p:nvPr/>
        </p:nvSpPr>
        <p:spPr>
          <a:xfrm>
            <a:off x="6340826" y="3918652"/>
            <a:ext cx="3308027" cy="816565"/>
          </a:xfrm>
          <a:prstGeom prst="roundRect">
            <a:avLst>
              <a:gd name="adj" fmla="val 16667"/>
            </a:avLst>
          </a:prstGeom>
          <a:solidFill>
            <a:srgbClr val="00B8FF">
              <a:alpha val="100000"/>
            </a:srgbClr>
          </a:solidFill>
          <a:ln w="9525" cap="flat" cmpd="sng">
            <a:solidFill>
              <a:schemeClr val="tx1"/>
            </a:solidFill>
            <a:prstDash val="solid"/>
            <a:headEnd type="none" w="med" len="med"/>
            <a:tailEnd type="none" w="med" len="med"/>
          </a:ln>
        </p:spPr>
        <p:txBody>
          <a:bodyPr vert="horz" wrap="none" anchor="ctr"/>
          <a:p>
            <a:pPr algn="ctr"/>
            <a:r>
              <a:rPr lang="zh-CN" altLang="en-US" sz="2175" dirty="0">
                <a:solidFill>
                  <a:srgbClr val="003366"/>
                </a:solidFill>
              </a:rPr>
              <a:t>触发事件</a:t>
            </a:r>
            <a:endParaRPr lang="zh-CN" altLang="en-US" sz="2175" dirty="0">
              <a:solidFill>
                <a:srgbClr val="003366"/>
              </a:solidFill>
            </a:endParaRPr>
          </a:p>
          <a:p>
            <a:pPr algn="ctr"/>
            <a:r>
              <a:rPr lang="zh-CN" altLang="en-US" sz="2175" dirty="0">
                <a:solidFill>
                  <a:srgbClr val="003366"/>
                </a:solidFill>
              </a:rPr>
              <a:t>insert/update/delete</a:t>
            </a:r>
            <a:endParaRPr lang="zh-CN" altLang="en-US" sz="2175" dirty="0">
              <a:solidFill>
                <a:srgbClr val="003366"/>
              </a:solidFill>
            </a:endParaRPr>
          </a:p>
        </p:txBody>
      </p:sp>
      <p:sp>
        <p:nvSpPr>
          <p:cNvPr id="75782" name="圆角矩形 75781"/>
          <p:cNvSpPr/>
          <p:nvPr/>
        </p:nvSpPr>
        <p:spPr>
          <a:xfrm>
            <a:off x="2340086" y="3960416"/>
            <a:ext cx="3306587" cy="815126"/>
          </a:xfrm>
          <a:prstGeom prst="roundRect">
            <a:avLst>
              <a:gd name="adj" fmla="val 16667"/>
            </a:avLst>
          </a:prstGeom>
          <a:solidFill>
            <a:srgbClr val="00B8FF">
              <a:alpha val="100000"/>
            </a:srgbClr>
          </a:solidFill>
          <a:ln w="9525" cap="flat" cmpd="sng">
            <a:solidFill>
              <a:schemeClr val="tx1"/>
            </a:solidFill>
            <a:prstDash val="solid"/>
            <a:headEnd type="none" w="med" len="med"/>
            <a:tailEnd type="none" w="med" len="med"/>
          </a:ln>
        </p:spPr>
        <p:txBody>
          <a:bodyPr vert="horz" wrap="none" anchor="ctr"/>
          <a:p>
            <a:pPr algn="ctr"/>
            <a:r>
              <a:rPr lang="zh-CN" altLang="en-US" sz="2175" dirty="0">
                <a:solidFill>
                  <a:srgbClr val="003366"/>
                </a:solidFill>
              </a:rPr>
              <a:t>触发时间</a:t>
            </a:r>
            <a:endParaRPr lang="zh-CN" altLang="en-US" sz="2175" dirty="0">
              <a:solidFill>
                <a:srgbClr val="003366"/>
              </a:solidFill>
            </a:endParaRPr>
          </a:p>
          <a:p>
            <a:pPr algn="ctr"/>
            <a:r>
              <a:rPr lang="zh-CN" altLang="en-US" sz="2175" dirty="0">
                <a:solidFill>
                  <a:srgbClr val="003366"/>
                </a:solidFill>
              </a:rPr>
              <a:t>after/before</a:t>
            </a:r>
            <a:endParaRPr lang="zh-CN" altLang="en-US" sz="2175" dirty="0">
              <a:solidFill>
                <a:srgbClr val="00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91440" tIns="45720" rIns="91440" bIns="45720" rtlCol="0" anchor="ctr">
            <a:normAutofit/>
          </a:bodyPr>
          <a:lstStyle/>
          <a:p>
            <a:r>
              <a:rPr lang="zh-CN" altLang="en-US" dirty="0"/>
              <a:t>关系型和非关系数据库介绍</a:t>
            </a:r>
            <a:endParaRPr lang="zh-CN" altLang="en-US" dirty="0"/>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1800" dirty="0" smtClean="0">
                <a:sym typeface="+mn-ea"/>
              </a:rPr>
              <a:t>数据库是计算机应用系统中的一种专门管理数据资源的系统。数据库就是一组经过计算机整理后的数据，存储在一个或者多个文件中，而管理这个数据库的软件就称为数据库管理系统。</a:t>
            </a:r>
            <a:endParaRPr lang="zh-CN" altLang="en-US" sz="1800" dirty="0" smtClean="0">
              <a:sym typeface="+mn-ea"/>
            </a:endParaRPr>
          </a:p>
          <a:p>
            <a:pPr algn="just">
              <a:lnSpc>
                <a:spcPct val="120000"/>
              </a:lnSpc>
            </a:pPr>
            <a:r>
              <a:rPr lang="zh-CN" altLang="en-US" sz="1800" dirty="0">
                <a:solidFill>
                  <a:srgbClr val="003366"/>
                </a:solidFill>
                <a:sym typeface="+mn-ea"/>
              </a:rPr>
              <a:t>数据库服务器为我们提供数据存储服务，常用的数据库服务器:</a:t>
            </a:r>
            <a:endParaRPr lang="zh-CN" altLang="en-US" sz="1800" dirty="0">
              <a:solidFill>
                <a:srgbClr val="003366"/>
              </a:solidFill>
            </a:endParaRPr>
          </a:p>
          <a:p>
            <a:pPr lvl="1" algn="just">
              <a:lnSpc>
                <a:spcPct val="120000"/>
              </a:lnSpc>
            </a:pPr>
            <a:r>
              <a:rPr lang="zh-CN" altLang="en-US" sz="1500" dirty="0">
                <a:solidFill>
                  <a:srgbClr val="003366"/>
                </a:solidFill>
                <a:sym typeface="+mn-ea"/>
              </a:rPr>
              <a:t>关系型数据库：IBM DB2、ORACLE、Sybase、SQL Server、MySQL、Access等</a:t>
            </a:r>
            <a:endParaRPr lang="zh-CN" altLang="en-US" sz="1500" dirty="0">
              <a:solidFill>
                <a:srgbClr val="003366"/>
              </a:solidFill>
              <a:sym typeface="+mn-ea"/>
            </a:endParaRPr>
          </a:p>
          <a:p>
            <a:pPr lvl="1" algn="just">
              <a:lnSpc>
                <a:spcPct val="120000"/>
              </a:lnSpc>
            </a:pPr>
            <a:r>
              <a:rPr lang="zh-CN" altLang="en-US" sz="1500" dirty="0">
                <a:solidFill>
                  <a:srgbClr val="003366"/>
                </a:solidFill>
                <a:sym typeface="+mn-ea"/>
              </a:rPr>
              <a:t>非关系型数据库：</a:t>
            </a:r>
            <a:r>
              <a:rPr lang="en-US" altLang="zh-CN" sz="1500" dirty="0">
                <a:solidFill>
                  <a:srgbClr val="003366"/>
                </a:solidFill>
                <a:sym typeface="+mn-ea"/>
              </a:rPr>
              <a:t>Hbase</a:t>
            </a:r>
            <a:r>
              <a:rPr lang="zh-CN" altLang="en-US" sz="1500" dirty="0">
                <a:solidFill>
                  <a:srgbClr val="003366"/>
                </a:solidFill>
                <a:sym typeface="+mn-ea"/>
              </a:rPr>
              <a:t>、</a:t>
            </a:r>
            <a:r>
              <a:rPr lang="en-US" altLang="zh-CN" sz="1500" dirty="0">
                <a:solidFill>
                  <a:srgbClr val="003366"/>
                </a:solidFill>
                <a:sym typeface="+mn-ea"/>
              </a:rPr>
              <a:t>Redis</a:t>
            </a:r>
            <a:r>
              <a:rPr lang="zh-CN" altLang="en-US" sz="1500" dirty="0">
                <a:solidFill>
                  <a:srgbClr val="003366"/>
                </a:solidFill>
                <a:sym typeface="+mn-ea"/>
              </a:rPr>
              <a:t>、</a:t>
            </a:r>
            <a:r>
              <a:rPr lang="en-US" altLang="zh-CN" sz="1500" dirty="0">
                <a:solidFill>
                  <a:srgbClr val="003366"/>
                </a:solidFill>
                <a:sym typeface="+mn-ea"/>
              </a:rPr>
              <a:t>MongoDB</a:t>
            </a:r>
            <a:r>
              <a:rPr lang="zh-CN" altLang="en-US" sz="1500" dirty="0">
                <a:solidFill>
                  <a:srgbClr val="003366"/>
                </a:solidFill>
                <a:sym typeface="+mn-ea"/>
              </a:rPr>
              <a:t>、</a:t>
            </a:r>
            <a:r>
              <a:rPr lang="en-US" altLang="zh-CN" sz="1500" dirty="0">
                <a:solidFill>
                  <a:srgbClr val="003366"/>
                </a:solidFill>
                <a:sym typeface="+mn-ea"/>
              </a:rPr>
              <a:t>Neo4j</a:t>
            </a:r>
            <a:r>
              <a:rPr lang="zh-CN" altLang="en-US" sz="1500" dirty="0">
                <a:solidFill>
                  <a:srgbClr val="003366"/>
                </a:solidFill>
                <a:sym typeface="+mn-ea"/>
              </a:rPr>
              <a:t>等</a:t>
            </a:r>
            <a:endParaRPr lang="zh-CN" altLang="en-US" sz="1500" dirty="0">
              <a:solidFill>
                <a:srgbClr val="003366"/>
              </a:solidFill>
              <a:sym typeface="+mn-ea"/>
            </a:endParaRPr>
          </a:p>
          <a:p>
            <a:pPr lvl="0" algn="just">
              <a:lnSpc>
                <a:spcPct val="120000"/>
              </a:lnSpc>
            </a:pPr>
            <a:endParaRPr lang="zh-CN" altLang="en-US" sz="1800" dirty="0">
              <a:solidFill>
                <a:srgbClr val="003366"/>
              </a:solidFill>
              <a:sym typeface="+mn-ea"/>
            </a:endParaRPr>
          </a:p>
          <a:p>
            <a:pPr lvl="0" algn="just">
              <a:lnSpc>
                <a:spcPct val="120000"/>
              </a:lnSpc>
            </a:pPr>
            <a:endParaRPr lang="zh-CN" altLang="en-US" sz="1800" dirty="0">
              <a:solidFill>
                <a:srgbClr val="003366"/>
              </a:solidFill>
            </a:endParaRPr>
          </a:p>
          <a:p>
            <a:pPr algn="just">
              <a:lnSpc>
                <a:spcPct val="120000"/>
              </a:lnSpc>
            </a:pPr>
            <a:endParaRPr lang="zh-CN" altLang="en-US" sz="1800" dirty="0"/>
          </a:p>
        </p:txBody>
      </p:sp>
      <p:sp>
        <p:nvSpPr>
          <p:cNvPr id="5" name="矩形 4"/>
          <p:cNvSpPr>
            <a:spLocks noChangeArrowheads="1"/>
          </p:cNvSpPr>
          <p:nvPr/>
        </p:nvSpPr>
        <p:spPr bwMode="auto">
          <a:xfrm>
            <a:off x="1085533" y="3945568"/>
            <a:ext cx="1800225" cy="1871662"/>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ln>
          <a:effectLst>
            <a:outerShdw dist="20000" dir="5400000" rotWithShape="0">
              <a:srgbClr val="808080">
                <a:alpha val="37999"/>
              </a:srgbClr>
            </a:outerShdw>
          </a:effectLst>
        </p:spPr>
        <p:txBody>
          <a:bodyPr anchor="ctr"/>
          <a:lstStyle/>
          <a:p>
            <a:pPr algn="ctr">
              <a:defRPr/>
            </a:pPr>
            <a:r>
              <a:rPr kumimoji="1" lang="zh-CN" altLang="en-US">
                <a:solidFill>
                  <a:srgbClr val="FF0000"/>
                </a:solidFill>
                <a:latin typeface="微软雅黑" panose="020B0503020204020204" charset="-122"/>
                <a:ea typeface="微软雅黑" panose="020B0503020204020204" charset="-122"/>
              </a:rPr>
              <a:t>数据库系统</a:t>
            </a:r>
            <a:endParaRPr kumimoji="1" lang="en-US" altLang="zh-CN">
              <a:solidFill>
                <a:srgbClr val="FF0000"/>
              </a:solidFill>
              <a:latin typeface="微软雅黑" panose="020B0503020204020204" charset="-122"/>
              <a:ea typeface="微软雅黑" panose="020B0503020204020204" charset="-122"/>
            </a:endParaRPr>
          </a:p>
          <a:p>
            <a:pPr algn="ctr">
              <a:defRPr/>
            </a:pPr>
            <a:r>
              <a:rPr kumimoji="1" lang="zh-CN" altLang="zh-CN">
                <a:solidFill>
                  <a:srgbClr val="FF0000"/>
                </a:solidFill>
                <a:latin typeface="微软雅黑" panose="020B0503020204020204" charset="-122"/>
                <a:ea typeface="微软雅黑" panose="020B0503020204020204" charset="-122"/>
              </a:rPr>
              <a:t>（</a:t>
            </a:r>
            <a:r>
              <a:rPr kumimoji="1" lang="en-US" altLang="zh-CN">
                <a:solidFill>
                  <a:srgbClr val="FF0000"/>
                </a:solidFill>
                <a:latin typeface="微软雅黑" panose="020B0503020204020204" charset="-122"/>
                <a:ea typeface="微软雅黑" panose="020B0503020204020204" charset="-122"/>
              </a:rPr>
              <a:t>Database system</a:t>
            </a:r>
            <a:r>
              <a:rPr kumimoji="1" lang="zh-CN" altLang="en-US">
                <a:solidFill>
                  <a:srgbClr val="FF0000"/>
                </a:solidFill>
                <a:latin typeface="微软雅黑" panose="020B0503020204020204" charset="-122"/>
                <a:ea typeface="微软雅黑" panose="020B0503020204020204" charset="-122"/>
              </a:rPr>
              <a:t>）</a:t>
            </a:r>
            <a:endParaRPr kumimoji="1" lang="zh-CN" altLang="en-US">
              <a:solidFill>
                <a:srgbClr val="FF0000"/>
              </a:solidFill>
              <a:latin typeface="微软雅黑" panose="020B0503020204020204" charset="-122"/>
              <a:ea typeface="微软雅黑" panose="020B0503020204020204" charset="-122"/>
            </a:endParaRPr>
          </a:p>
        </p:txBody>
      </p:sp>
      <p:cxnSp>
        <p:nvCxnSpPr>
          <p:cNvPr id="6" name="直线箭头连接符 8"/>
          <p:cNvCxnSpPr>
            <a:cxnSpLocks noChangeShapeType="1"/>
          </p:cNvCxnSpPr>
          <p:nvPr/>
        </p:nvCxnSpPr>
        <p:spPr bwMode="auto">
          <a:xfrm>
            <a:off x="2885758" y="4377368"/>
            <a:ext cx="1296987" cy="0"/>
          </a:xfrm>
          <a:prstGeom prst="straightConnector1">
            <a:avLst/>
          </a:prstGeom>
          <a:noFill/>
          <a:ln w="25400">
            <a:solidFill>
              <a:schemeClr val="accent2"/>
            </a:solidFill>
            <a:round/>
            <a:tailEnd type="arrow" w="med" len="med"/>
          </a:ln>
          <a:effectLst>
            <a:outerShdw dist="20000" dir="5400000" rotWithShape="0">
              <a:srgbClr val="808080">
                <a:alpha val="37999"/>
              </a:srgbClr>
            </a:outerShdw>
          </a:effectLst>
        </p:spPr>
      </p:cxnSp>
      <p:cxnSp>
        <p:nvCxnSpPr>
          <p:cNvPr id="7" name="直线箭头连接符 11"/>
          <p:cNvCxnSpPr>
            <a:cxnSpLocks noChangeShapeType="1"/>
          </p:cNvCxnSpPr>
          <p:nvPr/>
        </p:nvCxnSpPr>
        <p:spPr bwMode="auto">
          <a:xfrm>
            <a:off x="2885758" y="5456868"/>
            <a:ext cx="1296987" cy="0"/>
          </a:xfrm>
          <a:prstGeom prst="straightConnector1">
            <a:avLst/>
          </a:prstGeom>
          <a:noFill/>
          <a:ln w="25400">
            <a:solidFill>
              <a:schemeClr val="accent2"/>
            </a:solidFill>
            <a:round/>
            <a:tailEnd type="arrow" w="med" len="med"/>
          </a:ln>
          <a:effectLst>
            <a:outerShdw dist="20000" dir="5400000" rotWithShape="0">
              <a:srgbClr val="808080">
                <a:alpha val="37999"/>
              </a:srgbClr>
            </a:outerShdw>
          </a:effectLst>
        </p:spPr>
      </p:cxnSp>
      <p:sp>
        <p:nvSpPr>
          <p:cNvPr id="8" name="矩形 7"/>
          <p:cNvSpPr>
            <a:spLocks noChangeArrowheads="1"/>
          </p:cNvSpPr>
          <p:nvPr/>
        </p:nvSpPr>
        <p:spPr bwMode="auto">
          <a:xfrm>
            <a:off x="4182745" y="3874130"/>
            <a:ext cx="3384550" cy="935038"/>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ln>
          <a:effectLst>
            <a:outerShdw dist="20000" dir="5400000" rotWithShape="0">
              <a:srgbClr val="808080">
                <a:alpha val="37999"/>
              </a:srgbClr>
            </a:outerShdw>
          </a:effectLst>
        </p:spPr>
        <p:txBody>
          <a:bodyPr anchor="ctr"/>
          <a:lstStyle/>
          <a:p>
            <a:pPr algn="ctr">
              <a:defRPr/>
            </a:pPr>
            <a:r>
              <a:rPr kumimoji="1" lang="zh-CN" altLang="en-US">
                <a:solidFill>
                  <a:srgbClr val="FF0000"/>
                </a:solidFill>
                <a:latin typeface="微软雅黑" panose="020B0503020204020204" charset="-122"/>
                <a:ea typeface="微软雅黑" panose="020B0503020204020204" charset="-122"/>
              </a:rPr>
              <a:t>数据库</a:t>
            </a:r>
            <a:endParaRPr kumimoji="1" lang="en-US" altLang="zh-CN">
              <a:solidFill>
                <a:srgbClr val="FF0000"/>
              </a:solidFill>
              <a:latin typeface="微软雅黑" panose="020B0503020204020204" charset="-122"/>
              <a:ea typeface="微软雅黑" panose="020B0503020204020204" charset="-122"/>
            </a:endParaRPr>
          </a:p>
          <a:p>
            <a:pPr algn="ctr">
              <a:defRPr/>
            </a:pPr>
            <a:r>
              <a:rPr kumimoji="1" lang="zh-CN" altLang="zh-CN">
                <a:solidFill>
                  <a:srgbClr val="FF0000"/>
                </a:solidFill>
                <a:latin typeface="微软雅黑" panose="020B0503020204020204" charset="-122"/>
                <a:ea typeface="微软雅黑" panose="020B0503020204020204" charset="-122"/>
              </a:rPr>
              <a:t>（</a:t>
            </a:r>
            <a:r>
              <a:rPr kumimoji="1" lang="en-US" altLang="zh-CN">
                <a:solidFill>
                  <a:srgbClr val="FF0000"/>
                </a:solidFill>
                <a:latin typeface="微软雅黑" panose="020B0503020204020204" charset="-122"/>
                <a:ea typeface="微软雅黑" panose="020B0503020204020204" charset="-122"/>
              </a:rPr>
              <a:t>Database</a:t>
            </a:r>
            <a:r>
              <a:rPr kumimoji="1" lang="zh-CN" altLang="en-US">
                <a:solidFill>
                  <a:srgbClr val="FF0000"/>
                </a:solidFill>
                <a:latin typeface="微软雅黑" panose="020B0503020204020204" charset="-122"/>
                <a:ea typeface="微软雅黑" panose="020B0503020204020204" charset="-122"/>
              </a:rPr>
              <a:t>）</a:t>
            </a:r>
            <a:endParaRPr kumimoji="1" lang="zh-CN" altLang="en-US">
              <a:solidFill>
                <a:srgbClr val="FF0000"/>
              </a:solidFill>
              <a:latin typeface="微软雅黑" panose="020B0503020204020204" charset="-122"/>
              <a:ea typeface="微软雅黑" panose="020B0503020204020204" charset="-122"/>
            </a:endParaRPr>
          </a:p>
        </p:txBody>
      </p:sp>
      <p:sp>
        <p:nvSpPr>
          <p:cNvPr id="10" name="矩形 9"/>
          <p:cNvSpPr>
            <a:spLocks noChangeArrowheads="1"/>
          </p:cNvSpPr>
          <p:nvPr/>
        </p:nvSpPr>
        <p:spPr bwMode="auto">
          <a:xfrm>
            <a:off x="4182745" y="5025068"/>
            <a:ext cx="3384550" cy="936625"/>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ln>
          <a:effectLst>
            <a:outerShdw dist="20000" dir="5400000" rotWithShape="0">
              <a:srgbClr val="808080">
                <a:alpha val="37999"/>
              </a:srgbClr>
            </a:outerShdw>
          </a:effectLst>
        </p:spPr>
        <p:txBody>
          <a:bodyPr anchor="ctr"/>
          <a:lstStyle/>
          <a:p>
            <a:pPr algn="ctr">
              <a:defRPr/>
            </a:pPr>
            <a:r>
              <a:rPr kumimoji="1" lang="zh-CN" altLang="en-US">
                <a:solidFill>
                  <a:srgbClr val="FF0000"/>
                </a:solidFill>
                <a:latin typeface="微软雅黑" panose="020B0503020204020204" charset="-122"/>
                <a:ea typeface="微软雅黑" panose="020B0503020204020204" charset="-122"/>
              </a:rPr>
              <a:t>数据库管理系统</a:t>
            </a:r>
            <a:endParaRPr kumimoji="1" lang="en-US" altLang="zh-CN">
              <a:solidFill>
                <a:srgbClr val="FF0000"/>
              </a:solidFill>
              <a:latin typeface="微软雅黑" panose="020B0503020204020204" charset="-122"/>
              <a:ea typeface="微软雅黑" panose="020B0503020204020204" charset="-122"/>
            </a:endParaRPr>
          </a:p>
          <a:p>
            <a:pPr algn="ctr">
              <a:defRPr/>
            </a:pPr>
            <a:r>
              <a:rPr kumimoji="1" lang="zh-CN" altLang="zh-CN">
                <a:solidFill>
                  <a:srgbClr val="FF0000"/>
                </a:solidFill>
                <a:latin typeface="微软雅黑" panose="020B0503020204020204" charset="-122"/>
                <a:ea typeface="微软雅黑" panose="020B0503020204020204" charset="-122"/>
              </a:rPr>
              <a:t>（</a:t>
            </a:r>
            <a:r>
              <a:rPr kumimoji="1" lang="en-US" altLang="zh-CN">
                <a:solidFill>
                  <a:srgbClr val="FF0000"/>
                </a:solidFill>
                <a:latin typeface="微软雅黑" panose="020B0503020204020204" charset="-122"/>
                <a:ea typeface="微软雅黑" panose="020B0503020204020204" charset="-122"/>
              </a:rPr>
              <a:t>Database Management system</a:t>
            </a:r>
            <a:r>
              <a:rPr kumimoji="1" lang="zh-CN" altLang="en-US">
                <a:solidFill>
                  <a:srgbClr val="FF0000"/>
                </a:solidFill>
                <a:latin typeface="微软雅黑" panose="020B0503020204020204" charset="-122"/>
                <a:ea typeface="微软雅黑" panose="020B0503020204020204" charset="-122"/>
              </a:rPr>
              <a:t>）</a:t>
            </a:r>
            <a:endParaRPr kumimoji="1" lang="zh-CN" altLang="en-US">
              <a:solidFill>
                <a:srgbClr val="FF0000"/>
              </a:solidFill>
              <a:latin typeface="微软雅黑" panose="020B0503020204020204" charset="-122"/>
              <a:ea typeface="微软雅黑" panose="020B0503020204020204" charset="-122"/>
            </a:endParaRPr>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矩形 76801"/>
          <p:cNvSpPr>
            <a:spLocks noGrp="1"/>
          </p:cNvSpPr>
          <p:nvPr/>
        </p:nvSpPr>
        <p:spPr>
          <a:xfrm>
            <a:off x="2095260" y="1152121"/>
            <a:ext cx="7553593" cy="521335"/>
          </a:xfrm>
          <a:prstGeom prst="rect">
            <a:avLst/>
          </a:prstGeom>
          <a:noFill/>
          <a:ln w="9525">
            <a:noFill/>
          </a:ln>
        </p:spPr>
        <p:txBody>
          <a:bodyPr vert="horz" wrap="square" lIns="81646" tIns="42456" rIns="81646" bIns="42456" anchor="t"/>
          <a:lstStyle>
            <a:lvl1pPr marL="342900" lvl="0" indent="-342900" algn="l" defTabSz="449580" eaLnBrk="1" fontAlgn="base" latinLnBrk="0" hangingPunct="0">
              <a:lnSpc>
                <a:spcPct val="98000"/>
              </a:lnSpc>
              <a:spcBef>
                <a:spcPct val="0"/>
              </a:spcBef>
              <a:spcAft>
                <a:spcPts val="1425"/>
              </a:spcAft>
              <a:buClr>
                <a:srgbClr val="000000"/>
              </a:buClr>
              <a:buSzPct val="100000"/>
              <a:buFont typeface="Times New Roman" panose="02020603050405020304" pitchFamily="18" charset="0"/>
              <a:buNone/>
              <a:defRPr sz="3200" u="none" kern="1200" baseline="0">
                <a:solidFill>
                  <a:srgbClr val="000000"/>
                </a:solidFill>
                <a:latin typeface="DejaVu Sans" charset="0"/>
                <a:ea typeface="Yahei Mono" charset="-122"/>
              </a:defRPr>
            </a:lvl1pPr>
            <a:lvl2pPr marL="742950" lvl="1" indent="-285750" algn="l" defTabSz="449580" eaLnBrk="1" fontAlgn="base" latinLnBrk="0" hangingPunct="0">
              <a:lnSpc>
                <a:spcPct val="98000"/>
              </a:lnSpc>
              <a:spcBef>
                <a:spcPct val="0"/>
              </a:spcBef>
              <a:spcAft>
                <a:spcPts val="1140"/>
              </a:spcAft>
              <a:buClr>
                <a:srgbClr val="000000"/>
              </a:buClr>
              <a:buSzPct val="100000"/>
              <a:buFont typeface="Times New Roman" panose="02020603050405020304" pitchFamily="18" charset="0"/>
              <a:buNone/>
              <a:defRPr sz="2800" u="none" kern="1200" baseline="0">
                <a:solidFill>
                  <a:srgbClr val="000000"/>
                </a:solidFill>
                <a:latin typeface="DejaVu Sans" charset="0"/>
                <a:ea typeface="Yahei Mono" charset="-122"/>
              </a:defRPr>
            </a:lvl2pPr>
            <a:lvl3pPr marL="1143000" lvl="2" indent="-228600" algn="l" defTabSz="449580" eaLnBrk="1" fontAlgn="base" latinLnBrk="0" hangingPunct="0">
              <a:lnSpc>
                <a:spcPct val="98000"/>
              </a:lnSpc>
              <a:spcBef>
                <a:spcPct val="0"/>
              </a:spcBef>
              <a:spcAft>
                <a:spcPts val="850"/>
              </a:spcAft>
              <a:buClr>
                <a:srgbClr val="000000"/>
              </a:buClr>
              <a:buSzPct val="100000"/>
              <a:buFont typeface="Times New Roman" panose="02020603050405020304" pitchFamily="18" charset="0"/>
              <a:buNone/>
              <a:defRPr sz="2400" u="none" kern="1200" baseline="0">
                <a:solidFill>
                  <a:srgbClr val="000000"/>
                </a:solidFill>
                <a:latin typeface="DejaVu Sans" charset="0"/>
                <a:ea typeface="Yahei Mono" charset="-122"/>
              </a:defRPr>
            </a:lvl3pPr>
            <a:lvl4pPr marL="1600200" lvl="3" indent="-228600" algn="l" defTabSz="449580" eaLnBrk="1" fontAlgn="base" latinLnBrk="0" hangingPunct="0">
              <a:lnSpc>
                <a:spcPct val="98000"/>
              </a:lnSpc>
              <a:spcBef>
                <a:spcPct val="0"/>
              </a:spcBef>
              <a:spcAft>
                <a:spcPts val="575"/>
              </a:spcAft>
              <a:buClr>
                <a:srgbClr val="000000"/>
              </a:buClr>
              <a:buSzPct val="100000"/>
              <a:buFont typeface="Times New Roman" panose="02020603050405020304" pitchFamily="18" charset="0"/>
              <a:buNone/>
              <a:defRPr sz="2000" u="none" kern="1200" baseline="0">
                <a:solidFill>
                  <a:srgbClr val="000000"/>
                </a:solidFill>
                <a:latin typeface="DejaVu Sans" charset="0"/>
                <a:ea typeface="Yahei Mono" charset="-122"/>
              </a:defRPr>
            </a:lvl4pPr>
            <a:lvl5pPr marL="2057400" lvl="4" indent="-228600" algn="l" defTabSz="449580" eaLnBrk="1" fontAlgn="base" latinLnBrk="0" hangingPunct="0">
              <a:lnSpc>
                <a:spcPct val="98000"/>
              </a:lnSpc>
              <a:spcBef>
                <a:spcPct val="0"/>
              </a:spcBef>
              <a:spcAft>
                <a:spcPts val="290"/>
              </a:spcAft>
              <a:buClr>
                <a:srgbClr val="000000"/>
              </a:buClr>
              <a:buSzPct val="100000"/>
              <a:buFont typeface="Times New Roman" panose="02020603050405020304" pitchFamily="18" charset="0"/>
              <a:buNone/>
              <a:defRPr sz="2000" u="none" kern="1200" baseline="0">
                <a:solidFill>
                  <a:srgbClr val="000000"/>
                </a:solidFill>
                <a:latin typeface="DejaVu Sans" charset="0"/>
                <a:ea typeface="Yahei Mono" charset="-122"/>
              </a:defRPr>
            </a:lvl5pPr>
          </a:lstStyle>
          <a:p>
            <a:pPr marL="341630" lvl="0" indent="-341630" defTabSz="0" eaLnBrk="1" hangingPunct="1">
              <a:spcBef>
                <a:spcPts val="700"/>
              </a:spcBef>
              <a:spcAft>
                <a:spcPct val="0"/>
              </a:spcAft>
              <a:buClr>
                <a:srgbClr val="6699FF"/>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905" dirty="0"/>
              <a:t> 触发器创建语法</a:t>
            </a:r>
            <a:endParaRPr lang="en-US" altLang="zh-CN" sz="2905" dirty="0"/>
          </a:p>
        </p:txBody>
      </p:sp>
      <p:sp>
        <p:nvSpPr>
          <p:cNvPr id="76803" name="文本框 76802"/>
          <p:cNvSpPr txBox="1"/>
          <p:nvPr/>
        </p:nvSpPr>
        <p:spPr>
          <a:xfrm>
            <a:off x="2381850" y="1877957"/>
            <a:ext cx="5960786" cy="4678045"/>
          </a:xfrm>
          <a:prstGeom prst="rect">
            <a:avLst/>
          </a:prstGeom>
          <a:noFill/>
          <a:ln w="9525">
            <a:noFill/>
          </a:ln>
        </p:spPr>
        <p:txBody>
          <a:bodyPr wrap="square" anchor="t">
            <a:spAutoFit/>
          </a:bodyPr>
          <a:p>
            <a:pPr hangingPunct="1">
              <a:spcBef>
                <a:spcPts val="700"/>
              </a:spcBef>
              <a:buClr>
                <a:srgbClr val="6699FF"/>
              </a:buClr>
              <a:buSzPct val="100000"/>
              <a:buFont typeface="Wingdings" panose="05000000000000000000" pitchFamily="2" charset="2"/>
              <a:buChar char=""/>
            </a:pPr>
            <a:r>
              <a:rPr lang="en-US" altLang="zh-CN" sz="2175" dirty="0">
                <a:solidFill>
                  <a:srgbClr val="003366"/>
                </a:solidFill>
                <a:latin typeface="微软雅黑" panose="020B0503020204020204" charset="-122"/>
                <a:ea typeface="微软雅黑" panose="020B0503020204020204" charset="-122"/>
              </a:rPr>
              <a:t>创建触发器的语法</a:t>
            </a:r>
            <a:endParaRPr lang="en-US" altLang="zh-CN" sz="2175" dirty="0">
              <a:solidFill>
                <a:srgbClr val="003366"/>
              </a:solidFill>
              <a:latin typeface="微软雅黑" panose="020B0503020204020204" charset="-122"/>
              <a:ea typeface="微软雅黑" panose="020B0503020204020204" charset="-122"/>
            </a:endParaRPr>
          </a:p>
          <a:p>
            <a:pPr hangingPunct="1">
              <a:spcBef>
                <a:spcPts val="700"/>
              </a:spcBef>
              <a:buClrTx/>
              <a:buNone/>
            </a:pPr>
            <a:r>
              <a:rPr lang="en-US" altLang="zh-CN" sz="2175" dirty="0">
                <a:solidFill>
                  <a:srgbClr val="003366"/>
                </a:solidFill>
                <a:latin typeface="微软雅黑" panose="020B0503020204020204" charset="-122"/>
                <a:ea typeface="微软雅黑" panose="020B0503020204020204" charset="-122"/>
              </a:rPr>
              <a:t>create trigger 触发器名称</a:t>
            </a:r>
            <a:endParaRPr lang="en-US" altLang="zh-CN" sz="2175" dirty="0">
              <a:solidFill>
                <a:srgbClr val="003366"/>
              </a:solidFill>
              <a:latin typeface="微软雅黑" panose="020B0503020204020204" charset="-122"/>
              <a:ea typeface="微软雅黑" panose="020B0503020204020204" charset="-122"/>
            </a:endParaRPr>
          </a:p>
          <a:p>
            <a:pPr hangingPunct="1">
              <a:spcBef>
                <a:spcPts val="700"/>
              </a:spcBef>
              <a:buClrTx/>
              <a:buNone/>
            </a:pPr>
            <a:r>
              <a:rPr lang="en-US" altLang="zh-CN" sz="2175" dirty="0">
                <a:solidFill>
                  <a:srgbClr val="003366"/>
                </a:solidFill>
                <a:latin typeface="微软雅黑" panose="020B0503020204020204" charset="-122"/>
                <a:ea typeface="微软雅黑" panose="020B0503020204020204" charset="-122"/>
              </a:rPr>
              <a:t>after/befor</a:t>
            </a:r>
            <a:r>
              <a:rPr lang="zh-CN" altLang="en-US" sz="2175" dirty="0">
                <a:solidFill>
                  <a:srgbClr val="003366"/>
                </a:solidFill>
                <a:latin typeface="微软雅黑" panose="020B0503020204020204" charset="-122"/>
                <a:ea typeface="微软雅黑" panose="020B0503020204020204" charset="-122"/>
              </a:rPr>
              <a:t>e (触发</a:t>
            </a:r>
            <a:r>
              <a:rPr lang="en-US" altLang="zh-CN" sz="2175" dirty="0">
                <a:solidFill>
                  <a:srgbClr val="003366"/>
                </a:solidFill>
                <a:latin typeface="微软雅黑" panose="020B0503020204020204" charset="-122"/>
                <a:ea typeface="微软雅黑" panose="020B0503020204020204" charset="-122"/>
              </a:rPr>
              <a:t>时间</a:t>
            </a:r>
            <a:r>
              <a:rPr lang="zh-CN" altLang="en-US" sz="2175" dirty="0">
                <a:solidFill>
                  <a:srgbClr val="003366"/>
                </a:solidFill>
                <a:latin typeface="微软雅黑" panose="020B0503020204020204" charset="-122"/>
                <a:ea typeface="微软雅黑" panose="020B0503020204020204" charset="-122"/>
              </a:rPr>
              <a:t>)</a:t>
            </a:r>
            <a:endParaRPr lang="zh-CN" altLang="en-US" sz="2175" dirty="0">
              <a:solidFill>
                <a:srgbClr val="003366"/>
              </a:solidFill>
              <a:latin typeface="微软雅黑" panose="020B0503020204020204" charset="-122"/>
              <a:ea typeface="微软雅黑" panose="020B0503020204020204" charset="-122"/>
            </a:endParaRPr>
          </a:p>
          <a:p>
            <a:pPr hangingPunct="1">
              <a:spcBef>
                <a:spcPts val="700"/>
              </a:spcBef>
              <a:buClrTx/>
              <a:buNone/>
            </a:pPr>
            <a:r>
              <a:rPr lang="en-US" altLang="zh-CN" sz="2175" dirty="0">
                <a:solidFill>
                  <a:srgbClr val="003366"/>
                </a:solidFill>
                <a:latin typeface="微软雅黑" panose="020B0503020204020204" charset="-122"/>
                <a:ea typeface="微软雅黑" panose="020B0503020204020204" charset="-122"/>
              </a:rPr>
              <a:t>insert/update/delete</a:t>
            </a:r>
            <a:r>
              <a:rPr lang="zh-CN" altLang="en-US" sz="2175" dirty="0">
                <a:solidFill>
                  <a:srgbClr val="003366"/>
                </a:solidFill>
                <a:latin typeface="微软雅黑" panose="020B0503020204020204" charset="-122"/>
                <a:ea typeface="微软雅黑" panose="020B0503020204020204" charset="-122"/>
              </a:rPr>
              <a:t> (监视事件)</a:t>
            </a:r>
            <a:endParaRPr lang="en-US" altLang="zh-CN" sz="2175" dirty="0">
              <a:solidFill>
                <a:srgbClr val="003366"/>
              </a:solidFill>
              <a:latin typeface="微软雅黑" panose="020B0503020204020204" charset="-122"/>
              <a:ea typeface="微软雅黑" panose="020B0503020204020204" charset="-122"/>
            </a:endParaRPr>
          </a:p>
          <a:p>
            <a:pPr hangingPunct="1">
              <a:spcBef>
                <a:spcPts val="700"/>
              </a:spcBef>
              <a:buClrTx/>
            </a:pPr>
            <a:r>
              <a:rPr lang="en-US" altLang="zh-CN" sz="2175" dirty="0">
                <a:solidFill>
                  <a:srgbClr val="003366"/>
                </a:solidFill>
                <a:latin typeface="微软雅黑" panose="020B0503020204020204" charset="-122"/>
                <a:ea typeface="微软雅黑" panose="020B0503020204020204" charset="-122"/>
              </a:rPr>
              <a:t>on  </a:t>
            </a:r>
            <a:r>
              <a:rPr lang="zh-CN" altLang="en-US" sz="2175" dirty="0">
                <a:solidFill>
                  <a:srgbClr val="003366"/>
                </a:solidFill>
                <a:latin typeface="微软雅黑" panose="020B0503020204020204" charset="-122"/>
                <a:ea typeface="微软雅黑" panose="020B0503020204020204" charset="-122"/>
              </a:rPr>
              <a:t>表名 (监视地址)</a:t>
            </a:r>
            <a:r>
              <a:rPr lang="en-US" altLang="zh-CN" sz="2175" dirty="0">
                <a:solidFill>
                  <a:srgbClr val="003366"/>
                </a:solidFill>
                <a:latin typeface="微软雅黑" panose="020B0503020204020204" charset="-122"/>
                <a:ea typeface="微软雅黑" panose="020B0503020204020204" charset="-122"/>
              </a:rPr>
              <a:t> </a:t>
            </a:r>
            <a:endParaRPr lang="en-US" altLang="zh-CN" sz="2175" dirty="0">
              <a:solidFill>
                <a:srgbClr val="003366"/>
              </a:solidFill>
              <a:latin typeface="微软雅黑" panose="020B0503020204020204" charset="-122"/>
              <a:ea typeface="微软雅黑" panose="020B0503020204020204" charset="-122"/>
            </a:endParaRPr>
          </a:p>
          <a:p>
            <a:pPr hangingPunct="1">
              <a:spcBef>
                <a:spcPts val="700"/>
              </a:spcBef>
              <a:buClrTx/>
            </a:pPr>
            <a:r>
              <a:rPr lang="en-US" altLang="zh-CN" sz="2175" dirty="0">
                <a:solidFill>
                  <a:srgbClr val="003366"/>
                </a:solidFill>
                <a:latin typeface="微软雅黑" panose="020B0503020204020204" charset="-122"/>
                <a:ea typeface="微软雅黑" panose="020B0503020204020204" charset="-122"/>
              </a:rPr>
              <a:t>for each row</a:t>
            </a:r>
            <a:endParaRPr lang="en-US" altLang="zh-CN" sz="2175" dirty="0">
              <a:solidFill>
                <a:srgbClr val="003366"/>
              </a:solidFill>
              <a:latin typeface="微软雅黑" panose="020B0503020204020204" charset="-122"/>
              <a:ea typeface="微软雅黑" panose="020B0503020204020204" charset="-122"/>
            </a:endParaRPr>
          </a:p>
          <a:p>
            <a:pPr hangingPunct="1">
              <a:spcBef>
                <a:spcPts val="700"/>
              </a:spcBef>
              <a:buClrTx/>
            </a:pPr>
            <a:r>
              <a:rPr lang="zh-CN" altLang="en-US" sz="2175" dirty="0">
                <a:solidFill>
                  <a:srgbClr val="003366"/>
                </a:solidFill>
                <a:latin typeface="微软雅黑" panose="020B0503020204020204" charset="-122"/>
                <a:ea typeface="微软雅黑" panose="020B0503020204020204" charset="-122"/>
              </a:rPr>
              <a:t>begin</a:t>
            </a:r>
            <a:endParaRPr lang="en-US" altLang="zh-CN" sz="2175" dirty="0">
              <a:solidFill>
                <a:srgbClr val="003366"/>
              </a:solidFill>
              <a:latin typeface="微软雅黑" panose="020B0503020204020204" charset="-122"/>
              <a:ea typeface="微软雅黑" panose="020B0503020204020204" charset="-122"/>
            </a:endParaRPr>
          </a:p>
          <a:p>
            <a:pPr hangingPunct="1">
              <a:spcBef>
                <a:spcPts val="700"/>
              </a:spcBef>
              <a:buClrTx/>
            </a:pPr>
            <a:r>
              <a:rPr lang="en-US" altLang="zh-CN" sz="2175" dirty="0">
                <a:solidFill>
                  <a:srgbClr val="003366"/>
                </a:solidFill>
                <a:latin typeface="微软雅黑" panose="020B0503020204020204" charset="-122"/>
                <a:ea typeface="微软雅黑" panose="020B0503020204020204" charset="-122"/>
              </a:rPr>
              <a:t>sql</a:t>
            </a:r>
            <a:r>
              <a:rPr lang="zh-CN" altLang="en-US" sz="2175" dirty="0">
                <a:solidFill>
                  <a:srgbClr val="003366"/>
                </a:solidFill>
                <a:latin typeface="微软雅黑" panose="020B0503020204020204" charset="-122"/>
                <a:ea typeface="微软雅黑" panose="020B0503020204020204" charset="-122"/>
              </a:rPr>
              <a:t>1;</a:t>
            </a:r>
            <a:endParaRPr lang="zh-CN" altLang="en-US" sz="2175" dirty="0">
              <a:solidFill>
                <a:srgbClr val="003366"/>
              </a:solidFill>
              <a:latin typeface="微软雅黑" panose="020B0503020204020204" charset="-122"/>
              <a:ea typeface="微软雅黑" panose="020B0503020204020204" charset="-122"/>
            </a:endParaRPr>
          </a:p>
          <a:p>
            <a:pPr hangingPunct="1">
              <a:spcBef>
                <a:spcPts val="700"/>
              </a:spcBef>
              <a:buClrTx/>
            </a:pPr>
            <a:r>
              <a:rPr lang="zh-CN" altLang="en-US" sz="2175" dirty="0">
                <a:solidFill>
                  <a:srgbClr val="003366"/>
                </a:solidFill>
                <a:latin typeface="微软雅黑" panose="020B0503020204020204" charset="-122"/>
                <a:ea typeface="微软雅黑" panose="020B0503020204020204" charset="-122"/>
              </a:rPr>
              <a:t>..</a:t>
            </a:r>
            <a:endParaRPr lang="zh-CN" altLang="en-US" sz="2175" dirty="0">
              <a:solidFill>
                <a:srgbClr val="003366"/>
              </a:solidFill>
              <a:latin typeface="微软雅黑" panose="020B0503020204020204" charset="-122"/>
              <a:ea typeface="微软雅黑" panose="020B0503020204020204" charset="-122"/>
            </a:endParaRPr>
          </a:p>
          <a:p>
            <a:pPr hangingPunct="1">
              <a:spcBef>
                <a:spcPts val="700"/>
              </a:spcBef>
              <a:buClrTx/>
            </a:pPr>
            <a:r>
              <a:rPr lang="zh-CN" altLang="en-US" sz="2175" dirty="0">
                <a:solidFill>
                  <a:srgbClr val="003366"/>
                </a:solidFill>
                <a:latin typeface="微软雅黑" panose="020B0503020204020204" charset="-122"/>
                <a:ea typeface="微软雅黑" panose="020B0503020204020204" charset="-122"/>
              </a:rPr>
              <a:t>sqlN;</a:t>
            </a:r>
            <a:endParaRPr lang="zh-CN" altLang="en-US" sz="2175" dirty="0">
              <a:solidFill>
                <a:srgbClr val="003366"/>
              </a:solidFill>
              <a:latin typeface="微软雅黑" panose="020B0503020204020204" charset="-122"/>
              <a:ea typeface="微软雅黑" panose="020B0503020204020204" charset="-122"/>
            </a:endParaRPr>
          </a:p>
          <a:p>
            <a:pPr hangingPunct="1">
              <a:spcBef>
                <a:spcPts val="700"/>
              </a:spcBef>
              <a:buClrTx/>
            </a:pPr>
            <a:r>
              <a:rPr lang="zh-CN" altLang="en-US" sz="2175" dirty="0">
                <a:solidFill>
                  <a:srgbClr val="003366"/>
                </a:solidFill>
                <a:latin typeface="微软雅黑" panose="020B0503020204020204" charset="-122"/>
                <a:ea typeface="微软雅黑" panose="020B0503020204020204" charset="-122"/>
              </a:rPr>
              <a:t>end</a:t>
            </a:r>
            <a:endParaRPr lang="zh-CN" altLang="en-US" sz="2175" dirty="0">
              <a:solidFill>
                <a:srgbClr val="003366"/>
              </a:solidFill>
              <a:latin typeface="微软雅黑" panose="020B0503020204020204" charset="-122"/>
              <a:ea typeface="微软雅黑" panose="020B050302020402020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矩形 79873"/>
          <p:cNvSpPr>
            <a:spLocks noGrp="1"/>
          </p:cNvSpPr>
          <p:nvPr/>
        </p:nvSpPr>
        <p:spPr>
          <a:xfrm>
            <a:off x="2095260" y="1152121"/>
            <a:ext cx="7553593" cy="521335"/>
          </a:xfrm>
          <a:prstGeom prst="rect">
            <a:avLst/>
          </a:prstGeom>
          <a:noFill/>
          <a:ln w="9525">
            <a:noFill/>
          </a:ln>
        </p:spPr>
        <p:txBody>
          <a:bodyPr vert="horz" wrap="square" lIns="81646" tIns="42456" rIns="81646" bIns="42456" anchor="t"/>
          <a:lstStyle>
            <a:lvl1pPr marL="342900" lvl="0" indent="-342900" algn="l" defTabSz="449580" eaLnBrk="1" fontAlgn="base" latinLnBrk="0" hangingPunct="0">
              <a:lnSpc>
                <a:spcPct val="98000"/>
              </a:lnSpc>
              <a:spcBef>
                <a:spcPct val="0"/>
              </a:spcBef>
              <a:spcAft>
                <a:spcPts val="1425"/>
              </a:spcAft>
              <a:buClr>
                <a:srgbClr val="000000"/>
              </a:buClr>
              <a:buSzPct val="100000"/>
              <a:buFont typeface="Times New Roman" panose="02020603050405020304" pitchFamily="18" charset="0"/>
              <a:buNone/>
              <a:defRPr sz="3200" u="none" kern="1200" baseline="0">
                <a:solidFill>
                  <a:srgbClr val="000000"/>
                </a:solidFill>
                <a:latin typeface="DejaVu Sans" charset="0"/>
                <a:ea typeface="Yahei Mono" charset="-122"/>
              </a:defRPr>
            </a:lvl1pPr>
            <a:lvl2pPr marL="742950" lvl="1" indent="-285750" algn="l" defTabSz="449580" eaLnBrk="1" fontAlgn="base" latinLnBrk="0" hangingPunct="0">
              <a:lnSpc>
                <a:spcPct val="98000"/>
              </a:lnSpc>
              <a:spcBef>
                <a:spcPct val="0"/>
              </a:spcBef>
              <a:spcAft>
                <a:spcPts val="1140"/>
              </a:spcAft>
              <a:buClr>
                <a:srgbClr val="000000"/>
              </a:buClr>
              <a:buSzPct val="100000"/>
              <a:buFont typeface="Times New Roman" panose="02020603050405020304" pitchFamily="18" charset="0"/>
              <a:buNone/>
              <a:defRPr sz="2800" u="none" kern="1200" baseline="0">
                <a:solidFill>
                  <a:srgbClr val="000000"/>
                </a:solidFill>
                <a:latin typeface="DejaVu Sans" charset="0"/>
                <a:ea typeface="Yahei Mono" charset="-122"/>
              </a:defRPr>
            </a:lvl2pPr>
            <a:lvl3pPr marL="1143000" lvl="2" indent="-228600" algn="l" defTabSz="449580" eaLnBrk="1" fontAlgn="base" latinLnBrk="0" hangingPunct="0">
              <a:lnSpc>
                <a:spcPct val="98000"/>
              </a:lnSpc>
              <a:spcBef>
                <a:spcPct val="0"/>
              </a:spcBef>
              <a:spcAft>
                <a:spcPts val="850"/>
              </a:spcAft>
              <a:buClr>
                <a:srgbClr val="000000"/>
              </a:buClr>
              <a:buSzPct val="100000"/>
              <a:buFont typeface="Times New Roman" panose="02020603050405020304" pitchFamily="18" charset="0"/>
              <a:buNone/>
              <a:defRPr sz="2400" u="none" kern="1200" baseline="0">
                <a:solidFill>
                  <a:srgbClr val="000000"/>
                </a:solidFill>
                <a:latin typeface="DejaVu Sans" charset="0"/>
                <a:ea typeface="Yahei Mono" charset="-122"/>
              </a:defRPr>
            </a:lvl3pPr>
            <a:lvl4pPr marL="1600200" lvl="3" indent="-228600" algn="l" defTabSz="449580" eaLnBrk="1" fontAlgn="base" latinLnBrk="0" hangingPunct="0">
              <a:lnSpc>
                <a:spcPct val="98000"/>
              </a:lnSpc>
              <a:spcBef>
                <a:spcPct val="0"/>
              </a:spcBef>
              <a:spcAft>
                <a:spcPts val="575"/>
              </a:spcAft>
              <a:buClr>
                <a:srgbClr val="000000"/>
              </a:buClr>
              <a:buSzPct val="100000"/>
              <a:buFont typeface="Times New Roman" panose="02020603050405020304" pitchFamily="18" charset="0"/>
              <a:buNone/>
              <a:defRPr sz="2000" u="none" kern="1200" baseline="0">
                <a:solidFill>
                  <a:srgbClr val="000000"/>
                </a:solidFill>
                <a:latin typeface="DejaVu Sans" charset="0"/>
                <a:ea typeface="Yahei Mono" charset="-122"/>
              </a:defRPr>
            </a:lvl4pPr>
            <a:lvl5pPr marL="2057400" lvl="4" indent="-228600" algn="l" defTabSz="449580" eaLnBrk="1" fontAlgn="base" latinLnBrk="0" hangingPunct="0">
              <a:lnSpc>
                <a:spcPct val="98000"/>
              </a:lnSpc>
              <a:spcBef>
                <a:spcPct val="0"/>
              </a:spcBef>
              <a:spcAft>
                <a:spcPts val="290"/>
              </a:spcAft>
              <a:buClr>
                <a:srgbClr val="000000"/>
              </a:buClr>
              <a:buSzPct val="100000"/>
              <a:buFont typeface="Times New Roman" panose="02020603050405020304" pitchFamily="18" charset="0"/>
              <a:buNone/>
              <a:defRPr sz="2000" u="none" kern="1200" baseline="0">
                <a:solidFill>
                  <a:srgbClr val="000000"/>
                </a:solidFill>
                <a:latin typeface="DejaVu Sans" charset="0"/>
                <a:ea typeface="Yahei Mono" charset="-122"/>
              </a:defRPr>
            </a:lvl5pPr>
          </a:lstStyle>
          <a:p>
            <a:pPr marL="341630" lvl="0" indent="-341630" defTabSz="0" eaLnBrk="1" hangingPunct="1">
              <a:spcBef>
                <a:spcPts val="700"/>
              </a:spcBef>
              <a:spcAft>
                <a:spcPct val="0"/>
              </a:spcAft>
              <a:buClr>
                <a:srgbClr val="6699FF"/>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905" dirty="0"/>
              <a:t>12.6 触发器的删除</a:t>
            </a:r>
            <a:endParaRPr lang="en-US" altLang="zh-CN" sz="2905" dirty="0"/>
          </a:p>
        </p:txBody>
      </p:sp>
      <p:sp>
        <p:nvSpPr>
          <p:cNvPr id="79875" name="圆角矩形 79874"/>
          <p:cNvSpPr/>
          <p:nvPr/>
        </p:nvSpPr>
        <p:spPr>
          <a:xfrm>
            <a:off x="2095260" y="2163107"/>
            <a:ext cx="7184914" cy="2327284"/>
          </a:xfrm>
          <a:prstGeom prst="roundRect">
            <a:avLst>
              <a:gd name="adj" fmla="val 16667"/>
            </a:avLst>
          </a:prstGeom>
          <a:solidFill>
            <a:srgbClr val="00B8FF"/>
          </a:solidFill>
          <a:ln w="9525" cap="flat" cmpd="sng">
            <a:solidFill>
              <a:schemeClr val="tx1"/>
            </a:solidFill>
            <a:prstDash val="solid"/>
            <a:headEnd type="none" w="med" len="med"/>
            <a:tailEnd type="none" w="med" len="med"/>
          </a:ln>
        </p:spPr>
        <p:txBody>
          <a:bodyPr wrap="none" anchor="ctr"/>
          <a:p>
            <a:pPr algn="ctr"/>
            <a:r>
              <a:rPr lang="zh-CN" altLang="en-US" sz="3265" dirty="0">
                <a:solidFill>
                  <a:srgbClr val="003366"/>
                </a:solidFill>
              </a:rPr>
              <a:t>drop trigger triggerName</a:t>
            </a:r>
            <a:endParaRPr lang="zh-CN" altLang="en-US" sz="3265" dirty="0">
              <a:solidFill>
                <a:srgbClr val="003366"/>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矩形 82945"/>
          <p:cNvSpPr>
            <a:spLocks noGrp="1"/>
          </p:cNvSpPr>
          <p:nvPr/>
        </p:nvSpPr>
        <p:spPr>
          <a:xfrm>
            <a:off x="2095260" y="1152121"/>
            <a:ext cx="7553593" cy="521335"/>
          </a:xfrm>
          <a:prstGeom prst="rect">
            <a:avLst/>
          </a:prstGeom>
          <a:noFill/>
          <a:ln w="9525">
            <a:noFill/>
          </a:ln>
        </p:spPr>
        <p:txBody>
          <a:bodyPr vert="horz" wrap="square" lIns="81646" tIns="42456" rIns="81646" bIns="42456" anchor="t"/>
          <a:lstStyle>
            <a:lvl1pPr marL="342900" lvl="0" indent="-342900" algn="l" defTabSz="449580" eaLnBrk="1" fontAlgn="base" latinLnBrk="0" hangingPunct="0">
              <a:lnSpc>
                <a:spcPct val="98000"/>
              </a:lnSpc>
              <a:spcBef>
                <a:spcPct val="0"/>
              </a:spcBef>
              <a:spcAft>
                <a:spcPts val="1425"/>
              </a:spcAft>
              <a:buClr>
                <a:srgbClr val="000000"/>
              </a:buClr>
              <a:buSzPct val="100000"/>
              <a:buFont typeface="Times New Roman" panose="02020603050405020304" pitchFamily="18" charset="0"/>
              <a:buNone/>
              <a:defRPr sz="3200" u="none" kern="1200" baseline="0">
                <a:solidFill>
                  <a:srgbClr val="000000"/>
                </a:solidFill>
                <a:latin typeface="DejaVu Sans" charset="0"/>
                <a:ea typeface="Yahei Mono" charset="-122"/>
              </a:defRPr>
            </a:lvl1pPr>
            <a:lvl2pPr marL="742950" lvl="1" indent="-285750" algn="l" defTabSz="449580" eaLnBrk="1" fontAlgn="base" latinLnBrk="0" hangingPunct="0">
              <a:lnSpc>
                <a:spcPct val="98000"/>
              </a:lnSpc>
              <a:spcBef>
                <a:spcPct val="0"/>
              </a:spcBef>
              <a:spcAft>
                <a:spcPts val="1140"/>
              </a:spcAft>
              <a:buClr>
                <a:srgbClr val="000000"/>
              </a:buClr>
              <a:buSzPct val="100000"/>
              <a:buFont typeface="Times New Roman" panose="02020603050405020304" pitchFamily="18" charset="0"/>
              <a:buNone/>
              <a:defRPr sz="2800" u="none" kern="1200" baseline="0">
                <a:solidFill>
                  <a:srgbClr val="000000"/>
                </a:solidFill>
                <a:latin typeface="DejaVu Sans" charset="0"/>
                <a:ea typeface="Yahei Mono" charset="-122"/>
              </a:defRPr>
            </a:lvl2pPr>
            <a:lvl3pPr marL="1143000" lvl="2" indent="-228600" algn="l" defTabSz="449580" eaLnBrk="1" fontAlgn="base" latinLnBrk="0" hangingPunct="0">
              <a:lnSpc>
                <a:spcPct val="98000"/>
              </a:lnSpc>
              <a:spcBef>
                <a:spcPct val="0"/>
              </a:spcBef>
              <a:spcAft>
                <a:spcPts val="850"/>
              </a:spcAft>
              <a:buClr>
                <a:srgbClr val="000000"/>
              </a:buClr>
              <a:buSzPct val="100000"/>
              <a:buFont typeface="Times New Roman" panose="02020603050405020304" pitchFamily="18" charset="0"/>
              <a:buNone/>
              <a:defRPr sz="2400" u="none" kern="1200" baseline="0">
                <a:solidFill>
                  <a:srgbClr val="000000"/>
                </a:solidFill>
                <a:latin typeface="DejaVu Sans" charset="0"/>
                <a:ea typeface="Yahei Mono" charset="-122"/>
              </a:defRPr>
            </a:lvl3pPr>
            <a:lvl4pPr marL="1600200" lvl="3" indent="-228600" algn="l" defTabSz="449580" eaLnBrk="1" fontAlgn="base" latinLnBrk="0" hangingPunct="0">
              <a:lnSpc>
                <a:spcPct val="98000"/>
              </a:lnSpc>
              <a:spcBef>
                <a:spcPct val="0"/>
              </a:spcBef>
              <a:spcAft>
                <a:spcPts val="575"/>
              </a:spcAft>
              <a:buClr>
                <a:srgbClr val="000000"/>
              </a:buClr>
              <a:buSzPct val="100000"/>
              <a:buFont typeface="Times New Roman" panose="02020603050405020304" pitchFamily="18" charset="0"/>
              <a:buNone/>
              <a:defRPr sz="2000" u="none" kern="1200" baseline="0">
                <a:solidFill>
                  <a:srgbClr val="000000"/>
                </a:solidFill>
                <a:latin typeface="DejaVu Sans" charset="0"/>
                <a:ea typeface="Yahei Mono" charset="-122"/>
              </a:defRPr>
            </a:lvl4pPr>
            <a:lvl5pPr marL="2057400" lvl="4" indent="-228600" algn="l" defTabSz="449580" eaLnBrk="1" fontAlgn="base" latinLnBrk="0" hangingPunct="0">
              <a:lnSpc>
                <a:spcPct val="98000"/>
              </a:lnSpc>
              <a:spcBef>
                <a:spcPct val="0"/>
              </a:spcBef>
              <a:spcAft>
                <a:spcPts val="290"/>
              </a:spcAft>
              <a:buClr>
                <a:srgbClr val="000000"/>
              </a:buClr>
              <a:buSzPct val="100000"/>
              <a:buFont typeface="Times New Roman" panose="02020603050405020304" pitchFamily="18" charset="0"/>
              <a:buNone/>
              <a:defRPr sz="2000" u="none" kern="1200" baseline="0">
                <a:solidFill>
                  <a:srgbClr val="000000"/>
                </a:solidFill>
                <a:latin typeface="DejaVu Sans" charset="0"/>
                <a:ea typeface="Yahei Mono" charset="-122"/>
              </a:defRPr>
            </a:lvl5pPr>
          </a:lstStyle>
          <a:p>
            <a:pPr marL="341630" lvl="0" indent="-341630" defTabSz="0" eaLnBrk="1" hangingPunct="1">
              <a:spcBef>
                <a:spcPts val="700"/>
              </a:spcBef>
              <a:spcAft>
                <a:spcPct val="0"/>
              </a:spcAft>
              <a:buClr>
                <a:srgbClr val="6699FF"/>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905" dirty="0"/>
              <a:t>事务 之事务的ACID特性</a:t>
            </a:r>
            <a:endParaRPr lang="zh-CN" altLang="en-US" sz="2905" dirty="0"/>
          </a:p>
        </p:txBody>
      </p:sp>
      <p:sp>
        <p:nvSpPr>
          <p:cNvPr id="82947" name="文本框 82946"/>
          <p:cNvSpPr txBox="1"/>
          <p:nvPr/>
        </p:nvSpPr>
        <p:spPr>
          <a:xfrm>
            <a:off x="2177349" y="2040695"/>
            <a:ext cx="7435850" cy="2271395"/>
          </a:xfrm>
          <a:prstGeom prst="rect">
            <a:avLst/>
          </a:prstGeom>
          <a:noFill/>
          <a:ln w="9525">
            <a:noFill/>
          </a:ln>
        </p:spPr>
        <p:txBody>
          <a:bodyPr wrap="none" anchor="t">
            <a:spAutoFit/>
          </a:bodyPr>
          <a:p>
            <a:r>
              <a:rPr lang="zh-CN" altLang="en-US" sz="2175" dirty="0">
                <a:solidFill>
                  <a:srgbClr val="003366"/>
                </a:solidFill>
              </a:rPr>
              <a:t>原子性(Atomicity)</a:t>
            </a:r>
            <a:r>
              <a:rPr lang="zh-CN" altLang="en-US" sz="1815" dirty="0">
                <a:solidFill>
                  <a:srgbClr val="003366"/>
                </a:solidFill>
              </a:rPr>
              <a:t>：原子意为最小的粒子，或者说不能再分的事物。</a:t>
            </a:r>
            <a:endParaRPr lang="zh-CN" altLang="en-US" sz="1815" dirty="0">
              <a:solidFill>
                <a:srgbClr val="003366"/>
              </a:solidFill>
            </a:endParaRPr>
          </a:p>
          <a:p>
            <a:r>
              <a:rPr lang="zh-CN" altLang="en-US" sz="1815" dirty="0">
                <a:solidFill>
                  <a:srgbClr val="003366"/>
                </a:solidFill>
              </a:rPr>
              <a:t>数据库事务的不可再分的原则即为原子性。 </a:t>
            </a:r>
            <a:endParaRPr lang="zh-CN" altLang="en-US" sz="1815" dirty="0">
              <a:solidFill>
                <a:srgbClr val="003366"/>
              </a:solidFill>
            </a:endParaRPr>
          </a:p>
          <a:p>
            <a:r>
              <a:rPr lang="zh-CN" altLang="en-US" sz="1815" dirty="0">
                <a:solidFill>
                  <a:srgbClr val="003366"/>
                </a:solidFill>
              </a:rPr>
              <a:t>组成事务的所有查询必须：</a:t>
            </a:r>
            <a:endParaRPr lang="zh-CN" altLang="en-US" sz="1815" dirty="0">
              <a:solidFill>
                <a:srgbClr val="003366"/>
              </a:solidFill>
            </a:endParaRPr>
          </a:p>
          <a:p>
            <a:r>
              <a:rPr lang="zh-CN" altLang="en-US" sz="1815" dirty="0">
                <a:solidFill>
                  <a:srgbClr val="003366"/>
                </a:solidFill>
              </a:rPr>
              <a:t>要么全部执行，要么全部取消（就像上面的银行例子）。</a:t>
            </a:r>
            <a:endParaRPr lang="zh-CN" altLang="en-US" sz="1815" dirty="0">
              <a:solidFill>
                <a:srgbClr val="003366"/>
              </a:solidFill>
            </a:endParaRPr>
          </a:p>
          <a:p>
            <a:r>
              <a:rPr lang="zh-CN" altLang="en-US" sz="2175" dirty="0">
                <a:solidFill>
                  <a:srgbClr val="003366"/>
                </a:solidFill>
              </a:rPr>
              <a:t>一致性(Consistency)</a:t>
            </a:r>
            <a:r>
              <a:rPr lang="zh-CN" altLang="en-US" sz="1815" dirty="0">
                <a:solidFill>
                  <a:srgbClr val="003366"/>
                </a:solidFill>
              </a:rPr>
              <a:t>：指数据的规则,在事务前/后应保持一致</a:t>
            </a:r>
            <a:endParaRPr lang="zh-CN" altLang="en-US" sz="1815" dirty="0">
              <a:solidFill>
                <a:srgbClr val="003366"/>
              </a:solidFill>
            </a:endParaRPr>
          </a:p>
          <a:p>
            <a:r>
              <a:rPr lang="zh-CN" altLang="en-US" sz="2175" dirty="0">
                <a:solidFill>
                  <a:srgbClr val="003366"/>
                </a:solidFill>
              </a:rPr>
              <a:t>隔离性(Isolation)</a:t>
            </a:r>
            <a:r>
              <a:rPr lang="zh-CN" altLang="en-US" sz="1815" dirty="0">
                <a:solidFill>
                  <a:srgbClr val="003366"/>
                </a:solidFill>
              </a:rPr>
              <a:t>：简单点说，某个事务的操作对其他事务不可见的.</a:t>
            </a:r>
            <a:endParaRPr lang="zh-CN" altLang="en-US" sz="1815" dirty="0">
              <a:solidFill>
                <a:srgbClr val="003366"/>
              </a:solidFill>
            </a:endParaRPr>
          </a:p>
          <a:p>
            <a:r>
              <a:rPr lang="zh-CN" altLang="en-US" sz="2175" dirty="0">
                <a:solidFill>
                  <a:srgbClr val="003366"/>
                </a:solidFill>
              </a:rPr>
              <a:t>持久性(Durability)</a:t>
            </a:r>
            <a:r>
              <a:rPr lang="zh-CN" altLang="en-US" sz="1815" dirty="0">
                <a:solidFill>
                  <a:srgbClr val="003366"/>
                </a:solidFill>
              </a:rPr>
              <a:t>：当事务完成后，其影响应该保留下来，不能撤消</a:t>
            </a:r>
            <a:endParaRPr lang="zh-CN" altLang="en-US" sz="1815" dirty="0">
              <a:solidFill>
                <a:srgbClr val="003366"/>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矩形 83969"/>
          <p:cNvSpPr>
            <a:spLocks noGrp="1"/>
          </p:cNvSpPr>
          <p:nvPr/>
        </p:nvSpPr>
        <p:spPr>
          <a:xfrm>
            <a:off x="2095260" y="1152121"/>
            <a:ext cx="7553593" cy="521335"/>
          </a:xfrm>
          <a:prstGeom prst="rect">
            <a:avLst/>
          </a:prstGeom>
          <a:noFill/>
          <a:ln w="9525">
            <a:noFill/>
          </a:ln>
        </p:spPr>
        <p:txBody>
          <a:bodyPr vert="horz" wrap="square" lIns="81646" tIns="42456" rIns="81646" bIns="42456" anchor="t"/>
          <a:lstStyle>
            <a:lvl1pPr marL="342900" lvl="0" indent="-342900" algn="l" defTabSz="449580" eaLnBrk="1" fontAlgn="base" latinLnBrk="0" hangingPunct="0">
              <a:lnSpc>
                <a:spcPct val="98000"/>
              </a:lnSpc>
              <a:spcBef>
                <a:spcPct val="0"/>
              </a:spcBef>
              <a:spcAft>
                <a:spcPts val="1425"/>
              </a:spcAft>
              <a:buClr>
                <a:srgbClr val="000000"/>
              </a:buClr>
              <a:buSzPct val="100000"/>
              <a:buFont typeface="Times New Roman" panose="02020603050405020304" pitchFamily="18" charset="0"/>
              <a:buNone/>
              <a:defRPr sz="3200" u="none" kern="1200" baseline="0">
                <a:solidFill>
                  <a:srgbClr val="000000"/>
                </a:solidFill>
                <a:latin typeface="DejaVu Sans" charset="0"/>
                <a:ea typeface="Yahei Mono" charset="-122"/>
              </a:defRPr>
            </a:lvl1pPr>
            <a:lvl2pPr marL="742950" lvl="1" indent="-285750" algn="l" defTabSz="449580" eaLnBrk="1" fontAlgn="base" latinLnBrk="0" hangingPunct="0">
              <a:lnSpc>
                <a:spcPct val="98000"/>
              </a:lnSpc>
              <a:spcBef>
                <a:spcPct val="0"/>
              </a:spcBef>
              <a:spcAft>
                <a:spcPts val="1140"/>
              </a:spcAft>
              <a:buClr>
                <a:srgbClr val="000000"/>
              </a:buClr>
              <a:buSzPct val="100000"/>
              <a:buFont typeface="Times New Roman" panose="02020603050405020304" pitchFamily="18" charset="0"/>
              <a:buNone/>
              <a:defRPr sz="2800" u="none" kern="1200" baseline="0">
                <a:solidFill>
                  <a:srgbClr val="000000"/>
                </a:solidFill>
                <a:latin typeface="DejaVu Sans" charset="0"/>
                <a:ea typeface="Yahei Mono" charset="-122"/>
              </a:defRPr>
            </a:lvl2pPr>
            <a:lvl3pPr marL="1143000" lvl="2" indent="-228600" algn="l" defTabSz="449580" eaLnBrk="1" fontAlgn="base" latinLnBrk="0" hangingPunct="0">
              <a:lnSpc>
                <a:spcPct val="98000"/>
              </a:lnSpc>
              <a:spcBef>
                <a:spcPct val="0"/>
              </a:spcBef>
              <a:spcAft>
                <a:spcPts val="850"/>
              </a:spcAft>
              <a:buClr>
                <a:srgbClr val="000000"/>
              </a:buClr>
              <a:buSzPct val="100000"/>
              <a:buFont typeface="Times New Roman" panose="02020603050405020304" pitchFamily="18" charset="0"/>
              <a:buNone/>
              <a:defRPr sz="2400" u="none" kern="1200" baseline="0">
                <a:solidFill>
                  <a:srgbClr val="000000"/>
                </a:solidFill>
                <a:latin typeface="DejaVu Sans" charset="0"/>
                <a:ea typeface="Yahei Mono" charset="-122"/>
              </a:defRPr>
            </a:lvl3pPr>
            <a:lvl4pPr marL="1600200" lvl="3" indent="-228600" algn="l" defTabSz="449580" eaLnBrk="1" fontAlgn="base" latinLnBrk="0" hangingPunct="0">
              <a:lnSpc>
                <a:spcPct val="98000"/>
              </a:lnSpc>
              <a:spcBef>
                <a:spcPct val="0"/>
              </a:spcBef>
              <a:spcAft>
                <a:spcPts val="575"/>
              </a:spcAft>
              <a:buClr>
                <a:srgbClr val="000000"/>
              </a:buClr>
              <a:buSzPct val="100000"/>
              <a:buFont typeface="Times New Roman" panose="02020603050405020304" pitchFamily="18" charset="0"/>
              <a:buNone/>
              <a:defRPr sz="2000" u="none" kern="1200" baseline="0">
                <a:solidFill>
                  <a:srgbClr val="000000"/>
                </a:solidFill>
                <a:latin typeface="DejaVu Sans" charset="0"/>
                <a:ea typeface="Yahei Mono" charset="-122"/>
              </a:defRPr>
            </a:lvl4pPr>
            <a:lvl5pPr marL="2057400" lvl="4" indent="-228600" algn="l" defTabSz="449580" eaLnBrk="1" fontAlgn="base" latinLnBrk="0" hangingPunct="0">
              <a:lnSpc>
                <a:spcPct val="98000"/>
              </a:lnSpc>
              <a:spcBef>
                <a:spcPct val="0"/>
              </a:spcBef>
              <a:spcAft>
                <a:spcPts val="290"/>
              </a:spcAft>
              <a:buClr>
                <a:srgbClr val="000000"/>
              </a:buClr>
              <a:buSzPct val="100000"/>
              <a:buFont typeface="Times New Roman" panose="02020603050405020304" pitchFamily="18" charset="0"/>
              <a:buNone/>
              <a:defRPr sz="2000" u="none" kern="1200" baseline="0">
                <a:solidFill>
                  <a:srgbClr val="000000"/>
                </a:solidFill>
                <a:latin typeface="DejaVu Sans" charset="0"/>
                <a:ea typeface="Yahei Mono" charset="-122"/>
              </a:defRPr>
            </a:lvl5pPr>
          </a:lstStyle>
          <a:p>
            <a:pPr marL="341630" lvl="0" indent="-341630" defTabSz="0" eaLnBrk="1" hangingPunct="1">
              <a:spcBef>
                <a:spcPts val="700"/>
              </a:spcBef>
              <a:spcAft>
                <a:spcPct val="0"/>
              </a:spcAft>
              <a:buClr>
                <a:srgbClr val="6699FF"/>
              </a:buClr>
              <a:buSzPct val="10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905" dirty="0"/>
              <a:t>事务 之事务的用法</a:t>
            </a:r>
            <a:endParaRPr lang="zh-CN" altLang="en-US" sz="2905" dirty="0"/>
          </a:p>
        </p:txBody>
      </p:sp>
      <p:sp>
        <p:nvSpPr>
          <p:cNvPr id="83971" name="文本框 83970"/>
          <p:cNvSpPr txBox="1"/>
          <p:nvPr/>
        </p:nvSpPr>
        <p:spPr>
          <a:xfrm>
            <a:off x="2299762" y="2204872"/>
            <a:ext cx="5996790" cy="1262380"/>
          </a:xfrm>
          <a:prstGeom prst="rect">
            <a:avLst/>
          </a:prstGeom>
          <a:noFill/>
          <a:ln w="9525">
            <a:noFill/>
          </a:ln>
        </p:spPr>
        <p:txBody>
          <a:bodyPr wrap="square">
            <a:spAutoFit/>
          </a:bodyPr>
          <a:p>
            <a:r>
              <a:rPr lang="zh-CN" altLang="en-US" sz="2540" dirty="0">
                <a:solidFill>
                  <a:srgbClr val="003366"/>
                </a:solidFill>
              </a:rPr>
              <a:t>开启事务(start transaction)</a:t>
            </a:r>
            <a:endParaRPr lang="zh-CN" altLang="en-US" sz="2540" dirty="0">
              <a:solidFill>
                <a:srgbClr val="003366"/>
              </a:solidFill>
            </a:endParaRPr>
          </a:p>
          <a:p>
            <a:r>
              <a:rPr lang="zh-CN" altLang="en-US" sz="2540" dirty="0">
                <a:solidFill>
                  <a:srgbClr val="003366"/>
                </a:solidFill>
              </a:rPr>
              <a:t>执行sql操作(普通sql操作)</a:t>
            </a:r>
            <a:endParaRPr lang="zh-CN" altLang="en-US" sz="2540" dirty="0">
              <a:solidFill>
                <a:srgbClr val="003366"/>
              </a:solidFill>
            </a:endParaRPr>
          </a:p>
          <a:p>
            <a:r>
              <a:rPr lang="zh-CN" altLang="en-US" sz="2540" dirty="0">
                <a:solidFill>
                  <a:srgbClr val="003366"/>
                </a:solidFill>
              </a:rPr>
              <a:t>提交/回滚(commit/rollback)</a:t>
            </a:r>
            <a:endParaRPr lang="zh-CN" altLang="en-US" sz="2540" dirty="0">
              <a:solidFill>
                <a:srgbClr val="003366"/>
              </a:solidFill>
            </a:endParaRPr>
          </a:p>
        </p:txBody>
      </p:sp>
      <p:sp>
        <p:nvSpPr>
          <p:cNvPr id="83972" name="流程图: 可选过程 83971"/>
          <p:cNvSpPr/>
          <p:nvPr/>
        </p:nvSpPr>
        <p:spPr>
          <a:xfrm>
            <a:off x="2299762" y="3878328"/>
            <a:ext cx="4857630" cy="1225568"/>
          </a:xfrm>
          <a:prstGeom prst="flowChartAlternateProcess">
            <a:avLst/>
          </a:prstGeom>
          <a:solidFill>
            <a:srgbClr val="00B8FF"/>
          </a:solidFill>
          <a:ln w="9525" cap="flat" cmpd="sng">
            <a:solidFill>
              <a:schemeClr val="tx1"/>
            </a:solidFill>
            <a:prstDash val="solid"/>
            <a:miter/>
            <a:headEnd type="none" w="med" len="med"/>
            <a:tailEnd type="none" w="med" len="med"/>
          </a:ln>
        </p:spPr>
        <p:txBody>
          <a:bodyPr wrap="none" anchor="ctr"/>
          <a:p>
            <a:pPr algn="ctr"/>
            <a:r>
              <a:rPr lang="zh-CN" altLang="en-US" sz="2540" dirty="0">
                <a:solidFill>
                  <a:srgbClr val="003366"/>
                </a:solidFill>
              </a:rPr>
              <a:t>注意:建表的时候,</a:t>
            </a:r>
            <a:endParaRPr lang="zh-CN" altLang="en-US" sz="2540" dirty="0">
              <a:solidFill>
                <a:srgbClr val="003366"/>
              </a:solidFill>
            </a:endParaRPr>
          </a:p>
          <a:p>
            <a:pPr algn="ctr"/>
            <a:r>
              <a:rPr lang="zh-CN" altLang="en-US" sz="2540" dirty="0">
                <a:solidFill>
                  <a:srgbClr val="003366"/>
                </a:solidFill>
              </a:rPr>
              <a:t>选择 innodb引擎</a:t>
            </a:r>
            <a:endParaRPr lang="zh-CN" altLang="en-US" sz="2540" dirty="0">
              <a:solidFill>
                <a:srgbClr val="003366"/>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9217"/>
          <p:cNvSpPr>
            <a:spLocks noGrp="1"/>
          </p:cNvSpPr>
          <p:nvPr>
            <p:ph type="title"/>
          </p:nvPr>
        </p:nvSpPr>
        <p:spPr/>
        <p:txBody>
          <a:bodyPr vert="horz" wrap="square" lIns="108818" tIns="54409" rIns="108818" bIns="54409" anchor="ctr"/>
          <a:p>
            <a:r>
              <a:rPr lang="zh-CN" altLang="en-US" dirty="0"/>
              <a:t>MySQL架构设计--业务类型</a:t>
            </a:r>
            <a:endParaRPr lang="zh-CN" altLang="en-US" dirty="0"/>
          </a:p>
        </p:txBody>
      </p:sp>
      <p:sp>
        <p:nvSpPr>
          <p:cNvPr id="9219" name="文本占位符 9218"/>
          <p:cNvSpPr>
            <a:spLocks noGrp="1"/>
          </p:cNvSpPr>
          <p:nvPr>
            <p:ph type="body" idx="1"/>
          </p:nvPr>
        </p:nvSpPr>
        <p:spPr/>
        <p:txBody>
          <a:bodyPr vert="horz" wrap="square" lIns="108818" tIns="54409" rIns="108818" bIns="54409" anchor="t"/>
          <a:p>
            <a:r>
              <a:rPr lang="zh-CN" altLang="en-US" dirty="0"/>
              <a:t>读写比</a:t>
            </a:r>
            <a:endParaRPr lang="zh-CN" altLang="en-US" dirty="0"/>
          </a:p>
          <a:p>
            <a:pPr lvl="1"/>
            <a:r>
              <a:rPr lang="zh-CN" altLang="en-US" dirty="0"/>
              <a:t>读多写少</a:t>
            </a:r>
            <a:endParaRPr lang="zh-CN" altLang="en-US" dirty="0"/>
          </a:p>
          <a:p>
            <a:pPr lvl="1"/>
            <a:r>
              <a:rPr lang="zh-CN" altLang="en-US" dirty="0"/>
              <a:t>读少写多</a:t>
            </a:r>
            <a:endParaRPr lang="zh-CN" altLang="en-US" dirty="0"/>
          </a:p>
          <a:p>
            <a:pPr lvl="1"/>
            <a:r>
              <a:rPr lang="zh-CN" altLang="en-US" dirty="0"/>
              <a:t>平分秋色</a:t>
            </a:r>
            <a:endParaRPr lang="zh-CN" altLang="en-US" dirty="0"/>
          </a:p>
          <a:p>
            <a:r>
              <a:rPr lang="zh-CN" altLang="en-US" dirty="0"/>
              <a:t>读一致性权衡</a:t>
            </a:r>
            <a:endParaRPr lang="zh-CN" altLang="en-US" dirty="0"/>
          </a:p>
          <a:p>
            <a:r>
              <a:rPr lang="zh-CN" altLang="en-US" dirty="0"/>
              <a:t>统计业务</a:t>
            </a:r>
            <a:endParaRPr lang="zh-CN" altLang="en-US" dirty="0"/>
          </a:p>
          <a:p>
            <a:r>
              <a:rPr lang="zh-CN" altLang="en-US" dirty="0"/>
              <a:t>历史数据迁移</a:t>
            </a:r>
            <a:endParaRPr lang="zh-CN" altLang="en-US" dirty="0"/>
          </a:p>
        </p:txBody>
      </p:sp>
    </p:spTree>
  </p:cSld>
  <p:clrMapOvr>
    <a:masterClrMapping/>
  </p:clrMapOvr>
  <p:transition>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0241"/>
          <p:cNvSpPr>
            <a:spLocks noGrp="1"/>
          </p:cNvSpPr>
          <p:nvPr>
            <p:ph type="title"/>
          </p:nvPr>
        </p:nvSpPr>
        <p:spPr/>
        <p:txBody>
          <a:bodyPr vert="horz" wrap="square" lIns="108818" tIns="54409" rIns="108818" bIns="54409" anchor="ctr"/>
          <a:p>
            <a:r>
              <a:rPr lang="zh-CN" altLang="en-US" dirty="0"/>
              <a:t>MySQL架构设计--常见架构</a:t>
            </a:r>
            <a:endParaRPr lang="zh-CN" altLang="en-US" dirty="0"/>
          </a:p>
        </p:txBody>
      </p:sp>
      <p:sp>
        <p:nvSpPr>
          <p:cNvPr id="10243" name="文本占位符 10242"/>
          <p:cNvSpPr>
            <a:spLocks noGrp="1"/>
          </p:cNvSpPr>
          <p:nvPr>
            <p:ph type="body" idx="1"/>
          </p:nvPr>
        </p:nvSpPr>
        <p:spPr>
          <a:xfrm>
            <a:off x="608966" y="1198346"/>
            <a:ext cx="3617320" cy="5036653"/>
          </a:xfrm>
        </p:spPr>
        <p:txBody>
          <a:bodyPr vert="horz" wrap="square" lIns="108818" tIns="54409" rIns="108818" bIns="54409" anchor="t"/>
          <a:p>
            <a:r>
              <a:rPr lang="zh-CN" altLang="en-US" dirty="0"/>
              <a:t>读多写少</a:t>
            </a:r>
            <a:endParaRPr lang="zh-CN" altLang="en-US" dirty="0"/>
          </a:p>
        </p:txBody>
      </p:sp>
      <p:sp>
        <p:nvSpPr>
          <p:cNvPr id="10244" name="矩形 10243"/>
          <p:cNvSpPr/>
          <p:nvPr/>
        </p:nvSpPr>
        <p:spPr>
          <a:xfrm>
            <a:off x="773894" y="2206945"/>
            <a:ext cx="4172367" cy="3019455"/>
          </a:xfrm>
          <a:prstGeom prst="rect">
            <a:avLst/>
          </a:prstGeom>
          <a:gradFill rotWithShape="0">
            <a:gsLst>
              <a:gs pos="0">
                <a:schemeClr val="bg1">
                  <a:alpha val="100000"/>
                </a:schemeClr>
              </a:gs>
              <a:gs pos="50000">
                <a:srgbClr val="CCECFF">
                  <a:alpha val="100000"/>
                </a:srgbClr>
              </a:gs>
              <a:gs pos="100000">
                <a:schemeClr val="bg1">
                  <a:alpha val="100000"/>
                </a:schemeClr>
              </a:gs>
            </a:gsLst>
            <a:lin ang="5400000" scaled="1"/>
            <a:tileRect/>
          </a:gradFill>
          <a:ln w="9525" cap="flat" cmpd="sng">
            <a:solidFill>
              <a:schemeClr val="tx1"/>
            </a:solidFill>
            <a:prstDash val="solid"/>
            <a:miter/>
            <a:headEnd type="none" w="med" len="med"/>
            <a:tailEnd type="none" w="med" len="med"/>
          </a:ln>
        </p:spPr>
        <p:txBody>
          <a:bodyPr/>
          <a:p>
            <a:endParaRPr lang="zh-CN" altLang="en-US"/>
          </a:p>
        </p:txBody>
      </p:sp>
      <p:sp>
        <p:nvSpPr>
          <p:cNvPr id="10245" name="圆柱形 10244"/>
          <p:cNvSpPr/>
          <p:nvPr/>
        </p:nvSpPr>
        <p:spPr>
          <a:xfrm>
            <a:off x="1433607" y="2493984"/>
            <a:ext cx="789752" cy="934064"/>
          </a:xfrm>
          <a:prstGeom prst="can">
            <a:avLst>
              <a:gd name="adj" fmla="val 29565"/>
            </a:avLst>
          </a:prstGeom>
          <a:gradFill rotWithShape="0">
            <a:gsLst>
              <a:gs pos="0">
                <a:schemeClr val="bg1">
                  <a:alpha val="100000"/>
                </a:schemeClr>
              </a:gs>
              <a:gs pos="50000">
                <a:srgbClr val="CCCCFF">
                  <a:alpha val="100000"/>
                </a:srgbClr>
              </a:gs>
              <a:gs pos="100000">
                <a:schemeClr val="bg1">
                  <a:alpha val="100000"/>
                </a:schemeClr>
              </a:gs>
            </a:gsLst>
            <a:lin ang="0" scaled="1"/>
            <a:tileRect/>
          </a:gradFill>
          <a:ln w="9525" cap="flat" cmpd="sng">
            <a:solidFill>
              <a:schemeClr val="tx1"/>
            </a:solidFill>
            <a:prstDash val="solid"/>
            <a:headEnd type="none" w="med" len="med"/>
            <a:tailEnd type="none" w="med" len="med"/>
          </a:ln>
        </p:spPr>
        <p:txBody>
          <a:bodyPr wrap="none" anchor="ctr"/>
          <a:p>
            <a:pPr algn="ctr"/>
            <a:r>
              <a:rPr lang="zh-CN" altLang="en-US" dirty="0">
                <a:ea typeface="宋体" panose="02010600030101010101" pitchFamily="2" charset="-122"/>
              </a:rPr>
              <a:t>M(WR)</a:t>
            </a:r>
            <a:endParaRPr lang="zh-CN" altLang="en-US" dirty="0">
              <a:ea typeface="宋体" panose="02010600030101010101" pitchFamily="2" charset="-122"/>
            </a:endParaRPr>
          </a:p>
        </p:txBody>
      </p:sp>
      <p:sp>
        <p:nvSpPr>
          <p:cNvPr id="10246" name="圆柱形 10245"/>
          <p:cNvSpPr/>
          <p:nvPr/>
        </p:nvSpPr>
        <p:spPr>
          <a:xfrm>
            <a:off x="3087647" y="2493984"/>
            <a:ext cx="791338" cy="934064"/>
          </a:xfrm>
          <a:prstGeom prst="can">
            <a:avLst>
              <a:gd name="adj" fmla="val 29505"/>
            </a:avLst>
          </a:prstGeom>
          <a:gradFill rotWithShape="0">
            <a:gsLst>
              <a:gs pos="0">
                <a:schemeClr val="bg1">
                  <a:alpha val="100000"/>
                </a:schemeClr>
              </a:gs>
              <a:gs pos="50000">
                <a:srgbClr val="CCCCFF">
                  <a:alpha val="100000"/>
                </a:srgbClr>
              </a:gs>
              <a:gs pos="100000">
                <a:schemeClr val="bg1">
                  <a:alpha val="100000"/>
                </a:schemeClr>
              </a:gs>
            </a:gsLst>
            <a:lin ang="0" scaled="1"/>
            <a:tileRect/>
          </a:gradFill>
          <a:ln w="9525" cap="flat" cmpd="sng">
            <a:solidFill>
              <a:schemeClr val="tx1"/>
            </a:solidFill>
            <a:prstDash val="solid"/>
            <a:miter/>
            <a:headEnd type="none" w="med" len="med"/>
            <a:tailEnd type="none" w="med" len="med"/>
          </a:ln>
        </p:spPr>
        <p:txBody>
          <a:bodyPr vert="horz" wrap="none" anchor="ctr"/>
          <a:p>
            <a:pPr algn="ctr"/>
            <a:r>
              <a:rPr lang="zh-CN" altLang="en-US" dirty="0">
                <a:ea typeface="宋体" panose="02010600030101010101" pitchFamily="2" charset="-122"/>
              </a:rPr>
              <a:t>M(R)</a:t>
            </a:r>
            <a:endParaRPr lang="zh-CN" altLang="en-US" dirty="0">
              <a:ea typeface="宋体" panose="02010600030101010101" pitchFamily="2" charset="-122"/>
            </a:endParaRPr>
          </a:p>
        </p:txBody>
      </p:sp>
      <p:sp>
        <p:nvSpPr>
          <p:cNvPr id="10247" name="圆柱形 10246"/>
          <p:cNvSpPr/>
          <p:nvPr/>
        </p:nvSpPr>
        <p:spPr>
          <a:xfrm>
            <a:off x="1441536" y="4109963"/>
            <a:ext cx="791338" cy="934065"/>
          </a:xfrm>
          <a:prstGeom prst="can">
            <a:avLst>
              <a:gd name="adj" fmla="val 29505"/>
            </a:avLst>
          </a:prstGeom>
          <a:gradFill rotWithShape="0">
            <a:gsLst>
              <a:gs pos="0">
                <a:schemeClr val="bg1">
                  <a:alpha val="100000"/>
                </a:schemeClr>
              </a:gs>
              <a:gs pos="50000">
                <a:srgbClr val="CCCCFF">
                  <a:alpha val="100000"/>
                </a:srgbClr>
              </a:gs>
              <a:gs pos="100000">
                <a:schemeClr val="bg1">
                  <a:alpha val="100000"/>
                </a:schemeClr>
              </a:gs>
            </a:gsLst>
            <a:lin ang="0" scaled="1"/>
            <a:tileRect/>
          </a:gradFill>
          <a:ln w="9525" cap="flat" cmpd="sng">
            <a:solidFill>
              <a:schemeClr val="tx1"/>
            </a:solidFill>
            <a:prstDash val="solid"/>
            <a:headEnd type="none" w="med" len="med"/>
            <a:tailEnd type="none" w="med" len="med"/>
          </a:ln>
        </p:spPr>
        <p:txBody>
          <a:bodyPr vert="horz" wrap="none" anchor="ctr"/>
          <a:p>
            <a:pPr algn="ctr"/>
            <a:r>
              <a:rPr lang="zh-CN" altLang="en-US" dirty="0">
                <a:ea typeface="宋体" panose="02010600030101010101" pitchFamily="2" charset="-122"/>
              </a:rPr>
              <a:t>S(R)</a:t>
            </a:r>
            <a:endParaRPr lang="zh-CN" altLang="en-US" dirty="0">
              <a:ea typeface="宋体" panose="02010600030101010101" pitchFamily="2" charset="-122"/>
            </a:endParaRPr>
          </a:p>
        </p:txBody>
      </p:sp>
      <p:sp>
        <p:nvSpPr>
          <p:cNvPr id="10248" name="圆柱形 10247"/>
          <p:cNvSpPr/>
          <p:nvPr/>
        </p:nvSpPr>
        <p:spPr>
          <a:xfrm>
            <a:off x="2610306" y="4109963"/>
            <a:ext cx="791339" cy="934065"/>
          </a:xfrm>
          <a:prstGeom prst="can">
            <a:avLst>
              <a:gd name="adj" fmla="val 29505"/>
            </a:avLst>
          </a:prstGeom>
          <a:gradFill rotWithShape="0">
            <a:gsLst>
              <a:gs pos="0">
                <a:schemeClr val="bg1">
                  <a:alpha val="100000"/>
                </a:schemeClr>
              </a:gs>
              <a:gs pos="50000">
                <a:srgbClr val="CCCCFF">
                  <a:alpha val="100000"/>
                </a:srgbClr>
              </a:gs>
              <a:gs pos="100000">
                <a:schemeClr val="bg1">
                  <a:alpha val="100000"/>
                </a:schemeClr>
              </a:gs>
            </a:gsLst>
            <a:lin ang="0" scaled="1"/>
            <a:tileRect/>
          </a:gradFill>
          <a:ln w="9525" cap="flat" cmpd="sng">
            <a:solidFill>
              <a:schemeClr val="tx1"/>
            </a:solidFill>
            <a:prstDash val="solid"/>
            <a:headEnd type="none" w="med" len="med"/>
            <a:tailEnd type="none" w="med" len="med"/>
          </a:ln>
        </p:spPr>
        <p:txBody>
          <a:bodyPr vert="horz" wrap="none" anchor="ctr"/>
          <a:p>
            <a:pPr algn="ctr"/>
            <a:r>
              <a:rPr lang="zh-CN" altLang="en-US" dirty="0">
                <a:ea typeface="宋体" panose="02010600030101010101" pitchFamily="2" charset="-122"/>
              </a:rPr>
              <a:t>S(R)</a:t>
            </a:r>
            <a:endParaRPr lang="zh-CN" altLang="en-US" dirty="0">
              <a:ea typeface="宋体" panose="02010600030101010101" pitchFamily="2" charset="-122"/>
            </a:endParaRPr>
          </a:p>
        </p:txBody>
      </p:sp>
      <p:sp>
        <p:nvSpPr>
          <p:cNvPr id="10249" name="文本框 10248"/>
          <p:cNvSpPr txBox="1"/>
          <p:nvPr/>
        </p:nvSpPr>
        <p:spPr>
          <a:xfrm>
            <a:off x="3683926" y="4393830"/>
            <a:ext cx="842085" cy="368300"/>
          </a:xfrm>
          <a:prstGeom prst="rect">
            <a:avLst/>
          </a:prstGeom>
          <a:noFill/>
          <a:ln w="9525">
            <a:noFill/>
          </a:ln>
        </p:spPr>
        <p:txBody>
          <a:bodyPr wrap="square">
            <a:spAutoFit/>
          </a:bodyPr>
          <a:p>
            <a:r>
              <a:rPr lang="zh-CN" altLang="en-US" dirty="0">
                <a:ea typeface="宋体" panose="02010600030101010101" pitchFamily="2" charset="-122"/>
              </a:rPr>
              <a:t>.......</a:t>
            </a:r>
            <a:endParaRPr lang="zh-CN" altLang="en-US" dirty="0">
              <a:ea typeface="宋体" panose="02010600030101010101" pitchFamily="2" charset="-122"/>
            </a:endParaRPr>
          </a:p>
        </p:txBody>
      </p:sp>
      <p:sp>
        <p:nvSpPr>
          <p:cNvPr id="10250" name="左右箭头 10249"/>
          <p:cNvSpPr/>
          <p:nvPr/>
        </p:nvSpPr>
        <p:spPr>
          <a:xfrm>
            <a:off x="2212259" y="2998284"/>
            <a:ext cx="864287" cy="74534"/>
          </a:xfrm>
          <a:prstGeom prst="leftRightArrow">
            <a:avLst>
              <a:gd name="adj1" fmla="val 50000"/>
              <a:gd name="adj2" fmla="val 231916"/>
            </a:avLst>
          </a:prstGeom>
          <a:solidFill>
            <a:srgbClr val="CC99FF">
              <a:alpha val="100000"/>
            </a:srgbClr>
          </a:solidFill>
          <a:ln w="9525" cap="flat" cmpd="sng">
            <a:solidFill>
              <a:schemeClr val="tx1"/>
            </a:solidFill>
            <a:prstDash val="solid"/>
            <a:miter/>
            <a:headEnd type="none" w="med" len="med"/>
            <a:tailEnd type="none" w="med" len="med"/>
          </a:ln>
        </p:spPr>
        <p:txBody>
          <a:bodyPr/>
          <a:p>
            <a:endParaRPr lang="zh-CN" altLang="en-US"/>
          </a:p>
        </p:txBody>
      </p:sp>
      <p:sp>
        <p:nvSpPr>
          <p:cNvPr id="10251" name="上箭头 10250"/>
          <p:cNvSpPr/>
          <p:nvPr/>
        </p:nvSpPr>
        <p:spPr>
          <a:xfrm>
            <a:off x="1780908" y="3429635"/>
            <a:ext cx="74534" cy="791338"/>
          </a:xfrm>
          <a:prstGeom prst="upArrow">
            <a:avLst>
              <a:gd name="adj1" fmla="val 50000"/>
              <a:gd name="adj2" fmla="val 265427"/>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0252" name="上箭头 10251"/>
          <p:cNvSpPr/>
          <p:nvPr/>
        </p:nvSpPr>
        <p:spPr>
          <a:xfrm rot="19020000">
            <a:off x="2410489" y="3288494"/>
            <a:ext cx="76121" cy="1111680"/>
          </a:xfrm>
          <a:prstGeom prst="upArrow">
            <a:avLst>
              <a:gd name="adj1" fmla="val 50000"/>
              <a:gd name="adj2" fmla="val 365104"/>
            </a:avLst>
          </a:prstGeom>
          <a:solidFill>
            <a:schemeClr val="accent1">
              <a:alpha val="100000"/>
            </a:schemeClr>
          </a:solidFill>
          <a:ln w="9525" cap="flat" cmpd="sng">
            <a:solidFill>
              <a:schemeClr val="tx1"/>
            </a:solidFill>
            <a:prstDash val="solid"/>
            <a:miter/>
            <a:headEnd type="none" w="med" len="med"/>
            <a:tailEnd type="none" w="med" len="med"/>
          </a:ln>
        </p:spPr>
        <p:txBody>
          <a:bodyPr/>
          <a:p>
            <a:endParaRPr lang="zh-CN" altLang="en-US"/>
          </a:p>
        </p:txBody>
      </p:sp>
      <p:sp>
        <p:nvSpPr>
          <p:cNvPr id="10253" name="上箭头 10252"/>
          <p:cNvSpPr/>
          <p:nvPr/>
        </p:nvSpPr>
        <p:spPr>
          <a:xfrm rot="18300000">
            <a:off x="3019455" y="2944365"/>
            <a:ext cx="76121" cy="1793594"/>
          </a:xfrm>
          <a:prstGeom prst="upArrow">
            <a:avLst>
              <a:gd name="adj1" fmla="val 50000"/>
              <a:gd name="adj2" fmla="val 589062"/>
            </a:avLst>
          </a:prstGeom>
          <a:solidFill>
            <a:schemeClr val="accent1">
              <a:alpha val="100000"/>
            </a:schemeClr>
          </a:solidFill>
          <a:ln w="9525" cap="flat" cmpd="sng">
            <a:solidFill>
              <a:schemeClr val="tx1"/>
            </a:solidFill>
            <a:prstDash val="solid"/>
            <a:miter/>
            <a:headEnd type="none" w="med" len="med"/>
            <a:tailEnd type="none" w="med" len="med"/>
          </a:ln>
        </p:spPr>
        <p:txBody>
          <a:bodyPr/>
          <a:p>
            <a:endParaRPr lang="zh-CN" altLang="en-US"/>
          </a:p>
        </p:txBody>
      </p:sp>
      <p:sp>
        <p:nvSpPr>
          <p:cNvPr id="10254" name="矩形 10253"/>
          <p:cNvSpPr>
            <a:spLocks noGrp="1"/>
          </p:cNvSpPr>
          <p:nvPr/>
        </p:nvSpPr>
        <p:spPr>
          <a:xfrm>
            <a:off x="6278373" y="1211033"/>
            <a:ext cx="3617319" cy="853186"/>
          </a:xfrm>
          <a:prstGeom prst="rect">
            <a:avLst/>
          </a:prstGeom>
          <a:noFill/>
          <a:ln w="9525">
            <a:noFill/>
          </a:ln>
        </p:spPr>
        <p:txBody>
          <a:bodyPr vert="horz" wrap="square" lIns="108818" tIns="54409" rIns="108818" bIns="54409" anchor="t"/>
          <a:lstStyle>
            <a:lvl1pPr marL="408305" lvl="0" indent="-408305" algn="l" defTabSz="0" eaLnBrk="0" fontAlgn="base" latinLnBrk="0" hangingPunct="0">
              <a:lnSpc>
                <a:spcPct val="150000"/>
              </a:lnSpc>
              <a:spcBef>
                <a:spcPct val="20000"/>
              </a:spcBef>
              <a:spcAft>
                <a:spcPct val="0"/>
              </a:spcAft>
              <a:buClr>
                <a:srgbClr val="00566E"/>
              </a:buClr>
              <a:buFont typeface="Wingdings" panose="05000000000000000000" pitchFamily="2" charset="2"/>
              <a:buChar char="u"/>
              <a:defRPr sz="1900" kern="1200">
                <a:solidFill>
                  <a:schemeClr val="tx1"/>
                </a:solidFill>
                <a:latin typeface="微软雅黑" panose="020B0503020204020204" charset="-122"/>
                <a:ea typeface="微软雅黑" panose="020B0503020204020204" charset="-122"/>
                <a:sym typeface="微软雅黑" panose="020B0503020204020204" charset="-122"/>
              </a:defRPr>
            </a:lvl1pPr>
            <a:lvl2pPr marL="885825" lvl="1" indent="-339725" algn="l" defTabSz="0" eaLnBrk="0" fontAlgn="base" latinLnBrk="0" hangingPunct="0">
              <a:lnSpc>
                <a:spcPct val="150000"/>
              </a:lnSpc>
              <a:spcBef>
                <a:spcPct val="20000"/>
              </a:spcBef>
              <a:spcAft>
                <a:spcPct val="0"/>
              </a:spcAft>
              <a:buClr>
                <a:srgbClr val="2F6231"/>
              </a:buClr>
              <a:buFont typeface="Arial" panose="020B0604020202020204" pitchFamily="34" charset="0"/>
              <a:buChar char="–"/>
              <a:defRPr sz="1700" kern="1200">
                <a:solidFill>
                  <a:schemeClr val="tx1"/>
                </a:solidFill>
                <a:latin typeface="微软雅黑" panose="020B0503020204020204" charset="-122"/>
                <a:ea typeface="微软雅黑" panose="020B0503020204020204" charset="-122"/>
                <a:sym typeface="微软雅黑" panose="020B0503020204020204" charset="-122"/>
              </a:defRPr>
            </a:lvl2pPr>
            <a:lvl3pPr marL="1362075" lvl="2" indent="-273050" algn="l" defTabSz="0" eaLnBrk="0" fontAlgn="base" latinLnBrk="0" hangingPunct="0">
              <a:lnSpc>
                <a:spcPct val="150000"/>
              </a:lnSpc>
              <a:spcBef>
                <a:spcPct val="20000"/>
              </a:spcBef>
              <a:spcAft>
                <a:spcPct val="0"/>
              </a:spcAft>
              <a:buClr>
                <a:srgbClr val="2F6231"/>
              </a:buClr>
              <a:buFont typeface="Arial" panose="020B0604020202020204" pitchFamily="34" charset="0"/>
              <a:buChar char="•"/>
              <a:defRPr sz="1400" kern="1200">
                <a:solidFill>
                  <a:schemeClr val="tx1"/>
                </a:solidFill>
                <a:latin typeface="微软雅黑" panose="020B0503020204020204" charset="-122"/>
                <a:ea typeface="微软雅黑" panose="020B0503020204020204" charset="-122"/>
                <a:sym typeface="微软雅黑" panose="020B0503020204020204" charset="-122"/>
              </a:defRPr>
            </a:lvl3pPr>
            <a:lvl4pPr marL="1906905" lvl="3" indent="-271780" algn="l" defTabSz="0" eaLnBrk="0" fontAlgn="base" latinLnBrk="0" hangingPunct="0">
              <a:lnSpc>
                <a:spcPct val="150000"/>
              </a:lnSpc>
              <a:spcBef>
                <a:spcPct val="20000"/>
              </a:spcBef>
              <a:spcAft>
                <a:spcPct val="0"/>
              </a:spcAft>
              <a:buClr>
                <a:srgbClr val="2F6231"/>
              </a:buClr>
              <a:buFont typeface="Arial" panose="020B0604020202020204" pitchFamily="34" charset="0"/>
              <a:buChar char="–"/>
              <a:defRPr sz="1300" kern="1200">
                <a:solidFill>
                  <a:schemeClr val="tx1"/>
                </a:solidFill>
                <a:latin typeface="微软雅黑" panose="020B0503020204020204" charset="-122"/>
                <a:ea typeface="微软雅黑" panose="020B0503020204020204" charset="-122"/>
                <a:sym typeface="微软雅黑" panose="020B0503020204020204" charset="-122"/>
              </a:defRPr>
            </a:lvl4pPr>
            <a:lvl5pPr marL="2451100" lvl="4" indent="-271145" algn="l" defTabSz="0" eaLnBrk="0" fontAlgn="base" latinLnBrk="0" hangingPunct="0">
              <a:lnSpc>
                <a:spcPct val="150000"/>
              </a:lnSpc>
              <a:spcBef>
                <a:spcPct val="20000"/>
              </a:spcBef>
              <a:spcAft>
                <a:spcPct val="0"/>
              </a:spcAft>
              <a:buClr>
                <a:srgbClr val="2F6231"/>
              </a:buClr>
              <a:buFont typeface="Arial" panose="020B0604020202020204" pitchFamily="34" charset="0"/>
              <a:buChar char="»"/>
              <a:defRPr sz="1300" kern="1200">
                <a:solidFill>
                  <a:schemeClr val="tx1"/>
                </a:solidFill>
                <a:latin typeface="微软雅黑" panose="020B0503020204020204" charset="-122"/>
                <a:ea typeface="微软雅黑" panose="020B0503020204020204" charset="-122"/>
                <a:sym typeface="微软雅黑" panose="020B0503020204020204" charset="-122"/>
              </a:defRPr>
            </a:lvl5pPr>
          </a:lstStyle>
          <a:p>
            <a:pPr lvl="0"/>
            <a:r>
              <a:rPr lang="zh-CN" altLang="en-US" dirty="0"/>
              <a:t>读少写多</a:t>
            </a:r>
            <a:endParaRPr lang="zh-CN" altLang="en-US" dirty="0"/>
          </a:p>
          <a:p>
            <a:pPr lvl="0"/>
            <a:endParaRPr lang="zh-CN" altLang="en-US" dirty="0"/>
          </a:p>
        </p:txBody>
      </p:sp>
      <p:sp>
        <p:nvSpPr>
          <p:cNvPr id="10255" name="矩形 10254"/>
          <p:cNvSpPr/>
          <p:nvPr/>
        </p:nvSpPr>
        <p:spPr>
          <a:xfrm>
            <a:off x="6546381" y="1921493"/>
            <a:ext cx="3794935" cy="1509727"/>
          </a:xfrm>
          <a:prstGeom prst="rect">
            <a:avLst/>
          </a:prstGeom>
          <a:gradFill rotWithShape="0">
            <a:gsLst>
              <a:gs pos="0">
                <a:schemeClr val="bg1">
                  <a:alpha val="100000"/>
                </a:schemeClr>
              </a:gs>
              <a:gs pos="50000">
                <a:srgbClr val="CCECFF">
                  <a:alpha val="100000"/>
                </a:srgbClr>
              </a:gs>
              <a:gs pos="100000">
                <a:schemeClr val="bg1">
                  <a:alpha val="100000"/>
                </a:schemeClr>
              </a:gs>
            </a:gsLst>
            <a:lin ang="5400000" scaled="1"/>
            <a:tileRect/>
          </a:gradFill>
          <a:ln w="9525" cap="flat" cmpd="sng">
            <a:solidFill>
              <a:schemeClr val="tx1"/>
            </a:solidFill>
            <a:prstDash val="solid"/>
            <a:miter/>
            <a:headEnd type="none" w="med" len="med"/>
            <a:tailEnd type="none" w="med" len="med"/>
          </a:ln>
        </p:spPr>
        <p:txBody>
          <a:bodyPr/>
          <a:p>
            <a:endParaRPr lang="zh-CN" altLang="en-US"/>
          </a:p>
        </p:txBody>
      </p:sp>
      <p:sp>
        <p:nvSpPr>
          <p:cNvPr id="10256" name="圆柱形 10255"/>
          <p:cNvSpPr/>
          <p:nvPr/>
        </p:nvSpPr>
        <p:spPr>
          <a:xfrm>
            <a:off x="7204508" y="2206945"/>
            <a:ext cx="791338" cy="935650"/>
          </a:xfrm>
          <a:prstGeom prst="can">
            <a:avLst>
              <a:gd name="adj" fmla="val 29556"/>
            </a:avLst>
          </a:prstGeom>
          <a:gradFill rotWithShape="0">
            <a:gsLst>
              <a:gs pos="0">
                <a:schemeClr val="bg1">
                  <a:alpha val="100000"/>
                </a:schemeClr>
              </a:gs>
              <a:gs pos="50000">
                <a:srgbClr val="CCCCFF">
                  <a:alpha val="100000"/>
                </a:srgbClr>
              </a:gs>
              <a:gs pos="100000">
                <a:schemeClr val="bg1">
                  <a:alpha val="100000"/>
                </a:schemeClr>
              </a:gs>
            </a:gsLst>
            <a:lin ang="0" scaled="1"/>
            <a:tileRect/>
          </a:gradFill>
          <a:ln w="9525" cap="flat" cmpd="sng">
            <a:solidFill>
              <a:schemeClr val="tx1"/>
            </a:solidFill>
            <a:prstDash val="solid"/>
            <a:miter/>
            <a:headEnd type="none" w="med" len="med"/>
            <a:tailEnd type="none" w="med" len="med"/>
          </a:ln>
        </p:spPr>
        <p:txBody>
          <a:bodyPr vert="horz" wrap="none" anchor="ctr"/>
          <a:p>
            <a:pPr algn="ctr"/>
            <a:r>
              <a:rPr lang="zh-CN" altLang="en-US" dirty="0">
                <a:ea typeface="宋体" panose="02010600030101010101" pitchFamily="2" charset="-122"/>
              </a:rPr>
              <a:t>M(WR)</a:t>
            </a:r>
            <a:endParaRPr lang="zh-CN" altLang="en-US" dirty="0">
              <a:ea typeface="宋体" panose="02010600030101010101" pitchFamily="2" charset="-122"/>
            </a:endParaRPr>
          </a:p>
        </p:txBody>
      </p:sp>
      <p:sp>
        <p:nvSpPr>
          <p:cNvPr id="10257" name="圆柱形 10256"/>
          <p:cNvSpPr/>
          <p:nvPr/>
        </p:nvSpPr>
        <p:spPr>
          <a:xfrm>
            <a:off x="8858547" y="2206945"/>
            <a:ext cx="791339" cy="935650"/>
          </a:xfrm>
          <a:prstGeom prst="can">
            <a:avLst>
              <a:gd name="adj" fmla="val 29556"/>
            </a:avLst>
          </a:prstGeom>
          <a:gradFill rotWithShape="0">
            <a:gsLst>
              <a:gs pos="0">
                <a:schemeClr val="bg1">
                  <a:alpha val="100000"/>
                </a:schemeClr>
              </a:gs>
              <a:gs pos="50000">
                <a:srgbClr val="CCCCFF">
                  <a:alpha val="100000"/>
                </a:srgbClr>
              </a:gs>
              <a:gs pos="100000">
                <a:schemeClr val="bg1">
                  <a:alpha val="100000"/>
                </a:schemeClr>
              </a:gs>
            </a:gsLst>
            <a:lin ang="0" scaled="1"/>
            <a:tileRect/>
          </a:gradFill>
          <a:ln w="9525" cap="flat" cmpd="sng">
            <a:solidFill>
              <a:schemeClr val="tx1"/>
            </a:solidFill>
            <a:prstDash val="solid"/>
            <a:headEnd type="none" w="med" len="med"/>
            <a:tailEnd type="none" w="med" len="med"/>
          </a:ln>
        </p:spPr>
        <p:txBody>
          <a:bodyPr vert="horz" wrap="none" anchor="ctr"/>
          <a:p>
            <a:pPr algn="ctr"/>
            <a:r>
              <a:rPr lang="zh-CN" altLang="en-US" dirty="0">
                <a:ea typeface="宋体" panose="02010600030101010101" pitchFamily="2" charset="-122"/>
              </a:rPr>
              <a:t>M(S)</a:t>
            </a:r>
            <a:endParaRPr lang="zh-CN" altLang="en-US" dirty="0">
              <a:ea typeface="宋体" panose="02010600030101010101" pitchFamily="2" charset="-122"/>
            </a:endParaRPr>
          </a:p>
        </p:txBody>
      </p:sp>
      <p:sp>
        <p:nvSpPr>
          <p:cNvPr id="10258" name="左右箭头 10257"/>
          <p:cNvSpPr/>
          <p:nvPr/>
        </p:nvSpPr>
        <p:spPr>
          <a:xfrm>
            <a:off x="7984746" y="2711245"/>
            <a:ext cx="862701" cy="76121"/>
          </a:xfrm>
          <a:prstGeom prst="leftRightArrow">
            <a:avLst>
              <a:gd name="adj1" fmla="val 50000"/>
              <a:gd name="adj2" fmla="val 226666"/>
            </a:avLst>
          </a:prstGeom>
          <a:solidFill>
            <a:srgbClr val="CC99FF">
              <a:alpha val="100000"/>
            </a:srgbClr>
          </a:solidFill>
          <a:ln w="9525" cap="flat" cmpd="sng">
            <a:solidFill>
              <a:schemeClr val="tx1"/>
            </a:solidFill>
            <a:prstDash val="solid"/>
            <a:miter/>
            <a:headEnd type="none" w="med" len="med"/>
            <a:tailEnd type="none" w="med" len="med"/>
          </a:ln>
        </p:spPr>
        <p:txBody>
          <a:bodyPr/>
          <a:p>
            <a:endParaRPr lang="zh-CN" altLang="en-US"/>
          </a:p>
        </p:txBody>
      </p:sp>
      <p:sp>
        <p:nvSpPr>
          <p:cNvPr id="10259" name="矩形 10258"/>
          <p:cNvSpPr>
            <a:spLocks noGrp="1"/>
          </p:cNvSpPr>
          <p:nvPr/>
        </p:nvSpPr>
        <p:spPr>
          <a:xfrm>
            <a:off x="6278373" y="3856227"/>
            <a:ext cx="3617319" cy="851601"/>
          </a:xfrm>
          <a:prstGeom prst="rect">
            <a:avLst/>
          </a:prstGeom>
          <a:noFill/>
          <a:ln w="9525">
            <a:noFill/>
          </a:ln>
        </p:spPr>
        <p:txBody>
          <a:bodyPr vert="horz" wrap="square" lIns="108818" tIns="54409" rIns="108818" bIns="54409" anchor="t"/>
          <a:lstStyle>
            <a:lvl1pPr marL="408305" lvl="0" indent="-408305" algn="l" defTabSz="0" eaLnBrk="0" fontAlgn="base" latinLnBrk="0" hangingPunct="0">
              <a:lnSpc>
                <a:spcPct val="150000"/>
              </a:lnSpc>
              <a:spcBef>
                <a:spcPct val="20000"/>
              </a:spcBef>
              <a:spcAft>
                <a:spcPct val="0"/>
              </a:spcAft>
              <a:buClr>
                <a:srgbClr val="00566E"/>
              </a:buClr>
              <a:buFont typeface="Wingdings" panose="05000000000000000000" pitchFamily="2" charset="2"/>
              <a:buChar char="u"/>
              <a:defRPr sz="1900" kern="1200">
                <a:solidFill>
                  <a:schemeClr val="tx1"/>
                </a:solidFill>
                <a:latin typeface="微软雅黑" panose="020B0503020204020204" charset="-122"/>
                <a:ea typeface="微软雅黑" panose="020B0503020204020204" charset="-122"/>
                <a:sym typeface="微软雅黑" panose="020B0503020204020204" charset="-122"/>
              </a:defRPr>
            </a:lvl1pPr>
            <a:lvl2pPr marL="885825" lvl="1" indent="-339725" algn="l" defTabSz="0" eaLnBrk="0" fontAlgn="base" latinLnBrk="0" hangingPunct="0">
              <a:lnSpc>
                <a:spcPct val="150000"/>
              </a:lnSpc>
              <a:spcBef>
                <a:spcPct val="20000"/>
              </a:spcBef>
              <a:spcAft>
                <a:spcPct val="0"/>
              </a:spcAft>
              <a:buClr>
                <a:srgbClr val="2F6231"/>
              </a:buClr>
              <a:buFont typeface="Arial" panose="020B0604020202020204" pitchFamily="34" charset="0"/>
              <a:buChar char="–"/>
              <a:defRPr sz="1700" kern="1200">
                <a:solidFill>
                  <a:schemeClr val="tx1"/>
                </a:solidFill>
                <a:latin typeface="微软雅黑" panose="020B0503020204020204" charset="-122"/>
                <a:ea typeface="微软雅黑" panose="020B0503020204020204" charset="-122"/>
                <a:sym typeface="微软雅黑" panose="020B0503020204020204" charset="-122"/>
              </a:defRPr>
            </a:lvl2pPr>
            <a:lvl3pPr marL="1362075" lvl="2" indent="-273050" algn="l" defTabSz="0" eaLnBrk="0" fontAlgn="base" latinLnBrk="0" hangingPunct="0">
              <a:lnSpc>
                <a:spcPct val="150000"/>
              </a:lnSpc>
              <a:spcBef>
                <a:spcPct val="20000"/>
              </a:spcBef>
              <a:spcAft>
                <a:spcPct val="0"/>
              </a:spcAft>
              <a:buClr>
                <a:srgbClr val="2F6231"/>
              </a:buClr>
              <a:buFont typeface="Arial" panose="020B0604020202020204" pitchFamily="34" charset="0"/>
              <a:buChar char="•"/>
              <a:defRPr sz="1400" kern="1200">
                <a:solidFill>
                  <a:schemeClr val="tx1"/>
                </a:solidFill>
                <a:latin typeface="微软雅黑" panose="020B0503020204020204" charset="-122"/>
                <a:ea typeface="微软雅黑" panose="020B0503020204020204" charset="-122"/>
                <a:sym typeface="微软雅黑" panose="020B0503020204020204" charset="-122"/>
              </a:defRPr>
            </a:lvl3pPr>
            <a:lvl4pPr marL="1906905" lvl="3" indent="-271780" algn="l" defTabSz="0" eaLnBrk="0" fontAlgn="base" latinLnBrk="0" hangingPunct="0">
              <a:lnSpc>
                <a:spcPct val="150000"/>
              </a:lnSpc>
              <a:spcBef>
                <a:spcPct val="20000"/>
              </a:spcBef>
              <a:spcAft>
                <a:spcPct val="0"/>
              </a:spcAft>
              <a:buClr>
                <a:srgbClr val="2F6231"/>
              </a:buClr>
              <a:buFont typeface="Arial" panose="020B0604020202020204" pitchFamily="34" charset="0"/>
              <a:buChar char="–"/>
              <a:defRPr sz="1300" kern="1200">
                <a:solidFill>
                  <a:schemeClr val="tx1"/>
                </a:solidFill>
                <a:latin typeface="微软雅黑" panose="020B0503020204020204" charset="-122"/>
                <a:ea typeface="微软雅黑" panose="020B0503020204020204" charset="-122"/>
                <a:sym typeface="微软雅黑" panose="020B0503020204020204" charset="-122"/>
              </a:defRPr>
            </a:lvl4pPr>
            <a:lvl5pPr marL="2451100" lvl="4" indent="-271145" algn="l" defTabSz="0" eaLnBrk="0" fontAlgn="base" latinLnBrk="0" hangingPunct="0">
              <a:lnSpc>
                <a:spcPct val="150000"/>
              </a:lnSpc>
              <a:spcBef>
                <a:spcPct val="20000"/>
              </a:spcBef>
              <a:spcAft>
                <a:spcPct val="0"/>
              </a:spcAft>
              <a:buClr>
                <a:srgbClr val="2F6231"/>
              </a:buClr>
              <a:buFont typeface="Arial" panose="020B0604020202020204" pitchFamily="34" charset="0"/>
              <a:buChar char="»"/>
              <a:defRPr sz="1300" kern="1200">
                <a:solidFill>
                  <a:schemeClr val="tx1"/>
                </a:solidFill>
                <a:latin typeface="微软雅黑" panose="020B0503020204020204" charset="-122"/>
                <a:ea typeface="微软雅黑" panose="020B0503020204020204" charset="-122"/>
                <a:sym typeface="微软雅黑" panose="020B0503020204020204" charset="-122"/>
              </a:defRPr>
            </a:lvl5pPr>
          </a:lstStyle>
          <a:p>
            <a:pPr lvl="0"/>
            <a:r>
              <a:rPr lang="zh-CN" altLang="en-US" dirty="0"/>
              <a:t>平分秋色</a:t>
            </a:r>
            <a:endParaRPr lang="zh-CN" altLang="en-US" dirty="0"/>
          </a:p>
          <a:p>
            <a:pPr lvl="0"/>
            <a:endParaRPr lang="zh-CN" altLang="en-US" dirty="0"/>
          </a:p>
        </p:txBody>
      </p:sp>
      <p:sp>
        <p:nvSpPr>
          <p:cNvPr id="10260" name="矩形 10259"/>
          <p:cNvSpPr/>
          <p:nvPr/>
        </p:nvSpPr>
        <p:spPr>
          <a:xfrm>
            <a:off x="6546381" y="4565102"/>
            <a:ext cx="3794935" cy="1511313"/>
          </a:xfrm>
          <a:prstGeom prst="rect">
            <a:avLst/>
          </a:prstGeom>
          <a:gradFill rotWithShape="0">
            <a:gsLst>
              <a:gs pos="0">
                <a:schemeClr val="bg1">
                  <a:alpha val="100000"/>
                </a:schemeClr>
              </a:gs>
              <a:gs pos="50000">
                <a:srgbClr val="CCECFF">
                  <a:alpha val="100000"/>
                </a:srgbClr>
              </a:gs>
              <a:gs pos="100000">
                <a:schemeClr val="bg1">
                  <a:alpha val="100000"/>
                </a:schemeClr>
              </a:gs>
            </a:gsLst>
            <a:lin ang="5400000" scaled="1"/>
            <a:tileRect/>
          </a:gradFill>
          <a:ln w="9525" cap="flat" cmpd="sng">
            <a:solidFill>
              <a:schemeClr val="tx1"/>
            </a:solidFill>
            <a:prstDash val="solid"/>
            <a:miter/>
            <a:headEnd type="none" w="med" len="med"/>
            <a:tailEnd type="none" w="med" len="med"/>
          </a:ln>
        </p:spPr>
        <p:txBody>
          <a:bodyPr/>
          <a:p>
            <a:endParaRPr lang="zh-CN" altLang="en-US"/>
          </a:p>
        </p:txBody>
      </p:sp>
      <p:sp>
        <p:nvSpPr>
          <p:cNvPr id="10261" name="圆柱形 10260"/>
          <p:cNvSpPr/>
          <p:nvPr/>
        </p:nvSpPr>
        <p:spPr>
          <a:xfrm>
            <a:off x="7204508" y="4850555"/>
            <a:ext cx="791338" cy="935650"/>
          </a:xfrm>
          <a:prstGeom prst="can">
            <a:avLst>
              <a:gd name="adj" fmla="val 29556"/>
            </a:avLst>
          </a:prstGeom>
          <a:gradFill rotWithShape="0">
            <a:gsLst>
              <a:gs pos="0">
                <a:schemeClr val="bg1">
                  <a:alpha val="100000"/>
                </a:schemeClr>
              </a:gs>
              <a:gs pos="50000">
                <a:srgbClr val="CCCCFF">
                  <a:alpha val="100000"/>
                </a:srgbClr>
              </a:gs>
              <a:gs pos="100000">
                <a:schemeClr val="bg1">
                  <a:alpha val="100000"/>
                </a:schemeClr>
              </a:gs>
            </a:gsLst>
            <a:lin ang="0" scaled="1"/>
            <a:tileRect/>
          </a:gradFill>
          <a:ln w="9525" cap="flat" cmpd="sng">
            <a:solidFill>
              <a:schemeClr val="tx1"/>
            </a:solidFill>
            <a:prstDash val="solid"/>
            <a:headEnd type="none" w="med" len="med"/>
            <a:tailEnd type="none" w="med" len="med"/>
          </a:ln>
        </p:spPr>
        <p:txBody>
          <a:bodyPr vert="horz" wrap="none" anchor="ctr"/>
          <a:p>
            <a:pPr algn="ctr"/>
            <a:r>
              <a:rPr lang="zh-CN" altLang="en-US" dirty="0">
                <a:ea typeface="宋体" panose="02010600030101010101" pitchFamily="2" charset="-122"/>
              </a:rPr>
              <a:t>M(WR)</a:t>
            </a:r>
            <a:endParaRPr lang="zh-CN" altLang="en-US" dirty="0">
              <a:ea typeface="宋体" panose="02010600030101010101" pitchFamily="2" charset="-122"/>
            </a:endParaRPr>
          </a:p>
        </p:txBody>
      </p:sp>
      <p:sp>
        <p:nvSpPr>
          <p:cNvPr id="10262" name="圆柱形 10261"/>
          <p:cNvSpPr/>
          <p:nvPr/>
        </p:nvSpPr>
        <p:spPr>
          <a:xfrm>
            <a:off x="8858547" y="4850555"/>
            <a:ext cx="791339" cy="935650"/>
          </a:xfrm>
          <a:prstGeom prst="can">
            <a:avLst>
              <a:gd name="adj" fmla="val 29556"/>
            </a:avLst>
          </a:prstGeom>
          <a:gradFill rotWithShape="0">
            <a:gsLst>
              <a:gs pos="0">
                <a:schemeClr val="bg1">
                  <a:alpha val="100000"/>
                </a:schemeClr>
              </a:gs>
              <a:gs pos="50000">
                <a:srgbClr val="CCCCFF">
                  <a:alpha val="100000"/>
                </a:srgbClr>
              </a:gs>
              <a:gs pos="100000">
                <a:schemeClr val="bg1">
                  <a:alpha val="100000"/>
                </a:schemeClr>
              </a:gs>
            </a:gsLst>
            <a:lin ang="0" scaled="1"/>
            <a:tileRect/>
          </a:gradFill>
          <a:ln w="9525" cap="flat" cmpd="sng">
            <a:solidFill>
              <a:schemeClr val="tx1"/>
            </a:solidFill>
            <a:prstDash val="solid"/>
            <a:headEnd type="none" w="med" len="med"/>
            <a:tailEnd type="none" w="med" len="med"/>
          </a:ln>
        </p:spPr>
        <p:txBody>
          <a:bodyPr vert="horz" wrap="none" anchor="ctr"/>
          <a:p>
            <a:pPr algn="ctr"/>
            <a:r>
              <a:rPr lang="zh-CN" altLang="en-US" dirty="0">
                <a:ea typeface="宋体" panose="02010600030101010101" pitchFamily="2" charset="-122"/>
              </a:rPr>
              <a:t>M(R)</a:t>
            </a:r>
            <a:endParaRPr lang="zh-CN" altLang="en-US" dirty="0">
              <a:ea typeface="宋体" panose="02010600030101010101" pitchFamily="2" charset="-122"/>
            </a:endParaRPr>
          </a:p>
        </p:txBody>
      </p:sp>
      <p:sp>
        <p:nvSpPr>
          <p:cNvPr id="10263" name="左右箭头 10262"/>
          <p:cNvSpPr/>
          <p:nvPr/>
        </p:nvSpPr>
        <p:spPr>
          <a:xfrm>
            <a:off x="7984746" y="5354854"/>
            <a:ext cx="862701" cy="76121"/>
          </a:xfrm>
          <a:prstGeom prst="leftRightArrow">
            <a:avLst>
              <a:gd name="adj1" fmla="val 50000"/>
              <a:gd name="adj2" fmla="val 226666"/>
            </a:avLst>
          </a:prstGeom>
          <a:solidFill>
            <a:srgbClr val="CC99FF">
              <a:alpha val="100000"/>
            </a:srgbClr>
          </a:solidFill>
          <a:ln w="9525" cap="flat" cmpd="sng">
            <a:solidFill>
              <a:schemeClr val="tx1"/>
            </a:solidFill>
            <a:prstDash val="solid"/>
            <a:miter/>
            <a:headEnd type="none" w="med" len="med"/>
            <a:tailEnd type="none" w="med" len="med"/>
          </a:ln>
        </p:spPr>
        <p:txBody>
          <a:bodyPr/>
          <a:p>
            <a:endParaRPr lang="zh-CN" altLang="en-US"/>
          </a:p>
        </p:txBody>
      </p:sp>
      <p:sp>
        <p:nvSpPr>
          <p:cNvPr id="10264" name="直接连接符 10263"/>
          <p:cNvSpPr/>
          <p:nvPr/>
        </p:nvSpPr>
        <p:spPr>
          <a:xfrm>
            <a:off x="773894" y="3716673"/>
            <a:ext cx="4170780" cy="1586"/>
          </a:xfrm>
          <a:prstGeom prst="line">
            <a:avLst/>
          </a:prstGeom>
          <a:ln w="25400" cap="flat" cmpd="sng">
            <a:solidFill>
              <a:schemeClr val="tx1"/>
            </a:solidFill>
            <a:prstDash val="dash"/>
            <a:headEnd type="none" w="med" len="med"/>
            <a:tailEnd type="none" w="med" len="med"/>
          </a:ln>
        </p:spPr>
      </p:sp>
      <p:sp>
        <p:nvSpPr>
          <p:cNvPr id="10265" name="直接连接符 10264"/>
          <p:cNvSpPr/>
          <p:nvPr/>
        </p:nvSpPr>
        <p:spPr>
          <a:xfrm>
            <a:off x="8398651" y="1918321"/>
            <a:ext cx="0" cy="1511314"/>
          </a:xfrm>
          <a:prstGeom prst="line">
            <a:avLst/>
          </a:prstGeom>
          <a:ln w="25400" cap="flat" cmpd="sng">
            <a:solidFill>
              <a:schemeClr val="tx1"/>
            </a:solidFill>
            <a:prstDash val="dash"/>
            <a:headEnd type="none" w="med" len="med"/>
            <a:tailEnd type="none" w="med" len="med"/>
          </a:ln>
        </p:spPr>
      </p:sp>
      <p:sp>
        <p:nvSpPr>
          <p:cNvPr id="10266" name="直接连接符 10265"/>
          <p:cNvSpPr/>
          <p:nvPr/>
        </p:nvSpPr>
        <p:spPr>
          <a:xfrm>
            <a:off x="8411338" y="4588889"/>
            <a:ext cx="0" cy="1509727"/>
          </a:xfrm>
          <a:prstGeom prst="line">
            <a:avLst/>
          </a:prstGeom>
          <a:ln w="25400" cap="flat" cmpd="sng">
            <a:solidFill>
              <a:schemeClr val="tx1"/>
            </a:solidFill>
            <a:prstDash val="dash"/>
            <a:miter/>
            <a:headEnd type="none" w="med" len="med"/>
            <a:tailEnd type="none" w="med" len="med"/>
          </a:ln>
        </p:spPr>
      </p:sp>
    </p:spTree>
  </p:cSld>
  <p:clrMapOvr>
    <a:masterClrMapping/>
  </p:clrMapOvr>
  <p:transition>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11265"/>
          <p:cNvSpPr>
            <a:spLocks noGrp="1"/>
          </p:cNvSpPr>
          <p:nvPr>
            <p:ph type="title"/>
          </p:nvPr>
        </p:nvSpPr>
        <p:spPr/>
        <p:txBody>
          <a:bodyPr vert="horz" wrap="square" lIns="108818" tIns="54409" rIns="108818" bIns="54409" anchor="ctr"/>
          <a:p>
            <a:r>
              <a:rPr lang="zh-CN" altLang="en-US" dirty="0"/>
              <a:t>MySQL架构设计--常见架构</a:t>
            </a:r>
            <a:endParaRPr lang="zh-CN" altLang="en-US" dirty="0"/>
          </a:p>
        </p:txBody>
      </p:sp>
      <p:sp>
        <p:nvSpPr>
          <p:cNvPr id="11267" name="文本占位符 11266"/>
          <p:cNvSpPr>
            <a:spLocks noGrp="1"/>
          </p:cNvSpPr>
          <p:nvPr>
            <p:ph type="body" idx="1"/>
          </p:nvPr>
        </p:nvSpPr>
        <p:spPr/>
        <p:txBody>
          <a:bodyPr vert="horz" wrap="square" lIns="108818" tIns="54409" rIns="108818" bIns="54409" anchor="t"/>
          <a:p>
            <a:r>
              <a:rPr lang="zh-CN" altLang="en-US" dirty="0"/>
              <a:t>读一致性权衡</a:t>
            </a:r>
            <a:endParaRPr lang="zh-CN" altLang="en-US" dirty="0"/>
          </a:p>
        </p:txBody>
      </p:sp>
      <p:sp>
        <p:nvSpPr>
          <p:cNvPr id="11268" name="矩形 11267"/>
          <p:cNvSpPr/>
          <p:nvPr/>
        </p:nvSpPr>
        <p:spPr>
          <a:xfrm>
            <a:off x="6547967" y="2495570"/>
            <a:ext cx="3794934" cy="2948092"/>
          </a:xfrm>
          <a:prstGeom prst="rect">
            <a:avLst/>
          </a:prstGeom>
          <a:gradFill rotWithShape="0">
            <a:gsLst>
              <a:gs pos="0">
                <a:schemeClr val="bg1">
                  <a:alpha val="100000"/>
                </a:schemeClr>
              </a:gs>
              <a:gs pos="50000">
                <a:srgbClr val="CCECFF">
                  <a:alpha val="100000"/>
                </a:srgbClr>
              </a:gs>
              <a:gs pos="100000">
                <a:schemeClr val="bg1">
                  <a:alpha val="100000"/>
                </a:schemeClr>
              </a:gs>
            </a:gsLst>
            <a:lin ang="5400000" scaled="1"/>
            <a:tileRect/>
          </a:gradFill>
          <a:ln w="9525" cap="flat" cmpd="sng">
            <a:solidFill>
              <a:schemeClr val="tx1"/>
            </a:solidFill>
            <a:prstDash val="solid"/>
            <a:miter/>
            <a:headEnd type="none" w="med" len="med"/>
            <a:tailEnd type="none" w="med" len="med"/>
          </a:ln>
        </p:spPr>
        <p:txBody>
          <a:bodyPr/>
          <a:p>
            <a:endParaRPr lang="zh-CN" altLang="en-US"/>
          </a:p>
        </p:txBody>
      </p:sp>
      <p:sp>
        <p:nvSpPr>
          <p:cNvPr id="11269" name="圆柱形 11268"/>
          <p:cNvSpPr/>
          <p:nvPr/>
        </p:nvSpPr>
        <p:spPr>
          <a:xfrm>
            <a:off x="7204508" y="2781022"/>
            <a:ext cx="791338" cy="934065"/>
          </a:xfrm>
          <a:prstGeom prst="can">
            <a:avLst>
              <a:gd name="adj" fmla="val 29505"/>
            </a:avLst>
          </a:prstGeom>
          <a:gradFill rotWithShape="0">
            <a:gsLst>
              <a:gs pos="0">
                <a:schemeClr val="bg1">
                  <a:alpha val="100000"/>
                </a:schemeClr>
              </a:gs>
              <a:gs pos="50000">
                <a:srgbClr val="CCCCFF">
                  <a:alpha val="100000"/>
                </a:srgbClr>
              </a:gs>
              <a:gs pos="100000">
                <a:schemeClr val="bg1">
                  <a:alpha val="100000"/>
                </a:schemeClr>
              </a:gs>
            </a:gsLst>
            <a:lin ang="0" scaled="1"/>
            <a:tileRect/>
          </a:gradFill>
          <a:ln w="9525" cap="flat" cmpd="sng">
            <a:solidFill>
              <a:schemeClr val="tx1"/>
            </a:solidFill>
            <a:prstDash val="solid"/>
            <a:headEnd type="none" w="med" len="med"/>
            <a:tailEnd type="none" w="med" len="med"/>
          </a:ln>
        </p:spPr>
        <p:txBody>
          <a:bodyPr vert="horz" wrap="none" anchor="ctr"/>
          <a:p>
            <a:pPr algn="ctr"/>
            <a:r>
              <a:rPr lang="zh-CN" altLang="en-US" dirty="0">
                <a:ea typeface="宋体" panose="02010600030101010101" pitchFamily="2" charset="-122"/>
              </a:rPr>
              <a:t>M(WR)</a:t>
            </a:r>
            <a:endParaRPr lang="zh-CN" altLang="en-US" dirty="0">
              <a:ea typeface="宋体" panose="02010600030101010101" pitchFamily="2" charset="-122"/>
            </a:endParaRPr>
          </a:p>
        </p:txBody>
      </p:sp>
      <p:sp>
        <p:nvSpPr>
          <p:cNvPr id="11270" name="圆柱形 11269"/>
          <p:cNvSpPr/>
          <p:nvPr/>
        </p:nvSpPr>
        <p:spPr>
          <a:xfrm>
            <a:off x="8858547" y="2781022"/>
            <a:ext cx="791339" cy="934065"/>
          </a:xfrm>
          <a:prstGeom prst="can">
            <a:avLst>
              <a:gd name="adj" fmla="val 29505"/>
            </a:avLst>
          </a:prstGeom>
          <a:gradFill rotWithShape="0">
            <a:gsLst>
              <a:gs pos="0">
                <a:schemeClr val="bg1">
                  <a:alpha val="100000"/>
                </a:schemeClr>
              </a:gs>
              <a:gs pos="50000">
                <a:srgbClr val="CCCCFF">
                  <a:alpha val="100000"/>
                </a:srgbClr>
              </a:gs>
              <a:gs pos="100000">
                <a:schemeClr val="bg1">
                  <a:alpha val="100000"/>
                </a:schemeClr>
              </a:gs>
            </a:gsLst>
            <a:lin ang="0" scaled="1"/>
            <a:tileRect/>
          </a:gradFill>
          <a:ln w="9525" cap="flat" cmpd="sng">
            <a:solidFill>
              <a:schemeClr val="tx1"/>
            </a:solidFill>
            <a:prstDash val="solid"/>
            <a:headEnd type="none" w="med" len="med"/>
            <a:tailEnd type="none" w="med" len="med"/>
          </a:ln>
        </p:spPr>
        <p:txBody>
          <a:bodyPr vert="horz" wrap="none" anchor="ctr"/>
          <a:p>
            <a:pPr algn="ctr"/>
            <a:r>
              <a:rPr lang="zh-CN" altLang="en-US" dirty="0">
                <a:ea typeface="宋体" panose="02010600030101010101" pitchFamily="2" charset="-122"/>
              </a:rPr>
              <a:t>M(S)</a:t>
            </a:r>
            <a:endParaRPr lang="zh-CN" altLang="en-US" dirty="0">
              <a:ea typeface="宋体" panose="02010600030101010101" pitchFamily="2" charset="-122"/>
            </a:endParaRPr>
          </a:p>
        </p:txBody>
      </p:sp>
      <p:sp>
        <p:nvSpPr>
          <p:cNvPr id="11271" name="左右箭头 11270"/>
          <p:cNvSpPr/>
          <p:nvPr/>
        </p:nvSpPr>
        <p:spPr>
          <a:xfrm>
            <a:off x="7984746" y="3285322"/>
            <a:ext cx="862701" cy="74535"/>
          </a:xfrm>
          <a:prstGeom prst="leftRightArrow">
            <a:avLst>
              <a:gd name="adj1" fmla="val 50000"/>
              <a:gd name="adj2" fmla="val 231487"/>
            </a:avLst>
          </a:prstGeom>
          <a:solidFill>
            <a:srgbClr val="CC99FF">
              <a:alpha val="100000"/>
            </a:srgbClr>
          </a:solidFill>
          <a:ln w="9525" cap="flat" cmpd="sng">
            <a:solidFill>
              <a:schemeClr val="tx1"/>
            </a:solidFill>
            <a:prstDash val="solid"/>
            <a:miter/>
            <a:headEnd type="none" w="med" len="med"/>
            <a:tailEnd type="none" w="med" len="med"/>
          </a:ln>
        </p:spPr>
        <p:txBody>
          <a:bodyPr/>
          <a:p>
            <a:endParaRPr lang="zh-CN" altLang="en-US"/>
          </a:p>
        </p:txBody>
      </p:sp>
      <p:sp>
        <p:nvSpPr>
          <p:cNvPr id="11272" name="矩形 11271"/>
          <p:cNvSpPr/>
          <p:nvPr/>
        </p:nvSpPr>
        <p:spPr>
          <a:xfrm>
            <a:off x="888075" y="2276723"/>
            <a:ext cx="3840924" cy="1509727"/>
          </a:xfrm>
          <a:prstGeom prst="rect">
            <a:avLst/>
          </a:prstGeom>
          <a:gradFill rotWithShape="0">
            <a:gsLst>
              <a:gs pos="0">
                <a:schemeClr val="bg1">
                  <a:alpha val="100000"/>
                </a:schemeClr>
              </a:gs>
              <a:gs pos="50000">
                <a:srgbClr val="CCECFF">
                  <a:alpha val="100000"/>
                </a:srgbClr>
              </a:gs>
              <a:gs pos="100000">
                <a:schemeClr val="bg1">
                  <a:alpha val="100000"/>
                </a:schemeClr>
              </a:gs>
            </a:gsLst>
            <a:lin ang="5400000" scaled="1"/>
            <a:tileRect/>
          </a:gradFill>
          <a:ln w="9525" cap="flat" cmpd="sng">
            <a:solidFill>
              <a:schemeClr val="tx1"/>
            </a:solidFill>
            <a:prstDash val="solid"/>
            <a:miter/>
            <a:headEnd type="none" w="med" len="med"/>
            <a:tailEnd type="none" w="med" len="med"/>
          </a:ln>
        </p:spPr>
        <p:txBody>
          <a:bodyPr/>
          <a:p>
            <a:endParaRPr lang="zh-CN" altLang="en-US"/>
          </a:p>
        </p:txBody>
      </p:sp>
      <p:sp>
        <p:nvSpPr>
          <p:cNvPr id="11273" name="圆柱形 11272"/>
          <p:cNvSpPr/>
          <p:nvPr/>
        </p:nvSpPr>
        <p:spPr>
          <a:xfrm>
            <a:off x="1546202" y="2562175"/>
            <a:ext cx="791338" cy="935650"/>
          </a:xfrm>
          <a:prstGeom prst="can">
            <a:avLst>
              <a:gd name="adj" fmla="val 29556"/>
            </a:avLst>
          </a:prstGeom>
          <a:gradFill rotWithShape="0">
            <a:gsLst>
              <a:gs pos="0">
                <a:schemeClr val="bg1">
                  <a:alpha val="100000"/>
                </a:schemeClr>
              </a:gs>
              <a:gs pos="50000">
                <a:srgbClr val="CCCCFF">
                  <a:alpha val="100000"/>
                </a:srgbClr>
              </a:gs>
              <a:gs pos="100000">
                <a:schemeClr val="bg1">
                  <a:alpha val="100000"/>
                </a:schemeClr>
              </a:gs>
            </a:gsLst>
            <a:lin ang="0" scaled="1"/>
            <a:tileRect/>
          </a:gradFill>
          <a:ln w="9525" cap="flat" cmpd="sng">
            <a:solidFill>
              <a:schemeClr val="tx1"/>
            </a:solidFill>
            <a:prstDash val="solid"/>
            <a:headEnd type="none" w="med" len="med"/>
            <a:tailEnd type="none" w="med" len="med"/>
          </a:ln>
        </p:spPr>
        <p:txBody>
          <a:bodyPr vert="horz" wrap="none" anchor="ctr"/>
          <a:p>
            <a:pPr algn="ctr"/>
            <a:r>
              <a:rPr lang="zh-CN" altLang="en-US" dirty="0">
                <a:ea typeface="宋体" panose="02010600030101010101" pitchFamily="2" charset="-122"/>
              </a:rPr>
              <a:t>M(WR)</a:t>
            </a:r>
            <a:endParaRPr lang="zh-CN" altLang="en-US" dirty="0">
              <a:ea typeface="宋体" panose="02010600030101010101" pitchFamily="2" charset="-122"/>
            </a:endParaRPr>
          </a:p>
        </p:txBody>
      </p:sp>
      <p:sp>
        <p:nvSpPr>
          <p:cNvPr id="11274" name="圆柱形 11273"/>
          <p:cNvSpPr/>
          <p:nvPr/>
        </p:nvSpPr>
        <p:spPr>
          <a:xfrm>
            <a:off x="3200241" y="2562175"/>
            <a:ext cx="791339" cy="935650"/>
          </a:xfrm>
          <a:prstGeom prst="can">
            <a:avLst>
              <a:gd name="adj" fmla="val 29556"/>
            </a:avLst>
          </a:prstGeom>
          <a:gradFill rotWithShape="0">
            <a:gsLst>
              <a:gs pos="0">
                <a:schemeClr val="bg1">
                  <a:alpha val="100000"/>
                </a:schemeClr>
              </a:gs>
              <a:gs pos="50000">
                <a:srgbClr val="CCCCFF">
                  <a:alpha val="100000"/>
                </a:srgbClr>
              </a:gs>
              <a:gs pos="100000">
                <a:schemeClr val="bg1">
                  <a:alpha val="100000"/>
                </a:schemeClr>
              </a:gs>
            </a:gsLst>
            <a:lin ang="0" scaled="1"/>
            <a:tileRect/>
          </a:gradFill>
          <a:ln w="9525" cap="flat" cmpd="sng">
            <a:solidFill>
              <a:schemeClr val="tx1"/>
            </a:solidFill>
            <a:prstDash val="solid"/>
            <a:miter/>
            <a:headEnd type="none" w="med" len="med"/>
            <a:tailEnd type="none" w="med" len="med"/>
          </a:ln>
        </p:spPr>
        <p:txBody>
          <a:bodyPr vert="horz" wrap="none" anchor="ctr"/>
          <a:p>
            <a:pPr algn="ctr"/>
            <a:r>
              <a:rPr lang="zh-CN" altLang="en-US" dirty="0">
                <a:ea typeface="宋体" panose="02010600030101010101" pitchFamily="2" charset="-122"/>
              </a:rPr>
              <a:t>M(S)</a:t>
            </a:r>
            <a:endParaRPr lang="zh-CN" altLang="en-US" dirty="0">
              <a:ea typeface="宋体" panose="02010600030101010101" pitchFamily="2" charset="-122"/>
            </a:endParaRPr>
          </a:p>
        </p:txBody>
      </p:sp>
      <p:sp>
        <p:nvSpPr>
          <p:cNvPr id="11275" name="左右箭头 11274"/>
          <p:cNvSpPr/>
          <p:nvPr/>
        </p:nvSpPr>
        <p:spPr>
          <a:xfrm>
            <a:off x="2326440" y="3066475"/>
            <a:ext cx="862701" cy="76121"/>
          </a:xfrm>
          <a:prstGeom prst="leftRightArrow">
            <a:avLst>
              <a:gd name="adj1" fmla="val 50000"/>
              <a:gd name="adj2" fmla="val 226666"/>
            </a:avLst>
          </a:prstGeom>
          <a:solidFill>
            <a:srgbClr val="CC99FF">
              <a:alpha val="100000"/>
            </a:srgbClr>
          </a:solidFill>
          <a:ln w="9525" cap="flat" cmpd="sng">
            <a:solidFill>
              <a:schemeClr val="tx1"/>
            </a:solidFill>
            <a:prstDash val="solid"/>
            <a:miter/>
            <a:headEnd type="none" w="med" len="med"/>
            <a:tailEnd type="none" w="med" len="med"/>
          </a:ln>
        </p:spPr>
        <p:txBody>
          <a:bodyPr/>
          <a:p>
            <a:endParaRPr lang="zh-CN" altLang="en-US"/>
          </a:p>
        </p:txBody>
      </p:sp>
      <p:sp>
        <p:nvSpPr>
          <p:cNvPr id="11276" name="文本框 11275"/>
          <p:cNvSpPr txBox="1"/>
          <p:nvPr/>
        </p:nvSpPr>
        <p:spPr>
          <a:xfrm>
            <a:off x="1939414" y="1516907"/>
            <a:ext cx="2052087" cy="460375"/>
          </a:xfrm>
          <a:prstGeom prst="rect">
            <a:avLst/>
          </a:prstGeom>
          <a:noFill/>
          <a:ln w="9525">
            <a:noFill/>
          </a:ln>
        </p:spPr>
        <p:txBody>
          <a:bodyPr>
            <a:spAutoFit/>
          </a:bodyPr>
          <a:p>
            <a:r>
              <a:rPr lang="zh-CN" altLang="en-US" sz="2400" b="1" dirty="0">
                <a:ea typeface="宋体" panose="02010600030101010101" pitchFamily="2" charset="-122"/>
              </a:rPr>
              <a:t>强一致性</a:t>
            </a:r>
            <a:endParaRPr lang="zh-CN" altLang="en-US" sz="2400" b="1" dirty="0">
              <a:ea typeface="宋体" panose="02010600030101010101" pitchFamily="2" charset="-122"/>
            </a:endParaRPr>
          </a:p>
        </p:txBody>
      </p:sp>
      <p:sp>
        <p:nvSpPr>
          <p:cNvPr id="11277" name="文本框 11276"/>
          <p:cNvSpPr txBox="1"/>
          <p:nvPr/>
        </p:nvSpPr>
        <p:spPr>
          <a:xfrm>
            <a:off x="1707959" y="3932348"/>
            <a:ext cx="2053673" cy="460375"/>
          </a:xfrm>
          <a:prstGeom prst="rect">
            <a:avLst/>
          </a:prstGeom>
          <a:noFill/>
          <a:ln w="9525">
            <a:noFill/>
          </a:ln>
        </p:spPr>
        <p:txBody>
          <a:bodyPr vert="horz" wrap="square" anchor="t">
            <a:spAutoFit/>
          </a:bodyPr>
          <a:p>
            <a:r>
              <a:rPr lang="zh-CN" altLang="en-US" sz="2400" b="1" dirty="0">
                <a:ea typeface="宋体" panose="02010600030101010101" pitchFamily="2" charset="-122"/>
              </a:rPr>
              <a:t>弱一致性</a:t>
            </a:r>
            <a:endParaRPr lang="zh-CN" altLang="en-US" sz="2400" b="1" dirty="0">
              <a:ea typeface="宋体" panose="02010600030101010101" pitchFamily="2" charset="-122"/>
            </a:endParaRPr>
          </a:p>
        </p:txBody>
      </p:sp>
      <p:sp>
        <p:nvSpPr>
          <p:cNvPr id="11278" name="直接连接符 11277"/>
          <p:cNvSpPr/>
          <p:nvPr/>
        </p:nvSpPr>
        <p:spPr>
          <a:xfrm>
            <a:off x="2787921" y="2281481"/>
            <a:ext cx="0" cy="1509727"/>
          </a:xfrm>
          <a:prstGeom prst="line">
            <a:avLst/>
          </a:prstGeom>
          <a:ln w="25400" cap="flat" cmpd="sng">
            <a:solidFill>
              <a:schemeClr val="tx1"/>
            </a:solidFill>
            <a:prstDash val="dash"/>
            <a:headEnd type="none" w="med" len="med"/>
            <a:tailEnd type="none" w="med" len="med"/>
          </a:ln>
        </p:spPr>
      </p:sp>
      <p:sp>
        <p:nvSpPr>
          <p:cNvPr id="11279" name="直接连接符 11278"/>
          <p:cNvSpPr/>
          <p:nvPr/>
        </p:nvSpPr>
        <p:spPr>
          <a:xfrm>
            <a:off x="8433540" y="2509843"/>
            <a:ext cx="1586" cy="2933819"/>
          </a:xfrm>
          <a:prstGeom prst="line">
            <a:avLst/>
          </a:prstGeom>
          <a:ln w="25400" cap="flat" cmpd="sng">
            <a:solidFill>
              <a:schemeClr val="tx1"/>
            </a:solidFill>
            <a:prstDash val="dash"/>
            <a:miter/>
            <a:headEnd type="none" w="med" len="med"/>
            <a:tailEnd type="none" w="med" len="med"/>
          </a:ln>
        </p:spPr>
      </p:sp>
      <p:sp>
        <p:nvSpPr>
          <p:cNvPr id="11280" name="矩形 11279"/>
          <p:cNvSpPr/>
          <p:nvPr/>
        </p:nvSpPr>
        <p:spPr>
          <a:xfrm>
            <a:off x="916620" y="4508012"/>
            <a:ext cx="3842510" cy="1511313"/>
          </a:xfrm>
          <a:prstGeom prst="rect">
            <a:avLst/>
          </a:prstGeom>
          <a:gradFill rotWithShape="0">
            <a:gsLst>
              <a:gs pos="0">
                <a:schemeClr val="bg1">
                  <a:alpha val="100000"/>
                </a:schemeClr>
              </a:gs>
              <a:gs pos="50000">
                <a:srgbClr val="CCECFF">
                  <a:alpha val="100000"/>
                </a:srgbClr>
              </a:gs>
              <a:gs pos="100000">
                <a:schemeClr val="bg1">
                  <a:alpha val="100000"/>
                </a:schemeClr>
              </a:gs>
            </a:gsLst>
            <a:lin ang="5400000" scaled="1"/>
            <a:tileRect/>
          </a:gradFill>
          <a:ln w="9525" cap="flat" cmpd="sng">
            <a:solidFill>
              <a:schemeClr val="tx1"/>
            </a:solidFill>
            <a:prstDash val="solid"/>
            <a:miter/>
            <a:headEnd type="none" w="med" len="med"/>
            <a:tailEnd type="none" w="med" len="med"/>
          </a:ln>
        </p:spPr>
        <p:txBody>
          <a:bodyPr/>
          <a:p>
            <a:endParaRPr lang="zh-CN" altLang="en-US"/>
          </a:p>
        </p:txBody>
      </p:sp>
      <p:sp>
        <p:nvSpPr>
          <p:cNvPr id="11281" name="圆柱形 11280"/>
          <p:cNvSpPr/>
          <p:nvPr/>
        </p:nvSpPr>
        <p:spPr>
          <a:xfrm>
            <a:off x="1576333" y="4793464"/>
            <a:ext cx="789752" cy="935650"/>
          </a:xfrm>
          <a:prstGeom prst="can">
            <a:avLst>
              <a:gd name="adj" fmla="val 29616"/>
            </a:avLst>
          </a:prstGeom>
          <a:gradFill rotWithShape="0">
            <a:gsLst>
              <a:gs pos="0">
                <a:schemeClr val="bg1">
                  <a:alpha val="100000"/>
                </a:schemeClr>
              </a:gs>
              <a:gs pos="50000">
                <a:srgbClr val="CCCCFF">
                  <a:alpha val="100000"/>
                </a:srgbClr>
              </a:gs>
              <a:gs pos="100000">
                <a:schemeClr val="bg1">
                  <a:alpha val="100000"/>
                </a:schemeClr>
              </a:gs>
            </a:gsLst>
            <a:lin ang="0" scaled="1"/>
            <a:tileRect/>
          </a:gradFill>
          <a:ln w="9525" cap="flat" cmpd="sng">
            <a:solidFill>
              <a:schemeClr val="tx1"/>
            </a:solidFill>
            <a:prstDash val="solid"/>
            <a:miter/>
            <a:headEnd type="none" w="med" len="med"/>
            <a:tailEnd type="none" w="med" len="med"/>
          </a:ln>
        </p:spPr>
        <p:txBody>
          <a:bodyPr vert="horz" wrap="none" anchor="ctr"/>
          <a:p>
            <a:pPr algn="ctr"/>
            <a:r>
              <a:rPr lang="zh-CN" altLang="en-US" dirty="0">
                <a:ea typeface="宋体" panose="02010600030101010101" pitchFamily="2" charset="-122"/>
              </a:rPr>
              <a:t>M(WR)</a:t>
            </a:r>
            <a:endParaRPr lang="zh-CN" altLang="en-US" dirty="0">
              <a:ea typeface="宋体" panose="02010600030101010101" pitchFamily="2" charset="-122"/>
            </a:endParaRPr>
          </a:p>
        </p:txBody>
      </p:sp>
      <p:sp>
        <p:nvSpPr>
          <p:cNvPr id="11282" name="圆柱形 11281"/>
          <p:cNvSpPr/>
          <p:nvPr/>
        </p:nvSpPr>
        <p:spPr>
          <a:xfrm>
            <a:off x="3230373" y="4793464"/>
            <a:ext cx="791338" cy="935650"/>
          </a:xfrm>
          <a:prstGeom prst="can">
            <a:avLst>
              <a:gd name="adj" fmla="val 29556"/>
            </a:avLst>
          </a:prstGeom>
          <a:gradFill rotWithShape="0">
            <a:gsLst>
              <a:gs pos="0">
                <a:schemeClr val="bg1">
                  <a:alpha val="100000"/>
                </a:schemeClr>
              </a:gs>
              <a:gs pos="50000">
                <a:srgbClr val="CCCCFF">
                  <a:alpha val="100000"/>
                </a:srgbClr>
              </a:gs>
              <a:gs pos="100000">
                <a:schemeClr val="bg1">
                  <a:alpha val="100000"/>
                </a:schemeClr>
              </a:gs>
            </a:gsLst>
            <a:lin ang="0" scaled="1"/>
            <a:tileRect/>
          </a:gradFill>
          <a:ln w="9525" cap="flat" cmpd="sng">
            <a:solidFill>
              <a:schemeClr val="tx1"/>
            </a:solidFill>
            <a:prstDash val="solid"/>
            <a:headEnd type="none" w="med" len="med"/>
            <a:tailEnd type="none" w="med" len="med"/>
          </a:ln>
        </p:spPr>
        <p:txBody>
          <a:bodyPr vert="horz" wrap="none" anchor="ctr"/>
          <a:p>
            <a:pPr algn="ctr"/>
            <a:r>
              <a:rPr lang="zh-CN" altLang="en-US" dirty="0">
                <a:ea typeface="宋体" panose="02010600030101010101" pitchFamily="2" charset="-122"/>
              </a:rPr>
              <a:t>M(R)</a:t>
            </a:r>
            <a:endParaRPr lang="zh-CN" altLang="en-US" dirty="0">
              <a:ea typeface="宋体" panose="02010600030101010101" pitchFamily="2" charset="-122"/>
            </a:endParaRPr>
          </a:p>
        </p:txBody>
      </p:sp>
      <p:sp>
        <p:nvSpPr>
          <p:cNvPr id="11283" name="左右箭头 11282"/>
          <p:cNvSpPr/>
          <p:nvPr/>
        </p:nvSpPr>
        <p:spPr>
          <a:xfrm>
            <a:off x="2354985" y="5297764"/>
            <a:ext cx="864287" cy="76121"/>
          </a:xfrm>
          <a:prstGeom prst="leftRightArrow">
            <a:avLst>
              <a:gd name="adj1" fmla="val 50000"/>
              <a:gd name="adj2" fmla="val 227083"/>
            </a:avLst>
          </a:prstGeom>
          <a:solidFill>
            <a:srgbClr val="CC99FF">
              <a:alpha val="100000"/>
            </a:srgbClr>
          </a:solidFill>
          <a:ln w="9525" cap="flat" cmpd="sng">
            <a:solidFill>
              <a:schemeClr val="tx1"/>
            </a:solidFill>
            <a:prstDash val="solid"/>
            <a:miter/>
            <a:headEnd type="none" w="med" len="med"/>
            <a:tailEnd type="none" w="med" len="med"/>
          </a:ln>
        </p:spPr>
        <p:txBody>
          <a:bodyPr/>
          <a:p>
            <a:endParaRPr lang="zh-CN" altLang="en-US"/>
          </a:p>
        </p:txBody>
      </p:sp>
      <p:sp>
        <p:nvSpPr>
          <p:cNvPr id="11284" name="直接连接符 11283"/>
          <p:cNvSpPr/>
          <p:nvPr/>
        </p:nvSpPr>
        <p:spPr>
          <a:xfrm>
            <a:off x="2816466" y="4512769"/>
            <a:ext cx="1586" cy="1509727"/>
          </a:xfrm>
          <a:prstGeom prst="line">
            <a:avLst/>
          </a:prstGeom>
          <a:ln w="25400" cap="flat" cmpd="sng">
            <a:solidFill>
              <a:schemeClr val="tx1"/>
            </a:solidFill>
            <a:prstDash val="dash"/>
            <a:miter/>
            <a:headEnd type="none" w="med" len="med"/>
            <a:tailEnd type="none" w="med" len="med"/>
          </a:ln>
        </p:spPr>
      </p:sp>
      <p:sp>
        <p:nvSpPr>
          <p:cNvPr id="11285" name="圆柱形 11284"/>
          <p:cNvSpPr/>
          <p:nvPr/>
        </p:nvSpPr>
        <p:spPr>
          <a:xfrm>
            <a:off x="7198165" y="4243174"/>
            <a:ext cx="791338" cy="934065"/>
          </a:xfrm>
          <a:prstGeom prst="can">
            <a:avLst>
              <a:gd name="adj" fmla="val 29505"/>
            </a:avLst>
          </a:prstGeom>
          <a:gradFill rotWithShape="0">
            <a:gsLst>
              <a:gs pos="0">
                <a:schemeClr val="bg1">
                  <a:alpha val="100000"/>
                </a:schemeClr>
              </a:gs>
              <a:gs pos="50000">
                <a:srgbClr val="CCCCFF">
                  <a:alpha val="100000"/>
                </a:srgbClr>
              </a:gs>
              <a:gs pos="100000">
                <a:schemeClr val="bg1">
                  <a:alpha val="100000"/>
                </a:schemeClr>
              </a:gs>
            </a:gsLst>
            <a:lin ang="0" scaled="1"/>
            <a:tileRect/>
          </a:gradFill>
          <a:ln w="9525" cap="flat" cmpd="sng">
            <a:solidFill>
              <a:schemeClr val="tx1"/>
            </a:solidFill>
            <a:prstDash val="solid"/>
            <a:miter/>
            <a:headEnd type="none" w="med" len="med"/>
            <a:tailEnd type="none" w="med" len="med"/>
          </a:ln>
        </p:spPr>
        <p:txBody>
          <a:bodyPr vert="horz" wrap="none" anchor="ctr"/>
          <a:p>
            <a:pPr algn="ctr"/>
            <a:r>
              <a:rPr lang="zh-CN" altLang="en-US" dirty="0">
                <a:ea typeface="宋体" panose="02010600030101010101" pitchFamily="2" charset="-122"/>
              </a:rPr>
              <a:t>M(R)</a:t>
            </a:r>
            <a:endParaRPr lang="zh-CN" altLang="en-US" dirty="0">
              <a:ea typeface="宋体" panose="02010600030101010101" pitchFamily="2" charset="-122"/>
            </a:endParaRPr>
          </a:p>
        </p:txBody>
      </p:sp>
      <p:sp>
        <p:nvSpPr>
          <p:cNvPr id="11286" name="上箭头 11285"/>
          <p:cNvSpPr/>
          <p:nvPr/>
        </p:nvSpPr>
        <p:spPr>
          <a:xfrm>
            <a:off x="7535950" y="3716673"/>
            <a:ext cx="74535" cy="647026"/>
          </a:xfrm>
          <a:prstGeom prst="upArrow">
            <a:avLst>
              <a:gd name="adj1" fmla="val 50000"/>
              <a:gd name="adj2" fmla="val 217019"/>
            </a:avLst>
          </a:prstGeom>
          <a:solidFill>
            <a:srgbClr val="CC99FF">
              <a:alpha val="100000"/>
            </a:srgbClr>
          </a:solidFill>
          <a:ln w="9525" cap="flat" cmpd="sng">
            <a:solidFill>
              <a:schemeClr val="tx1"/>
            </a:solidFill>
            <a:prstDash val="solid"/>
            <a:miter/>
            <a:headEnd type="none" w="med" len="med"/>
            <a:tailEnd type="none" w="med" len="med"/>
          </a:ln>
        </p:spPr>
        <p:txBody>
          <a:bodyPr/>
          <a:p>
            <a:endParaRPr lang="zh-CN" altLang="en-US"/>
          </a:p>
        </p:txBody>
      </p:sp>
      <p:sp>
        <p:nvSpPr>
          <p:cNvPr id="11287" name="文本框 11286"/>
          <p:cNvSpPr txBox="1"/>
          <p:nvPr/>
        </p:nvSpPr>
        <p:spPr>
          <a:xfrm>
            <a:off x="7390368" y="1516854"/>
            <a:ext cx="2052087" cy="460375"/>
          </a:xfrm>
          <a:prstGeom prst="rect">
            <a:avLst/>
          </a:prstGeom>
          <a:noFill/>
          <a:ln w="9525">
            <a:noFill/>
          </a:ln>
        </p:spPr>
        <p:txBody>
          <a:bodyPr vert="horz" wrap="square" anchor="t">
            <a:spAutoFit/>
          </a:bodyPr>
          <a:p>
            <a:r>
              <a:rPr lang="zh-CN" altLang="en-US" sz="2400" b="1" dirty="0">
                <a:ea typeface="宋体" panose="02010600030101010101" pitchFamily="2" charset="-122"/>
              </a:rPr>
              <a:t>中间一致性</a:t>
            </a:r>
            <a:endParaRPr lang="zh-CN" altLang="en-US" sz="2400" b="1" dirty="0">
              <a:ea typeface="宋体" panose="02010600030101010101" pitchFamily="2" charset="-122"/>
            </a:endParaRPr>
          </a:p>
        </p:txBody>
      </p:sp>
    </p:spTree>
  </p:cSld>
  <p:clrMapOvr>
    <a:masterClrMapping/>
  </p:clrMapOvr>
  <p:transition>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标题 12289"/>
          <p:cNvSpPr>
            <a:spLocks noGrp="1"/>
          </p:cNvSpPr>
          <p:nvPr>
            <p:ph type="title"/>
          </p:nvPr>
        </p:nvSpPr>
        <p:spPr/>
        <p:txBody>
          <a:bodyPr vert="horz" wrap="square" lIns="108818" tIns="54409" rIns="108818" bIns="54409" anchor="ctr"/>
          <a:p>
            <a:r>
              <a:rPr lang="zh-CN" altLang="en-US" dirty="0"/>
              <a:t>MySQL架构设计--常见架构</a:t>
            </a:r>
            <a:endParaRPr lang="zh-CN" altLang="en-US" dirty="0"/>
          </a:p>
        </p:txBody>
      </p:sp>
      <p:sp>
        <p:nvSpPr>
          <p:cNvPr id="12291" name="文本占位符 12290"/>
          <p:cNvSpPr>
            <a:spLocks noGrp="1"/>
          </p:cNvSpPr>
          <p:nvPr>
            <p:ph type="body" idx="1"/>
          </p:nvPr>
        </p:nvSpPr>
        <p:spPr>
          <a:xfrm>
            <a:off x="838835" y="1468755"/>
            <a:ext cx="10515600" cy="4351338"/>
          </a:xfrm>
        </p:spPr>
        <p:txBody>
          <a:bodyPr vert="horz" wrap="square" lIns="108818" tIns="54409" rIns="108818" bIns="54409" anchor="t"/>
          <a:p>
            <a:r>
              <a:rPr lang="zh-CN" altLang="en-US" dirty="0"/>
              <a:t>统计业务</a:t>
            </a:r>
            <a:endParaRPr lang="zh-CN" altLang="en-US" dirty="0"/>
          </a:p>
        </p:txBody>
      </p:sp>
      <p:sp>
        <p:nvSpPr>
          <p:cNvPr id="12292" name="矩形 12291"/>
          <p:cNvSpPr/>
          <p:nvPr/>
        </p:nvSpPr>
        <p:spPr>
          <a:xfrm>
            <a:off x="927722" y="2543145"/>
            <a:ext cx="3801277" cy="2180542"/>
          </a:xfrm>
          <a:prstGeom prst="rect">
            <a:avLst/>
          </a:prstGeom>
          <a:gradFill rotWithShape="0">
            <a:gsLst>
              <a:gs pos="0">
                <a:schemeClr val="bg1">
                  <a:alpha val="100000"/>
                </a:schemeClr>
              </a:gs>
              <a:gs pos="50000">
                <a:srgbClr val="CCECFF">
                  <a:alpha val="100000"/>
                </a:srgbClr>
              </a:gs>
              <a:gs pos="100000">
                <a:schemeClr val="bg1">
                  <a:alpha val="100000"/>
                </a:schemeClr>
              </a:gs>
            </a:gsLst>
            <a:lin ang="5400000" scaled="1"/>
            <a:tileRect/>
          </a:gradFill>
          <a:ln w="9525" cap="flat" cmpd="sng">
            <a:solidFill>
              <a:schemeClr val="tx1"/>
            </a:solidFill>
            <a:prstDash val="solid"/>
            <a:miter/>
            <a:headEnd type="none" w="med" len="med"/>
            <a:tailEnd type="none" w="med" len="med"/>
          </a:ln>
        </p:spPr>
        <p:txBody>
          <a:bodyPr/>
          <a:p>
            <a:endParaRPr lang="zh-CN" altLang="en-US"/>
          </a:p>
        </p:txBody>
      </p:sp>
      <p:sp>
        <p:nvSpPr>
          <p:cNvPr id="12293" name="圆柱形 12292"/>
          <p:cNvSpPr/>
          <p:nvPr/>
        </p:nvSpPr>
        <p:spPr>
          <a:xfrm>
            <a:off x="1585848" y="2828598"/>
            <a:ext cx="789752" cy="935650"/>
          </a:xfrm>
          <a:prstGeom prst="can">
            <a:avLst>
              <a:gd name="adj" fmla="val 29616"/>
            </a:avLst>
          </a:prstGeom>
          <a:gradFill rotWithShape="0">
            <a:gsLst>
              <a:gs pos="0">
                <a:schemeClr val="bg1">
                  <a:alpha val="100000"/>
                </a:schemeClr>
              </a:gs>
              <a:gs pos="50000">
                <a:srgbClr val="CCCCFF">
                  <a:alpha val="100000"/>
                </a:srgbClr>
              </a:gs>
              <a:gs pos="100000">
                <a:schemeClr val="bg1">
                  <a:alpha val="100000"/>
                </a:schemeClr>
              </a:gs>
            </a:gsLst>
            <a:lin ang="0" scaled="1"/>
            <a:tileRect/>
          </a:gradFill>
          <a:ln w="9525" cap="flat" cmpd="sng">
            <a:solidFill>
              <a:schemeClr val="tx1"/>
            </a:solidFill>
            <a:prstDash val="solid"/>
            <a:miter/>
            <a:headEnd type="none" w="med" len="med"/>
            <a:tailEnd type="none" w="med" len="med"/>
          </a:ln>
        </p:spPr>
        <p:txBody>
          <a:bodyPr vert="horz" wrap="none" anchor="ctr"/>
          <a:p>
            <a:pPr algn="ctr"/>
            <a:r>
              <a:rPr lang="zh-CN" altLang="en-US" dirty="0">
                <a:ea typeface="宋体" panose="02010600030101010101" pitchFamily="2" charset="-122"/>
              </a:rPr>
              <a:t>M(WR)</a:t>
            </a:r>
            <a:endParaRPr lang="zh-CN" altLang="en-US" dirty="0">
              <a:ea typeface="宋体" panose="02010600030101010101" pitchFamily="2" charset="-122"/>
            </a:endParaRPr>
          </a:p>
        </p:txBody>
      </p:sp>
      <p:sp>
        <p:nvSpPr>
          <p:cNvPr id="12294" name="圆柱形 12293"/>
          <p:cNvSpPr/>
          <p:nvPr/>
        </p:nvSpPr>
        <p:spPr>
          <a:xfrm>
            <a:off x="3239888" y="2828598"/>
            <a:ext cx="791338" cy="935650"/>
          </a:xfrm>
          <a:prstGeom prst="can">
            <a:avLst>
              <a:gd name="adj" fmla="val 29556"/>
            </a:avLst>
          </a:prstGeom>
          <a:gradFill rotWithShape="0">
            <a:gsLst>
              <a:gs pos="0">
                <a:schemeClr val="bg1">
                  <a:alpha val="100000"/>
                </a:schemeClr>
              </a:gs>
              <a:gs pos="50000">
                <a:srgbClr val="CCCCFF">
                  <a:alpha val="100000"/>
                </a:srgbClr>
              </a:gs>
              <a:gs pos="100000">
                <a:schemeClr val="bg1">
                  <a:alpha val="100000"/>
                </a:schemeClr>
              </a:gs>
            </a:gsLst>
            <a:lin ang="0" scaled="1"/>
            <a:tileRect/>
          </a:gradFill>
          <a:ln w="9525" cap="flat" cmpd="sng">
            <a:solidFill>
              <a:schemeClr val="tx1"/>
            </a:solidFill>
            <a:prstDash val="solid"/>
            <a:headEnd type="none" w="med" len="med"/>
            <a:tailEnd type="none" w="med" len="med"/>
          </a:ln>
        </p:spPr>
        <p:txBody>
          <a:bodyPr vert="horz" wrap="none" anchor="ctr"/>
          <a:p>
            <a:pPr algn="ctr"/>
            <a:r>
              <a:rPr lang="zh-CN" altLang="en-US" dirty="0">
                <a:ea typeface="宋体" panose="02010600030101010101" pitchFamily="2" charset="-122"/>
              </a:rPr>
              <a:t>M(S)</a:t>
            </a:r>
            <a:endParaRPr lang="zh-CN" altLang="en-US" dirty="0">
              <a:ea typeface="宋体" panose="02010600030101010101" pitchFamily="2" charset="-122"/>
            </a:endParaRPr>
          </a:p>
        </p:txBody>
      </p:sp>
      <p:sp>
        <p:nvSpPr>
          <p:cNvPr id="12295" name="左右箭头 12294"/>
          <p:cNvSpPr/>
          <p:nvPr/>
        </p:nvSpPr>
        <p:spPr>
          <a:xfrm>
            <a:off x="2364500" y="3332898"/>
            <a:ext cx="864287" cy="76121"/>
          </a:xfrm>
          <a:prstGeom prst="leftRightArrow">
            <a:avLst>
              <a:gd name="adj1" fmla="val 50000"/>
              <a:gd name="adj2" fmla="val 227083"/>
            </a:avLst>
          </a:prstGeom>
          <a:solidFill>
            <a:srgbClr val="CC99FF">
              <a:alpha val="100000"/>
            </a:srgbClr>
          </a:solidFill>
          <a:ln w="9525" cap="flat" cmpd="sng">
            <a:solidFill>
              <a:schemeClr val="tx1"/>
            </a:solidFill>
            <a:prstDash val="solid"/>
            <a:miter/>
            <a:headEnd type="none" w="med" len="med"/>
            <a:tailEnd type="none" w="med" len="med"/>
          </a:ln>
        </p:spPr>
        <p:txBody>
          <a:bodyPr/>
          <a:p>
            <a:endParaRPr lang="zh-CN" altLang="en-US"/>
          </a:p>
        </p:txBody>
      </p:sp>
      <p:sp>
        <p:nvSpPr>
          <p:cNvPr id="12296" name="流程图: 多文档 12295"/>
          <p:cNvSpPr/>
          <p:nvPr/>
        </p:nvSpPr>
        <p:spPr>
          <a:xfrm>
            <a:off x="1493869" y="3932348"/>
            <a:ext cx="1078377" cy="575663"/>
          </a:xfrm>
          <a:prstGeom prst="flowChartMultidocument">
            <a:avLst/>
          </a:prstGeom>
          <a:gradFill rotWithShape="0">
            <a:gsLst>
              <a:gs pos="0">
                <a:srgbClr val="FFFF99">
                  <a:alpha val="100000"/>
                </a:srgbClr>
              </a:gs>
              <a:gs pos="100000">
                <a:schemeClr val="bg1">
                  <a:alpha val="100000"/>
                </a:schemeClr>
              </a:gs>
            </a:gsLst>
            <a:lin ang="5400000" scaled="1"/>
            <a:tileRect/>
          </a:gradFill>
          <a:ln w="9525" cap="flat" cmpd="sng">
            <a:solidFill>
              <a:schemeClr val="tx1"/>
            </a:solidFill>
            <a:prstDash val="solid"/>
            <a:miter/>
            <a:headEnd type="none" w="med" len="med"/>
            <a:tailEnd type="none" w="med" len="med"/>
          </a:ln>
        </p:spPr>
        <p:txBody>
          <a:bodyPr wrap="none" anchor="ctr"/>
          <a:p>
            <a:pPr algn="ctr"/>
            <a:r>
              <a:rPr lang="zh-CN" altLang="en-US" dirty="0">
                <a:ea typeface="宋体" panose="02010600030101010101" pitchFamily="2" charset="-122"/>
              </a:rPr>
              <a:t>Binlog</a:t>
            </a:r>
            <a:endParaRPr lang="zh-CN" altLang="en-US" dirty="0">
              <a:ea typeface="宋体" panose="02010600030101010101" pitchFamily="2" charset="-122"/>
            </a:endParaRPr>
          </a:p>
        </p:txBody>
      </p:sp>
      <p:sp>
        <p:nvSpPr>
          <p:cNvPr id="12297" name="直接连接符 12296"/>
          <p:cNvSpPr/>
          <p:nvPr/>
        </p:nvSpPr>
        <p:spPr>
          <a:xfrm>
            <a:off x="2787921" y="2566933"/>
            <a:ext cx="0" cy="2156753"/>
          </a:xfrm>
          <a:prstGeom prst="line">
            <a:avLst/>
          </a:prstGeom>
          <a:ln w="25400" cap="flat" cmpd="sng">
            <a:solidFill>
              <a:schemeClr val="tx1"/>
            </a:solidFill>
            <a:prstDash val="dash"/>
            <a:headEnd type="none" w="med" len="med"/>
            <a:tailEnd type="none" w="med" len="med"/>
          </a:ln>
        </p:spPr>
      </p:sp>
      <p:sp>
        <p:nvSpPr>
          <p:cNvPr id="12298" name="流程图: 多文档 12297"/>
          <p:cNvSpPr/>
          <p:nvPr/>
        </p:nvSpPr>
        <p:spPr>
          <a:xfrm>
            <a:off x="3120949" y="3932348"/>
            <a:ext cx="1078377" cy="575663"/>
          </a:xfrm>
          <a:prstGeom prst="flowChartMultidocument">
            <a:avLst/>
          </a:prstGeom>
          <a:gradFill rotWithShape="0">
            <a:gsLst>
              <a:gs pos="0">
                <a:srgbClr val="FFFF99">
                  <a:alpha val="100000"/>
                </a:srgbClr>
              </a:gs>
              <a:gs pos="100000">
                <a:schemeClr val="bg1">
                  <a:alpha val="100000"/>
                </a:schemeClr>
              </a:gs>
            </a:gsLst>
            <a:lin ang="5400000" scaled="1"/>
            <a:tileRect/>
          </a:gradFill>
          <a:ln w="9525" cap="flat" cmpd="sng">
            <a:solidFill>
              <a:schemeClr val="tx1"/>
            </a:solidFill>
            <a:prstDash val="solid"/>
            <a:miter/>
            <a:headEnd type="none" w="med" len="med"/>
            <a:tailEnd type="none" w="med" len="med"/>
          </a:ln>
        </p:spPr>
        <p:txBody>
          <a:bodyPr vert="horz" wrap="none" anchor="ctr"/>
          <a:p>
            <a:pPr algn="ctr"/>
            <a:r>
              <a:rPr lang="zh-CN" altLang="en-US" dirty="0">
                <a:ea typeface="宋体" panose="02010600030101010101" pitchFamily="2" charset="-122"/>
              </a:rPr>
              <a:t>Binlog</a:t>
            </a:r>
            <a:endParaRPr lang="zh-CN" altLang="en-US" dirty="0">
              <a:ea typeface="宋体" panose="02010600030101010101" pitchFamily="2" charset="-122"/>
            </a:endParaRPr>
          </a:p>
        </p:txBody>
      </p:sp>
      <p:sp>
        <p:nvSpPr>
          <p:cNvPr id="12299" name="圆柱形 12298"/>
          <p:cNvSpPr/>
          <p:nvPr/>
        </p:nvSpPr>
        <p:spPr>
          <a:xfrm>
            <a:off x="7459829" y="2278309"/>
            <a:ext cx="3021041" cy="2805365"/>
          </a:xfrm>
          <a:prstGeom prst="can">
            <a:avLst>
              <a:gd name="adj" fmla="val 25000"/>
            </a:avLst>
          </a:prstGeom>
          <a:gradFill rotWithShape="0">
            <a:gsLst>
              <a:gs pos="0">
                <a:schemeClr val="bg1">
                  <a:alpha val="100000"/>
                </a:schemeClr>
              </a:gs>
              <a:gs pos="50000">
                <a:srgbClr val="FFCCFF">
                  <a:alpha val="100000"/>
                </a:srgbClr>
              </a:gs>
              <a:gs pos="100000">
                <a:schemeClr val="bg1">
                  <a:alpha val="100000"/>
                </a:schemeClr>
              </a:gs>
            </a:gsLst>
            <a:lin ang="0" scaled="1"/>
            <a:tileRect/>
          </a:gradFill>
          <a:ln w="9525" cap="flat" cmpd="sng">
            <a:solidFill>
              <a:schemeClr val="tx1"/>
            </a:solidFill>
            <a:prstDash val="solid"/>
            <a:headEnd type="none" w="med" len="med"/>
            <a:tailEnd type="none" w="med" len="med"/>
          </a:ln>
        </p:spPr>
        <p:txBody>
          <a:bodyPr wrap="none" lIns="90076" tIns="46941" rIns="90076" bIns="46941" anchor="ctr"/>
          <a:p>
            <a:pPr algn="ctr"/>
            <a:r>
              <a:rPr lang="en-US" altLang="zh-CN">
                <a:ea typeface="宋体" panose="02010600030101010101" pitchFamily="2" charset="-122"/>
              </a:rPr>
              <a:t>Data Warehouse</a:t>
            </a:r>
            <a:endParaRPr lang="en-US" altLang="zh-CN">
              <a:ea typeface="宋体" panose="02010600030101010101" pitchFamily="2" charset="-122"/>
            </a:endParaRPr>
          </a:p>
        </p:txBody>
      </p:sp>
      <p:sp>
        <p:nvSpPr>
          <p:cNvPr id="12300" name="圆角矩形 12299"/>
          <p:cNvSpPr/>
          <p:nvPr/>
        </p:nvSpPr>
        <p:spPr>
          <a:xfrm>
            <a:off x="4657636" y="5156623"/>
            <a:ext cx="1942663" cy="718390"/>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zh-CN" altLang="en-US" dirty="0">
                <a:ea typeface="宋体" panose="02010600030101010101" pitchFamily="2" charset="-122"/>
              </a:rPr>
              <a:t>Binlog Parser</a:t>
            </a:r>
            <a:endParaRPr lang="zh-CN" altLang="en-US" dirty="0">
              <a:ea typeface="宋体" panose="02010600030101010101" pitchFamily="2" charset="-122"/>
            </a:endParaRPr>
          </a:p>
        </p:txBody>
      </p:sp>
      <p:cxnSp>
        <p:nvCxnSpPr>
          <p:cNvPr id="12301" name="肘形连接符 12300"/>
          <p:cNvCxnSpPr>
            <a:stCxn id="12296" idx="2"/>
            <a:endCxn id="12300" idx="1"/>
          </p:cNvCxnSpPr>
          <p:nvPr/>
        </p:nvCxnSpPr>
        <p:spPr>
          <a:xfrm rot="-5400000" flipH="1">
            <a:off x="2818053" y="3675441"/>
            <a:ext cx="1053003" cy="2624579"/>
          </a:xfrm>
          <a:prstGeom prst="bentConnector2">
            <a:avLst/>
          </a:prstGeom>
          <a:ln w="25400" cap="flat" cmpd="sng">
            <a:solidFill>
              <a:schemeClr val="tx1"/>
            </a:solidFill>
            <a:prstDash val="dash"/>
            <a:miter/>
            <a:headEnd type="none" w="med" len="med"/>
            <a:tailEnd type="stealth" w="lg" len="lg"/>
          </a:ln>
        </p:spPr>
      </p:cxnSp>
      <p:cxnSp>
        <p:nvCxnSpPr>
          <p:cNvPr id="12302" name="肘形连接符 12301"/>
          <p:cNvCxnSpPr>
            <a:stCxn id="12300" idx="3"/>
            <a:endCxn id="12299" idx="3"/>
          </p:cNvCxnSpPr>
          <p:nvPr/>
        </p:nvCxnSpPr>
        <p:spPr>
          <a:xfrm flipV="1">
            <a:off x="6600300" y="5083674"/>
            <a:ext cx="2370843" cy="431351"/>
          </a:xfrm>
          <a:prstGeom prst="bentConnector2">
            <a:avLst/>
          </a:prstGeom>
          <a:ln w="25400" cap="flat" cmpd="sng">
            <a:solidFill>
              <a:schemeClr val="tx1"/>
            </a:solidFill>
            <a:prstDash val="dash"/>
            <a:miter/>
            <a:headEnd type="none" w="med" len="med"/>
            <a:tailEnd type="stealth" w="lg" len="lg"/>
          </a:ln>
        </p:spPr>
      </p:cxnSp>
      <p:sp>
        <p:nvSpPr>
          <p:cNvPr id="12303" name="圆角矩形 12302"/>
          <p:cNvSpPr/>
          <p:nvPr/>
        </p:nvSpPr>
        <p:spPr>
          <a:xfrm flipV="1">
            <a:off x="5233299" y="1704232"/>
            <a:ext cx="1726989" cy="718389"/>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rot="10800000" wrap="none" anchor="ctr"/>
          <a:p>
            <a:pPr algn="ctr"/>
            <a:r>
              <a:rPr lang="zh-CN" altLang="en-US" dirty="0">
                <a:ea typeface="宋体" panose="02010600030101010101" pitchFamily="2" charset="-122"/>
              </a:rPr>
              <a:t>Reflux Rule</a:t>
            </a:r>
            <a:endParaRPr lang="zh-CN" altLang="en-US" dirty="0">
              <a:ea typeface="宋体" panose="02010600030101010101" pitchFamily="2" charset="-122"/>
            </a:endParaRPr>
          </a:p>
        </p:txBody>
      </p:sp>
      <p:cxnSp>
        <p:nvCxnSpPr>
          <p:cNvPr id="12304" name="肘形连接符 12303"/>
          <p:cNvCxnSpPr>
            <a:stCxn id="12299" idx="1"/>
            <a:endCxn id="12303" idx="3"/>
          </p:cNvCxnSpPr>
          <p:nvPr/>
        </p:nvCxnSpPr>
        <p:spPr>
          <a:xfrm rot="-16200000" flipH="1">
            <a:off x="7856291" y="1165044"/>
            <a:ext cx="215675" cy="2010855"/>
          </a:xfrm>
          <a:prstGeom prst="bentConnector2">
            <a:avLst/>
          </a:prstGeom>
          <a:ln w="25400" cap="flat" cmpd="sng">
            <a:solidFill>
              <a:schemeClr val="tx1"/>
            </a:solidFill>
            <a:prstDash val="dash"/>
            <a:miter/>
            <a:headEnd type="none" w="med" len="med"/>
            <a:tailEnd type="stealth" w="lg" len="lg"/>
          </a:ln>
        </p:spPr>
      </p:cxnSp>
      <p:cxnSp>
        <p:nvCxnSpPr>
          <p:cNvPr id="12305" name="肘形连接符 12304"/>
          <p:cNvCxnSpPr>
            <a:stCxn id="12303" idx="1"/>
            <a:endCxn id="12293" idx="1"/>
          </p:cNvCxnSpPr>
          <p:nvPr/>
        </p:nvCxnSpPr>
        <p:spPr>
          <a:xfrm rot="-10800000" flipV="1">
            <a:off x="1980725" y="2064219"/>
            <a:ext cx="3252574" cy="764379"/>
          </a:xfrm>
          <a:prstGeom prst="bentConnector2">
            <a:avLst/>
          </a:prstGeom>
          <a:ln w="25400" cap="flat" cmpd="sng">
            <a:solidFill>
              <a:schemeClr val="tx1"/>
            </a:solidFill>
            <a:prstDash val="dash"/>
            <a:miter/>
            <a:headEnd type="none" w="med" len="med"/>
            <a:tailEnd type="stealth" w="lg" len="lg"/>
          </a:ln>
        </p:spPr>
      </p:cxnSp>
      <p:cxnSp>
        <p:nvCxnSpPr>
          <p:cNvPr id="12306" name="肘形连接符 12305"/>
          <p:cNvCxnSpPr>
            <a:stCxn id="12300" idx="0"/>
            <a:endCxn id="12303" idx="0"/>
          </p:cNvCxnSpPr>
          <p:nvPr/>
        </p:nvCxnSpPr>
        <p:spPr>
          <a:xfrm rot="16200000">
            <a:off x="4494293" y="3554916"/>
            <a:ext cx="2734002" cy="467826"/>
          </a:xfrm>
          <a:prstGeom prst="bentConnector3">
            <a:avLst>
              <a:gd name="adj1" fmla="val 50000"/>
            </a:avLst>
          </a:prstGeom>
          <a:ln w="25400" cap="flat" cmpd="sng">
            <a:solidFill>
              <a:schemeClr val="tx1"/>
            </a:solidFill>
            <a:prstDash val="dash"/>
            <a:miter/>
            <a:headEnd type="none" w="med" len="med"/>
            <a:tailEnd type="stealth" w="lg" len="lg"/>
          </a:ln>
        </p:spPr>
      </p:cxnSp>
      <p:sp>
        <p:nvSpPr>
          <p:cNvPr id="12307" name="文本框 12306"/>
          <p:cNvSpPr txBox="1"/>
          <p:nvPr/>
        </p:nvSpPr>
        <p:spPr>
          <a:xfrm>
            <a:off x="5669407" y="4083004"/>
            <a:ext cx="1144982" cy="368300"/>
          </a:xfrm>
          <a:prstGeom prst="rect">
            <a:avLst/>
          </a:prstGeom>
          <a:noFill/>
          <a:ln w="9525">
            <a:noFill/>
          </a:ln>
        </p:spPr>
        <p:txBody>
          <a:bodyPr wrap="square">
            <a:spAutoFit/>
          </a:bodyPr>
          <a:p>
            <a:r>
              <a:rPr lang="en-US" altLang="zh-CN">
                <a:ea typeface="宋体" panose="02010600030101010101" pitchFamily="2" charset="-122"/>
              </a:rPr>
              <a:t>real-time</a:t>
            </a:r>
            <a:endParaRPr lang="en-US" altLang="zh-CN">
              <a:ea typeface="宋体" panose="02010600030101010101" pitchFamily="2" charset="-122"/>
            </a:endParaRPr>
          </a:p>
        </p:txBody>
      </p:sp>
      <p:sp>
        <p:nvSpPr>
          <p:cNvPr id="12308" name="文本框 12307"/>
          <p:cNvSpPr txBox="1"/>
          <p:nvPr/>
        </p:nvSpPr>
        <p:spPr>
          <a:xfrm>
            <a:off x="6787430" y="5061472"/>
            <a:ext cx="1144982" cy="368300"/>
          </a:xfrm>
          <a:prstGeom prst="rect">
            <a:avLst/>
          </a:prstGeom>
          <a:noFill/>
          <a:ln w="9525">
            <a:noFill/>
          </a:ln>
        </p:spPr>
        <p:txBody>
          <a:bodyPr vert="horz" wrap="square" anchor="t">
            <a:spAutoFit/>
          </a:bodyPr>
          <a:p>
            <a:r>
              <a:rPr lang="zh-CN" altLang="en-US" dirty="0">
                <a:ea typeface="宋体" panose="02010600030101010101" pitchFamily="2" charset="-122"/>
              </a:rPr>
              <a:t>offline</a:t>
            </a:r>
            <a:endParaRPr lang="zh-CN" altLang="en-US" dirty="0">
              <a:ea typeface="宋体" panose="02010600030101010101" pitchFamily="2" charset="-122"/>
            </a:endParaRPr>
          </a:p>
        </p:txBody>
      </p:sp>
    </p:spTree>
  </p:cSld>
  <p:clrMapOvr>
    <a:masterClrMapping/>
  </p:clrMapOvr>
  <p:transition>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3313"/>
          <p:cNvSpPr>
            <a:spLocks noGrp="1"/>
          </p:cNvSpPr>
          <p:nvPr>
            <p:ph type="title"/>
          </p:nvPr>
        </p:nvSpPr>
        <p:spPr/>
        <p:txBody>
          <a:bodyPr vert="horz" wrap="square" lIns="108818" tIns="54409" rIns="108818" bIns="54409" anchor="ctr"/>
          <a:p>
            <a:r>
              <a:rPr lang="zh-CN" altLang="en-US" dirty="0"/>
              <a:t>MySQL架构设计--常见架构</a:t>
            </a:r>
            <a:endParaRPr lang="zh-CN" altLang="en-US" dirty="0"/>
          </a:p>
        </p:txBody>
      </p:sp>
      <p:sp>
        <p:nvSpPr>
          <p:cNvPr id="13315" name="文本占位符 13314"/>
          <p:cNvSpPr>
            <a:spLocks noGrp="1"/>
          </p:cNvSpPr>
          <p:nvPr>
            <p:ph type="body" idx="1"/>
          </p:nvPr>
        </p:nvSpPr>
        <p:spPr>
          <a:xfrm>
            <a:off x="838200" y="1381760"/>
            <a:ext cx="10515600" cy="4795520"/>
          </a:xfrm>
        </p:spPr>
        <p:txBody>
          <a:bodyPr vert="horz" wrap="square" lIns="108818" tIns="54409" rIns="108818" bIns="54409" anchor="t"/>
          <a:p>
            <a:r>
              <a:rPr lang="zh-CN" altLang="en-US" dirty="0"/>
              <a:t>历史数据迁移</a:t>
            </a:r>
            <a:endParaRPr lang="zh-CN" altLang="en-US" dirty="0"/>
          </a:p>
        </p:txBody>
      </p:sp>
      <p:sp>
        <p:nvSpPr>
          <p:cNvPr id="13316" name="矩形 13315"/>
          <p:cNvSpPr/>
          <p:nvPr/>
        </p:nvSpPr>
        <p:spPr>
          <a:xfrm>
            <a:off x="888075" y="3280565"/>
            <a:ext cx="3840924" cy="1509727"/>
          </a:xfrm>
          <a:prstGeom prst="rect">
            <a:avLst/>
          </a:prstGeom>
          <a:gradFill rotWithShape="0">
            <a:gsLst>
              <a:gs pos="0">
                <a:schemeClr val="bg1">
                  <a:alpha val="100000"/>
                </a:schemeClr>
              </a:gs>
              <a:gs pos="50000">
                <a:srgbClr val="CCECFF">
                  <a:alpha val="100000"/>
                </a:srgbClr>
              </a:gs>
              <a:gs pos="100000">
                <a:schemeClr val="bg1">
                  <a:alpha val="100000"/>
                </a:schemeClr>
              </a:gs>
            </a:gsLst>
            <a:lin ang="5400000" scaled="1"/>
            <a:tileRect/>
          </a:gradFill>
          <a:ln w="9525" cap="flat" cmpd="sng">
            <a:solidFill>
              <a:schemeClr val="tx1"/>
            </a:solidFill>
            <a:prstDash val="solid"/>
            <a:miter/>
            <a:headEnd type="none" w="med" len="med"/>
            <a:tailEnd type="none" w="med" len="med"/>
          </a:ln>
        </p:spPr>
        <p:txBody>
          <a:bodyPr/>
          <a:p>
            <a:endParaRPr lang="zh-CN" altLang="en-US"/>
          </a:p>
        </p:txBody>
      </p:sp>
      <p:sp>
        <p:nvSpPr>
          <p:cNvPr id="13317" name="圆柱形 13316"/>
          <p:cNvSpPr/>
          <p:nvPr/>
        </p:nvSpPr>
        <p:spPr>
          <a:xfrm>
            <a:off x="1546202" y="3566018"/>
            <a:ext cx="791338" cy="934064"/>
          </a:xfrm>
          <a:prstGeom prst="can">
            <a:avLst>
              <a:gd name="adj" fmla="val 29505"/>
            </a:avLst>
          </a:prstGeom>
          <a:gradFill rotWithShape="0">
            <a:gsLst>
              <a:gs pos="0">
                <a:schemeClr val="bg1">
                  <a:alpha val="100000"/>
                </a:schemeClr>
              </a:gs>
              <a:gs pos="50000">
                <a:srgbClr val="CCCCFF">
                  <a:alpha val="100000"/>
                </a:srgbClr>
              </a:gs>
              <a:gs pos="100000">
                <a:schemeClr val="bg1">
                  <a:alpha val="100000"/>
                </a:schemeClr>
              </a:gs>
            </a:gsLst>
            <a:lin ang="0" scaled="1"/>
            <a:tileRect/>
          </a:gradFill>
          <a:ln w="9525" cap="flat" cmpd="sng">
            <a:solidFill>
              <a:schemeClr val="tx1"/>
            </a:solidFill>
            <a:prstDash val="solid"/>
            <a:miter/>
            <a:headEnd type="none" w="med" len="med"/>
            <a:tailEnd type="none" w="med" len="med"/>
          </a:ln>
        </p:spPr>
        <p:txBody>
          <a:bodyPr vert="horz" wrap="none" anchor="ctr"/>
          <a:p>
            <a:pPr algn="ctr"/>
            <a:r>
              <a:rPr lang="zh-CN" altLang="en-US" dirty="0">
                <a:ea typeface="宋体" panose="02010600030101010101" pitchFamily="2" charset="-122"/>
              </a:rPr>
              <a:t>M(WR)</a:t>
            </a:r>
            <a:endParaRPr lang="zh-CN" altLang="en-US" dirty="0">
              <a:ea typeface="宋体" panose="02010600030101010101" pitchFamily="2" charset="-122"/>
            </a:endParaRPr>
          </a:p>
        </p:txBody>
      </p:sp>
      <p:sp>
        <p:nvSpPr>
          <p:cNvPr id="13318" name="圆柱形 13317"/>
          <p:cNvSpPr/>
          <p:nvPr/>
        </p:nvSpPr>
        <p:spPr>
          <a:xfrm>
            <a:off x="3200241" y="3566018"/>
            <a:ext cx="791339" cy="934064"/>
          </a:xfrm>
          <a:prstGeom prst="can">
            <a:avLst>
              <a:gd name="adj" fmla="val 29505"/>
            </a:avLst>
          </a:prstGeom>
          <a:gradFill rotWithShape="0">
            <a:gsLst>
              <a:gs pos="0">
                <a:schemeClr val="bg1">
                  <a:alpha val="100000"/>
                </a:schemeClr>
              </a:gs>
              <a:gs pos="50000">
                <a:srgbClr val="CCCCFF">
                  <a:alpha val="100000"/>
                </a:srgbClr>
              </a:gs>
              <a:gs pos="100000">
                <a:schemeClr val="bg1">
                  <a:alpha val="100000"/>
                </a:schemeClr>
              </a:gs>
            </a:gsLst>
            <a:lin ang="0" scaled="1"/>
            <a:tileRect/>
          </a:gradFill>
          <a:ln w="9525" cap="flat" cmpd="sng">
            <a:solidFill>
              <a:schemeClr val="tx1"/>
            </a:solidFill>
            <a:prstDash val="solid"/>
            <a:headEnd type="none" w="med" len="med"/>
            <a:tailEnd type="none" w="med" len="med"/>
          </a:ln>
        </p:spPr>
        <p:txBody>
          <a:bodyPr vert="horz" wrap="none" anchor="ctr"/>
          <a:p>
            <a:pPr algn="ctr"/>
            <a:r>
              <a:rPr lang="zh-CN" altLang="en-US" dirty="0">
                <a:ea typeface="宋体" panose="02010600030101010101" pitchFamily="2" charset="-122"/>
              </a:rPr>
              <a:t>M(S)</a:t>
            </a:r>
            <a:endParaRPr lang="zh-CN" altLang="en-US" dirty="0">
              <a:ea typeface="宋体" panose="02010600030101010101" pitchFamily="2" charset="-122"/>
            </a:endParaRPr>
          </a:p>
        </p:txBody>
      </p:sp>
      <p:sp>
        <p:nvSpPr>
          <p:cNvPr id="13319" name="左右箭头 13318"/>
          <p:cNvSpPr/>
          <p:nvPr/>
        </p:nvSpPr>
        <p:spPr>
          <a:xfrm>
            <a:off x="2326440" y="4070317"/>
            <a:ext cx="862701" cy="74534"/>
          </a:xfrm>
          <a:prstGeom prst="leftRightArrow">
            <a:avLst>
              <a:gd name="adj1" fmla="val 50000"/>
              <a:gd name="adj2" fmla="val 231490"/>
            </a:avLst>
          </a:prstGeom>
          <a:solidFill>
            <a:srgbClr val="CC99FF">
              <a:alpha val="100000"/>
            </a:srgbClr>
          </a:solidFill>
          <a:ln w="9525" cap="flat" cmpd="sng">
            <a:solidFill>
              <a:schemeClr val="tx1"/>
            </a:solidFill>
            <a:prstDash val="solid"/>
            <a:miter/>
            <a:headEnd type="none" w="med" len="med"/>
            <a:tailEnd type="none" w="med" len="med"/>
          </a:ln>
        </p:spPr>
        <p:txBody>
          <a:bodyPr/>
          <a:p>
            <a:endParaRPr lang="zh-CN" altLang="en-US"/>
          </a:p>
        </p:txBody>
      </p:sp>
      <p:sp>
        <p:nvSpPr>
          <p:cNvPr id="13320" name="直接连接符 13319"/>
          <p:cNvSpPr/>
          <p:nvPr/>
        </p:nvSpPr>
        <p:spPr>
          <a:xfrm>
            <a:off x="2787921" y="3285322"/>
            <a:ext cx="0" cy="1509727"/>
          </a:xfrm>
          <a:prstGeom prst="line">
            <a:avLst/>
          </a:prstGeom>
          <a:ln w="25400" cap="flat" cmpd="sng">
            <a:solidFill>
              <a:schemeClr val="tx1"/>
            </a:solidFill>
            <a:prstDash val="dash"/>
            <a:miter/>
            <a:headEnd type="none" w="med" len="med"/>
            <a:tailEnd type="none" w="med" len="med"/>
          </a:ln>
        </p:spPr>
      </p:sp>
      <p:sp>
        <p:nvSpPr>
          <p:cNvPr id="13321" name="圆柱形 13320"/>
          <p:cNvSpPr/>
          <p:nvPr/>
        </p:nvSpPr>
        <p:spPr>
          <a:xfrm>
            <a:off x="7103014" y="2852386"/>
            <a:ext cx="2400974" cy="2229702"/>
          </a:xfrm>
          <a:prstGeom prst="can">
            <a:avLst>
              <a:gd name="adj" fmla="val 25000"/>
            </a:avLst>
          </a:prstGeom>
          <a:gradFill rotWithShape="0">
            <a:gsLst>
              <a:gs pos="0">
                <a:schemeClr val="bg1">
                  <a:alpha val="100000"/>
                </a:schemeClr>
              </a:gs>
              <a:gs pos="50000">
                <a:srgbClr val="FFCCFF">
                  <a:alpha val="100000"/>
                </a:srgbClr>
              </a:gs>
              <a:gs pos="100000">
                <a:schemeClr val="bg1">
                  <a:alpha val="100000"/>
                </a:schemeClr>
              </a:gs>
            </a:gsLst>
            <a:lin ang="0" scaled="1"/>
            <a:tileRect/>
          </a:gradFill>
          <a:ln w="9525" cap="flat" cmpd="sng">
            <a:solidFill>
              <a:schemeClr val="tx1"/>
            </a:solidFill>
            <a:prstDash val="solid"/>
            <a:miter/>
            <a:headEnd type="none" w="med" len="med"/>
            <a:tailEnd type="none" w="med" len="med"/>
          </a:ln>
        </p:spPr>
        <p:txBody>
          <a:bodyPr vert="horz" wrap="none" lIns="90076" tIns="46941" rIns="90076" bIns="46941" anchor="ctr"/>
          <a:p>
            <a:pPr algn="ctr"/>
            <a:r>
              <a:rPr lang="zh-CN" altLang="en-US" dirty="0">
                <a:ea typeface="宋体" panose="02010600030101010101" pitchFamily="2" charset="-122"/>
              </a:rPr>
              <a:t>History Database</a:t>
            </a:r>
            <a:endParaRPr lang="zh-CN" altLang="en-US" dirty="0">
              <a:ea typeface="宋体" panose="02010600030101010101" pitchFamily="2" charset="-122"/>
            </a:endParaRPr>
          </a:p>
        </p:txBody>
      </p:sp>
      <p:sp>
        <p:nvSpPr>
          <p:cNvPr id="13322" name="圆角矩形 13321"/>
          <p:cNvSpPr/>
          <p:nvPr/>
        </p:nvSpPr>
        <p:spPr>
          <a:xfrm>
            <a:off x="5087401" y="5012311"/>
            <a:ext cx="1655625" cy="791338"/>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zh-CN" altLang="en-US" dirty="0">
                <a:ea typeface="宋体" panose="02010600030101010101" pitchFamily="2" charset="-122"/>
              </a:rPr>
              <a:t>filter</a:t>
            </a:r>
            <a:endParaRPr lang="zh-CN" altLang="en-US" dirty="0">
              <a:ea typeface="宋体" panose="02010600030101010101" pitchFamily="2" charset="-122"/>
            </a:endParaRPr>
          </a:p>
        </p:txBody>
      </p:sp>
      <p:cxnSp>
        <p:nvCxnSpPr>
          <p:cNvPr id="13323" name="肘形连接符 13322"/>
          <p:cNvCxnSpPr>
            <a:stCxn id="13318" idx="3"/>
            <a:endCxn id="13322" idx="1"/>
          </p:cNvCxnSpPr>
          <p:nvPr/>
        </p:nvCxnSpPr>
        <p:spPr>
          <a:xfrm rot="-5400000" flipH="1">
            <a:off x="3886914" y="4206700"/>
            <a:ext cx="907105" cy="1492283"/>
          </a:xfrm>
          <a:prstGeom prst="bentConnector2">
            <a:avLst/>
          </a:prstGeom>
          <a:ln w="63500" cap="flat" cmpd="sng">
            <a:solidFill>
              <a:schemeClr val="tx1"/>
            </a:solidFill>
            <a:prstDash val="dash"/>
            <a:miter/>
            <a:headEnd type="none" w="med" len="med"/>
            <a:tailEnd type="stealth" w="lg" len="lg"/>
          </a:ln>
        </p:spPr>
      </p:cxnSp>
      <p:cxnSp>
        <p:nvCxnSpPr>
          <p:cNvPr id="13324" name="肘形连接符 13323"/>
          <p:cNvCxnSpPr>
            <a:stCxn id="13322" idx="3"/>
            <a:endCxn id="13321" idx="3"/>
          </p:cNvCxnSpPr>
          <p:nvPr/>
        </p:nvCxnSpPr>
        <p:spPr>
          <a:xfrm flipV="1">
            <a:off x="6743026" y="5082089"/>
            <a:ext cx="1560475" cy="326685"/>
          </a:xfrm>
          <a:prstGeom prst="bentConnector2">
            <a:avLst/>
          </a:prstGeom>
          <a:ln w="25400" cap="rnd" cmpd="sng">
            <a:solidFill>
              <a:schemeClr val="tx1"/>
            </a:solidFill>
            <a:prstDash val="sysDot"/>
            <a:miter/>
            <a:headEnd type="none" w="med" len="med"/>
            <a:tailEnd type="stealth" w="lg" len="lg"/>
          </a:ln>
        </p:spPr>
      </p:cxnSp>
      <p:sp>
        <p:nvSpPr>
          <p:cNvPr id="13325" name="上箭头标注 13324"/>
          <p:cNvSpPr/>
          <p:nvPr/>
        </p:nvSpPr>
        <p:spPr>
          <a:xfrm>
            <a:off x="1276608" y="1918321"/>
            <a:ext cx="2086976" cy="791339"/>
          </a:xfrm>
          <a:prstGeom prst="upArrowCallout">
            <a:avLst>
              <a:gd name="adj1" fmla="val 65931"/>
              <a:gd name="adj2" fmla="val 65931"/>
              <a:gd name="adj3" fmla="val 16666"/>
              <a:gd name="adj4" fmla="val 66667"/>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dirty="0">
                <a:ea typeface="宋体" panose="02010600030101010101" pitchFamily="2" charset="-122"/>
              </a:rPr>
              <a:t>Query</a:t>
            </a:r>
            <a:endParaRPr lang="zh-CN" altLang="en-US" dirty="0">
              <a:ea typeface="宋体" panose="02010600030101010101" pitchFamily="2" charset="-122"/>
            </a:endParaRPr>
          </a:p>
        </p:txBody>
      </p:sp>
      <p:sp>
        <p:nvSpPr>
          <p:cNvPr id="13326" name="上箭头 13325"/>
          <p:cNvSpPr/>
          <p:nvPr/>
        </p:nvSpPr>
        <p:spPr>
          <a:xfrm>
            <a:off x="1852271" y="2709660"/>
            <a:ext cx="144313" cy="935650"/>
          </a:xfrm>
          <a:prstGeom prst="upArrow">
            <a:avLst>
              <a:gd name="adj1" fmla="val 50000"/>
              <a:gd name="adj2" fmla="val 162087"/>
            </a:avLst>
          </a:prstGeom>
          <a:solidFill>
            <a:srgbClr val="CC99FF">
              <a:alpha val="100000"/>
            </a:srgbClr>
          </a:solidFill>
          <a:ln w="9525" cap="flat" cmpd="sng">
            <a:solidFill>
              <a:schemeClr val="tx1"/>
            </a:solidFill>
            <a:prstDash val="solid"/>
            <a:miter/>
            <a:headEnd type="none" w="med" len="med"/>
            <a:tailEnd type="none" w="med" len="med"/>
          </a:ln>
        </p:spPr>
        <p:txBody>
          <a:bodyPr/>
          <a:p>
            <a:endParaRPr lang="zh-CN" altLang="en-US"/>
          </a:p>
        </p:txBody>
      </p:sp>
      <p:sp>
        <p:nvSpPr>
          <p:cNvPr id="13327" name="左箭头 13326"/>
          <p:cNvSpPr/>
          <p:nvPr/>
        </p:nvSpPr>
        <p:spPr>
          <a:xfrm>
            <a:off x="3363584" y="2422621"/>
            <a:ext cx="4819392" cy="144313"/>
          </a:xfrm>
          <a:prstGeom prst="leftArrow">
            <a:avLst>
              <a:gd name="adj1" fmla="val 49777"/>
              <a:gd name="adj2" fmla="val 556746"/>
            </a:avLst>
          </a:prstGeom>
          <a:solidFill>
            <a:srgbClr val="FFCCFF">
              <a:alpha val="100000"/>
            </a:srgbClr>
          </a:solidFill>
          <a:ln w="9525" cap="flat" cmpd="sng">
            <a:solidFill>
              <a:schemeClr val="tx1"/>
            </a:solidFill>
            <a:prstDash val="solid"/>
            <a:miter/>
            <a:headEnd type="none" w="med" len="med"/>
            <a:tailEnd type="none" w="med" len="med"/>
          </a:ln>
        </p:spPr>
        <p:txBody>
          <a:bodyPr/>
          <a:p>
            <a:endParaRPr lang="zh-CN" altLang="en-US"/>
          </a:p>
        </p:txBody>
      </p:sp>
      <p:sp>
        <p:nvSpPr>
          <p:cNvPr id="13328" name="矩形 13327"/>
          <p:cNvSpPr/>
          <p:nvPr/>
        </p:nvSpPr>
        <p:spPr>
          <a:xfrm>
            <a:off x="8182976" y="2422621"/>
            <a:ext cx="74535" cy="647026"/>
          </a:xfrm>
          <a:prstGeom prst="rect">
            <a:avLst/>
          </a:prstGeom>
          <a:solidFill>
            <a:srgbClr val="FFCCFF">
              <a:alpha val="100000"/>
            </a:srgbClr>
          </a:solidFill>
          <a:ln w="9525" cap="flat" cmpd="sng">
            <a:solidFill>
              <a:schemeClr val="tx1"/>
            </a:solidFill>
            <a:prstDash val="solid"/>
            <a:miter/>
            <a:headEnd type="none" w="med" len="med"/>
            <a:tailEnd type="none" w="med" len="med"/>
          </a:ln>
        </p:spPr>
        <p:txBody>
          <a:bodyPr/>
          <a:p>
            <a:endParaRPr lang="zh-CN" altLang="en-US"/>
          </a:p>
        </p:txBody>
      </p:sp>
      <p:cxnSp>
        <p:nvCxnSpPr>
          <p:cNvPr id="13329" name="肘形连接符 13328"/>
          <p:cNvCxnSpPr>
            <a:endCxn id="13317" idx="3"/>
          </p:cNvCxnSpPr>
          <p:nvPr/>
        </p:nvCxnSpPr>
        <p:spPr>
          <a:xfrm rot="10800000">
            <a:off x="1941078" y="4500082"/>
            <a:ext cx="3147909" cy="941994"/>
          </a:xfrm>
          <a:prstGeom prst="bentConnector2">
            <a:avLst/>
          </a:prstGeom>
          <a:ln w="25400" cap="rnd" cmpd="sng">
            <a:solidFill>
              <a:schemeClr val="tx1"/>
            </a:solidFill>
            <a:prstDash val="sysDot"/>
            <a:miter/>
            <a:headEnd type="none" w="med" len="med"/>
            <a:tailEnd type="stealth" w="lg" len="lg"/>
          </a:ln>
        </p:spPr>
      </p:cxnSp>
    </p:spTree>
  </p:cSld>
  <p:clrMapOvr>
    <a:masterClrMapping/>
  </p:clrMapOvr>
  <p:transition>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14337"/>
          <p:cNvSpPr>
            <a:spLocks noGrp="1"/>
          </p:cNvSpPr>
          <p:nvPr>
            <p:ph type="title"/>
          </p:nvPr>
        </p:nvSpPr>
        <p:spPr/>
        <p:txBody>
          <a:bodyPr vert="horz" wrap="square" lIns="108818" tIns="54409" rIns="108818" bIns="54409" anchor="ctr"/>
          <a:p>
            <a:r>
              <a:rPr lang="zh-CN" altLang="en-US" dirty="0"/>
              <a:t>MySQL Sharding</a:t>
            </a:r>
            <a:endParaRPr lang="zh-CN" altLang="en-US" dirty="0"/>
          </a:p>
        </p:txBody>
      </p:sp>
      <p:sp>
        <p:nvSpPr>
          <p:cNvPr id="14339" name="文本占位符 14338"/>
          <p:cNvSpPr>
            <a:spLocks noGrp="1"/>
          </p:cNvSpPr>
          <p:nvPr>
            <p:ph type="body" idx="1"/>
          </p:nvPr>
        </p:nvSpPr>
        <p:spPr/>
        <p:txBody>
          <a:bodyPr vert="horz" wrap="square" lIns="108818" tIns="54409" rIns="108818" bIns="54409" anchor="t"/>
          <a:p>
            <a:pPr>
              <a:lnSpc>
                <a:spcPct val="140000"/>
              </a:lnSpc>
            </a:pPr>
            <a:r>
              <a:rPr lang="zh-CN" altLang="en-US" sz="1700" dirty="0"/>
              <a:t>Sharding分类：</a:t>
            </a:r>
            <a:endParaRPr lang="zh-CN" altLang="en-US" sz="1700" dirty="0"/>
          </a:p>
          <a:p>
            <a:pPr lvl="1">
              <a:lnSpc>
                <a:spcPct val="140000"/>
              </a:lnSpc>
            </a:pPr>
            <a:r>
              <a:rPr lang="zh-CN" altLang="en-US" sz="1500" dirty="0"/>
              <a:t>垂直拆分</a:t>
            </a:r>
            <a:endParaRPr lang="zh-CN" altLang="en-US" sz="1500" dirty="0"/>
          </a:p>
          <a:p>
            <a:pPr lvl="2">
              <a:lnSpc>
                <a:spcPct val="140000"/>
              </a:lnSpc>
            </a:pPr>
            <a:r>
              <a:rPr lang="zh-CN" altLang="en-US" sz="1200" dirty="0"/>
              <a:t>横向拆分</a:t>
            </a:r>
            <a:endParaRPr lang="zh-CN" altLang="en-US" sz="1200" dirty="0"/>
          </a:p>
          <a:p>
            <a:pPr lvl="2">
              <a:lnSpc>
                <a:spcPct val="140000"/>
              </a:lnSpc>
            </a:pPr>
            <a:r>
              <a:rPr lang="zh-CN" altLang="en-US" sz="1200" dirty="0"/>
              <a:t>纵向拆分</a:t>
            </a:r>
            <a:endParaRPr lang="zh-CN" altLang="en-US" sz="1200" dirty="0"/>
          </a:p>
          <a:p>
            <a:pPr lvl="2">
              <a:lnSpc>
                <a:spcPct val="140000"/>
              </a:lnSpc>
            </a:pPr>
            <a:r>
              <a:rPr lang="zh-CN" altLang="en-US" sz="1200" dirty="0"/>
              <a:t>横向纵向拆分</a:t>
            </a:r>
            <a:endParaRPr lang="zh-CN" altLang="en-US" sz="1200" dirty="0"/>
          </a:p>
          <a:p>
            <a:pPr lvl="2">
              <a:lnSpc>
                <a:spcPct val="140000"/>
              </a:lnSpc>
            </a:pPr>
            <a:r>
              <a:rPr lang="zh-CN" altLang="en-US" sz="1200" dirty="0"/>
              <a:t>业务拆分</a:t>
            </a:r>
            <a:endParaRPr lang="zh-CN" altLang="en-US" sz="1200" dirty="0"/>
          </a:p>
          <a:p>
            <a:pPr lvl="1">
              <a:lnSpc>
                <a:spcPct val="140000"/>
              </a:lnSpc>
            </a:pPr>
            <a:r>
              <a:rPr lang="zh-CN" altLang="en-US" sz="1500" dirty="0"/>
              <a:t>水平拆分</a:t>
            </a:r>
            <a:endParaRPr lang="zh-CN" altLang="en-US" sz="1500" dirty="0"/>
          </a:p>
          <a:p>
            <a:pPr lvl="2">
              <a:lnSpc>
                <a:spcPct val="140000"/>
              </a:lnSpc>
            </a:pPr>
            <a:r>
              <a:rPr lang="zh-CN" altLang="en-US" sz="1200" dirty="0"/>
              <a:t>历史数据与实时数据拆分</a:t>
            </a:r>
            <a:endParaRPr lang="zh-CN" altLang="en-US" sz="1200" dirty="0"/>
          </a:p>
          <a:p>
            <a:pPr lvl="2">
              <a:lnSpc>
                <a:spcPct val="140000"/>
              </a:lnSpc>
            </a:pPr>
            <a:r>
              <a:rPr lang="zh-CN" altLang="en-US" sz="1200" dirty="0"/>
              <a:t>单库多表拆分</a:t>
            </a:r>
            <a:endParaRPr lang="zh-CN" altLang="en-US" sz="1200" dirty="0"/>
          </a:p>
          <a:p>
            <a:pPr lvl="2">
              <a:lnSpc>
                <a:spcPct val="140000"/>
              </a:lnSpc>
            </a:pPr>
            <a:r>
              <a:rPr lang="zh-CN" altLang="en-US" sz="1200" dirty="0"/>
              <a:t>多库多表拆分</a:t>
            </a:r>
            <a:endParaRPr lang="zh-CN" altLang="en-US" sz="1500" dirty="0"/>
          </a:p>
        </p:txBody>
      </p:sp>
    </p:spTree>
  </p:cSld>
  <p:clrMapOvr>
    <a:masterClrMapping/>
  </p:clrMapOvr>
  <p:transition>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91440" tIns="45720" rIns="91440" bIns="45720" rtlCol="0" anchor="ctr">
            <a:normAutofit/>
          </a:bodyPr>
          <a:lstStyle/>
          <a:p>
            <a:r>
              <a:rPr lang="zh-CN" altLang="en-US" dirty="0"/>
              <a:t>动态网站框架</a:t>
            </a:r>
            <a:endParaRPr lang="zh-CN" altLang="en-US" dirty="0"/>
          </a:p>
        </p:txBody>
      </p:sp>
      <p:sp>
        <p:nvSpPr>
          <p:cNvPr id="3" name="内容占位符 2"/>
          <p:cNvSpPr>
            <a:spLocks noGrp="1"/>
          </p:cNvSpPr>
          <p:nvPr>
            <p:ph sz="half" idx="1"/>
            <p:custDataLst>
              <p:tags r:id="rId2"/>
            </p:custDataLst>
          </p:nvPr>
        </p:nvSpPr>
        <p:spPr>
          <a:xfrm>
            <a:off x="838200" y="1825625"/>
            <a:ext cx="10580370" cy="4351655"/>
          </a:xfrm>
        </p:spPr>
        <p:txBody>
          <a:bodyPr vert="horz" lIns="91440" tIns="45720" rIns="91440" bIns="45720" rtlCol="0">
            <a:normAutofit/>
          </a:bodyPr>
          <a:lstStyle/>
          <a:p>
            <a:pPr>
              <a:lnSpc>
                <a:spcPct val="120000"/>
              </a:lnSpc>
            </a:pPr>
            <a:r>
              <a:rPr lang="zh-CN" altLang="en-US" sz="1800" dirty="0" smtClean="0">
                <a:solidFill>
                  <a:srgbClr val="292929"/>
                </a:solidFill>
                <a:latin typeface="微软雅黑" panose="020B0503020204020204" charset="-122"/>
                <a:ea typeface="微软雅黑" panose="020B0503020204020204" charset="-122"/>
                <a:sym typeface="+mn-ea"/>
              </a:rPr>
              <a:t>动态</a:t>
            </a:r>
            <a:r>
              <a:rPr lang="zh-CN" altLang="en-US" sz="1800" dirty="0">
                <a:solidFill>
                  <a:srgbClr val="292929"/>
                </a:solidFill>
                <a:latin typeface="微软雅黑" panose="020B0503020204020204" charset="-122"/>
                <a:ea typeface="微软雅黑" panose="020B0503020204020204" charset="-122"/>
                <a:sym typeface="+mn-ea"/>
              </a:rPr>
              <a:t>网站都是对数据进行操作，我们平时浏览网页时，会发现网页的内容会经常变化，而页面的主体结构框架没变，</a:t>
            </a:r>
            <a:r>
              <a:rPr lang="en-US" altLang="zh-CN" sz="1800" dirty="0">
                <a:solidFill>
                  <a:srgbClr val="292929"/>
                </a:solidFill>
                <a:latin typeface="微软雅黑" panose="020B0503020204020204" charset="-122"/>
                <a:ea typeface="微软雅黑" panose="020B0503020204020204" charset="-122"/>
                <a:sym typeface="+mn-ea"/>
              </a:rPr>
              <a:t>Web</a:t>
            </a:r>
            <a:r>
              <a:rPr lang="zh-CN" altLang="en-US" sz="1800" dirty="0">
                <a:solidFill>
                  <a:srgbClr val="292929"/>
                </a:solidFill>
                <a:latin typeface="微软雅黑" panose="020B0503020204020204" charset="-122"/>
                <a:ea typeface="微软雅黑" panose="020B0503020204020204" charset="-122"/>
                <a:sym typeface="+mn-ea"/>
              </a:rPr>
              <a:t>系统的开发基本上都离不开数据库，因为任何东西都要存放在数据库中。所谓的动态网站就是基于数据库开发的系统，最重要的就是数据管理，或者说我们在开发时都是在围绕数据库在写程序。我们再来了解下</a:t>
            </a:r>
            <a:r>
              <a:rPr lang="en-US" altLang="zh-CN" sz="1800" dirty="0">
                <a:solidFill>
                  <a:srgbClr val="292929"/>
                </a:solidFill>
                <a:latin typeface="微软雅黑" panose="020B0503020204020204" charset="-122"/>
                <a:ea typeface="微软雅黑" panose="020B0503020204020204" charset="-122"/>
                <a:sym typeface="+mn-ea"/>
              </a:rPr>
              <a:t>Web</a:t>
            </a:r>
            <a:r>
              <a:rPr lang="zh-CN" altLang="en-US" sz="1800" dirty="0">
                <a:solidFill>
                  <a:srgbClr val="292929"/>
                </a:solidFill>
                <a:latin typeface="微软雅黑" panose="020B0503020204020204" charset="-122"/>
                <a:ea typeface="微软雅黑" panose="020B0503020204020204" charset="-122"/>
                <a:sym typeface="+mn-ea"/>
              </a:rPr>
              <a:t>工作原理：</a:t>
            </a:r>
            <a:endParaRPr lang="zh-CN" altLang="en-US" sz="1800" dirty="0">
              <a:solidFill>
                <a:srgbClr val="292929"/>
              </a:solidFill>
              <a:latin typeface="微软雅黑" panose="020B0503020204020204" charset="-122"/>
              <a:ea typeface="微软雅黑" panose="020B0503020204020204" charset="-122"/>
            </a:endParaRPr>
          </a:p>
          <a:p>
            <a:pPr>
              <a:lnSpc>
                <a:spcPct val="120000"/>
              </a:lnSpc>
            </a:pPr>
            <a:endParaRPr lang="en-US" altLang="zh-CN" sz="1800" dirty="0"/>
          </a:p>
        </p:txBody>
      </p:sp>
      <p:sp>
        <p:nvSpPr>
          <p:cNvPr id="6" name="矩形 5"/>
          <p:cNvSpPr>
            <a:spLocks noChangeArrowheads="1"/>
          </p:cNvSpPr>
          <p:nvPr/>
        </p:nvSpPr>
        <p:spPr bwMode="auto">
          <a:xfrm>
            <a:off x="1964055" y="3967172"/>
            <a:ext cx="1439863" cy="936625"/>
          </a:xfrm>
          <a:prstGeom prst="rect">
            <a:avLst/>
          </a:prstGeom>
          <a:gradFill rotWithShape="1">
            <a:gsLst>
              <a:gs pos="0">
                <a:srgbClr val="E9E9F7"/>
              </a:gs>
              <a:gs pos="64999">
                <a:srgbClr val="C5C5E9"/>
              </a:gs>
              <a:gs pos="100000">
                <a:srgbClr val="ACACE1"/>
              </a:gs>
            </a:gsLst>
            <a:lin ang="5400000" scaled="1"/>
          </a:gradFill>
          <a:ln w="9525">
            <a:solidFill>
              <a:srgbClr val="292989"/>
            </a:solidFill>
            <a:miter lim="800000"/>
          </a:ln>
          <a:effectLst>
            <a:outerShdw dist="20000" dir="5400000" rotWithShape="0">
              <a:srgbClr val="808080">
                <a:alpha val="37999"/>
              </a:srgbClr>
            </a:outerShdw>
          </a:effectLst>
        </p:spPr>
        <p:txBody>
          <a:bodyPr anchor="ctr"/>
          <a:p>
            <a:pPr algn="ctr">
              <a:defRPr/>
            </a:pPr>
            <a:r>
              <a:rPr kumimoji="1" lang="en-US" altLang="zh-CN">
                <a:solidFill>
                  <a:srgbClr val="FF0000"/>
                </a:solidFill>
                <a:latin typeface="微软雅黑" panose="020B0503020204020204" charset="-122"/>
                <a:ea typeface="微软雅黑" panose="020B0503020204020204" charset="-122"/>
              </a:rPr>
              <a:t>Web</a:t>
            </a:r>
            <a:r>
              <a:rPr kumimoji="1" lang="zh-CN" altLang="en-US">
                <a:solidFill>
                  <a:srgbClr val="FF0000"/>
                </a:solidFill>
                <a:latin typeface="微软雅黑" panose="020B0503020204020204" charset="-122"/>
                <a:ea typeface="微软雅黑" panose="020B0503020204020204" charset="-122"/>
              </a:rPr>
              <a:t>浏览器</a:t>
            </a:r>
            <a:endParaRPr kumimoji="1" lang="zh-CN" altLang="en-US">
              <a:solidFill>
                <a:srgbClr val="FF0000"/>
              </a:solidFill>
              <a:latin typeface="微软雅黑" panose="020B0503020204020204" charset="-122"/>
              <a:ea typeface="微软雅黑" panose="020B0503020204020204" charset="-122"/>
            </a:endParaRPr>
          </a:p>
        </p:txBody>
      </p:sp>
      <p:cxnSp>
        <p:nvCxnSpPr>
          <p:cNvPr id="7" name="直线箭头连接符 5"/>
          <p:cNvCxnSpPr>
            <a:cxnSpLocks noChangeShapeType="1"/>
            <a:stCxn id="6" idx="3"/>
          </p:cNvCxnSpPr>
          <p:nvPr/>
        </p:nvCxnSpPr>
        <p:spPr bwMode="auto">
          <a:xfrm flipV="1">
            <a:off x="3403918" y="4399607"/>
            <a:ext cx="1512887" cy="36513"/>
          </a:xfrm>
          <a:prstGeom prst="straightConnector1">
            <a:avLst/>
          </a:prstGeom>
          <a:noFill/>
          <a:ln w="25400">
            <a:solidFill>
              <a:schemeClr val="accent2"/>
            </a:solidFill>
            <a:round/>
            <a:headEnd type="arrow" w="med" len="med"/>
            <a:tailEnd type="arrow" w="med" len="med"/>
          </a:ln>
          <a:effectLst>
            <a:outerShdw dist="20000" dir="5400000" rotWithShape="0">
              <a:srgbClr val="808080">
                <a:alpha val="37999"/>
              </a:srgbClr>
            </a:outerShdw>
          </a:effectLst>
        </p:spPr>
      </p:cxnSp>
      <p:sp>
        <p:nvSpPr>
          <p:cNvPr id="9222" name="文本框 7"/>
          <p:cNvSpPr txBox="1">
            <a:spLocks noChangeArrowheads="1"/>
          </p:cNvSpPr>
          <p:nvPr/>
        </p:nvSpPr>
        <p:spPr bwMode="auto">
          <a:xfrm>
            <a:off x="3475355" y="3989397"/>
            <a:ext cx="1416050" cy="338138"/>
          </a:xfrm>
          <a:prstGeom prst="rect">
            <a:avLst/>
          </a:prstGeom>
          <a:noFill/>
          <a:ln w="9525">
            <a:noFill/>
            <a:miter lim="800000"/>
          </a:ln>
        </p:spPr>
        <p:txBody>
          <a:bodyPr wrap="none">
            <a:spAutoFit/>
          </a:bodyPr>
          <a:p>
            <a:r>
              <a:rPr kumimoji="1" lang="zh-CN" altLang="en-US" sz="1600">
                <a:solidFill>
                  <a:srgbClr val="FF0000"/>
                </a:solidFill>
                <a:latin typeface="微软雅黑" panose="020B0503020204020204" charset="-122"/>
                <a:ea typeface="微软雅黑" panose="020B0503020204020204" charset="-122"/>
              </a:rPr>
              <a:t>用户请求数据</a:t>
            </a:r>
            <a:endParaRPr kumimoji="1" lang="zh-CN" altLang="en-US" sz="1600">
              <a:solidFill>
                <a:srgbClr val="FF0000"/>
              </a:solidFill>
              <a:latin typeface="微软雅黑" panose="020B0503020204020204" charset="-122"/>
              <a:ea typeface="微软雅黑" panose="020B0503020204020204" charset="-122"/>
            </a:endParaRPr>
          </a:p>
        </p:txBody>
      </p:sp>
      <p:sp>
        <p:nvSpPr>
          <p:cNvPr id="9223" name="文本框 9"/>
          <p:cNvSpPr txBox="1">
            <a:spLocks noChangeArrowheads="1"/>
          </p:cNvSpPr>
          <p:nvPr/>
        </p:nvSpPr>
        <p:spPr bwMode="auto">
          <a:xfrm>
            <a:off x="3475355" y="4492635"/>
            <a:ext cx="1416050" cy="338137"/>
          </a:xfrm>
          <a:prstGeom prst="rect">
            <a:avLst/>
          </a:prstGeom>
          <a:noFill/>
          <a:ln w="9525">
            <a:noFill/>
            <a:miter lim="800000"/>
          </a:ln>
        </p:spPr>
        <p:txBody>
          <a:bodyPr wrap="none">
            <a:spAutoFit/>
          </a:bodyPr>
          <a:p>
            <a:r>
              <a:rPr kumimoji="1" lang="zh-CN" altLang="en-US" sz="1600">
                <a:solidFill>
                  <a:srgbClr val="FF0000"/>
                </a:solidFill>
                <a:latin typeface="微软雅黑" panose="020B0503020204020204" charset="-122"/>
                <a:ea typeface="微软雅黑" panose="020B0503020204020204" charset="-122"/>
              </a:rPr>
              <a:t>返回响应数据</a:t>
            </a:r>
            <a:endParaRPr kumimoji="1" lang="zh-CN" altLang="en-US" sz="1600">
              <a:solidFill>
                <a:srgbClr val="FF0000"/>
              </a:solidFill>
              <a:latin typeface="微软雅黑" panose="020B0503020204020204" charset="-122"/>
              <a:ea typeface="微软雅黑" panose="020B0503020204020204" charset="-122"/>
            </a:endParaRPr>
          </a:p>
        </p:txBody>
      </p:sp>
      <p:sp>
        <p:nvSpPr>
          <p:cNvPr id="9" name="矩形 8"/>
          <p:cNvSpPr>
            <a:spLocks noChangeArrowheads="1"/>
          </p:cNvSpPr>
          <p:nvPr/>
        </p:nvSpPr>
        <p:spPr bwMode="auto">
          <a:xfrm>
            <a:off x="4916805" y="4038610"/>
            <a:ext cx="1800225" cy="720725"/>
          </a:xfrm>
          <a:prstGeom prst="rect">
            <a:avLst/>
          </a:prstGeom>
          <a:gradFill rotWithShape="1">
            <a:gsLst>
              <a:gs pos="0">
                <a:srgbClr val="E9E9F7"/>
              </a:gs>
              <a:gs pos="64999">
                <a:srgbClr val="C5C5E9"/>
              </a:gs>
              <a:gs pos="100000">
                <a:srgbClr val="ACACE1"/>
              </a:gs>
            </a:gsLst>
            <a:lin ang="5400000" scaled="1"/>
          </a:gradFill>
          <a:ln w="9525">
            <a:solidFill>
              <a:srgbClr val="292989"/>
            </a:solidFill>
            <a:miter lim="800000"/>
          </a:ln>
          <a:effectLst>
            <a:outerShdw dist="20000" dir="5400000" rotWithShape="0">
              <a:srgbClr val="808080">
                <a:alpha val="37999"/>
              </a:srgbClr>
            </a:outerShdw>
          </a:effectLst>
        </p:spPr>
        <p:txBody>
          <a:bodyPr anchor="ctr"/>
          <a:p>
            <a:pPr algn="ctr">
              <a:defRPr/>
            </a:pPr>
            <a:r>
              <a:rPr kumimoji="1" lang="zh-CN" altLang="en-US">
                <a:solidFill>
                  <a:srgbClr val="FF0000"/>
                </a:solidFill>
                <a:latin typeface="微软雅黑" panose="020B0503020204020204" charset="-122"/>
                <a:ea typeface="微软雅黑" panose="020B0503020204020204" charset="-122"/>
              </a:rPr>
              <a:t>服务器逻辑代码</a:t>
            </a:r>
            <a:endParaRPr kumimoji="1" lang="zh-CN" altLang="en-US">
              <a:solidFill>
                <a:srgbClr val="FF0000"/>
              </a:solidFill>
              <a:latin typeface="微软雅黑" panose="020B0503020204020204" charset="-122"/>
              <a:ea typeface="微软雅黑" panose="020B0503020204020204" charset="-122"/>
            </a:endParaRPr>
          </a:p>
        </p:txBody>
      </p:sp>
      <p:cxnSp>
        <p:nvCxnSpPr>
          <p:cNvPr id="12" name="直线箭头连接符 11"/>
          <p:cNvCxnSpPr>
            <a:cxnSpLocks noChangeShapeType="1"/>
          </p:cNvCxnSpPr>
          <p:nvPr/>
        </p:nvCxnSpPr>
        <p:spPr bwMode="auto">
          <a:xfrm flipV="1">
            <a:off x="6717030" y="4398972"/>
            <a:ext cx="1511300" cy="36513"/>
          </a:xfrm>
          <a:prstGeom prst="straightConnector1">
            <a:avLst/>
          </a:prstGeom>
          <a:noFill/>
          <a:ln w="25400">
            <a:solidFill>
              <a:schemeClr val="accent2"/>
            </a:solidFill>
            <a:round/>
            <a:headEnd type="arrow" w="med" len="med"/>
            <a:tailEnd type="arrow" w="med" len="med"/>
          </a:ln>
          <a:effectLst>
            <a:outerShdw dist="20000" dir="5400000" rotWithShape="0">
              <a:srgbClr val="808080">
                <a:alpha val="37999"/>
              </a:srgbClr>
            </a:outerShdw>
          </a:effectLst>
        </p:spPr>
      </p:cxnSp>
      <p:sp>
        <p:nvSpPr>
          <p:cNvPr id="9226" name="文本框 12"/>
          <p:cNvSpPr txBox="1">
            <a:spLocks noChangeArrowheads="1"/>
          </p:cNvSpPr>
          <p:nvPr/>
        </p:nvSpPr>
        <p:spPr bwMode="auto">
          <a:xfrm>
            <a:off x="6717030" y="4038610"/>
            <a:ext cx="1402080" cy="337185"/>
          </a:xfrm>
          <a:prstGeom prst="rect">
            <a:avLst/>
          </a:prstGeom>
          <a:noFill/>
          <a:ln w="9525">
            <a:noFill/>
            <a:miter lim="800000"/>
          </a:ln>
        </p:spPr>
        <p:txBody>
          <a:bodyPr wrap="none">
            <a:spAutoFit/>
          </a:bodyPr>
          <a:p>
            <a:r>
              <a:rPr kumimoji="1" lang="zh-CN" altLang="en-US" sz="1600">
                <a:solidFill>
                  <a:srgbClr val="FF0000"/>
                </a:solidFill>
                <a:latin typeface="微软雅黑" panose="020B0503020204020204" charset="-122"/>
                <a:ea typeface="微软雅黑" panose="020B0503020204020204" charset="-122"/>
              </a:rPr>
              <a:t>发送查询信息</a:t>
            </a:r>
            <a:endParaRPr kumimoji="1" lang="zh-CN" altLang="en-US" sz="1600">
              <a:solidFill>
                <a:srgbClr val="FF0000"/>
              </a:solidFill>
              <a:latin typeface="微软雅黑" panose="020B0503020204020204" charset="-122"/>
              <a:ea typeface="微软雅黑" panose="020B0503020204020204" charset="-122"/>
            </a:endParaRPr>
          </a:p>
        </p:txBody>
      </p:sp>
      <p:sp>
        <p:nvSpPr>
          <p:cNvPr id="9227" name="文本框 13"/>
          <p:cNvSpPr txBox="1">
            <a:spLocks noChangeArrowheads="1"/>
          </p:cNvSpPr>
          <p:nvPr/>
        </p:nvSpPr>
        <p:spPr bwMode="auto">
          <a:xfrm>
            <a:off x="6717030" y="4492635"/>
            <a:ext cx="1414463" cy="338137"/>
          </a:xfrm>
          <a:prstGeom prst="rect">
            <a:avLst/>
          </a:prstGeom>
          <a:noFill/>
          <a:ln w="9525">
            <a:noFill/>
            <a:miter lim="800000"/>
          </a:ln>
        </p:spPr>
        <p:txBody>
          <a:bodyPr wrap="none">
            <a:spAutoFit/>
          </a:bodyPr>
          <a:p>
            <a:r>
              <a:rPr kumimoji="1" lang="zh-CN" altLang="en-US" sz="1600">
                <a:solidFill>
                  <a:srgbClr val="FF0000"/>
                </a:solidFill>
                <a:latin typeface="微软雅黑" panose="020B0503020204020204" charset="-122"/>
                <a:ea typeface="微软雅黑" panose="020B0503020204020204" charset="-122"/>
              </a:rPr>
              <a:t>返回查询结果</a:t>
            </a:r>
            <a:endParaRPr kumimoji="1" lang="zh-CN" altLang="en-US" sz="1600">
              <a:solidFill>
                <a:srgbClr val="FF0000"/>
              </a:solidFill>
              <a:latin typeface="微软雅黑" panose="020B0503020204020204" charset="-122"/>
              <a:ea typeface="微软雅黑" panose="020B0503020204020204" charset="-122"/>
            </a:endParaRPr>
          </a:p>
        </p:txBody>
      </p:sp>
      <p:sp>
        <p:nvSpPr>
          <p:cNvPr id="11" name="罐形 10"/>
          <p:cNvSpPr>
            <a:spLocks noChangeArrowheads="1"/>
          </p:cNvSpPr>
          <p:nvPr/>
        </p:nvSpPr>
        <p:spPr bwMode="auto">
          <a:xfrm>
            <a:off x="8228330" y="3967172"/>
            <a:ext cx="2016125" cy="863600"/>
          </a:xfrm>
          <a:prstGeom prst="can">
            <a:avLst>
              <a:gd name="adj" fmla="val 25000"/>
            </a:avLst>
          </a:prstGeom>
          <a:gradFill rotWithShape="1">
            <a:gsLst>
              <a:gs pos="0">
                <a:srgbClr val="E9E9F7"/>
              </a:gs>
              <a:gs pos="64999">
                <a:srgbClr val="C5C5E9"/>
              </a:gs>
              <a:gs pos="100000">
                <a:srgbClr val="ACACE1"/>
              </a:gs>
            </a:gsLst>
            <a:lin ang="5400000" scaled="1"/>
          </a:gradFill>
          <a:ln w="9525">
            <a:solidFill>
              <a:srgbClr val="292989"/>
            </a:solidFill>
            <a:round/>
          </a:ln>
          <a:effectLst>
            <a:outerShdw dist="20000" dir="5400000" rotWithShape="0">
              <a:srgbClr val="808080">
                <a:alpha val="37999"/>
              </a:srgbClr>
            </a:outerShdw>
          </a:effectLst>
        </p:spPr>
        <p:txBody>
          <a:bodyPr anchor="ctr"/>
          <a:p>
            <a:pPr algn="ctr">
              <a:defRPr/>
            </a:pPr>
            <a:r>
              <a:rPr kumimoji="1" lang="zh-CN" altLang="en-US">
                <a:solidFill>
                  <a:srgbClr val="FF0000"/>
                </a:solidFill>
                <a:latin typeface="微软雅黑" panose="020B0503020204020204" charset="-122"/>
                <a:ea typeface="微软雅黑" panose="020B0503020204020204" charset="-122"/>
              </a:rPr>
              <a:t>数据库管理系统</a:t>
            </a:r>
            <a:endParaRPr kumimoji="1" lang="zh-CN" altLang="en-US">
              <a:solidFill>
                <a:srgbClr val="FF0000"/>
              </a:solidFill>
              <a:latin typeface="微软雅黑" panose="020B0503020204020204" charset="-122"/>
              <a:ea typeface="微软雅黑" panose="020B0503020204020204" charset="-122"/>
            </a:endParaRPr>
          </a:p>
        </p:txBody>
      </p: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5361"/>
          <p:cNvSpPr>
            <a:spLocks noGrp="1"/>
          </p:cNvSpPr>
          <p:nvPr>
            <p:ph type="title"/>
          </p:nvPr>
        </p:nvSpPr>
        <p:spPr/>
        <p:txBody>
          <a:bodyPr vert="horz" wrap="square" lIns="108818" tIns="54409" rIns="108818" bIns="54409" anchor="ctr"/>
          <a:p>
            <a:r>
              <a:rPr lang="zh-CN" altLang="en-US" dirty="0"/>
              <a:t>MySQL Sharding</a:t>
            </a:r>
            <a:endParaRPr lang="zh-CN" altLang="en-US" dirty="0"/>
          </a:p>
        </p:txBody>
      </p:sp>
      <p:sp>
        <p:nvSpPr>
          <p:cNvPr id="15363" name="文本占位符 15362"/>
          <p:cNvSpPr>
            <a:spLocks noGrp="1"/>
          </p:cNvSpPr>
          <p:nvPr>
            <p:ph type="body" idx="1"/>
          </p:nvPr>
        </p:nvSpPr>
        <p:spPr/>
        <p:txBody>
          <a:bodyPr vert="horz" wrap="square" lIns="108818" tIns="54409" rIns="108818" bIns="54409" anchor="t"/>
          <a:p>
            <a:r>
              <a:rPr lang="zh-CN" altLang="en-US" dirty="0"/>
              <a:t>垂直拆分</a:t>
            </a:r>
            <a:endParaRPr lang="zh-CN" altLang="en-US" dirty="0"/>
          </a:p>
          <a:p>
            <a:pPr lvl="1"/>
            <a:r>
              <a:rPr lang="zh-CN" altLang="en-US" dirty="0"/>
              <a:t>横向拆分</a:t>
            </a:r>
            <a:endParaRPr lang="zh-CN" altLang="en-US" dirty="0"/>
          </a:p>
        </p:txBody>
      </p:sp>
      <p:sp>
        <p:nvSpPr>
          <p:cNvPr id="15364" name="圆柱形 15363"/>
          <p:cNvSpPr/>
          <p:nvPr/>
        </p:nvSpPr>
        <p:spPr>
          <a:xfrm>
            <a:off x="1281365" y="2781022"/>
            <a:ext cx="3162181" cy="2846598"/>
          </a:xfrm>
          <a:prstGeom prst="can">
            <a:avLst>
              <a:gd name="adj" fmla="val 25000"/>
            </a:avLst>
          </a:prstGeom>
          <a:gradFill rotWithShape="0">
            <a:gsLst>
              <a:gs pos="0">
                <a:schemeClr val="bg1">
                  <a:alpha val="100000"/>
                </a:schemeClr>
              </a:gs>
              <a:gs pos="50000">
                <a:srgbClr val="CCCCFF">
                  <a:alpha val="100000"/>
                </a:srgbClr>
              </a:gs>
              <a:gs pos="100000">
                <a:schemeClr val="bg1">
                  <a:alpha val="100000"/>
                </a:schemeClr>
              </a:gs>
            </a:gsLst>
            <a:lin ang="0" scaled="1"/>
            <a:tileRect/>
          </a:gradFill>
          <a:ln w="9525" cap="flat" cmpd="sng">
            <a:solidFill>
              <a:schemeClr val="tx1"/>
            </a:solidFill>
            <a:prstDash val="solid"/>
            <a:headEnd type="none" w="med" len="med"/>
            <a:tailEnd type="none" w="med" len="med"/>
          </a:ln>
        </p:spPr>
        <p:txBody>
          <a:bodyPr/>
          <a:p>
            <a:endParaRPr lang="zh-CN" altLang="en-US"/>
          </a:p>
        </p:txBody>
      </p:sp>
      <p:sp>
        <p:nvSpPr>
          <p:cNvPr id="15365" name="圆角矩形 15364"/>
          <p:cNvSpPr/>
          <p:nvPr/>
        </p:nvSpPr>
        <p:spPr>
          <a:xfrm>
            <a:off x="1420920" y="3573947"/>
            <a:ext cx="1295638" cy="1798352"/>
          </a:xfrm>
          <a:prstGeom prst="roundRect">
            <a:avLst>
              <a:gd name="adj" fmla="val 16667"/>
            </a:avLst>
          </a:prstGeom>
          <a:gradFill rotWithShape="0">
            <a:gsLst>
              <a:gs pos="0">
                <a:schemeClr val="bg1">
                  <a:alpha val="100000"/>
                </a:schemeClr>
              </a:gs>
              <a:gs pos="50000">
                <a:srgbClr val="CC99FF">
                  <a:alpha val="100000"/>
                </a:srgbClr>
              </a:gs>
              <a:gs pos="100000">
                <a:schemeClr val="bg1">
                  <a:alpha val="100000"/>
                </a:schemeClr>
              </a:gs>
            </a:gsLst>
            <a:lin ang="5400000" scaled="1"/>
            <a:tileRect/>
          </a:gradFill>
          <a:ln w="9525" cap="flat" cmpd="sng">
            <a:solidFill>
              <a:schemeClr val="tx1"/>
            </a:solidFill>
            <a:prstDash val="solid"/>
            <a:headEnd type="none" w="med" len="med"/>
            <a:tailEnd type="none" w="med" len="med"/>
          </a:ln>
        </p:spPr>
        <p:txBody>
          <a:bodyPr wrap="none" anchor="ctr"/>
          <a:p>
            <a:pPr algn="ctr"/>
            <a:endParaRPr>
              <a:ea typeface="宋体" panose="02010600030101010101" pitchFamily="2" charset="-122"/>
            </a:endParaRPr>
          </a:p>
        </p:txBody>
      </p:sp>
      <p:sp>
        <p:nvSpPr>
          <p:cNvPr id="15366" name="圆柱形 15365"/>
          <p:cNvSpPr/>
          <p:nvPr/>
        </p:nvSpPr>
        <p:spPr>
          <a:xfrm>
            <a:off x="7735767" y="2114966"/>
            <a:ext cx="2101249" cy="1747605"/>
          </a:xfrm>
          <a:prstGeom prst="can">
            <a:avLst>
              <a:gd name="adj" fmla="val 25000"/>
            </a:avLst>
          </a:prstGeom>
          <a:gradFill rotWithShape="0">
            <a:gsLst>
              <a:gs pos="0">
                <a:schemeClr val="bg1">
                  <a:alpha val="100000"/>
                </a:schemeClr>
              </a:gs>
              <a:gs pos="50000">
                <a:srgbClr val="CCCCFF">
                  <a:alpha val="100000"/>
                </a:srgbClr>
              </a:gs>
              <a:gs pos="100000">
                <a:schemeClr val="bg1">
                  <a:alpha val="100000"/>
                </a:schemeClr>
              </a:gs>
            </a:gsLst>
            <a:lin ang="0" scaled="1"/>
            <a:tileRect/>
          </a:gradFill>
          <a:ln w="9525" cap="flat" cmpd="sng">
            <a:solidFill>
              <a:schemeClr val="tx1"/>
            </a:solidFill>
            <a:prstDash val="solid"/>
            <a:headEnd type="none" w="med" len="med"/>
            <a:tailEnd type="none" w="med" len="med"/>
          </a:ln>
        </p:spPr>
        <p:txBody>
          <a:bodyPr/>
          <a:p>
            <a:endParaRPr lang="zh-CN" altLang="en-US"/>
          </a:p>
        </p:txBody>
      </p:sp>
      <p:sp>
        <p:nvSpPr>
          <p:cNvPr id="15367" name="圆角矩形 15366"/>
          <p:cNvSpPr/>
          <p:nvPr/>
        </p:nvSpPr>
        <p:spPr>
          <a:xfrm>
            <a:off x="7824574" y="2638296"/>
            <a:ext cx="934065" cy="1007014"/>
          </a:xfrm>
          <a:prstGeom prst="roundRect">
            <a:avLst>
              <a:gd name="adj" fmla="val 16667"/>
            </a:avLst>
          </a:prstGeom>
          <a:gradFill rotWithShape="0">
            <a:gsLst>
              <a:gs pos="0">
                <a:schemeClr val="bg1">
                  <a:alpha val="100000"/>
                </a:schemeClr>
              </a:gs>
              <a:gs pos="50000">
                <a:srgbClr val="CC99FF">
                  <a:alpha val="100000"/>
                </a:srgbClr>
              </a:gs>
              <a:gs pos="100000">
                <a:schemeClr val="bg1">
                  <a:alpha val="100000"/>
                </a:schemeClr>
              </a:gs>
            </a:gsLst>
            <a:lin ang="5400000" scaled="1"/>
            <a:tileRect/>
          </a:gradFill>
          <a:ln w="9525" cap="flat" cmpd="sng">
            <a:solidFill>
              <a:schemeClr val="tx1"/>
            </a:solidFill>
            <a:prstDash val="solid"/>
            <a:headEnd type="none" w="med" len="med"/>
            <a:tailEnd type="none" w="med" len="med"/>
          </a:ln>
        </p:spPr>
        <p:txBody>
          <a:bodyPr vert="horz" wrap="none" anchor="ctr"/>
          <a:p>
            <a:pPr marL="0" indent="0" algn="ctr"/>
            <a:endParaRPr>
              <a:ea typeface="宋体" panose="02010600030101010101" pitchFamily="2" charset="-122"/>
              <a:sym typeface="Arial" panose="020B0604020202020204" pitchFamily="34" charset="0"/>
            </a:endParaRPr>
          </a:p>
        </p:txBody>
      </p:sp>
      <p:sp>
        <p:nvSpPr>
          <p:cNvPr id="15368" name="任意多边形 15367"/>
          <p:cNvSpPr/>
          <p:nvPr/>
        </p:nvSpPr>
        <p:spPr>
          <a:xfrm>
            <a:off x="5377611" y="3716673"/>
            <a:ext cx="1294052" cy="215675"/>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5369" name="圆角矩形 15368"/>
          <p:cNvSpPr/>
          <p:nvPr/>
        </p:nvSpPr>
        <p:spPr>
          <a:xfrm>
            <a:off x="2998839" y="3548573"/>
            <a:ext cx="1294052" cy="1798352"/>
          </a:xfrm>
          <a:prstGeom prst="roundRect">
            <a:avLst>
              <a:gd name="adj" fmla="val 16667"/>
            </a:avLst>
          </a:prstGeom>
          <a:gradFill rotWithShape="0">
            <a:gsLst>
              <a:gs pos="0">
                <a:schemeClr val="bg1">
                  <a:alpha val="100000"/>
                </a:schemeClr>
              </a:gs>
              <a:gs pos="50000">
                <a:srgbClr val="FFCCFF">
                  <a:alpha val="100000"/>
                </a:srgbClr>
              </a:gs>
              <a:gs pos="100000">
                <a:schemeClr val="bg1">
                  <a:alpha val="100000"/>
                </a:schemeClr>
              </a:gs>
            </a:gsLst>
            <a:lin ang="5400000" scaled="1"/>
            <a:tileRect/>
          </a:gradFill>
          <a:ln w="9525" cap="flat" cmpd="sng">
            <a:solidFill>
              <a:schemeClr val="tx1"/>
            </a:solidFill>
            <a:prstDash val="solid"/>
            <a:miter/>
            <a:headEnd type="none" w="med" len="med"/>
            <a:tailEnd type="none" w="med" len="med"/>
          </a:ln>
        </p:spPr>
        <p:txBody>
          <a:bodyPr vert="horz" wrap="none" anchor="ctr"/>
          <a:p>
            <a:pPr marL="0" indent="0" algn="ctr"/>
            <a:endParaRPr>
              <a:ea typeface="宋体" panose="02010600030101010101" pitchFamily="2" charset="-122"/>
              <a:sym typeface="Arial" panose="020B0604020202020204" pitchFamily="34" charset="0"/>
            </a:endParaRPr>
          </a:p>
        </p:txBody>
      </p:sp>
      <p:sp>
        <p:nvSpPr>
          <p:cNvPr id="15370" name="文本框 15369"/>
          <p:cNvSpPr txBox="1"/>
          <p:nvPr/>
        </p:nvSpPr>
        <p:spPr>
          <a:xfrm>
            <a:off x="1719059" y="3696057"/>
            <a:ext cx="635926" cy="368300"/>
          </a:xfrm>
          <a:prstGeom prst="rect">
            <a:avLst/>
          </a:prstGeom>
          <a:noFill/>
          <a:ln w="9525">
            <a:noFill/>
          </a:ln>
        </p:spPr>
        <p:txBody>
          <a:bodyPr wrap="square">
            <a:spAutoFit/>
          </a:bodyPr>
          <a:p>
            <a:r>
              <a:rPr lang="zh-CN" altLang="en-US" dirty="0">
                <a:ea typeface="宋体" panose="02010600030101010101" pitchFamily="2" charset="-122"/>
              </a:rPr>
              <a:t>DB1</a:t>
            </a:r>
            <a:endParaRPr lang="zh-CN" altLang="en-US" dirty="0">
              <a:ea typeface="宋体" panose="02010600030101010101" pitchFamily="2" charset="-122"/>
            </a:endParaRPr>
          </a:p>
        </p:txBody>
      </p:sp>
      <p:sp>
        <p:nvSpPr>
          <p:cNvPr id="15371" name="文本框 15370"/>
          <p:cNvSpPr txBox="1"/>
          <p:nvPr/>
        </p:nvSpPr>
        <p:spPr>
          <a:xfrm>
            <a:off x="3257332" y="3734118"/>
            <a:ext cx="635926" cy="368300"/>
          </a:xfrm>
          <a:prstGeom prst="rect">
            <a:avLst/>
          </a:prstGeom>
          <a:noFill/>
          <a:ln w="9525">
            <a:noFill/>
          </a:ln>
        </p:spPr>
        <p:txBody>
          <a:bodyPr vert="horz" wrap="square" anchor="t">
            <a:spAutoFit/>
          </a:bodyPr>
          <a:p>
            <a:r>
              <a:rPr lang="zh-CN" altLang="en-US" dirty="0">
                <a:ea typeface="宋体" panose="02010600030101010101" pitchFamily="2" charset="-122"/>
              </a:rPr>
              <a:t>DB2</a:t>
            </a:r>
            <a:endParaRPr lang="zh-CN" altLang="en-US" dirty="0">
              <a:ea typeface="宋体" panose="02010600030101010101" pitchFamily="2" charset="-122"/>
            </a:endParaRPr>
          </a:p>
        </p:txBody>
      </p:sp>
      <p:sp>
        <p:nvSpPr>
          <p:cNvPr id="15372" name="矩形 15371"/>
          <p:cNvSpPr/>
          <p:nvPr/>
        </p:nvSpPr>
        <p:spPr>
          <a:xfrm>
            <a:off x="1636595" y="4148024"/>
            <a:ext cx="791339" cy="432937"/>
          </a:xfrm>
          <a:prstGeom prst="rect">
            <a:avLst/>
          </a:prstGeom>
          <a:solidFill>
            <a:srgbClr val="CCECFF">
              <a:alpha val="100000"/>
            </a:srgbClr>
          </a:solidFill>
          <a:ln w="9525" cap="flat" cmpd="sng">
            <a:solidFill>
              <a:schemeClr val="tx1"/>
            </a:solidFill>
            <a:prstDash val="solid"/>
            <a:miter/>
            <a:headEnd type="none" w="med" len="med"/>
            <a:tailEnd type="none" w="med" len="med"/>
          </a:ln>
        </p:spPr>
        <p:txBody>
          <a:bodyPr wrap="none" anchor="ctr"/>
          <a:p>
            <a:pPr algn="ctr"/>
            <a:r>
              <a:rPr lang="zh-CN" altLang="en-US" dirty="0">
                <a:ea typeface="宋体" panose="02010600030101010101" pitchFamily="2" charset="-122"/>
              </a:rPr>
              <a:t>A</a:t>
            </a:r>
            <a:endParaRPr lang="zh-CN" altLang="en-US" dirty="0">
              <a:ea typeface="宋体" panose="02010600030101010101" pitchFamily="2" charset="-122"/>
            </a:endParaRPr>
          </a:p>
        </p:txBody>
      </p:sp>
      <p:sp>
        <p:nvSpPr>
          <p:cNvPr id="15373" name="矩形 15372"/>
          <p:cNvSpPr/>
          <p:nvPr/>
        </p:nvSpPr>
        <p:spPr>
          <a:xfrm>
            <a:off x="1636595" y="4771262"/>
            <a:ext cx="791339" cy="432936"/>
          </a:xfrm>
          <a:prstGeom prst="rect">
            <a:avLst/>
          </a:prstGeom>
          <a:solidFill>
            <a:srgbClr val="00FFFF">
              <a:alpha val="100000"/>
            </a:srgbClr>
          </a:solidFill>
          <a:ln w="9525" cap="flat" cmpd="sng">
            <a:solidFill>
              <a:schemeClr val="tx1"/>
            </a:solidFill>
            <a:prstDash val="solid"/>
            <a:miter/>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B</a:t>
            </a:r>
            <a:endParaRPr lang="zh-CN" altLang="en-US" dirty="0">
              <a:ea typeface="宋体" panose="02010600030101010101" pitchFamily="2" charset="-122"/>
              <a:sym typeface="Arial" panose="020B0604020202020204" pitchFamily="34" charset="0"/>
            </a:endParaRPr>
          </a:p>
        </p:txBody>
      </p:sp>
      <p:sp>
        <p:nvSpPr>
          <p:cNvPr id="15374" name="矩形 15373"/>
          <p:cNvSpPr/>
          <p:nvPr/>
        </p:nvSpPr>
        <p:spPr>
          <a:xfrm>
            <a:off x="3212928" y="4173397"/>
            <a:ext cx="791339" cy="432937"/>
          </a:xfrm>
          <a:prstGeom prst="rect">
            <a:avLst/>
          </a:prstGeom>
          <a:solidFill>
            <a:srgbClr val="CCECFF">
              <a:alpha val="100000"/>
            </a:srgbClr>
          </a:solidFill>
          <a:ln w="9525" cap="flat" cmpd="sng">
            <a:solidFill>
              <a:schemeClr val="tx1"/>
            </a:solidFill>
            <a:prstDash val="solid"/>
            <a:miter/>
            <a:headEnd type="none" w="med" len="med"/>
            <a:tailEnd type="none" w="med" len="med"/>
          </a:ln>
        </p:spPr>
        <p:txBody>
          <a:bodyPr vert="horz" wrap="none" anchor="ctr"/>
          <a:p>
            <a:pPr marL="0" indent="0" algn="ctr"/>
            <a:r>
              <a:rPr lang="zh-CN" altLang="en-US" dirty="0">
                <a:ea typeface="宋体" panose="02010600030101010101" pitchFamily="2" charset="-122"/>
                <a:sym typeface="Arial" panose="020B0604020202020204" pitchFamily="34" charset="0"/>
              </a:rPr>
              <a:t>A</a:t>
            </a:r>
            <a:endParaRPr lang="zh-CN" altLang="en-US" dirty="0">
              <a:ea typeface="宋体" panose="02010600030101010101" pitchFamily="2" charset="-122"/>
              <a:sym typeface="Arial" panose="020B0604020202020204" pitchFamily="34" charset="0"/>
            </a:endParaRPr>
          </a:p>
        </p:txBody>
      </p:sp>
      <p:sp>
        <p:nvSpPr>
          <p:cNvPr id="15375" name="矩形 15374"/>
          <p:cNvSpPr/>
          <p:nvPr/>
        </p:nvSpPr>
        <p:spPr>
          <a:xfrm>
            <a:off x="3212928" y="4796636"/>
            <a:ext cx="791339" cy="432936"/>
          </a:xfrm>
          <a:prstGeom prst="rect">
            <a:avLst/>
          </a:prstGeom>
          <a:solidFill>
            <a:srgbClr val="00FFFF">
              <a:alpha val="100000"/>
            </a:srgbClr>
          </a:solidFill>
          <a:ln w="9525" cap="flat" cmpd="sng">
            <a:solidFill>
              <a:schemeClr val="tx1"/>
            </a:solidFill>
            <a:prstDash val="solid"/>
            <a:miter/>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B</a:t>
            </a:r>
            <a:endParaRPr lang="zh-CN" altLang="en-US" dirty="0">
              <a:ea typeface="宋体" panose="02010600030101010101" pitchFamily="2" charset="-122"/>
              <a:sym typeface="Arial" panose="020B0604020202020204" pitchFamily="34" charset="0"/>
            </a:endParaRPr>
          </a:p>
        </p:txBody>
      </p:sp>
      <p:sp>
        <p:nvSpPr>
          <p:cNvPr id="15376" name="矩形 15375"/>
          <p:cNvSpPr/>
          <p:nvPr/>
        </p:nvSpPr>
        <p:spPr>
          <a:xfrm>
            <a:off x="7875322" y="3087092"/>
            <a:ext cx="789752" cy="432936"/>
          </a:xfrm>
          <a:prstGeom prst="rect">
            <a:avLst/>
          </a:prstGeom>
          <a:solidFill>
            <a:srgbClr val="CCECFF">
              <a:alpha val="100000"/>
            </a:srgbClr>
          </a:solidFill>
          <a:ln w="9525" cap="flat" cmpd="sng">
            <a:solidFill>
              <a:schemeClr val="tx1"/>
            </a:solidFill>
            <a:prstDash val="solid"/>
            <a:bevel/>
            <a:headEnd type="none" w="med" len="med"/>
            <a:tailEnd type="none" w="med" len="med"/>
          </a:ln>
        </p:spPr>
        <p:txBody>
          <a:bodyPr vert="horz" wrap="none" anchor="ctr"/>
          <a:p>
            <a:pPr algn="ctr"/>
            <a:r>
              <a:rPr lang="zh-CN" altLang="en-US" dirty="0">
                <a:ea typeface="宋体" panose="02010600030101010101" pitchFamily="2" charset="-122"/>
              </a:rPr>
              <a:t>A</a:t>
            </a:r>
            <a:endParaRPr lang="zh-CN" altLang="en-US" dirty="0">
              <a:ea typeface="宋体" panose="02010600030101010101" pitchFamily="2" charset="-122"/>
            </a:endParaRPr>
          </a:p>
        </p:txBody>
      </p:sp>
      <p:sp>
        <p:nvSpPr>
          <p:cNvPr id="15377" name="文本框 15376"/>
          <p:cNvSpPr txBox="1"/>
          <p:nvPr/>
        </p:nvSpPr>
        <p:spPr>
          <a:xfrm>
            <a:off x="7941927" y="2679528"/>
            <a:ext cx="672400" cy="368300"/>
          </a:xfrm>
          <a:prstGeom prst="rect">
            <a:avLst/>
          </a:prstGeom>
          <a:noFill/>
          <a:ln w="9525">
            <a:noFill/>
          </a:ln>
        </p:spPr>
        <p:txBody>
          <a:bodyPr wrap="square">
            <a:spAutoFit/>
          </a:bodyPr>
          <a:p>
            <a:r>
              <a:rPr lang="zh-CN" altLang="en-US" dirty="0">
                <a:ea typeface="宋体" panose="02010600030101010101" pitchFamily="2" charset="-122"/>
              </a:rPr>
              <a:t>DB1</a:t>
            </a:r>
            <a:endParaRPr lang="zh-CN" altLang="en-US" dirty="0">
              <a:ea typeface="宋体" panose="02010600030101010101" pitchFamily="2" charset="-122"/>
            </a:endParaRPr>
          </a:p>
        </p:txBody>
      </p:sp>
      <p:sp>
        <p:nvSpPr>
          <p:cNvPr id="15378" name="圆角矩形 15377"/>
          <p:cNvSpPr/>
          <p:nvPr/>
        </p:nvSpPr>
        <p:spPr>
          <a:xfrm>
            <a:off x="8820487" y="2658913"/>
            <a:ext cx="934065" cy="1007013"/>
          </a:xfrm>
          <a:prstGeom prst="roundRect">
            <a:avLst>
              <a:gd name="adj" fmla="val 16667"/>
            </a:avLst>
          </a:prstGeom>
          <a:gradFill rotWithShape="0">
            <a:gsLst>
              <a:gs pos="0">
                <a:schemeClr val="bg1">
                  <a:alpha val="100000"/>
                </a:schemeClr>
              </a:gs>
              <a:gs pos="50000">
                <a:srgbClr val="CC99FF">
                  <a:alpha val="100000"/>
                </a:srgbClr>
              </a:gs>
              <a:gs pos="100000">
                <a:schemeClr val="bg1">
                  <a:alpha val="100000"/>
                </a:schemeClr>
              </a:gs>
            </a:gsLst>
            <a:lin ang="5400000" scaled="1"/>
            <a:tileRect/>
          </a:gradFill>
          <a:ln w="9525" cap="flat" cmpd="sng">
            <a:solidFill>
              <a:schemeClr val="tx1"/>
            </a:solidFill>
            <a:prstDash val="solid"/>
            <a:bevel/>
            <a:headEnd type="none" w="med" len="med"/>
            <a:tailEnd type="none" w="med" len="med"/>
          </a:ln>
        </p:spPr>
        <p:txBody>
          <a:bodyPr vert="horz" wrap="none" anchor="ctr"/>
          <a:p>
            <a:pPr marL="0" indent="0" algn="ctr"/>
            <a:endParaRPr>
              <a:ea typeface="宋体" panose="02010600030101010101" pitchFamily="2" charset="-122"/>
              <a:sym typeface="Arial" panose="020B0604020202020204" pitchFamily="34" charset="0"/>
            </a:endParaRPr>
          </a:p>
        </p:txBody>
      </p:sp>
      <p:sp>
        <p:nvSpPr>
          <p:cNvPr id="15379" name="矩形 15378"/>
          <p:cNvSpPr/>
          <p:nvPr/>
        </p:nvSpPr>
        <p:spPr>
          <a:xfrm>
            <a:off x="8871234" y="3107707"/>
            <a:ext cx="789752" cy="432937"/>
          </a:xfrm>
          <a:prstGeom prst="rect">
            <a:avLst/>
          </a:prstGeom>
          <a:solidFill>
            <a:srgbClr val="CCECFF">
              <a:alpha val="100000"/>
            </a:srgbClr>
          </a:solidFill>
          <a:ln w="9525" cap="flat" cmpd="sng">
            <a:solidFill>
              <a:schemeClr val="tx1"/>
            </a:solidFill>
            <a:prstDash val="solid"/>
            <a:miter/>
            <a:headEnd type="none" w="med" len="med"/>
            <a:tailEnd type="none" w="med" len="med"/>
          </a:ln>
        </p:spPr>
        <p:txBody>
          <a:bodyPr vert="horz" wrap="none" anchor="ctr"/>
          <a:p>
            <a:pPr algn="ctr"/>
            <a:r>
              <a:rPr lang="zh-CN" altLang="en-US" dirty="0">
                <a:ea typeface="宋体" panose="02010600030101010101" pitchFamily="2" charset="-122"/>
              </a:rPr>
              <a:t>A</a:t>
            </a:r>
            <a:endParaRPr lang="zh-CN" altLang="en-US" dirty="0">
              <a:ea typeface="宋体" panose="02010600030101010101" pitchFamily="2" charset="-122"/>
            </a:endParaRPr>
          </a:p>
        </p:txBody>
      </p:sp>
      <p:sp>
        <p:nvSpPr>
          <p:cNvPr id="15380" name="文本框 15379"/>
          <p:cNvSpPr txBox="1"/>
          <p:nvPr/>
        </p:nvSpPr>
        <p:spPr>
          <a:xfrm>
            <a:off x="8937840" y="2700145"/>
            <a:ext cx="672400" cy="368300"/>
          </a:xfrm>
          <a:prstGeom prst="rect">
            <a:avLst/>
          </a:prstGeom>
          <a:noFill/>
          <a:ln w="9525">
            <a:noFill/>
          </a:ln>
        </p:spPr>
        <p:txBody>
          <a:bodyPr vert="horz" wrap="square" anchor="t">
            <a:spAutoFit/>
          </a:bodyPr>
          <a:p>
            <a:r>
              <a:rPr lang="zh-CN" altLang="en-US" dirty="0">
                <a:ea typeface="宋体" panose="02010600030101010101" pitchFamily="2" charset="-122"/>
              </a:rPr>
              <a:t>DB2</a:t>
            </a:r>
            <a:endParaRPr lang="zh-CN" altLang="en-US" dirty="0">
              <a:ea typeface="宋体" panose="02010600030101010101" pitchFamily="2" charset="-122"/>
            </a:endParaRPr>
          </a:p>
        </p:txBody>
      </p:sp>
      <p:sp>
        <p:nvSpPr>
          <p:cNvPr id="15381" name="圆柱形 15380"/>
          <p:cNvSpPr/>
          <p:nvPr/>
        </p:nvSpPr>
        <p:spPr>
          <a:xfrm>
            <a:off x="7773827" y="4136923"/>
            <a:ext cx="2101249" cy="1747605"/>
          </a:xfrm>
          <a:prstGeom prst="can">
            <a:avLst>
              <a:gd name="adj" fmla="val 25000"/>
            </a:avLst>
          </a:prstGeom>
          <a:gradFill rotWithShape="0">
            <a:gsLst>
              <a:gs pos="0">
                <a:schemeClr val="bg1">
                  <a:alpha val="100000"/>
                </a:schemeClr>
              </a:gs>
              <a:gs pos="50000">
                <a:srgbClr val="CCCCFF">
                  <a:alpha val="100000"/>
                </a:srgbClr>
              </a:gs>
              <a:gs pos="100000">
                <a:schemeClr val="bg1">
                  <a:alpha val="100000"/>
                </a:schemeClr>
              </a:gs>
            </a:gsLst>
            <a:lin ang="0" scaled="1"/>
            <a:tileRect/>
          </a:gradFill>
          <a:ln w="9525" cap="flat" cmpd="sng">
            <a:solidFill>
              <a:schemeClr val="tx1"/>
            </a:solidFill>
            <a:prstDash val="solid"/>
            <a:bevel/>
            <a:headEnd type="none" w="med" len="med"/>
            <a:tailEnd type="none" w="med" len="med"/>
          </a:ln>
        </p:spPr>
        <p:txBody>
          <a:bodyPr/>
          <a:p>
            <a:endParaRPr lang="zh-CN" altLang="en-US"/>
          </a:p>
        </p:txBody>
      </p:sp>
      <p:sp>
        <p:nvSpPr>
          <p:cNvPr id="15382" name="圆角矩形 15381"/>
          <p:cNvSpPr/>
          <p:nvPr/>
        </p:nvSpPr>
        <p:spPr>
          <a:xfrm>
            <a:off x="7862635" y="4660253"/>
            <a:ext cx="934065" cy="1007013"/>
          </a:xfrm>
          <a:prstGeom prst="roundRect">
            <a:avLst>
              <a:gd name="adj" fmla="val 16667"/>
            </a:avLst>
          </a:prstGeom>
          <a:gradFill rotWithShape="0">
            <a:gsLst>
              <a:gs pos="0">
                <a:schemeClr val="bg1">
                  <a:alpha val="100000"/>
                </a:schemeClr>
              </a:gs>
              <a:gs pos="50000">
                <a:srgbClr val="CC99FF">
                  <a:alpha val="100000"/>
                </a:srgbClr>
              </a:gs>
              <a:gs pos="100000">
                <a:schemeClr val="bg1">
                  <a:alpha val="100000"/>
                </a:schemeClr>
              </a:gs>
            </a:gsLst>
            <a:lin ang="5400000" scaled="1"/>
            <a:tileRect/>
          </a:gradFill>
          <a:ln w="9525" cap="flat" cmpd="sng">
            <a:solidFill>
              <a:schemeClr val="tx1"/>
            </a:solidFill>
            <a:prstDash val="solid"/>
            <a:bevel/>
            <a:headEnd type="none" w="med" len="med"/>
            <a:tailEnd type="none" w="med" len="med"/>
          </a:ln>
        </p:spPr>
        <p:txBody>
          <a:bodyPr vert="horz" wrap="none" anchor="ctr"/>
          <a:p>
            <a:pPr marL="0" indent="0" algn="ctr"/>
            <a:endParaRPr>
              <a:ea typeface="宋体" panose="02010600030101010101" pitchFamily="2" charset="-122"/>
              <a:sym typeface="Arial" panose="020B0604020202020204" pitchFamily="34" charset="0"/>
            </a:endParaRPr>
          </a:p>
        </p:txBody>
      </p:sp>
      <p:sp>
        <p:nvSpPr>
          <p:cNvPr id="15383" name="矩形 15382"/>
          <p:cNvSpPr/>
          <p:nvPr/>
        </p:nvSpPr>
        <p:spPr>
          <a:xfrm>
            <a:off x="7913382" y="5109047"/>
            <a:ext cx="789752" cy="431351"/>
          </a:xfrm>
          <a:prstGeom prst="rect">
            <a:avLst/>
          </a:prstGeom>
          <a:solidFill>
            <a:srgbClr val="00FFFF">
              <a:alpha val="100000"/>
            </a:srgbClr>
          </a:solidFill>
          <a:ln w="9525" cap="flat" cmpd="sng">
            <a:solidFill>
              <a:schemeClr val="tx1"/>
            </a:solidFill>
            <a:prstDash val="solid"/>
            <a:miter/>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B</a:t>
            </a:r>
            <a:endParaRPr lang="zh-CN" altLang="en-US" dirty="0">
              <a:ea typeface="宋体" panose="02010600030101010101" pitchFamily="2" charset="-122"/>
              <a:sym typeface="Arial" panose="020B0604020202020204" pitchFamily="34" charset="0"/>
            </a:endParaRPr>
          </a:p>
        </p:txBody>
      </p:sp>
      <p:sp>
        <p:nvSpPr>
          <p:cNvPr id="15384" name="文本框 15383"/>
          <p:cNvSpPr txBox="1"/>
          <p:nvPr/>
        </p:nvSpPr>
        <p:spPr>
          <a:xfrm>
            <a:off x="7979988" y="4699899"/>
            <a:ext cx="672400" cy="368300"/>
          </a:xfrm>
          <a:prstGeom prst="rect">
            <a:avLst/>
          </a:prstGeom>
          <a:noFill/>
          <a:ln w="9525">
            <a:noFill/>
          </a:ln>
        </p:spPr>
        <p:txBody>
          <a:bodyPr vert="horz" wrap="square" anchor="t">
            <a:spAutoFit/>
          </a:bodyPr>
          <a:p>
            <a:r>
              <a:rPr lang="zh-CN" altLang="en-US" dirty="0">
                <a:ea typeface="宋体" panose="02010600030101010101" pitchFamily="2" charset="-122"/>
              </a:rPr>
              <a:t>DB3</a:t>
            </a:r>
            <a:endParaRPr lang="zh-CN" altLang="en-US" dirty="0">
              <a:ea typeface="宋体" panose="02010600030101010101" pitchFamily="2" charset="-122"/>
            </a:endParaRPr>
          </a:p>
        </p:txBody>
      </p:sp>
      <p:sp>
        <p:nvSpPr>
          <p:cNvPr id="15385" name="圆角矩形 15384"/>
          <p:cNvSpPr/>
          <p:nvPr/>
        </p:nvSpPr>
        <p:spPr>
          <a:xfrm>
            <a:off x="8858547" y="4680868"/>
            <a:ext cx="934065" cy="1007014"/>
          </a:xfrm>
          <a:prstGeom prst="roundRect">
            <a:avLst>
              <a:gd name="adj" fmla="val 16667"/>
            </a:avLst>
          </a:prstGeom>
          <a:gradFill rotWithShape="0">
            <a:gsLst>
              <a:gs pos="0">
                <a:schemeClr val="bg1">
                  <a:alpha val="100000"/>
                </a:schemeClr>
              </a:gs>
              <a:gs pos="50000">
                <a:srgbClr val="CC99FF">
                  <a:alpha val="100000"/>
                </a:srgbClr>
              </a:gs>
              <a:gs pos="100000">
                <a:schemeClr val="bg1">
                  <a:alpha val="100000"/>
                </a:schemeClr>
              </a:gs>
            </a:gsLst>
            <a:lin ang="5400000" scaled="1"/>
            <a:tileRect/>
          </a:gradFill>
          <a:ln w="9525" cap="flat" cmpd="sng">
            <a:solidFill>
              <a:schemeClr val="tx1"/>
            </a:solidFill>
            <a:prstDash val="solid"/>
            <a:miter/>
            <a:headEnd type="none" w="med" len="med"/>
            <a:tailEnd type="none" w="med" len="med"/>
          </a:ln>
        </p:spPr>
        <p:txBody>
          <a:bodyPr vert="horz" wrap="none" anchor="ctr"/>
          <a:p>
            <a:pPr marL="0" indent="0" algn="ctr"/>
            <a:endParaRPr>
              <a:ea typeface="宋体" panose="02010600030101010101" pitchFamily="2" charset="-122"/>
              <a:sym typeface="Arial" panose="020B0604020202020204" pitchFamily="34" charset="0"/>
            </a:endParaRPr>
          </a:p>
        </p:txBody>
      </p:sp>
      <p:sp>
        <p:nvSpPr>
          <p:cNvPr id="15386" name="矩形 15385"/>
          <p:cNvSpPr/>
          <p:nvPr/>
        </p:nvSpPr>
        <p:spPr>
          <a:xfrm>
            <a:off x="8909294" y="5129664"/>
            <a:ext cx="789752" cy="432936"/>
          </a:xfrm>
          <a:prstGeom prst="rect">
            <a:avLst/>
          </a:prstGeom>
          <a:solidFill>
            <a:srgbClr val="00FFFF">
              <a:alpha val="100000"/>
            </a:srgbClr>
          </a:solidFill>
          <a:ln w="9525" cap="flat" cmpd="sng">
            <a:solidFill>
              <a:schemeClr val="tx1"/>
            </a:solidFill>
            <a:prstDash val="solid"/>
            <a:miter/>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B</a:t>
            </a:r>
            <a:endParaRPr lang="zh-CN" altLang="en-US" dirty="0">
              <a:ea typeface="宋体" panose="02010600030101010101" pitchFamily="2" charset="-122"/>
              <a:sym typeface="Arial" panose="020B0604020202020204" pitchFamily="34" charset="0"/>
            </a:endParaRPr>
          </a:p>
        </p:txBody>
      </p:sp>
      <p:sp>
        <p:nvSpPr>
          <p:cNvPr id="15387" name="文本框 15386"/>
          <p:cNvSpPr txBox="1"/>
          <p:nvPr/>
        </p:nvSpPr>
        <p:spPr>
          <a:xfrm>
            <a:off x="8975900" y="4722101"/>
            <a:ext cx="672400" cy="368300"/>
          </a:xfrm>
          <a:prstGeom prst="rect">
            <a:avLst/>
          </a:prstGeom>
          <a:noFill/>
          <a:ln w="9525">
            <a:noFill/>
          </a:ln>
        </p:spPr>
        <p:txBody>
          <a:bodyPr vert="horz" wrap="square" anchor="t">
            <a:spAutoFit/>
          </a:bodyPr>
          <a:p>
            <a:r>
              <a:rPr lang="zh-CN" altLang="en-US" dirty="0">
                <a:ea typeface="宋体" panose="02010600030101010101" pitchFamily="2" charset="-122"/>
              </a:rPr>
              <a:t>DB4</a:t>
            </a:r>
            <a:endParaRPr lang="zh-CN" altLang="en-US" dirty="0">
              <a:ea typeface="宋体" panose="02010600030101010101" pitchFamily="2" charset="-122"/>
            </a:endParaRPr>
          </a:p>
        </p:txBody>
      </p:sp>
    </p:spTree>
  </p:cSld>
  <p:clrMapOvr>
    <a:masterClrMapping/>
  </p:clrMapOvr>
  <p:transition>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6385"/>
          <p:cNvSpPr>
            <a:spLocks noGrp="1"/>
          </p:cNvSpPr>
          <p:nvPr>
            <p:ph type="title"/>
          </p:nvPr>
        </p:nvSpPr>
        <p:spPr/>
        <p:txBody>
          <a:bodyPr vert="horz" wrap="square" lIns="108818" tIns="54409" rIns="108818" bIns="54409" anchor="ctr"/>
          <a:p>
            <a:r>
              <a:rPr lang="zh-CN" altLang="en-US" dirty="0"/>
              <a:t>MySQL Sharding</a:t>
            </a:r>
            <a:endParaRPr lang="zh-CN" altLang="en-US" dirty="0"/>
          </a:p>
        </p:txBody>
      </p:sp>
      <p:sp>
        <p:nvSpPr>
          <p:cNvPr id="16387" name="文本占位符 16386"/>
          <p:cNvSpPr>
            <a:spLocks noGrp="1"/>
          </p:cNvSpPr>
          <p:nvPr>
            <p:ph type="body" idx="1"/>
          </p:nvPr>
        </p:nvSpPr>
        <p:spPr/>
        <p:txBody>
          <a:bodyPr vert="horz" wrap="square" lIns="108818" tIns="54409" rIns="108818" bIns="54409" anchor="t"/>
          <a:p>
            <a:r>
              <a:rPr lang="zh-CN" altLang="en-US" dirty="0"/>
              <a:t>垂直拆分</a:t>
            </a:r>
            <a:endParaRPr lang="zh-CN" altLang="en-US" dirty="0"/>
          </a:p>
          <a:p>
            <a:pPr lvl="1"/>
            <a:r>
              <a:rPr lang="zh-CN" altLang="en-US" dirty="0"/>
              <a:t>纵向拆分</a:t>
            </a:r>
            <a:endParaRPr lang="zh-CN" altLang="en-US" dirty="0"/>
          </a:p>
        </p:txBody>
      </p:sp>
      <p:sp>
        <p:nvSpPr>
          <p:cNvPr id="16388" name="圆柱形 16387"/>
          <p:cNvSpPr/>
          <p:nvPr/>
        </p:nvSpPr>
        <p:spPr>
          <a:xfrm>
            <a:off x="6747784" y="2784194"/>
            <a:ext cx="1796765" cy="2805366"/>
          </a:xfrm>
          <a:prstGeom prst="can">
            <a:avLst>
              <a:gd name="adj" fmla="val 39032"/>
            </a:avLst>
          </a:prstGeom>
          <a:gradFill rotWithShape="0">
            <a:gsLst>
              <a:gs pos="0">
                <a:schemeClr val="bg1">
                  <a:alpha val="100000"/>
                </a:schemeClr>
              </a:gs>
              <a:gs pos="50000">
                <a:srgbClr val="CCCCFF">
                  <a:alpha val="100000"/>
                </a:srgbClr>
              </a:gs>
              <a:gs pos="100000">
                <a:schemeClr val="bg1">
                  <a:alpha val="100000"/>
                </a:schemeClr>
              </a:gs>
            </a:gsLst>
            <a:lin ang="0" scaled="1"/>
            <a:tileRect/>
          </a:gradFill>
          <a:ln w="9525" cap="flat" cmpd="sng">
            <a:solidFill>
              <a:schemeClr val="tx1"/>
            </a:solidFill>
            <a:prstDash val="solid"/>
            <a:bevel/>
            <a:headEnd type="none" w="med" len="med"/>
            <a:tailEnd type="none" w="med" len="med"/>
          </a:ln>
        </p:spPr>
        <p:txBody>
          <a:bodyPr/>
          <a:p>
            <a:endParaRPr lang="zh-CN" altLang="en-US"/>
          </a:p>
        </p:txBody>
      </p:sp>
      <p:sp>
        <p:nvSpPr>
          <p:cNvPr id="16389" name="任意多边形 16388"/>
          <p:cNvSpPr/>
          <p:nvPr/>
        </p:nvSpPr>
        <p:spPr>
          <a:xfrm>
            <a:off x="5017623" y="4076661"/>
            <a:ext cx="1294052" cy="215675"/>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alpha val="100000"/>
            </a:schemeClr>
          </a:solidFill>
          <a:ln w="9525" cap="flat" cmpd="sng">
            <a:solidFill>
              <a:schemeClr val="tx1"/>
            </a:solidFill>
            <a:prstDash val="solid"/>
            <a:bevel/>
            <a:headEnd type="none" w="med" len="med"/>
            <a:tailEnd type="none" w="med" len="med"/>
          </a:ln>
        </p:spPr>
        <p:txBody>
          <a:bodyPr/>
          <a:p>
            <a:endParaRPr lang="zh-CN" altLang="en-US"/>
          </a:p>
        </p:txBody>
      </p:sp>
      <p:sp>
        <p:nvSpPr>
          <p:cNvPr id="16390" name="圆柱形 16389"/>
          <p:cNvSpPr/>
          <p:nvPr/>
        </p:nvSpPr>
        <p:spPr>
          <a:xfrm>
            <a:off x="1281365" y="2781022"/>
            <a:ext cx="3162181" cy="2846598"/>
          </a:xfrm>
          <a:prstGeom prst="can">
            <a:avLst>
              <a:gd name="adj" fmla="val 25000"/>
            </a:avLst>
          </a:prstGeom>
          <a:gradFill rotWithShape="0">
            <a:gsLst>
              <a:gs pos="0">
                <a:schemeClr val="bg1">
                  <a:alpha val="100000"/>
                </a:schemeClr>
              </a:gs>
              <a:gs pos="50000">
                <a:srgbClr val="CCCCFF">
                  <a:alpha val="100000"/>
                </a:srgbClr>
              </a:gs>
              <a:gs pos="100000">
                <a:schemeClr val="bg1">
                  <a:alpha val="100000"/>
                </a:schemeClr>
              </a:gs>
            </a:gsLst>
            <a:lin ang="0" scaled="1"/>
            <a:tileRect/>
          </a:gradFill>
          <a:ln w="9525" cap="flat" cmpd="sng">
            <a:solidFill>
              <a:schemeClr val="tx1"/>
            </a:solidFill>
            <a:prstDash val="solid"/>
            <a:bevel/>
            <a:headEnd type="none" w="med" len="med"/>
            <a:tailEnd type="none" w="med" len="med"/>
          </a:ln>
        </p:spPr>
        <p:txBody>
          <a:bodyPr/>
          <a:p>
            <a:endParaRPr lang="zh-CN" altLang="en-US"/>
          </a:p>
        </p:txBody>
      </p:sp>
      <p:sp>
        <p:nvSpPr>
          <p:cNvPr id="16391" name="圆角矩形 16390"/>
          <p:cNvSpPr/>
          <p:nvPr/>
        </p:nvSpPr>
        <p:spPr>
          <a:xfrm>
            <a:off x="1420920" y="3573947"/>
            <a:ext cx="1295638" cy="1798352"/>
          </a:xfrm>
          <a:prstGeom prst="roundRect">
            <a:avLst>
              <a:gd name="adj" fmla="val 16667"/>
            </a:avLst>
          </a:prstGeom>
          <a:gradFill rotWithShape="0">
            <a:gsLst>
              <a:gs pos="0">
                <a:schemeClr val="bg1">
                  <a:alpha val="100000"/>
                </a:schemeClr>
              </a:gs>
              <a:gs pos="50000">
                <a:srgbClr val="CC99FF">
                  <a:alpha val="100000"/>
                </a:srgbClr>
              </a:gs>
              <a:gs pos="100000">
                <a:schemeClr val="bg1">
                  <a:alpha val="100000"/>
                </a:schemeClr>
              </a:gs>
            </a:gsLst>
            <a:lin ang="5400000" scaled="1"/>
            <a:tileRect/>
          </a:gradFill>
          <a:ln w="9525" cap="flat" cmpd="sng">
            <a:solidFill>
              <a:schemeClr val="tx1"/>
            </a:solidFill>
            <a:prstDash val="solid"/>
            <a:bevel/>
            <a:headEnd type="none" w="med" len="med"/>
            <a:tailEnd type="none" w="med" len="med"/>
          </a:ln>
        </p:spPr>
        <p:txBody>
          <a:bodyPr vert="horz" wrap="none" anchor="ctr"/>
          <a:p>
            <a:pPr algn="ctr"/>
            <a:endParaRPr>
              <a:ea typeface="宋体" panose="02010600030101010101" pitchFamily="2" charset="-122"/>
            </a:endParaRPr>
          </a:p>
        </p:txBody>
      </p:sp>
      <p:sp>
        <p:nvSpPr>
          <p:cNvPr id="16392" name="圆角矩形 16391"/>
          <p:cNvSpPr/>
          <p:nvPr/>
        </p:nvSpPr>
        <p:spPr>
          <a:xfrm>
            <a:off x="2998839" y="3548573"/>
            <a:ext cx="1294052" cy="1798352"/>
          </a:xfrm>
          <a:prstGeom prst="roundRect">
            <a:avLst>
              <a:gd name="adj" fmla="val 16667"/>
            </a:avLst>
          </a:prstGeom>
          <a:gradFill rotWithShape="0">
            <a:gsLst>
              <a:gs pos="0">
                <a:schemeClr val="bg1">
                  <a:alpha val="100000"/>
                </a:schemeClr>
              </a:gs>
              <a:gs pos="50000">
                <a:srgbClr val="FFCCFF">
                  <a:alpha val="100000"/>
                </a:srgbClr>
              </a:gs>
              <a:gs pos="100000">
                <a:schemeClr val="bg1">
                  <a:alpha val="100000"/>
                </a:schemeClr>
              </a:gs>
            </a:gsLst>
            <a:lin ang="5400000" scaled="1"/>
            <a:tileRect/>
          </a:gradFill>
          <a:ln w="9525" cap="flat" cmpd="sng">
            <a:solidFill>
              <a:schemeClr val="tx1"/>
            </a:solidFill>
            <a:prstDash val="solid"/>
            <a:headEnd type="none" w="med" len="med"/>
            <a:tailEnd type="none" w="med" len="med"/>
          </a:ln>
        </p:spPr>
        <p:txBody>
          <a:bodyPr vert="horz" wrap="none" anchor="ctr"/>
          <a:p>
            <a:pPr marL="0" indent="0" algn="ctr"/>
            <a:endParaRPr>
              <a:ea typeface="宋体" panose="02010600030101010101" pitchFamily="2" charset="-122"/>
              <a:sym typeface="Arial" panose="020B0604020202020204" pitchFamily="34" charset="0"/>
            </a:endParaRPr>
          </a:p>
        </p:txBody>
      </p:sp>
      <p:sp>
        <p:nvSpPr>
          <p:cNvPr id="16393" name="文本框 16392"/>
          <p:cNvSpPr txBox="1"/>
          <p:nvPr/>
        </p:nvSpPr>
        <p:spPr>
          <a:xfrm>
            <a:off x="1719059" y="3696057"/>
            <a:ext cx="635926" cy="368300"/>
          </a:xfrm>
          <a:prstGeom prst="rect">
            <a:avLst/>
          </a:prstGeom>
          <a:noFill/>
          <a:ln w="9525">
            <a:noFill/>
          </a:ln>
        </p:spPr>
        <p:txBody>
          <a:bodyPr vert="horz" wrap="square" anchor="t">
            <a:spAutoFit/>
          </a:bodyPr>
          <a:p>
            <a:r>
              <a:rPr lang="zh-CN" altLang="en-US" dirty="0">
                <a:ea typeface="宋体" panose="02010600030101010101" pitchFamily="2" charset="-122"/>
              </a:rPr>
              <a:t>DB1</a:t>
            </a:r>
            <a:endParaRPr lang="zh-CN" altLang="en-US" dirty="0">
              <a:ea typeface="宋体" panose="02010600030101010101" pitchFamily="2" charset="-122"/>
            </a:endParaRPr>
          </a:p>
        </p:txBody>
      </p:sp>
      <p:sp>
        <p:nvSpPr>
          <p:cNvPr id="16394" name="文本框 16393"/>
          <p:cNvSpPr txBox="1"/>
          <p:nvPr/>
        </p:nvSpPr>
        <p:spPr>
          <a:xfrm>
            <a:off x="3257332" y="3734118"/>
            <a:ext cx="635926" cy="368300"/>
          </a:xfrm>
          <a:prstGeom prst="rect">
            <a:avLst/>
          </a:prstGeom>
          <a:noFill/>
          <a:ln w="9525">
            <a:noFill/>
          </a:ln>
        </p:spPr>
        <p:txBody>
          <a:bodyPr vert="horz" wrap="square" anchor="t">
            <a:spAutoFit/>
          </a:bodyPr>
          <a:p>
            <a:r>
              <a:rPr lang="zh-CN" altLang="en-US" dirty="0">
                <a:ea typeface="宋体" panose="02010600030101010101" pitchFamily="2" charset="-122"/>
              </a:rPr>
              <a:t>DB2</a:t>
            </a:r>
            <a:endParaRPr lang="zh-CN" altLang="en-US" dirty="0">
              <a:ea typeface="宋体" panose="02010600030101010101" pitchFamily="2" charset="-122"/>
            </a:endParaRPr>
          </a:p>
        </p:txBody>
      </p:sp>
      <p:sp>
        <p:nvSpPr>
          <p:cNvPr id="16395" name="矩形 16394"/>
          <p:cNvSpPr/>
          <p:nvPr/>
        </p:nvSpPr>
        <p:spPr>
          <a:xfrm>
            <a:off x="1636595" y="4148024"/>
            <a:ext cx="791339" cy="432937"/>
          </a:xfrm>
          <a:prstGeom prst="rect">
            <a:avLst/>
          </a:prstGeom>
          <a:solidFill>
            <a:srgbClr val="CCECFF">
              <a:alpha val="100000"/>
            </a:srgbClr>
          </a:solidFill>
          <a:ln w="9525" cap="flat" cmpd="sng">
            <a:solidFill>
              <a:schemeClr val="tx1"/>
            </a:solidFill>
            <a:prstDash val="solid"/>
            <a:bevel/>
            <a:headEnd type="none" w="med" len="med"/>
            <a:tailEnd type="none" w="med" len="med"/>
          </a:ln>
        </p:spPr>
        <p:txBody>
          <a:bodyPr vert="horz" wrap="none" anchor="ctr"/>
          <a:p>
            <a:pPr algn="ctr"/>
            <a:r>
              <a:rPr lang="zh-CN" altLang="en-US" dirty="0">
                <a:ea typeface="宋体" panose="02010600030101010101" pitchFamily="2" charset="-122"/>
              </a:rPr>
              <a:t>A</a:t>
            </a:r>
            <a:endParaRPr lang="zh-CN" altLang="en-US" dirty="0">
              <a:ea typeface="宋体" panose="02010600030101010101" pitchFamily="2" charset="-122"/>
            </a:endParaRPr>
          </a:p>
        </p:txBody>
      </p:sp>
      <p:sp>
        <p:nvSpPr>
          <p:cNvPr id="16396" name="矩形 16395"/>
          <p:cNvSpPr/>
          <p:nvPr/>
        </p:nvSpPr>
        <p:spPr>
          <a:xfrm>
            <a:off x="1636595" y="4771262"/>
            <a:ext cx="791339" cy="432936"/>
          </a:xfrm>
          <a:prstGeom prst="rect">
            <a:avLst/>
          </a:prstGeom>
          <a:solidFill>
            <a:srgbClr val="00FFFF">
              <a:alpha val="100000"/>
            </a:srgbClr>
          </a:solidFill>
          <a:ln w="9525" cap="flat" cmpd="sng">
            <a:solidFill>
              <a:schemeClr val="tx1"/>
            </a:solidFill>
            <a:prstDash val="solid"/>
            <a:bevel/>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B</a:t>
            </a:r>
            <a:endParaRPr lang="zh-CN" altLang="en-US" dirty="0">
              <a:ea typeface="宋体" panose="02010600030101010101" pitchFamily="2" charset="-122"/>
              <a:sym typeface="Arial" panose="020B0604020202020204" pitchFamily="34" charset="0"/>
            </a:endParaRPr>
          </a:p>
        </p:txBody>
      </p:sp>
      <p:sp>
        <p:nvSpPr>
          <p:cNvPr id="16397" name="矩形 16396"/>
          <p:cNvSpPr/>
          <p:nvPr/>
        </p:nvSpPr>
        <p:spPr>
          <a:xfrm>
            <a:off x="3212928" y="4173397"/>
            <a:ext cx="791339" cy="432937"/>
          </a:xfrm>
          <a:prstGeom prst="rect">
            <a:avLst/>
          </a:prstGeom>
          <a:solidFill>
            <a:srgbClr val="CCECFF">
              <a:alpha val="100000"/>
            </a:srgbClr>
          </a:solidFill>
          <a:ln w="9525" cap="flat" cmpd="sng">
            <a:solidFill>
              <a:schemeClr val="tx1"/>
            </a:solidFill>
            <a:prstDash val="solid"/>
            <a:bevel/>
            <a:headEnd type="none" w="med" len="med"/>
            <a:tailEnd type="none" w="med" len="med"/>
          </a:ln>
        </p:spPr>
        <p:txBody>
          <a:bodyPr vert="horz" wrap="none" anchor="ctr"/>
          <a:p>
            <a:pPr marL="0" indent="0" algn="ctr"/>
            <a:r>
              <a:rPr lang="zh-CN" altLang="en-US" dirty="0">
                <a:ea typeface="宋体" panose="02010600030101010101" pitchFamily="2" charset="-122"/>
                <a:sym typeface="Arial" panose="020B0604020202020204" pitchFamily="34" charset="0"/>
              </a:rPr>
              <a:t>A</a:t>
            </a:r>
            <a:endParaRPr lang="zh-CN" altLang="en-US" dirty="0">
              <a:ea typeface="宋体" panose="02010600030101010101" pitchFamily="2" charset="-122"/>
              <a:sym typeface="Arial" panose="020B0604020202020204" pitchFamily="34" charset="0"/>
            </a:endParaRPr>
          </a:p>
        </p:txBody>
      </p:sp>
      <p:sp>
        <p:nvSpPr>
          <p:cNvPr id="16398" name="矩形 16397"/>
          <p:cNvSpPr/>
          <p:nvPr/>
        </p:nvSpPr>
        <p:spPr>
          <a:xfrm>
            <a:off x="3212928" y="4796636"/>
            <a:ext cx="791339" cy="432936"/>
          </a:xfrm>
          <a:prstGeom prst="rect">
            <a:avLst/>
          </a:prstGeom>
          <a:solidFill>
            <a:srgbClr val="00FFFF">
              <a:alpha val="100000"/>
            </a:srgbClr>
          </a:solidFill>
          <a:ln w="9525" cap="flat" cmpd="sng">
            <a:solidFill>
              <a:schemeClr val="tx1"/>
            </a:solidFill>
            <a:prstDash val="solid"/>
            <a:bevel/>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B</a:t>
            </a:r>
            <a:endParaRPr lang="zh-CN" altLang="en-US" dirty="0">
              <a:ea typeface="宋体" panose="02010600030101010101" pitchFamily="2" charset="-122"/>
              <a:sym typeface="Arial" panose="020B0604020202020204" pitchFamily="34" charset="0"/>
            </a:endParaRPr>
          </a:p>
        </p:txBody>
      </p:sp>
      <p:sp>
        <p:nvSpPr>
          <p:cNvPr id="16399" name="圆角矩形 16398"/>
          <p:cNvSpPr/>
          <p:nvPr/>
        </p:nvSpPr>
        <p:spPr>
          <a:xfrm>
            <a:off x="6992005" y="3597735"/>
            <a:ext cx="1295637" cy="1798352"/>
          </a:xfrm>
          <a:prstGeom prst="roundRect">
            <a:avLst>
              <a:gd name="adj" fmla="val 16667"/>
            </a:avLst>
          </a:prstGeom>
          <a:gradFill rotWithShape="0">
            <a:gsLst>
              <a:gs pos="0">
                <a:schemeClr val="bg1">
                  <a:alpha val="100000"/>
                </a:schemeClr>
              </a:gs>
              <a:gs pos="50000">
                <a:srgbClr val="CC99FF">
                  <a:alpha val="100000"/>
                </a:srgbClr>
              </a:gs>
              <a:gs pos="100000">
                <a:schemeClr val="bg1">
                  <a:alpha val="100000"/>
                </a:schemeClr>
              </a:gs>
            </a:gsLst>
            <a:lin ang="5400000" scaled="1"/>
            <a:tileRect/>
          </a:gradFill>
          <a:ln w="9525" cap="flat" cmpd="sng">
            <a:solidFill>
              <a:schemeClr val="tx1"/>
            </a:solidFill>
            <a:prstDash val="solid"/>
            <a:miter/>
            <a:headEnd type="none" w="med" len="med"/>
            <a:tailEnd type="none" w="med" len="med"/>
          </a:ln>
        </p:spPr>
        <p:txBody>
          <a:bodyPr vert="horz" wrap="none" anchor="ctr"/>
          <a:p>
            <a:pPr algn="ctr"/>
            <a:endParaRPr>
              <a:ea typeface="宋体" panose="02010600030101010101" pitchFamily="2" charset="-122"/>
            </a:endParaRPr>
          </a:p>
        </p:txBody>
      </p:sp>
      <p:sp>
        <p:nvSpPr>
          <p:cNvPr id="16400" name="文本框 16399"/>
          <p:cNvSpPr txBox="1"/>
          <p:nvPr/>
        </p:nvSpPr>
        <p:spPr>
          <a:xfrm>
            <a:off x="7290144" y="3719845"/>
            <a:ext cx="635925" cy="368300"/>
          </a:xfrm>
          <a:prstGeom prst="rect">
            <a:avLst/>
          </a:prstGeom>
          <a:noFill/>
          <a:ln w="9525">
            <a:noFill/>
          </a:ln>
        </p:spPr>
        <p:txBody>
          <a:bodyPr vert="horz" wrap="square" anchor="t">
            <a:spAutoFit/>
          </a:bodyPr>
          <a:p>
            <a:r>
              <a:rPr lang="zh-CN" altLang="en-US" dirty="0">
                <a:ea typeface="宋体" panose="02010600030101010101" pitchFamily="2" charset="-122"/>
              </a:rPr>
              <a:t>DB1</a:t>
            </a:r>
            <a:endParaRPr lang="zh-CN" altLang="en-US" dirty="0">
              <a:ea typeface="宋体" panose="02010600030101010101" pitchFamily="2" charset="-122"/>
            </a:endParaRPr>
          </a:p>
        </p:txBody>
      </p:sp>
      <p:sp>
        <p:nvSpPr>
          <p:cNvPr id="16401" name="矩形 16400"/>
          <p:cNvSpPr/>
          <p:nvPr/>
        </p:nvSpPr>
        <p:spPr>
          <a:xfrm>
            <a:off x="7207680" y="4173397"/>
            <a:ext cx="791338" cy="431351"/>
          </a:xfrm>
          <a:prstGeom prst="rect">
            <a:avLst/>
          </a:prstGeom>
          <a:solidFill>
            <a:srgbClr val="CCECFF">
              <a:alpha val="100000"/>
            </a:srgbClr>
          </a:solidFill>
          <a:ln w="9525" cap="flat" cmpd="sng">
            <a:solidFill>
              <a:schemeClr val="tx1"/>
            </a:solidFill>
            <a:prstDash val="solid"/>
            <a:miter/>
            <a:headEnd type="none" w="med" len="med"/>
            <a:tailEnd type="none" w="med" len="med"/>
          </a:ln>
        </p:spPr>
        <p:txBody>
          <a:bodyPr vert="horz" wrap="none" anchor="ctr"/>
          <a:p>
            <a:pPr algn="ctr"/>
            <a:r>
              <a:rPr lang="zh-CN" altLang="en-US" dirty="0">
                <a:ea typeface="宋体" panose="02010600030101010101" pitchFamily="2" charset="-122"/>
              </a:rPr>
              <a:t>A</a:t>
            </a:r>
            <a:endParaRPr lang="zh-CN" altLang="en-US" dirty="0">
              <a:ea typeface="宋体" panose="02010600030101010101" pitchFamily="2" charset="-122"/>
            </a:endParaRPr>
          </a:p>
        </p:txBody>
      </p:sp>
      <p:sp>
        <p:nvSpPr>
          <p:cNvPr id="16402" name="矩形 16401"/>
          <p:cNvSpPr/>
          <p:nvPr/>
        </p:nvSpPr>
        <p:spPr>
          <a:xfrm>
            <a:off x="7207680" y="4795050"/>
            <a:ext cx="791338" cy="432937"/>
          </a:xfrm>
          <a:prstGeom prst="rect">
            <a:avLst/>
          </a:prstGeom>
          <a:solidFill>
            <a:srgbClr val="00FFFF">
              <a:alpha val="100000"/>
            </a:srgbClr>
          </a:solidFill>
          <a:ln w="9525" cap="flat" cmpd="sng">
            <a:solidFill>
              <a:schemeClr val="tx1"/>
            </a:solidFill>
            <a:prstDash val="solid"/>
            <a:miter/>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B</a:t>
            </a:r>
            <a:endParaRPr lang="zh-CN" altLang="en-US" dirty="0">
              <a:ea typeface="宋体" panose="02010600030101010101" pitchFamily="2" charset="-122"/>
              <a:sym typeface="Arial" panose="020B0604020202020204" pitchFamily="34" charset="0"/>
            </a:endParaRPr>
          </a:p>
        </p:txBody>
      </p:sp>
      <p:sp>
        <p:nvSpPr>
          <p:cNvPr id="16403" name="圆柱形 16402"/>
          <p:cNvSpPr/>
          <p:nvPr/>
        </p:nvSpPr>
        <p:spPr>
          <a:xfrm>
            <a:off x="9150343" y="2776265"/>
            <a:ext cx="1796766" cy="2805365"/>
          </a:xfrm>
          <a:prstGeom prst="can">
            <a:avLst>
              <a:gd name="adj" fmla="val 39032"/>
            </a:avLst>
          </a:prstGeom>
          <a:gradFill rotWithShape="0">
            <a:gsLst>
              <a:gs pos="0">
                <a:schemeClr val="bg1">
                  <a:alpha val="100000"/>
                </a:schemeClr>
              </a:gs>
              <a:gs pos="50000">
                <a:srgbClr val="CCCCFF">
                  <a:alpha val="100000"/>
                </a:srgbClr>
              </a:gs>
              <a:gs pos="100000">
                <a:schemeClr val="bg1">
                  <a:alpha val="100000"/>
                </a:schemeClr>
              </a:gs>
            </a:gsLst>
            <a:lin ang="0" scaled="1"/>
            <a:tileRect/>
          </a:gradFill>
          <a:ln w="9525" cap="flat" cmpd="sng">
            <a:solidFill>
              <a:schemeClr val="tx1"/>
            </a:solidFill>
            <a:prstDash val="solid"/>
            <a:miter/>
            <a:headEnd type="none" w="med" len="med"/>
            <a:tailEnd type="none" w="med" len="med"/>
          </a:ln>
        </p:spPr>
        <p:txBody>
          <a:bodyPr/>
          <a:p>
            <a:endParaRPr lang="zh-CN" altLang="en-US"/>
          </a:p>
        </p:txBody>
      </p:sp>
      <p:sp>
        <p:nvSpPr>
          <p:cNvPr id="16404" name="圆角矩形 16403"/>
          <p:cNvSpPr/>
          <p:nvPr/>
        </p:nvSpPr>
        <p:spPr>
          <a:xfrm>
            <a:off x="9394564" y="3589805"/>
            <a:ext cx="1295638" cy="1798352"/>
          </a:xfrm>
          <a:prstGeom prst="roundRect">
            <a:avLst>
              <a:gd name="adj" fmla="val 16667"/>
            </a:avLst>
          </a:prstGeom>
          <a:gradFill rotWithShape="0">
            <a:gsLst>
              <a:gs pos="0">
                <a:schemeClr val="bg1">
                  <a:alpha val="100000"/>
                </a:schemeClr>
              </a:gs>
              <a:gs pos="50000">
                <a:srgbClr val="CC99FF">
                  <a:alpha val="100000"/>
                </a:srgbClr>
              </a:gs>
              <a:gs pos="100000">
                <a:schemeClr val="bg1">
                  <a:alpha val="100000"/>
                </a:schemeClr>
              </a:gs>
            </a:gsLst>
            <a:lin ang="5400000" scaled="1"/>
            <a:tileRect/>
          </a:gradFill>
          <a:ln w="9525" cap="flat" cmpd="sng">
            <a:solidFill>
              <a:schemeClr val="tx1"/>
            </a:solidFill>
            <a:prstDash val="solid"/>
            <a:headEnd type="none" w="med" len="med"/>
            <a:tailEnd type="none" w="med" len="med"/>
          </a:ln>
        </p:spPr>
        <p:txBody>
          <a:bodyPr vert="horz" wrap="none" anchor="ctr"/>
          <a:p>
            <a:pPr algn="ctr"/>
            <a:endParaRPr>
              <a:ea typeface="宋体" panose="02010600030101010101" pitchFamily="2" charset="-122"/>
            </a:endParaRPr>
          </a:p>
        </p:txBody>
      </p:sp>
      <p:sp>
        <p:nvSpPr>
          <p:cNvPr id="16405" name="文本框 16404"/>
          <p:cNvSpPr txBox="1"/>
          <p:nvPr/>
        </p:nvSpPr>
        <p:spPr>
          <a:xfrm>
            <a:off x="9692703" y="3711916"/>
            <a:ext cx="635926" cy="368300"/>
          </a:xfrm>
          <a:prstGeom prst="rect">
            <a:avLst/>
          </a:prstGeom>
          <a:noFill/>
          <a:ln w="9525">
            <a:noFill/>
          </a:ln>
        </p:spPr>
        <p:txBody>
          <a:bodyPr vert="horz" wrap="square" anchor="t">
            <a:spAutoFit/>
          </a:bodyPr>
          <a:p>
            <a:r>
              <a:rPr lang="zh-CN" altLang="en-US" dirty="0">
                <a:ea typeface="宋体" panose="02010600030101010101" pitchFamily="2" charset="-122"/>
              </a:rPr>
              <a:t>DB2</a:t>
            </a:r>
            <a:endParaRPr lang="zh-CN" altLang="en-US" dirty="0">
              <a:ea typeface="宋体" panose="02010600030101010101" pitchFamily="2" charset="-122"/>
            </a:endParaRPr>
          </a:p>
        </p:txBody>
      </p:sp>
      <p:sp>
        <p:nvSpPr>
          <p:cNvPr id="16406" name="矩形 16405"/>
          <p:cNvSpPr/>
          <p:nvPr/>
        </p:nvSpPr>
        <p:spPr>
          <a:xfrm>
            <a:off x="9610239" y="4163882"/>
            <a:ext cx="791339" cy="432937"/>
          </a:xfrm>
          <a:prstGeom prst="rect">
            <a:avLst/>
          </a:prstGeom>
          <a:solidFill>
            <a:srgbClr val="CCECFF">
              <a:alpha val="100000"/>
            </a:srgbClr>
          </a:solidFill>
          <a:ln w="9525" cap="flat" cmpd="sng">
            <a:solidFill>
              <a:schemeClr val="tx1"/>
            </a:solidFill>
            <a:prstDash val="solid"/>
            <a:miter/>
            <a:headEnd type="none" w="med" len="med"/>
            <a:tailEnd type="none" w="med" len="med"/>
          </a:ln>
        </p:spPr>
        <p:txBody>
          <a:bodyPr vert="horz" wrap="none" anchor="ctr"/>
          <a:p>
            <a:pPr algn="ctr"/>
            <a:r>
              <a:rPr lang="zh-CN" altLang="en-US" dirty="0">
                <a:ea typeface="宋体" panose="02010600030101010101" pitchFamily="2" charset="-122"/>
              </a:rPr>
              <a:t>A</a:t>
            </a:r>
            <a:endParaRPr lang="zh-CN" altLang="en-US" dirty="0">
              <a:ea typeface="宋体" panose="02010600030101010101" pitchFamily="2" charset="-122"/>
            </a:endParaRPr>
          </a:p>
        </p:txBody>
      </p:sp>
      <p:sp>
        <p:nvSpPr>
          <p:cNvPr id="16407" name="矩形 16406"/>
          <p:cNvSpPr/>
          <p:nvPr/>
        </p:nvSpPr>
        <p:spPr>
          <a:xfrm>
            <a:off x="9610239" y="4787121"/>
            <a:ext cx="791339" cy="432936"/>
          </a:xfrm>
          <a:prstGeom prst="rect">
            <a:avLst/>
          </a:prstGeom>
          <a:solidFill>
            <a:srgbClr val="00FFFF">
              <a:alpha val="100000"/>
            </a:srgbClr>
          </a:solidFill>
          <a:ln w="9525" cap="flat" cmpd="sng">
            <a:solidFill>
              <a:schemeClr val="tx1"/>
            </a:solidFill>
            <a:prstDash val="solid"/>
            <a:miter/>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B</a:t>
            </a:r>
            <a:endParaRPr lang="zh-CN" altLang="en-US" dirty="0">
              <a:ea typeface="宋体" panose="02010600030101010101" pitchFamily="2" charset="-122"/>
              <a:sym typeface="Arial" panose="020B0604020202020204" pitchFamily="34" charset="0"/>
            </a:endParaRPr>
          </a:p>
        </p:txBody>
      </p:sp>
    </p:spTree>
  </p:cSld>
  <p:clrMapOvr>
    <a:masterClrMapping/>
  </p:clrMapOvr>
  <p:transition>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17409"/>
          <p:cNvSpPr>
            <a:spLocks noGrp="1"/>
          </p:cNvSpPr>
          <p:nvPr>
            <p:ph type="title"/>
          </p:nvPr>
        </p:nvSpPr>
        <p:spPr/>
        <p:txBody>
          <a:bodyPr vert="horz" wrap="square" lIns="108818" tIns="54409" rIns="108818" bIns="54409" anchor="ctr"/>
          <a:p>
            <a:r>
              <a:rPr lang="zh-CN" altLang="en-US" dirty="0"/>
              <a:t>MySQL Sharding</a:t>
            </a:r>
            <a:endParaRPr lang="zh-CN" altLang="en-US" dirty="0"/>
          </a:p>
        </p:txBody>
      </p:sp>
      <p:sp>
        <p:nvSpPr>
          <p:cNvPr id="17411" name="文本占位符 17410"/>
          <p:cNvSpPr>
            <a:spLocks noGrp="1"/>
          </p:cNvSpPr>
          <p:nvPr>
            <p:ph type="body" idx="1"/>
          </p:nvPr>
        </p:nvSpPr>
        <p:spPr/>
        <p:txBody>
          <a:bodyPr vert="horz" wrap="square" lIns="108818" tIns="54409" rIns="108818" bIns="54409" anchor="t"/>
          <a:p>
            <a:r>
              <a:rPr lang="zh-CN" altLang="en-US" dirty="0"/>
              <a:t>垂直拆分</a:t>
            </a:r>
            <a:endParaRPr lang="zh-CN" altLang="en-US" dirty="0"/>
          </a:p>
          <a:p>
            <a:pPr lvl="1"/>
            <a:r>
              <a:rPr lang="zh-CN" altLang="en-US" dirty="0"/>
              <a:t>横向纵向拆分</a:t>
            </a:r>
            <a:endParaRPr lang="zh-CN" altLang="en-US" dirty="0"/>
          </a:p>
        </p:txBody>
      </p:sp>
      <p:sp>
        <p:nvSpPr>
          <p:cNvPr id="17412" name="任意多边形 17411"/>
          <p:cNvSpPr/>
          <p:nvPr/>
        </p:nvSpPr>
        <p:spPr>
          <a:xfrm>
            <a:off x="5017623" y="4076661"/>
            <a:ext cx="1294052" cy="215675"/>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alpha val="100000"/>
            </a:schemeClr>
          </a:solidFill>
          <a:ln w="9525" cap="flat" cmpd="sng">
            <a:solidFill>
              <a:schemeClr val="tx1"/>
            </a:solidFill>
            <a:prstDash val="solid"/>
            <a:miter/>
            <a:headEnd type="none" w="med" len="med"/>
            <a:tailEnd type="none" w="med" len="med"/>
          </a:ln>
        </p:spPr>
        <p:txBody>
          <a:bodyPr/>
          <a:p>
            <a:endParaRPr lang="zh-CN" altLang="en-US"/>
          </a:p>
        </p:txBody>
      </p:sp>
      <p:sp>
        <p:nvSpPr>
          <p:cNvPr id="17413" name="圆柱形 17412"/>
          <p:cNvSpPr/>
          <p:nvPr/>
        </p:nvSpPr>
        <p:spPr>
          <a:xfrm>
            <a:off x="1281365" y="2781022"/>
            <a:ext cx="3162181" cy="2846598"/>
          </a:xfrm>
          <a:prstGeom prst="can">
            <a:avLst>
              <a:gd name="adj" fmla="val 25000"/>
            </a:avLst>
          </a:prstGeom>
          <a:gradFill rotWithShape="0">
            <a:gsLst>
              <a:gs pos="0">
                <a:schemeClr val="bg1">
                  <a:alpha val="100000"/>
                </a:schemeClr>
              </a:gs>
              <a:gs pos="50000">
                <a:srgbClr val="CCCCFF">
                  <a:alpha val="100000"/>
                </a:srgbClr>
              </a:gs>
              <a:gs pos="100000">
                <a:schemeClr val="bg1">
                  <a:alpha val="100000"/>
                </a:schemeClr>
              </a:gs>
            </a:gsLst>
            <a:lin ang="0" scaled="1"/>
            <a:tileRect/>
          </a:gradFill>
          <a:ln w="9525" cap="flat" cmpd="sng">
            <a:solidFill>
              <a:schemeClr val="tx1"/>
            </a:solidFill>
            <a:prstDash val="solid"/>
            <a:miter/>
            <a:headEnd type="none" w="med" len="med"/>
            <a:tailEnd type="none" w="med" len="med"/>
          </a:ln>
        </p:spPr>
        <p:txBody>
          <a:bodyPr/>
          <a:p>
            <a:endParaRPr lang="zh-CN" altLang="en-US"/>
          </a:p>
        </p:txBody>
      </p:sp>
      <p:sp>
        <p:nvSpPr>
          <p:cNvPr id="17414" name="圆角矩形 17413"/>
          <p:cNvSpPr/>
          <p:nvPr/>
        </p:nvSpPr>
        <p:spPr>
          <a:xfrm>
            <a:off x="1420920" y="3573947"/>
            <a:ext cx="1295638" cy="1798352"/>
          </a:xfrm>
          <a:prstGeom prst="roundRect">
            <a:avLst>
              <a:gd name="adj" fmla="val 16667"/>
            </a:avLst>
          </a:prstGeom>
          <a:gradFill rotWithShape="0">
            <a:gsLst>
              <a:gs pos="0">
                <a:schemeClr val="bg1">
                  <a:alpha val="100000"/>
                </a:schemeClr>
              </a:gs>
              <a:gs pos="50000">
                <a:srgbClr val="CC99FF">
                  <a:alpha val="100000"/>
                </a:srgbClr>
              </a:gs>
              <a:gs pos="100000">
                <a:schemeClr val="bg1">
                  <a:alpha val="100000"/>
                </a:schemeClr>
              </a:gs>
            </a:gsLst>
            <a:lin ang="5400000" scaled="1"/>
            <a:tileRect/>
          </a:gradFill>
          <a:ln w="9525" cap="flat" cmpd="sng">
            <a:solidFill>
              <a:schemeClr val="tx1"/>
            </a:solidFill>
            <a:prstDash val="solid"/>
            <a:miter/>
            <a:headEnd type="none" w="med" len="med"/>
            <a:tailEnd type="none" w="med" len="med"/>
          </a:ln>
        </p:spPr>
        <p:txBody>
          <a:bodyPr vert="horz" wrap="none" anchor="ctr"/>
          <a:p>
            <a:pPr algn="ctr"/>
            <a:endParaRPr>
              <a:ea typeface="宋体" panose="02010600030101010101" pitchFamily="2" charset="-122"/>
            </a:endParaRPr>
          </a:p>
        </p:txBody>
      </p:sp>
      <p:sp>
        <p:nvSpPr>
          <p:cNvPr id="17415" name="圆角矩形 17414"/>
          <p:cNvSpPr/>
          <p:nvPr/>
        </p:nvSpPr>
        <p:spPr>
          <a:xfrm>
            <a:off x="2998839" y="3548573"/>
            <a:ext cx="1294052" cy="1798352"/>
          </a:xfrm>
          <a:prstGeom prst="roundRect">
            <a:avLst>
              <a:gd name="adj" fmla="val 16667"/>
            </a:avLst>
          </a:prstGeom>
          <a:gradFill rotWithShape="0">
            <a:gsLst>
              <a:gs pos="0">
                <a:schemeClr val="bg1">
                  <a:alpha val="100000"/>
                </a:schemeClr>
              </a:gs>
              <a:gs pos="50000">
                <a:srgbClr val="FFCCFF">
                  <a:alpha val="100000"/>
                </a:srgbClr>
              </a:gs>
              <a:gs pos="100000">
                <a:schemeClr val="bg1">
                  <a:alpha val="100000"/>
                </a:schemeClr>
              </a:gs>
            </a:gsLst>
            <a:lin ang="5400000" scaled="1"/>
            <a:tileRect/>
          </a:gradFill>
          <a:ln w="9525" cap="flat" cmpd="sng">
            <a:solidFill>
              <a:schemeClr val="tx1"/>
            </a:solidFill>
            <a:prstDash val="solid"/>
            <a:bevel/>
            <a:headEnd type="none" w="med" len="med"/>
            <a:tailEnd type="none" w="med" len="med"/>
          </a:ln>
        </p:spPr>
        <p:txBody>
          <a:bodyPr vert="horz" wrap="none" anchor="ctr"/>
          <a:p>
            <a:pPr marL="0" indent="0" algn="ctr"/>
            <a:endParaRPr>
              <a:ea typeface="宋体" panose="02010600030101010101" pitchFamily="2" charset="-122"/>
              <a:sym typeface="Arial" panose="020B0604020202020204" pitchFamily="34" charset="0"/>
            </a:endParaRPr>
          </a:p>
        </p:txBody>
      </p:sp>
      <p:sp>
        <p:nvSpPr>
          <p:cNvPr id="17416" name="文本框 17415"/>
          <p:cNvSpPr txBox="1"/>
          <p:nvPr/>
        </p:nvSpPr>
        <p:spPr>
          <a:xfrm>
            <a:off x="1719059" y="3696057"/>
            <a:ext cx="635926" cy="368300"/>
          </a:xfrm>
          <a:prstGeom prst="rect">
            <a:avLst/>
          </a:prstGeom>
          <a:noFill/>
          <a:ln w="9525">
            <a:noFill/>
          </a:ln>
        </p:spPr>
        <p:txBody>
          <a:bodyPr vert="horz" wrap="square" anchor="t">
            <a:spAutoFit/>
          </a:bodyPr>
          <a:p>
            <a:r>
              <a:rPr lang="zh-CN" altLang="en-US" dirty="0">
                <a:ea typeface="宋体" panose="02010600030101010101" pitchFamily="2" charset="-122"/>
              </a:rPr>
              <a:t>DB1</a:t>
            </a:r>
            <a:endParaRPr lang="zh-CN" altLang="en-US" dirty="0">
              <a:ea typeface="宋体" panose="02010600030101010101" pitchFamily="2" charset="-122"/>
            </a:endParaRPr>
          </a:p>
        </p:txBody>
      </p:sp>
      <p:sp>
        <p:nvSpPr>
          <p:cNvPr id="17417" name="文本框 17416"/>
          <p:cNvSpPr txBox="1"/>
          <p:nvPr/>
        </p:nvSpPr>
        <p:spPr>
          <a:xfrm>
            <a:off x="3257332" y="3734118"/>
            <a:ext cx="635926" cy="368300"/>
          </a:xfrm>
          <a:prstGeom prst="rect">
            <a:avLst/>
          </a:prstGeom>
          <a:noFill/>
          <a:ln w="9525">
            <a:noFill/>
          </a:ln>
        </p:spPr>
        <p:txBody>
          <a:bodyPr vert="horz" wrap="square" anchor="t">
            <a:spAutoFit/>
          </a:bodyPr>
          <a:p>
            <a:r>
              <a:rPr lang="zh-CN" altLang="en-US" dirty="0">
                <a:ea typeface="宋体" panose="02010600030101010101" pitchFamily="2" charset="-122"/>
              </a:rPr>
              <a:t>DB2</a:t>
            </a:r>
            <a:endParaRPr lang="zh-CN" altLang="en-US" dirty="0">
              <a:ea typeface="宋体" panose="02010600030101010101" pitchFamily="2" charset="-122"/>
            </a:endParaRPr>
          </a:p>
        </p:txBody>
      </p:sp>
      <p:sp>
        <p:nvSpPr>
          <p:cNvPr id="17418" name="矩形 17417"/>
          <p:cNvSpPr/>
          <p:nvPr/>
        </p:nvSpPr>
        <p:spPr>
          <a:xfrm>
            <a:off x="1636595" y="4148024"/>
            <a:ext cx="791339" cy="432937"/>
          </a:xfrm>
          <a:prstGeom prst="rect">
            <a:avLst/>
          </a:prstGeom>
          <a:solidFill>
            <a:srgbClr val="CCECFF">
              <a:alpha val="100000"/>
            </a:srgbClr>
          </a:solidFill>
          <a:ln w="9525" cap="flat" cmpd="sng">
            <a:solidFill>
              <a:schemeClr val="tx1"/>
            </a:solidFill>
            <a:prstDash val="solid"/>
            <a:miter/>
            <a:headEnd type="none" w="med" len="med"/>
            <a:tailEnd type="none" w="med" len="med"/>
          </a:ln>
        </p:spPr>
        <p:txBody>
          <a:bodyPr vert="horz" wrap="none" anchor="ctr"/>
          <a:p>
            <a:pPr algn="ctr"/>
            <a:r>
              <a:rPr lang="zh-CN" altLang="en-US" dirty="0">
                <a:ea typeface="宋体" panose="02010600030101010101" pitchFamily="2" charset="-122"/>
              </a:rPr>
              <a:t>A</a:t>
            </a:r>
            <a:endParaRPr lang="zh-CN" altLang="en-US" dirty="0">
              <a:ea typeface="宋体" panose="02010600030101010101" pitchFamily="2" charset="-122"/>
            </a:endParaRPr>
          </a:p>
        </p:txBody>
      </p:sp>
      <p:sp>
        <p:nvSpPr>
          <p:cNvPr id="17419" name="矩形 17418"/>
          <p:cNvSpPr/>
          <p:nvPr/>
        </p:nvSpPr>
        <p:spPr>
          <a:xfrm>
            <a:off x="1636595" y="4771262"/>
            <a:ext cx="791339" cy="432936"/>
          </a:xfrm>
          <a:prstGeom prst="rect">
            <a:avLst/>
          </a:prstGeom>
          <a:solidFill>
            <a:srgbClr val="00FFFF">
              <a:alpha val="100000"/>
            </a:srgbClr>
          </a:solidFill>
          <a:ln w="9525" cap="flat" cmpd="sng">
            <a:solidFill>
              <a:schemeClr val="tx1"/>
            </a:solidFill>
            <a:prstDash val="solid"/>
            <a:miter/>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B</a:t>
            </a:r>
            <a:endParaRPr lang="zh-CN" altLang="en-US" dirty="0">
              <a:ea typeface="宋体" panose="02010600030101010101" pitchFamily="2" charset="-122"/>
              <a:sym typeface="Arial" panose="020B0604020202020204" pitchFamily="34" charset="0"/>
            </a:endParaRPr>
          </a:p>
        </p:txBody>
      </p:sp>
      <p:sp>
        <p:nvSpPr>
          <p:cNvPr id="17420" name="矩形 17419"/>
          <p:cNvSpPr/>
          <p:nvPr/>
        </p:nvSpPr>
        <p:spPr>
          <a:xfrm>
            <a:off x="3212928" y="4173397"/>
            <a:ext cx="791339" cy="432937"/>
          </a:xfrm>
          <a:prstGeom prst="rect">
            <a:avLst/>
          </a:prstGeom>
          <a:solidFill>
            <a:srgbClr val="CCECFF">
              <a:alpha val="100000"/>
            </a:srgbClr>
          </a:solidFill>
          <a:ln w="9525" cap="flat" cmpd="sng">
            <a:solidFill>
              <a:schemeClr val="tx1"/>
            </a:solidFill>
            <a:prstDash val="solid"/>
            <a:miter/>
            <a:headEnd type="none" w="med" len="med"/>
            <a:tailEnd type="none" w="med" len="med"/>
          </a:ln>
        </p:spPr>
        <p:txBody>
          <a:bodyPr vert="horz" wrap="none" anchor="ctr"/>
          <a:p>
            <a:pPr marL="0" indent="0" algn="ctr"/>
            <a:r>
              <a:rPr lang="zh-CN" altLang="en-US" dirty="0">
                <a:ea typeface="宋体" panose="02010600030101010101" pitchFamily="2" charset="-122"/>
                <a:sym typeface="Arial" panose="020B0604020202020204" pitchFamily="34" charset="0"/>
              </a:rPr>
              <a:t>A</a:t>
            </a:r>
            <a:endParaRPr lang="zh-CN" altLang="en-US" dirty="0">
              <a:ea typeface="宋体" panose="02010600030101010101" pitchFamily="2" charset="-122"/>
              <a:sym typeface="Arial" panose="020B0604020202020204" pitchFamily="34" charset="0"/>
            </a:endParaRPr>
          </a:p>
        </p:txBody>
      </p:sp>
      <p:sp>
        <p:nvSpPr>
          <p:cNvPr id="17421" name="矩形 17420"/>
          <p:cNvSpPr/>
          <p:nvPr/>
        </p:nvSpPr>
        <p:spPr>
          <a:xfrm>
            <a:off x="3212928" y="4796636"/>
            <a:ext cx="791339" cy="432936"/>
          </a:xfrm>
          <a:prstGeom prst="rect">
            <a:avLst/>
          </a:prstGeom>
          <a:solidFill>
            <a:srgbClr val="00FFFF">
              <a:alpha val="100000"/>
            </a:srgbClr>
          </a:solidFill>
          <a:ln w="9525" cap="flat" cmpd="sng">
            <a:solidFill>
              <a:schemeClr val="tx1"/>
            </a:solidFill>
            <a:prstDash val="solid"/>
            <a:miter/>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B</a:t>
            </a:r>
            <a:endParaRPr lang="zh-CN" altLang="en-US" dirty="0">
              <a:ea typeface="宋体" panose="02010600030101010101" pitchFamily="2" charset="-122"/>
              <a:sym typeface="Arial" panose="020B0604020202020204" pitchFamily="34" charset="0"/>
            </a:endParaRPr>
          </a:p>
        </p:txBody>
      </p:sp>
      <p:sp>
        <p:nvSpPr>
          <p:cNvPr id="17422" name="圆柱形 17421"/>
          <p:cNvSpPr/>
          <p:nvPr/>
        </p:nvSpPr>
        <p:spPr>
          <a:xfrm>
            <a:off x="7090327" y="2114966"/>
            <a:ext cx="1164012" cy="1747605"/>
          </a:xfrm>
          <a:prstGeom prst="can">
            <a:avLst>
              <a:gd name="adj" fmla="val 37532"/>
            </a:avLst>
          </a:prstGeom>
          <a:gradFill rotWithShape="0">
            <a:gsLst>
              <a:gs pos="0">
                <a:schemeClr val="bg1">
                  <a:alpha val="100000"/>
                </a:schemeClr>
              </a:gs>
              <a:gs pos="50000">
                <a:srgbClr val="CCCCFF">
                  <a:alpha val="100000"/>
                </a:srgbClr>
              </a:gs>
              <a:gs pos="100000">
                <a:schemeClr val="bg1">
                  <a:alpha val="100000"/>
                </a:schemeClr>
              </a:gs>
            </a:gsLst>
            <a:lin ang="0" scaled="1"/>
            <a:tileRect/>
          </a:gradFill>
          <a:ln w="9525" cap="flat" cmpd="sng">
            <a:solidFill>
              <a:schemeClr val="tx1"/>
            </a:solidFill>
            <a:prstDash val="solid"/>
            <a:bevel/>
            <a:headEnd type="none" w="med" len="med"/>
            <a:tailEnd type="none" w="med" len="med"/>
          </a:ln>
        </p:spPr>
        <p:txBody>
          <a:bodyPr/>
          <a:p>
            <a:endParaRPr lang="zh-CN" altLang="en-US"/>
          </a:p>
        </p:txBody>
      </p:sp>
      <p:sp>
        <p:nvSpPr>
          <p:cNvPr id="17423" name="圆角矩形 17422"/>
          <p:cNvSpPr/>
          <p:nvPr/>
        </p:nvSpPr>
        <p:spPr>
          <a:xfrm>
            <a:off x="7179135" y="2638296"/>
            <a:ext cx="934064" cy="1007014"/>
          </a:xfrm>
          <a:prstGeom prst="roundRect">
            <a:avLst>
              <a:gd name="adj" fmla="val 16667"/>
            </a:avLst>
          </a:prstGeom>
          <a:gradFill rotWithShape="0">
            <a:gsLst>
              <a:gs pos="0">
                <a:schemeClr val="bg1">
                  <a:alpha val="100000"/>
                </a:schemeClr>
              </a:gs>
              <a:gs pos="50000">
                <a:srgbClr val="CC99FF">
                  <a:alpha val="100000"/>
                </a:srgbClr>
              </a:gs>
              <a:gs pos="100000">
                <a:schemeClr val="bg1">
                  <a:alpha val="100000"/>
                </a:schemeClr>
              </a:gs>
            </a:gsLst>
            <a:lin ang="5400000" scaled="1"/>
            <a:tileRect/>
          </a:gradFill>
          <a:ln w="9525" cap="flat" cmpd="sng">
            <a:solidFill>
              <a:schemeClr val="tx1"/>
            </a:solidFill>
            <a:prstDash val="solid"/>
            <a:bevel/>
            <a:headEnd type="none" w="med" len="med"/>
            <a:tailEnd type="none" w="med" len="med"/>
          </a:ln>
        </p:spPr>
        <p:txBody>
          <a:bodyPr vert="horz" wrap="none" anchor="ctr"/>
          <a:p>
            <a:pPr marL="0" indent="0" algn="ctr"/>
            <a:endParaRPr>
              <a:ea typeface="宋体" panose="02010600030101010101" pitchFamily="2" charset="-122"/>
              <a:sym typeface="Arial" panose="020B0604020202020204" pitchFamily="34" charset="0"/>
            </a:endParaRPr>
          </a:p>
        </p:txBody>
      </p:sp>
      <p:sp>
        <p:nvSpPr>
          <p:cNvPr id="17424" name="矩形 17423"/>
          <p:cNvSpPr/>
          <p:nvPr/>
        </p:nvSpPr>
        <p:spPr>
          <a:xfrm>
            <a:off x="7229882" y="3087092"/>
            <a:ext cx="791338" cy="432936"/>
          </a:xfrm>
          <a:prstGeom prst="rect">
            <a:avLst/>
          </a:prstGeom>
          <a:solidFill>
            <a:srgbClr val="CCECFF">
              <a:alpha val="100000"/>
            </a:srgbClr>
          </a:solidFill>
          <a:ln w="9525" cap="flat" cmpd="sng">
            <a:solidFill>
              <a:schemeClr val="tx1"/>
            </a:solidFill>
            <a:prstDash val="solid"/>
            <a:miter/>
            <a:headEnd type="none" w="med" len="med"/>
            <a:tailEnd type="none" w="med" len="med"/>
          </a:ln>
        </p:spPr>
        <p:txBody>
          <a:bodyPr vert="horz" wrap="none" anchor="ctr"/>
          <a:p>
            <a:pPr algn="ctr"/>
            <a:r>
              <a:rPr lang="zh-CN" altLang="en-US" dirty="0">
                <a:ea typeface="宋体" panose="02010600030101010101" pitchFamily="2" charset="-122"/>
              </a:rPr>
              <a:t>A</a:t>
            </a:r>
            <a:endParaRPr lang="zh-CN" altLang="en-US" dirty="0">
              <a:ea typeface="宋体" panose="02010600030101010101" pitchFamily="2" charset="-122"/>
            </a:endParaRPr>
          </a:p>
        </p:txBody>
      </p:sp>
      <p:sp>
        <p:nvSpPr>
          <p:cNvPr id="17425" name="文本框 17424"/>
          <p:cNvSpPr txBox="1"/>
          <p:nvPr/>
        </p:nvSpPr>
        <p:spPr>
          <a:xfrm>
            <a:off x="7296487" y="2679528"/>
            <a:ext cx="672400" cy="368300"/>
          </a:xfrm>
          <a:prstGeom prst="rect">
            <a:avLst/>
          </a:prstGeom>
          <a:noFill/>
          <a:ln w="9525">
            <a:noFill/>
          </a:ln>
        </p:spPr>
        <p:txBody>
          <a:bodyPr vert="horz" wrap="square" anchor="t">
            <a:spAutoFit/>
          </a:bodyPr>
          <a:p>
            <a:r>
              <a:rPr lang="zh-CN" altLang="en-US" dirty="0">
                <a:ea typeface="宋体" panose="02010600030101010101" pitchFamily="2" charset="-122"/>
              </a:rPr>
              <a:t>DB1</a:t>
            </a:r>
            <a:endParaRPr lang="zh-CN" altLang="en-US" dirty="0">
              <a:ea typeface="宋体" panose="02010600030101010101" pitchFamily="2" charset="-122"/>
            </a:endParaRPr>
          </a:p>
        </p:txBody>
      </p:sp>
      <p:sp>
        <p:nvSpPr>
          <p:cNvPr id="17426" name="圆柱形 17425"/>
          <p:cNvSpPr/>
          <p:nvPr/>
        </p:nvSpPr>
        <p:spPr>
          <a:xfrm>
            <a:off x="7128388" y="4136923"/>
            <a:ext cx="1125952" cy="1747605"/>
          </a:xfrm>
          <a:prstGeom prst="can">
            <a:avLst>
              <a:gd name="adj" fmla="val 38801"/>
            </a:avLst>
          </a:prstGeom>
          <a:gradFill rotWithShape="0">
            <a:gsLst>
              <a:gs pos="0">
                <a:schemeClr val="bg1">
                  <a:alpha val="100000"/>
                </a:schemeClr>
              </a:gs>
              <a:gs pos="50000">
                <a:srgbClr val="CCCCFF">
                  <a:alpha val="100000"/>
                </a:srgbClr>
              </a:gs>
              <a:gs pos="100000">
                <a:schemeClr val="bg1">
                  <a:alpha val="100000"/>
                </a:schemeClr>
              </a:gs>
            </a:gsLst>
            <a:lin ang="0" scaled="1"/>
            <a:tileRect/>
          </a:gradFill>
          <a:ln w="9525" cap="flat" cmpd="sng">
            <a:solidFill>
              <a:schemeClr val="tx1"/>
            </a:solidFill>
            <a:prstDash val="solid"/>
            <a:miter/>
            <a:headEnd type="none" w="med" len="med"/>
            <a:tailEnd type="none" w="med" len="med"/>
          </a:ln>
        </p:spPr>
        <p:txBody>
          <a:bodyPr/>
          <a:p>
            <a:endParaRPr lang="zh-CN" altLang="en-US"/>
          </a:p>
        </p:txBody>
      </p:sp>
      <p:sp>
        <p:nvSpPr>
          <p:cNvPr id="17427" name="圆角矩形 17426"/>
          <p:cNvSpPr/>
          <p:nvPr/>
        </p:nvSpPr>
        <p:spPr>
          <a:xfrm>
            <a:off x="7217195" y="4660253"/>
            <a:ext cx="934064" cy="1007013"/>
          </a:xfrm>
          <a:prstGeom prst="roundRect">
            <a:avLst>
              <a:gd name="adj" fmla="val 16667"/>
            </a:avLst>
          </a:prstGeom>
          <a:gradFill rotWithShape="0">
            <a:gsLst>
              <a:gs pos="0">
                <a:schemeClr val="bg1">
                  <a:alpha val="100000"/>
                </a:schemeClr>
              </a:gs>
              <a:gs pos="50000">
                <a:srgbClr val="CC99FF">
                  <a:alpha val="100000"/>
                </a:srgbClr>
              </a:gs>
              <a:gs pos="100000">
                <a:schemeClr val="bg1">
                  <a:alpha val="100000"/>
                </a:schemeClr>
              </a:gs>
            </a:gsLst>
            <a:lin ang="5400000" scaled="1"/>
            <a:tileRect/>
          </a:gradFill>
          <a:ln w="9525" cap="flat" cmpd="sng">
            <a:solidFill>
              <a:schemeClr val="tx1"/>
            </a:solidFill>
            <a:prstDash val="solid"/>
            <a:miter/>
            <a:headEnd type="none" w="med" len="med"/>
            <a:tailEnd type="none" w="med" len="med"/>
          </a:ln>
        </p:spPr>
        <p:txBody>
          <a:bodyPr vert="horz" wrap="none" anchor="ctr"/>
          <a:p>
            <a:pPr marL="0" indent="0" algn="ctr"/>
            <a:endParaRPr>
              <a:ea typeface="宋体" panose="02010600030101010101" pitchFamily="2" charset="-122"/>
              <a:sym typeface="Arial" panose="020B0604020202020204" pitchFamily="34" charset="0"/>
            </a:endParaRPr>
          </a:p>
        </p:txBody>
      </p:sp>
      <p:sp>
        <p:nvSpPr>
          <p:cNvPr id="17428" name="矩形 17427"/>
          <p:cNvSpPr/>
          <p:nvPr/>
        </p:nvSpPr>
        <p:spPr>
          <a:xfrm>
            <a:off x="7267942" y="5109047"/>
            <a:ext cx="791338" cy="431351"/>
          </a:xfrm>
          <a:prstGeom prst="rect">
            <a:avLst/>
          </a:prstGeom>
          <a:solidFill>
            <a:srgbClr val="00FFFF">
              <a:alpha val="100000"/>
            </a:srgbClr>
          </a:solidFill>
          <a:ln w="9525" cap="flat" cmpd="sng">
            <a:solidFill>
              <a:schemeClr val="tx1"/>
            </a:solidFill>
            <a:prstDash val="solid"/>
            <a:bevel/>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B</a:t>
            </a:r>
            <a:endParaRPr lang="zh-CN" altLang="en-US" dirty="0">
              <a:ea typeface="宋体" panose="02010600030101010101" pitchFamily="2" charset="-122"/>
              <a:sym typeface="Arial" panose="020B0604020202020204" pitchFamily="34" charset="0"/>
            </a:endParaRPr>
          </a:p>
        </p:txBody>
      </p:sp>
      <p:sp>
        <p:nvSpPr>
          <p:cNvPr id="17429" name="文本框 17428"/>
          <p:cNvSpPr txBox="1"/>
          <p:nvPr/>
        </p:nvSpPr>
        <p:spPr>
          <a:xfrm>
            <a:off x="7334548" y="4699899"/>
            <a:ext cx="672400" cy="368300"/>
          </a:xfrm>
          <a:prstGeom prst="rect">
            <a:avLst/>
          </a:prstGeom>
          <a:noFill/>
          <a:ln w="9525">
            <a:noFill/>
          </a:ln>
        </p:spPr>
        <p:txBody>
          <a:bodyPr vert="horz" wrap="square" anchor="t">
            <a:spAutoFit/>
          </a:bodyPr>
          <a:p>
            <a:r>
              <a:rPr lang="zh-CN" altLang="en-US" dirty="0">
                <a:ea typeface="宋体" panose="02010600030101010101" pitchFamily="2" charset="-122"/>
              </a:rPr>
              <a:t>DB3</a:t>
            </a:r>
            <a:endParaRPr lang="zh-CN" altLang="en-US" dirty="0">
              <a:ea typeface="宋体" panose="02010600030101010101" pitchFamily="2" charset="-122"/>
            </a:endParaRPr>
          </a:p>
        </p:txBody>
      </p:sp>
      <p:sp>
        <p:nvSpPr>
          <p:cNvPr id="17430" name="圆柱形 17429"/>
          <p:cNvSpPr/>
          <p:nvPr/>
        </p:nvSpPr>
        <p:spPr>
          <a:xfrm>
            <a:off x="8547721" y="2140340"/>
            <a:ext cx="1103750" cy="1747605"/>
          </a:xfrm>
          <a:prstGeom prst="can">
            <a:avLst>
              <a:gd name="adj" fmla="val 39583"/>
            </a:avLst>
          </a:prstGeom>
          <a:gradFill rotWithShape="0">
            <a:gsLst>
              <a:gs pos="0">
                <a:schemeClr val="bg1">
                  <a:alpha val="100000"/>
                </a:schemeClr>
              </a:gs>
              <a:gs pos="50000">
                <a:srgbClr val="CCCCFF">
                  <a:alpha val="100000"/>
                </a:srgbClr>
              </a:gs>
              <a:gs pos="100000">
                <a:schemeClr val="bg1">
                  <a:alpha val="100000"/>
                </a:schemeClr>
              </a:gs>
            </a:gsLst>
            <a:lin ang="0" scaled="1"/>
            <a:tileRect/>
          </a:gradFill>
          <a:ln w="9525" cap="flat" cmpd="sng">
            <a:solidFill>
              <a:schemeClr val="tx1"/>
            </a:solidFill>
            <a:prstDash val="solid"/>
            <a:miter/>
            <a:headEnd type="none" w="med" len="med"/>
            <a:tailEnd type="none" w="med" len="med"/>
          </a:ln>
        </p:spPr>
        <p:txBody>
          <a:bodyPr/>
          <a:p>
            <a:endParaRPr lang="zh-CN" altLang="en-US"/>
          </a:p>
        </p:txBody>
      </p:sp>
      <p:sp>
        <p:nvSpPr>
          <p:cNvPr id="17431" name="圆角矩形 17430"/>
          <p:cNvSpPr/>
          <p:nvPr/>
        </p:nvSpPr>
        <p:spPr>
          <a:xfrm>
            <a:off x="8633357" y="2684286"/>
            <a:ext cx="934065" cy="1007013"/>
          </a:xfrm>
          <a:prstGeom prst="roundRect">
            <a:avLst>
              <a:gd name="adj" fmla="val 16667"/>
            </a:avLst>
          </a:prstGeom>
          <a:gradFill rotWithShape="0">
            <a:gsLst>
              <a:gs pos="0">
                <a:schemeClr val="bg1">
                  <a:alpha val="100000"/>
                </a:schemeClr>
              </a:gs>
              <a:gs pos="50000">
                <a:srgbClr val="FFCCFF">
                  <a:alpha val="100000"/>
                </a:srgbClr>
              </a:gs>
              <a:gs pos="100000">
                <a:schemeClr val="bg1">
                  <a:alpha val="100000"/>
                </a:schemeClr>
              </a:gs>
            </a:gsLst>
            <a:lin ang="5400000" scaled="1"/>
            <a:tileRect/>
          </a:gradFill>
          <a:ln w="9525" cap="flat" cmpd="sng">
            <a:solidFill>
              <a:schemeClr val="tx1"/>
            </a:solidFill>
            <a:prstDash val="solid"/>
            <a:bevel/>
            <a:headEnd type="none" w="med" len="med"/>
            <a:tailEnd type="none" w="med" len="med"/>
          </a:ln>
        </p:spPr>
        <p:txBody>
          <a:bodyPr vert="horz" wrap="none" anchor="ctr"/>
          <a:p>
            <a:pPr marL="0" indent="0" algn="ctr"/>
            <a:endParaRPr>
              <a:ea typeface="宋体" panose="02010600030101010101" pitchFamily="2" charset="-122"/>
              <a:sym typeface="Arial" panose="020B0604020202020204" pitchFamily="34" charset="0"/>
            </a:endParaRPr>
          </a:p>
        </p:txBody>
      </p:sp>
      <p:sp>
        <p:nvSpPr>
          <p:cNvPr id="17432" name="矩形 17431"/>
          <p:cNvSpPr/>
          <p:nvPr/>
        </p:nvSpPr>
        <p:spPr>
          <a:xfrm>
            <a:off x="8684104" y="3133081"/>
            <a:ext cx="791339" cy="432937"/>
          </a:xfrm>
          <a:prstGeom prst="rect">
            <a:avLst/>
          </a:prstGeom>
          <a:solidFill>
            <a:srgbClr val="CCECFF">
              <a:alpha val="100000"/>
            </a:srgbClr>
          </a:solidFill>
          <a:ln w="9525" cap="flat" cmpd="sng">
            <a:solidFill>
              <a:schemeClr val="tx1"/>
            </a:solidFill>
            <a:prstDash val="solid"/>
            <a:bevel/>
            <a:headEnd type="none" w="med" len="med"/>
            <a:tailEnd type="none" w="med" len="med"/>
          </a:ln>
        </p:spPr>
        <p:txBody>
          <a:bodyPr vert="horz" wrap="none" anchor="ctr"/>
          <a:p>
            <a:pPr algn="ctr"/>
            <a:r>
              <a:rPr lang="zh-CN" altLang="en-US" dirty="0">
                <a:ea typeface="宋体" panose="02010600030101010101" pitchFamily="2" charset="-122"/>
              </a:rPr>
              <a:t>A</a:t>
            </a:r>
            <a:endParaRPr lang="zh-CN" altLang="en-US" dirty="0">
              <a:ea typeface="宋体" panose="02010600030101010101" pitchFamily="2" charset="-122"/>
            </a:endParaRPr>
          </a:p>
        </p:txBody>
      </p:sp>
      <p:sp>
        <p:nvSpPr>
          <p:cNvPr id="17433" name="文本框 17432"/>
          <p:cNvSpPr txBox="1"/>
          <p:nvPr/>
        </p:nvSpPr>
        <p:spPr>
          <a:xfrm>
            <a:off x="8750710" y="2725518"/>
            <a:ext cx="672400" cy="368300"/>
          </a:xfrm>
          <a:prstGeom prst="rect">
            <a:avLst/>
          </a:prstGeom>
          <a:noFill/>
          <a:ln w="9525">
            <a:noFill/>
          </a:ln>
        </p:spPr>
        <p:txBody>
          <a:bodyPr vert="horz" wrap="square" anchor="t">
            <a:spAutoFit/>
          </a:bodyPr>
          <a:p>
            <a:r>
              <a:rPr lang="zh-CN" altLang="en-US" dirty="0">
                <a:ea typeface="宋体" panose="02010600030101010101" pitchFamily="2" charset="-122"/>
              </a:rPr>
              <a:t>DB2</a:t>
            </a:r>
            <a:endParaRPr lang="zh-CN" altLang="en-US" dirty="0">
              <a:ea typeface="宋体" panose="02010600030101010101" pitchFamily="2" charset="-122"/>
            </a:endParaRPr>
          </a:p>
        </p:txBody>
      </p:sp>
      <p:sp>
        <p:nvSpPr>
          <p:cNvPr id="17434" name="圆柱形 17433"/>
          <p:cNvSpPr/>
          <p:nvPr/>
        </p:nvSpPr>
        <p:spPr>
          <a:xfrm>
            <a:off x="8547721" y="4163882"/>
            <a:ext cx="1141811" cy="1747605"/>
          </a:xfrm>
          <a:prstGeom prst="can">
            <a:avLst>
              <a:gd name="adj" fmla="val 38264"/>
            </a:avLst>
          </a:prstGeom>
          <a:gradFill rotWithShape="0">
            <a:gsLst>
              <a:gs pos="0">
                <a:schemeClr val="bg1">
                  <a:alpha val="100000"/>
                </a:schemeClr>
              </a:gs>
              <a:gs pos="50000">
                <a:srgbClr val="CCCCFF">
                  <a:alpha val="100000"/>
                </a:srgbClr>
              </a:gs>
              <a:gs pos="100000">
                <a:schemeClr val="bg1">
                  <a:alpha val="100000"/>
                </a:schemeClr>
              </a:gs>
            </a:gsLst>
            <a:lin ang="0" scaled="1"/>
            <a:tileRect/>
          </a:gradFill>
          <a:ln w="9525" cap="flat" cmpd="sng">
            <a:solidFill>
              <a:schemeClr val="tx1"/>
            </a:solidFill>
            <a:prstDash val="solid"/>
            <a:headEnd type="none" w="med" len="med"/>
            <a:tailEnd type="none" w="med" len="med"/>
          </a:ln>
        </p:spPr>
        <p:txBody>
          <a:bodyPr/>
          <a:p>
            <a:endParaRPr lang="zh-CN" altLang="en-US"/>
          </a:p>
        </p:txBody>
      </p:sp>
      <p:sp>
        <p:nvSpPr>
          <p:cNvPr id="17435" name="圆角矩形 17434"/>
          <p:cNvSpPr/>
          <p:nvPr/>
        </p:nvSpPr>
        <p:spPr>
          <a:xfrm>
            <a:off x="8671417" y="4706242"/>
            <a:ext cx="934065" cy="1007014"/>
          </a:xfrm>
          <a:prstGeom prst="roundRect">
            <a:avLst>
              <a:gd name="adj" fmla="val 16667"/>
            </a:avLst>
          </a:prstGeom>
          <a:gradFill rotWithShape="0">
            <a:gsLst>
              <a:gs pos="0">
                <a:schemeClr val="bg1">
                  <a:alpha val="100000"/>
                </a:schemeClr>
              </a:gs>
              <a:gs pos="50000">
                <a:srgbClr val="FFCCFF">
                  <a:alpha val="100000"/>
                </a:srgbClr>
              </a:gs>
              <a:gs pos="100000">
                <a:schemeClr val="bg1">
                  <a:alpha val="100000"/>
                </a:schemeClr>
              </a:gs>
            </a:gsLst>
            <a:lin ang="5400000" scaled="1"/>
            <a:tileRect/>
          </a:gradFill>
          <a:ln w="9525" cap="flat" cmpd="sng">
            <a:solidFill>
              <a:schemeClr val="tx1"/>
            </a:solidFill>
            <a:prstDash val="solid"/>
            <a:bevel/>
            <a:headEnd type="none" w="med" len="med"/>
            <a:tailEnd type="none" w="med" len="med"/>
          </a:ln>
        </p:spPr>
        <p:txBody>
          <a:bodyPr vert="horz" wrap="none" anchor="ctr"/>
          <a:p>
            <a:pPr marL="0" indent="0" algn="ctr"/>
            <a:endParaRPr>
              <a:ea typeface="宋体" panose="02010600030101010101" pitchFamily="2" charset="-122"/>
              <a:sym typeface="Arial" panose="020B0604020202020204" pitchFamily="34" charset="0"/>
            </a:endParaRPr>
          </a:p>
        </p:txBody>
      </p:sp>
      <p:sp>
        <p:nvSpPr>
          <p:cNvPr id="17436" name="矩形 17435"/>
          <p:cNvSpPr/>
          <p:nvPr/>
        </p:nvSpPr>
        <p:spPr>
          <a:xfrm>
            <a:off x="8722164" y="5155038"/>
            <a:ext cx="791339" cy="432936"/>
          </a:xfrm>
          <a:prstGeom prst="rect">
            <a:avLst/>
          </a:prstGeom>
          <a:solidFill>
            <a:srgbClr val="00FFFF">
              <a:alpha val="100000"/>
            </a:srgbClr>
          </a:solidFill>
          <a:ln w="9525" cap="flat" cmpd="sng">
            <a:solidFill>
              <a:schemeClr val="tx1"/>
            </a:solidFill>
            <a:prstDash val="solid"/>
            <a:miter/>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B</a:t>
            </a:r>
            <a:endParaRPr lang="zh-CN" altLang="en-US" dirty="0">
              <a:ea typeface="宋体" panose="02010600030101010101" pitchFamily="2" charset="-122"/>
              <a:sym typeface="Arial" panose="020B0604020202020204" pitchFamily="34" charset="0"/>
            </a:endParaRPr>
          </a:p>
        </p:txBody>
      </p:sp>
      <p:sp>
        <p:nvSpPr>
          <p:cNvPr id="17437" name="文本框 17436"/>
          <p:cNvSpPr txBox="1"/>
          <p:nvPr/>
        </p:nvSpPr>
        <p:spPr>
          <a:xfrm>
            <a:off x="8788770" y="4747474"/>
            <a:ext cx="672400" cy="368300"/>
          </a:xfrm>
          <a:prstGeom prst="rect">
            <a:avLst/>
          </a:prstGeom>
          <a:noFill/>
          <a:ln w="9525">
            <a:noFill/>
          </a:ln>
        </p:spPr>
        <p:txBody>
          <a:bodyPr vert="horz" wrap="square" anchor="t">
            <a:spAutoFit/>
          </a:bodyPr>
          <a:p>
            <a:r>
              <a:rPr lang="zh-CN" altLang="en-US" dirty="0">
                <a:ea typeface="宋体" panose="02010600030101010101" pitchFamily="2" charset="-122"/>
              </a:rPr>
              <a:t>DB4</a:t>
            </a:r>
            <a:endParaRPr lang="zh-CN" altLang="en-US" dirty="0">
              <a:ea typeface="宋体" panose="02010600030101010101" pitchFamily="2" charset="-122"/>
            </a:endParaRPr>
          </a:p>
        </p:txBody>
      </p:sp>
    </p:spTree>
  </p:cSld>
  <p:clrMapOvr>
    <a:masterClrMapping/>
  </p:clrMapOvr>
  <p:transition>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8433"/>
          <p:cNvSpPr>
            <a:spLocks noGrp="1"/>
          </p:cNvSpPr>
          <p:nvPr>
            <p:ph type="title"/>
          </p:nvPr>
        </p:nvSpPr>
        <p:spPr/>
        <p:txBody>
          <a:bodyPr vert="horz" wrap="square" lIns="108818" tIns="54409" rIns="108818" bIns="54409" anchor="ctr"/>
          <a:p>
            <a:r>
              <a:rPr lang="zh-CN" altLang="en-US" dirty="0"/>
              <a:t>MySQL Sharding</a:t>
            </a:r>
            <a:endParaRPr lang="zh-CN" altLang="en-US" dirty="0"/>
          </a:p>
        </p:txBody>
      </p:sp>
      <p:sp>
        <p:nvSpPr>
          <p:cNvPr id="18435" name="文本占位符 18434"/>
          <p:cNvSpPr>
            <a:spLocks noGrp="1"/>
          </p:cNvSpPr>
          <p:nvPr>
            <p:ph type="body" idx="1"/>
          </p:nvPr>
        </p:nvSpPr>
        <p:spPr>
          <a:xfrm>
            <a:off x="838200" y="1450340"/>
            <a:ext cx="10515600" cy="4726940"/>
          </a:xfrm>
        </p:spPr>
        <p:txBody>
          <a:bodyPr vert="horz" wrap="square" lIns="108818" tIns="54409" rIns="108818" bIns="54409" anchor="t"/>
          <a:p>
            <a:r>
              <a:rPr lang="zh-CN" altLang="en-US" dirty="0"/>
              <a:t>垂直拆分</a:t>
            </a:r>
            <a:endParaRPr lang="zh-CN" altLang="en-US" dirty="0"/>
          </a:p>
          <a:p>
            <a:pPr lvl="1"/>
            <a:r>
              <a:rPr lang="zh-CN" altLang="en-US" dirty="0"/>
              <a:t>业务拆分</a:t>
            </a:r>
            <a:endParaRPr lang="zh-CN" altLang="en-US" dirty="0"/>
          </a:p>
        </p:txBody>
      </p:sp>
      <p:sp>
        <p:nvSpPr>
          <p:cNvPr id="18436" name="任意多边形 18435"/>
          <p:cNvSpPr/>
          <p:nvPr/>
        </p:nvSpPr>
        <p:spPr>
          <a:xfrm>
            <a:off x="5017623" y="3789622"/>
            <a:ext cx="1294052" cy="215675"/>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alpha val="100000"/>
            </a:schemeClr>
          </a:solidFill>
          <a:ln w="9525" cap="flat" cmpd="sng">
            <a:solidFill>
              <a:schemeClr val="tx1"/>
            </a:solidFill>
            <a:prstDash val="solid"/>
            <a:miter/>
            <a:headEnd type="none" w="med" len="med"/>
            <a:tailEnd type="none" w="med" len="med"/>
          </a:ln>
        </p:spPr>
        <p:txBody>
          <a:bodyPr/>
          <a:p>
            <a:endParaRPr lang="zh-CN" altLang="en-US"/>
          </a:p>
        </p:txBody>
      </p:sp>
      <p:sp>
        <p:nvSpPr>
          <p:cNvPr id="18437" name="圆柱形 18436"/>
          <p:cNvSpPr/>
          <p:nvPr/>
        </p:nvSpPr>
        <p:spPr>
          <a:xfrm>
            <a:off x="1281365" y="2495570"/>
            <a:ext cx="3520583" cy="3165353"/>
          </a:xfrm>
          <a:prstGeom prst="can">
            <a:avLst>
              <a:gd name="adj" fmla="val 25000"/>
            </a:avLst>
          </a:prstGeom>
          <a:gradFill rotWithShape="0">
            <a:gsLst>
              <a:gs pos="0">
                <a:schemeClr val="bg1">
                  <a:alpha val="100000"/>
                </a:schemeClr>
              </a:gs>
              <a:gs pos="50000">
                <a:srgbClr val="CCCCFF">
                  <a:alpha val="100000"/>
                </a:srgbClr>
              </a:gs>
              <a:gs pos="100000">
                <a:schemeClr val="bg1">
                  <a:alpha val="100000"/>
                </a:schemeClr>
              </a:gs>
            </a:gsLst>
            <a:lin ang="0" scaled="1"/>
            <a:tileRect/>
          </a:gradFill>
          <a:ln w="9525" cap="flat" cmpd="sng">
            <a:solidFill>
              <a:schemeClr val="tx1"/>
            </a:solidFill>
            <a:prstDash val="solid"/>
            <a:headEnd type="none" w="med" len="med"/>
            <a:tailEnd type="none" w="med" len="med"/>
          </a:ln>
        </p:spPr>
        <p:txBody>
          <a:bodyPr/>
          <a:p>
            <a:endParaRPr lang="zh-CN" altLang="en-US"/>
          </a:p>
        </p:txBody>
      </p:sp>
      <p:sp>
        <p:nvSpPr>
          <p:cNvPr id="18438" name="圆角矩形 18437"/>
          <p:cNvSpPr/>
          <p:nvPr/>
        </p:nvSpPr>
        <p:spPr>
          <a:xfrm>
            <a:off x="1638182" y="3359858"/>
            <a:ext cx="2803779" cy="1005428"/>
          </a:xfrm>
          <a:prstGeom prst="roundRect">
            <a:avLst>
              <a:gd name="adj" fmla="val 16667"/>
            </a:avLst>
          </a:prstGeom>
          <a:gradFill rotWithShape="0">
            <a:gsLst>
              <a:gs pos="0">
                <a:schemeClr val="bg1">
                  <a:alpha val="100000"/>
                </a:schemeClr>
              </a:gs>
              <a:gs pos="50000">
                <a:srgbClr val="CC99FF">
                  <a:alpha val="100000"/>
                </a:srgbClr>
              </a:gs>
              <a:gs pos="100000">
                <a:schemeClr val="bg1">
                  <a:alpha val="100000"/>
                </a:schemeClr>
              </a:gs>
            </a:gsLst>
            <a:lin ang="5400000" scaled="1"/>
            <a:tileRect/>
          </a:gradFill>
          <a:ln w="9525" cap="flat" cmpd="sng">
            <a:solidFill>
              <a:schemeClr val="tx1"/>
            </a:solidFill>
            <a:prstDash val="solid"/>
            <a:headEnd type="none" w="med" len="med"/>
            <a:tailEnd type="none" w="med" len="med"/>
          </a:ln>
        </p:spPr>
        <p:txBody>
          <a:bodyPr vert="horz" wrap="none" anchor="ctr"/>
          <a:p>
            <a:pPr algn="ctr"/>
            <a:endParaRPr>
              <a:ea typeface="宋体" panose="02010600030101010101" pitchFamily="2" charset="-122"/>
            </a:endParaRPr>
          </a:p>
        </p:txBody>
      </p:sp>
      <p:sp>
        <p:nvSpPr>
          <p:cNvPr id="18439" name="文本框 18438"/>
          <p:cNvSpPr txBox="1"/>
          <p:nvPr/>
        </p:nvSpPr>
        <p:spPr>
          <a:xfrm>
            <a:off x="2356570" y="3429635"/>
            <a:ext cx="1511314" cy="368300"/>
          </a:xfrm>
          <a:prstGeom prst="rect">
            <a:avLst/>
          </a:prstGeom>
          <a:noFill/>
          <a:ln w="9525">
            <a:noFill/>
          </a:ln>
        </p:spPr>
        <p:txBody>
          <a:bodyPr vert="horz" wrap="square" anchor="t">
            <a:spAutoFit/>
          </a:bodyPr>
          <a:p>
            <a:r>
              <a:rPr lang="zh-CN" altLang="en-US" dirty="0">
                <a:ea typeface="宋体" panose="02010600030101010101" pitchFamily="2" charset="-122"/>
              </a:rPr>
              <a:t>DB_USER1</a:t>
            </a:r>
            <a:endParaRPr lang="zh-CN" altLang="en-US" dirty="0">
              <a:ea typeface="宋体" panose="02010600030101010101" pitchFamily="2" charset="-122"/>
            </a:endParaRPr>
          </a:p>
        </p:txBody>
      </p:sp>
      <p:sp>
        <p:nvSpPr>
          <p:cNvPr id="18440" name="矩形 18439"/>
          <p:cNvSpPr/>
          <p:nvPr/>
        </p:nvSpPr>
        <p:spPr>
          <a:xfrm>
            <a:off x="1852271" y="3827682"/>
            <a:ext cx="504300" cy="432937"/>
          </a:xfrm>
          <a:prstGeom prst="rect">
            <a:avLst/>
          </a:prstGeom>
          <a:solidFill>
            <a:srgbClr val="CCECFF">
              <a:alpha val="100000"/>
            </a:srgbClr>
          </a:solidFill>
          <a:ln w="9525" cap="flat" cmpd="sng">
            <a:solidFill>
              <a:schemeClr val="tx1"/>
            </a:solidFill>
            <a:prstDash val="solid"/>
            <a:miter/>
            <a:headEnd type="none" w="med" len="med"/>
            <a:tailEnd type="none" w="med" len="med"/>
          </a:ln>
        </p:spPr>
        <p:txBody>
          <a:bodyPr vert="horz" wrap="none" anchor="ctr"/>
          <a:p>
            <a:pPr algn="ctr"/>
            <a:r>
              <a:rPr lang="zh-CN" altLang="en-US" dirty="0">
                <a:ea typeface="宋体" panose="02010600030101010101" pitchFamily="2" charset="-122"/>
              </a:rPr>
              <a:t>A</a:t>
            </a:r>
            <a:endParaRPr lang="zh-CN" altLang="en-US" dirty="0">
              <a:ea typeface="宋体" panose="02010600030101010101" pitchFamily="2" charset="-122"/>
            </a:endParaRPr>
          </a:p>
        </p:txBody>
      </p:sp>
      <p:sp>
        <p:nvSpPr>
          <p:cNvPr id="18441" name="矩形 18440"/>
          <p:cNvSpPr/>
          <p:nvPr/>
        </p:nvSpPr>
        <p:spPr>
          <a:xfrm>
            <a:off x="2513570" y="3827682"/>
            <a:ext cx="502713" cy="432937"/>
          </a:xfrm>
          <a:prstGeom prst="rect">
            <a:avLst/>
          </a:prstGeom>
          <a:solidFill>
            <a:srgbClr val="CCECFF">
              <a:alpha val="100000"/>
            </a:srgbClr>
          </a:solidFill>
          <a:ln w="9525" cap="flat" cmpd="sng">
            <a:solidFill>
              <a:schemeClr val="tx1"/>
            </a:solidFill>
            <a:prstDash val="solid"/>
            <a:bevel/>
            <a:headEnd type="none" w="med" len="med"/>
            <a:tailEnd type="none" w="med" len="med"/>
          </a:ln>
        </p:spPr>
        <p:txBody>
          <a:bodyPr vert="horz" wrap="none" anchor="ctr"/>
          <a:p>
            <a:pPr algn="ctr"/>
            <a:r>
              <a:rPr lang="zh-CN" altLang="en-US" dirty="0">
                <a:ea typeface="宋体" panose="02010600030101010101" pitchFamily="2" charset="-122"/>
              </a:rPr>
              <a:t>B</a:t>
            </a:r>
            <a:endParaRPr lang="zh-CN" altLang="en-US" dirty="0">
              <a:ea typeface="宋体" panose="02010600030101010101" pitchFamily="2" charset="-122"/>
            </a:endParaRPr>
          </a:p>
        </p:txBody>
      </p:sp>
      <p:sp>
        <p:nvSpPr>
          <p:cNvPr id="18442" name="矩形 18441"/>
          <p:cNvSpPr/>
          <p:nvPr/>
        </p:nvSpPr>
        <p:spPr>
          <a:xfrm>
            <a:off x="3162181" y="3827682"/>
            <a:ext cx="502714" cy="432937"/>
          </a:xfrm>
          <a:prstGeom prst="rect">
            <a:avLst/>
          </a:prstGeom>
          <a:solidFill>
            <a:srgbClr val="CCECFF">
              <a:alpha val="100000"/>
            </a:srgbClr>
          </a:solidFill>
          <a:ln w="9525" cap="flat" cmpd="sng">
            <a:solidFill>
              <a:schemeClr val="tx1"/>
            </a:solidFill>
            <a:prstDash val="solid"/>
            <a:miter/>
            <a:headEnd type="none" w="med" len="med"/>
            <a:tailEnd type="none" w="med" len="med"/>
          </a:ln>
        </p:spPr>
        <p:txBody>
          <a:bodyPr vert="horz" wrap="none" anchor="ctr"/>
          <a:p>
            <a:pPr algn="ctr"/>
            <a:r>
              <a:rPr lang="zh-CN" altLang="en-US" dirty="0">
                <a:ea typeface="宋体" panose="02010600030101010101" pitchFamily="2" charset="-122"/>
              </a:rPr>
              <a:t>C</a:t>
            </a:r>
            <a:endParaRPr lang="zh-CN" altLang="en-US" dirty="0">
              <a:ea typeface="宋体" panose="02010600030101010101" pitchFamily="2" charset="-122"/>
            </a:endParaRPr>
          </a:p>
        </p:txBody>
      </p:sp>
      <p:sp>
        <p:nvSpPr>
          <p:cNvPr id="18443" name="文本框 18442"/>
          <p:cNvSpPr txBox="1"/>
          <p:nvPr/>
        </p:nvSpPr>
        <p:spPr>
          <a:xfrm>
            <a:off x="3793349" y="3862571"/>
            <a:ext cx="653369" cy="368300"/>
          </a:xfrm>
          <a:prstGeom prst="rect">
            <a:avLst/>
          </a:prstGeom>
          <a:noFill/>
          <a:ln w="9525">
            <a:noFill/>
          </a:ln>
        </p:spPr>
        <p:txBody>
          <a:bodyPr>
            <a:spAutoFit/>
          </a:bodyPr>
          <a:p>
            <a:r>
              <a:rPr lang="zh-CN" altLang="en-US" dirty="0">
                <a:ea typeface="宋体" panose="02010600030101010101" pitchFamily="2" charset="-122"/>
              </a:rPr>
              <a:t>......</a:t>
            </a:r>
            <a:endParaRPr lang="zh-CN" altLang="en-US" dirty="0">
              <a:ea typeface="宋体" panose="02010600030101010101" pitchFamily="2" charset="-122"/>
            </a:endParaRPr>
          </a:p>
        </p:txBody>
      </p:sp>
      <p:sp>
        <p:nvSpPr>
          <p:cNvPr id="18444" name="圆角矩形 18443"/>
          <p:cNvSpPr/>
          <p:nvPr/>
        </p:nvSpPr>
        <p:spPr>
          <a:xfrm>
            <a:off x="1650868" y="4439820"/>
            <a:ext cx="2803779" cy="1007014"/>
          </a:xfrm>
          <a:prstGeom prst="roundRect">
            <a:avLst>
              <a:gd name="adj" fmla="val 16667"/>
            </a:avLst>
          </a:prstGeom>
          <a:gradFill rotWithShape="0">
            <a:gsLst>
              <a:gs pos="0">
                <a:schemeClr val="bg1">
                  <a:alpha val="100000"/>
                </a:schemeClr>
              </a:gs>
              <a:gs pos="50000">
                <a:srgbClr val="FFCCFF">
                  <a:alpha val="100000"/>
                </a:srgbClr>
              </a:gs>
              <a:gs pos="100000">
                <a:schemeClr val="bg1">
                  <a:alpha val="100000"/>
                </a:schemeClr>
              </a:gs>
            </a:gsLst>
            <a:lin ang="5400000" scaled="1"/>
            <a:tileRect/>
          </a:gradFill>
          <a:ln w="9525" cap="flat" cmpd="sng">
            <a:solidFill>
              <a:schemeClr val="tx1"/>
            </a:solidFill>
            <a:prstDash val="solid"/>
            <a:bevel/>
            <a:headEnd type="none" w="med" len="med"/>
            <a:tailEnd type="none" w="med" len="med"/>
          </a:ln>
        </p:spPr>
        <p:txBody>
          <a:bodyPr vert="horz" wrap="none" anchor="ctr"/>
          <a:p>
            <a:pPr marL="0" indent="0" algn="ctr"/>
            <a:endParaRPr>
              <a:ea typeface="宋体" panose="02010600030101010101" pitchFamily="2" charset="-122"/>
              <a:sym typeface="Arial" panose="020B0604020202020204" pitchFamily="34" charset="0"/>
            </a:endParaRPr>
          </a:p>
        </p:txBody>
      </p:sp>
      <p:sp>
        <p:nvSpPr>
          <p:cNvPr id="18445" name="文本框 18444"/>
          <p:cNvSpPr txBox="1"/>
          <p:nvPr/>
        </p:nvSpPr>
        <p:spPr>
          <a:xfrm>
            <a:off x="2369257" y="4511183"/>
            <a:ext cx="1511314" cy="368300"/>
          </a:xfrm>
          <a:prstGeom prst="rect">
            <a:avLst/>
          </a:prstGeom>
          <a:noFill/>
          <a:ln w="9525">
            <a:noFill/>
          </a:ln>
        </p:spPr>
        <p:txBody>
          <a:bodyPr vert="horz" wrap="square" anchor="t">
            <a:spAutoFit/>
          </a:bodyPr>
          <a:p>
            <a:r>
              <a:rPr lang="zh-CN" altLang="en-US" dirty="0">
                <a:ea typeface="宋体" panose="02010600030101010101" pitchFamily="2" charset="-122"/>
              </a:rPr>
              <a:t>DB_USER2</a:t>
            </a:r>
            <a:endParaRPr lang="zh-CN" altLang="en-US" dirty="0">
              <a:ea typeface="宋体" panose="02010600030101010101" pitchFamily="2" charset="-122"/>
            </a:endParaRPr>
          </a:p>
        </p:txBody>
      </p:sp>
      <p:sp>
        <p:nvSpPr>
          <p:cNvPr id="18446" name="矩形 18445"/>
          <p:cNvSpPr/>
          <p:nvPr/>
        </p:nvSpPr>
        <p:spPr>
          <a:xfrm>
            <a:off x="1864957" y="4909231"/>
            <a:ext cx="504300" cy="431351"/>
          </a:xfrm>
          <a:prstGeom prst="rect">
            <a:avLst/>
          </a:prstGeom>
          <a:solidFill>
            <a:srgbClr val="CCECFF">
              <a:alpha val="100000"/>
            </a:srgbClr>
          </a:solidFill>
          <a:ln w="9525" cap="flat" cmpd="sng">
            <a:solidFill>
              <a:schemeClr val="tx1"/>
            </a:solidFill>
            <a:prstDash val="solid"/>
            <a:bevel/>
            <a:headEnd type="none" w="med" len="med"/>
            <a:tailEnd type="none" w="med" len="med"/>
          </a:ln>
        </p:spPr>
        <p:txBody>
          <a:bodyPr vert="horz" wrap="none" anchor="ctr"/>
          <a:p>
            <a:pPr algn="ctr"/>
            <a:r>
              <a:rPr lang="zh-CN" altLang="en-US" dirty="0">
                <a:ea typeface="宋体" panose="02010600030101010101" pitchFamily="2" charset="-122"/>
              </a:rPr>
              <a:t>A</a:t>
            </a:r>
            <a:endParaRPr lang="zh-CN" altLang="en-US" dirty="0">
              <a:ea typeface="宋体" panose="02010600030101010101" pitchFamily="2" charset="-122"/>
            </a:endParaRPr>
          </a:p>
        </p:txBody>
      </p:sp>
      <p:sp>
        <p:nvSpPr>
          <p:cNvPr id="18447" name="矩形 18446"/>
          <p:cNvSpPr/>
          <p:nvPr/>
        </p:nvSpPr>
        <p:spPr>
          <a:xfrm>
            <a:off x="2526256" y="4909231"/>
            <a:ext cx="502713" cy="431351"/>
          </a:xfrm>
          <a:prstGeom prst="rect">
            <a:avLst/>
          </a:prstGeom>
          <a:solidFill>
            <a:srgbClr val="CCECFF">
              <a:alpha val="100000"/>
            </a:srgbClr>
          </a:solidFill>
          <a:ln w="9525" cap="flat" cmpd="sng">
            <a:solidFill>
              <a:schemeClr val="tx1"/>
            </a:solidFill>
            <a:prstDash val="solid"/>
            <a:miter/>
            <a:headEnd type="none" w="med" len="med"/>
            <a:tailEnd type="none" w="med" len="med"/>
          </a:ln>
        </p:spPr>
        <p:txBody>
          <a:bodyPr vert="horz" wrap="none" anchor="ctr"/>
          <a:p>
            <a:pPr algn="ctr"/>
            <a:r>
              <a:rPr lang="zh-CN" altLang="en-US" dirty="0">
                <a:ea typeface="宋体" panose="02010600030101010101" pitchFamily="2" charset="-122"/>
              </a:rPr>
              <a:t>B</a:t>
            </a:r>
            <a:endParaRPr lang="zh-CN" altLang="en-US" dirty="0">
              <a:ea typeface="宋体" panose="02010600030101010101" pitchFamily="2" charset="-122"/>
            </a:endParaRPr>
          </a:p>
        </p:txBody>
      </p:sp>
      <p:sp>
        <p:nvSpPr>
          <p:cNvPr id="18448" name="矩形 18447"/>
          <p:cNvSpPr/>
          <p:nvPr/>
        </p:nvSpPr>
        <p:spPr>
          <a:xfrm>
            <a:off x="3174868" y="4909231"/>
            <a:ext cx="502714" cy="431351"/>
          </a:xfrm>
          <a:prstGeom prst="rect">
            <a:avLst/>
          </a:prstGeom>
          <a:solidFill>
            <a:srgbClr val="CCECFF">
              <a:alpha val="100000"/>
            </a:srgbClr>
          </a:solidFill>
          <a:ln w="9525" cap="flat" cmpd="sng">
            <a:solidFill>
              <a:schemeClr val="tx1"/>
            </a:solidFill>
            <a:prstDash val="solid"/>
            <a:miter/>
            <a:headEnd type="none" w="med" len="med"/>
            <a:tailEnd type="none" w="med" len="med"/>
          </a:ln>
        </p:spPr>
        <p:txBody>
          <a:bodyPr vert="horz" wrap="none" anchor="ctr"/>
          <a:p>
            <a:pPr algn="ctr"/>
            <a:r>
              <a:rPr lang="zh-CN" altLang="en-US" dirty="0">
                <a:ea typeface="宋体" panose="02010600030101010101" pitchFamily="2" charset="-122"/>
              </a:rPr>
              <a:t>C</a:t>
            </a:r>
            <a:endParaRPr lang="zh-CN" altLang="en-US" dirty="0">
              <a:ea typeface="宋体" panose="02010600030101010101" pitchFamily="2" charset="-122"/>
            </a:endParaRPr>
          </a:p>
        </p:txBody>
      </p:sp>
      <p:sp>
        <p:nvSpPr>
          <p:cNvPr id="18449" name="文本框 18448"/>
          <p:cNvSpPr txBox="1"/>
          <p:nvPr/>
        </p:nvSpPr>
        <p:spPr>
          <a:xfrm>
            <a:off x="3806035" y="4942534"/>
            <a:ext cx="653369" cy="368300"/>
          </a:xfrm>
          <a:prstGeom prst="rect">
            <a:avLst/>
          </a:prstGeom>
          <a:noFill/>
          <a:ln w="9525">
            <a:noFill/>
          </a:ln>
        </p:spPr>
        <p:txBody>
          <a:bodyPr vert="horz" wrap="square" anchor="t">
            <a:spAutoFit/>
          </a:bodyPr>
          <a:p>
            <a:r>
              <a:rPr lang="zh-CN" altLang="en-US" dirty="0">
                <a:ea typeface="宋体" panose="02010600030101010101" pitchFamily="2" charset="-122"/>
              </a:rPr>
              <a:t>......</a:t>
            </a:r>
            <a:endParaRPr lang="zh-CN" altLang="en-US" dirty="0">
              <a:ea typeface="宋体" panose="02010600030101010101" pitchFamily="2" charset="-122"/>
            </a:endParaRPr>
          </a:p>
        </p:txBody>
      </p:sp>
      <p:sp>
        <p:nvSpPr>
          <p:cNvPr id="18450" name="圆柱形 18449"/>
          <p:cNvSpPr/>
          <p:nvPr/>
        </p:nvSpPr>
        <p:spPr>
          <a:xfrm>
            <a:off x="6887339" y="1923079"/>
            <a:ext cx="3471421" cy="1798352"/>
          </a:xfrm>
          <a:prstGeom prst="can">
            <a:avLst>
              <a:gd name="adj" fmla="val 25000"/>
            </a:avLst>
          </a:prstGeom>
          <a:gradFill rotWithShape="0">
            <a:gsLst>
              <a:gs pos="0">
                <a:schemeClr val="bg1">
                  <a:alpha val="100000"/>
                </a:schemeClr>
              </a:gs>
              <a:gs pos="50000">
                <a:srgbClr val="CCCCFF">
                  <a:alpha val="100000"/>
                </a:srgbClr>
              </a:gs>
              <a:gs pos="100000">
                <a:schemeClr val="bg1">
                  <a:alpha val="100000"/>
                </a:schemeClr>
              </a:gs>
            </a:gsLst>
            <a:lin ang="0" scaled="1"/>
            <a:tileRect/>
          </a:gradFill>
          <a:ln w="9525" cap="flat" cmpd="sng">
            <a:solidFill>
              <a:schemeClr val="tx1"/>
            </a:solidFill>
            <a:prstDash val="solid"/>
            <a:bevel/>
            <a:headEnd type="none" w="med" len="med"/>
            <a:tailEnd type="none" w="med" len="med"/>
          </a:ln>
        </p:spPr>
        <p:txBody>
          <a:bodyPr/>
          <a:p>
            <a:endParaRPr lang="zh-CN" altLang="en-US"/>
          </a:p>
        </p:txBody>
      </p:sp>
      <p:sp>
        <p:nvSpPr>
          <p:cNvPr id="18451" name="圆角矩形 18450"/>
          <p:cNvSpPr/>
          <p:nvPr/>
        </p:nvSpPr>
        <p:spPr>
          <a:xfrm>
            <a:off x="7191822" y="2473368"/>
            <a:ext cx="2805365" cy="1007014"/>
          </a:xfrm>
          <a:prstGeom prst="roundRect">
            <a:avLst>
              <a:gd name="adj" fmla="val 16667"/>
            </a:avLst>
          </a:prstGeom>
          <a:gradFill rotWithShape="0">
            <a:gsLst>
              <a:gs pos="0">
                <a:schemeClr val="bg1">
                  <a:alpha val="100000"/>
                </a:schemeClr>
              </a:gs>
              <a:gs pos="50000">
                <a:srgbClr val="CC99FF">
                  <a:alpha val="100000"/>
                </a:srgbClr>
              </a:gs>
              <a:gs pos="100000">
                <a:schemeClr val="bg1">
                  <a:alpha val="100000"/>
                </a:schemeClr>
              </a:gs>
            </a:gsLst>
            <a:lin ang="5400000" scaled="1"/>
            <a:tileRect/>
          </a:gradFill>
          <a:ln w="9525" cap="flat" cmpd="sng">
            <a:solidFill>
              <a:schemeClr val="tx1"/>
            </a:solidFill>
            <a:prstDash val="solid"/>
            <a:bevel/>
            <a:headEnd type="none" w="med" len="med"/>
            <a:tailEnd type="none" w="med" len="med"/>
          </a:ln>
        </p:spPr>
        <p:txBody>
          <a:bodyPr vert="horz" wrap="none" anchor="ctr"/>
          <a:p>
            <a:pPr algn="ctr"/>
            <a:endParaRPr>
              <a:ea typeface="宋体" panose="02010600030101010101" pitchFamily="2" charset="-122"/>
            </a:endParaRPr>
          </a:p>
        </p:txBody>
      </p:sp>
      <p:sp>
        <p:nvSpPr>
          <p:cNvPr id="18452" name="文本框 18451"/>
          <p:cNvSpPr txBox="1"/>
          <p:nvPr/>
        </p:nvSpPr>
        <p:spPr>
          <a:xfrm>
            <a:off x="7911797" y="2544732"/>
            <a:ext cx="1509727" cy="368300"/>
          </a:xfrm>
          <a:prstGeom prst="rect">
            <a:avLst/>
          </a:prstGeom>
          <a:noFill/>
          <a:ln w="9525">
            <a:noFill/>
          </a:ln>
        </p:spPr>
        <p:txBody>
          <a:bodyPr vert="horz" wrap="square" anchor="t">
            <a:spAutoFit/>
          </a:bodyPr>
          <a:p>
            <a:r>
              <a:rPr lang="zh-CN" altLang="en-US" dirty="0">
                <a:ea typeface="宋体" panose="02010600030101010101" pitchFamily="2" charset="-122"/>
              </a:rPr>
              <a:t>DB_USER1</a:t>
            </a:r>
            <a:endParaRPr lang="zh-CN" altLang="en-US" dirty="0">
              <a:ea typeface="宋体" panose="02010600030101010101" pitchFamily="2" charset="-122"/>
            </a:endParaRPr>
          </a:p>
        </p:txBody>
      </p:sp>
      <p:sp>
        <p:nvSpPr>
          <p:cNvPr id="18453" name="矩形 18452"/>
          <p:cNvSpPr/>
          <p:nvPr/>
        </p:nvSpPr>
        <p:spPr>
          <a:xfrm>
            <a:off x="7407497" y="2942779"/>
            <a:ext cx="502713" cy="431351"/>
          </a:xfrm>
          <a:prstGeom prst="rect">
            <a:avLst/>
          </a:prstGeom>
          <a:solidFill>
            <a:srgbClr val="CCECFF">
              <a:alpha val="100000"/>
            </a:srgbClr>
          </a:solidFill>
          <a:ln w="9525" cap="flat" cmpd="sng">
            <a:solidFill>
              <a:schemeClr val="tx1"/>
            </a:solidFill>
            <a:prstDash val="solid"/>
            <a:bevel/>
            <a:headEnd type="none" w="med" len="med"/>
            <a:tailEnd type="none" w="med" len="med"/>
          </a:ln>
        </p:spPr>
        <p:txBody>
          <a:bodyPr vert="horz" wrap="none" anchor="ctr"/>
          <a:p>
            <a:pPr algn="ctr"/>
            <a:r>
              <a:rPr lang="zh-CN" altLang="en-US" dirty="0">
                <a:ea typeface="宋体" panose="02010600030101010101" pitchFamily="2" charset="-122"/>
              </a:rPr>
              <a:t>A</a:t>
            </a:r>
            <a:endParaRPr lang="zh-CN" altLang="en-US" dirty="0">
              <a:ea typeface="宋体" panose="02010600030101010101" pitchFamily="2" charset="-122"/>
            </a:endParaRPr>
          </a:p>
        </p:txBody>
      </p:sp>
      <p:sp>
        <p:nvSpPr>
          <p:cNvPr id="18454" name="矩形 18453"/>
          <p:cNvSpPr/>
          <p:nvPr/>
        </p:nvSpPr>
        <p:spPr>
          <a:xfrm>
            <a:off x="8068795" y="2942779"/>
            <a:ext cx="502714" cy="431351"/>
          </a:xfrm>
          <a:prstGeom prst="rect">
            <a:avLst/>
          </a:prstGeom>
          <a:solidFill>
            <a:srgbClr val="CCECFF">
              <a:alpha val="100000"/>
            </a:srgbClr>
          </a:solidFill>
          <a:ln w="9525" cap="flat" cmpd="sng">
            <a:solidFill>
              <a:schemeClr val="tx1"/>
            </a:solidFill>
            <a:prstDash val="solid"/>
            <a:miter/>
            <a:headEnd type="none" w="med" len="med"/>
            <a:tailEnd type="none" w="med" len="med"/>
          </a:ln>
        </p:spPr>
        <p:txBody>
          <a:bodyPr vert="horz" wrap="none" anchor="ctr"/>
          <a:p>
            <a:pPr algn="ctr"/>
            <a:r>
              <a:rPr lang="zh-CN" altLang="en-US" dirty="0">
                <a:ea typeface="宋体" panose="02010600030101010101" pitchFamily="2" charset="-122"/>
              </a:rPr>
              <a:t>B</a:t>
            </a:r>
            <a:endParaRPr lang="zh-CN" altLang="en-US" dirty="0">
              <a:ea typeface="宋体" panose="02010600030101010101" pitchFamily="2" charset="-122"/>
            </a:endParaRPr>
          </a:p>
        </p:txBody>
      </p:sp>
      <p:sp>
        <p:nvSpPr>
          <p:cNvPr id="18455" name="矩形 18454"/>
          <p:cNvSpPr/>
          <p:nvPr/>
        </p:nvSpPr>
        <p:spPr>
          <a:xfrm>
            <a:off x="8715821" y="2942779"/>
            <a:ext cx="504300" cy="431351"/>
          </a:xfrm>
          <a:prstGeom prst="rect">
            <a:avLst/>
          </a:prstGeom>
          <a:solidFill>
            <a:srgbClr val="CCECFF">
              <a:alpha val="100000"/>
            </a:srgbClr>
          </a:solidFill>
          <a:ln w="9525" cap="flat" cmpd="sng">
            <a:solidFill>
              <a:schemeClr val="tx1"/>
            </a:solidFill>
            <a:prstDash val="solid"/>
            <a:miter/>
            <a:headEnd type="none" w="med" len="med"/>
            <a:tailEnd type="none" w="med" len="med"/>
          </a:ln>
        </p:spPr>
        <p:txBody>
          <a:bodyPr vert="horz" wrap="none" anchor="ctr"/>
          <a:p>
            <a:pPr algn="ctr"/>
            <a:r>
              <a:rPr lang="zh-CN" altLang="en-US" dirty="0">
                <a:ea typeface="宋体" panose="02010600030101010101" pitchFamily="2" charset="-122"/>
              </a:rPr>
              <a:t>C</a:t>
            </a:r>
            <a:endParaRPr lang="zh-CN" altLang="en-US" dirty="0">
              <a:ea typeface="宋体" panose="02010600030101010101" pitchFamily="2" charset="-122"/>
            </a:endParaRPr>
          </a:p>
        </p:txBody>
      </p:sp>
      <p:sp>
        <p:nvSpPr>
          <p:cNvPr id="18456" name="文本框 18455"/>
          <p:cNvSpPr txBox="1"/>
          <p:nvPr/>
        </p:nvSpPr>
        <p:spPr>
          <a:xfrm>
            <a:off x="9348575" y="2976082"/>
            <a:ext cx="653369" cy="368300"/>
          </a:xfrm>
          <a:prstGeom prst="rect">
            <a:avLst/>
          </a:prstGeom>
          <a:noFill/>
          <a:ln w="9525">
            <a:noFill/>
          </a:ln>
        </p:spPr>
        <p:txBody>
          <a:bodyPr vert="horz" wrap="square" anchor="t">
            <a:spAutoFit/>
          </a:bodyPr>
          <a:p>
            <a:r>
              <a:rPr lang="zh-CN" altLang="en-US" dirty="0">
                <a:ea typeface="宋体" panose="02010600030101010101" pitchFamily="2" charset="-122"/>
              </a:rPr>
              <a:t>......</a:t>
            </a:r>
            <a:endParaRPr lang="zh-CN" altLang="en-US" dirty="0">
              <a:ea typeface="宋体" panose="02010600030101010101" pitchFamily="2" charset="-122"/>
            </a:endParaRPr>
          </a:p>
        </p:txBody>
      </p:sp>
      <p:sp>
        <p:nvSpPr>
          <p:cNvPr id="18457" name="圆柱形 18456"/>
          <p:cNvSpPr/>
          <p:nvPr/>
        </p:nvSpPr>
        <p:spPr>
          <a:xfrm>
            <a:off x="6874652" y="3970409"/>
            <a:ext cx="3469836" cy="1798352"/>
          </a:xfrm>
          <a:prstGeom prst="can">
            <a:avLst>
              <a:gd name="adj" fmla="val 25000"/>
            </a:avLst>
          </a:prstGeom>
          <a:gradFill rotWithShape="0">
            <a:gsLst>
              <a:gs pos="0">
                <a:schemeClr val="bg1">
                  <a:alpha val="100000"/>
                </a:schemeClr>
              </a:gs>
              <a:gs pos="50000">
                <a:srgbClr val="CCCCFF">
                  <a:alpha val="100000"/>
                </a:srgbClr>
              </a:gs>
              <a:gs pos="100000">
                <a:schemeClr val="bg1">
                  <a:alpha val="100000"/>
                </a:schemeClr>
              </a:gs>
            </a:gsLst>
            <a:lin ang="0" scaled="1"/>
            <a:tileRect/>
          </a:gradFill>
          <a:ln w="9525" cap="flat" cmpd="sng">
            <a:solidFill>
              <a:schemeClr val="tx1"/>
            </a:solidFill>
            <a:prstDash val="solid"/>
            <a:miter/>
            <a:headEnd type="none" w="med" len="med"/>
            <a:tailEnd type="none" w="med" len="med"/>
          </a:ln>
        </p:spPr>
        <p:txBody>
          <a:bodyPr/>
          <a:p>
            <a:endParaRPr lang="zh-CN" altLang="en-US"/>
          </a:p>
        </p:txBody>
      </p:sp>
      <p:sp>
        <p:nvSpPr>
          <p:cNvPr id="18458" name="圆角矩形 18457"/>
          <p:cNvSpPr/>
          <p:nvPr/>
        </p:nvSpPr>
        <p:spPr>
          <a:xfrm>
            <a:off x="7179135" y="4520698"/>
            <a:ext cx="2803779" cy="1007013"/>
          </a:xfrm>
          <a:prstGeom prst="roundRect">
            <a:avLst>
              <a:gd name="adj" fmla="val 16667"/>
            </a:avLst>
          </a:prstGeom>
          <a:gradFill rotWithShape="0">
            <a:gsLst>
              <a:gs pos="0">
                <a:schemeClr val="bg1">
                  <a:alpha val="100000"/>
                </a:schemeClr>
              </a:gs>
              <a:gs pos="50000">
                <a:srgbClr val="FFCCFF">
                  <a:alpha val="100000"/>
                </a:srgbClr>
              </a:gs>
              <a:gs pos="100000">
                <a:schemeClr val="bg1">
                  <a:alpha val="100000"/>
                </a:schemeClr>
              </a:gs>
            </a:gsLst>
            <a:lin ang="5400000" scaled="1"/>
            <a:tileRect/>
          </a:gradFill>
          <a:ln w="9525" cap="flat" cmpd="sng">
            <a:solidFill>
              <a:schemeClr val="tx1"/>
            </a:solidFill>
            <a:prstDash val="solid"/>
            <a:bevel/>
            <a:headEnd type="none" w="med" len="med"/>
            <a:tailEnd type="none" w="med" len="med"/>
          </a:ln>
        </p:spPr>
        <p:txBody>
          <a:bodyPr vert="horz" wrap="none" anchor="ctr"/>
          <a:p>
            <a:pPr marL="0" indent="0" algn="ctr"/>
            <a:endParaRPr>
              <a:ea typeface="宋体" panose="02010600030101010101" pitchFamily="2" charset="-122"/>
              <a:sym typeface="Arial" panose="020B0604020202020204" pitchFamily="34" charset="0"/>
            </a:endParaRPr>
          </a:p>
        </p:txBody>
      </p:sp>
      <p:sp>
        <p:nvSpPr>
          <p:cNvPr id="18459" name="文本框 18458"/>
          <p:cNvSpPr txBox="1"/>
          <p:nvPr/>
        </p:nvSpPr>
        <p:spPr>
          <a:xfrm>
            <a:off x="7897523" y="4592061"/>
            <a:ext cx="1511314" cy="368300"/>
          </a:xfrm>
          <a:prstGeom prst="rect">
            <a:avLst/>
          </a:prstGeom>
          <a:noFill/>
          <a:ln w="9525">
            <a:noFill/>
          </a:ln>
        </p:spPr>
        <p:txBody>
          <a:bodyPr vert="horz" wrap="square" anchor="t">
            <a:spAutoFit/>
          </a:bodyPr>
          <a:p>
            <a:r>
              <a:rPr lang="zh-CN" altLang="en-US" dirty="0">
                <a:ea typeface="宋体" panose="02010600030101010101" pitchFamily="2" charset="-122"/>
              </a:rPr>
              <a:t>DB_USER2</a:t>
            </a:r>
            <a:endParaRPr lang="zh-CN" altLang="en-US" dirty="0">
              <a:ea typeface="宋体" panose="02010600030101010101" pitchFamily="2" charset="-122"/>
            </a:endParaRPr>
          </a:p>
        </p:txBody>
      </p:sp>
      <p:sp>
        <p:nvSpPr>
          <p:cNvPr id="18460" name="矩形 18459"/>
          <p:cNvSpPr/>
          <p:nvPr/>
        </p:nvSpPr>
        <p:spPr>
          <a:xfrm>
            <a:off x="7393224" y="4990109"/>
            <a:ext cx="504300" cy="431351"/>
          </a:xfrm>
          <a:prstGeom prst="rect">
            <a:avLst/>
          </a:prstGeom>
          <a:solidFill>
            <a:srgbClr val="CCECFF">
              <a:alpha val="100000"/>
            </a:srgbClr>
          </a:solidFill>
          <a:ln w="9525" cap="flat" cmpd="sng">
            <a:solidFill>
              <a:schemeClr val="tx1"/>
            </a:solidFill>
            <a:prstDash val="solid"/>
            <a:miter/>
            <a:headEnd type="none" w="med" len="med"/>
            <a:tailEnd type="none" w="med" len="med"/>
          </a:ln>
        </p:spPr>
        <p:txBody>
          <a:bodyPr vert="horz" wrap="none" anchor="ctr"/>
          <a:p>
            <a:pPr algn="ctr"/>
            <a:r>
              <a:rPr lang="zh-CN" altLang="en-US" dirty="0">
                <a:ea typeface="宋体" panose="02010600030101010101" pitchFamily="2" charset="-122"/>
              </a:rPr>
              <a:t>A</a:t>
            </a:r>
            <a:endParaRPr lang="zh-CN" altLang="en-US" dirty="0">
              <a:ea typeface="宋体" panose="02010600030101010101" pitchFamily="2" charset="-122"/>
            </a:endParaRPr>
          </a:p>
        </p:txBody>
      </p:sp>
      <p:sp>
        <p:nvSpPr>
          <p:cNvPr id="18461" name="矩形 18460"/>
          <p:cNvSpPr/>
          <p:nvPr/>
        </p:nvSpPr>
        <p:spPr>
          <a:xfrm>
            <a:off x="8054523" y="4990109"/>
            <a:ext cx="502713" cy="431351"/>
          </a:xfrm>
          <a:prstGeom prst="rect">
            <a:avLst/>
          </a:prstGeom>
          <a:solidFill>
            <a:srgbClr val="CCECFF">
              <a:alpha val="100000"/>
            </a:srgbClr>
          </a:solidFill>
          <a:ln w="9525" cap="flat" cmpd="sng">
            <a:solidFill>
              <a:schemeClr val="tx1"/>
            </a:solidFill>
            <a:prstDash val="solid"/>
            <a:miter/>
            <a:headEnd type="none" w="med" len="med"/>
            <a:tailEnd type="none" w="med" len="med"/>
          </a:ln>
        </p:spPr>
        <p:txBody>
          <a:bodyPr vert="horz" wrap="none" anchor="ctr"/>
          <a:p>
            <a:pPr algn="ctr"/>
            <a:r>
              <a:rPr lang="zh-CN" altLang="en-US" dirty="0">
                <a:ea typeface="宋体" panose="02010600030101010101" pitchFamily="2" charset="-122"/>
              </a:rPr>
              <a:t>B</a:t>
            </a:r>
            <a:endParaRPr lang="zh-CN" altLang="en-US" dirty="0">
              <a:ea typeface="宋体" panose="02010600030101010101" pitchFamily="2" charset="-122"/>
            </a:endParaRPr>
          </a:p>
        </p:txBody>
      </p:sp>
      <p:sp>
        <p:nvSpPr>
          <p:cNvPr id="18462" name="矩形 18461"/>
          <p:cNvSpPr/>
          <p:nvPr/>
        </p:nvSpPr>
        <p:spPr>
          <a:xfrm>
            <a:off x="8703134" y="4990109"/>
            <a:ext cx="502714" cy="431351"/>
          </a:xfrm>
          <a:prstGeom prst="rect">
            <a:avLst/>
          </a:prstGeom>
          <a:solidFill>
            <a:srgbClr val="CCECFF">
              <a:alpha val="100000"/>
            </a:srgbClr>
          </a:solidFill>
          <a:ln w="9525" cap="flat" cmpd="sng">
            <a:solidFill>
              <a:schemeClr val="tx1"/>
            </a:solidFill>
            <a:prstDash val="solid"/>
            <a:bevel/>
            <a:headEnd type="none" w="med" len="med"/>
            <a:tailEnd type="none" w="med" len="med"/>
          </a:ln>
        </p:spPr>
        <p:txBody>
          <a:bodyPr vert="horz" wrap="none" anchor="ctr"/>
          <a:p>
            <a:pPr algn="ctr"/>
            <a:r>
              <a:rPr lang="zh-CN" altLang="en-US" dirty="0">
                <a:ea typeface="宋体" panose="02010600030101010101" pitchFamily="2" charset="-122"/>
              </a:rPr>
              <a:t>C</a:t>
            </a:r>
            <a:endParaRPr lang="zh-CN" altLang="en-US" dirty="0">
              <a:ea typeface="宋体" panose="02010600030101010101" pitchFamily="2" charset="-122"/>
            </a:endParaRPr>
          </a:p>
        </p:txBody>
      </p:sp>
      <p:sp>
        <p:nvSpPr>
          <p:cNvPr id="18463" name="文本框 18462"/>
          <p:cNvSpPr txBox="1"/>
          <p:nvPr/>
        </p:nvSpPr>
        <p:spPr>
          <a:xfrm>
            <a:off x="9334302" y="5023412"/>
            <a:ext cx="653369" cy="368300"/>
          </a:xfrm>
          <a:prstGeom prst="rect">
            <a:avLst/>
          </a:prstGeom>
          <a:noFill/>
          <a:ln w="9525">
            <a:noFill/>
          </a:ln>
        </p:spPr>
        <p:txBody>
          <a:bodyPr vert="horz" wrap="square" anchor="t">
            <a:spAutoFit/>
          </a:bodyPr>
          <a:p>
            <a:r>
              <a:rPr lang="zh-CN" altLang="en-US" dirty="0">
                <a:ea typeface="宋体" panose="02010600030101010101" pitchFamily="2" charset="-122"/>
              </a:rPr>
              <a:t>......</a:t>
            </a:r>
            <a:endParaRPr lang="zh-CN" altLang="en-US" dirty="0">
              <a:ea typeface="宋体" panose="02010600030101010101" pitchFamily="2" charset="-122"/>
            </a:endParaRPr>
          </a:p>
        </p:txBody>
      </p:sp>
    </p:spTree>
  </p:cSld>
  <p:clrMapOvr>
    <a:masterClrMapping/>
  </p:clrMapOvr>
  <p:transition>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9457"/>
          <p:cNvSpPr>
            <a:spLocks noGrp="1"/>
          </p:cNvSpPr>
          <p:nvPr>
            <p:ph type="title"/>
          </p:nvPr>
        </p:nvSpPr>
        <p:spPr/>
        <p:txBody>
          <a:bodyPr vert="horz" wrap="square" lIns="108818" tIns="54409" rIns="108818" bIns="54409" anchor="ctr"/>
          <a:p>
            <a:r>
              <a:rPr lang="zh-CN" altLang="en-US" dirty="0"/>
              <a:t>MySQL Sharding</a:t>
            </a:r>
            <a:endParaRPr lang="zh-CN" altLang="en-US" dirty="0"/>
          </a:p>
        </p:txBody>
      </p:sp>
      <p:sp>
        <p:nvSpPr>
          <p:cNvPr id="19459" name="文本占位符 19458"/>
          <p:cNvSpPr>
            <a:spLocks noGrp="1"/>
          </p:cNvSpPr>
          <p:nvPr>
            <p:ph type="body" idx="1"/>
          </p:nvPr>
        </p:nvSpPr>
        <p:spPr>
          <a:xfrm>
            <a:off x="838200" y="1691640"/>
            <a:ext cx="10515600" cy="4485640"/>
          </a:xfrm>
        </p:spPr>
        <p:txBody>
          <a:bodyPr vert="horz" wrap="square" lIns="108818" tIns="54409" rIns="108818" bIns="54409" anchor="t"/>
          <a:p>
            <a:r>
              <a:rPr lang="zh-CN" altLang="en-US" sz="1600" dirty="0"/>
              <a:t>水平拆分</a:t>
            </a:r>
            <a:endParaRPr lang="zh-CN" altLang="en-US" sz="1600" dirty="0"/>
          </a:p>
          <a:p>
            <a:pPr lvl="1"/>
            <a:r>
              <a:rPr lang="zh-CN" altLang="en-US" sz="1400" dirty="0"/>
              <a:t>历史数据与实时数据拆分</a:t>
            </a:r>
            <a:endParaRPr lang="zh-CN" altLang="en-US" sz="1400" dirty="0"/>
          </a:p>
          <a:p>
            <a:pPr>
              <a:buNone/>
            </a:pPr>
            <a:endParaRPr lang="zh-CN" altLang="en-US" sz="1200" dirty="0"/>
          </a:p>
        </p:txBody>
      </p:sp>
      <p:sp>
        <p:nvSpPr>
          <p:cNvPr id="19460" name="圆柱形 19459"/>
          <p:cNvSpPr/>
          <p:nvPr/>
        </p:nvSpPr>
        <p:spPr>
          <a:xfrm>
            <a:off x="2139310" y="3859399"/>
            <a:ext cx="1511313" cy="1367001"/>
          </a:xfrm>
          <a:prstGeom prst="can">
            <a:avLst>
              <a:gd name="adj" fmla="val 25000"/>
            </a:avLst>
          </a:prstGeom>
          <a:solidFill>
            <a:srgbClr val="CC99FF">
              <a:alpha val="100000"/>
            </a:srgbClr>
          </a:solidFill>
          <a:ln w="9525" cap="flat" cmpd="sng">
            <a:solidFill>
              <a:schemeClr val="tx1"/>
            </a:solidFill>
            <a:prstDash val="solid"/>
            <a:headEnd type="none" w="med" len="med"/>
            <a:tailEnd type="none" w="med" len="med"/>
          </a:ln>
        </p:spPr>
        <p:txBody>
          <a:bodyPr wrap="none" anchor="ctr"/>
          <a:p>
            <a:pPr algn="ctr"/>
            <a:r>
              <a:rPr lang="zh-CN" altLang="en-US" dirty="0">
                <a:ea typeface="宋体" panose="02010600030101010101" pitchFamily="2" charset="-122"/>
              </a:rPr>
              <a:t>Online DB</a:t>
            </a:r>
            <a:endParaRPr lang="zh-CN" altLang="en-US" dirty="0">
              <a:ea typeface="宋体" panose="02010600030101010101" pitchFamily="2" charset="-122"/>
            </a:endParaRPr>
          </a:p>
        </p:txBody>
      </p:sp>
      <p:sp>
        <p:nvSpPr>
          <p:cNvPr id="19461" name="圆柱形 19460"/>
          <p:cNvSpPr/>
          <p:nvPr/>
        </p:nvSpPr>
        <p:spPr>
          <a:xfrm>
            <a:off x="6771571" y="3634209"/>
            <a:ext cx="2158340" cy="1655625"/>
          </a:xfrm>
          <a:prstGeom prst="can">
            <a:avLst>
              <a:gd name="adj" fmla="val 25000"/>
            </a:avLst>
          </a:prstGeom>
          <a:solidFill>
            <a:srgbClr val="FFCCFF">
              <a:alpha val="100000"/>
            </a:srgbClr>
          </a:solidFill>
          <a:ln w="9525" cap="flat" cmpd="sng">
            <a:solidFill>
              <a:schemeClr val="tx1"/>
            </a:solidFill>
            <a:prstDash val="solid"/>
            <a:bevel/>
            <a:headEnd type="none" w="med" len="med"/>
            <a:tailEnd type="none" w="med" len="med"/>
          </a:ln>
        </p:spPr>
        <p:txBody>
          <a:bodyPr vert="horz" wrap="none" anchor="ctr"/>
          <a:p>
            <a:pPr algn="ctr"/>
            <a:r>
              <a:rPr lang="zh-CN" altLang="en-US" dirty="0">
                <a:ea typeface="宋体" panose="02010600030101010101" pitchFamily="2" charset="-122"/>
              </a:rPr>
              <a:t>History DB</a:t>
            </a:r>
            <a:endParaRPr lang="zh-CN" altLang="en-US" dirty="0">
              <a:ea typeface="宋体" panose="02010600030101010101" pitchFamily="2" charset="-122"/>
            </a:endParaRPr>
          </a:p>
        </p:txBody>
      </p:sp>
      <p:sp>
        <p:nvSpPr>
          <p:cNvPr id="19462" name="任意多边形 19461"/>
          <p:cNvSpPr/>
          <p:nvPr/>
        </p:nvSpPr>
        <p:spPr>
          <a:xfrm>
            <a:off x="4297648" y="4290750"/>
            <a:ext cx="1725403" cy="647026"/>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dirty="0">
                <a:ea typeface="宋体" panose="02010600030101010101" pitchFamily="2" charset="-122"/>
              </a:rPr>
              <a:t>Migration</a:t>
            </a:r>
            <a:endParaRPr lang="zh-CN" altLang="en-US" dirty="0">
              <a:ea typeface="宋体" panose="02010600030101010101" pitchFamily="2" charset="-122"/>
            </a:endParaRPr>
          </a:p>
        </p:txBody>
      </p:sp>
      <p:sp>
        <p:nvSpPr>
          <p:cNvPr id="19463" name="矩形 19462"/>
          <p:cNvSpPr/>
          <p:nvPr/>
        </p:nvSpPr>
        <p:spPr>
          <a:xfrm>
            <a:off x="4297648" y="2349672"/>
            <a:ext cx="1511314" cy="5043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dirty="0">
                <a:ea typeface="宋体" panose="02010600030101010101" pitchFamily="2" charset="-122"/>
              </a:rPr>
              <a:t>APP</a:t>
            </a:r>
            <a:endParaRPr lang="zh-CN" altLang="en-US" dirty="0">
              <a:ea typeface="宋体" panose="02010600030101010101" pitchFamily="2" charset="-122"/>
            </a:endParaRPr>
          </a:p>
        </p:txBody>
      </p:sp>
      <p:cxnSp>
        <p:nvCxnSpPr>
          <p:cNvPr id="19464" name="肘形连接符 19463"/>
          <p:cNvCxnSpPr>
            <a:stCxn id="19460" idx="1"/>
            <a:endCxn id="19463" idx="1"/>
          </p:cNvCxnSpPr>
          <p:nvPr/>
        </p:nvCxnSpPr>
        <p:spPr>
          <a:xfrm rot="16200000">
            <a:off x="2967122" y="2528873"/>
            <a:ext cx="1257577" cy="1401890"/>
          </a:xfrm>
          <a:prstGeom prst="bentConnector2">
            <a:avLst/>
          </a:prstGeom>
          <a:ln w="50800" cap="flat" cmpd="sng">
            <a:solidFill>
              <a:srgbClr val="CC99FF"/>
            </a:solidFill>
            <a:prstDash val="dash"/>
            <a:miter/>
            <a:headEnd type="none" w="med" len="med"/>
            <a:tailEnd type="stealth" w="lg" len="lg"/>
          </a:ln>
        </p:spPr>
      </p:cxnSp>
      <p:cxnSp>
        <p:nvCxnSpPr>
          <p:cNvPr id="19465" name="肘形连接符 19464"/>
          <p:cNvCxnSpPr>
            <a:stCxn id="19461" idx="1"/>
            <a:endCxn id="19463" idx="3"/>
          </p:cNvCxnSpPr>
          <p:nvPr/>
        </p:nvCxnSpPr>
        <p:spPr>
          <a:xfrm rot="-16200000" flipH="1">
            <a:off x="6313262" y="2097522"/>
            <a:ext cx="1032387" cy="2040986"/>
          </a:xfrm>
          <a:prstGeom prst="bentConnector2">
            <a:avLst/>
          </a:prstGeom>
          <a:ln w="12700" cap="flat" cmpd="sng">
            <a:solidFill>
              <a:srgbClr val="FFCCFF"/>
            </a:solidFill>
            <a:prstDash val="dash"/>
            <a:miter/>
            <a:headEnd type="none" w="med" len="med"/>
            <a:tailEnd type="stealth" w="lg" len="lg"/>
          </a:ln>
        </p:spPr>
      </p:cxnSp>
      <p:sp>
        <p:nvSpPr>
          <p:cNvPr id="19466" name="文本框 19465"/>
          <p:cNvSpPr txBox="1"/>
          <p:nvPr/>
        </p:nvSpPr>
        <p:spPr>
          <a:xfrm>
            <a:off x="2389874" y="3072819"/>
            <a:ext cx="1045073" cy="368300"/>
          </a:xfrm>
          <a:prstGeom prst="rect">
            <a:avLst/>
          </a:prstGeom>
          <a:noFill/>
          <a:ln w="9525">
            <a:noFill/>
          </a:ln>
        </p:spPr>
        <p:txBody>
          <a:bodyPr>
            <a:spAutoFit/>
          </a:bodyPr>
          <a:p>
            <a:r>
              <a:rPr lang="zh-CN" altLang="en-US" dirty="0">
                <a:ea typeface="宋体" panose="02010600030101010101" pitchFamily="2" charset="-122"/>
              </a:rPr>
              <a:t>读     写</a:t>
            </a:r>
            <a:endParaRPr lang="zh-CN" altLang="en-US" dirty="0">
              <a:ea typeface="宋体" panose="02010600030101010101" pitchFamily="2" charset="-122"/>
            </a:endParaRPr>
          </a:p>
        </p:txBody>
      </p:sp>
      <p:sp>
        <p:nvSpPr>
          <p:cNvPr id="19467" name="文本框 19466"/>
          <p:cNvSpPr txBox="1"/>
          <p:nvPr/>
        </p:nvSpPr>
        <p:spPr>
          <a:xfrm>
            <a:off x="7463001" y="2996698"/>
            <a:ext cx="359988" cy="368300"/>
          </a:xfrm>
          <a:prstGeom prst="rect">
            <a:avLst/>
          </a:prstGeom>
          <a:noFill/>
          <a:ln w="9525">
            <a:noFill/>
          </a:ln>
        </p:spPr>
        <p:txBody>
          <a:bodyPr>
            <a:spAutoFit/>
          </a:bodyPr>
          <a:p>
            <a:r>
              <a:rPr lang="zh-CN" altLang="en-US" dirty="0">
                <a:ea typeface="宋体" panose="02010600030101010101" pitchFamily="2" charset="-122"/>
              </a:rPr>
              <a:t>读</a:t>
            </a:r>
            <a:endParaRPr lang="zh-CN" altLang="en-US" dirty="0">
              <a:ea typeface="宋体" panose="02010600030101010101" pitchFamily="2" charset="-122"/>
            </a:endParaRPr>
          </a:p>
        </p:txBody>
      </p:sp>
    </p:spTree>
  </p:cSld>
  <p:clrMapOvr>
    <a:masterClrMapping/>
  </p:clrMapOvr>
  <p:transition>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vert="horz" wrap="square" lIns="108818" tIns="54409" rIns="108818" bIns="54409" anchor="ctr"/>
          <a:p>
            <a:r>
              <a:rPr lang="zh-CN" altLang="en-US" dirty="0"/>
              <a:t>MySQL Sharding</a:t>
            </a:r>
            <a:endParaRPr lang="zh-CN" altLang="en-US" dirty="0"/>
          </a:p>
        </p:txBody>
      </p:sp>
      <p:sp>
        <p:nvSpPr>
          <p:cNvPr id="20483" name="文本占位符 20482"/>
          <p:cNvSpPr>
            <a:spLocks noGrp="1"/>
          </p:cNvSpPr>
          <p:nvPr>
            <p:ph type="body" idx="1"/>
          </p:nvPr>
        </p:nvSpPr>
        <p:spPr>
          <a:xfrm>
            <a:off x="838200" y="1467485"/>
            <a:ext cx="10515600" cy="4709795"/>
          </a:xfrm>
        </p:spPr>
        <p:txBody>
          <a:bodyPr vert="horz" wrap="square" lIns="108818" tIns="54409" rIns="108818" bIns="54409" anchor="t"/>
          <a:p>
            <a:r>
              <a:rPr lang="zh-CN" altLang="en-US" sz="1600" dirty="0"/>
              <a:t>水平拆分</a:t>
            </a:r>
            <a:endParaRPr lang="zh-CN" altLang="en-US" sz="1600" dirty="0"/>
          </a:p>
          <a:p>
            <a:pPr lvl="1"/>
            <a:r>
              <a:rPr lang="zh-CN" altLang="en-US" sz="1400" dirty="0"/>
              <a:t>单库多表：解决性能问题</a:t>
            </a:r>
            <a:endParaRPr lang="zh-CN" altLang="en-US" sz="1400" dirty="0"/>
          </a:p>
          <a:p>
            <a:pPr>
              <a:buNone/>
            </a:pPr>
            <a:endParaRPr lang="zh-CN" altLang="en-US" sz="1200" dirty="0"/>
          </a:p>
        </p:txBody>
      </p:sp>
      <p:sp>
        <p:nvSpPr>
          <p:cNvPr id="20484" name="圆柱形 20483"/>
          <p:cNvSpPr/>
          <p:nvPr/>
        </p:nvSpPr>
        <p:spPr>
          <a:xfrm>
            <a:off x="1565233" y="3497826"/>
            <a:ext cx="2229702" cy="2018785"/>
          </a:xfrm>
          <a:prstGeom prst="can">
            <a:avLst>
              <a:gd name="adj" fmla="val 25000"/>
            </a:avLst>
          </a:prstGeom>
          <a:solidFill>
            <a:srgbClr val="CC99FF">
              <a:alpha val="100000"/>
            </a:srgbClr>
          </a:solidFill>
          <a:ln w="9525" cap="flat" cmpd="sng">
            <a:solidFill>
              <a:schemeClr val="tx1"/>
            </a:solidFill>
            <a:prstDash val="solid"/>
            <a:headEnd type="none" w="med" len="med"/>
            <a:tailEnd type="none" w="med" len="med"/>
          </a:ln>
        </p:spPr>
        <p:txBody>
          <a:bodyPr wrap="none" anchor="ctr"/>
          <a:p>
            <a:pPr algn="ctr"/>
            <a:endParaRPr>
              <a:ea typeface="宋体" panose="02010600030101010101" pitchFamily="2" charset="-122"/>
            </a:endParaRPr>
          </a:p>
        </p:txBody>
      </p:sp>
      <p:sp>
        <p:nvSpPr>
          <p:cNvPr id="20485" name="任意多边形 20484"/>
          <p:cNvSpPr/>
          <p:nvPr/>
        </p:nvSpPr>
        <p:spPr>
          <a:xfrm>
            <a:off x="4297648" y="4290750"/>
            <a:ext cx="1655625" cy="502714"/>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ea typeface="宋体" panose="02010600030101010101" pitchFamily="2" charset="-122"/>
            </a:endParaRPr>
          </a:p>
        </p:txBody>
      </p:sp>
      <p:sp>
        <p:nvSpPr>
          <p:cNvPr id="20486" name="圆角矩形 20485"/>
          <p:cNvSpPr/>
          <p:nvPr/>
        </p:nvSpPr>
        <p:spPr>
          <a:xfrm>
            <a:off x="1638182" y="4217801"/>
            <a:ext cx="2085390" cy="1007014"/>
          </a:xfrm>
          <a:prstGeom prst="roundRect">
            <a:avLst>
              <a:gd name="adj" fmla="val 16667"/>
            </a:avLst>
          </a:prstGeom>
          <a:solidFill>
            <a:srgbClr val="CCECFF">
              <a:alpha val="100000"/>
            </a:srgbClr>
          </a:solidFill>
          <a:ln w="9525" cap="flat" cmpd="sng">
            <a:solidFill>
              <a:schemeClr val="tx1"/>
            </a:solidFill>
            <a:prstDash val="solid"/>
            <a:headEnd type="none" w="med" len="med"/>
            <a:tailEnd type="none" w="med" len="med"/>
          </a:ln>
        </p:spPr>
        <p:txBody>
          <a:bodyPr wrap="none" lIns="90076" tIns="46941" rIns="90076" bIns="46941" anchor="ctr"/>
          <a:p>
            <a:pPr algn="ctr"/>
            <a:r>
              <a:rPr lang="zh-CN" altLang="en-US" dirty="0">
                <a:ea typeface="宋体" panose="02010600030101010101" pitchFamily="2" charset="-122"/>
              </a:rPr>
              <a:t>table</a:t>
            </a:r>
            <a:endParaRPr lang="zh-CN" altLang="en-US" dirty="0">
              <a:ea typeface="宋体" panose="02010600030101010101" pitchFamily="2" charset="-122"/>
            </a:endParaRPr>
          </a:p>
        </p:txBody>
      </p:sp>
      <p:sp>
        <p:nvSpPr>
          <p:cNvPr id="20487" name="文本框 20486"/>
          <p:cNvSpPr txBox="1"/>
          <p:nvPr/>
        </p:nvSpPr>
        <p:spPr>
          <a:xfrm>
            <a:off x="2423176" y="3543816"/>
            <a:ext cx="507471" cy="368300"/>
          </a:xfrm>
          <a:prstGeom prst="rect">
            <a:avLst/>
          </a:prstGeom>
          <a:noFill/>
          <a:ln w="9525">
            <a:noFill/>
          </a:ln>
        </p:spPr>
        <p:txBody>
          <a:bodyPr wrap="square">
            <a:spAutoFit/>
          </a:bodyPr>
          <a:p>
            <a:r>
              <a:rPr lang="zh-CN" altLang="en-US" dirty="0">
                <a:ea typeface="宋体" panose="02010600030101010101" pitchFamily="2" charset="-122"/>
              </a:rPr>
              <a:t>DB</a:t>
            </a:r>
            <a:endParaRPr lang="zh-CN" altLang="en-US" dirty="0">
              <a:ea typeface="宋体" panose="02010600030101010101" pitchFamily="2" charset="-122"/>
            </a:endParaRPr>
          </a:p>
        </p:txBody>
      </p:sp>
      <p:sp>
        <p:nvSpPr>
          <p:cNvPr id="20488" name="圆柱形 20487"/>
          <p:cNvSpPr/>
          <p:nvPr/>
        </p:nvSpPr>
        <p:spPr>
          <a:xfrm>
            <a:off x="6408413" y="3573947"/>
            <a:ext cx="2229702" cy="2018785"/>
          </a:xfrm>
          <a:prstGeom prst="can">
            <a:avLst>
              <a:gd name="adj" fmla="val 25000"/>
            </a:avLst>
          </a:prstGeom>
          <a:solidFill>
            <a:srgbClr val="CC99FF">
              <a:alpha val="100000"/>
            </a:srgbClr>
          </a:solidFill>
          <a:ln w="9525" cap="flat" cmpd="sng">
            <a:solidFill>
              <a:schemeClr val="tx1"/>
            </a:solidFill>
            <a:prstDash val="solid"/>
            <a:bevel/>
            <a:headEnd type="none" w="med" len="med"/>
            <a:tailEnd type="none" w="med" len="med"/>
          </a:ln>
        </p:spPr>
        <p:txBody>
          <a:bodyPr vert="horz" wrap="none" anchor="ctr"/>
          <a:p>
            <a:pPr algn="ctr"/>
            <a:endParaRPr>
              <a:ea typeface="宋体" panose="02010600030101010101" pitchFamily="2" charset="-122"/>
            </a:endParaRPr>
          </a:p>
        </p:txBody>
      </p:sp>
      <p:sp>
        <p:nvSpPr>
          <p:cNvPr id="20489" name="圆角矩形 20488"/>
          <p:cNvSpPr/>
          <p:nvPr/>
        </p:nvSpPr>
        <p:spPr>
          <a:xfrm>
            <a:off x="6482947" y="4293922"/>
            <a:ext cx="980054" cy="1007014"/>
          </a:xfrm>
          <a:prstGeom prst="roundRect">
            <a:avLst>
              <a:gd name="adj" fmla="val 16667"/>
            </a:avLst>
          </a:prstGeom>
          <a:solidFill>
            <a:srgbClr val="FFFFCC">
              <a:alpha val="100000"/>
            </a:srgbClr>
          </a:solidFill>
          <a:ln w="9525" cap="flat" cmpd="sng">
            <a:solidFill>
              <a:schemeClr val="tx1"/>
            </a:solidFill>
            <a:prstDash val="solid"/>
            <a:bevel/>
            <a:headEnd type="none" w="med" len="med"/>
            <a:tailEnd type="none" w="med" len="med"/>
          </a:ln>
        </p:spPr>
        <p:txBody>
          <a:bodyPr vert="horz" wrap="none" anchor="ctr"/>
          <a:p>
            <a:pPr algn="ctr"/>
            <a:r>
              <a:rPr lang="zh-CN" altLang="en-US" dirty="0">
                <a:ea typeface="宋体" panose="02010600030101010101" pitchFamily="2" charset="-122"/>
              </a:rPr>
              <a:t>table_0</a:t>
            </a:r>
            <a:endParaRPr lang="zh-CN" altLang="en-US" dirty="0">
              <a:ea typeface="宋体" panose="02010600030101010101" pitchFamily="2" charset="-122"/>
            </a:endParaRPr>
          </a:p>
        </p:txBody>
      </p:sp>
      <p:sp>
        <p:nvSpPr>
          <p:cNvPr id="20490" name="文本框 20489"/>
          <p:cNvSpPr txBox="1"/>
          <p:nvPr/>
        </p:nvSpPr>
        <p:spPr>
          <a:xfrm>
            <a:off x="7266356" y="3619937"/>
            <a:ext cx="509058" cy="368300"/>
          </a:xfrm>
          <a:prstGeom prst="rect">
            <a:avLst/>
          </a:prstGeom>
          <a:noFill/>
          <a:ln w="9525">
            <a:noFill/>
          </a:ln>
        </p:spPr>
        <p:txBody>
          <a:bodyPr vert="horz" wrap="square" anchor="t">
            <a:spAutoFit/>
          </a:bodyPr>
          <a:p>
            <a:r>
              <a:rPr lang="zh-CN" altLang="en-US" dirty="0">
                <a:ea typeface="宋体" panose="02010600030101010101" pitchFamily="2" charset="-122"/>
              </a:rPr>
              <a:t>DB</a:t>
            </a:r>
            <a:endParaRPr lang="zh-CN" altLang="en-US" dirty="0">
              <a:ea typeface="宋体" panose="02010600030101010101" pitchFamily="2" charset="-122"/>
            </a:endParaRPr>
          </a:p>
        </p:txBody>
      </p:sp>
      <p:sp>
        <p:nvSpPr>
          <p:cNvPr id="20491" name="圆角矩形 20490"/>
          <p:cNvSpPr/>
          <p:nvPr/>
        </p:nvSpPr>
        <p:spPr>
          <a:xfrm>
            <a:off x="7608899" y="4293922"/>
            <a:ext cx="981640" cy="1007014"/>
          </a:xfrm>
          <a:prstGeom prst="roundRect">
            <a:avLst>
              <a:gd name="adj" fmla="val 16667"/>
            </a:avLst>
          </a:prstGeom>
          <a:solidFill>
            <a:srgbClr val="FFFFCC">
              <a:alpha val="100000"/>
            </a:srgbClr>
          </a:solidFill>
          <a:ln w="9525" cap="flat" cmpd="sng">
            <a:solidFill>
              <a:schemeClr val="tx1"/>
            </a:solidFill>
            <a:prstDash val="solid"/>
            <a:bevel/>
            <a:headEnd type="none" w="med" len="med"/>
            <a:tailEnd type="none" w="med" len="med"/>
          </a:ln>
        </p:spPr>
        <p:txBody>
          <a:bodyPr vert="horz" wrap="none" anchor="ctr"/>
          <a:p>
            <a:pPr marL="0" indent="0" algn="ctr"/>
            <a:r>
              <a:rPr lang="zh-CN" altLang="en-US" dirty="0">
                <a:ea typeface="宋体" panose="02010600030101010101" pitchFamily="2" charset="-122"/>
                <a:sym typeface="Arial" panose="020B0604020202020204" pitchFamily="34" charset="0"/>
              </a:rPr>
              <a:t>table_1</a:t>
            </a:r>
            <a:endParaRPr lang="zh-CN" altLang="en-US" dirty="0">
              <a:ea typeface="宋体" panose="02010600030101010101" pitchFamily="2" charset="-122"/>
              <a:sym typeface="Arial" panose="020B0604020202020204" pitchFamily="34" charset="0"/>
            </a:endParaRPr>
          </a:p>
        </p:txBody>
      </p:sp>
      <p:sp>
        <p:nvSpPr>
          <p:cNvPr id="20492" name="矩形 20491"/>
          <p:cNvSpPr/>
          <p:nvPr/>
        </p:nvSpPr>
        <p:spPr>
          <a:xfrm>
            <a:off x="1925220" y="2276723"/>
            <a:ext cx="1511314" cy="504300"/>
          </a:xfrm>
          <a:prstGeom prst="rect">
            <a:avLst/>
          </a:prstGeom>
          <a:solidFill>
            <a:schemeClr val="accent1">
              <a:alpha val="100000"/>
            </a:schemeClr>
          </a:solidFill>
          <a:ln w="9525" cap="flat" cmpd="sng">
            <a:solidFill>
              <a:schemeClr val="tx1"/>
            </a:solidFill>
            <a:prstDash val="solid"/>
            <a:bevel/>
            <a:headEnd type="none" w="med" len="med"/>
            <a:tailEnd type="none" w="med" len="med"/>
          </a:ln>
        </p:spPr>
        <p:txBody>
          <a:bodyPr vert="horz" wrap="none" anchor="ctr"/>
          <a:p>
            <a:pPr algn="ctr"/>
            <a:r>
              <a:rPr lang="zh-CN" altLang="en-US" dirty="0">
                <a:ea typeface="宋体" panose="02010600030101010101" pitchFamily="2" charset="-122"/>
              </a:rPr>
              <a:t>APP</a:t>
            </a:r>
            <a:endParaRPr lang="zh-CN" altLang="en-US" dirty="0">
              <a:ea typeface="宋体" panose="02010600030101010101" pitchFamily="2" charset="-122"/>
            </a:endParaRPr>
          </a:p>
        </p:txBody>
      </p:sp>
      <p:cxnSp>
        <p:nvCxnSpPr>
          <p:cNvPr id="20493" name="肘形连接符 20492"/>
          <p:cNvCxnSpPr>
            <a:stCxn id="20484" idx="1"/>
            <a:endCxn id="20492" idx="2"/>
          </p:cNvCxnSpPr>
          <p:nvPr/>
        </p:nvCxnSpPr>
        <p:spPr>
          <a:xfrm rot="16200000">
            <a:off x="2320096" y="3137839"/>
            <a:ext cx="716803" cy="1585"/>
          </a:xfrm>
          <a:prstGeom prst="bentConnector3">
            <a:avLst>
              <a:gd name="adj1" fmla="val 49954"/>
            </a:avLst>
          </a:prstGeom>
          <a:ln w="50800" cap="flat" cmpd="sng">
            <a:solidFill>
              <a:srgbClr val="CC99FF"/>
            </a:solidFill>
            <a:prstDash val="dash"/>
            <a:bevel/>
            <a:headEnd type="none" w="med" len="med"/>
            <a:tailEnd type="stealth" w="lg" len="lg"/>
          </a:ln>
        </p:spPr>
      </p:cxnSp>
      <p:sp>
        <p:nvSpPr>
          <p:cNvPr id="20494" name="矩形 20493"/>
          <p:cNvSpPr/>
          <p:nvPr/>
        </p:nvSpPr>
        <p:spPr>
          <a:xfrm>
            <a:off x="6743026" y="2365530"/>
            <a:ext cx="1511314" cy="504300"/>
          </a:xfrm>
          <a:prstGeom prst="rect">
            <a:avLst/>
          </a:prstGeom>
          <a:solidFill>
            <a:schemeClr val="accent1">
              <a:alpha val="100000"/>
            </a:schemeClr>
          </a:solidFill>
          <a:ln w="9525" cap="flat" cmpd="sng">
            <a:solidFill>
              <a:schemeClr val="tx1"/>
            </a:solidFill>
            <a:prstDash val="solid"/>
            <a:miter/>
            <a:headEnd type="none" w="med" len="med"/>
            <a:tailEnd type="none" w="med" len="med"/>
          </a:ln>
        </p:spPr>
        <p:txBody>
          <a:bodyPr vert="horz" wrap="none" anchor="ctr"/>
          <a:p>
            <a:pPr algn="ctr"/>
            <a:r>
              <a:rPr lang="zh-CN" altLang="en-US" dirty="0">
                <a:ea typeface="宋体" panose="02010600030101010101" pitchFamily="2" charset="-122"/>
              </a:rPr>
              <a:t>APP</a:t>
            </a:r>
            <a:endParaRPr lang="zh-CN" altLang="en-US" dirty="0">
              <a:ea typeface="宋体" panose="02010600030101010101" pitchFamily="2" charset="-122"/>
            </a:endParaRPr>
          </a:p>
        </p:txBody>
      </p:sp>
      <p:cxnSp>
        <p:nvCxnSpPr>
          <p:cNvPr id="20495" name="肘形连接符 20494"/>
          <p:cNvCxnSpPr>
            <a:endCxn id="20494" idx="2"/>
          </p:cNvCxnSpPr>
          <p:nvPr/>
        </p:nvCxnSpPr>
        <p:spPr>
          <a:xfrm rot="16200000">
            <a:off x="7139488" y="3228232"/>
            <a:ext cx="716803" cy="0"/>
          </a:xfrm>
          <a:prstGeom prst="bentConnector3">
            <a:avLst>
              <a:gd name="adj1" fmla="val 49954"/>
            </a:avLst>
          </a:prstGeom>
          <a:ln w="50800" cap="flat" cmpd="sng">
            <a:solidFill>
              <a:srgbClr val="CC99FF"/>
            </a:solidFill>
            <a:prstDash val="dash"/>
            <a:miter/>
            <a:headEnd type="none" w="med" len="med"/>
            <a:tailEnd type="stealth" w="lg" len="lg"/>
          </a:ln>
        </p:spPr>
      </p:cxnSp>
      <p:sp>
        <p:nvSpPr>
          <p:cNvPr id="20496" name="文本框 20495"/>
          <p:cNvSpPr txBox="1"/>
          <p:nvPr/>
        </p:nvSpPr>
        <p:spPr>
          <a:xfrm>
            <a:off x="2148825" y="3085505"/>
            <a:ext cx="999084" cy="368300"/>
          </a:xfrm>
          <a:prstGeom prst="rect">
            <a:avLst/>
          </a:prstGeom>
          <a:noFill/>
          <a:ln w="9525">
            <a:noFill/>
          </a:ln>
        </p:spPr>
        <p:txBody>
          <a:bodyPr>
            <a:spAutoFit/>
          </a:bodyPr>
          <a:p>
            <a:r>
              <a:rPr lang="zh-CN" altLang="en-US" dirty="0">
                <a:ea typeface="宋体" panose="02010600030101010101" pitchFamily="2" charset="-122"/>
              </a:rPr>
              <a:t>读     写</a:t>
            </a:r>
            <a:endParaRPr lang="zh-CN" altLang="en-US" dirty="0">
              <a:ea typeface="宋体" panose="02010600030101010101" pitchFamily="2" charset="-122"/>
            </a:endParaRPr>
          </a:p>
        </p:txBody>
      </p:sp>
      <p:sp>
        <p:nvSpPr>
          <p:cNvPr id="20497" name="文本框 20496"/>
          <p:cNvSpPr txBox="1"/>
          <p:nvPr/>
        </p:nvSpPr>
        <p:spPr>
          <a:xfrm>
            <a:off x="7022135" y="3153697"/>
            <a:ext cx="999084" cy="368300"/>
          </a:xfrm>
          <a:prstGeom prst="rect">
            <a:avLst/>
          </a:prstGeom>
          <a:noFill/>
          <a:ln w="9525">
            <a:noFill/>
          </a:ln>
        </p:spPr>
        <p:txBody>
          <a:bodyPr vert="horz" wrap="square" anchor="t">
            <a:spAutoFit/>
          </a:bodyPr>
          <a:p>
            <a:r>
              <a:rPr lang="zh-CN" altLang="en-US" dirty="0">
                <a:ea typeface="宋体" panose="02010600030101010101" pitchFamily="2" charset="-122"/>
              </a:rPr>
              <a:t>读     写</a:t>
            </a:r>
            <a:endParaRPr lang="zh-CN" altLang="en-US" dirty="0">
              <a:ea typeface="宋体" panose="02010600030101010101" pitchFamily="2" charset="-122"/>
            </a:endParaRPr>
          </a:p>
        </p:txBody>
      </p:sp>
    </p:spTree>
  </p:cSld>
  <p:clrMapOvr>
    <a:masterClrMapping/>
  </p:clrMapOvr>
  <p:transition>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圆角矩形 21505"/>
          <p:cNvSpPr/>
          <p:nvPr/>
        </p:nvSpPr>
        <p:spPr>
          <a:xfrm>
            <a:off x="6454402" y="3497826"/>
            <a:ext cx="3236716" cy="2374015"/>
          </a:xfrm>
          <a:prstGeom prst="roundRect">
            <a:avLst>
              <a:gd name="adj" fmla="val 16667"/>
            </a:avLst>
          </a:prstGeom>
          <a:solidFill>
            <a:srgbClr val="C0C0C0">
              <a:alpha val="42000"/>
            </a:srgbClr>
          </a:solidFill>
          <a:ln w="9525" cap="flat" cmpd="sng">
            <a:solidFill>
              <a:schemeClr val="tx1"/>
            </a:solidFill>
            <a:prstDash val="solid"/>
            <a:headEnd type="none" w="med" len="med"/>
            <a:tailEnd type="none" w="med" len="med"/>
          </a:ln>
        </p:spPr>
        <p:txBody>
          <a:bodyPr/>
          <a:p>
            <a:endParaRPr lang="zh-CN" altLang="en-US"/>
          </a:p>
        </p:txBody>
      </p:sp>
      <p:sp>
        <p:nvSpPr>
          <p:cNvPr id="21507" name="标题 21506"/>
          <p:cNvSpPr>
            <a:spLocks noGrp="1"/>
          </p:cNvSpPr>
          <p:nvPr>
            <p:ph type="title"/>
          </p:nvPr>
        </p:nvSpPr>
        <p:spPr/>
        <p:txBody>
          <a:bodyPr vert="horz" wrap="square" lIns="108818" tIns="54409" rIns="108818" bIns="54409" anchor="ctr"/>
          <a:p>
            <a:r>
              <a:rPr lang="zh-CN" altLang="en-US" dirty="0"/>
              <a:t>MySQL Sharding</a:t>
            </a:r>
            <a:endParaRPr lang="zh-CN" altLang="en-US" dirty="0"/>
          </a:p>
        </p:txBody>
      </p:sp>
      <p:sp>
        <p:nvSpPr>
          <p:cNvPr id="21508" name="文本占位符 21507"/>
          <p:cNvSpPr>
            <a:spLocks noGrp="1"/>
          </p:cNvSpPr>
          <p:nvPr>
            <p:ph type="body" idx="1"/>
          </p:nvPr>
        </p:nvSpPr>
        <p:spPr>
          <a:xfrm>
            <a:off x="838200" y="1501775"/>
            <a:ext cx="10515600" cy="4675505"/>
          </a:xfrm>
        </p:spPr>
        <p:txBody>
          <a:bodyPr vert="horz" wrap="square" lIns="108818" tIns="54409" rIns="108818" bIns="54409" anchor="t"/>
          <a:p>
            <a:r>
              <a:rPr lang="zh-CN" altLang="en-US" sz="1600" dirty="0"/>
              <a:t>水平拆分</a:t>
            </a:r>
            <a:endParaRPr lang="zh-CN" altLang="en-US" sz="1600" dirty="0"/>
          </a:p>
          <a:p>
            <a:pPr lvl="1"/>
            <a:r>
              <a:rPr lang="zh-CN" altLang="en-US" sz="1400" dirty="0"/>
              <a:t>多库多表：解决空间和性能问题</a:t>
            </a:r>
            <a:endParaRPr lang="zh-CN" altLang="en-US" sz="1400" dirty="0"/>
          </a:p>
          <a:p>
            <a:pPr>
              <a:buNone/>
            </a:pPr>
            <a:endParaRPr lang="zh-CN" altLang="en-US" sz="1200" dirty="0"/>
          </a:p>
        </p:txBody>
      </p:sp>
      <p:sp>
        <p:nvSpPr>
          <p:cNvPr id="21509" name="圆柱形 21508"/>
          <p:cNvSpPr/>
          <p:nvPr/>
        </p:nvSpPr>
        <p:spPr>
          <a:xfrm>
            <a:off x="1565233" y="3713501"/>
            <a:ext cx="2229702" cy="2017199"/>
          </a:xfrm>
          <a:prstGeom prst="can">
            <a:avLst>
              <a:gd name="adj" fmla="val 25000"/>
            </a:avLst>
          </a:prstGeom>
          <a:solidFill>
            <a:srgbClr val="CC99FF">
              <a:alpha val="100000"/>
            </a:srgbClr>
          </a:solidFill>
          <a:ln w="9525" cap="flat" cmpd="sng">
            <a:solidFill>
              <a:schemeClr val="tx1"/>
            </a:solidFill>
            <a:prstDash val="solid"/>
            <a:headEnd type="none" w="med" len="med"/>
            <a:tailEnd type="none" w="med" len="med"/>
          </a:ln>
        </p:spPr>
        <p:txBody>
          <a:bodyPr wrap="none" anchor="ctr"/>
          <a:p>
            <a:pPr algn="ctr"/>
            <a:endParaRPr>
              <a:ea typeface="宋体" panose="02010600030101010101" pitchFamily="2" charset="-122"/>
            </a:endParaRPr>
          </a:p>
        </p:txBody>
      </p:sp>
      <p:sp>
        <p:nvSpPr>
          <p:cNvPr id="21510" name="任意多边形 21509"/>
          <p:cNvSpPr/>
          <p:nvPr/>
        </p:nvSpPr>
        <p:spPr>
          <a:xfrm>
            <a:off x="4297648" y="4506425"/>
            <a:ext cx="1655625" cy="502714"/>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ea typeface="宋体" panose="02010600030101010101" pitchFamily="2" charset="-122"/>
            </a:endParaRPr>
          </a:p>
        </p:txBody>
      </p:sp>
      <p:sp>
        <p:nvSpPr>
          <p:cNvPr id="21511" name="圆角矩形 21510"/>
          <p:cNvSpPr/>
          <p:nvPr/>
        </p:nvSpPr>
        <p:spPr>
          <a:xfrm>
            <a:off x="1638182" y="4433476"/>
            <a:ext cx="2085390" cy="1007014"/>
          </a:xfrm>
          <a:prstGeom prst="roundRect">
            <a:avLst>
              <a:gd name="adj" fmla="val 16667"/>
            </a:avLst>
          </a:prstGeom>
          <a:solidFill>
            <a:srgbClr val="CCECFF">
              <a:alpha val="100000"/>
            </a:srgbClr>
          </a:solidFill>
          <a:ln w="9525" cap="flat" cmpd="sng">
            <a:solidFill>
              <a:schemeClr val="tx1"/>
            </a:solidFill>
            <a:prstDash val="solid"/>
            <a:headEnd type="none" w="med" len="med"/>
            <a:tailEnd type="none" w="med" len="med"/>
          </a:ln>
        </p:spPr>
        <p:txBody>
          <a:bodyPr wrap="none" lIns="90076" tIns="46941" rIns="90076" bIns="46941" anchor="ctr"/>
          <a:p>
            <a:pPr algn="ctr"/>
            <a:r>
              <a:rPr lang="zh-CN" altLang="en-US" dirty="0">
                <a:ea typeface="宋体" panose="02010600030101010101" pitchFamily="2" charset="-122"/>
              </a:rPr>
              <a:t>table</a:t>
            </a:r>
            <a:endParaRPr lang="zh-CN" altLang="en-US" dirty="0">
              <a:ea typeface="宋体" panose="02010600030101010101" pitchFamily="2" charset="-122"/>
            </a:endParaRPr>
          </a:p>
        </p:txBody>
      </p:sp>
      <p:sp>
        <p:nvSpPr>
          <p:cNvPr id="21512" name="文本框 21511"/>
          <p:cNvSpPr txBox="1"/>
          <p:nvPr/>
        </p:nvSpPr>
        <p:spPr>
          <a:xfrm>
            <a:off x="2423176" y="3759491"/>
            <a:ext cx="507471" cy="368300"/>
          </a:xfrm>
          <a:prstGeom prst="rect">
            <a:avLst/>
          </a:prstGeom>
          <a:noFill/>
          <a:ln w="9525">
            <a:noFill/>
          </a:ln>
        </p:spPr>
        <p:txBody>
          <a:bodyPr wrap="square">
            <a:spAutoFit/>
          </a:bodyPr>
          <a:p>
            <a:r>
              <a:rPr lang="zh-CN" altLang="en-US" dirty="0">
                <a:ea typeface="宋体" panose="02010600030101010101" pitchFamily="2" charset="-122"/>
              </a:rPr>
              <a:t>DB</a:t>
            </a:r>
            <a:endParaRPr lang="zh-CN" altLang="en-US" dirty="0">
              <a:ea typeface="宋体" panose="02010600030101010101" pitchFamily="2" charset="-122"/>
            </a:endParaRPr>
          </a:p>
        </p:txBody>
      </p:sp>
      <p:sp>
        <p:nvSpPr>
          <p:cNvPr id="21513" name="圆柱形 21512"/>
          <p:cNvSpPr/>
          <p:nvPr/>
        </p:nvSpPr>
        <p:spPr>
          <a:xfrm>
            <a:off x="6766814" y="4103620"/>
            <a:ext cx="1127537" cy="1582676"/>
          </a:xfrm>
          <a:prstGeom prst="can">
            <a:avLst>
              <a:gd name="adj" fmla="val 35088"/>
            </a:avLst>
          </a:prstGeom>
          <a:solidFill>
            <a:srgbClr val="CC99FF">
              <a:alpha val="100000"/>
            </a:srgbClr>
          </a:solidFill>
          <a:ln w="9525" cap="flat" cmpd="sng">
            <a:solidFill>
              <a:schemeClr val="tx1"/>
            </a:solidFill>
            <a:prstDash val="solid"/>
            <a:miter/>
            <a:headEnd type="none" w="med" len="med"/>
            <a:tailEnd type="none" w="med" len="med"/>
          </a:ln>
        </p:spPr>
        <p:txBody>
          <a:bodyPr vert="horz" wrap="none" anchor="ctr"/>
          <a:p>
            <a:pPr algn="ctr"/>
            <a:endParaRPr>
              <a:ea typeface="宋体" panose="02010600030101010101" pitchFamily="2" charset="-122"/>
            </a:endParaRPr>
          </a:p>
        </p:txBody>
      </p:sp>
      <p:sp>
        <p:nvSpPr>
          <p:cNvPr id="21514" name="圆角矩形 21513"/>
          <p:cNvSpPr/>
          <p:nvPr/>
        </p:nvSpPr>
        <p:spPr>
          <a:xfrm>
            <a:off x="6841349" y="4534970"/>
            <a:ext cx="980054" cy="1007014"/>
          </a:xfrm>
          <a:prstGeom prst="roundRect">
            <a:avLst>
              <a:gd name="adj" fmla="val 16667"/>
            </a:avLst>
          </a:prstGeom>
          <a:solidFill>
            <a:srgbClr val="FFFFCC">
              <a:alpha val="100000"/>
            </a:srgbClr>
          </a:solidFill>
          <a:ln w="9525" cap="flat" cmpd="sng">
            <a:solidFill>
              <a:schemeClr val="tx1"/>
            </a:solidFill>
            <a:prstDash val="solid"/>
            <a:miter/>
            <a:headEnd type="none" w="med" len="med"/>
            <a:tailEnd type="none" w="med" len="med"/>
          </a:ln>
        </p:spPr>
        <p:txBody>
          <a:bodyPr vert="horz" wrap="none" anchor="ctr"/>
          <a:p>
            <a:pPr algn="ctr"/>
            <a:r>
              <a:rPr lang="zh-CN" altLang="en-US" dirty="0">
                <a:ea typeface="宋体" panose="02010600030101010101" pitchFamily="2" charset="-122"/>
              </a:rPr>
              <a:t>table_0</a:t>
            </a:r>
            <a:endParaRPr lang="zh-CN" altLang="en-US" dirty="0">
              <a:ea typeface="宋体" panose="02010600030101010101" pitchFamily="2" charset="-122"/>
            </a:endParaRPr>
          </a:p>
        </p:txBody>
      </p:sp>
      <p:sp>
        <p:nvSpPr>
          <p:cNvPr id="21515" name="圆柱形 21514"/>
          <p:cNvSpPr/>
          <p:nvPr/>
        </p:nvSpPr>
        <p:spPr>
          <a:xfrm>
            <a:off x="8228966" y="4103620"/>
            <a:ext cx="1127537" cy="1582676"/>
          </a:xfrm>
          <a:prstGeom prst="can">
            <a:avLst>
              <a:gd name="adj" fmla="val 35088"/>
            </a:avLst>
          </a:prstGeom>
          <a:solidFill>
            <a:srgbClr val="CC99FF">
              <a:alpha val="100000"/>
            </a:srgbClr>
          </a:solidFill>
          <a:ln w="9525" cap="flat" cmpd="sng">
            <a:solidFill>
              <a:schemeClr val="tx1"/>
            </a:solidFill>
            <a:prstDash val="solid"/>
            <a:headEnd type="none" w="med" len="med"/>
            <a:tailEnd type="none" w="med" len="med"/>
          </a:ln>
        </p:spPr>
        <p:txBody>
          <a:bodyPr vert="horz" wrap="none" anchor="ctr"/>
          <a:p>
            <a:pPr algn="ctr"/>
            <a:endParaRPr>
              <a:ea typeface="宋体" panose="02010600030101010101" pitchFamily="2" charset="-122"/>
            </a:endParaRPr>
          </a:p>
        </p:txBody>
      </p:sp>
      <p:sp>
        <p:nvSpPr>
          <p:cNvPr id="21516" name="圆角矩形 21515"/>
          <p:cNvSpPr/>
          <p:nvPr/>
        </p:nvSpPr>
        <p:spPr>
          <a:xfrm>
            <a:off x="8303501" y="4534970"/>
            <a:ext cx="980054" cy="1007014"/>
          </a:xfrm>
          <a:prstGeom prst="roundRect">
            <a:avLst>
              <a:gd name="adj" fmla="val 16667"/>
            </a:avLst>
          </a:prstGeom>
          <a:solidFill>
            <a:srgbClr val="FFFFCC">
              <a:alpha val="100000"/>
            </a:srgbClr>
          </a:solidFill>
          <a:ln w="9525" cap="flat" cmpd="sng">
            <a:solidFill>
              <a:schemeClr val="tx1"/>
            </a:solidFill>
            <a:prstDash val="solid"/>
            <a:headEnd type="none" w="med" len="med"/>
            <a:tailEnd type="none" w="med" len="med"/>
          </a:ln>
        </p:spPr>
        <p:txBody>
          <a:bodyPr vert="horz" wrap="none" anchor="ctr"/>
          <a:p>
            <a:pPr algn="ctr"/>
            <a:r>
              <a:rPr lang="zh-CN" altLang="en-US" dirty="0">
                <a:ea typeface="宋体" panose="02010600030101010101" pitchFamily="2" charset="-122"/>
              </a:rPr>
              <a:t>table_1</a:t>
            </a:r>
            <a:endParaRPr lang="zh-CN" altLang="en-US" dirty="0">
              <a:ea typeface="宋体" panose="02010600030101010101" pitchFamily="2" charset="-122"/>
            </a:endParaRPr>
          </a:p>
        </p:txBody>
      </p:sp>
      <p:sp>
        <p:nvSpPr>
          <p:cNvPr id="21517" name="文本框 21516"/>
          <p:cNvSpPr txBox="1"/>
          <p:nvPr/>
        </p:nvSpPr>
        <p:spPr>
          <a:xfrm>
            <a:off x="7604142" y="3554916"/>
            <a:ext cx="1225860" cy="368300"/>
          </a:xfrm>
          <a:prstGeom prst="rect">
            <a:avLst/>
          </a:prstGeom>
          <a:noFill/>
          <a:ln w="9525">
            <a:noFill/>
          </a:ln>
        </p:spPr>
        <p:txBody>
          <a:bodyPr wrap="square">
            <a:spAutoFit/>
          </a:bodyPr>
          <a:p>
            <a:r>
              <a:rPr lang="zh-CN" altLang="en-US" dirty="0">
                <a:ea typeface="宋体" panose="02010600030101010101" pitchFamily="2" charset="-122"/>
              </a:rPr>
              <a:t>Logic DB</a:t>
            </a:r>
            <a:endParaRPr lang="zh-CN" altLang="en-US" dirty="0">
              <a:ea typeface="宋体" panose="02010600030101010101" pitchFamily="2" charset="-122"/>
            </a:endParaRPr>
          </a:p>
        </p:txBody>
      </p:sp>
      <p:sp>
        <p:nvSpPr>
          <p:cNvPr id="21518" name="文本框 21517"/>
          <p:cNvSpPr txBox="1"/>
          <p:nvPr/>
        </p:nvSpPr>
        <p:spPr>
          <a:xfrm>
            <a:off x="7017378" y="4135337"/>
            <a:ext cx="805611" cy="368300"/>
          </a:xfrm>
          <a:prstGeom prst="rect">
            <a:avLst/>
          </a:prstGeom>
          <a:noFill/>
          <a:ln w="9525">
            <a:noFill/>
          </a:ln>
        </p:spPr>
        <p:txBody>
          <a:bodyPr vert="horz" wrap="square" anchor="t">
            <a:spAutoFit/>
          </a:bodyPr>
          <a:p>
            <a:r>
              <a:rPr lang="zh-CN" altLang="en-US" dirty="0">
                <a:ea typeface="宋体" panose="02010600030101010101" pitchFamily="2" charset="-122"/>
              </a:rPr>
              <a:t>DB_1</a:t>
            </a:r>
            <a:endParaRPr lang="zh-CN" altLang="en-US" dirty="0">
              <a:ea typeface="宋体" panose="02010600030101010101" pitchFamily="2" charset="-122"/>
            </a:endParaRPr>
          </a:p>
        </p:txBody>
      </p:sp>
      <p:sp>
        <p:nvSpPr>
          <p:cNvPr id="21519" name="文本框 21518"/>
          <p:cNvSpPr txBox="1"/>
          <p:nvPr/>
        </p:nvSpPr>
        <p:spPr>
          <a:xfrm>
            <a:off x="8420853" y="4148024"/>
            <a:ext cx="769137" cy="368300"/>
          </a:xfrm>
          <a:prstGeom prst="rect">
            <a:avLst/>
          </a:prstGeom>
          <a:noFill/>
          <a:ln w="9525">
            <a:noFill/>
          </a:ln>
        </p:spPr>
        <p:txBody>
          <a:bodyPr vert="horz" wrap="square" anchor="t">
            <a:spAutoFit/>
          </a:bodyPr>
          <a:p>
            <a:r>
              <a:rPr lang="zh-CN" altLang="en-US" dirty="0">
                <a:ea typeface="宋体" panose="02010600030101010101" pitchFamily="2" charset="-122"/>
              </a:rPr>
              <a:t>DB_2</a:t>
            </a:r>
            <a:endParaRPr lang="zh-CN" altLang="en-US" dirty="0">
              <a:ea typeface="宋体" panose="02010600030101010101" pitchFamily="2" charset="-122"/>
            </a:endParaRPr>
          </a:p>
        </p:txBody>
      </p:sp>
      <p:sp>
        <p:nvSpPr>
          <p:cNvPr id="21520" name="矩形 21519"/>
          <p:cNvSpPr/>
          <p:nvPr/>
        </p:nvSpPr>
        <p:spPr>
          <a:xfrm>
            <a:off x="1925220" y="2492398"/>
            <a:ext cx="1511314" cy="504300"/>
          </a:xfrm>
          <a:prstGeom prst="rect">
            <a:avLst/>
          </a:prstGeom>
          <a:solidFill>
            <a:schemeClr val="accent1">
              <a:alpha val="100000"/>
            </a:schemeClr>
          </a:solidFill>
          <a:ln w="9525" cap="flat" cmpd="sng">
            <a:solidFill>
              <a:schemeClr val="tx1"/>
            </a:solidFill>
            <a:prstDash val="solid"/>
            <a:miter/>
            <a:headEnd type="none" w="med" len="med"/>
            <a:tailEnd type="none" w="med" len="med"/>
          </a:ln>
        </p:spPr>
        <p:txBody>
          <a:bodyPr vert="horz" wrap="none" anchor="ctr"/>
          <a:p>
            <a:pPr algn="ctr"/>
            <a:r>
              <a:rPr lang="zh-CN" altLang="en-US" dirty="0">
                <a:ea typeface="宋体" panose="02010600030101010101" pitchFamily="2" charset="-122"/>
              </a:rPr>
              <a:t>APP</a:t>
            </a:r>
            <a:endParaRPr lang="zh-CN" altLang="en-US" dirty="0">
              <a:ea typeface="宋体" panose="02010600030101010101" pitchFamily="2" charset="-122"/>
            </a:endParaRPr>
          </a:p>
        </p:txBody>
      </p:sp>
      <p:cxnSp>
        <p:nvCxnSpPr>
          <p:cNvPr id="21521" name="肘形连接符 21520"/>
          <p:cNvCxnSpPr>
            <a:endCxn id="21520" idx="2"/>
          </p:cNvCxnSpPr>
          <p:nvPr/>
        </p:nvCxnSpPr>
        <p:spPr>
          <a:xfrm rot="16200000">
            <a:off x="2320096" y="3282150"/>
            <a:ext cx="718389" cy="0"/>
          </a:xfrm>
          <a:prstGeom prst="bentConnector3">
            <a:avLst>
              <a:gd name="adj1" fmla="val 49954"/>
            </a:avLst>
          </a:prstGeom>
          <a:ln w="50800" cap="flat" cmpd="sng">
            <a:solidFill>
              <a:srgbClr val="CC99FF"/>
            </a:solidFill>
            <a:prstDash val="dash"/>
            <a:miter/>
            <a:headEnd type="none" w="med" len="med"/>
            <a:tailEnd type="stealth" w="lg" len="lg"/>
          </a:ln>
        </p:spPr>
      </p:cxnSp>
      <p:sp>
        <p:nvSpPr>
          <p:cNvPr id="21522" name="文本框 21521"/>
          <p:cNvSpPr txBox="1"/>
          <p:nvPr/>
        </p:nvSpPr>
        <p:spPr>
          <a:xfrm>
            <a:off x="2148825" y="3301181"/>
            <a:ext cx="999084" cy="368300"/>
          </a:xfrm>
          <a:prstGeom prst="rect">
            <a:avLst/>
          </a:prstGeom>
          <a:noFill/>
          <a:ln w="9525">
            <a:noFill/>
          </a:ln>
        </p:spPr>
        <p:txBody>
          <a:bodyPr vert="horz" wrap="square" anchor="t">
            <a:spAutoFit/>
          </a:bodyPr>
          <a:p>
            <a:r>
              <a:rPr lang="zh-CN" altLang="en-US" dirty="0">
                <a:ea typeface="宋体" panose="02010600030101010101" pitchFamily="2" charset="-122"/>
              </a:rPr>
              <a:t>读     写</a:t>
            </a:r>
            <a:endParaRPr lang="zh-CN" altLang="en-US" dirty="0">
              <a:ea typeface="宋体" panose="02010600030101010101" pitchFamily="2" charset="-122"/>
            </a:endParaRPr>
          </a:p>
        </p:txBody>
      </p:sp>
      <p:sp>
        <p:nvSpPr>
          <p:cNvPr id="21523" name="矩形 21522"/>
          <p:cNvSpPr/>
          <p:nvPr/>
        </p:nvSpPr>
        <p:spPr>
          <a:xfrm>
            <a:off x="7391638" y="2294168"/>
            <a:ext cx="1511313" cy="502713"/>
          </a:xfrm>
          <a:prstGeom prst="rect">
            <a:avLst/>
          </a:prstGeom>
          <a:solidFill>
            <a:schemeClr val="accent1">
              <a:alpha val="100000"/>
            </a:schemeClr>
          </a:solidFill>
          <a:ln w="9525" cap="flat" cmpd="sng">
            <a:solidFill>
              <a:schemeClr val="tx1"/>
            </a:solidFill>
            <a:prstDash val="solid"/>
            <a:miter/>
            <a:headEnd type="none" w="med" len="med"/>
            <a:tailEnd type="none" w="med" len="med"/>
          </a:ln>
        </p:spPr>
        <p:txBody>
          <a:bodyPr vert="horz" wrap="none" anchor="ctr"/>
          <a:p>
            <a:pPr algn="ctr"/>
            <a:r>
              <a:rPr lang="zh-CN" altLang="en-US" dirty="0">
                <a:ea typeface="宋体" panose="02010600030101010101" pitchFamily="2" charset="-122"/>
              </a:rPr>
              <a:t>APP</a:t>
            </a:r>
            <a:endParaRPr lang="zh-CN" altLang="en-US" dirty="0">
              <a:ea typeface="宋体" panose="02010600030101010101" pitchFamily="2" charset="-122"/>
            </a:endParaRPr>
          </a:p>
        </p:txBody>
      </p:sp>
      <p:cxnSp>
        <p:nvCxnSpPr>
          <p:cNvPr id="21524" name="肘形连接符 21523"/>
          <p:cNvCxnSpPr>
            <a:endCxn id="21523" idx="2"/>
          </p:cNvCxnSpPr>
          <p:nvPr/>
        </p:nvCxnSpPr>
        <p:spPr>
          <a:xfrm rot="16200000">
            <a:off x="7786514" y="3083920"/>
            <a:ext cx="718390" cy="0"/>
          </a:xfrm>
          <a:prstGeom prst="bentConnector3">
            <a:avLst>
              <a:gd name="adj1" fmla="val 49954"/>
            </a:avLst>
          </a:prstGeom>
          <a:ln w="50800" cap="flat" cmpd="sng">
            <a:solidFill>
              <a:srgbClr val="CC99FF"/>
            </a:solidFill>
            <a:prstDash val="dash"/>
            <a:miter/>
            <a:headEnd type="none" w="med" len="med"/>
            <a:tailEnd type="stealth" w="lg" len="lg"/>
          </a:ln>
        </p:spPr>
      </p:cxnSp>
      <p:sp>
        <p:nvSpPr>
          <p:cNvPr id="21525" name="文本框 21524"/>
          <p:cNvSpPr txBox="1"/>
          <p:nvPr/>
        </p:nvSpPr>
        <p:spPr>
          <a:xfrm>
            <a:off x="7615242" y="3102950"/>
            <a:ext cx="999084" cy="368300"/>
          </a:xfrm>
          <a:prstGeom prst="rect">
            <a:avLst/>
          </a:prstGeom>
          <a:noFill/>
          <a:ln w="9525">
            <a:noFill/>
          </a:ln>
        </p:spPr>
        <p:txBody>
          <a:bodyPr vert="horz" wrap="square" anchor="t">
            <a:spAutoFit/>
          </a:bodyPr>
          <a:p>
            <a:r>
              <a:rPr lang="zh-CN" altLang="en-US" dirty="0">
                <a:ea typeface="宋体" panose="02010600030101010101" pitchFamily="2" charset="-122"/>
              </a:rPr>
              <a:t>读     写</a:t>
            </a:r>
            <a:endParaRPr lang="zh-CN" altLang="en-US" dirty="0">
              <a:ea typeface="宋体" panose="02010600030101010101" pitchFamily="2" charset="-122"/>
            </a:endParaRPr>
          </a:p>
        </p:txBody>
      </p:sp>
    </p:spTree>
  </p:cSld>
  <p:clrMapOvr>
    <a:masterClrMapping/>
  </p:clrMapOvr>
  <p:transition>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22529"/>
          <p:cNvSpPr>
            <a:spLocks noGrp="1"/>
          </p:cNvSpPr>
          <p:nvPr>
            <p:ph type="title"/>
          </p:nvPr>
        </p:nvSpPr>
        <p:spPr/>
        <p:txBody>
          <a:bodyPr vert="horz" wrap="square" lIns="108818" tIns="54409" rIns="108818" bIns="54409" anchor="ctr"/>
          <a:p>
            <a:r>
              <a:rPr lang="zh-CN" altLang="en-US" dirty="0"/>
              <a:t>MySQL Sharding</a:t>
            </a:r>
            <a:endParaRPr lang="zh-CN" altLang="en-US" dirty="0"/>
          </a:p>
        </p:txBody>
      </p:sp>
      <p:sp>
        <p:nvSpPr>
          <p:cNvPr id="22531" name="文本占位符 22530"/>
          <p:cNvSpPr>
            <a:spLocks noGrp="1"/>
          </p:cNvSpPr>
          <p:nvPr>
            <p:ph type="body" idx="1"/>
          </p:nvPr>
        </p:nvSpPr>
        <p:spPr/>
        <p:txBody>
          <a:bodyPr vert="horz" wrap="square" lIns="108818" tIns="54409" rIns="108818" bIns="54409" anchor="t">
            <a:normAutofit lnSpcReduction="20000"/>
          </a:bodyPr>
          <a:p>
            <a:r>
              <a:rPr lang="zh-CN" altLang="en-US" dirty="0"/>
              <a:t>水平拆分原则：</a:t>
            </a:r>
            <a:endParaRPr lang="zh-CN" altLang="en-US" dirty="0"/>
          </a:p>
          <a:p>
            <a:pPr lvl="1"/>
            <a:r>
              <a:rPr lang="zh-CN" altLang="en-US" dirty="0"/>
              <a:t>1. 尽量均匀的拆分维度。</a:t>
            </a:r>
            <a:endParaRPr lang="zh-CN" altLang="en-US" dirty="0"/>
          </a:p>
          <a:p>
            <a:pPr lvl="1"/>
            <a:r>
              <a:rPr lang="zh-CN" altLang="en-US" dirty="0"/>
              <a:t>2. 尽量避免跨库事务。</a:t>
            </a:r>
            <a:endParaRPr lang="zh-CN" altLang="en-US" dirty="0"/>
          </a:p>
          <a:p>
            <a:pPr lvl="1"/>
            <a:r>
              <a:rPr lang="zh-CN" altLang="en-US" dirty="0"/>
              <a:t>3. 尽量避免跨库查询。</a:t>
            </a:r>
            <a:endParaRPr lang="zh-CN" altLang="en-US" dirty="0"/>
          </a:p>
          <a:p>
            <a:r>
              <a:rPr lang="zh-CN" altLang="en-US" dirty="0"/>
              <a:t>设计：</a:t>
            </a:r>
            <a:endParaRPr lang="zh-CN" altLang="en-US" dirty="0"/>
          </a:p>
          <a:p>
            <a:pPr lvl="1"/>
            <a:r>
              <a:rPr lang="zh-CN" altLang="en-US" dirty="0"/>
              <a:t>根据拆分维度，做mod进行数据表拆分</a:t>
            </a:r>
            <a:endParaRPr lang="zh-CN" altLang="en-US" dirty="0"/>
          </a:p>
          <a:p>
            <a:pPr lvl="1"/>
            <a:r>
              <a:rPr lang="zh-CN" altLang="en-US" dirty="0"/>
              <a:t>根据数据容量，划分数据库拆分</a:t>
            </a:r>
            <a:endParaRPr lang="zh-CN" altLang="en-US" dirty="0"/>
          </a:p>
          <a:p>
            <a:pPr>
              <a:lnSpc>
                <a:spcPct val="140000"/>
              </a:lnSpc>
            </a:pPr>
            <a:r>
              <a:rPr lang="zh-CN" altLang="en-US" dirty="0"/>
              <a:t>数据操作</a:t>
            </a:r>
            <a:endParaRPr lang="zh-CN" altLang="en-US" dirty="0"/>
          </a:p>
          <a:p>
            <a:pPr lvl="1">
              <a:lnSpc>
                <a:spcPct val="140000"/>
              </a:lnSpc>
            </a:pPr>
            <a:r>
              <a:rPr lang="zh-CN" altLang="en-US" dirty="0"/>
              <a:t>跨事务操作：分布式事务</a:t>
            </a:r>
            <a:endParaRPr lang="zh-CN" altLang="en-US" dirty="0"/>
          </a:p>
          <a:p>
            <a:pPr lvl="1">
              <a:lnSpc>
                <a:spcPct val="140000"/>
              </a:lnSpc>
            </a:pPr>
            <a:r>
              <a:rPr lang="zh-CN" altLang="en-US" dirty="0"/>
              <a:t>跨库查询：数据汇总or消息服务</a:t>
            </a:r>
            <a:endParaRPr lang="zh-CN" altLang="en-US" dirty="0"/>
          </a:p>
        </p:txBody>
      </p:sp>
    </p:spTree>
  </p:cSld>
  <p:clrMapOvr>
    <a:masterClrMapping/>
  </p:clrMapOvr>
  <p:transition>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圆角矩形 23553"/>
          <p:cNvSpPr/>
          <p:nvPr/>
        </p:nvSpPr>
        <p:spPr>
          <a:xfrm>
            <a:off x="1562380" y="3092020"/>
            <a:ext cx="8487459" cy="3163767"/>
          </a:xfrm>
          <a:prstGeom prst="roundRect">
            <a:avLst>
              <a:gd name="adj" fmla="val 16667"/>
            </a:avLst>
          </a:prstGeom>
          <a:solidFill>
            <a:srgbClr val="CCCCFF">
              <a:alpha val="100000"/>
            </a:srgbClr>
          </a:solidFill>
          <a:ln w="9525" cap="flat" cmpd="sng">
            <a:solidFill>
              <a:schemeClr val="tx1"/>
            </a:solidFill>
            <a:prstDash val="solid"/>
            <a:headEnd type="none" w="med" len="med"/>
            <a:tailEnd type="none" w="med" len="med"/>
          </a:ln>
        </p:spPr>
        <p:txBody>
          <a:bodyPr/>
          <a:p>
            <a:endParaRPr lang="zh-CN" altLang="en-US"/>
          </a:p>
        </p:txBody>
      </p:sp>
      <p:sp>
        <p:nvSpPr>
          <p:cNvPr id="23555" name="标题 23554"/>
          <p:cNvSpPr>
            <a:spLocks noGrp="1"/>
          </p:cNvSpPr>
          <p:nvPr>
            <p:ph type="title"/>
          </p:nvPr>
        </p:nvSpPr>
        <p:spPr/>
        <p:txBody>
          <a:bodyPr vert="horz" wrap="square" lIns="108818" tIns="54409" rIns="108818" bIns="54409" anchor="ctr"/>
          <a:p>
            <a:r>
              <a:rPr lang="zh-CN" altLang="en-US" dirty="0"/>
              <a:t>MySQL Sharding</a:t>
            </a:r>
            <a:endParaRPr lang="zh-CN" altLang="en-US" dirty="0"/>
          </a:p>
        </p:txBody>
      </p:sp>
      <p:sp>
        <p:nvSpPr>
          <p:cNvPr id="23556" name="文本占位符 23555"/>
          <p:cNvSpPr>
            <a:spLocks noGrp="1"/>
          </p:cNvSpPr>
          <p:nvPr>
            <p:ph type="body" idx="1"/>
          </p:nvPr>
        </p:nvSpPr>
        <p:spPr>
          <a:xfrm>
            <a:off x="838200" y="1363345"/>
            <a:ext cx="10515600" cy="4813935"/>
          </a:xfrm>
        </p:spPr>
        <p:txBody>
          <a:bodyPr vert="horz" wrap="square" lIns="108818" tIns="54409" rIns="108818" bIns="54409" anchor="t"/>
          <a:p>
            <a:r>
              <a:rPr lang="zh-CN" altLang="en-US" dirty="0"/>
              <a:t>案例：</a:t>
            </a:r>
            <a:endParaRPr lang="zh-CN" altLang="en-US" dirty="0"/>
          </a:p>
          <a:p>
            <a:pPr lvl="1"/>
            <a:r>
              <a:rPr lang="zh-CN" altLang="en-US" dirty="0"/>
              <a:t>按照用户维度进行拆分成64个分库，1024个分表</a:t>
            </a:r>
            <a:endParaRPr lang="zh-CN" altLang="en-US" dirty="0"/>
          </a:p>
          <a:p>
            <a:pPr lvl="2"/>
            <a:r>
              <a:rPr lang="zh-CN" altLang="en-US" dirty="0"/>
              <a:t>user_id%1024 拆分到1024张分表中</a:t>
            </a:r>
            <a:endParaRPr lang="zh-CN" altLang="en-US" dirty="0"/>
          </a:p>
          <a:p>
            <a:pPr lvl="2"/>
            <a:r>
              <a:rPr lang="zh-CN" altLang="en-US" dirty="0"/>
              <a:t>每个分库中存放1024/64张分表</a:t>
            </a:r>
            <a:endParaRPr lang="zh-CN" altLang="en-US" dirty="0"/>
          </a:p>
        </p:txBody>
      </p:sp>
      <p:sp>
        <p:nvSpPr>
          <p:cNvPr id="23557" name="圆柱形 23556"/>
          <p:cNvSpPr/>
          <p:nvPr/>
        </p:nvSpPr>
        <p:spPr>
          <a:xfrm>
            <a:off x="1852271" y="3142596"/>
            <a:ext cx="2946506" cy="2805366"/>
          </a:xfrm>
          <a:prstGeom prst="can">
            <a:avLst>
              <a:gd name="adj" fmla="val 25000"/>
            </a:avLst>
          </a:prstGeom>
          <a:solidFill>
            <a:srgbClr val="CC99FF">
              <a:alpha val="100000"/>
            </a:srgbClr>
          </a:solidFill>
          <a:ln w="9525" cap="flat" cmpd="sng">
            <a:solidFill>
              <a:schemeClr val="tx1"/>
            </a:solidFill>
            <a:prstDash val="solid"/>
            <a:headEnd type="none" w="med" len="med"/>
            <a:tailEnd type="none" w="med" len="med"/>
          </a:ln>
        </p:spPr>
        <p:txBody>
          <a:bodyPr/>
          <a:p>
            <a:endParaRPr lang="zh-CN" altLang="en-US"/>
          </a:p>
        </p:txBody>
      </p:sp>
      <p:sp>
        <p:nvSpPr>
          <p:cNvPr id="23558" name="圆角矩形 23557"/>
          <p:cNvSpPr/>
          <p:nvPr/>
        </p:nvSpPr>
        <p:spPr>
          <a:xfrm>
            <a:off x="1991825" y="4078246"/>
            <a:ext cx="1224275" cy="1654040"/>
          </a:xfrm>
          <a:prstGeom prst="roundRect">
            <a:avLst>
              <a:gd name="adj" fmla="val 16667"/>
            </a:avLst>
          </a:prstGeom>
          <a:solidFill>
            <a:srgbClr val="CCECFF">
              <a:alpha val="100000"/>
            </a:srgbClr>
          </a:solidFill>
          <a:ln w="9525" cap="flat" cmpd="sng">
            <a:solidFill>
              <a:schemeClr val="tx1"/>
            </a:solidFill>
            <a:prstDash val="solid"/>
            <a:bevel/>
            <a:headEnd type="none" w="med" len="med"/>
            <a:tailEnd type="none" w="med" len="med"/>
          </a:ln>
        </p:spPr>
        <p:txBody>
          <a:bodyPr/>
          <a:p>
            <a:endParaRPr lang="zh-CN" altLang="en-US"/>
          </a:p>
        </p:txBody>
      </p:sp>
      <p:sp>
        <p:nvSpPr>
          <p:cNvPr id="23559" name="矩形 23558"/>
          <p:cNvSpPr/>
          <p:nvPr/>
        </p:nvSpPr>
        <p:spPr>
          <a:xfrm>
            <a:off x="2136138" y="4436648"/>
            <a:ext cx="934064" cy="359988"/>
          </a:xfrm>
          <a:prstGeom prst="rect">
            <a:avLst/>
          </a:prstGeom>
          <a:solidFill>
            <a:srgbClr val="FFCCFF">
              <a:alpha val="100000"/>
            </a:srgbClr>
          </a:solidFill>
          <a:ln w="9525" cap="flat" cmpd="sng">
            <a:solidFill>
              <a:schemeClr val="tx1"/>
            </a:solidFill>
            <a:prstDash val="solid"/>
            <a:miter/>
            <a:headEnd type="none" w="med" len="med"/>
            <a:tailEnd type="none" w="med" len="med"/>
          </a:ln>
        </p:spPr>
        <p:txBody>
          <a:bodyPr wrap="none" lIns="90076" tIns="46941" rIns="90076" bIns="46941" anchor="ctr"/>
          <a:p>
            <a:pPr algn="ctr"/>
            <a:r>
              <a:rPr lang="zh-CN" altLang="en-US" dirty="0">
                <a:ea typeface="宋体" panose="02010600030101010101" pitchFamily="2" charset="-122"/>
              </a:rPr>
              <a:t>t_0000</a:t>
            </a:r>
            <a:endParaRPr lang="zh-CN" altLang="en-US" dirty="0">
              <a:ea typeface="宋体" panose="02010600030101010101" pitchFamily="2" charset="-122"/>
            </a:endParaRPr>
          </a:p>
        </p:txBody>
      </p:sp>
      <p:sp>
        <p:nvSpPr>
          <p:cNvPr id="23560" name="矩形 23559"/>
          <p:cNvSpPr/>
          <p:nvPr/>
        </p:nvSpPr>
        <p:spPr>
          <a:xfrm>
            <a:off x="2136138" y="4920332"/>
            <a:ext cx="934064" cy="359987"/>
          </a:xfrm>
          <a:prstGeom prst="rect">
            <a:avLst/>
          </a:prstGeom>
          <a:solidFill>
            <a:srgbClr val="FFCCFF">
              <a:alpha val="100000"/>
            </a:srgbClr>
          </a:solidFill>
          <a:ln w="9525" cap="flat" cmpd="sng">
            <a:solidFill>
              <a:schemeClr val="tx1"/>
            </a:solidFill>
            <a:prstDash val="solid"/>
            <a:bevel/>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t_0001</a:t>
            </a:r>
            <a:endParaRPr lang="zh-CN" altLang="en-US" dirty="0">
              <a:ea typeface="宋体" panose="02010600030101010101" pitchFamily="2" charset="-122"/>
              <a:sym typeface="Arial" panose="020B0604020202020204" pitchFamily="34" charset="0"/>
            </a:endParaRPr>
          </a:p>
        </p:txBody>
      </p:sp>
      <p:sp>
        <p:nvSpPr>
          <p:cNvPr id="23561" name="文本框 23560"/>
          <p:cNvSpPr txBox="1"/>
          <p:nvPr/>
        </p:nvSpPr>
        <p:spPr>
          <a:xfrm>
            <a:off x="2467736" y="5289834"/>
            <a:ext cx="459740" cy="440866"/>
          </a:xfrm>
          <a:prstGeom prst="rect">
            <a:avLst/>
          </a:prstGeom>
          <a:noFill/>
          <a:ln w="9525">
            <a:noFill/>
          </a:ln>
        </p:spPr>
        <p:txBody>
          <a:bodyPr vert="eaVert" wrap="square">
            <a:spAutoFit/>
          </a:bodyPr>
          <a:p>
            <a:r>
              <a:rPr lang="zh-CN" altLang="en-US" dirty="0">
                <a:ea typeface="宋体" panose="02010600030101010101" pitchFamily="2" charset="-122"/>
              </a:rPr>
              <a:t>.....</a:t>
            </a:r>
            <a:endParaRPr lang="zh-CN" altLang="en-US" dirty="0">
              <a:ea typeface="宋体" panose="02010600030101010101" pitchFamily="2" charset="-122"/>
            </a:endParaRPr>
          </a:p>
        </p:txBody>
      </p:sp>
      <p:sp>
        <p:nvSpPr>
          <p:cNvPr id="23562" name="文本框 23561"/>
          <p:cNvSpPr txBox="1"/>
          <p:nvPr/>
        </p:nvSpPr>
        <p:spPr>
          <a:xfrm>
            <a:off x="2280450" y="4090933"/>
            <a:ext cx="719975" cy="368300"/>
          </a:xfrm>
          <a:prstGeom prst="rect">
            <a:avLst/>
          </a:prstGeom>
          <a:noFill/>
          <a:ln w="9525">
            <a:noFill/>
          </a:ln>
        </p:spPr>
        <p:txBody>
          <a:bodyPr wrap="square">
            <a:spAutoFit/>
          </a:bodyPr>
          <a:p>
            <a:r>
              <a:rPr lang="zh-CN" altLang="en-US" dirty="0">
                <a:ea typeface="宋体" panose="02010600030101010101" pitchFamily="2" charset="-122"/>
              </a:rPr>
              <a:t>d_00</a:t>
            </a:r>
            <a:endParaRPr lang="zh-CN" altLang="en-US" dirty="0">
              <a:ea typeface="宋体" panose="02010600030101010101" pitchFamily="2" charset="-122"/>
            </a:endParaRPr>
          </a:p>
        </p:txBody>
      </p:sp>
      <p:sp>
        <p:nvSpPr>
          <p:cNvPr id="23563" name="圆角矩形 23562"/>
          <p:cNvSpPr/>
          <p:nvPr/>
        </p:nvSpPr>
        <p:spPr>
          <a:xfrm>
            <a:off x="3377856" y="4078246"/>
            <a:ext cx="1224275" cy="1654040"/>
          </a:xfrm>
          <a:prstGeom prst="roundRect">
            <a:avLst>
              <a:gd name="adj" fmla="val 16667"/>
            </a:avLst>
          </a:prstGeom>
          <a:solidFill>
            <a:srgbClr val="CCECFF">
              <a:alpha val="100000"/>
            </a:srgbClr>
          </a:solidFill>
          <a:ln w="9525" cap="flat" cmpd="sng">
            <a:solidFill>
              <a:schemeClr val="tx1"/>
            </a:solidFill>
            <a:prstDash val="solid"/>
            <a:bevel/>
            <a:headEnd type="none" w="med" len="med"/>
            <a:tailEnd type="none" w="med" len="med"/>
          </a:ln>
        </p:spPr>
        <p:txBody>
          <a:bodyPr/>
          <a:p>
            <a:endParaRPr lang="zh-CN" altLang="en-US"/>
          </a:p>
        </p:txBody>
      </p:sp>
      <p:sp>
        <p:nvSpPr>
          <p:cNvPr id="23564" name="矩形 23563"/>
          <p:cNvSpPr/>
          <p:nvPr/>
        </p:nvSpPr>
        <p:spPr>
          <a:xfrm>
            <a:off x="3522169" y="4436648"/>
            <a:ext cx="934064" cy="359988"/>
          </a:xfrm>
          <a:prstGeom prst="rect">
            <a:avLst/>
          </a:prstGeom>
          <a:solidFill>
            <a:srgbClr val="FFCCFF">
              <a:alpha val="100000"/>
            </a:srgbClr>
          </a:solidFill>
          <a:ln w="9525" cap="flat" cmpd="sng">
            <a:solidFill>
              <a:schemeClr val="tx1"/>
            </a:solidFill>
            <a:prstDash val="solid"/>
            <a:bevel/>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t_0016</a:t>
            </a:r>
            <a:endParaRPr lang="zh-CN" altLang="en-US" dirty="0">
              <a:ea typeface="宋体" panose="02010600030101010101" pitchFamily="2" charset="-122"/>
              <a:sym typeface="Arial" panose="020B0604020202020204" pitchFamily="34" charset="0"/>
            </a:endParaRPr>
          </a:p>
        </p:txBody>
      </p:sp>
      <p:sp>
        <p:nvSpPr>
          <p:cNvPr id="23565" name="矩形 23564"/>
          <p:cNvSpPr/>
          <p:nvPr/>
        </p:nvSpPr>
        <p:spPr>
          <a:xfrm>
            <a:off x="3522169" y="4920332"/>
            <a:ext cx="934064" cy="359987"/>
          </a:xfrm>
          <a:prstGeom prst="rect">
            <a:avLst/>
          </a:prstGeom>
          <a:solidFill>
            <a:srgbClr val="FFCCFF">
              <a:alpha val="100000"/>
            </a:srgbClr>
          </a:solidFill>
          <a:ln w="9525" cap="flat" cmpd="sng">
            <a:solidFill>
              <a:schemeClr val="tx1"/>
            </a:solidFill>
            <a:prstDash val="solid"/>
            <a:bevel/>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t_0017</a:t>
            </a:r>
            <a:endParaRPr lang="zh-CN" altLang="en-US" dirty="0">
              <a:ea typeface="宋体" panose="02010600030101010101" pitchFamily="2" charset="-122"/>
              <a:sym typeface="Arial" panose="020B0604020202020204" pitchFamily="34" charset="0"/>
            </a:endParaRPr>
          </a:p>
        </p:txBody>
      </p:sp>
      <p:sp>
        <p:nvSpPr>
          <p:cNvPr id="23566" name="文本框 23565"/>
          <p:cNvSpPr txBox="1"/>
          <p:nvPr/>
        </p:nvSpPr>
        <p:spPr>
          <a:xfrm>
            <a:off x="3853767" y="5289834"/>
            <a:ext cx="459740" cy="440866"/>
          </a:xfrm>
          <a:prstGeom prst="rect">
            <a:avLst/>
          </a:prstGeom>
          <a:noFill/>
          <a:ln w="9525">
            <a:noFill/>
          </a:ln>
        </p:spPr>
        <p:txBody>
          <a:bodyPr vert="eaVert" wrap="square" anchor="t">
            <a:spAutoFit/>
          </a:bodyPr>
          <a:p>
            <a:r>
              <a:rPr lang="zh-CN" altLang="en-US" dirty="0">
                <a:ea typeface="宋体" panose="02010600030101010101" pitchFamily="2" charset="-122"/>
              </a:rPr>
              <a:t>.....</a:t>
            </a:r>
            <a:endParaRPr lang="zh-CN" altLang="en-US" dirty="0">
              <a:ea typeface="宋体" panose="02010600030101010101" pitchFamily="2" charset="-122"/>
            </a:endParaRPr>
          </a:p>
        </p:txBody>
      </p:sp>
      <p:sp>
        <p:nvSpPr>
          <p:cNvPr id="23567" name="文本框 23566"/>
          <p:cNvSpPr txBox="1"/>
          <p:nvPr/>
        </p:nvSpPr>
        <p:spPr>
          <a:xfrm>
            <a:off x="3666481" y="4090933"/>
            <a:ext cx="719975" cy="368300"/>
          </a:xfrm>
          <a:prstGeom prst="rect">
            <a:avLst/>
          </a:prstGeom>
          <a:noFill/>
          <a:ln w="9525">
            <a:noFill/>
          </a:ln>
        </p:spPr>
        <p:txBody>
          <a:bodyPr vert="horz" wrap="square" anchor="t">
            <a:spAutoFit/>
          </a:bodyPr>
          <a:p>
            <a:r>
              <a:rPr lang="zh-CN" altLang="en-US" dirty="0">
                <a:ea typeface="宋体" panose="02010600030101010101" pitchFamily="2" charset="-122"/>
              </a:rPr>
              <a:t>d_01</a:t>
            </a:r>
            <a:endParaRPr lang="zh-CN" altLang="en-US" dirty="0">
              <a:ea typeface="宋体" panose="02010600030101010101" pitchFamily="2" charset="-122"/>
            </a:endParaRPr>
          </a:p>
        </p:txBody>
      </p:sp>
      <p:sp>
        <p:nvSpPr>
          <p:cNvPr id="23568" name="圆柱形 23567"/>
          <p:cNvSpPr/>
          <p:nvPr/>
        </p:nvSpPr>
        <p:spPr>
          <a:xfrm>
            <a:off x="5017623" y="3091849"/>
            <a:ext cx="2946506" cy="2805366"/>
          </a:xfrm>
          <a:prstGeom prst="can">
            <a:avLst>
              <a:gd name="adj" fmla="val 25000"/>
            </a:avLst>
          </a:prstGeom>
          <a:solidFill>
            <a:srgbClr val="CC99FF">
              <a:alpha val="100000"/>
            </a:srgbClr>
          </a:solidFill>
          <a:ln w="9525" cap="flat" cmpd="sng">
            <a:solidFill>
              <a:schemeClr val="tx1"/>
            </a:solidFill>
            <a:prstDash val="solid"/>
            <a:miter/>
            <a:headEnd type="none" w="med" len="med"/>
            <a:tailEnd type="none" w="med" len="med"/>
          </a:ln>
        </p:spPr>
        <p:txBody>
          <a:bodyPr/>
          <a:p>
            <a:endParaRPr lang="zh-CN" altLang="en-US"/>
          </a:p>
        </p:txBody>
      </p:sp>
      <p:sp>
        <p:nvSpPr>
          <p:cNvPr id="23569" name="圆角矩形 23568"/>
          <p:cNvSpPr/>
          <p:nvPr/>
        </p:nvSpPr>
        <p:spPr>
          <a:xfrm>
            <a:off x="5157178" y="4027499"/>
            <a:ext cx="1224275" cy="1654040"/>
          </a:xfrm>
          <a:prstGeom prst="roundRect">
            <a:avLst>
              <a:gd name="adj" fmla="val 16667"/>
            </a:avLst>
          </a:prstGeom>
          <a:solidFill>
            <a:srgbClr val="CCECFF">
              <a:alpha val="100000"/>
            </a:srgbClr>
          </a:solidFill>
          <a:ln w="9525" cap="flat" cmpd="sng">
            <a:solidFill>
              <a:schemeClr val="tx1"/>
            </a:solidFill>
            <a:prstDash val="solid"/>
            <a:bevel/>
            <a:headEnd type="none" w="med" len="med"/>
            <a:tailEnd type="none" w="med" len="med"/>
          </a:ln>
        </p:spPr>
        <p:txBody>
          <a:bodyPr/>
          <a:p>
            <a:endParaRPr lang="zh-CN" altLang="en-US"/>
          </a:p>
        </p:txBody>
      </p:sp>
      <p:sp>
        <p:nvSpPr>
          <p:cNvPr id="23570" name="矩形 23569"/>
          <p:cNvSpPr/>
          <p:nvPr/>
        </p:nvSpPr>
        <p:spPr>
          <a:xfrm>
            <a:off x="5301491" y="4385901"/>
            <a:ext cx="934064" cy="359988"/>
          </a:xfrm>
          <a:prstGeom prst="rect">
            <a:avLst/>
          </a:prstGeom>
          <a:solidFill>
            <a:srgbClr val="FFCCFF">
              <a:alpha val="100000"/>
            </a:srgbClr>
          </a:solidFill>
          <a:ln w="9525" cap="flat" cmpd="sng">
            <a:solidFill>
              <a:schemeClr val="tx1"/>
            </a:solidFill>
            <a:prstDash val="solid"/>
            <a:bevel/>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t_0048</a:t>
            </a:r>
            <a:endParaRPr lang="zh-CN" altLang="en-US" dirty="0">
              <a:ea typeface="宋体" panose="02010600030101010101" pitchFamily="2" charset="-122"/>
              <a:sym typeface="Arial" panose="020B0604020202020204" pitchFamily="34" charset="0"/>
            </a:endParaRPr>
          </a:p>
        </p:txBody>
      </p:sp>
      <p:sp>
        <p:nvSpPr>
          <p:cNvPr id="23571" name="矩形 23570"/>
          <p:cNvSpPr/>
          <p:nvPr/>
        </p:nvSpPr>
        <p:spPr>
          <a:xfrm>
            <a:off x="5301491" y="4869585"/>
            <a:ext cx="934064" cy="359987"/>
          </a:xfrm>
          <a:prstGeom prst="rect">
            <a:avLst/>
          </a:prstGeom>
          <a:solidFill>
            <a:srgbClr val="FFCCFF">
              <a:alpha val="100000"/>
            </a:srgbClr>
          </a:solidFill>
          <a:ln w="9525" cap="flat" cmpd="sng">
            <a:solidFill>
              <a:schemeClr val="tx1"/>
            </a:solidFill>
            <a:prstDash val="solid"/>
            <a:bevel/>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t_0049</a:t>
            </a:r>
            <a:endParaRPr lang="zh-CN" altLang="en-US" dirty="0">
              <a:ea typeface="宋体" panose="02010600030101010101" pitchFamily="2" charset="-122"/>
              <a:sym typeface="Arial" panose="020B0604020202020204" pitchFamily="34" charset="0"/>
            </a:endParaRPr>
          </a:p>
        </p:txBody>
      </p:sp>
      <p:sp>
        <p:nvSpPr>
          <p:cNvPr id="23572" name="文本框 23571"/>
          <p:cNvSpPr txBox="1"/>
          <p:nvPr/>
        </p:nvSpPr>
        <p:spPr>
          <a:xfrm>
            <a:off x="5633088" y="5239087"/>
            <a:ext cx="459740" cy="440866"/>
          </a:xfrm>
          <a:prstGeom prst="rect">
            <a:avLst/>
          </a:prstGeom>
          <a:noFill/>
          <a:ln w="9525">
            <a:noFill/>
          </a:ln>
        </p:spPr>
        <p:txBody>
          <a:bodyPr vert="eaVert" wrap="square" anchor="t">
            <a:spAutoFit/>
          </a:bodyPr>
          <a:p>
            <a:r>
              <a:rPr lang="zh-CN" altLang="en-US" dirty="0">
                <a:ea typeface="宋体" panose="02010600030101010101" pitchFamily="2" charset="-122"/>
              </a:rPr>
              <a:t>.....</a:t>
            </a:r>
            <a:endParaRPr lang="zh-CN" altLang="en-US" dirty="0">
              <a:ea typeface="宋体" panose="02010600030101010101" pitchFamily="2" charset="-122"/>
            </a:endParaRPr>
          </a:p>
        </p:txBody>
      </p:sp>
      <p:sp>
        <p:nvSpPr>
          <p:cNvPr id="23573" name="文本框 23572"/>
          <p:cNvSpPr txBox="1"/>
          <p:nvPr/>
        </p:nvSpPr>
        <p:spPr>
          <a:xfrm>
            <a:off x="5445802" y="4040186"/>
            <a:ext cx="719975" cy="368300"/>
          </a:xfrm>
          <a:prstGeom prst="rect">
            <a:avLst/>
          </a:prstGeom>
          <a:noFill/>
          <a:ln w="9525">
            <a:noFill/>
          </a:ln>
        </p:spPr>
        <p:txBody>
          <a:bodyPr vert="horz" wrap="square" anchor="t">
            <a:spAutoFit/>
          </a:bodyPr>
          <a:p>
            <a:r>
              <a:rPr lang="zh-CN" altLang="en-US" dirty="0">
                <a:ea typeface="宋体" panose="02010600030101010101" pitchFamily="2" charset="-122"/>
              </a:rPr>
              <a:t>d_02</a:t>
            </a:r>
            <a:endParaRPr lang="zh-CN" altLang="en-US" dirty="0">
              <a:ea typeface="宋体" panose="02010600030101010101" pitchFamily="2" charset="-122"/>
            </a:endParaRPr>
          </a:p>
        </p:txBody>
      </p:sp>
      <p:sp>
        <p:nvSpPr>
          <p:cNvPr id="23574" name="圆角矩形 23573"/>
          <p:cNvSpPr/>
          <p:nvPr/>
        </p:nvSpPr>
        <p:spPr>
          <a:xfrm>
            <a:off x="6543209" y="4027499"/>
            <a:ext cx="1224275" cy="1654040"/>
          </a:xfrm>
          <a:prstGeom prst="roundRect">
            <a:avLst>
              <a:gd name="adj" fmla="val 16667"/>
            </a:avLst>
          </a:prstGeom>
          <a:solidFill>
            <a:srgbClr val="CCECFF">
              <a:alpha val="100000"/>
            </a:srgbClr>
          </a:solidFill>
          <a:ln w="9525" cap="flat" cmpd="sng">
            <a:solidFill>
              <a:schemeClr val="tx1"/>
            </a:solidFill>
            <a:prstDash val="solid"/>
            <a:bevel/>
            <a:headEnd type="none" w="med" len="med"/>
            <a:tailEnd type="none" w="med" len="med"/>
          </a:ln>
        </p:spPr>
        <p:txBody>
          <a:bodyPr/>
          <a:p>
            <a:endParaRPr lang="zh-CN" altLang="en-US"/>
          </a:p>
        </p:txBody>
      </p:sp>
      <p:sp>
        <p:nvSpPr>
          <p:cNvPr id="23575" name="矩形 23574"/>
          <p:cNvSpPr/>
          <p:nvPr/>
        </p:nvSpPr>
        <p:spPr>
          <a:xfrm>
            <a:off x="6687522" y="4385901"/>
            <a:ext cx="934064" cy="359988"/>
          </a:xfrm>
          <a:prstGeom prst="rect">
            <a:avLst/>
          </a:prstGeom>
          <a:solidFill>
            <a:srgbClr val="FFCCFF">
              <a:alpha val="100000"/>
            </a:srgbClr>
          </a:solidFill>
          <a:ln w="9525" cap="flat" cmpd="sng">
            <a:solidFill>
              <a:schemeClr val="tx1"/>
            </a:solidFill>
            <a:prstDash val="solid"/>
            <a:bevel/>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t_0064</a:t>
            </a:r>
            <a:endParaRPr lang="zh-CN" altLang="en-US" dirty="0">
              <a:ea typeface="宋体" panose="02010600030101010101" pitchFamily="2" charset="-122"/>
              <a:sym typeface="Arial" panose="020B0604020202020204" pitchFamily="34" charset="0"/>
            </a:endParaRPr>
          </a:p>
        </p:txBody>
      </p:sp>
      <p:sp>
        <p:nvSpPr>
          <p:cNvPr id="23576" name="矩形 23575"/>
          <p:cNvSpPr/>
          <p:nvPr/>
        </p:nvSpPr>
        <p:spPr>
          <a:xfrm>
            <a:off x="6687522" y="4869585"/>
            <a:ext cx="934064" cy="359987"/>
          </a:xfrm>
          <a:prstGeom prst="rect">
            <a:avLst/>
          </a:prstGeom>
          <a:solidFill>
            <a:srgbClr val="FFCCFF">
              <a:alpha val="100000"/>
            </a:srgbClr>
          </a:solidFill>
          <a:ln w="9525" cap="flat" cmpd="sng">
            <a:solidFill>
              <a:schemeClr val="tx1"/>
            </a:solidFill>
            <a:prstDash val="solid"/>
            <a:bevel/>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t_0065</a:t>
            </a:r>
            <a:endParaRPr lang="zh-CN" altLang="en-US" dirty="0">
              <a:ea typeface="宋体" panose="02010600030101010101" pitchFamily="2" charset="-122"/>
              <a:sym typeface="Arial" panose="020B0604020202020204" pitchFamily="34" charset="0"/>
            </a:endParaRPr>
          </a:p>
        </p:txBody>
      </p:sp>
      <p:sp>
        <p:nvSpPr>
          <p:cNvPr id="23577" name="文本框 23576"/>
          <p:cNvSpPr txBox="1"/>
          <p:nvPr/>
        </p:nvSpPr>
        <p:spPr>
          <a:xfrm>
            <a:off x="7019120" y="5239087"/>
            <a:ext cx="459740" cy="440866"/>
          </a:xfrm>
          <a:prstGeom prst="rect">
            <a:avLst/>
          </a:prstGeom>
          <a:noFill/>
          <a:ln w="9525">
            <a:noFill/>
          </a:ln>
        </p:spPr>
        <p:txBody>
          <a:bodyPr vert="eaVert" wrap="square" anchor="t">
            <a:spAutoFit/>
          </a:bodyPr>
          <a:p>
            <a:r>
              <a:rPr lang="zh-CN" altLang="en-US" dirty="0">
                <a:ea typeface="宋体" panose="02010600030101010101" pitchFamily="2" charset="-122"/>
              </a:rPr>
              <a:t>.....</a:t>
            </a:r>
            <a:endParaRPr lang="zh-CN" altLang="en-US" dirty="0">
              <a:ea typeface="宋体" panose="02010600030101010101" pitchFamily="2" charset="-122"/>
            </a:endParaRPr>
          </a:p>
        </p:txBody>
      </p:sp>
      <p:sp>
        <p:nvSpPr>
          <p:cNvPr id="23578" name="文本框 23577"/>
          <p:cNvSpPr txBox="1"/>
          <p:nvPr/>
        </p:nvSpPr>
        <p:spPr>
          <a:xfrm>
            <a:off x="6831834" y="4040186"/>
            <a:ext cx="719975" cy="368300"/>
          </a:xfrm>
          <a:prstGeom prst="rect">
            <a:avLst/>
          </a:prstGeom>
          <a:noFill/>
          <a:ln w="9525">
            <a:noFill/>
          </a:ln>
        </p:spPr>
        <p:txBody>
          <a:bodyPr vert="horz" wrap="square" anchor="t">
            <a:spAutoFit/>
          </a:bodyPr>
          <a:p>
            <a:r>
              <a:rPr lang="zh-CN" altLang="en-US" dirty="0">
                <a:ea typeface="宋体" panose="02010600030101010101" pitchFamily="2" charset="-122"/>
              </a:rPr>
              <a:t>d_03</a:t>
            </a:r>
            <a:endParaRPr lang="zh-CN" altLang="en-US" dirty="0">
              <a:ea typeface="宋体" panose="02010600030101010101" pitchFamily="2" charset="-122"/>
            </a:endParaRPr>
          </a:p>
        </p:txBody>
      </p:sp>
      <p:sp>
        <p:nvSpPr>
          <p:cNvPr id="23579" name="文本框 23578"/>
          <p:cNvSpPr txBox="1"/>
          <p:nvPr/>
        </p:nvSpPr>
        <p:spPr>
          <a:xfrm>
            <a:off x="8322531" y="4220973"/>
            <a:ext cx="1105337" cy="645160"/>
          </a:xfrm>
          <a:prstGeom prst="rect">
            <a:avLst/>
          </a:prstGeom>
          <a:noFill/>
          <a:ln w="9525">
            <a:noFill/>
          </a:ln>
        </p:spPr>
        <p:txBody>
          <a:bodyPr wrap="square">
            <a:spAutoFit/>
          </a:bodyPr>
          <a:p>
            <a:r>
              <a:rPr lang="zh-CN" altLang="en-US" sz="3595" dirty="0">
                <a:ea typeface="宋体" panose="02010600030101010101" pitchFamily="2" charset="-122"/>
              </a:rPr>
              <a:t>......</a:t>
            </a:r>
            <a:endParaRPr lang="zh-CN" altLang="en-US" sz="3595" dirty="0">
              <a:ea typeface="宋体" panose="02010600030101010101" pitchFamily="2" charset="-122"/>
            </a:endParaRPr>
          </a:p>
        </p:txBody>
      </p:sp>
      <p:sp>
        <p:nvSpPr>
          <p:cNvPr id="23580" name="文本框 23579"/>
          <p:cNvSpPr txBox="1"/>
          <p:nvPr/>
        </p:nvSpPr>
        <p:spPr>
          <a:xfrm>
            <a:off x="2689598" y="3288494"/>
            <a:ext cx="1389203" cy="368300"/>
          </a:xfrm>
          <a:prstGeom prst="rect">
            <a:avLst/>
          </a:prstGeom>
          <a:noFill/>
          <a:ln w="9525">
            <a:noFill/>
          </a:ln>
        </p:spPr>
        <p:txBody>
          <a:bodyPr wrap="square">
            <a:spAutoFit/>
          </a:bodyPr>
          <a:p>
            <a:r>
              <a:rPr lang="zh-CN" altLang="en-US" dirty="0">
                <a:ea typeface="宋体" panose="02010600030101010101" pitchFamily="2" charset="-122"/>
              </a:rPr>
              <a:t>INSTANCE</a:t>
            </a:r>
            <a:endParaRPr lang="zh-CN" altLang="en-US" dirty="0">
              <a:ea typeface="宋体" panose="02010600030101010101" pitchFamily="2" charset="-122"/>
            </a:endParaRPr>
          </a:p>
        </p:txBody>
      </p:sp>
      <p:sp>
        <p:nvSpPr>
          <p:cNvPr id="23581" name="文本框 23580"/>
          <p:cNvSpPr txBox="1"/>
          <p:nvPr/>
        </p:nvSpPr>
        <p:spPr>
          <a:xfrm>
            <a:off x="5854951" y="3275807"/>
            <a:ext cx="1389203" cy="368300"/>
          </a:xfrm>
          <a:prstGeom prst="rect">
            <a:avLst/>
          </a:prstGeom>
          <a:noFill/>
          <a:ln w="9525">
            <a:noFill/>
          </a:ln>
        </p:spPr>
        <p:txBody>
          <a:bodyPr vert="horz" wrap="square" anchor="t">
            <a:spAutoFit/>
          </a:bodyPr>
          <a:p>
            <a:r>
              <a:rPr lang="zh-CN" altLang="en-US" dirty="0">
                <a:ea typeface="宋体" panose="02010600030101010101" pitchFamily="2" charset="-122"/>
              </a:rPr>
              <a:t>INSTANCE</a:t>
            </a:r>
            <a:endParaRPr lang="zh-CN" altLang="en-US" dirty="0">
              <a:ea typeface="宋体" panose="02010600030101010101" pitchFamily="2" charset="-122"/>
            </a:endParaRPr>
          </a:p>
        </p:txBody>
      </p:sp>
    </p:spTree>
  </p:cSld>
  <p:clrMapOvr>
    <a:masterClrMapping/>
  </p:clrMapOvr>
  <p:transition>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圆角矩形 24577"/>
          <p:cNvSpPr/>
          <p:nvPr/>
        </p:nvSpPr>
        <p:spPr>
          <a:xfrm>
            <a:off x="4083559" y="2712832"/>
            <a:ext cx="7553394" cy="2879900"/>
          </a:xfrm>
          <a:prstGeom prst="roundRect">
            <a:avLst>
              <a:gd name="adj" fmla="val 16667"/>
            </a:avLst>
          </a:prstGeom>
          <a:solidFill>
            <a:srgbClr val="CCCCFF">
              <a:alpha val="100000"/>
            </a:srgbClr>
          </a:solidFill>
          <a:ln w="9525" cap="flat" cmpd="sng">
            <a:solidFill>
              <a:schemeClr val="tx1"/>
            </a:solidFill>
            <a:prstDash val="solid"/>
            <a:headEnd type="none" w="med" len="med"/>
            <a:tailEnd type="none" w="med" len="med"/>
          </a:ln>
        </p:spPr>
        <p:txBody>
          <a:bodyPr/>
          <a:p>
            <a:endParaRPr lang="zh-CN" altLang="en-US"/>
          </a:p>
        </p:txBody>
      </p:sp>
      <p:sp>
        <p:nvSpPr>
          <p:cNvPr id="24579" name="标题 24578"/>
          <p:cNvSpPr>
            <a:spLocks noGrp="1"/>
          </p:cNvSpPr>
          <p:nvPr>
            <p:ph type="title"/>
          </p:nvPr>
        </p:nvSpPr>
        <p:spPr/>
        <p:txBody>
          <a:bodyPr vert="horz" wrap="square" lIns="108818" tIns="54409" rIns="108818" bIns="54409" anchor="ctr"/>
          <a:p>
            <a:r>
              <a:rPr lang="zh-CN" altLang="en-US" dirty="0"/>
              <a:t>MySQL Sharding</a:t>
            </a:r>
            <a:endParaRPr lang="zh-CN" altLang="en-US" dirty="0"/>
          </a:p>
        </p:txBody>
      </p:sp>
      <p:sp>
        <p:nvSpPr>
          <p:cNvPr id="24580" name="文本占位符 24579"/>
          <p:cNvSpPr>
            <a:spLocks noGrp="1"/>
          </p:cNvSpPr>
          <p:nvPr>
            <p:ph type="body" idx="1"/>
          </p:nvPr>
        </p:nvSpPr>
        <p:spPr>
          <a:xfrm>
            <a:off x="838200" y="1345565"/>
            <a:ext cx="10515600" cy="4831715"/>
          </a:xfrm>
        </p:spPr>
        <p:txBody>
          <a:bodyPr vert="horz" wrap="square" lIns="108818" tIns="54409" rIns="108818" bIns="54409" anchor="t"/>
          <a:p>
            <a:r>
              <a:rPr lang="zh-CN" altLang="en-US" dirty="0"/>
              <a:t>数据操作</a:t>
            </a:r>
            <a:endParaRPr lang="zh-CN" altLang="en-US" dirty="0"/>
          </a:p>
          <a:p>
            <a:pPr lvl="1"/>
            <a:r>
              <a:rPr lang="zh-CN" altLang="en-US" dirty="0"/>
              <a:t>Configure DB</a:t>
            </a:r>
            <a:endParaRPr lang="zh-CN" altLang="en-US" dirty="0"/>
          </a:p>
        </p:txBody>
      </p:sp>
      <p:sp>
        <p:nvSpPr>
          <p:cNvPr id="24581" name="矩形 24580"/>
          <p:cNvSpPr/>
          <p:nvPr/>
        </p:nvSpPr>
        <p:spPr>
          <a:xfrm>
            <a:off x="4224699" y="1345830"/>
            <a:ext cx="3238302" cy="50271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dirty="0">
                <a:ea typeface="宋体" panose="02010600030101010101" pitchFamily="2" charset="-122"/>
              </a:rPr>
              <a:t>APP</a:t>
            </a:r>
            <a:endParaRPr lang="zh-CN" altLang="en-US" dirty="0">
              <a:ea typeface="宋体" panose="02010600030101010101" pitchFamily="2" charset="-122"/>
            </a:endParaRPr>
          </a:p>
        </p:txBody>
      </p:sp>
      <p:sp>
        <p:nvSpPr>
          <p:cNvPr id="24582" name="圆柱形 24581"/>
          <p:cNvSpPr/>
          <p:nvPr/>
        </p:nvSpPr>
        <p:spPr>
          <a:xfrm>
            <a:off x="2210672" y="2568519"/>
            <a:ext cx="1224275" cy="1007014"/>
          </a:xfrm>
          <a:prstGeom prst="can">
            <a:avLst>
              <a:gd name="adj" fmla="val 25000"/>
            </a:avLst>
          </a:prstGeom>
          <a:solidFill>
            <a:srgbClr val="FFCCFF">
              <a:alpha val="100000"/>
            </a:srgbClr>
          </a:solidFill>
          <a:ln w="9525" cap="flat" cmpd="sng">
            <a:solidFill>
              <a:schemeClr val="tx1"/>
            </a:solidFill>
            <a:prstDash val="solid"/>
            <a:headEnd type="none" w="med" len="med"/>
            <a:tailEnd type="none" w="med" len="med"/>
          </a:ln>
        </p:spPr>
        <p:txBody>
          <a:bodyPr wrap="none" lIns="90076" tIns="46941" rIns="90076" bIns="46941" anchor="ctr"/>
          <a:p>
            <a:pPr algn="ctr"/>
            <a:r>
              <a:rPr lang="zh-CN" altLang="en-US" dirty="0">
                <a:ea typeface="宋体" panose="02010600030101010101" pitchFamily="2" charset="-122"/>
              </a:rPr>
              <a:t>Configure </a:t>
            </a:r>
            <a:endParaRPr lang="zh-CN" altLang="en-US" dirty="0">
              <a:ea typeface="宋体" panose="02010600030101010101" pitchFamily="2" charset="-122"/>
            </a:endParaRPr>
          </a:p>
          <a:p>
            <a:pPr algn="ctr"/>
            <a:r>
              <a:rPr lang="zh-CN" altLang="en-US" dirty="0">
                <a:ea typeface="宋体" panose="02010600030101010101" pitchFamily="2" charset="-122"/>
              </a:rPr>
              <a:t>DB</a:t>
            </a:r>
            <a:endParaRPr lang="zh-CN" altLang="en-US" dirty="0">
              <a:ea typeface="宋体" panose="02010600030101010101" pitchFamily="2" charset="-122"/>
            </a:endParaRPr>
          </a:p>
        </p:txBody>
      </p:sp>
      <p:sp>
        <p:nvSpPr>
          <p:cNvPr id="24583" name="文本框 24582"/>
          <p:cNvSpPr txBox="1"/>
          <p:nvPr/>
        </p:nvSpPr>
        <p:spPr>
          <a:xfrm>
            <a:off x="10555405" y="3935520"/>
            <a:ext cx="1007014" cy="645160"/>
          </a:xfrm>
          <a:prstGeom prst="rect">
            <a:avLst/>
          </a:prstGeom>
          <a:noFill/>
          <a:ln w="9525">
            <a:noFill/>
          </a:ln>
        </p:spPr>
        <p:txBody>
          <a:bodyPr wrap="square">
            <a:spAutoFit/>
          </a:bodyPr>
          <a:p>
            <a:r>
              <a:rPr lang="zh-CN" altLang="en-US" sz="3595" dirty="0">
                <a:ea typeface="宋体" panose="02010600030101010101" pitchFamily="2" charset="-122"/>
              </a:rPr>
              <a:t>......</a:t>
            </a:r>
            <a:endParaRPr lang="zh-CN" altLang="en-US" sz="3595" dirty="0">
              <a:ea typeface="宋体" panose="02010600030101010101" pitchFamily="2" charset="-122"/>
            </a:endParaRPr>
          </a:p>
        </p:txBody>
      </p:sp>
      <p:sp>
        <p:nvSpPr>
          <p:cNvPr id="24584" name="箭头 637"/>
          <p:cNvSpPr/>
          <p:nvPr/>
        </p:nvSpPr>
        <p:spPr>
          <a:xfrm flipH="1">
            <a:off x="2499297" y="1850130"/>
            <a:ext cx="2158340" cy="862701"/>
          </a:xfrm>
          <a:prstGeom prst="line">
            <a:avLst/>
          </a:prstGeom>
          <a:ln w="9525" cap="flat" cmpd="sng">
            <a:solidFill>
              <a:schemeClr val="tx1"/>
            </a:solidFill>
            <a:prstDash val="solid"/>
            <a:headEnd type="none" w="med" len="med"/>
            <a:tailEnd type="stealth" w="lg" len="lg"/>
          </a:ln>
        </p:spPr>
      </p:sp>
      <p:sp>
        <p:nvSpPr>
          <p:cNvPr id="24585" name="箭头 639"/>
          <p:cNvSpPr/>
          <p:nvPr/>
        </p:nvSpPr>
        <p:spPr>
          <a:xfrm flipV="1">
            <a:off x="3003596" y="1848544"/>
            <a:ext cx="2156753" cy="864288"/>
          </a:xfrm>
          <a:prstGeom prst="line">
            <a:avLst/>
          </a:prstGeom>
          <a:ln w="9525" cap="flat" cmpd="sng">
            <a:solidFill>
              <a:schemeClr val="tx1"/>
            </a:solidFill>
            <a:prstDash val="solid"/>
            <a:headEnd type="none" w="med" len="med"/>
            <a:tailEnd type="stealth" w="lg" len="lg"/>
          </a:ln>
        </p:spPr>
      </p:sp>
      <p:sp>
        <p:nvSpPr>
          <p:cNvPr id="24586" name="圆柱形 24585"/>
          <p:cNvSpPr/>
          <p:nvPr/>
        </p:nvSpPr>
        <p:spPr>
          <a:xfrm>
            <a:off x="4297648" y="2857143"/>
            <a:ext cx="2948092" cy="2588104"/>
          </a:xfrm>
          <a:prstGeom prst="can">
            <a:avLst>
              <a:gd name="adj" fmla="val 25000"/>
            </a:avLst>
          </a:prstGeom>
          <a:solidFill>
            <a:srgbClr val="CC99FF">
              <a:alpha val="100000"/>
            </a:srgbClr>
          </a:solidFill>
          <a:ln w="9525" cap="flat" cmpd="sng">
            <a:solidFill>
              <a:schemeClr val="tx1"/>
            </a:solidFill>
            <a:prstDash val="solid"/>
            <a:bevel/>
            <a:headEnd type="none" w="med" len="med"/>
            <a:tailEnd type="none" w="med" len="med"/>
          </a:ln>
        </p:spPr>
        <p:txBody>
          <a:bodyPr/>
          <a:p>
            <a:endParaRPr lang="zh-CN" altLang="en-US"/>
          </a:p>
        </p:txBody>
      </p:sp>
      <p:sp>
        <p:nvSpPr>
          <p:cNvPr id="24587" name="圆角矩形 24586"/>
          <p:cNvSpPr/>
          <p:nvPr/>
        </p:nvSpPr>
        <p:spPr>
          <a:xfrm>
            <a:off x="4438789" y="3575533"/>
            <a:ext cx="1222688" cy="1654039"/>
          </a:xfrm>
          <a:prstGeom prst="roundRect">
            <a:avLst>
              <a:gd name="adj" fmla="val 16667"/>
            </a:avLst>
          </a:prstGeom>
          <a:solidFill>
            <a:srgbClr val="CCECFF">
              <a:alpha val="100000"/>
            </a:srgbClr>
          </a:solidFill>
          <a:ln w="9525" cap="flat" cmpd="sng">
            <a:solidFill>
              <a:schemeClr val="tx1"/>
            </a:solidFill>
            <a:prstDash val="solid"/>
            <a:miter/>
            <a:headEnd type="none" w="med" len="med"/>
            <a:tailEnd type="none" w="med" len="med"/>
          </a:ln>
        </p:spPr>
        <p:txBody>
          <a:bodyPr/>
          <a:p>
            <a:endParaRPr lang="zh-CN" altLang="en-US"/>
          </a:p>
        </p:txBody>
      </p:sp>
      <p:sp>
        <p:nvSpPr>
          <p:cNvPr id="24588" name="矩形 24587"/>
          <p:cNvSpPr/>
          <p:nvPr/>
        </p:nvSpPr>
        <p:spPr>
          <a:xfrm>
            <a:off x="4581516" y="3933935"/>
            <a:ext cx="935650" cy="359987"/>
          </a:xfrm>
          <a:prstGeom prst="rect">
            <a:avLst/>
          </a:prstGeom>
          <a:solidFill>
            <a:srgbClr val="FFCCFF">
              <a:alpha val="100000"/>
            </a:srgbClr>
          </a:solidFill>
          <a:ln w="9525" cap="flat" cmpd="sng">
            <a:solidFill>
              <a:schemeClr val="tx1"/>
            </a:solidFill>
            <a:prstDash val="solid"/>
            <a:bevel/>
            <a:headEnd type="none" w="med" len="med"/>
            <a:tailEnd type="none" w="med" len="med"/>
          </a:ln>
        </p:spPr>
        <p:txBody>
          <a:bodyPr vert="horz" wrap="none" lIns="90076" tIns="46941" rIns="90076" bIns="46941" anchor="ctr"/>
          <a:p>
            <a:pPr algn="ctr"/>
            <a:r>
              <a:rPr lang="zh-CN" altLang="en-US" dirty="0">
                <a:ea typeface="宋体" panose="02010600030101010101" pitchFamily="2" charset="-122"/>
              </a:rPr>
              <a:t>t_0000</a:t>
            </a:r>
            <a:endParaRPr lang="zh-CN" altLang="en-US" dirty="0">
              <a:ea typeface="宋体" panose="02010600030101010101" pitchFamily="2" charset="-122"/>
            </a:endParaRPr>
          </a:p>
        </p:txBody>
      </p:sp>
      <p:sp>
        <p:nvSpPr>
          <p:cNvPr id="24589" name="矩形 24588"/>
          <p:cNvSpPr/>
          <p:nvPr/>
        </p:nvSpPr>
        <p:spPr>
          <a:xfrm>
            <a:off x="4581516" y="4417618"/>
            <a:ext cx="935650" cy="358402"/>
          </a:xfrm>
          <a:prstGeom prst="rect">
            <a:avLst/>
          </a:prstGeom>
          <a:solidFill>
            <a:srgbClr val="FFCCFF">
              <a:alpha val="100000"/>
            </a:srgbClr>
          </a:solidFill>
          <a:ln w="9525" cap="flat" cmpd="sng">
            <a:solidFill>
              <a:schemeClr val="tx1"/>
            </a:solidFill>
            <a:prstDash val="solid"/>
            <a:miter/>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t_0001</a:t>
            </a:r>
            <a:endParaRPr lang="zh-CN" altLang="en-US" dirty="0">
              <a:ea typeface="宋体" panose="02010600030101010101" pitchFamily="2" charset="-122"/>
              <a:sym typeface="Arial" panose="020B0604020202020204" pitchFamily="34" charset="0"/>
            </a:endParaRPr>
          </a:p>
        </p:txBody>
      </p:sp>
      <p:sp>
        <p:nvSpPr>
          <p:cNvPr id="24590" name="文本框 24589"/>
          <p:cNvSpPr txBox="1"/>
          <p:nvPr/>
        </p:nvSpPr>
        <p:spPr>
          <a:xfrm>
            <a:off x="4913113" y="4787121"/>
            <a:ext cx="459740" cy="440866"/>
          </a:xfrm>
          <a:prstGeom prst="rect">
            <a:avLst/>
          </a:prstGeom>
          <a:noFill/>
          <a:ln w="9525">
            <a:noFill/>
          </a:ln>
        </p:spPr>
        <p:txBody>
          <a:bodyPr vert="eaVert" wrap="square" anchor="t">
            <a:spAutoFit/>
          </a:bodyPr>
          <a:p>
            <a:r>
              <a:rPr lang="zh-CN" altLang="en-US" dirty="0">
                <a:ea typeface="宋体" panose="02010600030101010101" pitchFamily="2" charset="-122"/>
              </a:rPr>
              <a:t>.....</a:t>
            </a:r>
            <a:endParaRPr lang="zh-CN" altLang="en-US" dirty="0">
              <a:ea typeface="宋体" panose="02010600030101010101" pitchFamily="2" charset="-122"/>
            </a:endParaRPr>
          </a:p>
        </p:txBody>
      </p:sp>
      <p:sp>
        <p:nvSpPr>
          <p:cNvPr id="24591" name="文本框 24590"/>
          <p:cNvSpPr txBox="1"/>
          <p:nvPr/>
        </p:nvSpPr>
        <p:spPr>
          <a:xfrm>
            <a:off x="4727414" y="3586633"/>
            <a:ext cx="718389" cy="368300"/>
          </a:xfrm>
          <a:prstGeom prst="rect">
            <a:avLst/>
          </a:prstGeom>
          <a:noFill/>
          <a:ln w="9525">
            <a:noFill/>
          </a:ln>
        </p:spPr>
        <p:txBody>
          <a:bodyPr vert="horz" wrap="square" anchor="t">
            <a:spAutoFit/>
          </a:bodyPr>
          <a:p>
            <a:r>
              <a:rPr lang="zh-CN" altLang="en-US" dirty="0">
                <a:ea typeface="宋体" panose="02010600030101010101" pitchFamily="2" charset="-122"/>
              </a:rPr>
              <a:t>d_00</a:t>
            </a:r>
            <a:endParaRPr lang="zh-CN" altLang="en-US" dirty="0">
              <a:ea typeface="宋体" panose="02010600030101010101" pitchFamily="2" charset="-122"/>
            </a:endParaRPr>
          </a:p>
        </p:txBody>
      </p:sp>
      <p:sp>
        <p:nvSpPr>
          <p:cNvPr id="24592" name="圆角矩形 24591"/>
          <p:cNvSpPr/>
          <p:nvPr/>
        </p:nvSpPr>
        <p:spPr>
          <a:xfrm>
            <a:off x="5824820" y="3575533"/>
            <a:ext cx="1222688" cy="1654039"/>
          </a:xfrm>
          <a:prstGeom prst="roundRect">
            <a:avLst>
              <a:gd name="adj" fmla="val 16667"/>
            </a:avLst>
          </a:prstGeom>
          <a:solidFill>
            <a:srgbClr val="CCECFF">
              <a:alpha val="100000"/>
            </a:srgbClr>
          </a:solidFill>
          <a:ln w="9525" cap="flat" cmpd="sng">
            <a:solidFill>
              <a:schemeClr val="tx1"/>
            </a:solidFill>
            <a:prstDash val="solid"/>
            <a:miter/>
            <a:headEnd type="none" w="med" len="med"/>
            <a:tailEnd type="none" w="med" len="med"/>
          </a:ln>
        </p:spPr>
        <p:txBody>
          <a:bodyPr/>
          <a:p>
            <a:endParaRPr lang="zh-CN" altLang="en-US"/>
          </a:p>
        </p:txBody>
      </p:sp>
      <p:sp>
        <p:nvSpPr>
          <p:cNvPr id="24593" name="矩形 24592"/>
          <p:cNvSpPr/>
          <p:nvPr/>
        </p:nvSpPr>
        <p:spPr>
          <a:xfrm>
            <a:off x="5967547" y="3933935"/>
            <a:ext cx="935650" cy="359987"/>
          </a:xfrm>
          <a:prstGeom prst="rect">
            <a:avLst/>
          </a:prstGeom>
          <a:solidFill>
            <a:srgbClr val="FFCCFF">
              <a:alpha val="100000"/>
            </a:srgbClr>
          </a:solidFill>
          <a:ln w="9525" cap="flat" cmpd="sng">
            <a:solidFill>
              <a:schemeClr val="tx1"/>
            </a:solidFill>
            <a:prstDash val="solid"/>
            <a:miter/>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t_0016</a:t>
            </a:r>
            <a:endParaRPr lang="zh-CN" altLang="en-US" dirty="0">
              <a:ea typeface="宋体" panose="02010600030101010101" pitchFamily="2" charset="-122"/>
              <a:sym typeface="Arial" panose="020B0604020202020204" pitchFamily="34" charset="0"/>
            </a:endParaRPr>
          </a:p>
        </p:txBody>
      </p:sp>
      <p:sp>
        <p:nvSpPr>
          <p:cNvPr id="24594" name="矩形 24593"/>
          <p:cNvSpPr/>
          <p:nvPr/>
        </p:nvSpPr>
        <p:spPr>
          <a:xfrm>
            <a:off x="5967547" y="4417618"/>
            <a:ext cx="935650" cy="358402"/>
          </a:xfrm>
          <a:prstGeom prst="rect">
            <a:avLst/>
          </a:prstGeom>
          <a:solidFill>
            <a:srgbClr val="FFCCFF">
              <a:alpha val="100000"/>
            </a:srgbClr>
          </a:solidFill>
          <a:ln w="9525" cap="flat" cmpd="sng">
            <a:solidFill>
              <a:schemeClr val="tx1"/>
            </a:solidFill>
            <a:prstDash val="solid"/>
            <a:miter/>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t_0017</a:t>
            </a:r>
            <a:endParaRPr lang="zh-CN" altLang="en-US" dirty="0">
              <a:ea typeface="宋体" panose="02010600030101010101" pitchFamily="2" charset="-122"/>
              <a:sym typeface="Arial" panose="020B0604020202020204" pitchFamily="34" charset="0"/>
            </a:endParaRPr>
          </a:p>
        </p:txBody>
      </p:sp>
      <p:sp>
        <p:nvSpPr>
          <p:cNvPr id="24595" name="文本框 24594"/>
          <p:cNvSpPr txBox="1"/>
          <p:nvPr/>
        </p:nvSpPr>
        <p:spPr>
          <a:xfrm>
            <a:off x="6299144" y="4787121"/>
            <a:ext cx="459740" cy="440866"/>
          </a:xfrm>
          <a:prstGeom prst="rect">
            <a:avLst/>
          </a:prstGeom>
          <a:noFill/>
          <a:ln w="9525">
            <a:noFill/>
          </a:ln>
        </p:spPr>
        <p:txBody>
          <a:bodyPr vert="eaVert" wrap="square" anchor="t">
            <a:spAutoFit/>
          </a:bodyPr>
          <a:p>
            <a:r>
              <a:rPr lang="zh-CN" altLang="en-US" dirty="0">
                <a:ea typeface="宋体" panose="02010600030101010101" pitchFamily="2" charset="-122"/>
              </a:rPr>
              <a:t>.....</a:t>
            </a:r>
            <a:endParaRPr lang="zh-CN" altLang="en-US" dirty="0">
              <a:ea typeface="宋体" panose="02010600030101010101" pitchFamily="2" charset="-122"/>
            </a:endParaRPr>
          </a:p>
        </p:txBody>
      </p:sp>
      <p:sp>
        <p:nvSpPr>
          <p:cNvPr id="24596" name="文本框 24595"/>
          <p:cNvSpPr txBox="1"/>
          <p:nvPr/>
        </p:nvSpPr>
        <p:spPr>
          <a:xfrm>
            <a:off x="6113445" y="3586633"/>
            <a:ext cx="718389" cy="368300"/>
          </a:xfrm>
          <a:prstGeom prst="rect">
            <a:avLst/>
          </a:prstGeom>
          <a:noFill/>
          <a:ln w="9525">
            <a:noFill/>
          </a:ln>
        </p:spPr>
        <p:txBody>
          <a:bodyPr vert="horz" wrap="square" anchor="t">
            <a:spAutoFit/>
          </a:bodyPr>
          <a:p>
            <a:r>
              <a:rPr lang="zh-CN" altLang="en-US" dirty="0">
                <a:ea typeface="宋体" panose="02010600030101010101" pitchFamily="2" charset="-122"/>
              </a:rPr>
              <a:t>d_01</a:t>
            </a:r>
            <a:endParaRPr lang="zh-CN" altLang="en-US" dirty="0">
              <a:ea typeface="宋体" panose="02010600030101010101" pitchFamily="2" charset="-122"/>
            </a:endParaRPr>
          </a:p>
        </p:txBody>
      </p:sp>
      <p:sp>
        <p:nvSpPr>
          <p:cNvPr id="24597" name="文本框 24596"/>
          <p:cNvSpPr txBox="1"/>
          <p:nvPr/>
        </p:nvSpPr>
        <p:spPr>
          <a:xfrm>
            <a:off x="5134976" y="3001456"/>
            <a:ext cx="1389203" cy="368300"/>
          </a:xfrm>
          <a:prstGeom prst="rect">
            <a:avLst/>
          </a:prstGeom>
          <a:noFill/>
          <a:ln w="9525">
            <a:noFill/>
          </a:ln>
        </p:spPr>
        <p:txBody>
          <a:bodyPr vert="horz" wrap="square" anchor="t">
            <a:spAutoFit/>
          </a:bodyPr>
          <a:p>
            <a:r>
              <a:rPr lang="zh-CN" altLang="en-US" dirty="0">
                <a:ea typeface="宋体" panose="02010600030101010101" pitchFamily="2" charset="-122"/>
              </a:rPr>
              <a:t>INSTANCE</a:t>
            </a:r>
            <a:endParaRPr lang="zh-CN" altLang="en-US" dirty="0">
              <a:ea typeface="宋体" panose="02010600030101010101" pitchFamily="2" charset="-122"/>
            </a:endParaRPr>
          </a:p>
        </p:txBody>
      </p:sp>
      <p:sp>
        <p:nvSpPr>
          <p:cNvPr id="24598" name="圆柱形 24597"/>
          <p:cNvSpPr/>
          <p:nvPr/>
        </p:nvSpPr>
        <p:spPr>
          <a:xfrm>
            <a:off x="7450314" y="2857143"/>
            <a:ext cx="2948092" cy="2600791"/>
          </a:xfrm>
          <a:prstGeom prst="can">
            <a:avLst>
              <a:gd name="adj" fmla="val 25000"/>
            </a:avLst>
          </a:prstGeom>
          <a:solidFill>
            <a:srgbClr val="CC99FF">
              <a:alpha val="100000"/>
            </a:srgbClr>
          </a:solidFill>
          <a:ln w="9525" cap="flat" cmpd="sng">
            <a:solidFill>
              <a:schemeClr val="tx1"/>
            </a:solidFill>
            <a:prstDash val="solid"/>
            <a:miter/>
            <a:headEnd type="none" w="med" len="med"/>
            <a:tailEnd type="none" w="med" len="med"/>
          </a:ln>
        </p:spPr>
        <p:txBody>
          <a:bodyPr/>
          <a:p>
            <a:endParaRPr lang="zh-CN" altLang="en-US"/>
          </a:p>
        </p:txBody>
      </p:sp>
      <p:sp>
        <p:nvSpPr>
          <p:cNvPr id="24599" name="圆角矩形 24598"/>
          <p:cNvSpPr/>
          <p:nvPr/>
        </p:nvSpPr>
        <p:spPr>
          <a:xfrm>
            <a:off x="7591455" y="3588220"/>
            <a:ext cx="1222688" cy="1654039"/>
          </a:xfrm>
          <a:prstGeom prst="roundRect">
            <a:avLst>
              <a:gd name="adj" fmla="val 16667"/>
            </a:avLst>
          </a:prstGeom>
          <a:solidFill>
            <a:srgbClr val="CCECFF">
              <a:alpha val="100000"/>
            </a:srgbClr>
          </a:solidFill>
          <a:ln w="9525" cap="flat" cmpd="sng">
            <a:solidFill>
              <a:schemeClr val="tx1"/>
            </a:solidFill>
            <a:prstDash val="solid"/>
            <a:headEnd type="none" w="med" len="med"/>
            <a:tailEnd type="none" w="med" len="med"/>
          </a:ln>
        </p:spPr>
        <p:txBody>
          <a:bodyPr/>
          <a:p>
            <a:endParaRPr lang="zh-CN" altLang="en-US"/>
          </a:p>
        </p:txBody>
      </p:sp>
      <p:sp>
        <p:nvSpPr>
          <p:cNvPr id="24600" name="矩形 24599"/>
          <p:cNvSpPr/>
          <p:nvPr/>
        </p:nvSpPr>
        <p:spPr>
          <a:xfrm>
            <a:off x="7734182" y="3946621"/>
            <a:ext cx="935650" cy="359987"/>
          </a:xfrm>
          <a:prstGeom prst="rect">
            <a:avLst/>
          </a:prstGeom>
          <a:solidFill>
            <a:srgbClr val="FFCCFF">
              <a:alpha val="100000"/>
            </a:srgbClr>
          </a:solidFill>
          <a:ln w="9525" cap="flat" cmpd="sng">
            <a:solidFill>
              <a:schemeClr val="tx1"/>
            </a:solidFill>
            <a:prstDash val="solid"/>
            <a:miter/>
            <a:headEnd type="none" w="med" len="med"/>
            <a:tailEnd type="none" w="med" len="med"/>
          </a:ln>
        </p:spPr>
        <p:txBody>
          <a:bodyPr vert="horz" wrap="none" lIns="90076" tIns="46941" rIns="90076" bIns="46941" anchor="ctr"/>
          <a:p>
            <a:pPr algn="ctr"/>
            <a:r>
              <a:rPr lang="zh-CN" altLang="en-US" dirty="0">
                <a:ea typeface="宋体" panose="02010600030101010101" pitchFamily="2" charset="-122"/>
              </a:rPr>
              <a:t>t_0048</a:t>
            </a:r>
            <a:endParaRPr lang="zh-CN" altLang="en-US" dirty="0">
              <a:ea typeface="宋体" panose="02010600030101010101" pitchFamily="2" charset="-122"/>
            </a:endParaRPr>
          </a:p>
        </p:txBody>
      </p:sp>
      <p:sp>
        <p:nvSpPr>
          <p:cNvPr id="24601" name="矩形 24600"/>
          <p:cNvSpPr/>
          <p:nvPr/>
        </p:nvSpPr>
        <p:spPr>
          <a:xfrm>
            <a:off x="7734182" y="4430304"/>
            <a:ext cx="935650" cy="358402"/>
          </a:xfrm>
          <a:prstGeom prst="rect">
            <a:avLst/>
          </a:prstGeom>
          <a:solidFill>
            <a:srgbClr val="FFCCFF">
              <a:alpha val="100000"/>
            </a:srgbClr>
          </a:solidFill>
          <a:ln w="9525" cap="flat" cmpd="sng">
            <a:solidFill>
              <a:schemeClr val="tx1"/>
            </a:solidFill>
            <a:prstDash val="solid"/>
            <a:miter/>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t_0049</a:t>
            </a:r>
            <a:endParaRPr lang="zh-CN" altLang="en-US" dirty="0">
              <a:ea typeface="宋体" panose="02010600030101010101" pitchFamily="2" charset="-122"/>
              <a:sym typeface="Arial" panose="020B0604020202020204" pitchFamily="34" charset="0"/>
            </a:endParaRPr>
          </a:p>
        </p:txBody>
      </p:sp>
      <p:sp>
        <p:nvSpPr>
          <p:cNvPr id="24602" name="文本框 24601"/>
          <p:cNvSpPr txBox="1"/>
          <p:nvPr/>
        </p:nvSpPr>
        <p:spPr>
          <a:xfrm>
            <a:off x="8065779" y="4799808"/>
            <a:ext cx="459740" cy="440866"/>
          </a:xfrm>
          <a:prstGeom prst="rect">
            <a:avLst/>
          </a:prstGeom>
          <a:noFill/>
          <a:ln w="9525">
            <a:noFill/>
          </a:ln>
        </p:spPr>
        <p:txBody>
          <a:bodyPr vert="eaVert" wrap="square" anchor="t">
            <a:spAutoFit/>
          </a:bodyPr>
          <a:p>
            <a:r>
              <a:rPr lang="zh-CN" altLang="en-US" dirty="0">
                <a:ea typeface="宋体" panose="02010600030101010101" pitchFamily="2" charset="-122"/>
              </a:rPr>
              <a:t>.....</a:t>
            </a:r>
            <a:endParaRPr lang="zh-CN" altLang="en-US" dirty="0">
              <a:ea typeface="宋体" panose="02010600030101010101" pitchFamily="2" charset="-122"/>
            </a:endParaRPr>
          </a:p>
        </p:txBody>
      </p:sp>
      <p:sp>
        <p:nvSpPr>
          <p:cNvPr id="24603" name="文本框 24602"/>
          <p:cNvSpPr txBox="1"/>
          <p:nvPr/>
        </p:nvSpPr>
        <p:spPr>
          <a:xfrm>
            <a:off x="7880080" y="3599320"/>
            <a:ext cx="718389" cy="368300"/>
          </a:xfrm>
          <a:prstGeom prst="rect">
            <a:avLst/>
          </a:prstGeom>
          <a:noFill/>
          <a:ln w="9525">
            <a:noFill/>
          </a:ln>
        </p:spPr>
        <p:txBody>
          <a:bodyPr vert="horz" wrap="square" anchor="t">
            <a:spAutoFit/>
          </a:bodyPr>
          <a:p>
            <a:r>
              <a:rPr lang="zh-CN" altLang="en-US" dirty="0">
                <a:ea typeface="宋体" panose="02010600030101010101" pitchFamily="2" charset="-122"/>
              </a:rPr>
              <a:t>d_02</a:t>
            </a:r>
            <a:endParaRPr lang="zh-CN" altLang="en-US" dirty="0">
              <a:ea typeface="宋体" panose="02010600030101010101" pitchFamily="2" charset="-122"/>
            </a:endParaRPr>
          </a:p>
        </p:txBody>
      </p:sp>
      <p:sp>
        <p:nvSpPr>
          <p:cNvPr id="24604" name="圆角矩形 24603"/>
          <p:cNvSpPr/>
          <p:nvPr/>
        </p:nvSpPr>
        <p:spPr>
          <a:xfrm>
            <a:off x="8977486" y="3588220"/>
            <a:ext cx="1222688" cy="1654039"/>
          </a:xfrm>
          <a:prstGeom prst="roundRect">
            <a:avLst>
              <a:gd name="adj" fmla="val 16667"/>
            </a:avLst>
          </a:prstGeom>
          <a:solidFill>
            <a:srgbClr val="CCECFF">
              <a:alpha val="100000"/>
            </a:srgbClr>
          </a:solidFill>
          <a:ln w="9525" cap="flat" cmpd="sng">
            <a:solidFill>
              <a:schemeClr val="tx1"/>
            </a:solidFill>
            <a:prstDash val="solid"/>
            <a:headEnd type="none" w="med" len="med"/>
            <a:tailEnd type="none" w="med" len="med"/>
          </a:ln>
        </p:spPr>
        <p:txBody>
          <a:bodyPr/>
          <a:p>
            <a:endParaRPr lang="zh-CN" altLang="en-US"/>
          </a:p>
        </p:txBody>
      </p:sp>
      <p:sp>
        <p:nvSpPr>
          <p:cNvPr id="24605" name="矩形 24604"/>
          <p:cNvSpPr/>
          <p:nvPr/>
        </p:nvSpPr>
        <p:spPr>
          <a:xfrm>
            <a:off x="9120213" y="3946621"/>
            <a:ext cx="935650" cy="359987"/>
          </a:xfrm>
          <a:prstGeom prst="rect">
            <a:avLst/>
          </a:prstGeom>
          <a:solidFill>
            <a:srgbClr val="FFCCFF">
              <a:alpha val="100000"/>
            </a:srgbClr>
          </a:solidFill>
          <a:ln w="9525" cap="flat" cmpd="sng">
            <a:solidFill>
              <a:schemeClr val="tx1"/>
            </a:solidFill>
            <a:prstDash val="solid"/>
            <a:miter/>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t_0064</a:t>
            </a:r>
            <a:endParaRPr lang="zh-CN" altLang="en-US" dirty="0">
              <a:ea typeface="宋体" panose="02010600030101010101" pitchFamily="2" charset="-122"/>
              <a:sym typeface="Arial" panose="020B0604020202020204" pitchFamily="34" charset="0"/>
            </a:endParaRPr>
          </a:p>
        </p:txBody>
      </p:sp>
      <p:sp>
        <p:nvSpPr>
          <p:cNvPr id="24606" name="矩形 24605"/>
          <p:cNvSpPr/>
          <p:nvPr/>
        </p:nvSpPr>
        <p:spPr>
          <a:xfrm>
            <a:off x="9120213" y="4430304"/>
            <a:ext cx="935650" cy="358402"/>
          </a:xfrm>
          <a:prstGeom prst="rect">
            <a:avLst/>
          </a:prstGeom>
          <a:solidFill>
            <a:srgbClr val="FFCCFF">
              <a:alpha val="100000"/>
            </a:srgbClr>
          </a:solidFill>
          <a:ln w="9525" cap="flat" cmpd="sng">
            <a:solidFill>
              <a:schemeClr val="tx1"/>
            </a:solidFill>
            <a:prstDash val="solid"/>
            <a:miter/>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t_0065</a:t>
            </a:r>
            <a:endParaRPr lang="zh-CN" altLang="en-US" dirty="0">
              <a:ea typeface="宋体" panose="02010600030101010101" pitchFamily="2" charset="-122"/>
              <a:sym typeface="Arial" panose="020B0604020202020204" pitchFamily="34" charset="0"/>
            </a:endParaRPr>
          </a:p>
        </p:txBody>
      </p:sp>
      <p:sp>
        <p:nvSpPr>
          <p:cNvPr id="24607" name="文本框 24606"/>
          <p:cNvSpPr txBox="1"/>
          <p:nvPr/>
        </p:nvSpPr>
        <p:spPr>
          <a:xfrm>
            <a:off x="9451810" y="4799808"/>
            <a:ext cx="459740" cy="440866"/>
          </a:xfrm>
          <a:prstGeom prst="rect">
            <a:avLst/>
          </a:prstGeom>
          <a:noFill/>
          <a:ln w="9525">
            <a:noFill/>
          </a:ln>
        </p:spPr>
        <p:txBody>
          <a:bodyPr vert="eaVert" wrap="square" anchor="t">
            <a:spAutoFit/>
          </a:bodyPr>
          <a:p>
            <a:r>
              <a:rPr lang="zh-CN" altLang="en-US" dirty="0">
                <a:ea typeface="宋体" panose="02010600030101010101" pitchFamily="2" charset="-122"/>
              </a:rPr>
              <a:t>.....</a:t>
            </a:r>
            <a:endParaRPr lang="zh-CN" altLang="en-US" dirty="0">
              <a:ea typeface="宋体" panose="02010600030101010101" pitchFamily="2" charset="-122"/>
            </a:endParaRPr>
          </a:p>
        </p:txBody>
      </p:sp>
      <p:sp>
        <p:nvSpPr>
          <p:cNvPr id="24608" name="文本框 24607"/>
          <p:cNvSpPr txBox="1"/>
          <p:nvPr/>
        </p:nvSpPr>
        <p:spPr>
          <a:xfrm>
            <a:off x="9266111" y="3599320"/>
            <a:ext cx="718389" cy="368300"/>
          </a:xfrm>
          <a:prstGeom prst="rect">
            <a:avLst/>
          </a:prstGeom>
          <a:noFill/>
          <a:ln w="9525">
            <a:noFill/>
          </a:ln>
        </p:spPr>
        <p:txBody>
          <a:bodyPr vert="horz" wrap="square" anchor="t">
            <a:spAutoFit/>
          </a:bodyPr>
          <a:p>
            <a:r>
              <a:rPr lang="zh-CN" altLang="en-US" dirty="0">
                <a:ea typeface="宋体" panose="02010600030101010101" pitchFamily="2" charset="-122"/>
              </a:rPr>
              <a:t>d_03</a:t>
            </a:r>
            <a:endParaRPr lang="zh-CN" altLang="en-US" dirty="0">
              <a:ea typeface="宋体" panose="02010600030101010101" pitchFamily="2" charset="-122"/>
            </a:endParaRPr>
          </a:p>
        </p:txBody>
      </p:sp>
      <p:sp>
        <p:nvSpPr>
          <p:cNvPr id="24609" name="文本框 24608"/>
          <p:cNvSpPr txBox="1"/>
          <p:nvPr/>
        </p:nvSpPr>
        <p:spPr>
          <a:xfrm>
            <a:off x="8287642" y="3014143"/>
            <a:ext cx="1389203" cy="368300"/>
          </a:xfrm>
          <a:prstGeom prst="rect">
            <a:avLst/>
          </a:prstGeom>
          <a:noFill/>
          <a:ln w="9525">
            <a:noFill/>
          </a:ln>
        </p:spPr>
        <p:txBody>
          <a:bodyPr vert="horz" wrap="square" anchor="t">
            <a:spAutoFit/>
          </a:bodyPr>
          <a:p>
            <a:r>
              <a:rPr lang="zh-CN" altLang="en-US" dirty="0">
                <a:ea typeface="宋体" panose="02010600030101010101" pitchFamily="2" charset="-122"/>
              </a:rPr>
              <a:t>INSTANCE</a:t>
            </a:r>
            <a:endParaRPr lang="zh-CN" altLang="en-US" dirty="0">
              <a:ea typeface="宋体" panose="02010600030101010101" pitchFamily="2" charset="-122"/>
            </a:endParaRPr>
          </a:p>
        </p:txBody>
      </p:sp>
      <p:sp>
        <p:nvSpPr>
          <p:cNvPr id="24610" name="箭头 666"/>
          <p:cNvSpPr/>
          <p:nvPr/>
        </p:nvSpPr>
        <p:spPr>
          <a:xfrm>
            <a:off x="5376025" y="1848544"/>
            <a:ext cx="647026" cy="2086976"/>
          </a:xfrm>
          <a:prstGeom prst="line">
            <a:avLst/>
          </a:prstGeom>
          <a:ln w="9525" cap="flat" cmpd="sng">
            <a:solidFill>
              <a:schemeClr val="tx1"/>
            </a:solidFill>
            <a:prstDash val="solid"/>
            <a:headEnd type="none" w="med" len="med"/>
            <a:tailEnd type="stealth" w="lg" len="lg"/>
          </a:ln>
        </p:spPr>
      </p:sp>
      <p:sp>
        <p:nvSpPr>
          <p:cNvPr id="24611" name="箭头 668"/>
          <p:cNvSpPr/>
          <p:nvPr/>
        </p:nvSpPr>
        <p:spPr>
          <a:xfrm flipH="1" flipV="1">
            <a:off x="5591700" y="1848544"/>
            <a:ext cx="647026" cy="2086976"/>
          </a:xfrm>
          <a:prstGeom prst="line">
            <a:avLst/>
          </a:prstGeom>
          <a:ln w="9525" cap="flat" cmpd="sng">
            <a:solidFill>
              <a:schemeClr val="tx1"/>
            </a:solidFill>
            <a:prstDash val="solid"/>
            <a:headEnd type="none" w="med" len="med"/>
            <a:tailEnd type="stealth" w="lg" len="lg"/>
          </a:ln>
        </p:spPr>
      </p:sp>
      <p:cxnSp>
        <p:nvCxnSpPr>
          <p:cNvPr id="24612" name="肘形连接符 24611"/>
          <p:cNvCxnSpPr>
            <a:stCxn id="24586" idx="3"/>
            <a:endCxn id="24582" idx="3"/>
          </p:cNvCxnSpPr>
          <p:nvPr/>
        </p:nvCxnSpPr>
        <p:spPr>
          <a:xfrm rot="-5400000" flipV="1">
            <a:off x="3361998" y="3034758"/>
            <a:ext cx="1869715" cy="2949677"/>
          </a:xfrm>
          <a:prstGeom prst="bentConnector3">
            <a:avLst>
              <a:gd name="adj1" fmla="val -12727"/>
            </a:avLst>
          </a:prstGeom>
          <a:ln w="9525" cap="flat" cmpd="sng">
            <a:solidFill>
              <a:schemeClr val="tx1"/>
            </a:solidFill>
            <a:prstDash val="solid"/>
            <a:miter/>
            <a:headEnd type="none" w="med" len="med"/>
            <a:tailEnd type="stealth" w="lg" len="lg"/>
          </a:ln>
        </p:spPr>
      </p:cxnSp>
      <p:cxnSp>
        <p:nvCxnSpPr>
          <p:cNvPr id="24613" name="肘形连接符 24612"/>
          <p:cNvCxnSpPr>
            <a:stCxn id="24598" idx="3"/>
            <a:endCxn id="24582" idx="3"/>
          </p:cNvCxnSpPr>
          <p:nvPr/>
        </p:nvCxnSpPr>
        <p:spPr>
          <a:xfrm rot="-5400000" flipV="1">
            <a:off x="4931988" y="1464769"/>
            <a:ext cx="1882402" cy="6102343"/>
          </a:xfrm>
          <a:prstGeom prst="bentConnector3">
            <a:avLst>
              <a:gd name="adj1" fmla="val -22745"/>
            </a:avLst>
          </a:prstGeom>
          <a:ln w="9525" cap="flat" cmpd="sng">
            <a:solidFill>
              <a:schemeClr val="tx1"/>
            </a:solidFill>
            <a:prstDash val="solid"/>
            <a:miter/>
            <a:headEnd type="none" w="med" len="med"/>
            <a:tailEnd type="stealth" w="lg" len="lg"/>
          </a:ln>
        </p:spPr>
      </p:cxnSp>
    </p:spTree>
  </p:cSld>
  <p:clrMapOvr>
    <a:masterClrMapping/>
  </p:clrMapOvr>
  <p:transition>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91440" tIns="45720" rIns="91440" bIns="45720" rtlCol="0" anchor="ctr">
            <a:normAutofit/>
          </a:bodyPr>
          <a:lstStyle/>
          <a:p>
            <a:r>
              <a:rPr lang="zh-CN" altLang="en-US" dirty="0"/>
              <a:t>认识</a:t>
            </a:r>
            <a:r>
              <a:rPr lang="en-US" altLang="zh-CN" dirty="0"/>
              <a:t>MySQL</a:t>
            </a:r>
            <a:r>
              <a:rPr dirty="0"/>
              <a:t>数据库</a:t>
            </a:r>
            <a:endParaRPr dirty="0"/>
          </a:p>
        </p:txBody>
      </p:sp>
      <p:sp>
        <p:nvSpPr>
          <p:cNvPr id="3" name="内容占位符 2"/>
          <p:cNvSpPr>
            <a:spLocks noGrp="1"/>
          </p:cNvSpPr>
          <p:nvPr>
            <p:ph sz="half" idx="1"/>
            <p:custDataLst>
              <p:tags r:id="rId2"/>
            </p:custDataLst>
          </p:nvPr>
        </p:nvSpPr>
        <p:spPr>
          <a:xfrm>
            <a:off x="838200" y="1825625"/>
            <a:ext cx="10580370" cy="4351655"/>
          </a:xfrm>
        </p:spPr>
        <p:txBody>
          <a:bodyPr vert="horz" lIns="91440" tIns="45720" rIns="91440" bIns="45720" rtlCol="0">
            <a:normAutofit/>
          </a:bodyPr>
          <a:lstStyle/>
          <a:p>
            <a:pPr>
              <a:lnSpc>
                <a:spcPct val="120000"/>
              </a:lnSpc>
            </a:pPr>
            <a:r>
              <a:rPr lang="en-US" altLang="zh-CN" sz="1800">
                <a:solidFill>
                  <a:srgbClr val="003366"/>
                </a:solidFill>
                <a:sym typeface="+mn-ea"/>
              </a:rPr>
              <a:t>MySQL</a:t>
            </a:r>
            <a:r>
              <a:rPr lang="zh-CN" altLang="en-US" sz="1800">
                <a:solidFill>
                  <a:srgbClr val="003366"/>
                </a:solidFill>
                <a:sym typeface="+mn-ea"/>
              </a:rPr>
              <a:t>是一个小型关系型数据库管理系统，开发者为瑞典</a:t>
            </a:r>
            <a:r>
              <a:rPr lang="en-US" altLang="zh-CN" sz="1800">
                <a:solidFill>
                  <a:srgbClr val="003366"/>
                </a:solidFill>
                <a:sym typeface="+mn-ea"/>
              </a:rPr>
              <a:t>MySQL AB</a:t>
            </a:r>
            <a:r>
              <a:rPr lang="zh-CN" altLang="en-US" sz="1800">
                <a:solidFill>
                  <a:srgbClr val="003366"/>
                </a:solidFill>
                <a:sym typeface="+mn-ea"/>
              </a:rPr>
              <a:t>公司。</a:t>
            </a:r>
            <a:endParaRPr lang="zh-CN" altLang="en-US" sz="1800">
              <a:solidFill>
                <a:srgbClr val="003366"/>
              </a:solidFill>
            </a:endParaRPr>
          </a:p>
          <a:p>
            <a:pPr>
              <a:lnSpc>
                <a:spcPct val="120000"/>
              </a:lnSpc>
            </a:pPr>
            <a:endParaRPr lang="zh-CN" altLang="en-US" sz="1800">
              <a:solidFill>
                <a:srgbClr val="003366"/>
              </a:solidFill>
            </a:endParaRPr>
          </a:p>
          <a:p>
            <a:pPr>
              <a:lnSpc>
                <a:spcPct val="120000"/>
              </a:lnSpc>
            </a:pPr>
            <a:r>
              <a:rPr lang="zh-CN" altLang="en-US" sz="1800">
                <a:solidFill>
                  <a:srgbClr val="003366"/>
                </a:solidFill>
                <a:sym typeface="+mn-ea"/>
              </a:rPr>
              <a:t>在</a:t>
            </a:r>
            <a:r>
              <a:rPr lang="en-US" altLang="zh-CN" sz="1800">
                <a:solidFill>
                  <a:srgbClr val="003366"/>
                </a:solidFill>
                <a:sym typeface="+mn-ea"/>
              </a:rPr>
              <a:t>2008</a:t>
            </a:r>
            <a:r>
              <a:rPr lang="zh-CN" altLang="en-US" sz="1800">
                <a:solidFill>
                  <a:srgbClr val="003366"/>
                </a:solidFill>
                <a:sym typeface="+mn-ea"/>
              </a:rPr>
              <a:t>年</a:t>
            </a:r>
            <a:r>
              <a:rPr lang="en-US" altLang="zh-CN" sz="1800">
                <a:solidFill>
                  <a:srgbClr val="003366"/>
                </a:solidFill>
                <a:sym typeface="+mn-ea"/>
              </a:rPr>
              <a:t>1</a:t>
            </a:r>
            <a:r>
              <a:rPr lang="zh-CN" altLang="en-US" sz="1800">
                <a:solidFill>
                  <a:srgbClr val="003366"/>
                </a:solidFill>
                <a:sym typeface="+mn-ea"/>
              </a:rPr>
              <a:t>月</a:t>
            </a:r>
            <a:r>
              <a:rPr lang="en-US" altLang="zh-CN" sz="1800">
                <a:solidFill>
                  <a:srgbClr val="003366"/>
                </a:solidFill>
                <a:sym typeface="+mn-ea"/>
              </a:rPr>
              <a:t>16</a:t>
            </a:r>
            <a:r>
              <a:rPr lang="zh-CN" altLang="en-US" sz="1800">
                <a:solidFill>
                  <a:srgbClr val="003366"/>
                </a:solidFill>
                <a:sym typeface="+mn-ea"/>
              </a:rPr>
              <a:t>号被</a:t>
            </a:r>
            <a:r>
              <a:rPr lang="en-US" altLang="zh-CN" sz="1800">
                <a:solidFill>
                  <a:srgbClr val="003366"/>
                </a:solidFill>
                <a:sym typeface="+mn-ea"/>
              </a:rPr>
              <a:t>Sun</a:t>
            </a:r>
            <a:r>
              <a:rPr lang="zh-CN" altLang="en-US" sz="1800">
                <a:solidFill>
                  <a:srgbClr val="003366"/>
                </a:solidFill>
                <a:sym typeface="+mn-ea"/>
              </a:rPr>
              <a:t>公司收购。而</a:t>
            </a:r>
            <a:r>
              <a:rPr lang="en-US" altLang="zh-CN" sz="1800">
                <a:solidFill>
                  <a:srgbClr val="003366"/>
                </a:solidFill>
                <a:sym typeface="+mn-ea"/>
              </a:rPr>
              <a:t>2009</a:t>
            </a:r>
            <a:r>
              <a:rPr lang="zh-CN" altLang="en-US" sz="1800">
                <a:solidFill>
                  <a:srgbClr val="003366"/>
                </a:solidFill>
                <a:sym typeface="+mn-ea"/>
              </a:rPr>
              <a:t>年</a:t>
            </a:r>
            <a:r>
              <a:rPr lang="en-US" altLang="zh-CN" sz="1800">
                <a:solidFill>
                  <a:srgbClr val="003366"/>
                </a:solidFill>
                <a:sym typeface="+mn-ea"/>
              </a:rPr>
              <a:t>,SUN</a:t>
            </a:r>
            <a:r>
              <a:rPr lang="zh-CN" altLang="en-US" sz="1800">
                <a:solidFill>
                  <a:srgbClr val="003366"/>
                </a:solidFill>
                <a:sym typeface="+mn-ea"/>
              </a:rPr>
              <a:t>又被</a:t>
            </a:r>
            <a:r>
              <a:rPr lang="en-US" altLang="zh-CN" sz="1800">
                <a:solidFill>
                  <a:srgbClr val="003366"/>
                </a:solidFill>
                <a:sym typeface="+mn-ea"/>
              </a:rPr>
              <a:t>Oracle</a:t>
            </a:r>
            <a:r>
              <a:rPr lang="zh-CN" altLang="en-US" sz="1800">
                <a:solidFill>
                  <a:srgbClr val="003366"/>
                </a:solidFill>
                <a:sym typeface="+mn-ea"/>
              </a:rPr>
              <a:t>收购</a:t>
            </a:r>
            <a:r>
              <a:rPr lang="en-US" altLang="zh-CN" sz="1800">
                <a:solidFill>
                  <a:srgbClr val="003366"/>
                </a:solidFill>
                <a:sym typeface="+mn-ea"/>
              </a:rPr>
              <a:t>.</a:t>
            </a:r>
            <a:endParaRPr lang="en-US" altLang="zh-CN" sz="1800">
              <a:solidFill>
                <a:srgbClr val="003366"/>
              </a:solidFill>
            </a:endParaRPr>
          </a:p>
          <a:p>
            <a:pPr>
              <a:lnSpc>
                <a:spcPct val="120000"/>
              </a:lnSpc>
            </a:pPr>
            <a:r>
              <a:rPr lang="zh-CN" altLang="en-US" sz="1800">
                <a:solidFill>
                  <a:srgbClr val="003366"/>
                </a:solidFill>
                <a:sym typeface="+mn-ea"/>
              </a:rPr>
              <a:t>对于</a:t>
            </a:r>
            <a:r>
              <a:rPr lang="en-US" altLang="zh-CN" sz="1800">
                <a:solidFill>
                  <a:srgbClr val="003366"/>
                </a:solidFill>
                <a:sym typeface="+mn-ea"/>
              </a:rPr>
              <a:t>Mysql</a:t>
            </a:r>
            <a:r>
              <a:rPr lang="zh-CN" altLang="en-US" sz="1800">
                <a:solidFill>
                  <a:srgbClr val="003366"/>
                </a:solidFill>
                <a:sym typeface="+mn-ea"/>
              </a:rPr>
              <a:t>的前途</a:t>
            </a:r>
            <a:r>
              <a:rPr lang="en-US" altLang="zh-CN" sz="1800">
                <a:solidFill>
                  <a:srgbClr val="003366"/>
                </a:solidFill>
                <a:sym typeface="+mn-ea"/>
              </a:rPr>
              <a:t>,</a:t>
            </a:r>
            <a:r>
              <a:rPr lang="zh-CN" altLang="en-US" sz="1800">
                <a:solidFill>
                  <a:srgbClr val="003366"/>
                </a:solidFill>
                <a:sym typeface="+mn-ea"/>
              </a:rPr>
              <a:t>没有任何人抱乐观的态度</a:t>
            </a:r>
            <a:r>
              <a:rPr lang="en-US" altLang="zh-CN" sz="1800">
                <a:solidFill>
                  <a:srgbClr val="003366"/>
                </a:solidFill>
                <a:sym typeface="+mn-ea"/>
              </a:rPr>
              <a:t>.</a:t>
            </a:r>
            <a:endParaRPr lang="en-US" altLang="zh-CN" sz="1800">
              <a:solidFill>
                <a:srgbClr val="003366"/>
              </a:solidFill>
            </a:endParaRPr>
          </a:p>
          <a:p>
            <a:pPr>
              <a:lnSpc>
                <a:spcPct val="120000"/>
              </a:lnSpc>
            </a:pPr>
            <a:endParaRPr lang="en-US" altLang="zh-CN" sz="1800">
              <a:solidFill>
                <a:srgbClr val="003366"/>
              </a:solidFill>
            </a:endParaRPr>
          </a:p>
          <a:p>
            <a:pPr>
              <a:lnSpc>
                <a:spcPct val="120000"/>
              </a:lnSpc>
            </a:pPr>
            <a:r>
              <a:rPr lang="zh-CN" altLang="en-US" sz="1800">
                <a:solidFill>
                  <a:srgbClr val="003366"/>
                </a:solidFill>
                <a:sym typeface="+mn-ea"/>
              </a:rPr>
              <a:t>目前 </a:t>
            </a:r>
            <a:r>
              <a:rPr lang="en-US" altLang="zh-CN" sz="1800">
                <a:solidFill>
                  <a:srgbClr val="003366"/>
                </a:solidFill>
                <a:sym typeface="+mn-ea"/>
              </a:rPr>
              <a:t>MySQL</a:t>
            </a:r>
            <a:r>
              <a:rPr lang="zh-CN" altLang="en-US" sz="1800">
                <a:solidFill>
                  <a:srgbClr val="003366"/>
                </a:solidFill>
                <a:sym typeface="+mn-ea"/>
              </a:rPr>
              <a:t>被广泛地应用在</a:t>
            </a:r>
            <a:r>
              <a:rPr lang="en-US" altLang="zh-CN" sz="1800">
                <a:solidFill>
                  <a:srgbClr val="003366"/>
                </a:solidFill>
                <a:sym typeface="+mn-ea"/>
              </a:rPr>
              <a:t>Internet</a:t>
            </a:r>
            <a:r>
              <a:rPr lang="zh-CN" altLang="en-US" sz="1800">
                <a:solidFill>
                  <a:srgbClr val="003366"/>
                </a:solidFill>
                <a:sym typeface="+mn-ea"/>
              </a:rPr>
              <a:t>上的中小型网站中。</a:t>
            </a:r>
            <a:endParaRPr lang="zh-CN" altLang="en-US" sz="1800">
              <a:solidFill>
                <a:srgbClr val="003366"/>
              </a:solidFill>
            </a:endParaRPr>
          </a:p>
          <a:p>
            <a:pPr>
              <a:lnSpc>
                <a:spcPct val="120000"/>
              </a:lnSpc>
            </a:pPr>
            <a:r>
              <a:rPr lang="zh-CN" altLang="en-US" sz="1800">
                <a:solidFill>
                  <a:srgbClr val="003366"/>
                </a:solidFill>
                <a:sym typeface="+mn-ea"/>
              </a:rPr>
              <a:t>由于其体积小、速度快、总体拥有成本低，尤其是开放源码这一特点，</a:t>
            </a:r>
            <a:endParaRPr lang="zh-CN" altLang="en-US" sz="1800">
              <a:solidFill>
                <a:srgbClr val="003366"/>
              </a:solidFill>
            </a:endParaRPr>
          </a:p>
          <a:p>
            <a:pPr>
              <a:lnSpc>
                <a:spcPct val="120000"/>
              </a:lnSpc>
            </a:pPr>
            <a:r>
              <a:rPr lang="zh-CN" altLang="en-US" sz="1800">
                <a:solidFill>
                  <a:srgbClr val="003366"/>
                </a:solidFill>
                <a:sym typeface="+mn-ea"/>
              </a:rPr>
              <a:t>许多中小型网站为了降低网 站总体拥有成本而选择了</a:t>
            </a:r>
            <a:r>
              <a:rPr lang="en-US" altLang="zh-CN" sz="1800">
                <a:solidFill>
                  <a:srgbClr val="003366"/>
                </a:solidFill>
                <a:sym typeface="+mn-ea"/>
              </a:rPr>
              <a:t>MySQL</a:t>
            </a:r>
            <a:r>
              <a:rPr lang="zh-CN" altLang="en-US" sz="1800">
                <a:solidFill>
                  <a:srgbClr val="003366"/>
                </a:solidFill>
                <a:sym typeface="+mn-ea"/>
              </a:rPr>
              <a:t>作为网站数据库。</a:t>
            </a:r>
            <a:endParaRPr lang="en-US" altLang="zh-CN" sz="1800" dirty="0"/>
          </a:p>
        </p:txBody>
      </p:sp>
    </p:spTree>
    <p:custDataLst>
      <p:tags r:id="rId3"/>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圆角矩形 25601"/>
          <p:cNvSpPr/>
          <p:nvPr/>
        </p:nvSpPr>
        <p:spPr>
          <a:xfrm>
            <a:off x="2291551" y="2638296"/>
            <a:ext cx="7545465" cy="3528512"/>
          </a:xfrm>
          <a:prstGeom prst="roundRect">
            <a:avLst>
              <a:gd name="adj" fmla="val 16667"/>
            </a:avLst>
          </a:prstGeom>
          <a:solidFill>
            <a:srgbClr val="CCCCFF">
              <a:alpha val="100000"/>
            </a:srgbClr>
          </a:solidFill>
          <a:ln w="9525" cap="flat" cmpd="sng">
            <a:solidFill>
              <a:schemeClr val="tx1"/>
            </a:solidFill>
            <a:prstDash val="solid"/>
            <a:headEnd type="none" w="med" len="med"/>
            <a:tailEnd type="none" w="med" len="med"/>
          </a:ln>
        </p:spPr>
        <p:txBody>
          <a:bodyPr/>
          <a:p>
            <a:endParaRPr lang="zh-CN" altLang="en-US"/>
          </a:p>
        </p:txBody>
      </p:sp>
      <p:sp>
        <p:nvSpPr>
          <p:cNvPr id="25603" name="标题 25602"/>
          <p:cNvSpPr>
            <a:spLocks noGrp="1"/>
          </p:cNvSpPr>
          <p:nvPr>
            <p:ph type="title"/>
          </p:nvPr>
        </p:nvSpPr>
        <p:spPr/>
        <p:txBody>
          <a:bodyPr vert="horz" wrap="square" lIns="108818" tIns="54409" rIns="108818" bIns="54409" anchor="ctr"/>
          <a:p>
            <a:r>
              <a:rPr lang="zh-CN" altLang="en-US" dirty="0"/>
              <a:t>MySQL Sharding</a:t>
            </a:r>
            <a:endParaRPr lang="zh-CN" altLang="en-US" dirty="0"/>
          </a:p>
        </p:txBody>
      </p:sp>
      <p:sp>
        <p:nvSpPr>
          <p:cNvPr id="25604" name="文本占位符 25603"/>
          <p:cNvSpPr>
            <a:spLocks noGrp="1"/>
          </p:cNvSpPr>
          <p:nvPr>
            <p:ph type="body" idx="1"/>
          </p:nvPr>
        </p:nvSpPr>
        <p:spPr/>
        <p:txBody>
          <a:bodyPr vert="horz" wrap="square" lIns="108818" tIns="54409" rIns="108818" bIns="54409" anchor="t"/>
          <a:p>
            <a:r>
              <a:rPr lang="zh-CN" altLang="en-US" dirty="0"/>
              <a:t>数据操作</a:t>
            </a:r>
            <a:endParaRPr lang="zh-CN" altLang="en-US" dirty="0"/>
          </a:p>
          <a:p>
            <a:pPr lvl="1"/>
            <a:r>
              <a:rPr lang="zh-CN" altLang="en-US" dirty="0"/>
              <a:t>Proxy</a:t>
            </a:r>
            <a:endParaRPr lang="zh-CN" altLang="en-US" dirty="0"/>
          </a:p>
        </p:txBody>
      </p:sp>
      <p:sp>
        <p:nvSpPr>
          <p:cNvPr id="25605" name="矩形 25604"/>
          <p:cNvSpPr/>
          <p:nvPr/>
        </p:nvSpPr>
        <p:spPr>
          <a:xfrm>
            <a:off x="4297648" y="1415608"/>
            <a:ext cx="3238302" cy="50271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dirty="0">
                <a:ea typeface="宋体" panose="02010600030101010101" pitchFamily="2" charset="-122"/>
              </a:rPr>
              <a:t>APP</a:t>
            </a:r>
            <a:endParaRPr lang="zh-CN" altLang="en-US" dirty="0">
              <a:ea typeface="宋体" panose="02010600030101010101" pitchFamily="2" charset="-122"/>
            </a:endParaRPr>
          </a:p>
        </p:txBody>
      </p:sp>
      <p:sp>
        <p:nvSpPr>
          <p:cNvPr id="25606" name="文本框 25605"/>
          <p:cNvSpPr txBox="1"/>
          <p:nvPr/>
        </p:nvSpPr>
        <p:spPr>
          <a:xfrm>
            <a:off x="8763396" y="4508012"/>
            <a:ext cx="1007014" cy="645160"/>
          </a:xfrm>
          <a:prstGeom prst="rect">
            <a:avLst/>
          </a:prstGeom>
          <a:noFill/>
          <a:ln w="9525">
            <a:noFill/>
          </a:ln>
        </p:spPr>
        <p:txBody>
          <a:bodyPr wrap="square">
            <a:spAutoFit/>
          </a:bodyPr>
          <a:p>
            <a:r>
              <a:rPr lang="zh-CN" altLang="en-US" sz="3595" dirty="0">
                <a:ea typeface="宋体" panose="02010600030101010101" pitchFamily="2" charset="-122"/>
              </a:rPr>
              <a:t>......</a:t>
            </a:r>
            <a:endParaRPr lang="zh-CN" altLang="en-US" sz="3595" dirty="0">
              <a:ea typeface="宋体" panose="02010600030101010101" pitchFamily="2" charset="-122"/>
            </a:endParaRPr>
          </a:p>
        </p:txBody>
      </p:sp>
      <p:sp>
        <p:nvSpPr>
          <p:cNvPr id="25607" name="圆柱形 25606"/>
          <p:cNvSpPr/>
          <p:nvPr/>
        </p:nvSpPr>
        <p:spPr>
          <a:xfrm>
            <a:off x="2505640" y="3429635"/>
            <a:ext cx="2948092" cy="2589689"/>
          </a:xfrm>
          <a:prstGeom prst="can">
            <a:avLst>
              <a:gd name="adj" fmla="val 25000"/>
            </a:avLst>
          </a:prstGeom>
          <a:solidFill>
            <a:srgbClr val="CC99FF">
              <a:alpha val="100000"/>
            </a:srgbClr>
          </a:solidFill>
          <a:ln w="9525" cap="flat" cmpd="sng">
            <a:solidFill>
              <a:schemeClr val="tx1"/>
            </a:solidFill>
            <a:prstDash val="solid"/>
            <a:miter/>
            <a:headEnd type="none" w="med" len="med"/>
            <a:tailEnd type="none" w="med" len="med"/>
          </a:ln>
        </p:spPr>
        <p:txBody>
          <a:bodyPr/>
          <a:p>
            <a:endParaRPr lang="zh-CN" altLang="en-US"/>
          </a:p>
        </p:txBody>
      </p:sp>
      <p:sp>
        <p:nvSpPr>
          <p:cNvPr id="25608" name="圆角矩形 25607"/>
          <p:cNvSpPr/>
          <p:nvPr/>
        </p:nvSpPr>
        <p:spPr>
          <a:xfrm>
            <a:off x="2646781" y="4148024"/>
            <a:ext cx="1222688" cy="1654040"/>
          </a:xfrm>
          <a:prstGeom prst="roundRect">
            <a:avLst>
              <a:gd name="adj" fmla="val 16667"/>
            </a:avLst>
          </a:prstGeom>
          <a:solidFill>
            <a:srgbClr val="CCECFF">
              <a:alpha val="100000"/>
            </a:srgbClr>
          </a:solidFill>
          <a:ln w="9525" cap="flat" cmpd="sng">
            <a:solidFill>
              <a:schemeClr val="tx1"/>
            </a:solidFill>
            <a:prstDash val="solid"/>
            <a:headEnd type="none" w="med" len="med"/>
            <a:tailEnd type="none" w="med" len="med"/>
          </a:ln>
        </p:spPr>
        <p:txBody>
          <a:bodyPr/>
          <a:p>
            <a:endParaRPr lang="zh-CN" altLang="en-US"/>
          </a:p>
        </p:txBody>
      </p:sp>
      <p:sp>
        <p:nvSpPr>
          <p:cNvPr id="25609" name="矩形 25608"/>
          <p:cNvSpPr/>
          <p:nvPr/>
        </p:nvSpPr>
        <p:spPr>
          <a:xfrm>
            <a:off x="2789507" y="4506425"/>
            <a:ext cx="935650" cy="359988"/>
          </a:xfrm>
          <a:prstGeom prst="rect">
            <a:avLst/>
          </a:prstGeom>
          <a:solidFill>
            <a:srgbClr val="FFCCFF">
              <a:alpha val="100000"/>
            </a:srgbClr>
          </a:solidFill>
          <a:ln w="9525" cap="flat" cmpd="sng">
            <a:solidFill>
              <a:schemeClr val="tx1"/>
            </a:solidFill>
            <a:prstDash val="solid"/>
            <a:miter/>
            <a:headEnd type="none" w="med" len="med"/>
            <a:tailEnd type="none" w="med" len="med"/>
          </a:ln>
        </p:spPr>
        <p:txBody>
          <a:bodyPr vert="horz" wrap="none" lIns="90076" tIns="46941" rIns="90076" bIns="46941" anchor="ctr"/>
          <a:p>
            <a:pPr algn="ctr"/>
            <a:r>
              <a:rPr lang="zh-CN" altLang="en-US" dirty="0">
                <a:ea typeface="宋体" panose="02010600030101010101" pitchFamily="2" charset="-122"/>
              </a:rPr>
              <a:t>t_0000</a:t>
            </a:r>
            <a:endParaRPr lang="zh-CN" altLang="en-US" dirty="0">
              <a:ea typeface="宋体" panose="02010600030101010101" pitchFamily="2" charset="-122"/>
            </a:endParaRPr>
          </a:p>
        </p:txBody>
      </p:sp>
      <p:sp>
        <p:nvSpPr>
          <p:cNvPr id="25610" name="矩形 25609"/>
          <p:cNvSpPr/>
          <p:nvPr/>
        </p:nvSpPr>
        <p:spPr>
          <a:xfrm>
            <a:off x="2789507" y="4990109"/>
            <a:ext cx="935650" cy="359987"/>
          </a:xfrm>
          <a:prstGeom prst="rect">
            <a:avLst/>
          </a:prstGeom>
          <a:solidFill>
            <a:srgbClr val="FFCCFF">
              <a:alpha val="100000"/>
            </a:srgbClr>
          </a:solidFill>
          <a:ln w="9525" cap="flat" cmpd="sng">
            <a:solidFill>
              <a:schemeClr val="tx1"/>
            </a:solidFill>
            <a:prstDash val="solid"/>
            <a:miter/>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t_0001</a:t>
            </a:r>
            <a:endParaRPr lang="zh-CN" altLang="en-US" dirty="0">
              <a:ea typeface="宋体" panose="02010600030101010101" pitchFamily="2" charset="-122"/>
              <a:sym typeface="Arial" panose="020B0604020202020204" pitchFamily="34" charset="0"/>
            </a:endParaRPr>
          </a:p>
        </p:txBody>
      </p:sp>
      <p:sp>
        <p:nvSpPr>
          <p:cNvPr id="25611" name="文本框 25610"/>
          <p:cNvSpPr txBox="1"/>
          <p:nvPr/>
        </p:nvSpPr>
        <p:spPr>
          <a:xfrm>
            <a:off x="3121105" y="5359611"/>
            <a:ext cx="459740" cy="442452"/>
          </a:xfrm>
          <a:prstGeom prst="rect">
            <a:avLst/>
          </a:prstGeom>
          <a:noFill/>
          <a:ln w="9525">
            <a:noFill/>
          </a:ln>
        </p:spPr>
        <p:txBody>
          <a:bodyPr vert="eaVert" wrap="square" anchor="t">
            <a:spAutoFit/>
          </a:bodyPr>
          <a:p>
            <a:r>
              <a:rPr lang="zh-CN" altLang="en-US" dirty="0">
                <a:ea typeface="宋体" panose="02010600030101010101" pitchFamily="2" charset="-122"/>
              </a:rPr>
              <a:t>.....</a:t>
            </a:r>
            <a:endParaRPr lang="zh-CN" altLang="en-US" dirty="0">
              <a:ea typeface="宋体" panose="02010600030101010101" pitchFamily="2" charset="-122"/>
            </a:endParaRPr>
          </a:p>
        </p:txBody>
      </p:sp>
      <p:sp>
        <p:nvSpPr>
          <p:cNvPr id="25612" name="文本框 25611"/>
          <p:cNvSpPr txBox="1"/>
          <p:nvPr/>
        </p:nvSpPr>
        <p:spPr>
          <a:xfrm>
            <a:off x="2935405" y="4160710"/>
            <a:ext cx="718389" cy="368300"/>
          </a:xfrm>
          <a:prstGeom prst="rect">
            <a:avLst/>
          </a:prstGeom>
          <a:noFill/>
          <a:ln w="9525">
            <a:noFill/>
          </a:ln>
        </p:spPr>
        <p:txBody>
          <a:bodyPr vert="horz" wrap="square" anchor="t">
            <a:spAutoFit/>
          </a:bodyPr>
          <a:p>
            <a:r>
              <a:rPr lang="zh-CN" altLang="en-US" dirty="0">
                <a:ea typeface="宋体" panose="02010600030101010101" pitchFamily="2" charset="-122"/>
              </a:rPr>
              <a:t>d_00</a:t>
            </a:r>
            <a:endParaRPr lang="zh-CN" altLang="en-US" dirty="0">
              <a:ea typeface="宋体" panose="02010600030101010101" pitchFamily="2" charset="-122"/>
            </a:endParaRPr>
          </a:p>
        </p:txBody>
      </p:sp>
      <p:sp>
        <p:nvSpPr>
          <p:cNvPr id="25613" name="圆角矩形 25612"/>
          <p:cNvSpPr/>
          <p:nvPr/>
        </p:nvSpPr>
        <p:spPr>
          <a:xfrm>
            <a:off x="4032812" y="4148024"/>
            <a:ext cx="1222688" cy="1654040"/>
          </a:xfrm>
          <a:prstGeom prst="roundRect">
            <a:avLst>
              <a:gd name="adj" fmla="val 16667"/>
            </a:avLst>
          </a:prstGeom>
          <a:solidFill>
            <a:srgbClr val="CCECFF">
              <a:alpha val="100000"/>
            </a:srgbClr>
          </a:solidFill>
          <a:ln w="9525" cap="flat" cmpd="sng">
            <a:solidFill>
              <a:schemeClr val="tx1"/>
            </a:solidFill>
            <a:prstDash val="solid"/>
            <a:headEnd type="none" w="med" len="med"/>
            <a:tailEnd type="none" w="med" len="med"/>
          </a:ln>
        </p:spPr>
        <p:txBody>
          <a:bodyPr/>
          <a:p>
            <a:endParaRPr lang="zh-CN" altLang="en-US"/>
          </a:p>
        </p:txBody>
      </p:sp>
      <p:sp>
        <p:nvSpPr>
          <p:cNvPr id="25614" name="矩形 25613"/>
          <p:cNvSpPr/>
          <p:nvPr/>
        </p:nvSpPr>
        <p:spPr>
          <a:xfrm>
            <a:off x="4175538" y="4506425"/>
            <a:ext cx="935650" cy="359988"/>
          </a:xfrm>
          <a:prstGeom prst="rect">
            <a:avLst/>
          </a:prstGeom>
          <a:solidFill>
            <a:srgbClr val="FFCCFF">
              <a:alpha val="100000"/>
            </a:srgbClr>
          </a:solidFill>
          <a:ln w="9525" cap="flat" cmpd="sng">
            <a:solidFill>
              <a:schemeClr val="tx1"/>
            </a:solidFill>
            <a:prstDash val="solid"/>
            <a:miter/>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t_0016</a:t>
            </a:r>
            <a:endParaRPr lang="zh-CN" altLang="en-US" dirty="0">
              <a:ea typeface="宋体" panose="02010600030101010101" pitchFamily="2" charset="-122"/>
              <a:sym typeface="Arial" panose="020B0604020202020204" pitchFamily="34" charset="0"/>
            </a:endParaRPr>
          </a:p>
        </p:txBody>
      </p:sp>
      <p:sp>
        <p:nvSpPr>
          <p:cNvPr id="25615" name="矩形 25614"/>
          <p:cNvSpPr/>
          <p:nvPr/>
        </p:nvSpPr>
        <p:spPr>
          <a:xfrm>
            <a:off x="4175538" y="4990109"/>
            <a:ext cx="935650" cy="359987"/>
          </a:xfrm>
          <a:prstGeom prst="rect">
            <a:avLst/>
          </a:prstGeom>
          <a:solidFill>
            <a:srgbClr val="FFCCFF">
              <a:alpha val="100000"/>
            </a:srgbClr>
          </a:solidFill>
          <a:ln w="9525" cap="flat" cmpd="sng">
            <a:solidFill>
              <a:schemeClr val="tx1"/>
            </a:solidFill>
            <a:prstDash val="solid"/>
            <a:miter/>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t_0017</a:t>
            </a:r>
            <a:endParaRPr lang="zh-CN" altLang="en-US" dirty="0">
              <a:ea typeface="宋体" panose="02010600030101010101" pitchFamily="2" charset="-122"/>
              <a:sym typeface="Arial" panose="020B0604020202020204" pitchFamily="34" charset="0"/>
            </a:endParaRPr>
          </a:p>
        </p:txBody>
      </p:sp>
      <p:sp>
        <p:nvSpPr>
          <p:cNvPr id="25616" name="文本框 25615"/>
          <p:cNvSpPr txBox="1"/>
          <p:nvPr/>
        </p:nvSpPr>
        <p:spPr>
          <a:xfrm>
            <a:off x="4507136" y="5359611"/>
            <a:ext cx="459740" cy="442452"/>
          </a:xfrm>
          <a:prstGeom prst="rect">
            <a:avLst/>
          </a:prstGeom>
          <a:noFill/>
          <a:ln w="9525">
            <a:noFill/>
          </a:ln>
        </p:spPr>
        <p:txBody>
          <a:bodyPr vert="eaVert" wrap="square" anchor="t">
            <a:spAutoFit/>
          </a:bodyPr>
          <a:p>
            <a:r>
              <a:rPr lang="zh-CN" altLang="en-US" dirty="0">
                <a:ea typeface="宋体" panose="02010600030101010101" pitchFamily="2" charset="-122"/>
              </a:rPr>
              <a:t>.....</a:t>
            </a:r>
            <a:endParaRPr lang="zh-CN" altLang="en-US" dirty="0">
              <a:ea typeface="宋体" panose="02010600030101010101" pitchFamily="2" charset="-122"/>
            </a:endParaRPr>
          </a:p>
        </p:txBody>
      </p:sp>
      <p:sp>
        <p:nvSpPr>
          <p:cNvPr id="25617" name="文本框 25616"/>
          <p:cNvSpPr txBox="1"/>
          <p:nvPr/>
        </p:nvSpPr>
        <p:spPr>
          <a:xfrm>
            <a:off x="4321437" y="4160710"/>
            <a:ext cx="718389" cy="368300"/>
          </a:xfrm>
          <a:prstGeom prst="rect">
            <a:avLst/>
          </a:prstGeom>
          <a:noFill/>
          <a:ln w="9525">
            <a:noFill/>
          </a:ln>
        </p:spPr>
        <p:txBody>
          <a:bodyPr vert="horz" wrap="square" anchor="t">
            <a:spAutoFit/>
          </a:bodyPr>
          <a:p>
            <a:r>
              <a:rPr lang="zh-CN" altLang="en-US" dirty="0">
                <a:ea typeface="宋体" panose="02010600030101010101" pitchFamily="2" charset="-122"/>
              </a:rPr>
              <a:t>d_01</a:t>
            </a:r>
            <a:endParaRPr lang="zh-CN" altLang="en-US" dirty="0">
              <a:ea typeface="宋体" panose="02010600030101010101" pitchFamily="2" charset="-122"/>
            </a:endParaRPr>
          </a:p>
        </p:txBody>
      </p:sp>
      <p:sp>
        <p:nvSpPr>
          <p:cNvPr id="25618" name="文本框 25617"/>
          <p:cNvSpPr txBox="1"/>
          <p:nvPr/>
        </p:nvSpPr>
        <p:spPr>
          <a:xfrm>
            <a:off x="3342968" y="3573947"/>
            <a:ext cx="1389203" cy="368300"/>
          </a:xfrm>
          <a:prstGeom prst="rect">
            <a:avLst/>
          </a:prstGeom>
          <a:noFill/>
          <a:ln w="9525">
            <a:noFill/>
          </a:ln>
        </p:spPr>
        <p:txBody>
          <a:bodyPr vert="horz" wrap="square" anchor="t">
            <a:spAutoFit/>
          </a:bodyPr>
          <a:p>
            <a:r>
              <a:rPr lang="zh-CN" altLang="en-US" dirty="0">
                <a:ea typeface="宋体" panose="02010600030101010101" pitchFamily="2" charset="-122"/>
              </a:rPr>
              <a:t>INSTANCE</a:t>
            </a:r>
            <a:endParaRPr lang="zh-CN" altLang="en-US" dirty="0">
              <a:ea typeface="宋体" panose="02010600030101010101" pitchFamily="2" charset="-122"/>
            </a:endParaRPr>
          </a:p>
        </p:txBody>
      </p:sp>
      <p:sp>
        <p:nvSpPr>
          <p:cNvPr id="25619" name="圆柱形 25618"/>
          <p:cNvSpPr/>
          <p:nvPr/>
        </p:nvSpPr>
        <p:spPr>
          <a:xfrm>
            <a:off x="5658306" y="3429635"/>
            <a:ext cx="2948092" cy="2602376"/>
          </a:xfrm>
          <a:prstGeom prst="can">
            <a:avLst>
              <a:gd name="adj" fmla="val 25000"/>
            </a:avLst>
          </a:prstGeom>
          <a:solidFill>
            <a:srgbClr val="CC99FF">
              <a:alpha val="100000"/>
            </a:srgbClr>
          </a:solidFill>
          <a:ln w="9525" cap="flat" cmpd="sng">
            <a:solidFill>
              <a:schemeClr val="tx1"/>
            </a:solidFill>
            <a:prstDash val="solid"/>
            <a:headEnd type="none" w="med" len="med"/>
            <a:tailEnd type="none" w="med" len="med"/>
          </a:ln>
        </p:spPr>
        <p:txBody>
          <a:bodyPr/>
          <a:p>
            <a:endParaRPr lang="zh-CN" altLang="en-US"/>
          </a:p>
        </p:txBody>
      </p:sp>
      <p:sp>
        <p:nvSpPr>
          <p:cNvPr id="25620" name="圆角矩形 25619"/>
          <p:cNvSpPr/>
          <p:nvPr/>
        </p:nvSpPr>
        <p:spPr>
          <a:xfrm>
            <a:off x="5799447" y="4160710"/>
            <a:ext cx="1222688" cy="1654040"/>
          </a:xfrm>
          <a:prstGeom prst="roundRect">
            <a:avLst>
              <a:gd name="adj" fmla="val 16667"/>
            </a:avLst>
          </a:prstGeom>
          <a:solidFill>
            <a:srgbClr val="CCECFF">
              <a:alpha val="100000"/>
            </a:srgbClr>
          </a:solidFill>
          <a:ln w="9525" cap="flat" cmpd="sng">
            <a:solidFill>
              <a:schemeClr val="tx1"/>
            </a:solidFill>
            <a:prstDash val="solid"/>
            <a:bevel/>
            <a:headEnd type="none" w="med" len="med"/>
            <a:tailEnd type="none" w="med" len="med"/>
          </a:ln>
        </p:spPr>
        <p:txBody>
          <a:bodyPr/>
          <a:p>
            <a:endParaRPr lang="zh-CN" altLang="en-US"/>
          </a:p>
        </p:txBody>
      </p:sp>
      <p:sp>
        <p:nvSpPr>
          <p:cNvPr id="25621" name="矩形 25620"/>
          <p:cNvSpPr/>
          <p:nvPr/>
        </p:nvSpPr>
        <p:spPr>
          <a:xfrm>
            <a:off x="5942173" y="4519112"/>
            <a:ext cx="935650" cy="359988"/>
          </a:xfrm>
          <a:prstGeom prst="rect">
            <a:avLst/>
          </a:prstGeom>
          <a:solidFill>
            <a:srgbClr val="FFCCFF">
              <a:alpha val="100000"/>
            </a:srgbClr>
          </a:solidFill>
          <a:ln w="9525" cap="flat" cmpd="sng">
            <a:solidFill>
              <a:schemeClr val="tx1"/>
            </a:solidFill>
            <a:prstDash val="solid"/>
            <a:miter/>
            <a:headEnd type="none" w="med" len="med"/>
            <a:tailEnd type="none" w="med" len="med"/>
          </a:ln>
        </p:spPr>
        <p:txBody>
          <a:bodyPr vert="horz" wrap="none" lIns="90076" tIns="46941" rIns="90076" bIns="46941" anchor="ctr"/>
          <a:p>
            <a:pPr algn="ctr"/>
            <a:r>
              <a:rPr lang="zh-CN" altLang="en-US" dirty="0">
                <a:ea typeface="宋体" panose="02010600030101010101" pitchFamily="2" charset="-122"/>
              </a:rPr>
              <a:t>t_0048</a:t>
            </a:r>
            <a:endParaRPr lang="zh-CN" altLang="en-US" dirty="0">
              <a:ea typeface="宋体" panose="02010600030101010101" pitchFamily="2" charset="-122"/>
            </a:endParaRPr>
          </a:p>
        </p:txBody>
      </p:sp>
      <p:sp>
        <p:nvSpPr>
          <p:cNvPr id="25622" name="矩形 25621"/>
          <p:cNvSpPr/>
          <p:nvPr/>
        </p:nvSpPr>
        <p:spPr>
          <a:xfrm>
            <a:off x="5942173" y="5002796"/>
            <a:ext cx="935650" cy="359987"/>
          </a:xfrm>
          <a:prstGeom prst="rect">
            <a:avLst/>
          </a:prstGeom>
          <a:solidFill>
            <a:srgbClr val="FFCCFF">
              <a:alpha val="100000"/>
            </a:srgbClr>
          </a:solidFill>
          <a:ln w="9525" cap="flat" cmpd="sng">
            <a:solidFill>
              <a:schemeClr val="tx1"/>
            </a:solidFill>
            <a:prstDash val="solid"/>
            <a:bevel/>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t_0049</a:t>
            </a:r>
            <a:endParaRPr lang="zh-CN" altLang="en-US" dirty="0">
              <a:ea typeface="宋体" panose="02010600030101010101" pitchFamily="2" charset="-122"/>
              <a:sym typeface="Arial" panose="020B0604020202020204" pitchFamily="34" charset="0"/>
            </a:endParaRPr>
          </a:p>
        </p:txBody>
      </p:sp>
      <p:sp>
        <p:nvSpPr>
          <p:cNvPr id="25623" name="文本框 25622"/>
          <p:cNvSpPr txBox="1"/>
          <p:nvPr/>
        </p:nvSpPr>
        <p:spPr>
          <a:xfrm>
            <a:off x="6273771" y="5372298"/>
            <a:ext cx="459740" cy="442452"/>
          </a:xfrm>
          <a:prstGeom prst="rect">
            <a:avLst/>
          </a:prstGeom>
          <a:noFill/>
          <a:ln w="9525">
            <a:noFill/>
          </a:ln>
        </p:spPr>
        <p:txBody>
          <a:bodyPr vert="eaVert" wrap="square" anchor="t">
            <a:spAutoFit/>
          </a:bodyPr>
          <a:p>
            <a:r>
              <a:rPr lang="zh-CN" altLang="en-US" dirty="0">
                <a:ea typeface="宋体" panose="02010600030101010101" pitchFamily="2" charset="-122"/>
              </a:rPr>
              <a:t>.....</a:t>
            </a:r>
            <a:endParaRPr lang="zh-CN" altLang="en-US" dirty="0">
              <a:ea typeface="宋体" panose="02010600030101010101" pitchFamily="2" charset="-122"/>
            </a:endParaRPr>
          </a:p>
        </p:txBody>
      </p:sp>
      <p:sp>
        <p:nvSpPr>
          <p:cNvPr id="25624" name="文本框 25623"/>
          <p:cNvSpPr txBox="1"/>
          <p:nvPr/>
        </p:nvSpPr>
        <p:spPr>
          <a:xfrm>
            <a:off x="6088071" y="4173397"/>
            <a:ext cx="718389" cy="368300"/>
          </a:xfrm>
          <a:prstGeom prst="rect">
            <a:avLst/>
          </a:prstGeom>
          <a:noFill/>
          <a:ln w="9525">
            <a:noFill/>
          </a:ln>
        </p:spPr>
        <p:txBody>
          <a:bodyPr vert="horz" wrap="square" anchor="t">
            <a:spAutoFit/>
          </a:bodyPr>
          <a:p>
            <a:r>
              <a:rPr lang="zh-CN" altLang="en-US" dirty="0">
                <a:ea typeface="宋体" panose="02010600030101010101" pitchFamily="2" charset="-122"/>
              </a:rPr>
              <a:t>d_02</a:t>
            </a:r>
            <a:endParaRPr lang="zh-CN" altLang="en-US" dirty="0">
              <a:ea typeface="宋体" panose="02010600030101010101" pitchFamily="2" charset="-122"/>
            </a:endParaRPr>
          </a:p>
        </p:txBody>
      </p:sp>
      <p:sp>
        <p:nvSpPr>
          <p:cNvPr id="25625" name="圆角矩形 25624"/>
          <p:cNvSpPr/>
          <p:nvPr/>
        </p:nvSpPr>
        <p:spPr>
          <a:xfrm>
            <a:off x="7185478" y="4160710"/>
            <a:ext cx="1222688" cy="1654040"/>
          </a:xfrm>
          <a:prstGeom prst="roundRect">
            <a:avLst>
              <a:gd name="adj" fmla="val 16667"/>
            </a:avLst>
          </a:prstGeom>
          <a:solidFill>
            <a:srgbClr val="CCECFF">
              <a:alpha val="100000"/>
            </a:srgbClr>
          </a:solidFill>
          <a:ln w="9525" cap="flat" cmpd="sng">
            <a:solidFill>
              <a:schemeClr val="tx1"/>
            </a:solidFill>
            <a:prstDash val="solid"/>
            <a:bevel/>
            <a:headEnd type="none" w="med" len="med"/>
            <a:tailEnd type="none" w="med" len="med"/>
          </a:ln>
        </p:spPr>
        <p:txBody>
          <a:bodyPr/>
          <a:p>
            <a:endParaRPr lang="zh-CN" altLang="en-US"/>
          </a:p>
        </p:txBody>
      </p:sp>
      <p:sp>
        <p:nvSpPr>
          <p:cNvPr id="25626" name="矩形 25625"/>
          <p:cNvSpPr/>
          <p:nvPr/>
        </p:nvSpPr>
        <p:spPr>
          <a:xfrm>
            <a:off x="7328204" y="4519112"/>
            <a:ext cx="935650" cy="359988"/>
          </a:xfrm>
          <a:prstGeom prst="rect">
            <a:avLst/>
          </a:prstGeom>
          <a:solidFill>
            <a:srgbClr val="FFCCFF">
              <a:alpha val="100000"/>
            </a:srgbClr>
          </a:solidFill>
          <a:ln w="9525" cap="flat" cmpd="sng">
            <a:solidFill>
              <a:schemeClr val="tx1"/>
            </a:solidFill>
            <a:prstDash val="solid"/>
            <a:bevel/>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t_0064</a:t>
            </a:r>
            <a:endParaRPr lang="zh-CN" altLang="en-US" dirty="0">
              <a:ea typeface="宋体" panose="02010600030101010101" pitchFamily="2" charset="-122"/>
              <a:sym typeface="Arial" panose="020B0604020202020204" pitchFamily="34" charset="0"/>
            </a:endParaRPr>
          </a:p>
        </p:txBody>
      </p:sp>
      <p:sp>
        <p:nvSpPr>
          <p:cNvPr id="25627" name="矩形 25626"/>
          <p:cNvSpPr/>
          <p:nvPr/>
        </p:nvSpPr>
        <p:spPr>
          <a:xfrm>
            <a:off x="7328204" y="5002796"/>
            <a:ext cx="935650" cy="359987"/>
          </a:xfrm>
          <a:prstGeom prst="rect">
            <a:avLst/>
          </a:prstGeom>
          <a:solidFill>
            <a:srgbClr val="FFCCFF">
              <a:alpha val="100000"/>
            </a:srgbClr>
          </a:solidFill>
          <a:ln w="9525" cap="flat" cmpd="sng">
            <a:solidFill>
              <a:schemeClr val="tx1"/>
            </a:solidFill>
            <a:prstDash val="solid"/>
            <a:bevel/>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t_0065</a:t>
            </a:r>
            <a:endParaRPr lang="zh-CN" altLang="en-US" dirty="0">
              <a:ea typeface="宋体" panose="02010600030101010101" pitchFamily="2" charset="-122"/>
              <a:sym typeface="Arial" panose="020B0604020202020204" pitchFamily="34" charset="0"/>
            </a:endParaRPr>
          </a:p>
        </p:txBody>
      </p:sp>
      <p:sp>
        <p:nvSpPr>
          <p:cNvPr id="25628" name="文本框 25627"/>
          <p:cNvSpPr txBox="1"/>
          <p:nvPr/>
        </p:nvSpPr>
        <p:spPr>
          <a:xfrm>
            <a:off x="7659802" y="5372298"/>
            <a:ext cx="459740" cy="442452"/>
          </a:xfrm>
          <a:prstGeom prst="rect">
            <a:avLst/>
          </a:prstGeom>
          <a:noFill/>
          <a:ln w="9525">
            <a:noFill/>
          </a:ln>
        </p:spPr>
        <p:txBody>
          <a:bodyPr vert="eaVert" wrap="square" anchor="t">
            <a:spAutoFit/>
          </a:bodyPr>
          <a:p>
            <a:r>
              <a:rPr lang="zh-CN" altLang="en-US" dirty="0">
                <a:ea typeface="宋体" panose="02010600030101010101" pitchFamily="2" charset="-122"/>
              </a:rPr>
              <a:t>.....</a:t>
            </a:r>
            <a:endParaRPr lang="zh-CN" altLang="en-US" dirty="0">
              <a:ea typeface="宋体" panose="02010600030101010101" pitchFamily="2" charset="-122"/>
            </a:endParaRPr>
          </a:p>
        </p:txBody>
      </p:sp>
      <p:sp>
        <p:nvSpPr>
          <p:cNvPr id="25629" name="文本框 25628"/>
          <p:cNvSpPr txBox="1"/>
          <p:nvPr/>
        </p:nvSpPr>
        <p:spPr>
          <a:xfrm>
            <a:off x="7474102" y="4173397"/>
            <a:ext cx="718389" cy="368300"/>
          </a:xfrm>
          <a:prstGeom prst="rect">
            <a:avLst/>
          </a:prstGeom>
          <a:noFill/>
          <a:ln w="9525">
            <a:noFill/>
          </a:ln>
        </p:spPr>
        <p:txBody>
          <a:bodyPr vert="horz" wrap="square" anchor="t">
            <a:spAutoFit/>
          </a:bodyPr>
          <a:p>
            <a:r>
              <a:rPr lang="zh-CN" altLang="en-US" dirty="0">
                <a:ea typeface="宋体" panose="02010600030101010101" pitchFamily="2" charset="-122"/>
              </a:rPr>
              <a:t>d_03</a:t>
            </a:r>
            <a:endParaRPr lang="zh-CN" altLang="en-US" dirty="0">
              <a:ea typeface="宋体" panose="02010600030101010101" pitchFamily="2" charset="-122"/>
            </a:endParaRPr>
          </a:p>
        </p:txBody>
      </p:sp>
      <p:sp>
        <p:nvSpPr>
          <p:cNvPr id="25630" name="文本框 25629"/>
          <p:cNvSpPr txBox="1"/>
          <p:nvPr/>
        </p:nvSpPr>
        <p:spPr>
          <a:xfrm>
            <a:off x="6495634" y="3586633"/>
            <a:ext cx="1389203" cy="368300"/>
          </a:xfrm>
          <a:prstGeom prst="rect">
            <a:avLst/>
          </a:prstGeom>
          <a:noFill/>
          <a:ln w="9525">
            <a:noFill/>
          </a:ln>
        </p:spPr>
        <p:txBody>
          <a:bodyPr vert="horz" wrap="square" anchor="t">
            <a:spAutoFit/>
          </a:bodyPr>
          <a:p>
            <a:r>
              <a:rPr lang="zh-CN" altLang="en-US" dirty="0">
                <a:ea typeface="宋体" panose="02010600030101010101" pitchFamily="2" charset="-122"/>
              </a:rPr>
              <a:t>INSTANCE</a:t>
            </a:r>
            <a:endParaRPr lang="zh-CN" altLang="en-US" dirty="0">
              <a:ea typeface="宋体" panose="02010600030101010101" pitchFamily="2" charset="-122"/>
            </a:endParaRPr>
          </a:p>
        </p:txBody>
      </p:sp>
      <p:sp>
        <p:nvSpPr>
          <p:cNvPr id="25631" name="圆角矩形 25630"/>
          <p:cNvSpPr/>
          <p:nvPr/>
        </p:nvSpPr>
        <p:spPr>
          <a:xfrm>
            <a:off x="2859285" y="2782609"/>
            <a:ext cx="6330706" cy="431351"/>
          </a:xfrm>
          <a:prstGeom prst="roundRect">
            <a:avLst>
              <a:gd name="adj" fmla="val 16667"/>
            </a:avLst>
          </a:prstGeom>
          <a:solidFill>
            <a:srgbClr val="FFFF99">
              <a:alpha val="100000"/>
            </a:srgbClr>
          </a:solidFill>
          <a:ln w="9525" cap="flat" cmpd="sng">
            <a:solidFill>
              <a:schemeClr val="tx1"/>
            </a:solidFill>
            <a:prstDash val="solid"/>
            <a:headEnd type="none" w="med" len="med"/>
            <a:tailEnd type="none" w="med" len="med"/>
          </a:ln>
        </p:spPr>
        <p:txBody>
          <a:bodyPr wrap="none" lIns="90076" tIns="46941" rIns="90076" bIns="46941" anchor="ctr"/>
          <a:p>
            <a:pPr algn="ctr"/>
            <a:r>
              <a:rPr lang="zh-CN" altLang="en-US" dirty="0">
                <a:ea typeface="宋体" panose="02010600030101010101" pitchFamily="2" charset="-122"/>
              </a:rPr>
              <a:t>Proxy</a:t>
            </a:r>
            <a:endParaRPr lang="zh-CN" altLang="en-US" dirty="0">
              <a:ea typeface="宋体" panose="02010600030101010101" pitchFamily="2" charset="-122"/>
            </a:endParaRPr>
          </a:p>
        </p:txBody>
      </p:sp>
      <p:sp>
        <p:nvSpPr>
          <p:cNvPr id="25632" name="箭头 718"/>
          <p:cNvSpPr/>
          <p:nvPr/>
        </p:nvSpPr>
        <p:spPr>
          <a:xfrm flipH="1">
            <a:off x="5664649" y="1918321"/>
            <a:ext cx="288624" cy="864288"/>
          </a:xfrm>
          <a:prstGeom prst="line">
            <a:avLst/>
          </a:prstGeom>
          <a:ln w="9525" cap="flat" cmpd="sng">
            <a:solidFill>
              <a:schemeClr val="tx1"/>
            </a:solidFill>
            <a:prstDash val="solid"/>
            <a:headEnd type="none" w="med" len="med"/>
            <a:tailEnd type="stealth" w="lg" len="lg"/>
          </a:ln>
        </p:spPr>
      </p:sp>
      <p:sp>
        <p:nvSpPr>
          <p:cNvPr id="25633" name="箭头 720"/>
          <p:cNvSpPr/>
          <p:nvPr/>
        </p:nvSpPr>
        <p:spPr>
          <a:xfrm flipH="1">
            <a:off x="4873312" y="3213960"/>
            <a:ext cx="575662" cy="1295637"/>
          </a:xfrm>
          <a:prstGeom prst="line">
            <a:avLst/>
          </a:prstGeom>
          <a:ln w="9525" cap="flat" cmpd="sng">
            <a:solidFill>
              <a:schemeClr val="tx1"/>
            </a:solidFill>
            <a:prstDash val="solid"/>
            <a:headEnd type="none" w="med" len="med"/>
            <a:tailEnd type="stealth" w="lg" len="lg"/>
          </a:ln>
        </p:spPr>
      </p:sp>
      <p:sp>
        <p:nvSpPr>
          <p:cNvPr id="25634" name="箭头 722"/>
          <p:cNvSpPr/>
          <p:nvPr/>
        </p:nvSpPr>
        <p:spPr>
          <a:xfrm flipV="1">
            <a:off x="5017623" y="3213960"/>
            <a:ext cx="575663" cy="1294052"/>
          </a:xfrm>
          <a:prstGeom prst="line">
            <a:avLst/>
          </a:prstGeom>
          <a:ln w="9525" cap="flat" cmpd="sng">
            <a:solidFill>
              <a:schemeClr val="tx1"/>
            </a:solidFill>
            <a:prstDash val="solid"/>
            <a:headEnd type="none" w="med" len="med"/>
            <a:tailEnd type="stealth" w="lg" len="lg"/>
          </a:ln>
        </p:spPr>
      </p:sp>
      <p:sp>
        <p:nvSpPr>
          <p:cNvPr id="25635" name="箭头 724"/>
          <p:cNvSpPr/>
          <p:nvPr/>
        </p:nvSpPr>
        <p:spPr>
          <a:xfrm flipV="1">
            <a:off x="5808962" y="1918321"/>
            <a:ext cx="287038" cy="864288"/>
          </a:xfrm>
          <a:prstGeom prst="line">
            <a:avLst/>
          </a:prstGeom>
          <a:ln w="9525" cap="flat" cmpd="sng">
            <a:solidFill>
              <a:schemeClr val="tx1"/>
            </a:solidFill>
            <a:prstDash val="solid"/>
            <a:headEnd type="none" w="med" len="med"/>
            <a:tailEnd type="stealth" w="lg" len="lg"/>
          </a:ln>
        </p:spPr>
      </p:sp>
    </p:spTree>
  </p:cSld>
  <p:clrMapOvr>
    <a:masterClrMapping/>
  </p:clrMapOvr>
  <p:transition>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圆角矩形 26625"/>
          <p:cNvSpPr/>
          <p:nvPr/>
        </p:nvSpPr>
        <p:spPr>
          <a:xfrm>
            <a:off x="1144982" y="3071233"/>
            <a:ext cx="7545465" cy="2881485"/>
          </a:xfrm>
          <a:prstGeom prst="roundRect">
            <a:avLst>
              <a:gd name="adj" fmla="val 16667"/>
            </a:avLst>
          </a:prstGeom>
          <a:solidFill>
            <a:srgbClr val="CCCCFF">
              <a:alpha val="100000"/>
            </a:srgbClr>
          </a:solidFill>
          <a:ln w="9525" cap="flat" cmpd="sng">
            <a:solidFill>
              <a:schemeClr val="tx1"/>
            </a:solidFill>
            <a:prstDash val="solid"/>
            <a:headEnd type="none" w="med" len="med"/>
            <a:tailEnd type="none" w="med" len="med"/>
          </a:ln>
        </p:spPr>
        <p:txBody>
          <a:bodyPr/>
          <a:p>
            <a:endParaRPr lang="zh-CN" altLang="en-US"/>
          </a:p>
        </p:txBody>
      </p:sp>
      <p:sp>
        <p:nvSpPr>
          <p:cNvPr id="26627" name="标题 26626"/>
          <p:cNvSpPr>
            <a:spLocks noGrp="1"/>
          </p:cNvSpPr>
          <p:nvPr>
            <p:ph type="title"/>
          </p:nvPr>
        </p:nvSpPr>
        <p:spPr/>
        <p:txBody>
          <a:bodyPr vert="horz" wrap="square" lIns="108818" tIns="54409" rIns="108818" bIns="54409" anchor="ctr"/>
          <a:p>
            <a:r>
              <a:rPr lang="zh-CN" altLang="en-US" dirty="0"/>
              <a:t>MySQL Sharding</a:t>
            </a:r>
            <a:endParaRPr lang="zh-CN" altLang="en-US" dirty="0"/>
          </a:p>
        </p:txBody>
      </p:sp>
      <p:sp>
        <p:nvSpPr>
          <p:cNvPr id="26628" name="文本占位符 26627"/>
          <p:cNvSpPr>
            <a:spLocks noGrp="1"/>
          </p:cNvSpPr>
          <p:nvPr>
            <p:ph type="body" idx="1"/>
          </p:nvPr>
        </p:nvSpPr>
        <p:spPr/>
        <p:txBody>
          <a:bodyPr vert="horz" wrap="square" lIns="108818" tIns="54409" rIns="108818" bIns="54409" anchor="t"/>
          <a:p>
            <a:r>
              <a:rPr lang="zh-CN" altLang="en-US" dirty="0"/>
              <a:t>数据操作</a:t>
            </a:r>
            <a:endParaRPr lang="zh-CN" altLang="en-US" dirty="0"/>
          </a:p>
          <a:p>
            <a:pPr lvl="1"/>
            <a:r>
              <a:rPr lang="zh-CN" altLang="en-US" dirty="0"/>
              <a:t>Data Engine</a:t>
            </a:r>
            <a:endParaRPr lang="zh-CN" altLang="en-US" dirty="0"/>
          </a:p>
        </p:txBody>
      </p:sp>
      <p:sp>
        <p:nvSpPr>
          <p:cNvPr id="26629" name="矩形 26628"/>
          <p:cNvSpPr/>
          <p:nvPr/>
        </p:nvSpPr>
        <p:spPr>
          <a:xfrm>
            <a:off x="4297648" y="1775595"/>
            <a:ext cx="3238302" cy="50271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dirty="0">
                <a:ea typeface="宋体" panose="02010600030101010101" pitchFamily="2" charset="-122"/>
              </a:rPr>
              <a:t>APP</a:t>
            </a:r>
            <a:endParaRPr lang="zh-CN" altLang="en-US" dirty="0">
              <a:ea typeface="宋体" panose="02010600030101010101" pitchFamily="2" charset="-122"/>
            </a:endParaRPr>
          </a:p>
        </p:txBody>
      </p:sp>
      <p:sp>
        <p:nvSpPr>
          <p:cNvPr id="26630" name="文本框 26629"/>
          <p:cNvSpPr txBox="1"/>
          <p:nvPr/>
        </p:nvSpPr>
        <p:spPr>
          <a:xfrm>
            <a:off x="7616829" y="4293922"/>
            <a:ext cx="1007013" cy="645160"/>
          </a:xfrm>
          <a:prstGeom prst="rect">
            <a:avLst/>
          </a:prstGeom>
          <a:noFill/>
          <a:ln w="9525">
            <a:noFill/>
          </a:ln>
        </p:spPr>
        <p:txBody>
          <a:bodyPr wrap="square">
            <a:spAutoFit/>
          </a:bodyPr>
          <a:p>
            <a:r>
              <a:rPr lang="zh-CN" altLang="en-US" sz="3595" dirty="0">
                <a:ea typeface="宋体" panose="02010600030101010101" pitchFamily="2" charset="-122"/>
              </a:rPr>
              <a:t>......</a:t>
            </a:r>
            <a:endParaRPr lang="zh-CN" altLang="en-US" sz="3595" dirty="0">
              <a:ea typeface="宋体" panose="02010600030101010101" pitchFamily="2" charset="-122"/>
            </a:endParaRPr>
          </a:p>
        </p:txBody>
      </p:sp>
      <p:sp>
        <p:nvSpPr>
          <p:cNvPr id="26631" name="圆柱形 26630"/>
          <p:cNvSpPr/>
          <p:nvPr/>
        </p:nvSpPr>
        <p:spPr>
          <a:xfrm>
            <a:off x="1359072" y="3215545"/>
            <a:ext cx="2948091" cy="2588104"/>
          </a:xfrm>
          <a:prstGeom prst="can">
            <a:avLst>
              <a:gd name="adj" fmla="val 25000"/>
            </a:avLst>
          </a:prstGeom>
          <a:solidFill>
            <a:srgbClr val="CC99FF">
              <a:alpha val="100000"/>
            </a:srgbClr>
          </a:solidFill>
          <a:ln w="9525" cap="flat" cmpd="sng">
            <a:solidFill>
              <a:schemeClr val="tx1"/>
            </a:solidFill>
            <a:prstDash val="solid"/>
            <a:headEnd type="none" w="med" len="med"/>
            <a:tailEnd type="none" w="med" len="med"/>
          </a:ln>
        </p:spPr>
        <p:txBody>
          <a:bodyPr/>
          <a:p>
            <a:endParaRPr lang="zh-CN" altLang="en-US"/>
          </a:p>
        </p:txBody>
      </p:sp>
      <p:sp>
        <p:nvSpPr>
          <p:cNvPr id="26632" name="圆角矩形 26631"/>
          <p:cNvSpPr/>
          <p:nvPr/>
        </p:nvSpPr>
        <p:spPr>
          <a:xfrm>
            <a:off x="1500212" y="3933935"/>
            <a:ext cx="1222689" cy="1654039"/>
          </a:xfrm>
          <a:prstGeom prst="roundRect">
            <a:avLst>
              <a:gd name="adj" fmla="val 16667"/>
            </a:avLst>
          </a:prstGeom>
          <a:solidFill>
            <a:srgbClr val="CCECFF">
              <a:alpha val="100000"/>
            </a:srgbClr>
          </a:solidFill>
          <a:ln w="9525" cap="flat" cmpd="sng">
            <a:solidFill>
              <a:schemeClr val="tx1"/>
            </a:solidFill>
            <a:prstDash val="solid"/>
            <a:bevel/>
            <a:headEnd type="none" w="med" len="med"/>
            <a:tailEnd type="none" w="med" len="med"/>
          </a:ln>
        </p:spPr>
        <p:txBody>
          <a:bodyPr/>
          <a:p>
            <a:endParaRPr lang="zh-CN" altLang="en-US"/>
          </a:p>
        </p:txBody>
      </p:sp>
      <p:sp>
        <p:nvSpPr>
          <p:cNvPr id="26633" name="矩形 26632"/>
          <p:cNvSpPr/>
          <p:nvPr/>
        </p:nvSpPr>
        <p:spPr>
          <a:xfrm>
            <a:off x="1642939" y="4292336"/>
            <a:ext cx="935650" cy="359987"/>
          </a:xfrm>
          <a:prstGeom prst="rect">
            <a:avLst/>
          </a:prstGeom>
          <a:solidFill>
            <a:srgbClr val="FFCCFF">
              <a:alpha val="100000"/>
            </a:srgbClr>
          </a:solidFill>
          <a:ln w="9525" cap="flat" cmpd="sng">
            <a:solidFill>
              <a:schemeClr val="tx1"/>
            </a:solidFill>
            <a:prstDash val="solid"/>
            <a:miter/>
            <a:headEnd type="none" w="med" len="med"/>
            <a:tailEnd type="none" w="med" len="med"/>
          </a:ln>
        </p:spPr>
        <p:txBody>
          <a:bodyPr vert="horz" wrap="none" lIns="90076" tIns="46941" rIns="90076" bIns="46941" anchor="ctr"/>
          <a:p>
            <a:pPr algn="ctr"/>
            <a:r>
              <a:rPr lang="zh-CN" altLang="en-US" dirty="0">
                <a:ea typeface="宋体" panose="02010600030101010101" pitchFamily="2" charset="-122"/>
              </a:rPr>
              <a:t>t_0000</a:t>
            </a:r>
            <a:endParaRPr lang="zh-CN" altLang="en-US" dirty="0">
              <a:ea typeface="宋体" panose="02010600030101010101" pitchFamily="2" charset="-122"/>
            </a:endParaRPr>
          </a:p>
        </p:txBody>
      </p:sp>
      <p:sp>
        <p:nvSpPr>
          <p:cNvPr id="26634" name="矩形 26633"/>
          <p:cNvSpPr/>
          <p:nvPr/>
        </p:nvSpPr>
        <p:spPr>
          <a:xfrm>
            <a:off x="1642939" y="4776019"/>
            <a:ext cx="935650" cy="358402"/>
          </a:xfrm>
          <a:prstGeom prst="rect">
            <a:avLst/>
          </a:prstGeom>
          <a:solidFill>
            <a:srgbClr val="FFCCFF">
              <a:alpha val="100000"/>
            </a:srgbClr>
          </a:solidFill>
          <a:ln w="9525" cap="flat" cmpd="sng">
            <a:solidFill>
              <a:schemeClr val="tx1"/>
            </a:solidFill>
            <a:prstDash val="solid"/>
            <a:bevel/>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t_0001</a:t>
            </a:r>
            <a:endParaRPr lang="zh-CN" altLang="en-US" dirty="0">
              <a:ea typeface="宋体" panose="02010600030101010101" pitchFamily="2" charset="-122"/>
              <a:sym typeface="Arial" panose="020B0604020202020204" pitchFamily="34" charset="0"/>
            </a:endParaRPr>
          </a:p>
        </p:txBody>
      </p:sp>
      <p:sp>
        <p:nvSpPr>
          <p:cNvPr id="26635" name="文本框 26634"/>
          <p:cNvSpPr txBox="1"/>
          <p:nvPr/>
        </p:nvSpPr>
        <p:spPr>
          <a:xfrm>
            <a:off x="1974537" y="5145522"/>
            <a:ext cx="459740" cy="440866"/>
          </a:xfrm>
          <a:prstGeom prst="rect">
            <a:avLst/>
          </a:prstGeom>
          <a:noFill/>
          <a:ln w="9525">
            <a:noFill/>
          </a:ln>
        </p:spPr>
        <p:txBody>
          <a:bodyPr vert="eaVert" wrap="square" anchor="t">
            <a:spAutoFit/>
          </a:bodyPr>
          <a:p>
            <a:r>
              <a:rPr lang="zh-CN" altLang="en-US" dirty="0">
                <a:ea typeface="宋体" panose="02010600030101010101" pitchFamily="2" charset="-122"/>
              </a:rPr>
              <a:t>.....</a:t>
            </a:r>
            <a:endParaRPr lang="zh-CN" altLang="en-US" dirty="0">
              <a:ea typeface="宋体" panose="02010600030101010101" pitchFamily="2" charset="-122"/>
            </a:endParaRPr>
          </a:p>
        </p:txBody>
      </p:sp>
      <p:sp>
        <p:nvSpPr>
          <p:cNvPr id="26636" name="文本框 26635"/>
          <p:cNvSpPr txBox="1"/>
          <p:nvPr/>
        </p:nvSpPr>
        <p:spPr>
          <a:xfrm>
            <a:off x="1788837" y="3945035"/>
            <a:ext cx="718390" cy="368300"/>
          </a:xfrm>
          <a:prstGeom prst="rect">
            <a:avLst/>
          </a:prstGeom>
          <a:noFill/>
          <a:ln w="9525">
            <a:noFill/>
          </a:ln>
        </p:spPr>
        <p:txBody>
          <a:bodyPr vert="horz" wrap="square" anchor="t">
            <a:spAutoFit/>
          </a:bodyPr>
          <a:p>
            <a:r>
              <a:rPr lang="zh-CN" altLang="en-US" dirty="0">
                <a:ea typeface="宋体" panose="02010600030101010101" pitchFamily="2" charset="-122"/>
              </a:rPr>
              <a:t>d_00</a:t>
            </a:r>
            <a:endParaRPr lang="zh-CN" altLang="en-US" dirty="0">
              <a:ea typeface="宋体" panose="02010600030101010101" pitchFamily="2" charset="-122"/>
            </a:endParaRPr>
          </a:p>
        </p:txBody>
      </p:sp>
      <p:sp>
        <p:nvSpPr>
          <p:cNvPr id="26637" name="圆角矩形 26636"/>
          <p:cNvSpPr/>
          <p:nvPr/>
        </p:nvSpPr>
        <p:spPr>
          <a:xfrm>
            <a:off x="2886243" y="3933935"/>
            <a:ext cx="1222689" cy="1654039"/>
          </a:xfrm>
          <a:prstGeom prst="roundRect">
            <a:avLst>
              <a:gd name="adj" fmla="val 16667"/>
            </a:avLst>
          </a:prstGeom>
          <a:solidFill>
            <a:srgbClr val="CCECFF">
              <a:alpha val="100000"/>
            </a:srgbClr>
          </a:solidFill>
          <a:ln w="9525" cap="flat" cmpd="sng">
            <a:solidFill>
              <a:schemeClr val="tx1"/>
            </a:solidFill>
            <a:prstDash val="solid"/>
            <a:bevel/>
            <a:headEnd type="none" w="med" len="med"/>
            <a:tailEnd type="none" w="med" len="med"/>
          </a:ln>
        </p:spPr>
        <p:txBody>
          <a:bodyPr/>
          <a:p>
            <a:endParaRPr lang="zh-CN" altLang="en-US"/>
          </a:p>
        </p:txBody>
      </p:sp>
      <p:sp>
        <p:nvSpPr>
          <p:cNvPr id="26638" name="矩形 26637"/>
          <p:cNvSpPr/>
          <p:nvPr/>
        </p:nvSpPr>
        <p:spPr>
          <a:xfrm>
            <a:off x="3028970" y="4292336"/>
            <a:ext cx="935650" cy="359987"/>
          </a:xfrm>
          <a:prstGeom prst="rect">
            <a:avLst/>
          </a:prstGeom>
          <a:solidFill>
            <a:srgbClr val="FFCCFF">
              <a:alpha val="100000"/>
            </a:srgbClr>
          </a:solidFill>
          <a:ln w="9525" cap="flat" cmpd="sng">
            <a:solidFill>
              <a:schemeClr val="tx1"/>
            </a:solidFill>
            <a:prstDash val="solid"/>
            <a:bevel/>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t_0016</a:t>
            </a:r>
            <a:endParaRPr lang="zh-CN" altLang="en-US" dirty="0">
              <a:ea typeface="宋体" panose="02010600030101010101" pitchFamily="2" charset="-122"/>
              <a:sym typeface="Arial" panose="020B0604020202020204" pitchFamily="34" charset="0"/>
            </a:endParaRPr>
          </a:p>
        </p:txBody>
      </p:sp>
      <p:sp>
        <p:nvSpPr>
          <p:cNvPr id="26639" name="矩形 26638"/>
          <p:cNvSpPr/>
          <p:nvPr/>
        </p:nvSpPr>
        <p:spPr>
          <a:xfrm>
            <a:off x="3028970" y="4776019"/>
            <a:ext cx="935650" cy="358402"/>
          </a:xfrm>
          <a:prstGeom prst="rect">
            <a:avLst/>
          </a:prstGeom>
          <a:solidFill>
            <a:srgbClr val="FFCCFF">
              <a:alpha val="100000"/>
            </a:srgbClr>
          </a:solidFill>
          <a:ln w="9525" cap="flat" cmpd="sng">
            <a:solidFill>
              <a:schemeClr val="tx1"/>
            </a:solidFill>
            <a:prstDash val="solid"/>
            <a:bevel/>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t_0017</a:t>
            </a:r>
            <a:endParaRPr lang="zh-CN" altLang="en-US" dirty="0">
              <a:ea typeface="宋体" panose="02010600030101010101" pitchFamily="2" charset="-122"/>
              <a:sym typeface="Arial" panose="020B0604020202020204" pitchFamily="34" charset="0"/>
            </a:endParaRPr>
          </a:p>
        </p:txBody>
      </p:sp>
      <p:sp>
        <p:nvSpPr>
          <p:cNvPr id="26640" name="文本框 26639"/>
          <p:cNvSpPr txBox="1"/>
          <p:nvPr/>
        </p:nvSpPr>
        <p:spPr>
          <a:xfrm>
            <a:off x="3360569" y="5145522"/>
            <a:ext cx="459740" cy="440866"/>
          </a:xfrm>
          <a:prstGeom prst="rect">
            <a:avLst/>
          </a:prstGeom>
          <a:noFill/>
          <a:ln w="9525">
            <a:noFill/>
          </a:ln>
        </p:spPr>
        <p:txBody>
          <a:bodyPr vert="eaVert" wrap="square" anchor="t">
            <a:spAutoFit/>
          </a:bodyPr>
          <a:p>
            <a:r>
              <a:rPr lang="zh-CN" altLang="en-US" dirty="0">
                <a:ea typeface="宋体" panose="02010600030101010101" pitchFamily="2" charset="-122"/>
              </a:rPr>
              <a:t>.....</a:t>
            </a:r>
            <a:endParaRPr lang="zh-CN" altLang="en-US" dirty="0">
              <a:ea typeface="宋体" panose="02010600030101010101" pitchFamily="2" charset="-122"/>
            </a:endParaRPr>
          </a:p>
        </p:txBody>
      </p:sp>
      <p:sp>
        <p:nvSpPr>
          <p:cNvPr id="26641" name="文本框 26640"/>
          <p:cNvSpPr txBox="1"/>
          <p:nvPr/>
        </p:nvSpPr>
        <p:spPr>
          <a:xfrm>
            <a:off x="3174868" y="3945035"/>
            <a:ext cx="718390" cy="368300"/>
          </a:xfrm>
          <a:prstGeom prst="rect">
            <a:avLst/>
          </a:prstGeom>
          <a:noFill/>
          <a:ln w="9525">
            <a:noFill/>
          </a:ln>
        </p:spPr>
        <p:txBody>
          <a:bodyPr vert="horz" wrap="square" anchor="t">
            <a:spAutoFit/>
          </a:bodyPr>
          <a:p>
            <a:r>
              <a:rPr lang="zh-CN" altLang="en-US" dirty="0">
                <a:ea typeface="宋体" panose="02010600030101010101" pitchFamily="2" charset="-122"/>
              </a:rPr>
              <a:t>d_01</a:t>
            </a:r>
            <a:endParaRPr lang="zh-CN" altLang="en-US" dirty="0">
              <a:ea typeface="宋体" panose="02010600030101010101" pitchFamily="2" charset="-122"/>
            </a:endParaRPr>
          </a:p>
        </p:txBody>
      </p:sp>
      <p:sp>
        <p:nvSpPr>
          <p:cNvPr id="26642" name="文本框 26641"/>
          <p:cNvSpPr txBox="1"/>
          <p:nvPr/>
        </p:nvSpPr>
        <p:spPr>
          <a:xfrm>
            <a:off x="2196400" y="3359858"/>
            <a:ext cx="1389203" cy="368300"/>
          </a:xfrm>
          <a:prstGeom prst="rect">
            <a:avLst/>
          </a:prstGeom>
          <a:noFill/>
          <a:ln w="9525">
            <a:noFill/>
          </a:ln>
        </p:spPr>
        <p:txBody>
          <a:bodyPr vert="horz" wrap="square" anchor="t">
            <a:spAutoFit/>
          </a:bodyPr>
          <a:p>
            <a:r>
              <a:rPr lang="zh-CN" altLang="en-US" dirty="0">
                <a:ea typeface="宋体" panose="02010600030101010101" pitchFamily="2" charset="-122"/>
              </a:rPr>
              <a:t>INSTANCE</a:t>
            </a:r>
            <a:endParaRPr lang="zh-CN" altLang="en-US" dirty="0">
              <a:ea typeface="宋体" panose="02010600030101010101" pitchFamily="2" charset="-122"/>
            </a:endParaRPr>
          </a:p>
        </p:txBody>
      </p:sp>
      <p:sp>
        <p:nvSpPr>
          <p:cNvPr id="26643" name="圆柱形 26642"/>
          <p:cNvSpPr/>
          <p:nvPr/>
        </p:nvSpPr>
        <p:spPr>
          <a:xfrm>
            <a:off x="4511738" y="3215545"/>
            <a:ext cx="2948091" cy="2600791"/>
          </a:xfrm>
          <a:prstGeom prst="can">
            <a:avLst>
              <a:gd name="adj" fmla="val 25000"/>
            </a:avLst>
          </a:prstGeom>
          <a:solidFill>
            <a:srgbClr val="CC99FF">
              <a:alpha val="100000"/>
            </a:srgbClr>
          </a:solidFill>
          <a:ln w="9525" cap="flat" cmpd="sng">
            <a:solidFill>
              <a:schemeClr val="tx1"/>
            </a:solidFill>
            <a:prstDash val="solid"/>
            <a:bevel/>
            <a:headEnd type="none" w="med" len="med"/>
            <a:tailEnd type="none" w="med" len="med"/>
          </a:ln>
        </p:spPr>
        <p:txBody>
          <a:bodyPr/>
          <a:p>
            <a:endParaRPr lang="zh-CN" altLang="en-US"/>
          </a:p>
        </p:txBody>
      </p:sp>
      <p:sp>
        <p:nvSpPr>
          <p:cNvPr id="26644" name="圆角矩形 26643"/>
          <p:cNvSpPr/>
          <p:nvPr/>
        </p:nvSpPr>
        <p:spPr>
          <a:xfrm>
            <a:off x="4652878" y="3946621"/>
            <a:ext cx="1222689" cy="1654039"/>
          </a:xfrm>
          <a:prstGeom prst="roundRect">
            <a:avLst>
              <a:gd name="adj" fmla="val 16667"/>
            </a:avLst>
          </a:prstGeom>
          <a:solidFill>
            <a:srgbClr val="CCECFF">
              <a:alpha val="100000"/>
            </a:srgbClr>
          </a:solidFill>
          <a:ln w="9525" cap="flat" cmpd="sng">
            <a:solidFill>
              <a:schemeClr val="tx1"/>
            </a:solidFill>
            <a:prstDash val="solid"/>
            <a:miter/>
            <a:headEnd type="none" w="med" len="med"/>
            <a:tailEnd type="none" w="med" len="med"/>
          </a:ln>
        </p:spPr>
        <p:txBody>
          <a:bodyPr/>
          <a:p>
            <a:endParaRPr lang="zh-CN" altLang="en-US"/>
          </a:p>
        </p:txBody>
      </p:sp>
      <p:sp>
        <p:nvSpPr>
          <p:cNvPr id="26645" name="矩形 26644"/>
          <p:cNvSpPr/>
          <p:nvPr/>
        </p:nvSpPr>
        <p:spPr>
          <a:xfrm>
            <a:off x="4795605" y="4305023"/>
            <a:ext cx="935650" cy="359987"/>
          </a:xfrm>
          <a:prstGeom prst="rect">
            <a:avLst/>
          </a:prstGeom>
          <a:solidFill>
            <a:srgbClr val="FFCCFF">
              <a:alpha val="100000"/>
            </a:srgbClr>
          </a:solidFill>
          <a:ln w="9525" cap="flat" cmpd="sng">
            <a:solidFill>
              <a:schemeClr val="tx1"/>
            </a:solidFill>
            <a:prstDash val="solid"/>
            <a:bevel/>
            <a:headEnd type="none" w="med" len="med"/>
            <a:tailEnd type="none" w="med" len="med"/>
          </a:ln>
        </p:spPr>
        <p:txBody>
          <a:bodyPr vert="horz" wrap="none" lIns="90076" tIns="46941" rIns="90076" bIns="46941" anchor="ctr"/>
          <a:p>
            <a:pPr algn="ctr"/>
            <a:r>
              <a:rPr lang="zh-CN" altLang="en-US" dirty="0">
                <a:ea typeface="宋体" panose="02010600030101010101" pitchFamily="2" charset="-122"/>
              </a:rPr>
              <a:t>t_0048</a:t>
            </a:r>
            <a:endParaRPr lang="zh-CN" altLang="en-US" dirty="0">
              <a:ea typeface="宋体" panose="02010600030101010101" pitchFamily="2" charset="-122"/>
            </a:endParaRPr>
          </a:p>
        </p:txBody>
      </p:sp>
      <p:sp>
        <p:nvSpPr>
          <p:cNvPr id="26646" name="矩形 26645"/>
          <p:cNvSpPr/>
          <p:nvPr/>
        </p:nvSpPr>
        <p:spPr>
          <a:xfrm>
            <a:off x="4795605" y="4788706"/>
            <a:ext cx="935650" cy="358402"/>
          </a:xfrm>
          <a:prstGeom prst="rect">
            <a:avLst/>
          </a:prstGeom>
          <a:solidFill>
            <a:srgbClr val="FFCCFF">
              <a:alpha val="100000"/>
            </a:srgbClr>
          </a:solidFill>
          <a:ln w="9525" cap="flat" cmpd="sng">
            <a:solidFill>
              <a:schemeClr val="tx1"/>
            </a:solidFill>
            <a:prstDash val="solid"/>
            <a:miter/>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t_0049</a:t>
            </a:r>
            <a:endParaRPr lang="zh-CN" altLang="en-US" dirty="0">
              <a:ea typeface="宋体" panose="02010600030101010101" pitchFamily="2" charset="-122"/>
              <a:sym typeface="Arial" panose="020B0604020202020204" pitchFamily="34" charset="0"/>
            </a:endParaRPr>
          </a:p>
        </p:txBody>
      </p:sp>
      <p:sp>
        <p:nvSpPr>
          <p:cNvPr id="26647" name="文本框 26646"/>
          <p:cNvSpPr txBox="1"/>
          <p:nvPr/>
        </p:nvSpPr>
        <p:spPr>
          <a:xfrm>
            <a:off x="5127203" y="5158209"/>
            <a:ext cx="459740" cy="440866"/>
          </a:xfrm>
          <a:prstGeom prst="rect">
            <a:avLst/>
          </a:prstGeom>
          <a:noFill/>
          <a:ln w="9525">
            <a:noFill/>
          </a:ln>
        </p:spPr>
        <p:txBody>
          <a:bodyPr vert="eaVert" wrap="square" anchor="t">
            <a:spAutoFit/>
          </a:bodyPr>
          <a:p>
            <a:r>
              <a:rPr lang="zh-CN" altLang="en-US" dirty="0">
                <a:ea typeface="宋体" panose="02010600030101010101" pitchFamily="2" charset="-122"/>
              </a:rPr>
              <a:t>.....</a:t>
            </a:r>
            <a:endParaRPr lang="zh-CN" altLang="en-US" dirty="0">
              <a:ea typeface="宋体" panose="02010600030101010101" pitchFamily="2" charset="-122"/>
            </a:endParaRPr>
          </a:p>
        </p:txBody>
      </p:sp>
      <p:sp>
        <p:nvSpPr>
          <p:cNvPr id="26648" name="文本框 26647"/>
          <p:cNvSpPr txBox="1"/>
          <p:nvPr/>
        </p:nvSpPr>
        <p:spPr>
          <a:xfrm>
            <a:off x="4941503" y="3957722"/>
            <a:ext cx="718390" cy="368300"/>
          </a:xfrm>
          <a:prstGeom prst="rect">
            <a:avLst/>
          </a:prstGeom>
          <a:noFill/>
          <a:ln w="9525">
            <a:noFill/>
          </a:ln>
        </p:spPr>
        <p:txBody>
          <a:bodyPr vert="horz" wrap="square" anchor="t">
            <a:spAutoFit/>
          </a:bodyPr>
          <a:p>
            <a:r>
              <a:rPr lang="zh-CN" altLang="en-US" dirty="0">
                <a:ea typeface="宋体" panose="02010600030101010101" pitchFamily="2" charset="-122"/>
              </a:rPr>
              <a:t>d_02</a:t>
            </a:r>
            <a:endParaRPr lang="zh-CN" altLang="en-US" dirty="0">
              <a:ea typeface="宋体" panose="02010600030101010101" pitchFamily="2" charset="-122"/>
            </a:endParaRPr>
          </a:p>
        </p:txBody>
      </p:sp>
      <p:sp>
        <p:nvSpPr>
          <p:cNvPr id="26649" name="圆角矩形 26648"/>
          <p:cNvSpPr/>
          <p:nvPr/>
        </p:nvSpPr>
        <p:spPr>
          <a:xfrm>
            <a:off x="6038909" y="3946621"/>
            <a:ext cx="1222689" cy="1654039"/>
          </a:xfrm>
          <a:prstGeom prst="roundRect">
            <a:avLst>
              <a:gd name="adj" fmla="val 16667"/>
            </a:avLst>
          </a:prstGeom>
          <a:solidFill>
            <a:srgbClr val="CCECFF">
              <a:alpha val="100000"/>
            </a:srgbClr>
          </a:solidFill>
          <a:ln w="9525" cap="flat" cmpd="sng">
            <a:solidFill>
              <a:schemeClr val="tx1"/>
            </a:solidFill>
            <a:prstDash val="solid"/>
            <a:miter/>
            <a:headEnd type="none" w="med" len="med"/>
            <a:tailEnd type="none" w="med" len="med"/>
          </a:ln>
        </p:spPr>
        <p:txBody>
          <a:bodyPr/>
          <a:p>
            <a:endParaRPr lang="zh-CN" altLang="en-US"/>
          </a:p>
        </p:txBody>
      </p:sp>
      <p:sp>
        <p:nvSpPr>
          <p:cNvPr id="26650" name="矩形 26649"/>
          <p:cNvSpPr/>
          <p:nvPr/>
        </p:nvSpPr>
        <p:spPr>
          <a:xfrm>
            <a:off x="6181636" y="4305023"/>
            <a:ext cx="935650" cy="359987"/>
          </a:xfrm>
          <a:prstGeom prst="rect">
            <a:avLst/>
          </a:prstGeom>
          <a:solidFill>
            <a:srgbClr val="FFCCFF">
              <a:alpha val="100000"/>
            </a:srgbClr>
          </a:solidFill>
          <a:ln w="9525" cap="flat" cmpd="sng">
            <a:solidFill>
              <a:schemeClr val="tx1"/>
            </a:solidFill>
            <a:prstDash val="solid"/>
            <a:miter/>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t_0064</a:t>
            </a:r>
            <a:endParaRPr lang="zh-CN" altLang="en-US" dirty="0">
              <a:ea typeface="宋体" panose="02010600030101010101" pitchFamily="2" charset="-122"/>
              <a:sym typeface="Arial" panose="020B0604020202020204" pitchFamily="34" charset="0"/>
            </a:endParaRPr>
          </a:p>
        </p:txBody>
      </p:sp>
      <p:sp>
        <p:nvSpPr>
          <p:cNvPr id="26651" name="矩形 26650"/>
          <p:cNvSpPr/>
          <p:nvPr/>
        </p:nvSpPr>
        <p:spPr>
          <a:xfrm>
            <a:off x="6181636" y="4788706"/>
            <a:ext cx="935650" cy="358402"/>
          </a:xfrm>
          <a:prstGeom prst="rect">
            <a:avLst/>
          </a:prstGeom>
          <a:solidFill>
            <a:srgbClr val="FFCCFF">
              <a:alpha val="100000"/>
            </a:srgbClr>
          </a:solidFill>
          <a:ln w="9525" cap="flat" cmpd="sng">
            <a:solidFill>
              <a:schemeClr val="tx1"/>
            </a:solidFill>
            <a:prstDash val="solid"/>
            <a:miter/>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t_0065</a:t>
            </a:r>
            <a:endParaRPr lang="zh-CN" altLang="en-US" dirty="0">
              <a:ea typeface="宋体" panose="02010600030101010101" pitchFamily="2" charset="-122"/>
              <a:sym typeface="Arial" panose="020B0604020202020204" pitchFamily="34" charset="0"/>
            </a:endParaRPr>
          </a:p>
        </p:txBody>
      </p:sp>
      <p:sp>
        <p:nvSpPr>
          <p:cNvPr id="26652" name="文本框 26651"/>
          <p:cNvSpPr txBox="1"/>
          <p:nvPr/>
        </p:nvSpPr>
        <p:spPr>
          <a:xfrm>
            <a:off x="6513234" y="5158209"/>
            <a:ext cx="459740" cy="440866"/>
          </a:xfrm>
          <a:prstGeom prst="rect">
            <a:avLst/>
          </a:prstGeom>
          <a:noFill/>
          <a:ln w="9525">
            <a:noFill/>
          </a:ln>
        </p:spPr>
        <p:txBody>
          <a:bodyPr vert="eaVert" wrap="square" anchor="t">
            <a:spAutoFit/>
          </a:bodyPr>
          <a:p>
            <a:r>
              <a:rPr lang="zh-CN" altLang="en-US" dirty="0">
                <a:ea typeface="宋体" panose="02010600030101010101" pitchFamily="2" charset="-122"/>
              </a:rPr>
              <a:t>.....</a:t>
            </a:r>
            <a:endParaRPr lang="zh-CN" altLang="en-US" dirty="0">
              <a:ea typeface="宋体" panose="02010600030101010101" pitchFamily="2" charset="-122"/>
            </a:endParaRPr>
          </a:p>
        </p:txBody>
      </p:sp>
      <p:sp>
        <p:nvSpPr>
          <p:cNvPr id="26653" name="文本框 26652"/>
          <p:cNvSpPr txBox="1"/>
          <p:nvPr/>
        </p:nvSpPr>
        <p:spPr>
          <a:xfrm>
            <a:off x="6327534" y="3957722"/>
            <a:ext cx="718390" cy="368300"/>
          </a:xfrm>
          <a:prstGeom prst="rect">
            <a:avLst/>
          </a:prstGeom>
          <a:noFill/>
          <a:ln w="9525">
            <a:noFill/>
          </a:ln>
        </p:spPr>
        <p:txBody>
          <a:bodyPr vert="horz" wrap="square" anchor="t">
            <a:spAutoFit/>
          </a:bodyPr>
          <a:p>
            <a:r>
              <a:rPr lang="zh-CN" altLang="en-US" dirty="0">
                <a:ea typeface="宋体" panose="02010600030101010101" pitchFamily="2" charset="-122"/>
              </a:rPr>
              <a:t>d_03</a:t>
            </a:r>
            <a:endParaRPr lang="zh-CN" altLang="en-US" dirty="0">
              <a:ea typeface="宋体" panose="02010600030101010101" pitchFamily="2" charset="-122"/>
            </a:endParaRPr>
          </a:p>
        </p:txBody>
      </p:sp>
      <p:sp>
        <p:nvSpPr>
          <p:cNvPr id="26654" name="文本框 26653"/>
          <p:cNvSpPr txBox="1"/>
          <p:nvPr/>
        </p:nvSpPr>
        <p:spPr>
          <a:xfrm>
            <a:off x="5349066" y="3372544"/>
            <a:ext cx="1389203" cy="368300"/>
          </a:xfrm>
          <a:prstGeom prst="rect">
            <a:avLst/>
          </a:prstGeom>
          <a:noFill/>
          <a:ln w="9525">
            <a:noFill/>
          </a:ln>
        </p:spPr>
        <p:txBody>
          <a:bodyPr vert="horz" wrap="square" anchor="t">
            <a:spAutoFit/>
          </a:bodyPr>
          <a:p>
            <a:r>
              <a:rPr lang="zh-CN" altLang="en-US" dirty="0">
                <a:ea typeface="宋体" panose="02010600030101010101" pitchFamily="2" charset="-122"/>
              </a:rPr>
              <a:t>INSTANCE</a:t>
            </a:r>
            <a:endParaRPr lang="zh-CN" altLang="en-US" dirty="0">
              <a:ea typeface="宋体" panose="02010600030101010101" pitchFamily="2" charset="-122"/>
            </a:endParaRPr>
          </a:p>
        </p:txBody>
      </p:sp>
      <p:sp>
        <p:nvSpPr>
          <p:cNvPr id="26655" name="圆角矩形 26654"/>
          <p:cNvSpPr/>
          <p:nvPr/>
        </p:nvSpPr>
        <p:spPr>
          <a:xfrm>
            <a:off x="9765652" y="1702646"/>
            <a:ext cx="791339" cy="3309665"/>
          </a:xfrm>
          <a:prstGeom prst="roundRect">
            <a:avLst>
              <a:gd name="adj" fmla="val 16667"/>
            </a:avLst>
          </a:prstGeom>
          <a:solidFill>
            <a:srgbClr val="FFFFCC">
              <a:alpha val="100000"/>
            </a:srgbClr>
          </a:solidFill>
          <a:ln w="9525" cap="flat" cmpd="sng">
            <a:solidFill>
              <a:schemeClr val="tx1"/>
            </a:solidFill>
            <a:prstDash val="solid"/>
            <a:headEnd type="none" w="med" len="med"/>
            <a:tailEnd type="none" w="med" len="med"/>
          </a:ln>
        </p:spPr>
        <p:txBody>
          <a:bodyPr/>
          <a:p>
            <a:endParaRPr lang="zh-CN" altLang="en-US"/>
          </a:p>
        </p:txBody>
      </p:sp>
      <p:sp>
        <p:nvSpPr>
          <p:cNvPr id="26656" name="文本框 26655"/>
          <p:cNvSpPr txBox="1"/>
          <p:nvPr/>
        </p:nvSpPr>
        <p:spPr>
          <a:xfrm>
            <a:off x="9952938" y="2222804"/>
            <a:ext cx="459740" cy="2213844"/>
          </a:xfrm>
          <a:prstGeom prst="rect">
            <a:avLst/>
          </a:prstGeom>
          <a:noFill/>
          <a:ln w="9525">
            <a:noFill/>
          </a:ln>
        </p:spPr>
        <p:txBody>
          <a:bodyPr vert="eaVert" wrap="square">
            <a:spAutoFit/>
          </a:bodyPr>
          <a:p>
            <a:r>
              <a:rPr lang="zh-CN" altLang="en-US" dirty="0">
                <a:ea typeface="宋体" panose="02010600030101010101" pitchFamily="2" charset="-122"/>
              </a:rPr>
              <a:t>Data Engine Server</a:t>
            </a:r>
            <a:endParaRPr lang="zh-CN" altLang="en-US" dirty="0">
              <a:ea typeface="宋体" panose="02010600030101010101" pitchFamily="2" charset="-122"/>
            </a:endParaRPr>
          </a:p>
        </p:txBody>
      </p:sp>
      <p:sp>
        <p:nvSpPr>
          <p:cNvPr id="26657" name="圆角矩形 26656"/>
          <p:cNvSpPr/>
          <p:nvPr/>
        </p:nvSpPr>
        <p:spPr>
          <a:xfrm>
            <a:off x="6600300" y="1846958"/>
            <a:ext cx="935650" cy="431351"/>
          </a:xfrm>
          <a:prstGeom prst="roundRect">
            <a:avLst>
              <a:gd name="adj" fmla="val 16667"/>
            </a:avLst>
          </a:prstGeom>
          <a:solidFill>
            <a:srgbClr val="FFFF99">
              <a:alpha val="100000"/>
            </a:srgbClr>
          </a:solidFill>
          <a:ln w="9525" cap="flat" cmpd="sng">
            <a:solidFill>
              <a:schemeClr val="tx1"/>
            </a:solidFill>
            <a:prstDash val="solid"/>
            <a:headEnd type="none" w="med" len="med"/>
            <a:tailEnd type="none" w="med" len="med"/>
          </a:ln>
        </p:spPr>
        <p:txBody>
          <a:bodyPr wrap="none" lIns="90076" tIns="46941" rIns="90076" bIns="46941" anchor="ctr"/>
          <a:p>
            <a:pPr algn="ctr"/>
            <a:r>
              <a:rPr lang="zh-CN" altLang="en-US" dirty="0">
                <a:ea typeface="宋体" panose="02010600030101010101" pitchFamily="2" charset="-122"/>
              </a:rPr>
              <a:t>Agent</a:t>
            </a:r>
            <a:endParaRPr lang="zh-CN" altLang="en-US" dirty="0">
              <a:ea typeface="宋体" panose="02010600030101010101" pitchFamily="2" charset="-122"/>
            </a:endParaRPr>
          </a:p>
        </p:txBody>
      </p:sp>
      <p:sp>
        <p:nvSpPr>
          <p:cNvPr id="26658" name="箭头 778"/>
          <p:cNvSpPr/>
          <p:nvPr/>
        </p:nvSpPr>
        <p:spPr>
          <a:xfrm flipH="1" flipV="1">
            <a:off x="7535950" y="2062634"/>
            <a:ext cx="2229702" cy="791338"/>
          </a:xfrm>
          <a:prstGeom prst="line">
            <a:avLst/>
          </a:prstGeom>
          <a:ln w="9525" cap="flat" cmpd="sng">
            <a:solidFill>
              <a:schemeClr val="tx1"/>
            </a:solidFill>
            <a:prstDash val="solid"/>
            <a:headEnd type="none" w="med" len="med"/>
            <a:tailEnd type="stealth" w="lg" len="lg"/>
          </a:ln>
        </p:spPr>
      </p:sp>
      <p:sp>
        <p:nvSpPr>
          <p:cNvPr id="26659" name="箭头 779"/>
          <p:cNvSpPr/>
          <p:nvPr/>
        </p:nvSpPr>
        <p:spPr>
          <a:xfrm flipH="1">
            <a:off x="3794935" y="2279894"/>
            <a:ext cx="1509727" cy="2012442"/>
          </a:xfrm>
          <a:prstGeom prst="line">
            <a:avLst/>
          </a:prstGeom>
          <a:ln w="9525" cap="flat" cmpd="sng">
            <a:solidFill>
              <a:schemeClr val="tx1"/>
            </a:solidFill>
            <a:prstDash val="solid"/>
            <a:headEnd type="none" w="med" len="med"/>
            <a:tailEnd type="stealth" w="lg" len="lg"/>
          </a:ln>
        </p:spPr>
      </p:sp>
      <p:sp>
        <p:nvSpPr>
          <p:cNvPr id="26660" name="箭头 781"/>
          <p:cNvSpPr/>
          <p:nvPr/>
        </p:nvSpPr>
        <p:spPr>
          <a:xfrm flipV="1">
            <a:off x="3939247" y="2278309"/>
            <a:ext cx="1582676" cy="2085390"/>
          </a:xfrm>
          <a:prstGeom prst="line">
            <a:avLst/>
          </a:prstGeom>
          <a:ln w="9525" cap="flat" cmpd="sng">
            <a:solidFill>
              <a:schemeClr val="tx1"/>
            </a:solidFill>
            <a:prstDash val="solid"/>
            <a:headEnd type="none" w="med" len="med"/>
            <a:tailEnd type="stealth" w="lg" len="lg"/>
          </a:ln>
        </p:spPr>
      </p:sp>
      <p:sp>
        <p:nvSpPr>
          <p:cNvPr id="26661" name="箭头 783"/>
          <p:cNvSpPr/>
          <p:nvPr/>
        </p:nvSpPr>
        <p:spPr>
          <a:xfrm>
            <a:off x="7247326" y="2278309"/>
            <a:ext cx="2518327" cy="935650"/>
          </a:xfrm>
          <a:prstGeom prst="line">
            <a:avLst/>
          </a:prstGeom>
          <a:ln w="9525" cap="flat" cmpd="sng">
            <a:solidFill>
              <a:schemeClr val="tx1"/>
            </a:solidFill>
            <a:prstDash val="solid"/>
            <a:headEnd type="none" w="med" len="med"/>
            <a:tailEnd type="stealth" w="lg" len="lg"/>
          </a:ln>
        </p:spPr>
      </p:sp>
      <p:sp>
        <p:nvSpPr>
          <p:cNvPr id="26662" name="文本框 26661"/>
          <p:cNvSpPr txBox="1"/>
          <p:nvPr/>
        </p:nvSpPr>
        <p:spPr>
          <a:xfrm>
            <a:off x="7843605" y="2679528"/>
            <a:ext cx="697773" cy="368300"/>
          </a:xfrm>
          <a:prstGeom prst="rect">
            <a:avLst/>
          </a:prstGeom>
          <a:noFill/>
          <a:ln w="9525">
            <a:noFill/>
          </a:ln>
        </p:spPr>
        <p:txBody>
          <a:bodyPr>
            <a:spAutoFit/>
          </a:bodyPr>
          <a:p>
            <a:r>
              <a:rPr lang="zh-CN" altLang="en-US" dirty="0">
                <a:ea typeface="宋体" panose="02010600030101010101" pitchFamily="2" charset="-122"/>
              </a:rPr>
              <a:t>Pull</a:t>
            </a:r>
            <a:endParaRPr lang="zh-CN" altLang="en-US" dirty="0">
              <a:ea typeface="宋体" panose="02010600030101010101" pitchFamily="2" charset="-122"/>
            </a:endParaRPr>
          </a:p>
        </p:txBody>
      </p:sp>
      <p:sp>
        <p:nvSpPr>
          <p:cNvPr id="26663" name="文本框 26662"/>
          <p:cNvSpPr txBox="1"/>
          <p:nvPr/>
        </p:nvSpPr>
        <p:spPr>
          <a:xfrm>
            <a:off x="8354248" y="2030917"/>
            <a:ext cx="764379" cy="368300"/>
          </a:xfrm>
          <a:prstGeom prst="rect">
            <a:avLst/>
          </a:prstGeom>
          <a:noFill/>
          <a:ln w="9525">
            <a:noFill/>
          </a:ln>
        </p:spPr>
        <p:txBody>
          <a:bodyPr vert="horz" wrap="square" anchor="t">
            <a:spAutoFit/>
          </a:bodyPr>
          <a:p>
            <a:r>
              <a:rPr lang="zh-CN" altLang="en-US" dirty="0">
                <a:ea typeface="宋体" panose="02010600030101010101" pitchFamily="2" charset="-122"/>
              </a:rPr>
              <a:t>Push</a:t>
            </a:r>
            <a:endParaRPr lang="zh-CN" altLang="en-US" dirty="0">
              <a:ea typeface="宋体" panose="02010600030101010101" pitchFamily="2" charset="-122"/>
            </a:endParaRPr>
          </a:p>
        </p:txBody>
      </p:sp>
      <p:cxnSp>
        <p:nvCxnSpPr>
          <p:cNvPr id="26664" name="肘形连接符 26663"/>
          <p:cNvCxnSpPr>
            <a:stCxn id="26631" idx="3"/>
            <a:endCxn id="26655" idx="2"/>
          </p:cNvCxnSpPr>
          <p:nvPr/>
        </p:nvCxnSpPr>
        <p:spPr>
          <a:xfrm rot="5400000" flipH="1" flipV="1">
            <a:off x="6102343" y="1743878"/>
            <a:ext cx="791339" cy="7328204"/>
          </a:xfrm>
          <a:prstGeom prst="bentConnector3">
            <a:avLst>
              <a:gd name="adj1" fmla="val -42866"/>
            </a:avLst>
          </a:prstGeom>
          <a:ln w="9525" cap="flat" cmpd="sng">
            <a:solidFill>
              <a:schemeClr val="tx1"/>
            </a:solidFill>
            <a:prstDash val="solid"/>
            <a:miter/>
            <a:headEnd type="none" w="med" len="med"/>
            <a:tailEnd type="stealth" w="lg" len="lg"/>
          </a:ln>
        </p:spPr>
      </p:cxnSp>
      <p:cxnSp>
        <p:nvCxnSpPr>
          <p:cNvPr id="26665" name="肘形连接符 26664"/>
          <p:cNvCxnSpPr>
            <a:stCxn id="26643" idx="3"/>
            <a:endCxn id="26655" idx="2"/>
          </p:cNvCxnSpPr>
          <p:nvPr/>
        </p:nvCxnSpPr>
        <p:spPr>
          <a:xfrm rot="5400000" flipH="1" flipV="1">
            <a:off x="7672333" y="3326554"/>
            <a:ext cx="804025" cy="4175538"/>
          </a:xfrm>
          <a:prstGeom prst="bentConnector3">
            <a:avLst>
              <a:gd name="adj1" fmla="val -29574"/>
            </a:avLst>
          </a:prstGeom>
          <a:ln w="9525" cap="flat" cmpd="sng">
            <a:solidFill>
              <a:schemeClr val="tx1"/>
            </a:solidFill>
            <a:prstDash val="solid"/>
            <a:miter/>
            <a:headEnd type="none" w="med" len="med"/>
            <a:tailEnd type="stealth" w="lg" len="lg"/>
          </a:ln>
        </p:spPr>
      </p:cxnSp>
    </p:spTree>
  </p:cSld>
  <p:clrMapOvr>
    <a:masterClrMapping/>
  </p:clrMapOvr>
  <p:transition>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27649"/>
          <p:cNvSpPr>
            <a:spLocks noGrp="1"/>
          </p:cNvSpPr>
          <p:nvPr>
            <p:ph type="title"/>
          </p:nvPr>
        </p:nvSpPr>
        <p:spPr/>
        <p:txBody>
          <a:bodyPr vert="horz" wrap="square" lIns="108818" tIns="54409" rIns="108818" bIns="54409" anchor="ctr"/>
          <a:p>
            <a:r>
              <a:rPr lang="zh-CN" altLang="en-US" dirty="0"/>
              <a:t>集群运维管理</a:t>
            </a:r>
            <a:endParaRPr lang="zh-CN" altLang="en-US" dirty="0"/>
          </a:p>
        </p:txBody>
      </p:sp>
      <p:sp>
        <p:nvSpPr>
          <p:cNvPr id="27651" name="文本占位符 27650"/>
          <p:cNvSpPr>
            <a:spLocks noGrp="1"/>
          </p:cNvSpPr>
          <p:nvPr>
            <p:ph type="body" idx="1"/>
          </p:nvPr>
        </p:nvSpPr>
        <p:spPr/>
        <p:txBody>
          <a:bodyPr vert="horz" wrap="square" lIns="108818" tIns="54409" rIns="108818" bIns="54409" anchor="t"/>
          <a:p>
            <a:r>
              <a:rPr lang="zh-CN" altLang="en-US" dirty="0"/>
              <a:t>实例扩容</a:t>
            </a:r>
            <a:endParaRPr lang="zh-CN" altLang="en-US" dirty="0"/>
          </a:p>
          <a:p>
            <a:pPr lvl="1"/>
            <a:r>
              <a:rPr lang="zh-CN" altLang="en-US" dirty="0"/>
              <a:t>纵向扩容</a:t>
            </a:r>
            <a:endParaRPr lang="zh-CN" altLang="en-US" dirty="0"/>
          </a:p>
        </p:txBody>
      </p:sp>
      <p:sp>
        <p:nvSpPr>
          <p:cNvPr id="27652" name="圆柱形 27651"/>
          <p:cNvSpPr/>
          <p:nvPr/>
        </p:nvSpPr>
        <p:spPr>
          <a:xfrm>
            <a:off x="1430435" y="2857143"/>
            <a:ext cx="2948092" cy="2588104"/>
          </a:xfrm>
          <a:prstGeom prst="can">
            <a:avLst>
              <a:gd name="adj" fmla="val 25000"/>
            </a:avLst>
          </a:prstGeom>
          <a:solidFill>
            <a:srgbClr val="CC99FF">
              <a:alpha val="100000"/>
            </a:srgbClr>
          </a:solidFill>
          <a:ln w="9525" cap="flat" cmpd="sng">
            <a:solidFill>
              <a:schemeClr val="tx1"/>
            </a:solidFill>
            <a:prstDash val="solid"/>
            <a:bevel/>
            <a:headEnd type="none" w="med" len="med"/>
            <a:tailEnd type="none" w="med" len="med"/>
          </a:ln>
        </p:spPr>
        <p:txBody>
          <a:bodyPr/>
          <a:p>
            <a:endParaRPr lang="zh-CN" altLang="en-US"/>
          </a:p>
        </p:txBody>
      </p:sp>
      <p:sp>
        <p:nvSpPr>
          <p:cNvPr id="27653" name="圆角矩形 27652"/>
          <p:cNvSpPr/>
          <p:nvPr/>
        </p:nvSpPr>
        <p:spPr>
          <a:xfrm>
            <a:off x="1571576" y="3646896"/>
            <a:ext cx="1222688" cy="1654040"/>
          </a:xfrm>
          <a:prstGeom prst="roundRect">
            <a:avLst>
              <a:gd name="adj" fmla="val 16667"/>
            </a:avLst>
          </a:prstGeom>
          <a:solidFill>
            <a:srgbClr val="CCECFF">
              <a:alpha val="100000"/>
            </a:srgbClr>
          </a:solidFill>
          <a:ln w="9525" cap="flat" cmpd="sng">
            <a:solidFill>
              <a:schemeClr val="tx1"/>
            </a:solidFill>
            <a:prstDash val="solid"/>
            <a:miter/>
            <a:headEnd type="none" w="med" len="med"/>
            <a:tailEnd type="none" w="med" len="med"/>
          </a:ln>
        </p:spPr>
        <p:txBody>
          <a:bodyPr/>
          <a:p>
            <a:endParaRPr lang="zh-CN" altLang="en-US"/>
          </a:p>
        </p:txBody>
      </p:sp>
      <p:sp>
        <p:nvSpPr>
          <p:cNvPr id="27654" name="矩形 27653"/>
          <p:cNvSpPr/>
          <p:nvPr/>
        </p:nvSpPr>
        <p:spPr>
          <a:xfrm>
            <a:off x="1714302" y="4005297"/>
            <a:ext cx="935650" cy="359988"/>
          </a:xfrm>
          <a:prstGeom prst="rect">
            <a:avLst/>
          </a:prstGeom>
          <a:solidFill>
            <a:srgbClr val="FFCCFF">
              <a:alpha val="100000"/>
            </a:srgbClr>
          </a:solidFill>
          <a:ln w="9525" cap="flat" cmpd="sng">
            <a:solidFill>
              <a:schemeClr val="tx1"/>
            </a:solidFill>
            <a:prstDash val="solid"/>
            <a:bevel/>
            <a:headEnd type="none" w="med" len="med"/>
            <a:tailEnd type="none" w="med" len="med"/>
          </a:ln>
        </p:spPr>
        <p:txBody>
          <a:bodyPr vert="horz" wrap="none" lIns="90076" tIns="46941" rIns="90076" bIns="46941" anchor="ctr"/>
          <a:p>
            <a:pPr algn="ctr"/>
            <a:r>
              <a:rPr lang="zh-CN" altLang="en-US" dirty="0">
                <a:ea typeface="宋体" panose="02010600030101010101" pitchFamily="2" charset="-122"/>
              </a:rPr>
              <a:t>t_0000</a:t>
            </a:r>
            <a:endParaRPr lang="zh-CN" altLang="en-US" dirty="0">
              <a:ea typeface="宋体" panose="02010600030101010101" pitchFamily="2" charset="-122"/>
            </a:endParaRPr>
          </a:p>
        </p:txBody>
      </p:sp>
      <p:sp>
        <p:nvSpPr>
          <p:cNvPr id="27655" name="矩形 27654"/>
          <p:cNvSpPr/>
          <p:nvPr/>
        </p:nvSpPr>
        <p:spPr>
          <a:xfrm>
            <a:off x="1714302" y="4488981"/>
            <a:ext cx="935650" cy="359987"/>
          </a:xfrm>
          <a:prstGeom prst="rect">
            <a:avLst/>
          </a:prstGeom>
          <a:solidFill>
            <a:srgbClr val="FFCCFF">
              <a:alpha val="100000"/>
            </a:srgbClr>
          </a:solidFill>
          <a:ln w="9525" cap="flat" cmpd="sng">
            <a:solidFill>
              <a:schemeClr val="tx1"/>
            </a:solidFill>
            <a:prstDash val="solid"/>
            <a:miter/>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t_0001</a:t>
            </a:r>
            <a:endParaRPr lang="zh-CN" altLang="en-US" dirty="0">
              <a:ea typeface="宋体" panose="02010600030101010101" pitchFamily="2" charset="-122"/>
              <a:sym typeface="Arial" panose="020B0604020202020204" pitchFamily="34" charset="0"/>
            </a:endParaRPr>
          </a:p>
        </p:txBody>
      </p:sp>
      <p:sp>
        <p:nvSpPr>
          <p:cNvPr id="27656" name="文本框 27655"/>
          <p:cNvSpPr txBox="1"/>
          <p:nvPr/>
        </p:nvSpPr>
        <p:spPr>
          <a:xfrm>
            <a:off x="2045900" y="4858483"/>
            <a:ext cx="459740" cy="440866"/>
          </a:xfrm>
          <a:prstGeom prst="rect">
            <a:avLst/>
          </a:prstGeom>
          <a:noFill/>
          <a:ln w="9525">
            <a:noFill/>
          </a:ln>
        </p:spPr>
        <p:txBody>
          <a:bodyPr vert="eaVert" wrap="square" anchor="t">
            <a:spAutoFit/>
          </a:bodyPr>
          <a:p>
            <a:r>
              <a:rPr lang="zh-CN" altLang="en-US" dirty="0">
                <a:ea typeface="宋体" panose="02010600030101010101" pitchFamily="2" charset="-122"/>
              </a:rPr>
              <a:t>.....</a:t>
            </a:r>
            <a:endParaRPr lang="zh-CN" altLang="en-US" dirty="0">
              <a:ea typeface="宋体" panose="02010600030101010101" pitchFamily="2" charset="-122"/>
            </a:endParaRPr>
          </a:p>
        </p:txBody>
      </p:sp>
      <p:sp>
        <p:nvSpPr>
          <p:cNvPr id="27657" name="文本框 27656"/>
          <p:cNvSpPr txBox="1"/>
          <p:nvPr/>
        </p:nvSpPr>
        <p:spPr>
          <a:xfrm>
            <a:off x="1860200" y="3659582"/>
            <a:ext cx="718389" cy="368300"/>
          </a:xfrm>
          <a:prstGeom prst="rect">
            <a:avLst/>
          </a:prstGeom>
          <a:noFill/>
          <a:ln w="9525">
            <a:noFill/>
          </a:ln>
        </p:spPr>
        <p:txBody>
          <a:bodyPr vert="horz" wrap="square" anchor="t">
            <a:spAutoFit/>
          </a:bodyPr>
          <a:p>
            <a:r>
              <a:rPr lang="zh-CN" altLang="en-US" dirty="0">
                <a:ea typeface="宋体" panose="02010600030101010101" pitchFamily="2" charset="-122"/>
              </a:rPr>
              <a:t>d_00</a:t>
            </a:r>
            <a:endParaRPr lang="zh-CN" altLang="en-US" dirty="0">
              <a:ea typeface="宋体" panose="02010600030101010101" pitchFamily="2" charset="-122"/>
            </a:endParaRPr>
          </a:p>
        </p:txBody>
      </p:sp>
      <p:sp>
        <p:nvSpPr>
          <p:cNvPr id="27658" name="圆角矩形 27657"/>
          <p:cNvSpPr/>
          <p:nvPr/>
        </p:nvSpPr>
        <p:spPr>
          <a:xfrm>
            <a:off x="2957607" y="3646896"/>
            <a:ext cx="1222688" cy="1654040"/>
          </a:xfrm>
          <a:prstGeom prst="roundRect">
            <a:avLst>
              <a:gd name="adj" fmla="val 16667"/>
            </a:avLst>
          </a:prstGeom>
          <a:solidFill>
            <a:srgbClr val="CCECFF">
              <a:alpha val="100000"/>
            </a:srgbClr>
          </a:solidFill>
          <a:ln w="9525" cap="flat" cmpd="sng">
            <a:solidFill>
              <a:schemeClr val="tx1"/>
            </a:solidFill>
            <a:prstDash val="solid"/>
            <a:miter/>
            <a:headEnd type="none" w="med" len="med"/>
            <a:tailEnd type="none" w="med" len="med"/>
          </a:ln>
        </p:spPr>
        <p:txBody>
          <a:bodyPr/>
          <a:p>
            <a:endParaRPr lang="zh-CN" altLang="en-US"/>
          </a:p>
        </p:txBody>
      </p:sp>
      <p:sp>
        <p:nvSpPr>
          <p:cNvPr id="27659" name="矩形 27658"/>
          <p:cNvSpPr/>
          <p:nvPr/>
        </p:nvSpPr>
        <p:spPr>
          <a:xfrm>
            <a:off x="3100333" y="4005297"/>
            <a:ext cx="935650" cy="359988"/>
          </a:xfrm>
          <a:prstGeom prst="rect">
            <a:avLst/>
          </a:prstGeom>
          <a:solidFill>
            <a:srgbClr val="FFCCFF">
              <a:alpha val="100000"/>
            </a:srgbClr>
          </a:solidFill>
          <a:ln w="9525" cap="flat" cmpd="sng">
            <a:solidFill>
              <a:schemeClr val="tx1"/>
            </a:solidFill>
            <a:prstDash val="solid"/>
            <a:miter/>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t_0016</a:t>
            </a:r>
            <a:endParaRPr lang="zh-CN" altLang="en-US" dirty="0">
              <a:ea typeface="宋体" panose="02010600030101010101" pitchFamily="2" charset="-122"/>
              <a:sym typeface="Arial" panose="020B0604020202020204" pitchFamily="34" charset="0"/>
            </a:endParaRPr>
          </a:p>
        </p:txBody>
      </p:sp>
      <p:sp>
        <p:nvSpPr>
          <p:cNvPr id="27660" name="矩形 27659"/>
          <p:cNvSpPr/>
          <p:nvPr/>
        </p:nvSpPr>
        <p:spPr>
          <a:xfrm>
            <a:off x="3100333" y="4488981"/>
            <a:ext cx="935650" cy="359987"/>
          </a:xfrm>
          <a:prstGeom prst="rect">
            <a:avLst/>
          </a:prstGeom>
          <a:solidFill>
            <a:srgbClr val="FFCCFF">
              <a:alpha val="100000"/>
            </a:srgbClr>
          </a:solidFill>
          <a:ln w="9525" cap="flat" cmpd="sng">
            <a:solidFill>
              <a:schemeClr val="tx1"/>
            </a:solidFill>
            <a:prstDash val="solid"/>
            <a:miter/>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t_0017</a:t>
            </a:r>
            <a:endParaRPr lang="zh-CN" altLang="en-US" dirty="0">
              <a:ea typeface="宋体" panose="02010600030101010101" pitchFamily="2" charset="-122"/>
              <a:sym typeface="Arial" panose="020B0604020202020204" pitchFamily="34" charset="0"/>
            </a:endParaRPr>
          </a:p>
        </p:txBody>
      </p:sp>
      <p:sp>
        <p:nvSpPr>
          <p:cNvPr id="27661" name="文本框 27660"/>
          <p:cNvSpPr txBox="1"/>
          <p:nvPr/>
        </p:nvSpPr>
        <p:spPr>
          <a:xfrm>
            <a:off x="3431931" y="4858483"/>
            <a:ext cx="459740" cy="440866"/>
          </a:xfrm>
          <a:prstGeom prst="rect">
            <a:avLst/>
          </a:prstGeom>
          <a:noFill/>
          <a:ln w="9525">
            <a:noFill/>
          </a:ln>
        </p:spPr>
        <p:txBody>
          <a:bodyPr vert="eaVert" wrap="square" anchor="t">
            <a:spAutoFit/>
          </a:bodyPr>
          <a:p>
            <a:r>
              <a:rPr lang="zh-CN" altLang="en-US" dirty="0">
                <a:ea typeface="宋体" panose="02010600030101010101" pitchFamily="2" charset="-122"/>
              </a:rPr>
              <a:t>.....</a:t>
            </a:r>
            <a:endParaRPr lang="zh-CN" altLang="en-US" dirty="0">
              <a:ea typeface="宋体" panose="02010600030101010101" pitchFamily="2" charset="-122"/>
            </a:endParaRPr>
          </a:p>
        </p:txBody>
      </p:sp>
      <p:sp>
        <p:nvSpPr>
          <p:cNvPr id="27662" name="文本框 27661"/>
          <p:cNvSpPr txBox="1"/>
          <p:nvPr/>
        </p:nvSpPr>
        <p:spPr>
          <a:xfrm>
            <a:off x="3246232" y="3659582"/>
            <a:ext cx="718389" cy="368300"/>
          </a:xfrm>
          <a:prstGeom prst="rect">
            <a:avLst/>
          </a:prstGeom>
          <a:noFill/>
          <a:ln w="9525">
            <a:noFill/>
          </a:ln>
        </p:spPr>
        <p:txBody>
          <a:bodyPr vert="horz" wrap="square" anchor="t">
            <a:spAutoFit/>
          </a:bodyPr>
          <a:p>
            <a:r>
              <a:rPr lang="zh-CN" altLang="en-US" dirty="0">
                <a:ea typeface="宋体" panose="02010600030101010101" pitchFamily="2" charset="-122"/>
              </a:rPr>
              <a:t>d_01</a:t>
            </a:r>
            <a:endParaRPr lang="zh-CN" altLang="en-US" dirty="0">
              <a:ea typeface="宋体" panose="02010600030101010101" pitchFamily="2" charset="-122"/>
            </a:endParaRPr>
          </a:p>
        </p:txBody>
      </p:sp>
      <p:sp>
        <p:nvSpPr>
          <p:cNvPr id="27663" name="文本框 27662"/>
          <p:cNvSpPr txBox="1"/>
          <p:nvPr/>
        </p:nvSpPr>
        <p:spPr>
          <a:xfrm>
            <a:off x="2267763" y="3072819"/>
            <a:ext cx="1389203" cy="368300"/>
          </a:xfrm>
          <a:prstGeom prst="rect">
            <a:avLst/>
          </a:prstGeom>
          <a:noFill/>
          <a:ln w="9525">
            <a:noFill/>
          </a:ln>
        </p:spPr>
        <p:txBody>
          <a:bodyPr vert="horz" wrap="square" anchor="t">
            <a:spAutoFit/>
          </a:bodyPr>
          <a:p>
            <a:r>
              <a:rPr lang="zh-CN" altLang="en-US" dirty="0">
                <a:ea typeface="宋体" panose="02010600030101010101" pitchFamily="2" charset="-122"/>
              </a:rPr>
              <a:t>INSTANCE</a:t>
            </a:r>
            <a:endParaRPr lang="zh-CN" altLang="en-US" dirty="0">
              <a:ea typeface="宋体" panose="02010600030101010101" pitchFamily="2" charset="-122"/>
            </a:endParaRPr>
          </a:p>
        </p:txBody>
      </p:sp>
      <p:sp>
        <p:nvSpPr>
          <p:cNvPr id="27664" name="圆柱形 27663"/>
          <p:cNvSpPr/>
          <p:nvPr/>
        </p:nvSpPr>
        <p:spPr>
          <a:xfrm>
            <a:off x="6519422" y="2782609"/>
            <a:ext cx="1517656" cy="2634093"/>
          </a:xfrm>
          <a:prstGeom prst="can">
            <a:avLst>
              <a:gd name="adj" fmla="val 43389"/>
            </a:avLst>
          </a:prstGeom>
          <a:solidFill>
            <a:srgbClr val="CC99FF">
              <a:alpha val="100000"/>
            </a:srgbClr>
          </a:solidFill>
          <a:ln w="9525" cap="flat" cmpd="sng">
            <a:solidFill>
              <a:schemeClr val="tx1"/>
            </a:solidFill>
            <a:prstDash val="solid"/>
            <a:miter/>
            <a:headEnd type="none" w="med" len="med"/>
            <a:tailEnd type="none" w="med" len="med"/>
          </a:ln>
        </p:spPr>
        <p:txBody>
          <a:bodyPr/>
          <a:p>
            <a:endParaRPr lang="zh-CN" altLang="en-US"/>
          </a:p>
        </p:txBody>
      </p:sp>
      <p:sp>
        <p:nvSpPr>
          <p:cNvPr id="27665" name="圆角矩形 27664"/>
          <p:cNvSpPr/>
          <p:nvPr/>
        </p:nvSpPr>
        <p:spPr>
          <a:xfrm>
            <a:off x="6658977" y="3546988"/>
            <a:ext cx="1222688" cy="1654039"/>
          </a:xfrm>
          <a:prstGeom prst="roundRect">
            <a:avLst>
              <a:gd name="adj" fmla="val 16667"/>
            </a:avLst>
          </a:prstGeom>
          <a:solidFill>
            <a:srgbClr val="CCECFF">
              <a:alpha val="100000"/>
            </a:srgbClr>
          </a:solidFill>
          <a:ln w="9525" cap="flat" cmpd="sng">
            <a:solidFill>
              <a:schemeClr val="tx1"/>
            </a:solidFill>
            <a:prstDash val="solid"/>
            <a:headEnd type="none" w="med" len="med"/>
            <a:tailEnd type="none" w="med" len="med"/>
          </a:ln>
        </p:spPr>
        <p:txBody>
          <a:bodyPr/>
          <a:p>
            <a:endParaRPr lang="zh-CN" altLang="en-US"/>
          </a:p>
        </p:txBody>
      </p:sp>
      <p:sp>
        <p:nvSpPr>
          <p:cNvPr id="27666" name="矩形 27665"/>
          <p:cNvSpPr/>
          <p:nvPr/>
        </p:nvSpPr>
        <p:spPr>
          <a:xfrm>
            <a:off x="6801703" y="3905389"/>
            <a:ext cx="935650" cy="359987"/>
          </a:xfrm>
          <a:prstGeom prst="rect">
            <a:avLst/>
          </a:prstGeom>
          <a:solidFill>
            <a:srgbClr val="FFCCFF">
              <a:alpha val="100000"/>
            </a:srgbClr>
          </a:solidFill>
          <a:ln w="9525" cap="flat" cmpd="sng">
            <a:solidFill>
              <a:schemeClr val="tx1"/>
            </a:solidFill>
            <a:prstDash val="solid"/>
            <a:miter/>
            <a:headEnd type="none" w="med" len="med"/>
            <a:tailEnd type="none" w="med" len="med"/>
          </a:ln>
        </p:spPr>
        <p:txBody>
          <a:bodyPr vert="horz" wrap="none" lIns="90076" tIns="46941" rIns="90076" bIns="46941" anchor="ctr"/>
          <a:p>
            <a:pPr algn="ctr"/>
            <a:r>
              <a:rPr lang="zh-CN" altLang="en-US" dirty="0">
                <a:ea typeface="宋体" panose="02010600030101010101" pitchFamily="2" charset="-122"/>
              </a:rPr>
              <a:t>t_0000</a:t>
            </a:r>
            <a:endParaRPr lang="zh-CN" altLang="en-US" dirty="0">
              <a:ea typeface="宋体" panose="02010600030101010101" pitchFamily="2" charset="-122"/>
            </a:endParaRPr>
          </a:p>
        </p:txBody>
      </p:sp>
      <p:sp>
        <p:nvSpPr>
          <p:cNvPr id="27667" name="矩形 27666"/>
          <p:cNvSpPr/>
          <p:nvPr/>
        </p:nvSpPr>
        <p:spPr>
          <a:xfrm>
            <a:off x="6801703" y="4389072"/>
            <a:ext cx="935650" cy="358402"/>
          </a:xfrm>
          <a:prstGeom prst="rect">
            <a:avLst/>
          </a:prstGeom>
          <a:solidFill>
            <a:srgbClr val="FFCCFF">
              <a:alpha val="100000"/>
            </a:srgbClr>
          </a:solidFill>
          <a:ln w="9525" cap="flat" cmpd="sng">
            <a:solidFill>
              <a:schemeClr val="tx1"/>
            </a:solidFill>
            <a:prstDash val="solid"/>
            <a:miter/>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t_0001</a:t>
            </a:r>
            <a:endParaRPr lang="zh-CN" altLang="en-US" dirty="0">
              <a:ea typeface="宋体" panose="02010600030101010101" pitchFamily="2" charset="-122"/>
              <a:sym typeface="Arial" panose="020B0604020202020204" pitchFamily="34" charset="0"/>
            </a:endParaRPr>
          </a:p>
        </p:txBody>
      </p:sp>
      <p:sp>
        <p:nvSpPr>
          <p:cNvPr id="27668" name="文本框 27667"/>
          <p:cNvSpPr txBox="1"/>
          <p:nvPr/>
        </p:nvSpPr>
        <p:spPr>
          <a:xfrm>
            <a:off x="7133301" y="4758576"/>
            <a:ext cx="459740" cy="440866"/>
          </a:xfrm>
          <a:prstGeom prst="rect">
            <a:avLst/>
          </a:prstGeom>
          <a:noFill/>
          <a:ln w="9525">
            <a:noFill/>
          </a:ln>
        </p:spPr>
        <p:txBody>
          <a:bodyPr vert="eaVert" wrap="square" anchor="t">
            <a:spAutoFit/>
          </a:bodyPr>
          <a:p>
            <a:r>
              <a:rPr lang="zh-CN" altLang="en-US" dirty="0">
                <a:ea typeface="宋体" panose="02010600030101010101" pitchFamily="2" charset="-122"/>
              </a:rPr>
              <a:t>.....</a:t>
            </a:r>
            <a:endParaRPr lang="zh-CN" altLang="en-US" dirty="0">
              <a:ea typeface="宋体" panose="02010600030101010101" pitchFamily="2" charset="-122"/>
            </a:endParaRPr>
          </a:p>
        </p:txBody>
      </p:sp>
      <p:sp>
        <p:nvSpPr>
          <p:cNvPr id="27669" name="文本框 27668"/>
          <p:cNvSpPr txBox="1"/>
          <p:nvPr/>
        </p:nvSpPr>
        <p:spPr>
          <a:xfrm>
            <a:off x="6947601" y="3558088"/>
            <a:ext cx="718389" cy="368300"/>
          </a:xfrm>
          <a:prstGeom prst="rect">
            <a:avLst/>
          </a:prstGeom>
          <a:noFill/>
          <a:ln w="9525">
            <a:noFill/>
          </a:ln>
        </p:spPr>
        <p:txBody>
          <a:bodyPr vert="horz" wrap="square" anchor="t">
            <a:spAutoFit/>
          </a:bodyPr>
          <a:p>
            <a:r>
              <a:rPr lang="zh-CN" altLang="en-US" dirty="0">
                <a:ea typeface="宋体" panose="02010600030101010101" pitchFamily="2" charset="-122"/>
              </a:rPr>
              <a:t>d_00</a:t>
            </a:r>
            <a:endParaRPr lang="zh-CN" altLang="en-US" dirty="0">
              <a:ea typeface="宋体" panose="02010600030101010101" pitchFamily="2" charset="-122"/>
            </a:endParaRPr>
          </a:p>
        </p:txBody>
      </p:sp>
      <p:sp>
        <p:nvSpPr>
          <p:cNvPr id="27670" name="文本框 27669"/>
          <p:cNvSpPr txBox="1"/>
          <p:nvPr/>
        </p:nvSpPr>
        <p:spPr>
          <a:xfrm>
            <a:off x="6566997" y="2972911"/>
            <a:ext cx="1389203" cy="368300"/>
          </a:xfrm>
          <a:prstGeom prst="rect">
            <a:avLst/>
          </a:prstGeom>
          <a:noFill/>
          <a:ln w="9525">
            <a:noFill/>
          </a:ln>
        </p:spPr>
        <p:txBody>
          <a:bodyPr vert="horz" wrap="square" anchor="t">
            <a:spAutoFit/>
          </a:bodyPr>
          <a:p>
            <a:r>
              <a:rPr lang="zh-CN" altLang="en-US" dirty="0">
                <a:ea typeface="宋体" panose="02010600030101010101" pitchFamily="2" charset="-122"/>
              </a:rPr>
              <a:t>INSTANCE</a:t>
            </a:r>
            <a:endParaRPr lang="zh-CN" altLang="en-US" dirty="0">
              <a:ea typeface="宋体" panose="02010600030101010101" pitchFamily="2" charset="-122"/>
            </a:endParaRPr>
          </a:p>
        </p:txBody>
      </p:sp>
      <p:sp>
        <p:nvSpPr>
          <p:cNvPr id="27671" name="圆柱形 27670"/>
          <p:cNvSpPr/>
          <p:nvPr/>
        </p:nvSpPr>
        <p:spPr>
          <a:xfrm>
            <a:off x="8298743" y="2782609"/>
            <a:ext cx="1517656" cy="2634093"/>
          </a:xfrm>
          <a:prstGeom prst="can">
            <a:avLst>
              <a:gd name="adj" fmla="val 43389"/>
            </a:avLst>
          </a:prstGeom>
          <a:solidFill>
            <a:srgbClr val="CC99FF">
              <a:alpha val="100000"/>
            </a:srgbClr>
          </a:solidFill>
          <a:ln w="9525" cap="flat" cmpd="sng">
            <a:solidFill>
              <a:schemeClr val="tx1"/>
            </a:solidFill>
            <a:prstDash val="solid"/>
            <a:headEnd type="none" w="med" len="med"/>
            <a:tailEnd type="none" w="med" len="med"/>
          </a:ln>
        </p:spPr>
        <p:txBody>
          <a:bodyPr/>
          <a:p>
            <a:endParaRPr lang="zh-CN" altLang="en-US"/>
          </a:p>
        </p:txBody>
      </p:sp>
      <p:sp>
        <p:nvSpPr>
          <p:cNvPr id="27672" name="圆角矩形 27671"/>
          <p:cNvSpPr/>
          <p:nvPr/>
        </p:nvSpPr>
        <p:spPr>
          <a:xfrm>
            <a:off x="8438298" y="3546988"/>
            <a:ext cx="1222688" cy="1654039"/>
          </a:xfrm>
          <a:prstGeom prst="roundRect">
            <a:avLst>
              <a:gd name="adj" fmla="val 16667"/>
            </a:avLst>
          </a:prstGeom>
          <a:solidFill>
            <a:srgbClr val="CCECFF">
              <a:alpha val="100000"/>
            </a:srgbClr>
          </a:solidFill>
          <a:ln w="9525" cap="flat" cmpd="sng">
            <a:solidFill>
              <a:schemeClr val="tx1"/>
            </a:solidFill>
            <a:prstDash val="solid"/>
            <a:bevel/>
            <a:headEnd type="none" w="med" len="med"/>
            <a:tailEnd type="none" w="med" len="med"/>
          </a:ln>
        </p:spPr>
        <p:txBody>
          <a:bodyPr/>
          <a:p>
            <a:endParaRPr lang="zh-CN" altLang="en-US"/>
          </a:p>
        </p:txBody>
      </p:sp>
      <p:sp>
        <p:nvSpPr>
          <p:cNvPr id="27673" name="矩形 27672"/>
          <p:cNvSpPr/>
          <p:nvPr/>
        </p:nvSpPr>
        <p:spPr>
          <a:xfrm>
            <a:off x="8581024" y="3905389"/>
            <a:ext cx="935650" cy="359987"/>
          </a:xfrm>
          <a:prstGeom prst="rect">
            <a:avLst/>
          </a:prstGeom>
          <a:solidFill>
            <a:srgbClr val="FFCCFF">
              <a:alpha val="100000"/>
            </a:srgbClr>
          </a:solidFill>
          <a:ln w="9525" cap="flat" cmpd="sng">
            <a:solidFill>
              <a:schemeClr val="tx1"/>
            </a:solidFill>
            <a:prstDash val="solid"/>
            <a:miter/>
            <a:headEnd type="none" w="med" len="med"/>
            <a:tailEnd type="none" w="med" len="med"/>
          </a:ln>
        </p:spPr>
        <p:txBody>
          <a:bodyPr vert="horz" wrap="none" lIns="90076" tIns="46941" rIns="90076" bIns="46941" anchor="ctr"/>
          <a:p>
            <a:pPr algn="ctr"/>
            <a:r>
              <a:rPr lang="zh-CN" altLang="en-US" dirty="0">
                <a:ea typeface="宋体" panose="02010600030101010101" pitchFamily="2" charset="-122"/>
              </a:rPr>
              <a:t>t_0016</a:t>
            </a:r>
            <a:endParaRPr lang="zh-CN" altLang="en-US" dirty="0">
              <a:ea typeface="宋体" panose="02010600030101010101" pitchFamily="2" charset="-122"/>
            </a:endParaRPr>
          </a:p>
        </p:txBody>
      </p:sp>
      <p:sp>
        <p:nvSpPr>
          <p:cNvPr id="27674" name="矩形 27673"/>
          <p:cNvSpPr/>
          <p:nvPr/>
        </p:nvSpPr>
        <p:spPr>
          <a:xfrm>
            <a:off x="8581024" y="4389072"/>
            <a:ext cx="935650" cy="358402"/>
          </a:xfrm>
          <a:prstGeom prst="rect">
            <a:avLst/>
          </a:prstGeom>
          <a:solidFill>
            <a:srgbClr val="FFCCFF">
              <a:alpha val="100000"/>
            </a:srgbClr>
          </a:solidFill>
          <a:ln w="9525" cap="flat" cmpd="sng">
            <a:solidFill>
              <a:schemeClr val="tx1"/>
            </a:solidFill>
            <a:prstDash val="solid"/>
            <a:bevel/>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t_0017</a:t>
            </a:r>
            <a:endParaRPr lang="zh-CN" altLang="en-US" dirty="0">
              <a:ea typeface="宋体" panose="02010600030101010101" pitchFamily="2" charset="-122"/>
              <a:sym typeface="Arial" panose="020B0604020202020204" pitchFamily="34" charset="0"/>
            </a:endParaRPr>
          </a:p>
        </p:txBody>
      </p:sp>
      <p:sp>
        <p:nvSpPr>
          <p:cNvPr id="27675" name="文本框 27674"/>
          <p:cNvSpPr txBox="1"/>
          <p:nvPr/>
        </p:nvSpPr>
        <p:spPr>
          <a:xfrm>
            <a:off x="8912622" y="4758576"/>
            <a:ext cx="459740" cy="440866"/>
          </a:xfrm>
          <a:prstGeom prst="rect">
            <a:avLst/>
          </a:prstGeom>
          <a:noFill/>
          <a:ln w="9525">
            <a:noFill/>
          </a:ln>
        </p:spPr>
        <p:txBody>
          <a:bodyPr vert="eaVert" wrap="square" anchor="t">
            <a:spAutoFit/>
          </a:bodyPr>
          <a:p>
            <a:r>
              <a:rPr lang="zh-CN" altLang="en-US" dirty="0">
                <a:ea typeface="宋体" panose="02010600030101010101" pitchFamily="2" charset="-122"/>
              </a:rPr>
              <a:t>.....</a:t>
            </a:r>
            <a:endParaRPr lang="zh-CN" altLang="en-US" dirty="0">
              <a:ea typeface="宋体" panose="02010600030101010101" pitchFamily="2" charset="-122"/>
            </a:endParaRPr>
          </a:p>
        </p:txBody>
      </p:sp>
      <p:sp>
        <p:nvSpPr>
          <p:cNvPr id="27676" name="文本框 27675"/>
          <p:cNvSpPr txBox="1"/>
          <p:nvPr/>
        </p:nvSpPr>
        <p:spPr>
          <a:xfrm>
            <a:off x="8726922" y="3558088"/>
            <a:ext cx="718389" cy="368300"/>
          </a:xfrm>
          <a:prstGeom prst="rect">
            <a:avLst/>
          </a:prstGeom>
          <a:noFill/>
          <a:ln w="9525">
            <a:noFill/>
          </a:ln>
        </p:spPr>
        <p:txBody>
          <a:bodyPr vert="horz" wrap="square" anchor="t">
            <a:spAutoFit/>
          </a:bodyPr>
          <a:p>
            <a:r>
              <a:rPr lang="zh-CN" altLang="en-US" dirty="0">
                <a:ea typeface="宋体" panose="02010600030101010101" pitchFamily="2" charset="-122"/>
              </a:rPr>
              <a:t>d_01</a:t>
            </a:r>
            <a:endParaRPr lang="zh-CN" altLang="en-US" dirty="0">
              <a:ea typeface="宋体" panose="02010600030101010101" pitchFamily="2" charset="-122"/>
            </a:endParaRPr>
          </a:p>
        </p:txBody>
      </p:sp>
      <p:sp>
        <p:nvSpPr>
          <p:cNvPr id="27677" name="文本框 27676"/>
          <p:cNvSpPr txBox="1"/>
          <p:nvPr/>
        </p:nvSpPr>
        <p:spPr>
          <a:xfrm>
            <a:off x="8346319" y="2972911"/>
            <a:ext cx="1389203" cy="368300"/>
          </a:xfrm>
          <a:prstGeom prst="rect">
            <a:avLst/>
          </a:prstGeom>
          <a:noFill/>
          <a:ln w="9525">
            <a:noFill/>
          </a:ln>
        </p:spPr>
        <p:txBody>
          <a:bodyPr vert="horz" wrap="square" anchor="t">
            <a:spAutoFit/>
          </a:bodyPr>
          <a:p>
            <a:r>
              <a:rPr lang="zh-CN" altLang="en-US" dirty="0">
                <a:ea typeface="宋体" panose="02010600030101010101" pitchFamily="2" charset="-122"/>
              </a:rPr>
              <a:t>INSTANCE</a:t>
            </a:r>
            <a:endParaRPr lang="zh-CN" altLang="en-US" dirty="0">
              <a:ea typeface="宋体" panose="02010600030101010101" pitchFamily="2" charset="-122"/>
            </a:endParaRPr>
          </a:p>
        </p:txBody>
      </p:sp>
      <p:sp>
        <p:nvSpPr>
          <p:cNvPr id="27678" name="任意多边形 27677"/>
          <p:cNvSpPr/>
          <p:nvPr/>
        </p:nvSpPr>
        <p:spPr>
          <a:xfrm>
            <a:off x="4730585" y="3860986"/>
            <a:ext cx="1509727" cy="287038"/>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27679" name="圆角矩形 27678"/>
          <p:cNvSpPr/>
          <p:nvPr/>
        </p:nvSpPr>
        <p:spPr>
          <a:xfrm>
            <a:off x="10485627" y="1415608"/>
            <a:ext cx="791339" cy="3308079"/>
          </a:xfrm>
          <a:prstGeom prst="roundRect">
            <a:avLst>
              <a:gd name="adj" fmla="val 16667"/>
            </a:avLst>
          </a:prstGeom>
          <a:solidFill>
            <a:srgbClr val="FFFFCC">
              <a:alpha val="100000"/>
            </a:srgbClr>
          </a:solidFill>
          <a:ln w="9525" cap="flat" cmpd="sng">
            <a:solidFill>
              <a:schemeClr val="tx1"/>
            </a:solidFill>
            <a:prstDash val="solid"/>
            <a:bevel/>
            <a:headEnd type="none" w="med" len="med"/>
            <a:tailEnd type="none" w="med" len="med"/>
          </a:ln>
        </p:spPr>
        <p:txBody>
          <a:bodyPr/>
          <a:p>
            <a:endParaRPr lang="zh-CN" altLang="en-US"/>
          </a:p>
        </p:txBody>
      </p:sp>
      <p:cxnSp>
        <p:nvCxnSpPr>
          <p:cNvPr id="27680" name="肘形连接符 27679"/>
          <p:cNvCxnSpPr>
            <a:stCxn id="27671" idx="3"/>
            <a:endCxn id="27679" idx="2"/>
          </p:cNvCxnSpPr>
          <p:nvPr/>
        </p:nvCxnSpPr>
        <p:spPr>
          <a:xfrm rot="5400000" flipH="1" flipV="1">
            <a:off x="9622926" y="4159125"/>
            <a:ext cx="693016" cy="1822139"/>
          </a:xfrm>
          <a:prstGeom prst="bentConnector3">
            <a:avLst>
              <a:gd name="adj1" fmla="val -34310"/>
            </a:avLst>
          </a:prstGeom>
          <a:ln w="9525" cap="flat" cmpd="sng">
            <a:solidFill>
              <a:schemeClr val="tx1"/>
            </a:solidFill>
            <a:prstDash val="dash"/>
            <a:miter/>
            <a:headEnd type="none" w="med" len="med"/>
            <a:tailEnd type="stealth" w="lg" len="lg"/>
          </a:ln>
        </p:spPr>
      </p:cxnSp>
      <p:cxnSp>
        <p:nvCxnSpPr>
          <p:cNvPr id="27681" name="肘形连接符 27680"/>
          <p:cNvCxnSpPr>
            <a:stCxn id="27664" idx="3"/>
            <a:endCxn id="27679" idx="2"/>
          </p:cNvCxnSpPr>
          <p:nvPr/>
        </p:nvCxnSpPr>
        <p:spPr>
          <a:xfrm rot="5400000" flipH="1" flipV="1">
            <a:off x="8731680" y="3267878"/>
            <a:ext cx="693016" cy="3603047"/>
          </a:xfrm>
          <a:prstGeom prst="bentConnector3">
            <a:avLst>
              <a:gd name="adj1" fmla="val -65412"/>
            </a:avLst>
          </a:prstGeom>
          <a:ln w="9525" cap="flat" cmpd="sng">
            <a:solidFill>
              <a:schemeClr val="tx1"/>
            </a:solidFill>
            <a:prstDash val="dash"/>
            <a:miter/>
            <a:headEnd type="none" w="med" len="med"/>
            <a:tailEnd type="stealth" w="lg" len="lg"/>
          </a:ln>
        </p:spPr>
      </p:cxnSp>
      <p:sp>
        <p:nvSpPr>
          <p:cNvPr id="27682" name="文本框 27681"/>
          <p:cNvSpPr txBox="1"/>
          <p:nvPr/>
        </p:nvSpPr>
        <p:spPr>
          <a:xfrm>
            <a:off x="10625338" y="1991270"/>
            <a:ext cx="459740" cy="2213844"/>
          </a:xfrm>
          <a:prstGeom prst="rect">
            <a:avLst/>
          </a:prstGeom>
          <a:noFill/>
          <a:ln w="9525">
            <a:noFill/>
          </a:ln>
        </p:spPr>
        <p:txBody>
          <a:bodyPr vert="eaVert" wrap="square" anchor="t">
            <a:spAutoFit/>
          </a:bodyPr>
          <a:p>
            <a:r>
              <a:rPr lang="zh-CN" altLang="en-US" dirty="0">
                <a:ea typeface="宋体" panose="02010600030101010101" pitchFamily="2" charset="-122"/>
              </a:rPr>
              <a:t>Data Engine Server</a:t>
            </a:r>
            <a:endParaRPr lang="zh-CN" altLang="en-US" dirty="0">
              <a:ea typeface="宋体" panose="02010600030101010101" pitchFamily="2" charset="-122"/>
            </a:endParaRPr>
          </a:p>
        </p:txBody>
      </p:sp>
      <p:sp>
        <p:nvSpPr>
          <p:cNvPr id="27683" name="圆柱形 27682"/>
          <p:cNvSpPr/>
          <p:nvPr/>
        </p:nvSpPr>
        <p:spPr>
          <a:xfrm>
            <a:off x="4873312" y="1199932"/>
            <a:ext cx="1222688" cy="1007013"/>
          </a:xfrm>
          <a:prstGeom prst="can">
            <a:avLst>
              <a:gd name="adj" fmla="val 25000"/>
            </a:avLst>
          </a:prstGeom>
          <a:solidFill>
            <a:srgbClr val="FFCCFF">
              <a:alpha val="100000"/>
            </a:srgbClr>
          </a:solidFill>
          <a:ln w="9525" cap="flat" cmpd="sng">
            <a:solidFill>
              <a:schemeClr val="tx1"/>
            </a:solidFill>
            <a:prstDash val="solid"/>
            <a:bevel/>
            <a:headEnd type="none" w="med" len="med"/>
            <a:tailEnd type="none" w="med" len="med"/>
          </a:ln>
        </p:spPr>
        <p:txBody>
          <a:bodyPr vert="horz" wrap="none" lIns="90076" tIns="46941" rIns="90076" bIns="46941" anchor="ctr"/>
          <a:p>
            <a:pPr algn="ctr"/>
            <a:r>
              <a:rPr lang="zh-CN" altLang="en-US" dirty="0">
                <a:ea typeface="宋体" panose="02010600030101010101" pitchFamily="2" charset="-122"/>
              </a:rPr>
              <a:t>Configure </a:t>
            </a:r>
            <a:endParaRPr lang="zh-CN" altLang="en-US" dirty="0">
              <a:ea typeface="宋体" panose="02010600030101010101" pitchFamily="2" charset="-122"/>
            </a:endParaRPr>
          </a:p>
          <a:p>
            <a:pPr algn="ctr"/>
            <a:r>
              <a:rPr lang="zh-CN" altLang="en-US" dirty="0">
                <a:ea typeface="宋体" panose="02010600030101010101" pitchFamily="2" charset="-122"/>
              </a:rPr>
              <a:t>DB</a:t>
            </a:r>
            <a:endParaRPr lang="zh-CN" altLang="en-US" dirty="0">
              <a:ea typeface="宋体" panose="02010600030101010101" pitchFamily="2" charset="-122"/>
            </a:endParaRPr>
          </a:p>
        </p:txBody>
      </p:sp>
      <p:cxnSp>
        <p:nvCxnSpPr>
          <p:cNvPr id="27684" name="肘形连接符 27683"/>
          <p:cNvCxnSpPr>
            <a:stCxn id="27671" idx="1"/>
            <a:endCxn id="27683" idx="4"/>
          </p:cNvCxnSpPr>
          <p:nvPr/>
        </p:nvCxnSpPr>
        <p:spPr>
          <a:xfrm rot="-16200000" flipH="1">
            <a:off x="7036408" y="760652"/>
            <a:ext cx="1078377" cy="2960779"/>
          </a:xfrm>
          <a:prstGeom prst="bentConnector2">
            <a:avLst/>
          </a:prstGeom>
          <a:ln w="9525" cap="flat" cmpd="sng">
            <a:solidFill>
              <a:schemeClr val="tx1"/>
            </a:solidFill>
            <a:prstDash val="dash"/>
            <a:miter/>
            <a:headEnd type="none" w="med" len="med"/>
            <a:tailEnd type="stealth" w="lg" len="lg"/>
          </a:ln>
        </p:spPr>
      </p:cxnSp>
      <p:cxnSp>
        <p:nvCxnSpPr>
          <p:cNvPr id="27685" name="肘形连接符 27684"/>
          <p:cNvCxnSpPr>
            <a:stCxn id="27664" idx="1"/>
          </p:cNvCxnSpPr>
          <p:nvPr/>
        </p:nvCxnSpPr>
        <p:spPr>
          <a:xfrm rot="-16200000" flipH="1">
            <a:off x="6148333" y="1650313"/>
            <a:ext cx="1078377" cy="1183043"/>
          </a:xfrm>
          <a:prstGeom prst="bentConnector2">
            <a:avLst/>
          </a:prstGeom>
          <a:ln w="9525" cap="flat" cmpd="sng">
            <a:solidFill>
              <a:schemeClr val="tx1"/>
            </a:solidFill>
            <a:prstDash val="dash"/>
            <a:miter/>
            <a:headEnd type="none" w="med" len="med"/>
            <a:tailEnd type="stealth" w="lg" len="lg"/>
          </a:ln>
        </p:spPr>
      </p:cxnSp>
    </p:spTree>
  </p:cSld>
  <p:clrMapOvr>
    <a:masterClrMapping/>
  </p:clrMapOvr>
  <p:transition>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标题 28673"/>
          <p:cNvSpPr>
            <a:spLocks noGrp="1"/>
          </p:cNvSpPr>
          <p:nvPr>
            <p:ph type="title"/>
          </p:nvPr>
        </p:nvSpPr>
        <p:spPr/>
        <p:txBody>
          <a:bodyPr vert="horz" wrap="square" lIns="108818" tIns="54409" rIns="108818" bIns="54409" anchor="ctr"/>
          <a:p>
            <a:r>
              <a:rPr lang="zh-CN" altLang="en-US" dirty="0"/>
              <a:t>集群运维管理</a:t>
            </a:r>
            <a:endParaRPr lang="zh-CN" altLang="en-US" dirty="0"/>
          </a:p>
        </p:txBody>
      </p:sp>
      <p:sp>
        <p:nvSpPr>
          <p:cNvPr id="28675" name="文本占位符 28674"/>
          <p:cNvSpPr>
            <a:spLocks noGrp="1"/>
          </p:cNvSpPr>
          <p:nvPr>
            <p:ph type="body" idx="1"/>
          </p:nvPr>
        </p:nvSpPr>
        <p:spPr/>
        <p:txBody>
          <a:bodyPr vert="horz" wrap="square" lIns="108818" tIns="54409" rIns="108818" bIns="54409" anchor="t"/>
          <a:p>
            <a:r>
              <a:rPr lang="zh-CN" altLang="en-US" dirty="0"/>
              <a:t>实例扩容</a:t>
            </a:r>
            <a:endParaRPr lang="zh-CN" altLang="en-US" dirty="0"/>
          </a:p>
          <a:p>
            <a:pPr lvl="1"/>
            <a:r>
              <a:rPr lang="zh-CN" altLang="en-US" dirty="0"/>
              <a:t>横向扩容</a:t>
            </a:r>
            <a:endParaRPr lang="zh-CN" altLang="en-US" dirty="0"/>
          </a:p>
        </p:txBody>
      </p:sp>
      <p:sp>
        <p:nvSpPr>
          <p:cNvPr id="28676" name="圆柱形 28675"/>
          <p:cNvSpPr/>
          <p:nvPr/>
        </p:nvSpPr>
        <p:spPr>
          <a:xfrm>
            <a:off x="713632" y="2857143"/>
            <a:ext cx="2948092" cy="2588104"/>
          </a:xfrm>
          <a:prstGeom prst="can">
            <a:avLst>
              <a:gd name="adj" fmla="val 25000"/>
            </a:avLst>
          </a:prstGeom>
          <a:solidFill>
            <a:srgbClr val="CC99FF">
              <a:alpha val="100000"/>
            </a:srgbClr>
          </a:solidFill>
          <a:ln w="9525" cap="flat" cmpd="sng">
            <a:solidFill>
              <a:schemeClr val="tx1"/>
            </a:solidFill>
            <a:prstDash val="solid"/>
            <a:miter/>
            <a:headEnd type="none" w="med" len="med"/>
            <a:tailEnd type="none" w="med" len="med"/>
          </a:ln>
        </p:spPr>
        <p:txBody>
          <a:bodyPr/>
          <a:p>
            <a:endParaRPr lang="zh-CN" altLang="en-US"/>
          </a:p>
        </p:txBody>
      </p:sp>
      <p:sp>
        <p:nvSpPr>
          <p:cNvPr id="28677" name="圆角矩形 28676"/>
          <p:cNvSpPr/>
          <p:nvPr/>
        </p:nvSpPr>
        <p:spPr>
          <a:xfrm>
            <a:off x="854773" y="3646896"/>
            <a:ext cx="1222688" cy="1654040"/>
          </a:xfrm>
          <a:prstGeom prst="roundRect">
            <a:avLst>
              <a:gd name="adj" fmla="val 16667"/>
            </a:avLst>
          </a:prstGeom>
          <a:solidFill>
            <a:srgbClr val="CCECFF">
              <a:alpha val="100000"/>
            </a:srgbClr>
          </a:solidFill>
          <a:ln w="9525" cap="flat" cmpd="sng">
            <a:solidFill>
              <a:schemeClr val="tx1"/>
            </a:solidFill>
            <a:prstDash val="solid"/>
            <a:headEnd type="none" w="med" len="med"/>
            <a:tailEnd type="none" w="med" len="med"/>
          </a:ln>
        </p:spPr>
        <p:txBody>
          <a:bodyPr/>
          <a:p>
            <a:endParaRPr lang="zh-CN" altLang="en-US"/>
          </a:p>
        </p:txBody>
      </p:sp>
      <p:sp>
        <p:nvSpPr>
          <p:cNvPr id="28678" name="矩形 28677"/>
          <p:cNvSpPr/>
          <p:nvPr/>
        </p:nvSpPr>
        <p:spPr>
          <a:xfrm>
            <a:off x="997499" y="4005297"/>
            <a:ext cx="935650" cy="359988"/>
          </a:xfrm>
          <a:prstGeom prst="rect">
            <a:avLst/>
          </a:prstGeom>
          <a:solidFill>
            <a:srgbClr val="FFCCFF">
              <a:alpha val="100000"/>
            </a:srgbClr>
          </a:solidFill>
          <a:ln w="9525" cap="flat" cmpd="sng">
            <a:solidFill>
              <a:schemeClr val="tx1"/>
            </a:solidFill>
            <a:prstDash val="solid"/>
            <a:miter/>
            <a:headEnd type="none" w="med" len="med"/>
            <a:tailEnd type="none" w="med" len="med"/>
          </a:ln>
        </p:spPr>
        <p:txBody>
          <a:bodyPr vert="horz" wrap="none" lIns="90076" tIns="46941" rIns="90076" bIns="46941" anchor="ctr"/>
          <a:p>
            <a:pPr algn="ctr"/>
            <a:r>
              <a:rPr lang="zh-CN" altLang="en-US" dirty="0">
                <a:ea typeface="宋体" panose="02010600030101010101" pitchFamily="2" charset="-122"/>
              </a:rPr>
              <a:t>t_0000</a:t>
            </a:r>
            <a:endParaRPr lang="zh-CN" altLang="en-US" dirty="0">
              <a:ea typeface="宋体" panose="02010600030101010101" pitchFamily="2" charset="-122"/>
            </a:endParaRPr>
          </a:p>
        </p:txBody>
      </p:sp>
      <p:sp>
        <p:nvSpPr>
          <p:cNvPr id="28679" name="矩形 28678"/>
          <p:cNvSpPr/>
          <p:nvPr/>
        </p:nvSpPr>
        <p:spPr>
          <a:xfrm>
            <a:off x="997499" y="4488981"/>
            <a:ext cx="935650" cy="359987"/>
          </a:xfrm>
          <a:prstGeom prst="rect">
            <a:avLst/>
          </a:prstGeom>
          <a:solidFill>
            <a:srgbClr val="FFCCFF">
              <a:alpha val="100000"/>
            </a:srgbClr>
          </a:solidFill>
          <a:ln w="9525" cap="flat" cmpd="sng">
            <a:solidFill>
              <a:schemeClr val="tx1"/>
            </a:solidFill>
            <a:prstDash val="solid"/>
            <a:miter/>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t_0001</a:t>
            </a:r>
            <a:endParaRPr lang="zh-CN" altLang="en-US" dirty="0">
              <a:ea typeface="宋体" panose="02010600030101010101" pitchFamily="2" charset="-122"/>
              <a:sym typeface="Arial" panose="020B0604020202020204" pitchFamily="34" charset="0"/>
            </a:endParaRPr>
          </a:p>
        </p:txBody>
      </p:sp>
      <p:sp>
        <p:nvSpPr>
          <p:cNvPr id="28680" name="文本框 28679"/>
          <p:cNvSpPr txBox="1"/>
          <p:nvPr/>
        </p:nvSpPr>
        <p:spPr>
          <a:xfrm>
            <a:off x="1329097" y="4858483"/>
            <a:ext cx="459740" cy="440866"/>
          </a:xfrm>
          <a:prstGeom prst="rect">
            <a:avLst/>
          </a:prstGeom>
          <a:noFill/>
          <a:ln w="9525">
            <a:noFill/>
          </a:ln>
        </p:spPr>
        <p:txBody>
          <a:bodyPr vert="eaVert" wrap="square" anchor="t">
            <a:spAutoFit/>
          </a:bodyPr>
          <a:p>
            <a:r>
              <a:rPr lang="zh-CN" altLang="en-US" dirty="0">
                <a:ea typeface="宋体" panose="02010600030101010101" pitchFamily="2" charset="-122"/>
              </a:rPr>
              <a:t>.....</a:t>
            </a:r>
            <a:endParaRPr lang="zh-CN" altLang="en-US" dirty="0">
              <a:ea typeface="宋体" panose="02010600030101010101" pitchFamily="2" charset="-122"/>
            </a:endParaRPr>
          </a:p>
        </p:txBody>
      </p:sp>
      <p:sp>
        <p:nvSpPr>
          <p:cNvPr id="28681" name="文本框 28680"/>
          <p:cNvSpPr txBox="1"/>
          <p:nvPr/>
        </p:nvSpPr>
        <p:spPr>
          <a:xfrm>
            <a:off x="1143397" y="3659582"/>
            <a:ext cx="718389" cy="368300"/>
          </a:xfrm>
          <a:prstGeom prst="rect">
            <a:avLst/>
          </a:prstGeom>
          <a:noFill/>
          <a:ln w="9525">
            <a:noFill/>
          </a:ln>
        </p:spPr>
        <p:txBody>
          <a:bodyPr vert="horz" wrap="square" anchor="t">
            <a:spAutoFit/>
          </a:bodyPr>
          <a:p>
            <a:r>
              <a:rPr lang="zh-CN" altLang="en-US" dirty="0">
                <a:ea typeface="宋体" panose="02010600030101010101" pitchFamily="2" charset="-122"/>
              </a:rPr>
              <a:t>d_00</a:t>
            </a:r>
            <a:endParaRPr lang="zh-CN" altLang="en-US" dirty="0">
              <a:ea typeface="宋体" panose="02010600030101010101" pitchFamily="2" charset="-122"/>
            </a:endParaRPr>
          </a:p>
        </p:txBody>
      </p:sp>
      <p:sp>
        <p:nvSpPr>
          <p:cNvPr id="28682" name="圆角矩形 28681"/>
          <p:cNvSpPr/>
          <p:nvPr/>
        </p:nvSpPr>
        <p:spPr>
          <a:xfrm>
            <a:off x="2240804" y="3646896"/>
            <a:ext cx="1222688" cy="1654040"/>
          </a:xfrm>
          <a:prstGeom prst="roundRect">
            <a:avLst>
              <a:gd name="adj" fmla="val 16667"/>
            </a:avLst>
          </a:prstGeom>
          <a:solidFill>
            <a:srgbClr val="CCECFF">
              <a:alpha val="100000"/>
            </a:srgbClr>
          </a:solidFill>
          <a:ln w="9525" cap="flat" cmpd="sng">
            <a:solidFill>
              <a:schemeClr val="tx1"/>
            </a:solidFill>
            <a:prstDash val="solid"/>
            <a:headEnd type="none" w="med" len="med"/>
            <a:tailEnd type="none" w="med" len="med"/>
          </a:ln>
        </p:spPr>
        <p:txBody>
          <a:bodyPr/>
          <a:p>
            <a:endParaRPr lang="zh-CN" altLang="en-US"/>
          </a:p>
        </p:txBody>
      </p:sp>
      <p:sp>
        <p:nvSpPr>
          <p:cNvPr id="28683" name="矩形 28682"/>
          <p:cNvSpPr/>
          <p:nvPr/>
        </p:nvSpPr>
        <p:spPr>
          <a:xfrm>
            <a:off x="2383530" y="4005297"/>
            <a:ext cx="935650" cy="359988"/>
          </a:xfrm>
          <a:prstGeom prst="rect">
            <a:avLst/>
          </a:prstGeom>
          <a:solidFill>
            <a:srgbClr val="FFCCFF">
              <a:alpha val="100000"/>
            </a:srgbClr>
          </a:solidFill>
          <a:ln w="9525" cap="flat" cmpd="sng">
            <a:solidFill>
              <a:schemeClr val="tx1"/>
            </a:solidFill>
            <a:prstDash val="solid"/>
            <a:miter/>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t_0015</a:t>
            </a:r>
            <a:endParaRPr lang="zh-CN" altLang="en-US" dirty="0">
              <a:ea typeface="宋体" panose="02010600030101010101" pitchFamily="2" charset="-122"/>
              <a:sym typeface="Arial" panose="020B0604020202020204" pitchFamily="34" charset="0"/>
            </a:endParaRPr>
          </a:p>
        </p:txBody>
      </p:sp>
      <p:sp>
        <p:nvSpPr>
          <p:cNvPr id="28684" name="矩形 28683"/>
          <p:cNvSpPr/>
          <p:nvPr/>
        </p:nvSpPr>
        <p:spPr>
          <a:xfrm>
            <a:off x="2383530" y="4488981"/>
            <a:ext cx="935650" cy="359987"/>
          </a:xfrm>
          <a:prstGeom prst="rect">
            <a:avLst/>
          </a:prstGeom>
          <a:solidFill>
            <a:srgbClr val="FFCCFF">
              <a:alpha val="100000"/>
            </a:srgbClr>
          </a:solidFill>
          <a:ln w="9525" cap="flat" cmpd="sng">
            <a:solidFill>
              <a:schemeClr val="tx1"/>
            </a:solidFill>
            <a:prstDash val="solid"/>
            <a:miter/>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t_0016</a:t>
            </a:r>
            <a:endParaRPr lang="zh-CN" altLang="en-US" dirty="0">
              <a:ea typeface="宋体" panose="02010600030101010101" pitchFamily="2" charset="-122"/>
              <a:sym typeface="Arial" panose="020B0604020202020204" pitchFamily="34" charset="0"/>
            </a:endParaRPr>
          </a:p>
        </p:txBody>
      </p:sp>
      <p:sp>
        <p:nvSpPr>
          <p:cNvPr id="28685" name="文本框 28684"/>
          <p:cNvSpPr txBox="1"/>
          <p:nvPr/>
        </p:nvSpPr>
        <p:spPr>
          <a:xfrm>
            <a:off x="2715128" y="4858483"/>
            <a:ext cx="459740" cy="440866"/>
          </a:xfrm>
          <a:prstGeom prst="rect">
            <a:avLst/>
          </a:prstGeom>
          <a:noFill/>
          <a:ln w="9525">
            <a:noFill/>
          </a:ln>
        </p:spPr>
        <p:txBody>
          <a:bodyPr vert="eaVert" wrap="square" anchor="t">
            <a:spAutoFit/>
          </a:bodyPr>
          <a:p>
            <a:r>
              <a:rPr lang="zh-CN" altLang="en-US" dirty="0">
                <a:ea typeface="宋体" panose="02010600030101010101" pitchFamily="2" charset="-122"/>
              </a:rPr>
              <a:t>.....</a:t>
            </a:r>
            <a:endParaRPr lang="zh-CN" altLang="en-US" dirty="0">
              <a:ea typeface="宋体" panose="02010600030101010101" pitchFamily="2" charset="-122"/>
            </a:endParaRPr>
          </a:p>
        </p:txBody>
      </p:sp>
      <p:sp>
        <p:nvSpPr>
          <p:cNvPr id="28686" name="文本框 28685"/>
          <p:cNvSpPr txBox="1"/>
          <p:nvPr/>
        </p:nvSpPr>
        <p:spPr>
          <a:xfrm>
            <a:off x="2529428" y="3659582"/>
            <a:ext cx="718389" cy="368300"/>
          </a:xfrm>
          <a:prstGeom prst="rect">
            <a:avLst/>
          </a:prstGeom>
          <a:noFill/>
          <a:ln w="9525">
            <a:noFill/>
          </a:ln>
        </p:spPr>
        <p:txBody>
          <a:bodyPr vert="horz" wrap="square" anchor="t">
            <a:spAutoFit/>
          </a:bodyPr>
          <a:p>
            <a:r>
              <a:rPr lang="zh-CN" altLang="en-US" dirty="0">
                <a:ea typeface="宋体" panose="02010600030101010101" pitchFamily="2" charset="-122"/>
              </a:rPr>
              <a:t>d_01</a:t>
            </a:r>
            <a:endParaRPr lang="zh-CN" altLang="en-US" dirty="0">
              <a:ea typeface="宋体" panose="02010600030101010101" pitchFamily="2" charset="-122"/>
            </a:endParaRPr>
          </a:p>
        </p:txBody>
      </p:sp>
      <p:sp>
        <p:nvSpPr>
          <p:cNvPr id="28687" name="文本框 28686"/>
          <p:cNvSpPr txBox="1"/>
          <p:nvPr/>
        </p:nvSpPr>
        <p:spPr>
          <a:xfrm>
            <a:off x="1550959" y="3072819"/>
            <a:ext cx="1389203" cy="368300"/>
          </a:xfrm>
          <a:prstGeom prst="rect">
            <a:avLst/>
          </a:prstGeom>
          <a:noFill/>
          <a:ln w="9525">
            <a:noFill/>
          </a:ln>
        </p:spPr>
        <p:txBody>
          <a:bodyPr vert="horz" wrap="square" anchor="t">
            <a:spAutoFit/>
          </a:bodyPr>
          <a:p>
            <a:r>
              <a:rPr lang="zh-CN" altLang="en-US" dirty="0">
                <a:ea typeface="宋体" panose="02010600030101010101" pitchFamily="2" charset="-122"/>
              </a:rPr>
              <a:t>INSTANCE</a:t>
            </a:r>
            <a:endParaRPr lang="zh-CN" altLang="en-US" dirty="0">
              <a:ea typeface="宋体" panose="02010600030101010101" pitchFamily="2" charset="-122"/>
            </a:endParaRPr>
          </a:p>
        </p:txBody>
      </p:sp>
      <p:sp>
        <p:nvSpPr>
          <p:cNvPr id="28688" name="圆柱形 28687"/>
          <p:cNvSpPr/>
          <p:nvPr/>
        </p:nvSpPr>
        <p:spPr>
          <a:xfrm>
            <a:off x="5753457" y="1133327"/>
            <a:ext cx="1517657" cy="2635680"/>
          </a:xfrm>
          <a:prstGeom prst="can">
            <a:avLst>
              <a:gd name="adj" fmla="val 43417"/>
            </a:avLst>
          </a:prstGeom>
          <a:solidFill>
            <a:srgbClr val="CC99FF">
              <a:alpha val="100000"/>
            </a:srgbClr>
          </a:solidFill>
          <a:ln w="9525" cap="flat" cmpd="sng">
            <a:solidFill>
              <a:schemeClr val="tx1"/>
            </a:solidFill>
            <a:prstDash val="solid"/>
            <a:headEnd type="none" w="med" len="med"/>
            <a:tailEnd type="none" w="med" len="med"/>
          </a:ln>
        </p:spPr>
        <p:txBody>
          <a:bodyPr/>
          <a:p>
            <a:endParaRPr lang="zh-CN" altLang="en-US"/>
          </a:p>
        </p:txBody>
      </p:sp>
      <p:sp>
        <p:nvSpPr>
          <p:cNvPr id="28689" name="圆角矩形 28688"/>
          <p:cNvSpPr/>
          <p:nvPr/>
        </p:nvSpPr>
        <p:spPr>
          <a:xfrm>
            <a:off x="5900941" y="1897706"/>
            <a:ext cx="1222688" cy="1654039"/>
          </a:xfrm>
          <a:prstGeom prst="roundRect">
            <a:avLst>
              <a:gd name="adj" fmla="val 16667"/>
            </a:avLst>
          </a:prstGeom>
          <a:solidFill>
            <a:srgbClr val="CCECFF">
              <a:alpha val="100000"/>
            </a:srgbClr>
          </a:solidFill>
          <a:ln w="9525" cap="flat" cmpd="sng">
            <a:solidFill>
              <a:schemeClr val="tx1"/>
            </a:solidFill>
            <a:prstDash val="solid"/>
            <a:bevel/>
            <a:headEnd type="none" w="med" len="med"/>
            <a:tailEnd type="none" w="med" len="med"/>
          </a:ln>
        </p:spPr>
        <p:txBody>
          <a:bodyPr/>
          <a:p>
            <a:endParaRPr lang="zh-CN" altLang="en-US"/>
          </a:p>
        </p:txBody>
      </p:sp>
      <p:sp>
        <p:nvSpPr>
          <p:cNvPr id="28690" name="矩形 28689"/>
          <p:cNvSpPr/>
          <p:nvPr/>
        </p:nvSpPr>
        <p:spPr>
          <a:xfrm>
            <a:off x="6045253" y="2256107"/>
            <a:ext cx="934065" cy="359987"/>
          </a:xfrm>
          <a:prstGeom prst="rect">
            <a:avLst/>
          </a:prstGeom>
          <a:solidFill>
            <a:srgbClr val="FFCCFF">
              <a:alpha val="100000"/>
            </a:srgbClr>
          </a:solidFill>
          <a:ln w="9525" cap="flat" cmpd="sng">
            <a:solidFill>
              <a:schemeClr val="tx1"/>
            </a:solidFill>
            <a:prstDash val="solid"/>
            <a:miter/>
            <a:headEnd type="none" w="med" len="med"/>
            <a:tailEnd type="none" w="med" len="med"/>
          </a:ln>
        </p:spPr>
        <p:txBody>
          <a:bodyPr vert="horz" wrap="none" lIns="90076" tIns="46941" rIns="90076" bIns="46941" anchor="ctr"/>
          <a:p>
            <a:pPr algn="ctr"/>
            <a:r>
              <a:rPr lang="zh-CN" altLang="en-US" dirty="0">
                <a:ea typeface="宋体" panose="02010600030101010101" pitchFamily="2" charset="-122"/>
              </a:rPr>
              <a:t>t_0000</a:t>
            </a:r>
            <a:endParaRPr lang="zh-CN" altLang="en-US" dirty="0">
              <a:ea typeface="宋体" panose="02010600030101010101" pitchFamily="2" charset="-122"/>
            </a:endParaRPr>
          </a:p>
        </p:txBody>
      </p:sp>
      <p:sp>
        <p:nvSpPr>
          <p:cNvPr id="28691" name="矩形 28690"/>
          <p:cNvSpPr/>
          <p:nvPr/>
        </p:nvSpPr>
        <p:spPr>
          <a:xfrm>
            <a:off x="6045253" y="2739790"/>
            <a:ext cx="934065" cy="359988"/>
          </a:xfrm>
          <a:prstGeom prst="rect">
            <a:avLst/>
          </a:prstGeom>
          <a:solidFill>
            <a:srgbClr val="FFCCFF">
              <a:alpha val="100000"/>
            </a:srgbClr>
          </a:solidFill>
          <a:ln w="9525" cap="flat" cmpd="sng">
            <a:solidFill>
              <a:schemeClr val="tx1"/>
            </a:solidFill>
            <a:prstDash val="solid"/>
            <a:bevel/>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t_0001</a:t>
            </a:r>
            <a:endParaRPr lang="zh-CN" altLang="en-US" dirty="0">
              <a:ea typeface="宋体" panose="02010600030101010101" pitchFamily="2" charset="-122"/>
              <a:sym typeface="Arial" panose="020B0604020202020204" pitchFamily="34" charset="0"/>
            </a:endParaRPr>
          </a:p>
        </p:txBody>
      </p:sp>
      <p:sp>
        <p:nvSpPr>
          <p:cNvPr id="28692" name="文本框 28691"/>
          <p:cNvSpPr txBox="1"/>
          <p:nvPr/>
        </p:nvSpPr>
        <p:spPr>
          <a:xfrm>
            <a:off x="6280114" y="3109294"/>
            <a:ext cx="459740" cy="442451"/>
          </a:xfrm>
          <a:prstGeom prst="rect">
            <a:avLst/>
          </a:prstGeom>
          <a:noFill/>
          <a:ln w="9525">
            <a:noFill/>
          </a:ln>
        </p:spPr>
        <p:txBody>
          <a:bodyPr vert="eaVert" wrap="square" anchor="t">
            <a:spAutoFit/>
          </a:bodyPr>
          <a:p>
            <a:r>
              <a:rPr lang="zh-CN" altLang="en-US" dirty="0">
                <a:ea typeface="宋体" panose="02010600030101010101" pitchFamily="2" charset="-122"/>
              </a:rPr>
              <a:t>.....</a:t>
            </a:r>
            <a:endParaRPr lang="zh-CN" altLang="en-US" dirty="0">
              <a:ea typeface="宋体" panose="02010600030101010101" pitchFamily="2" charset="-122"/>
            </a:endParaRPr>
          </a:p>
        </p:txBody>
      </p:sp>
      <p:sp>
        <p:nvSpPr>
          <p:cNvPr id="28693" name="文本框 28692"/>
          <p:cNvSpPr txBox="1"/>
          <p:nvPr/>
        </p:nvSpPr>
        <p:spPr>
          <a:xfrm>
            <a:off x="6153091" y="1910392"/>
            <a:ext cx="718390" cy="368300"/>
          </a:xfrm>
          <a:prstGeom prst="rect">
            <a:avLst/>
          </a:prstGeom>
          <a:noFill/>
          <a:ln w="9525">
            <a:noFill/>
          </a:ln>
        </p:spPr>
        <p:txBody>
          <a:bodyPr vert="horz" wrap="square" anchor="t">
            <a:spAutoFit/>
          </a:bodyPr>
          <a:p>
            <a:r>
              <a:rPr lang="zh-CN" altLang="en-US" dirty="0">
                <a:ea typeface="宋体" panose="02010600030101010101" pitchFamily="2" charset="-122"/>
              </a:rPr>
              <a:t>d_00</a:t>
            </a:r>
            <a:endParaRPr lang="zh-CN" altLang="en-US" dirty="0">
              <a:ea typeface="宋体" panose="02010600030101010101" pitchFamily="2" charset="-122"/>
            </a:endParaRPr>
          </a:p>
        </p:txBody>
      </p:sp>
      <p:sp>
        <p:nvSpPr>
          <p:cNvPr id="28694" name="文本框 28693"/>
          <p:cNvSpPr txBox="1"/>
          <p:nvPr/>
        </p:nvSpPr>
        <p:spPr>
          <a:xfrm>
            <a:off x="5816891" y="1323629"/>
            <a:ext cx="1389203" cy="368300"/>
          </a:xfrm>
          <a:prstGeom prst="rect">
            <a:avLst/>
          </a:prstGeom>
          <a:noFill/>
          <a:ln w="9525">
            <a:noFill/>
          </a:ln>
        </p:spPr>
        <p:txBody>
          <a:bodyPr vert="horz" wrap="square" anchor="t">
            <a:spAutoFit/>
          </a:bodyPr>
          <a:p>
            <a:r>
              <a:rPr lang="zh-CN" altLang="en-US" dirty="0">
                <a:ea typeface="宋体" panose="02010600030101010101" pitchFamily="2" charset="-122"/>
              </a:rPr>
              <a:t>INSTANCE</a:t>
            </a:r>
            <a:endParaRPr lang="zh-CN" altLang="en-US" dirty="0">
              <a:ea typeface="宋体" panose="02010600030101010101" pitchFamily="2" charset="-122"/>
            </a:endParaRPr>
          </a:p>
        </p:txBody>
      </p:sp>
      <p:sp>
        <p:nvSpPr>
          <p:cNvPr id="28695" name="圆柱形 28694"/>
          <p:cNvSpPr/>
          <p:nvPr/>
        </p:nvSpPr>
        <p:spPr>
          <a:xfrm>
            <a:off x="7459829" y="1133327"/>
            <a:ext cx="1519242" cy="2635680"/>
          </a:xfrm>
          <a:prstGeom prst="can">
            <a:avLst>
              <a:gd name="adj" fmla="val 43370"/>
            </a:avLst>
          </a:prstGeom>
          <a:solidFill>
            <a:srgbClr val="CC99FF">
              <a:alpha val="100000"/>
            </a:srgbClr>
          </a:solidFill>
          <a:ln w="9525" cap="flat" cmpd="sng">
            <a:solidFill>
              <a:schemeClr val="tx1"/>
            </a:solidFill>
            <a:prstDash val="solid"/>
            <a:bevel/>
            <a:headEnd type="none" w="med" len="med"/>
            <a:tailEnd type="none" w="med" len="med"/>
          </a:ln>
        </p:spPr>
        <p:txBody>
          <a:bodyPr/>
          <a:p>
            <a:endParaRPr lang="zh-CN" altLang="en-US"/>
          </a:p>
        </p:txBody>
      </p:sp>
      <p:sp>
        <p:nvSpPr>
          <p:cNvPr id="28696" name="圆角矩形 28695"/>
          <p:cNvSpPr/>
          <p:nvPr/>
        </p:nvSpPr>
        <p:spPr>
          <a:xfrm>
            <a:off x="7608899" y="1897706"/>
            <a:ext cx="1222689" cy="1654039"/>
          </a:xfrm>
          <a:prstGeom prst="roundRect">
            <a:avLst>
              <a:gd name="adj" fmla="val 16667"/>
            </a:avLst>
          </a:prstGeom>
          <a:solidFill>
            <a:srgbClr val="CCECFF">
              <a:alpha val="100000"/>
            </a:srgbClr>
          </a:solidFill>
          <a:ln w="9525" cap="flat" cmpd="sng">
            <a:solidFill>
              <a:schemeClr val="tx1"/>
            </a:solidFill>
            <a:prstDash val="solid"/>
            <a:miter/>
            <a:headEnd type="none" w="med" len="med"/>
            <a:tailEnd type="none" w="med" len="med"/>
          </a:ln>
        </p:spPr>
        <p:txBody>
          <a:bodyPr/>
          <a:p>
            <a:endParaRPr lang="zh-CN" altLang="en-US"/>
          </a:p>
        </p:txBody>
      </p:sp>
      <p:sp>
        <p:nvSpPr>
          <p:cNvPr id="28697" name="矩形 28696"/>
          <p:cNvSpPr/>
          <p:nvPr/>
        </p:nvSpPr>
        <p:spPr>
          <a:xfrm>
            <a:off x="7751625" y="2256107"/>
            <a:ext cx="935650" cy="359987"/>
          </a:xfrm>
          <a:prstGeom prst="rect">
            <a:avLst/>
          </a:prstGeom>
          <a:solidFill>
            <a:srgbClr val="FFCCFF">
              <a:alpha val="100000"/>
            </a:srgbClr>
          </a:solidFill>
          <a:ln w="9525" cap="flat" cmpd="sng">
            <a:solidFill>
              <a:schemeClr val="tx1"/>
            </a:solidFill>
            <a:prstDash val="solid"/>
            <a:bevel/>
            <a:headEnd type="none" w="med" len="med"/>
            <a:tailEnd type="none" w="med" len="med"/>
          </a:ln>
        </p:spPr>
        <p:txBody>
          <a:bodyPr vert="horz" wrap="none" lIns="90076" tIns="46941" rIns="90076" bIns="46941" anchor="ctr"/>
          <a:p>
            <a:pPr algn="ctr"/>
            <a:r>
              <a:rPr lang="zh-CN" altLang="en-US" dirty="0">
                <a:ea typeface="宋体" panose="02010600030101010101" pitchFamily="2" charset="-122"/>
              </a:rPr>
              <a:t>t_0008</a:t>
            </a:r>
            <a:endParaRPr lang="zh-CN" altLang="en-US" dirty="0">
              <a:ea typeface="宋体" panose="02010600030101010101" pitchFamily="2" charset="-122"/>
            </a:endParaRPr>
          </a:p>
        </p:txBody>
      </p:sp>
      <p:sp>
        <p:nvSpPr>
          <p:cNvPr id="28698" name="矩形 28697"/>
          <p:cNvSpPr/>
          <p:nvPr/>
        </p:nvSpPr>
        <p:spPr>
          <a:xfrm>
            <a:off x="7751625" y="2739790"/>
            <a:ext cx="935650" cy="359988"/>
          </a:xfrm>
          <a:prstGeom prst="rect">
            <a:avLst/>
          </a:prstGeom>
          <a:solidFill>
            <a:srgbClr val="FFCCFF">
              <a:alpha val="100000"/>
            </a:srgbClr>
          </a:solidFill>
          <a:ln w="9525" cap="flat" cmpd="sng">
            <a:solidFill>
              <a:schemeClr val="tx1"/>
            </a:solidFill>
            <a:prstDash val="solid"/>
            <a:miter/>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t_0009</a:t>
            </a:r>
            <a:endParaRPr lang="zh-CN" altLang="en-US" dirty="0">
              <a:ea typeface="宋体" panose="02010600030101010101" pitchFamily="2" charset="-122"/>
              <a:sym typeface="Arial" panose="020B0604020202020204" pitchFamily="34" charset="0"/>
            </a:endParaRPr>
          </a:p>
        </p:txBody>
      </p:sp>
      <p:sp>
        <p:nvSpPr>
          <p:cNvPr id="28699" name="文本框 28698"/>
          <p:cNvSpPr txBox="1"/>
          <p:nvPr/>
        </p:nvSpPr>
        <p:spPr>
          <a:xfrm>
            <a:off x="7988073" y="3109294"/>
            <a:ext cx="459740" cy="442451"/>
          </a:xfrm>
          <a:prstGeom prst="rect">
            <a:avLst/>
          </a:prstGeom>
          <a:noFill/>
          <a:ln w="9525">
            <a:noFill/>
          </a:ln>
        </p:spPr>
        <p:txBody>
          <a:bodyPr vert="eaVert" wrap="square" anchor="t">
            <a:spAutoFit/>
          </a:bodyPr>
          <a:p>
            <a:r>
              <a:rPr lang="zh-CN" altLang="en-US" dirty="0">
                <a:ea typeface="宋体" panose="02010600030101010101" pitchFamily="2" charset="-122"/>
              </a:rPr>
              <a:t>.....</a:t>
            </a:r>
            <a:endParaRPr lang="zh-CN" altLang="en-US" dirty="0">
              <a:ea typeface="宋体" panose="02010600030101010101" pitchFamily="2" charset="-122"/>
            </a:endParaRPr>
          </a:p>
        </p:txBody>
      </p:sp>
      <p:sp>
        <p:nvSpPr>
          <p:cNvPr id="28700" name="文本框 28699"/>
          <p:cNvSpPr txBox="1"/>
          <p:nvPr/>
        </p:nvSpPr>
        <p:spPr>
          <a:xfrm>
            <a:off x="7859463" y="1910392"/>
            <a:ext cx="719975" cy="368300"/>
          </a:xfrm>
          <a:prstGeom prst="rect">
            <a:avLst/>
          </a:prstGeom>
          <a:noFill/>
          <a:ln w="9525">
            <a:noFill/>
          </a:ln>
        </p:spPr>
        <p:txBody>
          <a:bodyPr vert="horz" wrap="square" anchor="t">
            <a:spAutoFit/>
          </a:bodyPr>
          <a:p>
            <a:r>
              <a:rPr lang="zh-CN" altLang="en-US" dirty="0">
                <a:ea typeface="宋体" panose="02010600030101010101" pitchFamily="2" charset="-122"/>
              </a:rPr>
              <a:t>d_01</a:t>
            </a:r>
            <a:endParaRPr lang="zh-CN" altLang="en-US" dirty="0">
              <a:ea typeface="宋体" panose="02010600030101010101" pitchFamily="2" charset="-122"/>
            </a:endParaRPr>
          </a:p>
        </p:txBody>
      </p:sp>
      <p:sp>
        <p:nvSpPr>
          <p:cNvPr id="28701" name="文本框 28700"/>
          <p:cNvSpPr txBox="1"/>
          <p:nvPr/>
        </p:nvSpPr>
        <p:spPr>
          <a:xfrm>
            <a:off x="7524850" y="1323629"/>
            <a:ext cx="1389203" cy="368300"/>
          </a:xfrm>
          <a:prstGeom prst="rect">
            <a:avLst/>
          </a:prstGeom>
          <a:noFill/>
          <a:ln w="9525">
            <a:noFill/>
          </a:ln>
        </p:spPr>
        <p:txBody>
          <a:bodyPr vert="horz" wrap="square" anchor="t">
            <a:spAutoFit/>
          </a:bodyPr>
          <a:p>
            <a:r>
              <a:rPr lang="zh-CN" altLang="en-US" dirty="0">
                <a:ea typeface="宋体" panose="02010600030101010101" pitchFamily="2" charset="-122"/>
              </a:rPr>
              <a:t>INSTANCE</a:t>
            </a:r>
            <a:endParaRPr lang="zh-CN" altLang="en-US" dirty="0">
              <a:ea typeface="宋体" panose="02010600030101010101" pitchFamily="2" charset="-122"/>
            </a:endParaRPr>
          </a:p>
        </p:txBody>
      </p:sp>
      <p:sp>
        <p:nvSpPr>
          <p:cNvPr id="28702" name="任意多边形 28701"/>
          <p:cNvSpPr/>
          <p:nvPr/>
        </p:nvSpPr>
        <p:spPr>
          <a:xfrm>
            <a:off x="4013782" y="3860986"/>
            <a:ext cx="1509727" cy="287038"/>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28703" name="圆角矩形 28702"/>
          <p:cNvSpPr/>
          <p:nvPr/>
        </p:nvSpPr>
        <p:spPr>
          <a:xfrm>
            <a:off x="9695875" y="1846958"/>
            <a:ext cx="791339" cy="3309664"/>
          </a:xfrm>
          <a:prstGeom prst="roundRect">
            <a:avLst>
              <a:gd name="adj" fmla="val 16667"/>
            </a:avLst>
          </a:prstGeom>
          <a:solidFill>
            <a:srgbClr val="FFFFCC">
              <a:alpha val="100000"/>
            </a:srgbClr>
          </a:solidFill>
          <a:ln w="9525" cap="flat" cmpd="sng">
            <a:solidFill>
              <a:schemeClr val="tx1"/>
            </a:solidFill>
            <a:prstDash val="solid"/>
            <a:miter/>
            <a:headEnd type="none" w="med" len="med"/>
            <a:tailEnd type="none" w="med" len="med"/>
          </a:ln>
        </p:spPr>
        <p:txBody>
          <a:bodyPr/>
          <a:p>
            <a:endParaRPr lang="zh-CN" altLang="en-US"/>
          </a:p>
        </p:txBody>
      </p:sp>
      <p:sp>
        <p:nvSpPr>
          <p:cNvPr id="28704" name="文本框 28703"/>
          <p:cNvSpPr txBox="1"/>
          <p:nvPr/>
        </p:nvSpPr>
        <p:spPr>
          <a:xfrm>
            <a:off x="9837172" y="2278309"/>
            <a:ext cx="459740" cy="2213844"/>
          </a:xfrm>
          <a:prstGeom prst="rect">
            <a:avLst/>
          </a:prstGeom>
          <a:noFill/>
          <a:ln w="9525">
            <a:noFill/>
          </a:ln>
        </p:spPr>
        <p:txBody>
          <a:bodyPr vert="eaVert" wrap="square" anchor="t">
            <a:spAutoFit/>
          </a:bodyPr>
          <a:p>
            <a:r>
              <a:rPr lang="zh-CN" altLang="en-US" dirty="0">
                <a:ea typeface="宋体" panose="02010600030101010101" pitchFamily="2" charset="-122"/>
              </a:rPr>
              <a:t>Data Engine Server</a:t>
            </a:r>
            <a:endParaRPr lang="zh-CN" altLang="en-US" dirty="0">
              <a:ea typeface="宋体" panose="02010600030101010101" pitchFamily="2" charset="-122"/>
            </a:endParaRPr>
          </a:p>
        </p:txBody>
      </p:sp>
      <p:sp>
        <p:nvSpPr>
          <p:cNvPr id="28705" name="圆柱形 28704"/>
          <p:cNvSpPr/>
          <p:nvPr/>
        </p:nvSpPr>
        <p:spPr>
          <a:xfrm>
            <a:off x="10628354" y="2853971"/>
            <a:ext cx="1224275" cy="1007014"/>
          </a:xfrm>
          <a:prstGeom prst="can">
            <a:avLst>
              <a:gd name="adj" fmla="val 25000"/>
            </a:avLst>
          </a:prstGeom>
          <a:solidFill>
            <a:srgbClr val="FFCCFF">
              <a:alpha val="100000"/>
            </a:srgbClr>
          </a:solidFill>
          <a:ln w="9525" cap="flat" cmpd="sng">
            <a:solidFill>
              <a:schemeClr val="tx1"/>
            </a:solidFill>
            <a:prstDash val="solid"/>
            <a:miter/>
            <a:headEnd type="none" w="med" len="med"/>
            <a:tailEnd type="none" w="med" len="med"/>
          </a:ln>
        </p:spPr>
        <p:txBody>
          <a:bodyPr vert="horz" wrap="none" lIns="90076" tIns="46941" rIns="90076" bIns="46941" anchor="ctr"/>
          <a:p>
            <a:pPr algn="ctr"/>
            <a:r>
              <a:rPr lang="zh-CN" altLang="en-US" dirty="0">
                <a:ea typeface="宋体" panose="02010600030101010101" pitchFamily="2" charset="-122"/>
              </a:rPr>
              <a:t>Configure </a:t>
            </a:r>
            <a:endParaRPr lang="zh-CN" altLang="en-US" dirty="0">
              <a:ea typeface="宋体" panose="02010600030101010101" pitchFamily="2" charset="-122"/>
            </a:endParaRPr>
          </a:p>
          <a:p>
            <a:pPr algn="ctr"/>
            <a:r>
              <a:rPr lang="zh-CN" altLang="en-US" dirty="0">
                <a:ea typeface="宋体" panose="02010600030101010101" pitchFamily="2" charset="-122"/>
              </a:rPr>
              <a:t>DB</a:t>
            </a:r>
            <a:endParaRPr lang="zh-CN" altLang="en-US" dirty="0">
              <a:ea typeface="宋体" panose="02010600030101010101" pitchFamily="2" charset="-122"/>
            </a:endParaRPr>
          </a:p>
        </p:txBody>
      </p:sp>
      <p:sp>
        <p:nvSpPr>
          <p:cNvPr id="28706" name="圆柱形 28705"/>
          <p:cNvSpPr/>
          <p:nvPr/>
        </p:nvSpPr>
        <p:spPr>
          <a:xfrm>
            <a:off x="5753457" y="3865743"/>
            <a:ext cx="1517657" cy="2635680"/>
          </a:xfrm>
          <a:prstGeom prst="can">
            <a:avLst>
              <a:gd name="adj" fmla="val 43417"/>
            </a:avLst>
          </a:prstGeom>
          <a:solidFill>
            <a:srgbClr val="CC99FF">
              <a:alpha val="100000"/>
            </a:srgbClr>
          </a:solidFill>
          <a:ln w="9525" cap="flat" cmpd="sng">
            <a:solidFill>
              <a:schemeClr val="tx1"/>
            </a:solidFill>
            <a:prstDash val="solid"/>
            <a:bevel/>
            <a:headEnd type="none" w="med" len="med"/>
            <a:tailEnd type="none" w="med" len="med"/>
          </a:ln>
        </p:spPr>
        <p:txBody>
          <a:bodyPr/>
          <a:p>
            <a:endParaRPr lang="zh-CN" altLang="en-US"/>
          </a:p>
        </p:txBody>
      </p:sp>
      <p:sp>
        <p:nvSpPr>
          <p:cNvPr id="28707" name="圆角矩形 28706"/>
          <p:cNvSpPr/>
          <p:nvPr/>
        </p:nvSpPr>
        <p:spPr>
          <a:xfrm>
            <a:off x="5900941" y="4630121"/>
            <a:ext cx="1222688" cy="1654040"/>
          </a:xfrm>
          <a:prstGeom prst="roundRect">
            <a:avLst>
              <a:gd name="adj" fmla="val 16667"/>
            </a:avLst>
          </a:prstGeom>
          <a:solidFill>
            <a:srgbClr val="CCECFF">
              <a:alpha val="100000"/>
            </a:srgbClr>
          </a:solidFill>
          <a:ln w="9525" cap="flat" cmpd="sng">
            <a:solidFill>
              <a:schemeClr val="tx1"/>
            </a:solidFill>
            <a:prstDash val="solid"/>
            <a:miter/>
            <a:headEnd type="none" w="med" len="med"/>
            <a:tailEnd type="none" w="med" len="med"/>
          </a:ln>
        </p:spPr>
        <p:txBody>
          <a:bodyPr/>
          <a:p>
            <a:endParaRPr lang="zh-CN" altLang="en-US"/>
          </a:p>
        </p:txBody>
      </p:sp>
      <p:sp>
        <p:nvSpPr>
          <p:cNvPr id="28708" name="矩形 28707"/>
          <p:cNvSpPr/>
          <p:nvPr/>
        </p:nvSpPr>
        <p:spPr>
          <a:xfrm>
            <a:off x="6045253" y="4988523"/>
            <a:ext cx="934065" cy="359988"/>
          </a:xfrm>
          <a:prstGeom prst="rect">
            <a:avLst/>
          </a:prstGeom>
          <a:solidFill>
            <a:srgbClr val="FFCCFF">
              <a:alpha val="100000"/>
            </a:srgbClr>
          </a:solidFill>
          <a:ln w="9525" cap="flat" cmpd="sng">
            <a:solidFill>
              <a:schemeClr val="tx1"/>
            </a:solidFill>
            <a:prstDash val="solid"/>
            <a:bevel/>
            <a:headEnd type="none" w="med" len="med"/>
            <a:tailEnd type="none" w="med" len="med"/>
          </a:ln>
        </p:spPr>
        <p:txBody>
          <a:bodyPr vert="horz" wrap="none" lIns="90076" tIns="46941" rIns="90076" bIns="46941" anchor="ctr"/>
          <a:p>
            <a:pPr algn="ctr"/>
            <a:r>
              <a:rPr lang="zh-CN" altLang="en-US" dirty="0">
                <a:ea typeface="宋体" panose="02010600030101010101" pitchFamily="2" charset="-122"/>
              </a:rPr>
              <a:t>t_0016</a:t>
            </a:r>
            <a:endParaRPr lang="zh-CN" altLang="en-US" dirty="0">
              <a:ea typeface="宋体" panose="02010600030101010101" pitchFamily="2" charset="-122"/>
            </a:endParaRPr>
          </a:p>
        </p:txBody>
      </p:sp>
      <p:sp>
        <p:nvSpPr>
          <p:cNvPr id="28709" name="矩形 28708"/>
          <p:cNvSpPr/>
          <p:nvPr/>
        </p:nvSpPr>
        <p:spPr>
          <a:xfrm>
            <a:off x="6045253" y="5472207"/>
            <a:ext cx="934065" cy="359987"/>
          </a:xfrm>
          <a:prstGeom prst="rect">
            <a:avLst/>
          </a:prstGeom>
          <a:solidFill>
            <a:srgbClr val="FFCCFF">
              <a:alpha val="100000"/>
            </a:srgbClr>
          </a:solidFill>
          <a:ln w="9525" cap="flat" cmpd="sng">
            <a:solidFill>
              <a:schemeClr val="tx1"/>
            </a:solidFill>
            <a:prstDash val="solid"/>
            <a:miter/>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t_0017</a:t>
            </a:r>
            <a:endParaRPr lang="zh-CN" altLang="en-US" dirty="0">
              <a:ea typeface="宋体" panose="02010600030101010101" pitchFamily="2" charset="-122"/>
              <a:sym typeface="Arial" panose="020B0604020202020204" pitchFamily="34" charset="0"/>
            </a:endParaRPr>
          </a:p>
        </p:txBody>
      </p:sp>
      <p:sp>
        <p:nvSpPr>
          <p:cNvPr id="28710" name="文本框 28709"/>
          <p:cNvSpPr txBox="1"/>
          <p:nvPr/>
        </p:nvSpPr>
        <p:spPr>
          <a:xfrm>
            <a:off x="6280114" y="5841709"/>
            <a:ext cx="459740" cy="442452"/>
          </a:xfrm>
          <a:prstGeom prst="rect">
            <a:avLst/>
          </a:prstGeom>
          <a:noFill/>
          <a:ln w="9525">
            <a:noFill/>
          </a:ln>
        </p:spPr>
        <p:txBody>
          <a:bodyPr vert="eaVert" wrap="square" anchor="t">
            <a:spAutoFit/>
          </a:bodyPr>
          <a:p>
            <a:r>
              <a:rPr lang="zh-CN" altLang="en-US" dirty="0">
                <a:ea typeface="宋体" panose="02010600030101010101" pitchFamily="2" charset="-122"/>
              </a:rPr>
              <a:t>.....</a:t>
            </a:r>
            <a:endParaRPr lang="zh-CN" altLang="en-US" dirty="0">
              <a:ea typeface="宋体" panose="02010600030101010101" pitchFamily="2" charset="-122"/>
            </a:endParaRPr>
          </a:p>
        </p:txBody>
      </p:sp>
      <p:sp>
        <p:nvSpPr>
          <p:cNvPr id="28711" name="文本框 28710"/>
          <p:cNvSpPr txBox="1"/>
          <p:nvPr/>
        </p:nvSpPr>
        <p:spPr>
          <a:xfrm>
            <a:off x="6153091" y="4642808"/>
            <a:ext cx="718390" cy="368300"/>
          </a:xfrm>
          <a:prstGeom prst="rect">
            <a:avLst/>
          </a:prstGeom>
          <a:noFill/>
          <a:ln w="9525">
            <a:noFill/>
          </a:ln>
        </p:spPr>
        <p:txBody>
          <a:bodyPr vert="horz" wrap="square" anchor="t">
            <a:spAutoFit/>
          </a:bodyPr>
          <a:p>
            <a:r>
              <a:rPr lang="zh-CN" altLang="en-US" dirty="0">
                <a:ea typeface="宋体" panose="02010600030101010101" pitchFamily="2" charset="-122"/>
              </a:rPr>
              <a:t>d_02</a:t>
            </a:r>
            <a:endParaRPr lang="zh-CN" altLang="en-US" dirty="0">
              <a:ea typeface="宋体" panose="02010600030101010101" pitchFamily="2" charset="-122"/>
            </a:endParaRPr>
          </a:p>
        </p:txBody>
      </p:sp>
      <p:sp>
        <p:nvSpPr>
          <p:cNvPr id="28712" name="文本框 28711"/>
          <p:cNvSpPr txBox="1"/>
          <p:nvPr/>
        </p:nvSpPr>
        <p:spPr>
          <a:xfrm>
            <a:off x="5816891" y="4056044"/>
            <a:ext cx="1389203" cy="368300"/>
          </a:xfrm>
          <a:prstGeom prst="rect">
            <a:avLst/>
          </a:prstGeom>
          <a:noFill/>
          <a:ln w="9525">
            <a:noFill/>
          </a:ln>
        </p:spPr>
        <p:txBody>
          <a:bodyPr vert="horz" wrap="square" anchor="t">
            <a:spAutoFit/>
          </a:bodyPr>
          <a:p>
            <a:r>
              <a:rPr lang="zh-CN" altLang="en-US" dirty="0">
                <a:ea typeface="宋体" panose="02010600030101010101" pitchFamily="2" charset="-122"/>
              </a:rPr>
              <a:t>INSTANCE</a:t>
            </a:r>
            <a:endParaRPr lang="zh-CN" altLang="en-US" dirty="0">
              <a:ea typeface="宋体" panose="02010600030101010101" pitchFamily="2" charset="-122"/>
            </a:endParaRPr>
          </a:p>
        </p:txBody>
      </p:sp>
      <p:sp>
        <p:nvSpPr>
          <p:cNvPr id="28713" name="圆柱形 28712"/>
          <p:cNvSpPr/>
          <p:nvPr/>
        </p:nvSpPr>
        <p:spPr>
          <a:xfrm>
            <a:off x="7459829" y="3865743"/>
            <a:ext cx="1519242" cy="2635680"/>
          </a:xfrm>
          <a:prstGeom prst="can">
            <a:avLst>
              <a:gd name="adj" fmla="val 43370"/>
            </a:avLst>
          </a:prstGeom>
          <a:solidFill>
            <a:srgbClr val="CC99FF">
              <a:alpha val="100000"/>
            </a:srgbClr>
          </a:solidFill>
          <a:ln w="9525" cap="flat" cmpd="sng">
            <a:solidFill>
              <a:schemeClr val="tx1"/>
            </a:solidFill>
            <a:prstDash val="solid"/>
            <a:miter/>
            <a:headEnd type="none" w="med" len="med"/>
            <a:tailEnd type="none" w="med" len="med"/>
          </a:ln>
        </p:spPr>
        <p:txBody>
          <a:bodyPr/>
          <a:p>
            <a:endParaRPr lang="zh-CN" altLang="en-US"/>
          </a:p>
        </p:txBody>
      </p:sp>
      <p:sp>
        <p:nvSpPr>
          <p:cNvPr id="28714" name="圆角矩形 28713"/>
          <p:cNvSpPr/>
          <p:nvPr/>
        </p:nvSpPr>
        <p:spPr>
          <a:xfrm>
            <a:off x="7608899" y="4630121"/>
            <a:ext cx="1222689" cy="1654040"/>
          </a:xfrm>
          <a:prstGeom prst="roundRect">
            <a:avLst>
              <a:gd name="adj" fmla="val 16667"/>
            </a:avLst>
          </a:prstGeom>
          <a:solidFill>
            <a:srgbClr val="CCECFF">
              <a:alpha val="100000"/>
            </a:srgbClr>
          </a:solidFill>
          <a:ln w="9525" cap="flat" cmpd="sng">
            <a:solidFill>
              <a:schemeClr val="tx1"/>
            </a:solidFill>
            <a:prstDash val="solid"/>
            <a:headEnd type="none" w="med" len="med"/>
            <a:tailEnd type="none" w="med" len="med"/>
          </a:ln>
        </p:spPr>
        <p:txBody>
          <a:bodyPr/>
          <a:p>
            <a:endParaRPr lang="zh-CN" altLang="en-US"/>
          </a:p>
        </p:txBody>
      </p:sp>
      <p:sp>
        <p:nvSpPr>
          <p:cNvPr id="28715" name="矩形 28714"/>
          <p:cNvSpPr/>
          <p:nvPr/>
        </p:nvSpPr>
        <p:spPr>
          <a:xfrm>
            <a:off x="7751625" y="4988523"/>
            <a:ext cx="935650" cy="359988"/>
          </a:xfrm>
          <a:prstGeom prst="rect">
            <a:avLst/>
          </a:prstGeom>
          <a:solidFill>
            <a:srgbClr val="FFCCFF">
              <a:alpha val="100000"/>
            </a:srgbClr>
          </a:solidFill>
          <a:ln w="9525" cap="flat" cmpd="sng">
            <a:solidFill>
              <a:schemeClr val="tx1"/>
            </a:solidFill>
            <a:prstDash val="solid"/>
            <a:miter/>
            <a:headEnd type="none" w="med" len="med"/>
            <a:tailEnd type="none" w="med" len="med"/>
          </a:ln>
        </p:spPr>
        <p:txBody>
          <a:bodyPr vert="horz" wrap="none" lIns="90076" tIns="46941" rIns="90076" bIns="46941" anchor="ctr"/>
          <a:p>
            <a:pPr algn="ctr"/>
            <a:r>
              <a:rPr lang="zh-CN" altLang="en-US" dirty="0">
                <a:ea typeface="宋体" panose="02010600030101010101" pitchFamily="2" charset="-122"/>
              </a:rPr>
              <a:t>t_0024</a:t>
            </a:r>
            <a:endParaRPr lang="zh-CN" altLang="en-US" dirty="0">
              <a:ea typeface="宋体" panose="02010600030101010101" pitchFamily="2" charset="-122"/>
            </a:endParaRPr>
          </a:p>
        </p:txBody>
      </p:sp>
      <p:sp>
        <p:nvSpPr>
          <p:cNvPr id="28716" name="矩形 28715"/>
          <p:cNvSpPr/>
          <p:nvPr/>
        </p:nvSpPr>
        <p:spPr>
          <a:xfrm>
            <a:off x="7751625" y="5472207"/>
            <a:ext cx="935650" cy="359987"/>
          </a:xfrm>
          <a:prstGeom prst="rect">
            <a:avLst/>
          </a:prstGeom>
          <a:solidFill>
            <a:srgbClr val="FFCCFF">
              <a:alpha val="100000"/>
            </a:srgbClr>
          </a:solidFill>
          <a:ln w="9525" cap="flat" cmpd="sng">
            <a:solidFill>
              <a:schemeClr val="tx1"/>
            </a:solidFill>
            <a:prstDash val="solid"/>
            <a:miter/>
            <a:headEnd type="none" w="med" len="med"/>
            <a:tailEnd type="none" w="med" len="med"/>
          </a:ln>
        </p:spPr>
        <p:txBody>
          <a:bodyPr vert="horz" wrap="none" lIns="90076" tIns="46941" rIns="90076" bIns="46941" anchor="ctr"/>
          <a:p>
            <a:pPr marL="0" indent="0" algn="ctr"/>
            <a:r>
              <a:rPr lang="zh-CN" altLang="en-US" dirty="0">
                <a:ea typeface="宋体" panose="02010600030101010101" pitchFamily="2" charset="-122"/>
                <a:sym typeface="Arial" panose="020B0604020202020204" pitchFamily="34" charset="0"/>
              </a:rPr>
              <a:t>t_0025</a:t>
            </a:r>
            <a:endParaRPr lang="zh-CN" altLang="en-US" dirty="0">
              <a:ea typeface="宋体" panose="02010600030101010101" pitchFamily="2" charset="-122"/>
              <a:sym typeface="Arial" panose="020B0604020202020204" pitchFamily="34" charset="0"/>
            </a:endParaRPr>
          </a:p>
        </p:txBody>
      </p:sp>
      <p:sp>
        <p:nvSpPr>
          <p:cNvPr id="28717" name="文本框 28716"/>
          <p:cNvSpPr txBox="1"/>
          <p:nvPr/>
        </p:nvSpPr>
        <p:spPr>
          <a:xfrm>
            <a:off x="7988073" y="5841709"/>
            <a:ext cx="459740" cy="442452"/>
          </a:xfrm>
          <a:prstGeom prst="rect">
            <a:avLst/>
          </a:prstGeom>
          <a:noFill/>
          <a:ln w="9525">
            <a:noFill/>
          </a:ln>
        </p:spPr>
        <p:txBody>
          <a:bodyPr vert="eaVert" wrap="square" anchor="t">
            <a:spAutoFit/>
          </a:bodyPr>
          <a:p>
            <a:r>
              <a:rPr lang="zh-CN" altLang="en-US" dirty="0">
                <a:ea typeface="宋体" panose="02010600030101010101" pitchFamily="2" charset="-122"/>
              </a:rPr>
              <a:t>.....</a:t>
            </a:r>
            <a:endParaRPr lang="zh-CN" altLang="en-US" dirty="0">
              <a:ea typeface="宋体" panose="02010600030101010101" pitchFamily="2" charset="-122"/>
            </a:endParaRPr>
          </a:p>
        </p:txBody>
      </p:sp>
      <p:sp>
        <p:nvSpPr>
          <p:cNvPr id="28718" name="文本框 28717"/>
          <p:cNvSpPr txBox="1"/>
          <p:nvPr/>
        </p:nvSpPr>
        <p:spPr>
          <a:xfrm>
            <a:off x="7859463" y="4642808"/>
            <a:ext cx="719975" cy="368300"/>
          </a:xfrm>
          <a:prstGeom prst="rect">
            <a:avLst/>
          </a:prstGeom>
          <a:noFill/>
          <a:ln w="9525">
            <a:noFill/>
          </a:ln>
        </p:spPr>
        <p:txBody>
          <a:bodyPr vert="horz" wrap="square" anchor="t">
            <a:spAutoFit/>
          </a:bodyPr>
          <a:p>
            <a:r>
              <a:rPr lang="zh-CN" altLang="en-US" dirty="0">
                <a:ea typeface="宋体" panose="02010600030101010101" pitchFamily="2" charset="-122"/>
              </a:rPr>
              <a:t>d_03</a:t>
            </a:r>
            <a:endParaRPr lang="zh-CN" altLang="en-US" dirty="0">
              <a:ea typeface="宋体" panose="02010600030101010101" pitchFamily="2" charset="-122"/>
            </a:endParaRPr>
          </a:p>
        </p:txBody>
      </p:sp>
      <p:sp>
        <p:nvSpPr>
          <p:cNvPr id="28719" name="文本框 28718"/>
          <p:cNvSpPr txBox="1"/>
          <p:nvPr/>
        </p:nvSpPr>
        <p:spPr>
          <a:xfrm>
            <a:off x="7524850" y="4056044"/>
            <a:ext cx="1389203" cy="368300"/>
          </a:xfrm>
          <a:prstGeom prst="rect">
            <a:avLst/>
          </a:prstGeom>
          <a:noFill/>
          <a:ln w="9525">
            <a:noFill/>
          </a:ln>
        </p:spPr>
        <p:txBody>
          <a:bodyPr vert="horz" wrap="square" anchor="t">
            <a:spAutoFit/>
          </a:bodyPr>
          <a:p>
            <a:r>
              <a:rPr lang="zh-CN" altLang="en-US" dirty="0">
                <a:ea typeface="宋体" panose="02010600030101010101" pitchFamily="2" charset="-122"/>
              </a:rPr>
              <a:t>INSTANCE</a:t>
            </a:r>
            <a:endParaRPr lang="zh-CN" altLang="en-US" dirty="0">
              <a:ea typeface="宋体" panose="02010600030101010101" pitchFamily="2" charset="-122"/>
            </a:endParaRPr>
          </a:p>
        </p:txBody>
      </p:sp>
      <p:cxnSp>
        <p:nvCxnSpPr>
          <p:cNvPr id="28720" name="肘形连接符 28719"/>
          <p:cNvCxnSpPr>
            <a:stCxn id="28688" idx="1"/>
            <a:endCxn id="28703" idx="0"/>
          </p:cNvCxnSpPr>
          <p:nvPr/>
        </p:nvCxnSpPr>
        <p:spPr>
          <a:xfrm rot="-16200000" flipV="1">
            <a:off x="7945099" y="-300280"/>
            <a:ext cx="713632" cy="3580845"/>
          </a:xfrm>
          <a:prstGeom prst="bentConnector3">
            <a:avLst>
              <a:gd name="adj1" fmla="val -33333"/>
            </a:avLst>
          </a:prstGeom>
          <a:ln w="9525" cap="flat" cmpd="sng">
            <a:solidFill>
              <a:schemeClr val="tx1"/>
            </a:solidFill>
            <a:prstDash val="dash"/>
            <a:miter/>
            <a:headEnd type="none" w="med" len="med"/>
            <a:tailEnd type="stealth" w="lg" len="lg"/>
          </a:ln>
        </p:spPr>
      </p:cxnSp>
      <p:cxnSp>
        <p:nvCxnSpPr>
          <p:cNvPr id="28721" name="肘形连接符 28720"/>
          <p:cNvCxnSpPr>
            <a:stCxn id="28695" idx="1"/>
            <a:endCxn id="28703" idx="0"/>
          </p:cNvCxnSpPr>
          <p:nvPr/>
        </p:nvCxnSpPr>
        <p:spPr>
          <a:xfrm rot="-16200000" flipV="1">
            <a:off x="8798285" y="552906"/>
            <a:ext cx="713632" cy="1872886"/>
          </a:xfrm>
          <a:prstGeom prst="bentConnector3">
            <a:avLst>
              <a:gd name="adj1" fmla="val -33333"/>
            </a:avLst>
          </a:prstGeom>
          <a:ln w="9525" cap="flat" cmpd="sng">
            <a:solidFill>
              <a:schemeClr val="tx1"/>
            </a:solidFill>
            <a:prstDash val="dash"/>
            <a:miter/>
            <a:headEnd type="none" w="med" len="med"/>
            <a:tailEnd type="stealth" w="lg" len="lg"/>
          </a:ln>
        </p:spPr>
      </p:cxnSp>
      <p:cxnSp>
        <p:nvCxnSpPr>
          <p:cNvPr id="28722" name="肘形连接符 28721"/>
          <p:cNvCxnSpPr>
            <a:stCxn id="28706" idx="3"/>
            <a:endCxn id="28703" idx="2"/>
          </p:cNvCxnSpPr>
          <p:nvPr/>
        </p:nvCxnSpPr>
        <p:spPr>
          <a:xfrm rot="5400000" flipH="1" flipV="1">
            <a:off x="7627929" y="4037014"/>
            <a:ext cx="1346386" cy="3580845"/>
          </a:xfrm>
          <a:prstGeom prst="bentConnector3">
            <a:avLst>
              <a:gd name="adj1" fmla="val -17681"/>
            </a:avLst>
          </a:prstGeom>
          <a:ln w="9525" cap="flat" cmpd="sng">
            <a:solidFill>
              <a:schemeClr val="tx1"/>
            </a:solidFill>
            <a:prstDash val="dash"/>
            <a:miter/>
            <a:headEnd type="none" w="med" len="med"/>
            <a:tailEnd type="stealth" w="lg" len="lg"/>
          </a:ln>
        </p:spPr>
      </p:cxnSp>
      <p:cxnSp>
        <p:nvCxnSpPr>
          <p:cNvPr id="28723" name="肘形连接符 28722"/>
          <p:cNvCxnSpPr>
            <a:stCxn id="28713" idx="3"/>
            <a:endCxn id="28703" idx="2"/>
          </p:cNvCxnSpPr>
          <p:nvPr/>
        </p:nvCxnSpPr>
        <p:spPr>
          <a:xfrm rot="5400000" flipH="1" flipV="1">
            <a:off x="8482702" y="4891787"/>
            <a:ext cx="1346385" cy="1872886"/>
          </a:xfrm>
          <a:prstGeom prst="bentConnector3">
            <a:avLst>
              <a:gd name="adj1" fmla="val -17681"/>
            </a:avLst>
          </a:prstGeom>
          <a:ln w="9525" cap="flat" cmpd="sng">
            <a:solidFill>
              <a:schemeClr val="tx1"/>
            </a:solidFill>
            <a:prstDash val="dash"/>
            <a:miter/>
            <a:headEnd type="none" w="med" len="med"/>
            <a:tailEnd type="stealth" w="lg" len="lg"/>
          </a:ln>
        </p:spPr>
      </p:cxnSp>
      <p:cxnSp>
        <p:nvCxnSpPr>
          <p:cNvPr id="28724" name="肘形连接符 28723"/>
          <p:cNvCxnSpPr>
            <a:stCxn id="28688" idx="1"/>
            <a:endCxn id="28705" idx="1"/>
          </p:cNvCxnSpPr>
          <p:nvPr/>
        </p:nvCxnSpPr>
        <p:spPr>
          <a:xfrm rot="-16200000" flipV="1">
            <a:off x="8016463" y="-371643"/>
            <a:ext cx="1719059" cy="4728999"/>
          </a:xfrm>
          <a:prstGeom prst="bentConnector3">
            <a:avLst>
              <a:gd name="adj1" fmla="val -13833"/>
            </a:avLst>
          </a:prstGeom>
          <a:ln w="9525" cap="flat" cmpd="sng">
            <a:solidFill>
              <a:schemeClr val="tx1"/>
            </a:solidFill>
            <a:prstDash val="dash"/>
            <a:miter/>
            <a:headEnd type="none" w="med" len="med"/>
            <a:tailEnd type="stealth" w="lg" len="lg"/>
          </a:ln>
        </p:spPr>
      </p:cxnSp>
      <p:cxnSp>
        <p:nvCxnSpPr>
          <p:cNvPr id="28725" name="肘形连接符 28724"/>
          <p:cNvCxnSpPr>
            <a:stCxn id="28706" idx="3"/>
            <a:endCxn id="28705" idx="3"/>
          </p:cNvCxnSpPr>
          <p:nvPr/>
        </p:nvCxnSpPr>
        <p:spPr>
          <a:xfrm rot="5400000" flipH="1" flipV="1">
            <a:off x="7554980" y="2815911"/>
            <a:ext cx="2642023" cy="4728999"/>
          </a:xfrm>
          <a:prstGeom prst="bentConnector3">
            <a:avLst>
              <a:gd name="adj1" fmla="val -9009"/>
            </a:avLst>
          </a:prstGeom>
          <a:ln w="9525" cap="flat" cmpd="sng">
            <a:solidFill>
              <a:schemeClr val="tx1"/>
            </a:solidFill>
            <a:prstDash val="dash"/>
            <a:miter/>
            <a:headEnd type="none" w="med" len="med"/>
            <a:tailEnd type="stealth" w="lg" len="lg"/>
          </a:ln>
        </p:spPr>
      </p:cxnSp>
    </p:spTree>
  </p:cSld>
  <p:clrMapOvr>
    <a:masterClrMapping/>
  </p:clrMapOvr>
  <p:transition>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谢谢观看</a:t>
            </a:r>
            <a:endParaRPr lang="zh-CN" altLang="en-US"/>
          </a:p>
        </p:txBody>
      </p:sp>
      <p:sp>
        <p:nvSpPr>
          <p:cNvPr id="3" name="文本占位符 2"/>
          <p:cNvSpPr>
            <a:spLocks noGrp="1"/>
          </p:cNvSpPr>
          <p:nvPr>
            <p:ph type="body" sz="quarter" idx="13"/>
            <p:custDataLst>
              <p:tags r:id="rId2"/>
            </p:custDataLst>
          </p:nvPr>
        </p:nvSpPr>
        <p:spPr/>
        <p:txBody>
          <a:bodyPr/>
          <a:lstStyle/>
          <a:p>
            <a:r>
              <a:rPr lang="en-US" altLang="zh-CN"/>
              <a:t>THANKS</a:t>
            </a:r>
            <a:endParaRPr lang="en-US" altLang="zh-CN"/>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91440" tIns="45720" rIns="91440" bIns="45720" rtlCol="0" anchor="ctr">
            <a:normAutofit/>
          </a:bodyPr>
          <a:lstStyle/>
          <a:p>
            <a:r>
              <a:rPr lang="en-US" altLang="zh-CN" dirty="0"/>
              <a:t>MySQL</a:t>
            </a:r>
            <a:r>
              <a:rPr dirty="0"/>
              <a:t>服务器的连接</a:t>
            </a:r>
            <a:endParaRPr dirty="0"/>
          </a:p>
        </p:txBody>
      </p:sp>
      <p:graphicFrame>
        <p:nvGraphicFramePr>
          <p:cNvPr id="9219" name="对象 9218"/>
          <p:cNvGraphicFramePr>
            <a:graphicFrameLocks noChangeAspect="1"/>
          </p:cNvGraphicFramePr>
          <p:nvPr/>
        </p:nvGraphicFramePr>
        <p:xfrm>
          <a:off x="6942455" y="2442845"/>
          <a:ext cx="1898650" cy="2474913"/>
        </p:xfrm>
        <a:graphic>
          <a:graphicData uri="http://schemas.openxmlformats.org/presentationml/2006/ole">
            <mc:AlternateContent xmlns:mc="http://schemas.openxmlformats.org/markup-compatibility/2006">
              <mc:Choice xmlns:v="urn:schemas-microsoft-com:vml" Requires="v">
                <p:oleObj spid="_x0000_s3076" name="" r:id="rId2" imgW="2735580" imgH="3825875" progId="MS_ClipArt_Gallery.2">
                  <p:embed/>
                </p:oleObj>
              </mc:Choice>
              <mc:Fallback>
                <p:oleObj name="" r:id="rId2" imgW="2735580" imgH="3825875" progId="MS_ClipArt_Gallery.2">
                  <p:embed/>
                  <p:pic>
                    <p:nvPicPr>
                      <p:cNvPr id="0" name="图片 3075"/>
                      <p:cNvPicPr/>
                      <p:nvPr/>
                    </p:nvPicPr>
                    <p:blipFill>
                      <a:blip r:embed="rId3"/>
                      <a:stretch>
                        <a:fillRect/>
                      </a:stretch>
                    </p:blipFill>
                    <p:spPr>
                      <a:xfrm>
                        <a:off x="6942455" y="2442845"/>
                        <a:ext cx="1898650" cy="2474913"/>
                      </a:xfrm>
                      <a:prstGeom prst="rect">
                        <a:avLst/>
                      </a:prstGeom>
                      <a:solidFill>
                        <a:schemeClr val="tx1">
                          <a:alpha val="100000"/>
                        </a:schemeClr>
                      </a:solidFill>
                      <a:ln w="38100">
                        <a:noFill/>
                        <a:miter/>
                      </a:ln>
                    </p:spPr>
                  </p:pic>
                </p:oleObj>
              </mc:Fallback>
            </mc:AlternateContent>
          </a:graphicData>
        </a:graphic>
      </p:graphicFrame>
      <p:sp>
        <p:nvSpPr>
          <p:cNvPr id="9220" name="文本框 9219"/>
          <p:cNvSpPr txBox="1"/>
          <p:nvPr/>
        </p:nvSpPr>
        <p:spPr>
          <a:xfrm>
            <a:off x="6942455" y="1903095"/>
            <a:ext cx="1952625" cy="358775"/>
          </a:xfrm>
          <a:prstGeom prst="rect">
            <a:avLst/>
          </a:prstGeom>
          <a:noFill/>
          <a:ln w="9525">
            <a:noFill/>
          </a:ln>
        </p:spPr>
        <p:txBody>
          <a:bodyPr wrap="square">
            <a:spAutoFit/>
          </a:bodyPr>
          <a:p>
            <a:r>
              <a:rPr lang="zh-CN" altLang="en-US" dirty="0">
                <a:solidFill>
                  <a:srgbClr val="003366"/>
                </a:solidFill>
              </a:rPr>
              <a:t>mysql服务器</a:t>
            </a:r>
            <a:endParaRPr lang="zh-CN" altLang="en-US" dirty="0">
              <a:solidFill>
                <a:srgbClr val="003366"/>
              </a:solidFill>
            </a:endParaRPr>
          </a:p>
        </p:txBody>
      </p:sp>
      <p:sp>
        <p:nvSpPr>
          <p:cNvPr id="9221" name="圆角矩形 9220"/>
          <p:cNvSpPr/>
          <p:nvPr/>
        </p:nvSpPr>
        <p:spPr>
          <a:xfrm>
            <a:off x="1002030" y="2398395"/>
            <a:ext cx="1936750" cy="2835275"/>
          </a:xfrm>
          <a:prstGeom prst="roundRect">
            <a:avLst>
              <a:gd name="adj" fmla="val 16667"/>
            </a:avLst>
          </a:prstGeom>
          <a:solidFill>
            <a:srgbClr val="00B8FF"/>
          </a:solidFill>
          <a:ln w="9525" cap="flat" cmpd="sng">
            <a:solidFill>
              <a:schemeClr val="tx1"/>
            </a:solidFill>
            <a:prstDash val="solid"/>
            <a:headEnd type="none" w="med" len="med"/>
            <a:tailEnd type="none" w="med" len="med"/>
          </a:ln>
        </p:spPr>
        <p:txBody>
          <a:bodyPr wrap="none" anchor="ctr"/>
          <a:p>
            <a:pPr algn="ctr"/>
            <a:r>
              <a:rPr lang="zh-CN" altLang="en-US" dirty="0"/>
              <a:t>MySQL客户端</a:t>
            </a:r>
            <a:endParaRPr lang="zh-CN" altLang="en-US" dirty="0"/>
          </a:p>
        </p:txBody>
      </p:sp>
      <p:sp>
        <p:nvSpPr>
          <p:cNvPr id="9222" name="直接连接符 9221"/>
          <p:cNvSpPr/>
          <p:nvPr/>
        </p:nvSpPr>
        <p:spPr>
          <a:xfrm>
            <a:off x="3208655" y="2938145"/>
            <a:ext cx="3644900" cy="0"/>
          </a:xfrm>
          <a:prstGeom prst="line">
            <a:avLst/>
          </a:prstGeom>
          <a:ln w="9525" cap="flat" cmpd="sng">
            <a:solidFill>
              <a:schemeClr val="tx1"/>
            </a:solidFill>
            <a:prstDash val="solid"/>
            <a:headEnd type="none" w="med" len="med"/>
            <a:tailEnd type="triangle" w="med" len="med"/>
          </a:ln>
        </p:spPr>
      </p:sp>
      <p:sp>
        <p:nvSpPr>
          <p:cNvPr id="9223" name="直接连接符 9222"/>
          <p:cNvSpPr/>
          <p:nvPr/>
        </p:nvSpPr>
        <p:spPr>
          <a:xfrm flipH="1">
            <a:off x="3118168" y="4601845"/>
            <a:ext cx="3509962" cy="1588"/>
          </a:xfrm>
          <a:prstGeom prst="line">
            <a:avLst/>
          </a:prstGeom>
          <a:ln w="9525" cap="flat" cmpd="sng">
            <a:solidFill>
              <a:schemeClr val="tx1"/>
            </a:solidFill>
            <a:prstDash val="solid"/>
            <a:headEnd type="none" w="med" len="med"/>
            <a:tailEnd type="triangle" w="med" len="med"/>
          </a:ln>
        </p:spPr>
      </p:sp>
      <p:sp>
        <p:nvSpPr>
          <p:cNvPr id="9224" name="折角形 9223"/>
          <p:cNvSpPr/>
          <p:nvPr/>
        </p:nvSpPr>
        <p:spPr>
          <a:xfrm>
            <a:off x="3703955" y="3027045"/>
            <a:ext cx="2428875" cy="1485900"/>
          </a:xfrm>
          <a:prstGeom prst="foldedCorner">
            <a:avLst>
              <a:gd name="adj" fmla="val 12500"/>
            </a:avLst>
          </a:prstGeom>
          <a:solidFill>
            <a:schemeClr val="hlink"/>
          </a:solidFill>
          <a:ln w="9525" cap="flat" cmpd="sng">
            <a:solidFill>
              <a:schemeClr val="tx1"/>
            </a:solidFill>
            <a:prstDash val="solid"/>
            <a:headEnd type="none" w="med" len="med"/>
            <a:tailEnd type="none" w="med" len="med"/>
          </a:ln>
        </p:spPr>
        <p:txBody>
          <a:bodyPr wrap="none" anchor="ctr"/>
          <a:p>
            <a:pPr algn="ctr"/>
            <a:r>
              <a:rPr lang="zh-CN" altLang="en-US" dirty="0">
                <a:solidFill>
                  <a:srgbClr val="FF3300"/>
                </a:solidFill>
              </a:rPr>
              <a:t>mysql是服务器,</a:t>
            </a:r>
            <a:endParaRPr lang="zh-CN" altLang="en-US" dirty="0">
              <a:solidFill>
                <a:srgbClr val="FF3300"/>
              </a:solidFill>
            </a:endParaRPr>
          </a:p>
          <a:p>
            <a:pPr algn="ctr"/>
            <a:r>
              <a:rPr lang="zh-CN" altLang="en-US" dirty="0">
                <a:solidFill>
                  <a:srgbClr val="FF3300"/>
                </a:solidFill>
              </a:rPr>
              <a:t>因此,满足mysql</a:t>
            </a:r>
            <a:endParaRPr lang="zh-CN" altLang="en-US" dirty="0">
              <a:solidFill>
                <a:srgbClr val="FF3300"/>
              </a:solidFill>
            </a:endParaRPr>
          </a:p>
          <a:p>
            <a:pPr algn="ctr"/>
            <a:r>
              <a:rPr lang="zh-CN" altLang="en-US" dirty="0">
                <a:solidFill>
                  <a:srgbClr val="FF3300"/>
                </a:solidFill>
              </a:rPr>
              <a:t>通信规范</a:t>
            </a:r>
            <a:endParaRPr lang="zh-CN" altLang="en-US" dirty="0">
              <a:solidFill>
                <a:srgbClr val="FF3300"/>
              </a:solidFill>
            </a:endParaRPr>
          </a:p>
          <a:p>
            <a:pPr algn="ctr"/>
            <a:r>
              <a:rPr lang="zh-CN" altLang="en-US" dirty="0">
                <a:solidFill>
                  <a:srgbClr val="FF3300"/>
                </a:solidFill>
              </a:rPr>
              <a:t>的工具都可以</a:t>
            </a:r>
            <a:endParaRPr lang="zh-CN" altLang="en-US" dirty="0">
              <a:solidFill>
                <a:srgbClr val="FF3300"/>
              </a:solidFill>
            </a:endParaRPr>
          </a:p>
          <a:p>
            <a:pPr algn="ctr"/>
            <a:r>
              <a:rPr lang="zh-CN" altLang="en-US" dirty="0">
                <a:solidFill>
                  <a:srgbClr val="FF3300"/>
                </a:solidFill>
              </a:rPr>
              <a:t>做客户端</a:t>
            </a:r>
            <a:endParaRPr lang="zh-CN" altLang="en-US" dirty="0">
              <a:solidFill>
                <a:srgbClr val="FF3300"/>
              </a:solidFill>
            </a:endParaRPr>
          </a:p>
        </p:txBody>
      </p:sp>
      <p:sp>
        <p:nvSpPr>
          <p:cNvPr id="5" name="文本框 4"/>
          <p:cNvSpPr txBox="1"/>
          <p:nvPr/>
        </p:nvSpPr>
        <p:spPr>
          <a:xfrm>
            <a:off x="838200" y="5776595"/>
            <a:ext cx="8577580" cy="645160"/>
          </a:xfrm>
          <a:prstGeom prst="rect">
            <a:avLst/>
          </a:prstGeom>
          <a:noFill/>
        </p:spPr>
        <p:txBody>
          <a:bodyPr wrap="none" rtlCol="0">
            <a:spAutoFit/>
          </a:bodyPr>
          <a:p>
            <a:r>
              <a:rPr lang="en-US" altLang="zh-CN"/>
              <a:t>       </a:t>
            </a:r>
            <a:r>
              <a:rPr lang="zh-CN" altLang="en-US"/>
              <a:t>这也是所有数据库服务器连接的方式，只要知道当前数据库服务器所属</a:t>
            </a:r>
            <a:r>
              <a:rPr lang="en-US" altLang="zh-CN"/>
              <a:t>ip</a:t>
            </a:r>
            <a:r>
              <a:rPr lang="zh-CN" altLang="en-US"/>
              <a:t>和端口</a:t>
            </a:r>
            <a:endParaRPr lang="zh-CN" altLang="en-US"/>
          </a:p>
          <a:p>
            <a:r>
              <a:rPr lang="zh-CN" altLang="en-US"/>
              <a:t>就可以实现客户端与服务器的连接</a:t>
            </a:r>
            <a:r>
              <a:rPr lang="en-US" altLang="zh-CN"/>
              <a:t>(</a:t>
            </a:r>
            <a:r>
              <a:rPr lang="zh-CN" altLang="en-US"/>
              <a:t>拥有权限的基础上</a:t>
            </a:r>
            <a:r>
              <a:rPr lang="en-US" altLang="zh-CN"/>
              <a:t>)</a:t>
            </a:r>
            <a:endParaRPr lang="en-US" altLang="zh-CN"/>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91440" tIns="45720" rIns="91440" bIns="45720" rtlCol="0" anchor="ctr">
            <a:normAutofit/>
          </a:bodyPr>
          <a:lstStyle/>
          <a:p>
            <a:r>
              <a:rPr lang="zh-CN" altLang="en-US" dirty="0"/>
              <a:t>认识</a:t>
            </a:r>
            <a:r>
              <a:rPr lang="en-US" altLang="zh-CN" dirty="0"/>
              <a:t>MySQL</a:t>
            </a:r>
            <a:r>
              <a:rPr dirty="0"/>
              <a:t>数据库</a:t>
            </a:r>
            <a:endParaRPr dirty="0"/>
          </a:p>
        </p:txBody>
      </p:sp>
      <p:sp>
        <p:nvSpPr>
          <p:cNvPr id="3" name="内容占位符 2"/>
          <p:cNvSpPr>
            <a:spLocks noGrp="1"/>
          </p:cNvSpPr>
          <p:nvPr>
            <p:ph sz="half" idx="1"/>
            <p:custDataLst>
              <p:tags r:id="rId2"/>
            </p:custDataLst>
          </p:nvPr>
        </p:nvSpPr>
        <p:spPr>
          <a:xfrm>
            <a:off x="838200" y="1825625"/>
            <a:ext cx="10580370" cy="4351655"/>
          </a:xfrm>
        </p:spPr>
        <p:txBody>
          <a:bodyPr vert="horz" lIns="91440" tIns="45720" rIns="91440" bIns="45720" rtlCol="0">
            <a:normAutofit/>
          </a:bodyPr>
          <a:lstStyle/>
          <a:p>
            <a:pPr>
              <a:lnSpc>
                <a:spcPct val="120000"/>
              </a:lnSpc>
            </a:pPr>
            <a:r>
              <a:rPr lang="en-US" altLang="zh-CN" sz="1800">
                <a:solidFill>
                  <a:srgbClr val="003366"/>
                </a:solidFill>
                <a:sym typeface="+mn-ea"/>
              </a:rPr>
              <a:t>MySQL</a:t>
            </a:r>
            <a:r>
              <a:rPr lang="zh-CN" altLang="en-US" sz="1800">
                <a:solidFill>
                  <a:srgbClr val="003366"/>
                </a:solidFill>
                <a:sym typeface="+mn-ea"/>
              </a:rPr>
              <a:t>是一个小型关系型数据库管理系统，开发者为瑞典</a:t>
            </a:r>
            <a:r>
              <a:rPr lang="en-US" altLang="zh-CN" sz="1800">
                <a:solidFill>
                  <a:srgbClr val="003366"/>
                </a:solidFill>
                <a:sym typeface="+mn-ea"/>
              </a:rPr>
              <a:t>MySQL AB</a:t>
            </a:r>
            <a:r>
              <a:rPr lang="zh-CN" altLang="en-US" sz="1800">
                <a:solidFill>
                  <a:srgbClr val="003366"/>
                </a:solidFill>
                <a:sym typeface="+mn-ea"/>
              </a:rPr>
              <a:t>公司。</a:t>
            </a:r>
            <a:endParaRPr lang="zh-CN" altLang="en-US" sz="1800">
              <a:solidFill>
                <a:srgbClr val="003366"/>
              </a:solidFill>
            </a:endParaRPr>
          </a:p>
          <a:p>
            <a:pPr>
              <a:lnSpc>
                <a:spcPct val="120000"/>
              </a:lnSpc>
            </a:pPr>
            <a:endParaRPr lang="zh-CN" altLang="en-US" sz="1800">
              <a:solidFill>
                <a:srgbClr val="003366"/>
              </a:solidFill>
            </a:endParaRPr>
          </a:p>
          <a:p>
            <a:pPr>
              <a:lnSpc>
                <a:spcPct val="120000"/>
              </a:lnSpc>
            </a:pPr>
            <a:r>
              <a:rPr lang="zh-CN" altLang="en-US" sz="1800">
                <a:solidFill>
                  <a:srgbClr val="003366"/>
                </a:solidFill>
                <a:sym typeface="+mn-ea"/>
              </a:rPr>
              <a:t>在</a:t>
            </a:r>
            <a:r>
              <a:rPr lang="en-US" altLang="zh-CN" sz="1800">
                <a:solidFill>
                  <a:srgbClr val="003366"/>
                </a:solidFill>
                <a:sym typeface="+mn-ea"/>
              </a:rPr>
              <a:t>2008</a:t>
            </a:r>
            <a:r>
              <a:rPr lang="zh-CN" altLang="en-US" sz="1800">
                <a:solidFill>
                  <a:srgbClr val="003366"/>
                </a:solidFill>
                <a:sym typeface="+mn-ea"/>
              </a:rPr>
              <a:t>年</a:t>
            </a:r>
            <a:r>
              <a:rPr lang="en-US" altLang="zh-CN" sz="1800">
                <a:solidFill>
                  <a:srgbClr val="003366"/>
                </a:solidFill>
                <a:sym typeface="+mn-ea"/>
              </a:rPr>
              <a:t>1</a:t>
            </a:r>
            <a:r>
              <a:rPr lang="zh-CN" altLang="en-US" sz="1800">
                <a:solidFill>
                  <a:srgbClr val="003366"/>
                </a:solidFill>
                <a:sym typeface="+mn-ea"/>
              </a:rPr>
              <a:t>月</a:t>
            </a:r>
            <a:r>
              <a:rPr lang="en-US" altLang="zh-CN" sz="1800">
                <a:solidFill>
                  <a:srgbClr val="003366"/>
                </a:solidFill>
                <a:sym typeface="+mn-ea"/>
              </a:rPr>
              <a:t>16</a:t>
            </a:r>
            <a:r>
              <a:rPr lang="zh-CN" altLang="en-US" sz="1800">
                <a:solidFill>
                  <a:srgbClr val="003366"/>
                </a:solidFill>
                <a:sym typeface="+mn-ea"/>
              </a:rPr>
              <a:t>号被</a:t>
            </a:r>
            <a:r>
              <a:rPr lang="en-US" altLang="zh-CN" sz="1800">
                <a:solidFill>
                  <a:srgbClr val="003366"/>
                </a:solidFill>
                <a:sym typeface="+mn-ea"/>
              </a:rPr>
              <a:t>Sun</a:t>
            </a:r>
            <a:r>
              <a:rPr lang="zh-CN" altLang="en-US" sz="1800">
                <a:solidFill>
                  <a:srgbClr val="003366"/>
                </a:solidFill>
                <a:sym typeface="+mn-ea"/>
              </a:rPr>
              <a:t>公司收购。而</a:t>
            </a:r>
            <a:r>
              <a:rPr lang="en-US" altLang="zh-CN" sz="1800">
                <a:solidFill>
                  <a:srgbClr val="003366"/>
                </a:solidFill>
                <a:sym typeface="+mn-ea"/>
              </a:rPr>
              <a:t>2009</a:t>
            </a:r>
            <a:r>
              <a:rPr lang="zh-CN" altLang="en-US" sz="1800">
                <a:solidFill>
                  <a:srgbClr val="003366"/>
                </a:solidFill>
                <a:sym typeface="+mn-ea"/>
              </a:rPr>
              <a:t>年</a:t>
            </a:r>
            <a:r>
              <a:rPr lang="en-US" altLang="zh-CN" sz="1800">
                <a:solidFill>
                  <a:srgbClr val="003366"/>
                </a:solidFill>
                <a:sym typeface="+mn-ea"/>
              </a:rPr>
              <a:t>,SUN</a:t>
            </a:r>
            <a:r>
              <a:rPr lang="zh-CN" altLang="en-US" sz="1800">
                <a:solidFill>
                  <a:srgbClr val="003366"/>
                </a:solidFill>
                <a:sym typeface="+mn-ea"/>
              </a:rPr>
              <a:t>又被</a:t>
            </a:r>
            <a:r>
              <a:rPr lang="en-US" altLang="zh-CN" sz="1800">
                <a:solidFill>
                  <a:srgbClr val="003366"/>
                </a:solidFill>
                <a:sym typeface="+mn-ea"/>
              </a:rPr>
              <a:t>Oracle</a:t>
            </a:r>
            <a:r>
              <a:rPr lang="zh-CN" altLang="en-US" sz="1800">
                <a:solidFill>
                  <a:srgbClr val="003366"/>
                </a:solidFill>
                <a:sym typeface="+mn-ea"/>
              </a:rPr>
              <a:t>收购</a:t>
            </a:r>
            <a:r>
              <a:rPr lang="en-US" altLang="zh-CN" sz="1800">
                <a:solidFill>
                  <a:srgbClr val="003366"/>
                </a:solidFill>
                <a:sym typeface="+mn-ea"/>
              </a:rPr>
              <a:t>.</a:t>
            </a:r>
            <a:endParaRPr lang="en-US" altLang="zh-CN" sz="1800">
              <a:solidFill>
                <a:srgbClr val="003366"/>
              </a:solidFill>
            </a:endParaRPr>
          </a:p>
          <a:p>
            <a:pPr>
              <a:lnSpc>
                <a:spcPct val="120000"/>
              </a:lnSpc>
            </a:pPr>
            <a:r>
              <a:rPr lang="zh-CN" altLang="en-US" sz="1800">
                <a:solidFill>
                  <a:srgbClr val="003366"/>
                </a:solidFill>
                <a:sym typeface="+mn-ea"/>
              </a:rPr>
              <a:t>对于</a:t>
            </a:r>
            <a:r>
              <a:rPr lang="en-US" altLang="zh-CN" sz="1800">
                <a:solidFill>
                  <a:srgbClr val="003366"/>
                </a:solidFill>
                <a:sym typeface="+mn-ea"/>
              </a:rPr>
              <a:t>Mysql</a:t>
            </a:r>
            <a:r>
              <a:rPr lang="zh-CN" altLang="en-US" sz="1800">
                <a:solidFill>
                  <a:srgbClr val="003366"/>
                </a:solidFill>
                <a:sym typeface="+mn-ea"/>
              </a:rPr>
              <a:t>的前途</a:t>
            </a:r>
            <a:r>
              <a:rPr lang="en-US" altLang="zh-CN" sz="1800">
                <a:solidFill>
                  <a:srgbClr val="003366"/>
                </a:solidFill>
                <a:sym typeface="+mn-ea"/>
              </a:rPr>
              <a:t>,</a:t>
            </a:r>
            <a:r>
              <a:rPr lang="zh-CN" altLang="en-US" sz="1800">
                <a:solidFill>
                  <a:srgbClr val="003366"/>
                </a:solidFill>
                <a:sym typeface="+mn-ea"/>
              </a:rPr>
              <a:t>没有任何人抱乐观的态度</a:t>
            </a:r>
            <a:r>
              <a:rPr lang="en-US" altLang="zh-CN" sz="1800">
                <a:solidFill>
                  <a:srgbClr val="003366"/>
                </a:solidFill>
                <a:sym typeface="+mn-ea"/>
              </a:rPr>
              <a:t>.</a:t>
            </a:r>
            <a:endParaRPr lang="en-US" altLang="zh-CN" sz="1800">
              <a:solidFill>
                <a:srgbClr val="003366"/>
              </a:solidFill>
            </a:endParaRPr>
          </a:p>
          <a:p>
            <a:pPr>
              <a:lnSpc>
                <a:spcPct val="120000"/>
              </a:lnSpc>
            </a:pPr>
            <a:endParaRPr lang="en-US" altLang="zh-CN" sz="1800">
              <a:solidFill>
                <a:srgbClr val="003366"/>
              </a:solidFill>
            </a:endParaRPr>
          </a:p>
          <a:p>
            <a:pPr>
              <a:lnSpc>
                <a:spcPct val="120000"/>
              </a:lnSpc>
            </a:pPr>
            <a:r>
              <a:rPr lang="zh-CN" altLang="en-US" sz="1800">
                <a:solidFill>
                  <a:srgbClr val="003366"/>
                </a:solidFill>
                <a:sym typeface="+mn-ea"/>
              </a:rPr>
              <a:t>目前 </a:t>
            </a:r>
            <a:r>
              <a:rPr lang="en-US" altLang="zh-CN" sz="1800">
                <a:solidFill>
                  <a:srgbClr val="003366"/>
                </a:solidFill>
                <a:sym typeface="+mn-ea"/>
              </a:rPr>
              <a:t>MySQL</a:t>
            </a:r>
            <a:r>
              <a:rPr lang="zh-CN" altLang="en-US" sz="1800">
                <a:solidFill>
                  <a:srgbClr val="003366"/>
                </a:solidFill>
                <a:sym typeface="+mn-ea"/>
              </a:rPr>
              <a:t>被广泛地应用在</a:t>
            </a:r>
            <a:r>
              <a:rPr lang="en-US" altLang="zh-CN" sz="1800">
                <a:solidFill>
                  <a:srgbClr val="003366"/>
                </a:solidFill>
                <a:sym typeface="+mn-ea"/>
              </a:rPr>
              <a:t>Internet</a:t>
            </a:r>
            <a:r>
              <a:rPr lang="zh-CN" altLang="en-US" sz="1800">
                <a:solidFill>
                  <a:srgbClr val="003366"/>
                </a:solidFill>
                <a:sym typeface="+mn-ea"/>
              </a:rPr>
              <a:t>上的中小型网站中。</a:t>
            </a:r>
            <a:endParaRPr lang="zh-CN" altLang="en-US" sz="1800">
              <a:solidFill>
                <a:srgbClr val="003366"/>
              </a:solidFill>
            </a:endParaRPr>
          </a:p>
          <a:p>
            <a:pPr>
              <a:lnSpc>
                <a:spcPct val="120000"/>
              </a:lnSpc>
            </a:pPr>
            <a:r>
              <a:rPr lang="zh-CN" altLang="en-US" sz="1800">
                <a:solidFill>
                  <a:srgbClr val="003366"/>
                </a:solidFill>
                <a:sym typeface="+mn-ea"/>
              </a:rPr>
              <a:t>由于其体积小、速度快、总体拥有成本低，尤其是开放源码这一特点，</a:t>
            </a:r>
            <a:endParaRPr lang="zh-CN" altLang="en-US" sz="1800">
              <a:solidFill>
                <a:srgbClr val="003366"/>
              </a:solidFill>
            </a:endParaRPr>
          </a:p>
          <a:p>
            <a:pPr>
              <a:lnSpc>
                <a:spcPct val="120000"/>
              </a:lnSpc>
            </a:pPr>
            <a:r>
              <a:rPr lang="zh-CN" altLang="en-US" sz="1800">
                <a:solidFill>
                  <a:srgbClr val="003366"/>
                </a:solidFill>
                <a:sym typeface="+mn-ea"/>
              </a:rPr>
              <a:t>许多中小型网站为了降低网 站总体拥有成本而选择了</a:t>
            </a:r>
            <a:r>
              <a:rPr lang="en-US" altLang="zh-CN" sz="1800">
                <a:solidFill>
                  <a:srgbClr val="003366"/>
                </a:solidFill>
                <a:sym typeface="+mn-ea"/>
              </a:rPr>
              <a:t>MySQL</a:t>
            </a:r>
            <a:r>
              <a:rPr lang="zh-CN" altLang="en-US" sz="1800">
                <a:solidFill>
                  <a:srgbClr val="003366"/>
                </a:solidFill>
                <a:sym typeface="+mn-ea"/>
              </a:rPr>
              <a:t>作为网站数据库。</a:t>
            </a:r>
            <a:endParaRPr lang="en-US" altLang="zh-CN" sz="1800" dirty="0"/>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91440" tIns="45720" rIns="91440" bIns="45720" rtlCol="0" anchor="ctr">
            <a:normAutofit/>
          </a:bodyPr>
          <a:lstStyle/>
          <a:p>
            <a:r>
              <a:rPr lang="en-US" altLang="zh-CN" dirty="0"/>
              <a:t>MySQL</a:t>
            </a:r>
            <a:r>
              <a:rPr dirty="0"/>
              <a:t>数据库基本操作</a:t>
            </a:r>
            <a:endParaRPr dirty="0"/>
          </a:p>
        </p:txBody>
      </p:sp>
      <p:sp>
        <p:nvSpPr>
          <p:cNvPr id="3" name="内容占位符 2"/>
          <p:cNvSpPr>
            <a:spLocks noGrp="1"/>
          </p:cNvSpPr>
          <p:nvPr>
            <p:ph sz="half" idx="1"/>
            <p:custDataLst>
              <p:tags r:id="rId2"/>
            </p:custDataLst>
          </p:nvPr>
        </p:nvSpPr>
        <p:spPr>
          <a:xfrm>
            <a:off x="838200" y="1825625"/>
            <a:ext cx="10580370" cy="4351655"/>
          </a:xfrm>
        </p:spPr>
        <p:txBody>
          <a:bodyPr vert="horz" lIns="91440" tIns="45720" rIns="91440" bIns="45720" rtlCol="0">
            <a:normAutofit lnSpcReduction="20000"/>
          </a:bodyPr>
          <a:lstStyle/>
          <a:p>
            <a:pPr lvl="1"/>
            <a:r>
              <a:rPr lang="zh-CN" altLang="zh-CN" sz="1800" dirty="0">
                <a:sym typeface="+mn-ea"/>
              </a:rPr>
              <a:t>创建数据库</a:t>
            </a:r>
            <a:r>
              <a:rPr lang="en-US" altLang="zh-CN" sz="1800" dirty="0">
                <a:sym typeface="+mn-ea"/>
              </a:rPr>
              <a:t>:	create database </a:t>
            </a:r>
            <a:r>
              <a:rPr lang="en-US" altLang="zh-CN" sz="1800" dirty="0" err="1">
                <a:sym typeface="+mn-ea"/>
              </a:rPr>
              <a:t>xxxx</a:t>
            </a:r>
            <a:endParaRPr lang="en-US" altLang="zh-CN" sz="1800" dirty="0"/>
          </a:p>
          <a:p>
            <a:pPr lvl="1"/>
            <a:r>
              <a:rPr lang="zh-CN" altLang="zh-CN" sz="1800" dirty="0">
                <a:sym typeface="+mn-ea"/>
              </a:rPr>
              <a:t>查看数据库：</a:t>
            </a:r>
            <a:r>
              <a:rPr lang="en-US" altLang="zh-CN" sz="1800" dirty="0">
                <a:sym typeface="+mn-ea"/>
              </a:rPr>
              <a:t>	Show  databases</a:t>
            </a:r>
            <a:endParaRPr lang="zh-CN" altLang="zh-CN" sz="1800" dirty="0"/>
          </a:p>
          <a:p>
            <a:pPr lvl="1"/>
            <a:r>
              <a:rPr lang="zh-CN" altLang="zh-CN" sz="1800" dirty="0">
                <a:sym typeface="+mn-ea"/>
              </a:rPr>
              <a:t>选择数据库：</a:t>
            </a:r>
            <a:r>
              <a:rPr lang="en-US" altLang="zh-CN" sz="1800" dirty="0">
                <a:sym typeface="+mn-ea"/>
              </a:rPr>
              <a:t>	use  </a:t>
            </a:r>
            <a:r>
              <a:rPr lang="en-US" altLang="zh-CN" sz="1800" dirty="0" err="1">
                <a:sym typeface="+mn-ea"/>
              </a:rPr>
              <a:t>mydb</a:t>
            </a:r>
            <a:endParaRPr lang="zh-CN" altLang="zh-CN" sz="1800" dirty="0"/>
          </a:p>
          <a:p>
            <a:pPr lvl="1"/>
            <a:r>
              <a:rPr lang="zh-CN" altLang="zh-CN" sz="1800" dirty="0">
                <a:sym typeface="+mn-ea"/>
              </a:rPr>
              <a:t>查看所有表：</a:t>
            </a:r>
            <a:r>
              <a:rPr lang="en-US" altLang="zh-CN" sz="1800" dirty="0">
                <a:sym typeface="+mn-ea"/>
              </a:rPr>
              <a:t>	show  tables</a:t>
            </a:r>
            <a:endParaRPr lang="zh-CN" altLang="zh-CN" sz="1800" dirty="0"/>
          </a:p>
          <a:p>
            <a:pPr lvl="1"/>
            <a:r>
              <a:rPr lang="zh-CN" altLang="zh-CN" sz="1800" dirty="0">
                <a:sym typeface="+mn-ea"/>
              </a:rPr>
              <a:t>创建表：</a:t>
            </a:r>
            <a:r>
              <a:rPr lang="en-US" altLang="zh-CN" sz="1800" dirty="0">
                <a:sym typeface="+mn-ea"/>
              </a:rPr>
              <a:t>		Create table </a:t>
            </a:r>
            <a:r>
              <a:rPr lang="zh-CN" altLang="zh-CN" sz="1800" dirty="0">
                <a:sym typeface="+mn-ea"/>
              </a:rPr>
              <a:t>表名（</a:t>
            </a:r>
            <a:r>
              <a:rPr lang="en-US" altLang="zh-CN" sz="1800" dirty="0">
                <a:sym typeface="+mn-ea"/>
              </a:rPr>
              <a:t>_id  </a:t>
            </a:r>
            <a:r>
              <a:rPr lang="en-US" altLang="zh-CN" sz="1800" dirty="0" err="1">
                <a:sym typeface="+mn-ea"/>
              </a:rPr>
              <a:t>int</a:t>
            </a:r>
            <a:r>
              <a:rPr lang="en-US" altLang="zh-CN" sz="1800" dirty="0">
                <a:sym typeface="+mn-ea"/>
              </a:rPr>
              <a:t>  </a:t>
            </a:r>
            <a:r>
              <a:rPr lang="en-US" altLang="zh-CN" sz="1800" dirty="0" err="1">
                <a:sym typeface="+mn-ea"/>
              </a:rPr>
              <a:t>auto_increment</a:t>
            </a:r>
            <a:r>
              <a:rPr lang="en-US" altLang="zh-CN" sz="1800" dirty="0">
                <a:sym typeface="+mn-ea"/>
              </a:rPr>
              <a:t>  primary  key,  content  varchar(200) , </a:t>
            </a:r>
            <a:r>
              <a:rPr lang="en-US" altLang="zh-CN" sz="1800" dirty="0" err="1">
                <a:sym typeface="+mn-ea"/>
              </a:rPr>
              <a:t>pubtime</a:t>
            </a:r>
            <a:r>
              <a:rPr lang="en-US" altLang="zh-CN" sz="1800" dirty="0">
                <a:sym typeface="+mn-ea"/>
              </a:rPr>
              <a:t>  </a:t>
            </a:r>
            <a:r>
              <a:rPr lang="en-US" altLang="zh-CN" sz="1800" dirty="0" err="1">
                <a:sym typeface="+mn-ea"/>
              </a:rPr>
              <a:t>int</a:t>
            </a:r>
            <a:r>
              <a:rPr lang="en-US" altLang="zh-CN" sz="1800" dirty="0">
                <a:sym typeface="+mn-ea"/>
              </a:rPr>
              <a:t>) charset utf-8</a:t>
            </a:r>
            <a:endParaRPr lang="zh-CN" altLang="zh-CN" sz="1800" dirty="0"/>
          </a:p>
          <a:p>
            <a:pPr lvl="1"/>
            <a:r>
              <a:rPr lang="zh-CN" altLang="zh-CN" sz="1800" dirty="0">
                <a:sym typeface="+mn-ea"/>
              </a:rPr>
              <a:t>查看表结构：</a:t>
            </a:r>
            <a:r>
              <a:rPr lang="en-US" altLang="zh-CN" sz="1800" dirty="0">
                <a:sym typeface="+mn-ea"/>
              </a:rPr>
              <a:t>	</a:t>
            </a:r>
            <a:r>
              <a:rPr lang="en-US" altLang="zh-CN" sz="1800" dirty="0" err="1">
                <a:sym typeface="+mn-ea"/>
              </a:rPr>
              <a:t>Desc</a:t>
            </a:r>
            <a:r>
              <a:rPr lang="en-US" altLang="zh-CN" sz="1800" dirty="0">
                <a:sym typeface="+mn-ea"/>
              </a:rPr>
              <a:t> </a:t>
            </a:r>
            <a:r>
              <a:rPr lang="zh-CN" altLang="zh-CN" sz="1800" dirty="0">
                <a:sym typeface="+mn-ea"/>
              </a:rPr>
              <a:t>表名</a:t>
            </a:r>
            <a:endParaRPr lang="zh-CN" altLang="zh-CN" sz="1800" dirty="0">
              <a:sym typeface="+mn-ea"/>
            </a:endParaRPr>
          </a:p>
          <a:p>
            <a:pPr lvl="0"/>
            <a:r>
              <a:rPr lang="zh-CN" altLang="zh-CN" sz="2160" b="1" dirty="0">
                <a:sym typeface="+mn-ea"/>
              </a:rPr>
              <a:t>添加数据：</a:t>
            </a:r>
            <a:r>
              <a:rPr lang="en-US" altLang="zh-CN" sz="2160" dirty="0">
                <a:sym typeface="+mn-ea"/>
              </a:rPr>
              <a:t>	</a:t>
            </a:r>
            <a:endParaRPr lang="zh-CN" altLang="zh-CN" sz="2160" dirty="0"/>
          </a:p>
          <a:p>
            <a:pPr lvl="1"/>
            <a:r>
              <a:rPr lang="en-US" altLang="zh-CN" sz="2160" dirty="0">
                <a:sym typeface="+mn-ea"/>
              </a:rPr>
              <a:t>insert  into  </a:t>
            </a:r>
            <a:r>
              <a:rPr lang="en-US" altLang="zh-CN" sz="2160" dirty="0" err="1">
                <a:sym typeface="+mn-ea"/>
              </a:rPr>
              <a:t>msg</a:t>
            </a:r>
            <a:r>
              <a:rPr lang="en-US" altLang="zh-CN" sz="2160" dirty="0">
                <a:sym typeface="+mn-ea"/>
              </a:rPr>
              <a:t>  (id , content , </a:t>
            </a:r>
            <a:r>
              <a:rPr lang="en-US" altLang="zh-CN" sz="2160" dirty="0" err="1">
                <a:sym typeface="+mn-ea"/>
              </a:rPr>
              <a:t>pubtime</a:t>
            </a:r>
            <a:r>
              <a:rPr lang="en-US" altLang="zh-CN" sz="2160" dirty="0">
                <a:sym typeface="+mn-ea"/>
              </a:rPr>
              <a:t>)  values (1 , “</a:t>
            </a:r>
            <a:r>
              <a:rPr lang="zh-CN" altLang="en-US" sz="2160" dirty="0">
                <a:sym typeface="+mn-ea"/>
              </a:rPr>
              <a:t>测试信息</a:t>
            </a:r>
            <a:r>
              <a:rPr lang="en-US" altLang="zh-CN" sz="2160" dirty="0">
                <a:sym typeface="+mn-ea"/>
              </a:rPr>
              <a:t>” , 123456677)	</a:t>
            </a:r>
            <a:endParaRPr lang="en-US" altLang="zh-CN" sz="2160" dirty="0">
              <a:sym typeface="+mn-ea"/>
            </a:endParaRPr>
          </a:p>
          <a:p>
            <a:pPr lvl="0" algn="l"/>
            <a:r>
              <a:rPr lang="zh-CN" altLang="zh-CN" sz="2160" b="1" dirty="0">
                <a:sym typeface="+mn-ea"/>
              </a:rPr>
              <a:t>删除数据</a:t>
            </a:r>
            <a:endParaRPr lang="zh-CN" altLang="zh-CN" sz="2160" b="1" dirty="0"/>
          </a:p>
          <a:p>
            <a:pPr lvl="1" algn="l">
              <a:spcBef>
                <a:spcPts val="1000"/>
              </a:spcBef>
            </a:pPr>
            <a:r>
              <a:rPr lang="en-US" altLang="zh-CN" sz="2160" dirty="0">
                <a:sym typeface="+mn-ea"/>
              </a:rPr>
              <a:t>Delete from 表名  where 条件	；删除满足条件的记录</a:t>
            </a:r>
            <a:endParaRPr lang="zh-CN" altLang="zh-CN" sz="2160" b="1" dirty="0"/>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1"/>
          </p:nvPr>
        </p:nvSpPr>
        <p:spPr>
          <a:xfrm>
            <a:off x="815975" y="375920"/>
            <a:ext cx="10656570" cy="5837555"/>
          </a:xfrm>
        </p:spPr>
        <p:txBody>
          <a:bodyPr>
            <a:normAutofit lnSpcReduction="10000"/>
          </a:bodyPr>
          <a:lstStyle/>
          <a:p>
            <a:r>
              <a:rPr lang="zh-CN" altLang="zh-CN" sz="2000" b="1" dirty="0"/>
              <a:t>更改数据：</a:t>
            </a:r>
            <a:endParaRPr lang="zh-CN" altLang="zh-CN" dirty="0"/>
          </a:p>
          <a:p>
            <a:pPr lvl="1"/>
            <a:r>
              <a:rPr lang="en-US" altLang="zh-CN" sz="1800" dirty="0"/>
              <a:t>update </a:t>
            </a:r>
            <a:r>
              <a:rPr lang="zh-CN" altLang="zh-CN" sz="1800" dirty="0"/>
              <a:t>表名</a:t>
            </a:r>
            <a:r>
              <a:rPr lang="en-US" altLang="zh-CN" sz="1800" dirty="0"/>
              <a:t> set </a:t>
            </a:r>
            <a:r>
              <a:rPr lang="zh-CN" altLang="zh-CN" sz="1800" dirty="0"/>
              <a:t>列</a:t>
            </a:r>
            <a:r>
              <a:rPr lang="en-US" altLang="zh-CN" sz="1800" dirty="0"/>
              <a:t>=</a:t>
            </a:r>
            <a:r>
              <a:rPr lang="zh-CN" altLang="zh-CN" sz="1800" dirty="0"/>
              <a:t>新值</a:t>
            </a:r>
            <a:r>
              <a:rPr lang="en-US" altLang="zh-CN" sz="1800" dirty="0"/>
              <a:t> where </a:t>
            </a:r>
            <a:r>
              <a:rPr lang="zh-CN" altLang="zh-CN" sz="1800" dirty="0"/>
              <a:t>列</a:t>
            </a:r>
            <a:r>
              <a:rPr lang="en-US" altLang="zh-CN" sz="1800" dirty="0"/>
              <a:t>=</a:t>
            </a:r>
            <a:r>
              <a:rPr lang="zh-CN" altLang="zh-CN" sz="1800" dirty="0"/>
              <a:t>值</a:t>
            </a:r>
            <a:r>
              <a:rPr lang="en-US" altLang="zh-CN" sz="1800" dirty="0"/>
              <a:t>  </a:t>
            </a:r>
            <a:endParaRPr lang="zh-CN" altLang="zh-CN" sz="1800" dirty="0"/>
          </a:p>
          <a:p>
            <a:pPr algn="l"/>
            <a:r>
              <a:rPr lang="en-US" altLang="zh-CN" sz="1800" b="1" dirty="0">
                <a:sym typeface="+mn-ea"/>
              </a:rPr>
              <a:t>.</a:t>
            </a:r>
            <a:r>
              <a:rPr lang="zh-CN" altLang="zh-CN" sz="1800" b="1" dirty="0">
                <a:sym typeface="+mn-ea"/>
              </a:rPr>
              <a:t>查询数据：		</a:t>
            </a:r>
            <a:endParaRPr lang="zh-CN" altLang="zh-CN" sz="1800" b="1" dirty="0"/>
          </a:p>
          <a:p>
            <a:pPr lvl="1" algn="l">
              <a:spcBef>
                <a:spcPts val="1000"/>
              </a:spcBef>
            </a:pPr>
            <a:r>
              <a:rPr lang="zh-CN" altLang="zh-CN" sz="1800" b="1" dirty="0">
                <a:sym typeface="+mn-ea"/>
              </a:rPr>
              <a:t>select  *  from  表名</a:t>
            </a:r>
            <a:endParaRPr lang="zh-CN" altLang="zh-CN" sz="1800" b="1" dirty="0"/>
          </a:p>
          <a:p>
            <a:pPr algn="l"/>
            <a:r>
              <a:rPr lang="zh-CN" altLang="zh-CN" sz="1800" b="1" dirty="0">
                <a:sym typeface="+mn-ea"/>
              </a:rPr>
              <a:t>模糊查询：</a:t>
            </a:r>
            <a:endParaRPr lang="zh-CN" altLang="zh-CN" sz="1800" b="1" dirty="0"/>
          </a:p>
          <a:p>
            <a:pPr lvl="1" algn="l">
              <a:spcBef>
                <a:spcPts val="1000"/>
              </a:spcBef>
            </a:pPr>
            <a:r>
              <a:rPr lang="zh-CN" altLang="zh-CN" sz="1800" b="1" dirty="0">
                <a:sym typeface="+mn-ea"/>
              </a:rPr>
              <a:t> </a:t>
            </a:r>
            <a:r>
              <a:rPr lang="en-US" altLang="zh-CN" sz="1800" dirty="0">
                <a:sym typeface="+mn-ea"/>
              </a:rPr>
              <a:t>Select goods_id,goods_name from goods where goods_name like “诺基亚%”;</a:t>
            </a:r>
            <a:endParaRPr lang="en-US" altLang="zh-CN" sz="1800" dirty="0">
              <a:sym typeface="+mn-ea"/>
            </a:endParaRPr>
          </a:p>
          <a:p>
            <a:pPr lvl="1" algn="l">
              <a:spcBef>
                <a:spcPts val="1000"/>
              </a:spcBef>
            </a:pPr>
            <a:r>
              <a:rPr lang="en-US" altLang="zh-CN" sz="1800" dirty="0">
                <a:sym typeface="+mn-ea"/>
              </a:rPr>
              <a:t>Select * from goods where </a:t>
            </a:r>
            <a:r>
              <a:rPr lang="en-US" altLang="zh-CN" sz="1800" dirty="0" err="1">
                <a:sym typeface="+mn-ea"/>
              </a:rPr>
              <a:t>goods_name</a:t>
            </a:r>
            <a:r>
              <a:rPr lang="en-US" altLang="zh-CN" sz="1800" dirty="0">
                <a:sym typeface="+mn-ea"/>
              </a:rPr>
              <a:t> like “</a:t>
            </a:r>
            <a:r>
              <a:rPr lang="zh-CN" altLang="zh-CN" sz="1800" dirty="0">
                <a:sym typeface="+mn-ea"/>
              </a:rPr>
              <a:t>诺基亚</a:t>
            </a:r>
            <a:r>
              <a:rPr lang="en-US" altLang="zh-CN" sz="1800" dirty="0">
                <a:sym typeface="+mn-ea"/>
              </a:rPr>
              <a:t>___”;</a:t>
            </a:r>
            <a:endParaRPr lang="en-US" altLang="zh-CN" sz="1800" dirty="0">
              <a:sym typeface="+mn-ea"/>
            </a:endParaRPr>
          </a:p>
          <a:p>
            <a:pPr lvl="0" algn="l">
              <a:spcBef>
                <a:spcPts val="1000"/>
              </a:spcBef>
            </a:pPr>
            <a:r>
              <a:rPr lang="en-US" altLang="zh-CN" sz="1800" b="1" dirty="0">
                <a:sym typeface="+mn-ea"/>
              </a:rPr>
              <a:t>SQL</a:t>
            </a:r>
            <a:r>
              <a:rPr lang="zh-CN" altLang="en-US" sz="1800" b="1" dirty="0">
                <a:sym typeface="+mn-ea"/>
              </a:rPr>
              <a:t>常用基本函数</a:t>
            </a:r>
            <a:endParaRPr lang="zh-CN" altLang="zh-CN" sz="1800" dirty="0"/>
          </a:p>
          <a:p>
            <a:pPr marL="457200" lvl="2" algn="l">
              <a:spcBef>
                <a:spcPts val="1000"/>
              </a:spcBef>
            </a:pPr>
            <a:r>
              <a:rPr lang="en-US" altLang="zh-CN" sz="1800" dirty="0">
                <a:sym typeface="+mn-ea"/>
              </a:rPr>
              <a:t>set floor(</a:t>
            </a:r>
            <a:r>
              <a:rPr lang="en-US" altLang="zh-CN" sz="1800" dirty="0" err="1">
                <a:sym typeface="+mn-ea"/>
              </a:rPr>
              <a:t>num</a:t>
            </a:r>
            <a:r>
              <a:rPr lang="en-US" altLang="zh-CN" sz="1800" dirty="0">
                <a:sym typeface="+mn-ea"/>
              </a:rPr>
              <a:t>/10)*10 from goods;</a:t>
            </a:r>
            <a:endParaRPr lang="zh-CN" altLang="zh-CN" sz="1800" dirty="0"/>
          </a:p>
          <a:p>
            <a:pPr lvl="0" algn="l">
              <a:spcBef>
                <a:spcPts val="1000"/>
              </a:spcBef>
            </a:pPr>
            <a:r>
              <a:rPr lang="en-US" altLang="zh-CN" sz="1800" b="1" dirty="0">
                <a:sym typeface="+mn-ea"/>
              </a:rPr>
              <a:t>group</a:t>
            </a:r>
            <a:r>
              <a:rPr lang="zh-CN" altLang="zh-CN" sz="1800" b="1" dirty="0">
                <a:sym typeface="+mn-ea"/>
              </a:rPr>
              <a:t>分组</a:t>
            </a:r>
            <a:endParaRPr lang="zh-CN" altLang="zh-CN" sz="1800" dirty="0"/>
          </a:p>
          <a:p>
            <a:pPr lvl="1"/>
            <a:r>
              <a:rPr lang="en-US" altLang="zh-CN" sz="1800" dirty="0">
                <a:sym typeface="+mn-ea"/>
              </a:rPr>
              <a:t>Select  </a:t>
            </a:r>
            <a:r>
              <a:rPr lang="en-US" altLang="zh-CN" sz="1800" dirty="0" err="1">
                <a:sym typeface="+mn-ea"/>
              </a:rPr>
              <a:t>avg</a:t>
            </a:r>
            <a:r>
              <a:rPr lang="en-US" altLang="zh-CN" sz="1800" dirty="0">
                <a:sym typeface="+mn-ea"/>
              </a:rPr>
              <a:t>(</a:t>
            </a:r>
            <a:r>
              <a:rPr lang="zh-CN" altLang="zh-CN" sz="1800" dirty="0">
                <a:sym typeface="+mn-ea"/>
              </a:rPr>
              <a:t>列</a:t>
            </a:r>
            <a:r>
              <a:rPr lang="en-US" altLang="zh-CN" sz="1800" dirty="0">
                <a:sym typeface="+mn-ea"/>
              </a:rPr>
              <a:t>2)  from  </a:t>
            </a:r>
            <a:r>
              <a:rPr lang="zh-CN" altLang="zh-CN" sz="1800" dirty="0">
                <a:sym typeface="+mn-ea"/>
              </a:rPr>
              <a:t>表</a:t>
            </a:r>
            <a:r>
              <a:rPr lang="en-US" altLang="zh-CN" sz="1800" dirty="0">
                <a:sym typeface="+mn-ea"/>
              </a:rPr>
              <a:t>  group  by  </a:t>
            </a:r>
            <a:r>
              <a:rPr lang="zh-CN" altLang="zh-CN" sz="1800" dirty="0">
                <a:sym typeface="+mn-ea"/>
              </a:rPr>
              <a:t>列</a:t>
            </a:r>
            <a:r>
              <a:rPr lang="en-US" altLang="zh-CN" sz="1800" dirty="0">
                <a:sym typeface="+mn-ea"/>
              </a:rPr>
              <a:t>1</a:t>
            </a:r>
            <a:r>
              <a:rPr lang="zh-CN" altLang="zh-CN" sz="1800" dirty="0">
                <a:sym typeface="+mn-ea"/>
              </a:rPr>
              <a:t>；</a:t>
            </a:r>
            <a:endParaRPr lang="zh-CN" altLang="zh-CN" sz="1800" dirty="0">
              <a:sym typeface="+mn-ea"/>
            </a:endParaRPr>
          </a:p>
          <a:p>
            <a:pPr lvl="0"/>
            <a:r>
              <a:rPr lang="en-US" altLang="zh-CN" sz="1800" b="1" dirty="0">
                <a:sym typeface="+mn-ea"/>
              </a:rPr>
              <a:t>Having</a:t>
            </a:r>
            <a:r>
              <a:rPr lang="zh-CN" altLang="zh-CN" sz="1800" b="1" dirty="0">
                <a:sym typeface="+mn-ea"/>
              </a:rPr>
              <a:t>筛选</a:t>
            </a:r>
            <a:endParaRPr lang="zh-CN" altLang="zh-CN" sz="1800" b="1" dirty="0">
              <a:sym typeface="+mn-ea"/>
            </a:endParaRPr>
          </a:p>
          <a:p>
            <a:pPr lvl="1"/>
            <a:r>
              <a:rPr lang="en-US" altLang="zh-CN" sz="1800" dirty="0">
                <a:sym typeface="+mn-ea"/>
              </a:rPr>
              <a:t>select </a:t>
            </a:r>
            <a:r>
              <a:rPr lang="en-US" altLang="zh-CN" sz="1800" dirty="0" err="1">
                <a:sym typeface="+mn-ea"/>
              </a:rPr>
              <a:t>goods_id</a:t>
            </a:r>
            <a:r>
              <a:rPr lang="en-US" altLang="zh-CN" sz="1800" dirty="0">
                <a:sym typeface="+mn-ea"/>
              </a:rPr>
              <a:t> , </a:t>
            </a:r>
            <a:r>
              <a:rPr lang="en-US" altLang="zh-CN" sz="1800" dirty="0" err="1">
                <a:sym typeface="+mn-ea"/>
              </a:rPr>
              <a:t>goods_name</a:t>
            </a:r>
            <a:r>
              <a:rPr lang="en-US" altLang="zh-CN" sz="1800" dirty="0">
                <a:sym typeface="+mn-ea"/>
              </a:rPr>
              <a:t> , (</a:t>
            </a:r>
            <a:r>
              <a:rPr lang="en-US" altLang="zh-CN" sz="1800" dirty="0" err="1">
                <a:sym typeface="+mn-ea"/>
              </a:rPr>
              <a:t>market_price</a:t>
            </a:r>
            <a:r>
              <a:rPr lang="en-US" altLang="zh-CN" sz="1800" dirty="0">
                <a:sym typeface="+mn-ea"/>
              </a:rPr>
              <a:t> – </a:t>
            </a:r>
            <a:r>
              <a:rPr lang="en-US" altLang="zh-CN" sz="1800" dirty="0" err="1">
                <a:sym typeface="+mn-ea"/>
              </a:rPr>
              <a:t>shop_price</a:t>
            </a:r>
            <a:r>
              <a:rPr lang="en-US" altLang="zh-CN" sz="1800" dirty="0">
                <a:sym typeface="+mn-ea"/>
              </a:rPr>
              <a:t>) as sheng from goods where 1 having sheng &gt; 200;</a:t>
            </a:r>
            <a:endParaRPr lang="zh-CN" altLang="zh-CN" sz="1800" b="1" dirty="0"/>
          </a:p>
          <a:p>
            <a:pPr marL="0" lvl="1" algn="l">
              <a:spcBef>
                <a:spcPts val="1000"/>
              </a:spcBef>
              <a:buNone/>
            </a:pPr>
            <a:endParaRPr lang="en-US" altLang="zh-CN" dirty="0"/>
          </a:p>
          <a:p>
            <a:pPr lvl="1" algn="l">
              <a:spcBef>
                <a:spcPts val="1000"/>
              </a:spcBef>
              <a:buNone/>
            </a:pPr>
            <a:endParaRPr lang="zh-CN" altLang="zh-CN" sz="2000" b="1" dirty="0"/>
          </a:p>
          <a:p>
            <a:pPr algn="l"/>
            <a:endParaRPr lang="zh-CN" altLang="zh-CN" sz="2000" b="1" dirty="0"/>
          </a:p>
          <a:p>
            <a:endParaRPr lang="zh-CN" altLang="zh-CN" dirty="0"/>
          </a:p>
          <a:p>
            <a:endParaRPr lang="en-US" altLang="zh-CN" dirty="0">
              <a:solidFill>
                <a:schemeClr val="tx1">
                  <a:lumMod val="95000"/>
                  <a:lumOff val="5000"/>
                </a:schemeClr>
              </a:solidFill>
              <a:sym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1"/>
          </p:nvPr>
        </p:nvSpPr>
        <p:spPr>
          <a:xfrm>
            <a:off x="815975" y="375920"/>
            <a:ext cx="10656570" cy="5837555"/>
          </a:xfrm>
        </p:spPr>
        <p:txBody>
          <a:bodyPr>
            <a:normAutofit/>
          </a:bodyPr>
          <a:lstStyle/>
          <a:p>
            <a:r>
              <a:rPr lang="zh-CN" altLang="zh-CN" sz="2000" b="1" dirty="0">
                <a:sym typeface="+mn-ea"/>
              </a:rPr>
              <a:t>排序：</a:t>
            </a:r>
            <a:r>
              <a:rPr lang="en-US" altLang="zh-CN" sz="2000" b="1" dirty="0">
                <a:sym typeface="+mn-ea"/>
              </a:rPr>
              <a:t>order by</a:t>
            </a:r>
            <a:endParaRPr lang="zh-CN" altLang="zh-CN" sz="2000" dirty="0"/>
          </a:p>
          <a:p>
            <a:pPr lvl="1"/>
            <a:r>
              <a:rPr lang="zh-CN" altLang="zh-CN" sz="2000" dirty="0">
                <a:sym typeface="+mn-ea"/>
              </a:rPr>
              <a:t>默认是递增升序排列</a:t>
            </a:r>
            <a:r>
              <a:rPr lang="en-US" altLang="zh-CN" sz="2000" dirty="0" err="1">
                <a:sym typeface="+mn-ea"/>
              </a:rPr>
              <a:t>asc</a:t>
            </a:r>
            <a:r>
              <a:rPr lang="en-US" altLang="zh-CN" sz="2000" dirty="0">
                <a:sym typeface="+mn-ea"/>
              </a:rPr>
              <a:t> : order by </a:t>
            </a:r>
            <a:r>
              <a:rPr lang="zh-CN" altLang="zh-CN" sz="2000" dirty="0">
                <a:sym typeface="+mn-ea"/>
              </a:rPr>
              <a:t>列</a:t>
            </a:r>
            <a:r>
              <a:rPr lang="en-US" altLang="zh-CN" sz="2000" dirty="0">
                <a:sym typeface="+mn-ea"/>
              </a:rPr>
              <a:t> </a:t>
            </a:r>
            <a:r>
              <a:rPr lang="en-US" altLang="zh-CN" sz="2000" dirty="0" err="1">
                <a:sym typeface="+mn-ea"/>
              </a:rPr>
              <a:t>asc</a:t>
            </a:r>
            <a:r>
              <a:rPr lang="en-US" altLang="zh-CN" sz="2000" dirty="0">
                <a:sym typeface="+mn-ea"/>
              </a:rPr>
              <a:t>;</a:t>
            </a:r>
            <a:endParaRPr lang="zh-CN" altLang="zh-CN" sz="2000" dirty="0"/>
          </a:p>
          <a:p>
            <a:pPr marL="457200" lvl="1" indent="0">
              <a:buNone/>
            </a:pPr>
            <a:r>
              <a:rPr lang="en-US" altLang="zh-CN" sz="2000" dirty="0">
                <a:sym typeface="+mn-ea"/>
              </a:rPr>
              <a:t>	Select * from goods order by </a:t>
            </a:r>
            <a:r>
              <a:rPr lang="en-US" altLang="zh-CN" sz="2000" dirty="0" err="1">
                <a:sym typeface="+mn-ea"/>
              </a:rPr>
              <a:t>shop_price</a:t>
            </a:r>
            <a:r>
              <a:rPr lang="en-US" altLang="zh-CN" sz="2000" dirty="0">
                <a:sym typeface="+mn-ea"/>
              </a:rPr>
              <a:t>;</a:t>
            </a:r>
            <a:endParaRPr lang="zh-CN" altLang="zh-CN" sz="2000" dirty="0"/>
          </a:p>
          <a:p>
            <a:pPr marL="457200" lvl="1" indent="0">
              <a:buNone/>
            </a:pPr>
            <a:r>
              <a:rPr lang="en-US" altLang="zh-CN" sz="2000" dirty="0">
                <a:sym typeface="+mn-ea"/>
              </a:rPr>
              <a:t>	Select * from goods order by </a:t>
            </a:r>
            <a:r>
              <a:rPr lang="en-US" altLang="zh-CN" sz="2000" dirty="0" err="1">
                <a:sym typeface="+mn-ea"/>
              </a:rPr>
              <a:t>shop_price</a:t>
            </a:r>
            <a:r>
              <a:rPr lang="en-US" altLang="zh-CN" sz="2000" dirty="0">
                <a:sym typeface="+mn-ea"/>
              </a:rPr>
              <a:t> </a:t>
            </a:r>
            <a:r>
              <a:rPr lang="en-US" altLang="zh-CN" sz="2000" dirty="0" err="1">
                <a:sym typeface="+mn-ea"/>
              </a:rPr>
              <a:t>asc</a:t>
            </a:r>
            <a:r>
              <a:rPr lang="en-US" altLang="zh-CN" sz="2000" dirty="0">
                <a:sym typeface="+mn-ea"/>
              </a:rPr>
              <a:t>;</a:t>
            </a:r>
            <a:endParaRPr lang="zh-CN" altLang="zh-CN" sz="2000" dirty="0"/>
          </a:p>
          <a:p>
            <a:pPr marL="57150" lvl="1" indent="-285750" algn="l">
              <a:spcBef>
                <a:spcPts val="1000"/>
              </a:spcBef>
            </a:pPr>
            <a:r>
              <a:rPr lang="zh-CN" altLang="zh-CN" sz="1800" b="1" dirty="0">
                <a:sym typeface="+mn-ea"/>
              </a:rPr>
              <a:t>限制取出条目：</a:t>
            </a:r>
            <a:r>
              <a:rPr lang="en-US" altLang="zh-CN" sz="1800" b="1" dirty="0">
                <a:sym typeface="+mn-ea"/>
              </a:rPr>
              <a:t>limit</a:t>
            </a:r>
            <a:endParaRPr lang="en-US" altLang="zh-CN" sz="1800" b="1" dirty="0">
              <a:sym typeface="+mn-ea"/>
            </a:endParaRPr>
          </a:p>
          <a:p>
            <a:pPr marL="0" lvl="1" indent="-285750" algn="l">
              <a:spcBef>
                <a:spcPts val="1000"/>
              </a:spcBef>
            </a:pPr>
            <a:r>
              <a:rPr lang="en-US" altLang="zh-CN" sz="1800" b="1" dirty="0"/>
              <a:t>From</a:t>
            </a:r>
            <a:r>
              <a:rPr lang="zh-CN" altLang="en-US" sz="1800" b="1" dirty="0"/>
              <a:t>子句、</a:t>
            </a:r>
            <a:r>
              <a:rPr lang="en-US" altLang="zh-CN" sz="1800" b="1" dirty="0"/>
              <a:t>Where</a:t>
            </a:r>
            <a:r>
              <a:rPr lang="zh-CN" altLang="en-US" sz="1800" b="1" dirty="0"/>
              <a:t>子句、</a:t>
            </a:r>
            <a:r>
              <a:rPr lang="en-US" altLang="zh-CN" sz="1800" b="1" dirty="0"/>
              <a:t>exists</a:t>
            </a:r>
            <a:r>
              <a:rPr lang="zh-CN" altLang="en-US" sz="1800" b="1" dirty="0"/>
              <a:t>子句、</a:t>
            </a:r>
            <a:r>
              <a:rPr lang="en-US" altLang="zh-CN" sz="1800" b="1" dirty="0"/>
              <a:t>inner join</a:t>
            </a:r>
            <a:r>
              <a:rPr lang="zh-CN" altLang="en-US" sz="1800" b="1" dirty="0"/>
              <a:t>、</a:t>
            </a:r>
            <a:r>
              <a:rPr lang="en-US" altLang="zh-CN" sz="1800" b="1" dirty="0"/>
              <a:t>left join</a:t>
            </a:r>
            <a:r>
              <a:rPr lang="zh-CN" altLang="en-US" sz="1800" b="1" dirty="0"/>
              <a:t>、</a:t>
            </a:r>
            <a:r>
              <a:rPr lang="en-US" altLang="zh-CN" sz="1800" b="1" dirty="0"/>
              <a:t>right join</a:t>
            </a:r>
            <a:r>
              <a:rPr lang="zh-CN" altLang="en-US" sz="1800" b="1" dirty="0"/>
              <a:t>、</a:t>
            </a:r>
            <a:r>
              <a:rPr lang="en-US" altLang="zh-CN" sz="1800" b="1" dirty="0"/>
              <a:t>Union</a:t>
            </a:r>
            <a:r>
              <a:rPr lang="zh-CN" altLang="en-US" sz="1800" b="1" dirty="0"/>
              <a:t>查询等操作</a:t>
            </a:r>
            <a:endParaRPr lang="zh-CN" altLang="zh-CN" sz="1800" b="1" dirty="0"/>
          </a:p>
          <a:p>
            <a:pPr marL="57150" lvl="1" indent="-285750" algn="l">
              <a:spcBef>
                <a:spcPts val="1000"/>
              </a:spcBef>
            </a:pPr>
            <a:endParaRPr lang="zh-CN" altLang="zh-CN" sz="2000" b="1" dirty="0"/>
          </a:p>
          <a:p>
            <a:pPr algn="l"/>
            <a:endParaRPr lang="zh-CN" altLang="zh-CN" sz="2000" b="1" dirty="0"/>
          </a:p>
          <a:p>
            <a:endParaRPr lang="zh-CN" altLang="zh-CN" dirty="0"/>
          </a:p>
          <a:p>
            <a:endParaRPr lang="en-US" altLang="zh-CN" dirty="0">
              <a:solidFill>
                <a:schemeClr val="tx1">
                  <a:lumMod val="95000"/>
                  <a:lumOff val="5000"/>
                </a:schemeClr>
              </a:solidFill>
              <a:sym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9051"/>
</p:tagLst>
</file>

<file path=ppt/tags/tag10.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2"/>
  <p:tag name="KSO_WM_UNIT_LAYERLEVEL" val="1"/>
  <p:tag name="KSO_WM_UNIT_INDEX" val="1"/>
  <p:tag name="KSO_WM_UNIT_TYPE" val="a"/>
  <p:tag name="KSO_WM_UNIT_ID" val="custom20189051_3*a*1"/>
</p:tagLst>
</file>

<file path=ppt/tags/tag11.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232"/>
  <p:tag name="KSO_WM_UNIT_PRESET_TEXT_INDEX" val="5"/>
  <p:tag name="KSO_WM_UNIT_CLEAR" val="0"/>
  <p:tag name="KSO_WM_UNIT_COMPATIBLE" val="0"/>
  <p:tag name="KSO_WM_UNIT_HIGHLIGHT" val="0"/>
  <p:tag name="KSO_WM_UNIT_VALUE" val="273"/>
  <p:tag name="KSO_WM_UNIT_LAYERLEVEL" val="1"/>
  <p:tag name="KSO_WM_UNIT_INDEX" val="1"/>
  <p:tag name="KSO_WM_UNIT_TYPE" val="f"/>
  <p:tag name="KSO_WM_UNIT_ID" val="custom20189051_3*f*1"/>
</p:tagLst>
</file>

<file path=ppt/tags/tag12.xml><?xml version="1.0" encoding="utf-8"?>
<p:tagLst xmlns:p="http://schemas.openxmlformats.org/presentationml/2006/main">
  <p:tag name="KSO_WM_SLIDE_SIZE" val="828*342"/>
  <p:tag name="KSO_WM_SLIDE_POSITION" val="66*143"/>
  <p:tag name="KSO_WM_SLIDE_LAYOUT_CNT" val="1_2"/>
  <p:tag name="KSO_WM_SLIDE_LAYOUT" val="a_f"/>
  <p:tag name="KSO_WM_BEAUTIFY_FLAG" val="#wm#"/>
  <p:tag name="KSO_WM_SLIDE_TYPE" val="text"/>
  <p:tag name="KSO_WM_SLIDE_ITEM_CNT" val="2"/>
  <p:tag name="KSO_WM_TAG_VERSION" val="1.0"/>
  <p:tag name="KSO_WM_SLIDE_SUBTYPE" val="pureTxt"/>
  <p:tag name="KSO_WM_COMBINE_RELATE_SLIDE_ID" val="background20185112_3"/>
  <p:tag name="KSO_WM_TEMPLATE_CATEGORY" val="custom"/>
  <p:tag name="KSO_WM_TEMPLATE_INDEX" val="20189051"/>
  <p:tag name="KSO_WM_SLIDE_ID" val="custom20189051_3"/>
  <p:tag name="KSO_WM_SLIDE_INDEX" val="3"/>
  <p:tag name="KSO_WM_TEMPLATE_SUBCATEGORY" val="combine"/>
</p:tagLst>
</file>

<file path=ppt/tags/tag13.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2"/>
  <p:tag name="KSO_WM_UNIT_LAYERLEVEL" val="1"/>
  <p:tag name="KSO_WM_UNIT_INDEX" val="1"/>
  <p:tag name="KSO_WM_UNIT_TYPE" val="a"/>
  <p:tag name="KSO_WM_UNIT_ID" val="custom20189051_3*a*1"/>
</p:tagLst>
</file>

<file path=ppt/tags/tag14.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232"/>
  <p:tag name="KSO_WM_UNIT_PRESET_TEXT_INDEX" val="5"/>
  <p:tag name="KSO_WM_UNIT_CLEAR" val="0"/>
  <p:tag name="KSO_WM_UNIT_COMPATIBLE" val="0"/>
  <p:tag name="KSO_WM_UNIT_HIGHLIGHT" val="0"/>
  <p:tag name="KSO_WM_UNIT_VALUE" val="273"/>
  <p:tag name="KSO_WM_UNIT_LAYERLEVEL" val="1"/>
  <p:tag name="KSO_WM_UNIT_INDEX" val="1"/>
  <p:tag name="KSO_WM_UNIT_TYPE" val="f"/>
  <p:tag name="KSO_WM_UNIT_ID" val="custom20189051_3*f*1"/>
</p:tagLst>
</file>

<file path=ppt/tags/tag15.xml><?xml version="1.0" encoding="utf-8"?>
<p:tagLst xmlns:p="http://schemas.openxmlformats.org/presentationml/2006/main">
  <p:tag name="KSO_WM_SLIDE_SIZE" val="828*342"/>
  <p:tag name="KSO_WM_SLIDE_POSITION" val="66*143"/>
  <p:tag name="KSO_WM_SLIDE_LAYOUT_CNT" val="1_2"/>
  <p:tag name="KSO_WM_SLIDE_LAYOUT" val="a_f"/>
  <p:tag name="KSO_WM_BEAUTIFY_FLAG" val="#wm#"/>
  <p:tag name="KSO_WM_SLIDE_TYPE" val="text"/>
  <p:tag name="KSO_WM_SLIDE_ITEM_CNT" val="2"/>
  <p:tag name="KSO_WM_TAG_VERSION" val="1.0"/>
  <p:tag name="KSO_WM_SLIDE_SUBTYPE" val="pureTxt"/>
  <p:tag name="KSO_WM_COMBINE_RELATE_SLIDE_ID" val="background20185112_3"/>
  <p:tag name="KSO_WM_TEMPLATE_CATEGORY" val="custom"/>
  <p:tag name="KSO_WM_TEMPLATE_INDEX" val="20189051"/>
  <p:tag name="KSO_WM_SLIDE_ID" val="custom20189051_3"/>
  <p:tag name="KSO_WM_SLIDE_INDEX" val="3"/>
  <p:tag name="KSO_WM_TEMPLATE_SUBCATEGORY" val="combine"/>
</p:tagLst>
</file>

<file path=ppt/tags/tag16.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2"/>
  <p:tag name="KSO_WM_UNIT_LAYERLEVEL" val="1"/>
  <p:tag name="KSO_WM_UNIT_INDEX" val="1"/>
  <p:tag name="KSO_WM_UNIT_TYPE" val="a"/>
  <p:tag name="KSO_WM_UNIT_ID" val="custom20189051_3*a*1"/>
</p:tagLst>
</file>

<file path=ppt/tags/tag17.xml><?xml version="1.0" encoding="utf-8"?>
<p:tagLst xmlns:p="http://schemas.openxmlformats.org/presentationml/2006/main">
  <p:tag name="KSO_WM_SLIDE_SIZE" val="828*342"/>
  <p:tag name="KSO_WM_SLIDE_POSITION" val="66*143"/>
  <p:tag name="KSO_WM_SLIDE_LAYOUT_CNT" val="1_2"/>
  <p:tag name="KSO_WM_SLIDE_LAYOUT" val="a_f"/>
  <p:tag name="KSO_WM_BEAUTIFY_FLAG" val="#wm#"/>
  <p:tag name="KSO_WM_SLIDE_TYPE" val="text"/>
  <p:tag name="KSO_WM_SLIDE_ITEM_CNT" val="2"/>
  <p:tag name="KSO_WM_TAG_VERSION" val="1.0"/>
  <p:tag name="KSO_WM_SLIDE_SUBTYPE" val="pureTxt"/>
  <p:tag name="KSO_WM_COMBINE_RELATE_SLIDE_ID" val="background20185112_3"/>
  <p:tag name="KSO_WM_TEMPLATE_CATEGORY" val="custom"/>
  <p:tag name="KSO_WM_TEMPLATE_INDEX" val="20189051"/>
  <p:tag name="KSO_WM_SLIDE_ID" val="custom20189051_3"/>
  <p:tag name="KSO_WM_SLIDE_INDEX" val="3"/>
  <p:tag name="KSO_WM_TEMPLATE_SUBCATEGORY" val="combine"/>
</p:tagLst>
</file>

<file path=ppt/tags/tag18.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2"/>
  <p:tag name="KSO_WM_UNIT_LAYERLEVEL" val="1"/>
  <p:tag name="KSO_WM_UNIT_INDEX" val="1"/>
  <p:tag name="KSO_WM_UNIT_TYPE" val="a"/>
  <p:tag name="KSO_WM_UNIT_ID" val="custom20189051_3*a*1"/>
</p:tagLst>
</file>

<file path=ppt/tags/tag19.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232"/>
  <p:tag name="KSO_WM_UNIT_PRESET_TEXT_INDEX" val="5"/>
  <p:tag name="KSO_WM_UNIT_CLEAR" val="0"/>
  <p:tag name="KSO_WM_UNIT_COMPATIBLE" val="0"/>
  <p:tag name="KSO_WM_UNIT_HIGHLIGHT" val="0"/>
  <p:tag name="KSO_WM_UNIT_VALUE" val="273"/>
  <p:tag name="KSO_WM_UNIT_LAYERLEVEL" val="1"/>
  <p:tag name="KSO_WM_UNIT_INDEX" val="1"/>
  <p:tag name="KSO_WM_UNIT_TYPE" val="f"/>
  <p:tag name="KSO_WM_UNIT_ID" val="custom20189051_3*f*1"/>
</p:tagLst>
</file>

<file path=ppt/tags/tag2.xml><?xml version="1.0" encoding="utf-8"?>
<p:tagLst xmlns:p="http://schemas.openxmlformats.org/presentationml/2006/main">
  <p:tag name="KSO_WM_TAG_VERSION" val="1.0"/>
  <p:tag name="KSO_WM_TEMPLATE_CATEGORY" val="custom"/>
  <p:tag name="KSO_WM_TEMPLATE_INDEX" val="20189051"/>
</p:tagLst>
</file>

<file path=ppt/tags/tag20.xml><?xml version="1.0" encoding="utf-8"?>
<p:tagLst xmlns:p="http://schemas.openxmlformats.org/presentationml/2006/main">
  <p:tag name="KSO_WM_SLIDE_SIZE" val="828*342"/>
  <p:tag name="KSO_WM_SLIDE_POSITION" val="66*143"/>
  <p:tag name="KSO_WM_SLIDE_LAYOUT_CNT" val="1_2"/>
  <p:tag name="KSO_WM_SLIDE_LAYOUT" val="a_f"/>
  <p:tag name="KSO_WM_BEAUTIFY_FLAG" val="#wm#"/>
  <p:tag name="KSO_WM_SLIDE_TYPE" val="text"/>
  <p:tag name="KSO_WM_SLIDE_ITEM_CNT" val="2"/>
  <p:tag name="KSO_WM_TAG_VERSION" val="1.0"/>
  <p:tag name="KSO_WM_SLIDE_SUBTYPE" val="pureTxt"/>
  <p:tag name="KSO_WM_COMBINE_RELATE_SLIDE_ID" val="background20185112_3"/>
  <p:tag name="KSO_WM_TEMPLATE_CATEGORY" val="custom"/>
  <p:tag name="KSO_WM_TEMPLATE_INDEX" val="20189051"/>
  <p:tag name="KSO_WM_SLIDE_ID" val="custom20189051_3"/>
  <p:tag name="KSO_WM_SLIDE_INDEX" val="3"/>
  <p:tag name="KSO_WM_TEMPLATE_SUBCATEGORY" val="combine"/>
</p:tagLst>
</file>

<file path=ppt/tags/tag21.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2"/>
  <p:tag name="KSO_WM_UNIT_LAYERLEVEL" val="1"/>
  <p:tag name="KSO_WM_UNIT_INDEX" val="1"/>
  <p:tag name="KSO_WM_UNIT_TYPE" val="a"/>
  <p:tag name="KSO_WM_UNIT_ID" val="custom20189051_3*a*1"/>
</p:tagLst>
</file>

<file path=ppt/tags/tag22.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232"/>
  <p:tag name="KSO_WM_UNIT_PRESET_TEXT_INDEX" val="5"/>
  <p:tag name="KSO_WM_UNIT_CLEAR" val="0"/>
  <p:tag name="KSO_WM_UNIT_COMPATIBLE" val="0"/>
  <p:tag name="KSO_WM_UNIT_HIGHLIGHT" val="0"/>
  <p:tag name="KSO_WM_UNIT_VALUE" val="273"/>
  <p:tag name="KSO_WM_UNIT_LAYERLEVEL" val="1"/>
  <p:tag name="KSO_WM_UNIT_INDEX" val="1"/>
  <p:tag name="KSO_WM_UNIT_TYPE" val="f"/>
  <p:tag name="KSO_WM_UNIT_ID" val="custom20189051_3*f*1"/>
</p:tagLst>
</file>

<file path=ppt/tags/tag23.xml><?xml version="1.0" encoding="utf-8"?>
<p:tagLst xmlns:p="http://schemas.openxmlformats.org/presentationml/2006/main">
  <p:tag name="KSO_WM_SLIDE_SIZE" val="828*342"/>
  <p:tag name="KSO_WM_SLIDE_POSITION" val="66*143"/>
  <p:tag name="KSO_WM_SLIDE_LAYOUT_CNT" val="1_2"/>
  <p:tag name="KSO_WM_SLIDE_LAYOUT" val="a_f"/>
  <p:tag name="KSO_WM_BEAUTIFY_FLAG" val="#wm#"/>
  <p:tag name="KSO_WM_SLIDE_TYPE" val="text"/>
  <p:tag name="KSO_WM_SLIDE_ITEM_CNT" val="2"/>
  <p:tag name="KSO_WM_TAG_VERSION" val="1.0"/>
  <p:tag name="KSO_WM_SLIDE_SUBTYPE" val="pureTxt"/>
  <p:tag name="KSO_WM_COMBINE_RELATE_SLIDE_ID" val="background20185112_3"/>
  <p:tag name="KSO_WM_TEMPLATE_CATEGORY" val="custom"/>
  <p:tag name="KSO_WM_TEMPLATE_INDEX" val="20189051"/>
  <p:tag name="KSO_WM_SLIDE_ID" val="custom20189051_3"/>
  <p:tag name="KSO_WM_SLIDE_INDEX" val="3"/>
  <p:tag name="KSO_WM_TEMPLATE_SUBCATEGORY" val="combine"/>
</p:tagLst>
</file>

<file path=ppt/tags/tag24.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a"/>
  <p:tag name="KSO_WM_UNIT_INDEX" val="1"/>
  <p:tag name="KSO_WM_UNIT_LAYERLEVEL" val="1"/>
  <p:tag name="KSO_WM_UNIT_VALUE" val="6"/>
  <p:tag name="KSO_WM_UNIT_ISCONTENTSTITLE" val="0"/>
  <p:tag name="KSO_WM_UNIT_HIGHLIGHT" val="0"/>
  <p:tag name="KSO_WM_UNIT_COMPATIBLE" val="0"/>
  <p:tag name="KSO_WM_UNIT_CLEAR" val="0"/>
  <p:tag name="KSO_WM_UNIT_ID" val="custom20189051_12*a*1"/>
  <p:tag name="KSO_WM_UNIT_PRESET_TEXT" val="谢谢观看"/>
</p:tagLst>
</file>

<file path=ppt/tags/tag25.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f"/>
  <p:tag name="KSO_WM_UNIT_INDEX" val="1"/>
  <p:tag name="KSO_WM_UNIT_LAYERLEVEL" val="1"/>
  <p:tag name="KSO_WM_UNIT_VALUE" val="5"/>
  <p:tag name="KSO_WM_UNIT_HIGHLIGHT" val="0"/>
  <p:tag name="KSO_WM_UNIT_COMPATIBLE" val="0"/>
  <p:tag name="KSO_WM_UNIT_CLEAR" val="0"/>
  <p:tag name="KSO_WM_UNIT_ID" val="custom20189051_12*f*1"/>
  <p:tag name="KSO_WM_UNIT_PRESET_TEXT" val="THANKS"/>
</p:tagLst>
</file>

<file path=ppt/tags/tag26.xml><?xml version="1.0" encoding="utf-8"?>
<p:tagLst xmlns:p="http://schemas.openxmlformats.org/presentationml/2006/main">
  <p:tag name="KSO_WM_TAG_VERSION" val="1.0"/>
  <p:tag name="KSO_WM_SLIDE_ITEM_CNT" val="2"/>
  <p:tag name="KSO_WM_SLIDE_LAYOUT" val="a_f"/>
  <p:tag name="KSO_WM_SLIDE_LAYOUT_CNT" val="1_1"/>
  <p:tag name="KSO_WM_SLIDE_TYPE" val="endPage"/>
  <p:tag name="KSO_WM_BEAUTIFY_FLAG" val="#wm#"/>
  <p:tag name="KSO_WM_SLIDE_SUBTYPE" val="pureTxt"/>
  <p:tag name="KSO_WM_COMBINE_RELATE_SLIDE_ID" val="background20185112_12"/>
  <p:tag name="KSO_WM_TEMPLATE_CATEGORY" val="custom"/>
  <p:tag name="KSO_WM_TEMPLATE_INDEX" val="20189051"/>
  <p:tag name="KSO_WM_SLIDE_ID" val="custom20189051_12"/>
  <p:tag name="KSO_WM_SLIDE_INDEX" val="12"/>
  <p:tag name="KSO_WM_TEMPLATE_SUBCATEGORY" val="combine"/>
</p:tagLst>
</file>

<file path=ppt/tags/tag3.xml><?xml version="1.0" encoding="utf-8"?>
<p:tagLst xmlns:p="http://schemas.openxmlformats.org/presentationml/2006/main">
  <p:tag name="KSO_WM_TAG_VERSION" val="1.0"/>
  <p:tag name="KSO_WM_BEAUTIFY_FLAG" val="#wm#"/>
  <p:tag name="KSO_WM_TEMPLATE_TOPIC_ID" val="2869567"/>
  <p:tag name="KSO_WM_TEMPLATE_OUTLINE_ID" val="15"/>
  <p:tag name="KSO_WM_TEMPLATE_SCENE_ID" val="1"/>
  <p:tag name="KSO_WM_TEMPLATE_JOB_ID" val="2"/>
  <p:tag name="KSO_WM_TEMPLATE_TOPIC_DEFAULT" val="1"/>
  <p:tag name="KSO_WM_COMBINE_RELATE_SLIDE_ID" val="background20185112_1"/>
  <p:tag name="KSO_WM_TEMPLATE_CATEGORY" val="custom"/>
  <p:tag name="KSO_WM_TEMPLATE_INDEX" val="20189051"/>
  <p:tag name="KSO_WM_TEMPLATE_SUBCATEGORY" val="combine"/>
  <p:tag name="KSO_WM_TEMPLATE_THUMBS_INDEX" val="1、5、6、7、8、9、11、12"/>
</p:tagLst>
</file>

<file path=ppt/tags/tag4.xml><?xml version="1.0" encoding="utf-8"?>
<p:tagLst xmlns:p="http://schemas.openxmlformats.org/presentationml/2006/main">
  <p:tag name="KSO_WM_TEMPLATE_CATEGORY" val="custom"/>
  <p:tag name="KSO_WM_TEMPLATE_INDEX" val="20189051"/>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BEAUTIFY_FLAG" val="#wm#"/>
  <p:tag name="KSO_WM_TAG_VERSION" val="1.0"/>
  <p:tag name="KSO_WM_UNIT_ID" val="custom20189051_1*a*1"/>
  <p:tag name="KSO_WM_UNIT_PRESET_TEXT" val="简约商务风格模板"/>
</p:tagLst>
</file>

<file path=ppt/tags/tag5.xml><?xml version="1.0" encoding="utf-8"?>
<p:tagLst xmlns:p="http://schemas.openxmlformats.org/presentationml/2006/main">
  <p:tag name="KSO_WM_UNIT_LAYERLEVEL" val="1"/>
  <p:tag name="KSO_WM_UNIT_VALUE" val="6"/>
  <p:tag name="KSO_WM_UNIT_HIGHLIGHT" val="0"/>
  <p:tag name="KSO_WM_UNIT_COMPATIBLE" val="1"/>
  <p:tag name="KSO_WM_UNIT_CLEAR" val="0"/>
  <p:tag name="KSO_WM_UNIT_PRESET_TEXT" val="2018"/>
  <p:tag name="KSO_WM_TAG_VERSION" val="1.0"/>
  <p:tag name="KSO_WM_BEAUTIFY_FLAG" val="#wm#"/>
  <p:tag name="KSO_WM_UNIT_TYPE" val="i"/>
  <p:tag name="KSO_WM_UNIT_ID" val="custom20189051_1*i*2"/>
  <p:tag name="KSO_WM_TEMPLATE_CATEGORY" val="custom"/>
  <p:tag name="KSO_WM_TEMPLATE_INDEX" val="20189051"/>
  <p:tag name="KSO_WM_UNIT_INDEX" val="2"/>
</p:tagLst>
</file>

<file path=ppt/tags/tag6.xml><?xml version="1.0" encoding="utf-8"?>
<p:tagLst xmlns:p="http://schemas.openxmlformats.org/presentationml/2006/main">
  <p:tag name="KSO_WM_TAG_VERSION" val="1.0"/>
  <p:tag name="KSO_WM_SLIDE_ITEM_CNT" val="2"/>
  <p:tag name="KSO_WM_SLIDE_LAYOUT" val="a_b"/>
  <p:tag name="KSO_WM_SLIDE_LAYOUT_CNT" val="1_1"/>
  <p:tag name="KSO_WM_SLIDE_TYPE" val="title"/>
  <p:tag name="KSO_WM_BEAUTIFY_FLAG" val="#wm#"/>
  <p:tag name="KSO_WM_SLIDE_POSITION" val="254*347"/>
  <p:tag name="KSO_WM_SLIDE_SIZE" val="452*61"/>
  <p:tag name="KSO_WM_TEMPLATE_TOPIC_ID" val="2869567"/>
  <p:tag name="KSO_WM_TEMPLATE_OUTLINE_ID" val="15"/>
  <p:tag name="KSO_WM_TEMPLATE_SCENE_ID" val="1"/>
  <p:tag name="KSO_WM_TEMPLATE_JOB_ID" val="2"/>
  <p:tag name="KSO_WM_TEMPLATE_TOPIC_DEFAULT" val="1"/>
  <p:tag name="KSO_WM_SLIDE_SUBTYPE" val="pureTxt"/>
  <p:tag name="KSO_WM_COMBINE_RELATE_SLIDE_ID" val="background20185112_1"/>
  <p:tag name="KSO_WM_TEMPLATE_CATEGORY" val="custom"/>
  <p:tag name="KSO_WM_TEMPLATE_INDEX" val="20189051"/>
  <p:tag name="KSO_WM_SLIDE_ID" val="custom20189051_1"/>
  <p:tag name="KSO_WM_SLIDE_INDEX" val="1"/>
  <p:tag name="KSO_WM_TEMPLATE_SUBCATEGORY" val="combine"/>
  <p:tag name="KSO_WM_TEMPLATE_THUMBS_INDEX" val="1、5、6、7、8、9、11、12、"/>
</p:tagLst>
</file>

<file path=ppt/tags/tag7.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2"/>
  <p:tag name="KSO_WM_UNIT_LAYERLEVEL" val="1"/>
  <p:tag name="KSO_WM_UNIT_INDEX" val="1"/>
  <p:tag name="KSO_WM_UNIT_TYPE" val="a"/>
  <p:tag name="KSO_WM_UNIT_ID" val="custom20189051_2*a*1"/>
</p:tagLst>
</file>

<file path=ppt/tags/tag8.xml><?xml version="1.0" encoding="utf-8"?>
<p:tagLst xmlns:p="http://schemas.openxmlformats.org/presentationml/2006/main">
  <p:tag name="KSO_WM_TEMPLATE_CATEGORY" val="custom"/>
  <p:tag name="KSO_WM_TEMPLATE_INDEX" val="20189051"/>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85"/>
  <p:tag name="KSO_WM_UNIT_LAYERLEVEL" val="1"/>
  <p:tag name="KSO_WM_UNIT_INDEX" val="1"/>
  <p:tag name="KSO_WM_UNIT_TYPE" val="f"/>
  <p:tag name="KSO_WM_UNIT_ID" val="custom20189051_2*f*1"/>
</p:tagLst>
</file>

<file path=ppt/tags/tag9.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TAG_VERSION" val="1.0"/>
  <p:tag name="KSO_WM_SLIDE_SUBTYPE" val="pureTxt"/>
  <p:tag name="KSO_WM_COMBINE_RELATE_SLIDE_ID" val="background20185112_2"/>
  <p:tag name="KSO_WM_TEMPLATE_CATEGORY" val="custom"/>
  <p:tag name="KSO_WM_TEMPLATE_INDEX" val="20189051"/>
  <p:tag name="KSO_WM_SLIDE_ID" val="custom20189051_2"/>
  <p:tag name="KSO_WM_SLIDE_INDEX" val="2"/>
  <p:tag name="KSO_WM_TEMPLATE_SUBCATEGORY" val="combine"/>
</p:tagLst>
</file>

<file path=ppt/theme/theme1.xml><?xml version="1.0" encoding="utf-8"?>
<a:theme xmlns:a="http://schemas.openxmlformats.org/drawingml/2006/main" name="Office 主题​​">
  <a:themeElements>
    <a:clrScheme name="自定义 108">
      <a:dk1>
        <a:srgbClr val="000000"/>
      </a:dk1>
      <a:lt1>
        <a:srgbClr val="FFFFFF"/>
      </a:lt1>
      <a:dk2>
        <a:srgbClr val="5B9BD5"/>
      </a:dk2>
      <a:lt2>
        <a:srgbClr val="E7E6E6"/>
      </a:lt2>
      <a:accent1>
        <a:srgbClr val="4472C4"/>
      </a:accent1>
      <a:accent2>
        <a:srgbClr val="000000"/>
      </a:accent2>
      <a:accent3>
        <a:srgbClr val="FFFFFF"/>
      </a:accent3>
      <a:accent4>
        <a:srgbClr val="2E75B6"/>
      </a:accent4>
      <a:accent5>
        <a:srgbClr val="595959"/>
      </a:accent5>
      <a:accent6>
        <a:srgbClr val="2E75B6"/>
      </a:accent6>
      <a:hlink>
        <a:srgbClr val="0563C1"/>
      </a:hlink>
      <a:folHlink>
        <a:srgbClr val="954F72"/>
      </a:folHlink>
    </a:clrScheme>
    <a:fontScheme name="自定义 7">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5673</Words>
  <Application>WPS 演示</Application>
  <PresentationFormat>宽屏</PresentationFormat>
  <Paragraphs>931</Paragraphs>
  <Slides>44</Slides>
  <Notes>12</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44</vt:i4>
      </vt:variant>
    </vt:vector>
  </HeadingPairs>
  <TitlesOfParts>
    <vt:vector size="61" baseType="lpstr">
      <vt:lpstr>Arial</vt:lpstr>
      <vt:lpstr>宋体</vt:lpstr>
      <vt:lpstr>Wingdings</vt:lpstr>
      <vt:lpstr>Calibri</vt:lpstr>
      <vt:lpstr>微软雅黑</vt:lpstr>
      <vt:lpstr>Arial</vt:lpstr>
      <vt:lpstr>黑体</vt:lpstr>
      <vt:lpstr>Lato</vt:lpstr>
      <vt:lpstr>Arial Unicode MS</vt:lpstr>
      <vt:lpstr>等线</vt:lpstr>
      <vt:lpstr>Times New Roman</vt:lpstr>
      <vt:lpstr>DejaVu Sans</vt:lpstr>
      <vt:lpstr>Yahei Mono</vt:lpstr>
      <vt:lpstr>Segoe Print</vt:lpstr>
      <vt:lpstr>Office 主题​​</vt:lpstr>
      <vt:lpstr>MS_ClipArt_Gallery.2</vt:lpstr>
      <vt:lpstr>Equation.3</vt:lpstr>
      <vt:lpstr>简约商务风格模板</vt:lpstr>
      <vt:lpstr>LOREM IPSUM DOLOR</vt:lpstr>
      <vt:lpstr>LOREM IPSUM DOLOR</vt:lpstr>
      <vt:lpstr>动态网站框架</vt:lpstr>
      <vt:lpstr>认识MySQL数据库</vt:lpstr>
      <vt:lpstr>认识MySQL数据库</vt:lpstr>
      <vt:lpstr>认识MySQL数据库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MySQL架构设计--业务类型</vt:lpstr>
      <vt:lpstr>MySQL架构设计--常见架构</vt:lpstr>
      <vt:lpstr>MySQL架构设计--常见架构</vt:lpstr>
      <vt:lpstr>MySQL架构设计--常见架构</vt:lpstr>
      <vt:lpstr>MySQL架构设计--常见架构</vt:lpstr>
      <vt:lpstr>MySQL Sharding</vt:lpstr>
      <vt:lpstr>MySQL Sharding</vt:lpstr>
      <vt:lpstr>MySQL Sharding</vt:lpstr>
      <vt:lpstr>MySQL Sharding</vt:lpstr>
      <vt:lpstr>MySQL Sharding</vt:lpstr>
      <vt:lpstr>MySQL Sharding</vt:lpstr>
      <vt:lpstr>MySQL Sharding</vt:lpstr>
      <vt:lpstr>MySQL Sharding</vt:lpstr>
      <vt:lpstr>MySQL Sharding</vt:lpstr>
      <vt:lpstr>MySQL Sharding</vt:lpstr>
      <vt:lpstr>MySQL Sharding</vt:lpstr>
      <vt:lpstr>MySQL Sharding</vt:lpstr>
      <vt:lpstr>MySQL Sharding</vt:lpstr>
      <vt:lpstr>集群运维管理</vt:lpstr>
      <vt:lpstr>集群运维管理</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简简单单</cp:lastModifiedBy>
  <cp:revision>11</cp:revision>
  <dcterms:created xsi:type="dcterms:W3CDTF">2018-03-08T08:55:00Z</dcterms:created>
  <dcterms:modified xsi:type="dcterms:W3CDTF">2018-06-26T16:21:48Z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