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6" r:id="rId4"/>
    <p:sldId id="304" r:id="rId5"/>
    <p:sldId id="305" r:id="rId6"/>
    <p:sldId id="306" r:id="rId7"/>
    <p:sldId id="278" r:id="rId8"/>
    <p:sldId id="258" r:id="rId9"/>
    <p:sldId id="277" r:id="rId10"/>
    <p:sldId id="261" r:id="rId11"/>
    <p:sldId id="290" r:id="rId12"/>
    <p:sldId id="272" r:id="rId13"/>
    <p:sldId id="259" r:id="rId14"/>
    <p:sldId id="260" r:id="rId15"/>
    <p:sldId id="262" r:id="rId16"/>
    <p:sldId id="283" r:id="rId17"/>
    <p:sldId id="274" r:id="rId18"/>
    <p:sldId id="276" r:id="rId19"/>
    <p:sldId id="269" r:id="rId20"/>
    <p:sldId id="295" r:id="rId21"/>
    <p:sldId id="296" r:id="rId22"/>
    <p:sldId id="297" r:id="rId23"/>
    <p:sldId id="298" r:id="rId24"/>
    <p:sldId id="280" r:id="rId25"/>
    <p:sldId id="281" r:id="rId26"/>
    <p:sldId id="289" r:id="rId27"/>
    <p:sldId id="284" r:id="rId28"/>
    <p:sldId id="292" r:id="rId29"/>
    <p:sldId id="293" r:id="rId30"/>
    <p:sldId id="265" r:id="rId31"/>
    <p:sldId id="291" r:id="rId32"/>
    <p:sldId id="266" r:id="rId33"/>
    <p:sldId id="285" r:id="rId34"/>
    <p:sldId id="299" r:id="rId35"/>
    <p:sldId id="301" r:id="rId36"/>
    <p:sldId id="300" r:id="rId37"/>
    <p:sldId id="302" r:id="rId38"/>
    <p:sldId id="287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11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0E9CB-E775-4874-ADC7-B74CF5F41C35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E0A2-2E80-4460-9F7B-41D663D2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E0A2-2E80-4460-9F7B-41D663D213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功能：添加评论分类到主题</a:t>
            </a:r>
            <a:endParaRPr lang="en-US" altLang="zh-CN" dirty="0" smtClean="0"/>
          </a:p>
          <a:p>
            <a:r>
              <a:rPr lang="zh-CN" altLang="en-US" dirty="0" smtClean="0"/>
              <a:t>效果：</a:t>
            </a:r>
            <a:endParaRPr lang="en-US" altLang="zh-CN" dirty="0" smtClean="0"/>
          </a:p>
          <a:p>
            <a:r>
              <a:rPr lang="en-US" altLang="zh-CN" dirty="0" err="1" smtClean="0"/>
              <a:t>input_sentence_count</a:t>
            </a:r>
            <a:r>
              <a:rPr lang="en-US" altLang="zh-CN" dirty="0" smtClean="0"/>
              <a:t> = 38523</a:t>
            </a:r>
          </a:p>
          <a:p>
            <a:r>
              <a:rPr lang="en-US" altLang="zh-CN" dirty="0" err="1" smtClean="0"/>
              <a:t>valid_sentence_count</a:t>
            </a:r>
            <a:r>
              <a:rPr lang="en-US" altLang="zh-CN" dirty="0" smtClean="0"/>
              <a:t> = 3586</a:t>
            </a:r>
          </a:p>
          <a:p>
            <a:r>
              <a:rPr lang="en-US" altLang="zh-CN" dirty="0" err="1" smtClean="0"/>
              <a:t>extrac</a:t>
            </a:r>
            <a:r>
              <a:rPr lang="en-US" altLang="zh-CN" dirty="0" smtClean="0"/>
              <a:t> key phrase count = 1474</a:t>
            </a:r>
          </a:p>
          <a:p>
            <a:r>
              <a:rPr lang="en-US" altLang="zh-CN" dirty="0" smtClean="0"/>
              <a:t>filtered key phrase left count = 1445</a:t>
            </a:r>
          </a:p>
          <a:p>
            <a:r>
              <a:rPr lang="en-US" altLang="zh-CN" dirty="0" smtClean="0"/>
              <a:t>cluster number = 50</a:t>
            </a:r>
          </a:p>
          <a:p>
            <a:r>
              <a:rPr lang="en-US" altLang="zh-CN" dirty="0" err="1" smtClean="0"/>
              <a:t>positive_sentence_count</a:t>
            </a:r>
            <a:r>
              <a:rPr lang="en-US" altLang="zh-CN" dirty="0" smtClean="0"/>
              <a:t> = 2401</a:t>
            </a:r>
          </a:p>
          <a:p>
            <a:r>
              <a:rPr lang="en-US" altLang="zh-CN" dirty="0" err="1" smtClean="0"/>
              <a:t>negative_sentence_count</a:t>
            </a:r>
            <a:r>
              <a:rPr lang="en-US" altLang="zh-CN" dirty="0" smtClean="0"/>
              <a:t> = 340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6E0A2-2E80-4460-9F7B-41D663D213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8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6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6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5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4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6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1415-2261-45BB-99E0-83DF5BC24F7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E0E9-55DA-496B-8DCE-03E724FAA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1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ntiwordnet.isti.cnr.it/" TargetMode="External"/><Relationship Id="rId2" Type="http://schemas.openxmlformats.org/officeDocument/2006/relationships/hyperlink" Target="http://mpqa.cs.pitt.edu/lexicons/subj_lexic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ic.edu/~liub/FBS/sentiment-analysi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280929090/article/details/70838025" TargetMode="External"/><Relationship Id="rId2" Type="http://schemas.openxmlformats.org/officeDocument/2006/relationships/hyperlink" Target="http://52opencourse.com/235/%E6%96%AF%E5%9D%A6%E7%A6%8F%E5%A4%A7%E5%AD%A6%E8%87%AA%E7%84%B6%E8%AF%AD%E8%A8%80%E5%A4%84%E7%90%86%E7%AC%AC%E4%B8%83%E8%AF%BE-%E6%83%85%E6%84%9F%E5%88%86%E6%9E%90%EF%BC%88sentiment-analysis%EF%BC%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hontip.com/blog/post/10012/" TargetMode="External"/><Relationship Id="rId5" Type="http://schemas.openxmlformats.org/officeDocument/2006/relationships/hyperlink" Target="https://www.zhihu.com/question/20631050" TargetMode="External"/><Relationship Id="rId4" Type="http://schemas.openxmlformats.org/officeDocument/2006/relationships/hyperlink" Target="https://www.cs.uic.edu/~liub/FBS/sentiment-analysi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yawei_liu1688/article/details/79011697" TargetMode="External"/><Relationship Id="rId2" Type="http://schemas.openxmlformats.org/officeDocument/2006/relationships/hyperlink" Target="http://buptguo.com/2016/05/05/extract-tags-from-douban-movi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anlp/textrank" TargetMode="External"/><Relationship Id="rId2" Type="http://schemas.openxmlformats.org/officeDocument/2006/relationships/hyperlink" Target="../py/test_textrank1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py/test_gensim_keyword1.py" TargetMode="External"/><Relationship Id="rId2" Type="http://schemas.openxmlformats.org/officeDocument/2006/relationships/hyperlink" Target="../py/test_gensim_keyword2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dimrehurek.com/gensim/summarization/keywords.html" TargetMode="External"/><Relationship Id="rId5" Type="http://schemas.openxmlformats.org/officeDocument/2006/relationships/hyperlink" Target="Towards%20the%20quantification%20of%20the%20semantic%20information%20encoded%20in%20written%20language.pdf" TargetMode="External"/><Relationship Id="rId4" Type="http://schemas.openxmlformats.org/officeDocument/2006/relationships/hyperlink" Target="https://radimrehurek.com/gensim/summarization/mz_entropy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howto/sentiment.html" TargetMode="External"/><Relationship Id="rId2" Type="http://schemas.openxmlformats.org/officeDocument/2006/relationships/hyperlink" Target="http://textblob.readthedocs.io/en/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textblob.readthedocs.io/en/dev/api_reference.html#api-classifi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../py/test_chi_square.p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entiment/" TargetMode="External"/><Relationship Id="rId2" Type="http://schemas.openxmlformats.org/officeDocument/2006/relationships/hyperlink" Target="https://www.cnblogs.com/sumuncle/p/6370079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iutrans.com/niutrans/NiuTrans.ch.html" TargetMode="External"/><Relationship Id="rId2" Type="http://schemas.openxmlformats.org/officeDocument/2006/relationships/hyperlink" Target="../py/translate_api.p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IR-book/html/htmledition/spelling-correction-1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impythonist.wordpress.com/2014/03/18/peter-norvigs-21-line-spelling-corrector-using-probability-theory/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评论主题及正负面评价分布自动生成开发文档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49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去掉网页空白字符（例如：</a:t>
            </a:r>
            <a:r>
              <a:rPr lang="en-US" altLang="zh-CN" dirty="0" smtClean="0"/>
              <a:t>&amp;#\d+;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评论内容转小写</a:t>
            </a:r>
            <a:endParaRPr lang="en-US" altLang="zh-CN" dirty="0" smtClean="0"/>
          </a:p>
          <a:p>
            <a:r>
              <a:rPr lang="zh-CN" altLang="en-US" dirty="0" smtClean="0"/>
              <a:t>语种检测（</a:t>
            </a:r>
            <a:r>
              <a:rPr lang="zh-CN" altLang="en-US" b="1" dirty="0" smtClean="0">
                <a:solidFill>
                  <a:srgbClr val="FF0000"/>
                </a:solidFill>
              </a:rPr>
              <a:t>只处理英文评论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以空白符为分隔符，做分词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保留符合模式 </a:t>
            </a:r>
            <a:r>
              <a:rPr lang="en-US" altLang="zh-CN" b="1" dirty="0" smtClean="0">
                <a:solidFill>
                  <a:schemeClr val="accent6"/>
                </a:solidFill>
              </a:rPr>
              <a:t>[a-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zA</a:t>
            </a:r>
            <a:r>
              <a:rPr lang="en-US" altLang="zh-CN" b="1" dirty="0" smtClean="0">
                <a:solidFill>
                  <a:schemeClr val="accent6"/>
                </a:solidFill>
              </a:rPr>
              <a:t>-Z]+\’?[a-</a:t>
            </a:r>
            <a:r>
              <a:rPr lang="en-US" altLang="zh-CN" b="1" dirty="0" err="1" smtClean="0">
                <a:solidFill>
                  <a:schemeClr val="accent6"/>
                </a:solidFill>
              </a:rPr>
              <a:t>zA</a:t>
            </a:r>
            <a:r>
              <a:rPr lang="en-US" altLang="zh-CN" b="1" dirty="0" smtClean="0">
                <a:solidFill>
                  <a:schemeClr val="accent6"/>
                </a:solidFill>
              </a:rPr>
              <a:t>-Z]* </a:t>
            </a:r>
            <a:r>
              <a:rPr lang="zh-CN" altLang="en-US" dirty="0" smtClean="0"/>
              <a:t>的单词</a:t>
            </a:r>
            <a:endParaRPr lang="en-US" altLang="zh-CN" dirty="0" smtClean="0"/>
          </a:p>
          <a:p>
            <a:r>
              <a:rPr lang="zh-CN" altLang="en-US" dirty="0"/>
              <a:t>只处理英文</a:t>
            </a:r>
            <a:r>
              <a:rPr lang="zh-CN" altLang="en-US" b="1" dirty="0">
                <a:solidFill>
                  <a:srgbClr val="FF0000"/>
                </a:solidFill>
              </a:rPr>
              <a:t>单词数量在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个以上</a:t>
            </a:r>
            <a:r>
              <a:rPr lang="zh-CN" altLang="en-US" dirty="0"/>
              <a:t>的</a:t>
            </a:r>
            <a:r>
              <a:rPr lang="zh-CN" altLang="en-US" dirty="0" smtClean="0"/>
              <a:t>评论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537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数据清洗后，评论过滤情况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173034"/>
              </p:ext>
            </p:extLst>
          </p:nvPr>
        </p:nvGraphicFramePr>
        <p:xfrm>
          <a:off x="838200" y="2497429"/>
          <a:ext cx="105156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686875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78018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输入评论数量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数据清洗后剩余评论数量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83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24935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95676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203407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英文评论直接滤掉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39960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非英文评论翻译为英文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7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0102" y="1690688"/>
            <a:ext cx="2321169" cy="448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评论预处理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0103" y="2576146"/>
            <a:ext cx="2321168" cy="448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词性标注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0102" y="3461604"/>
            <a:ext cx="2321169" cy="448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正负情感判别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10102" y="4347062"/>
            <a:ext cx="2321170" cy="448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主题（关键词）抽取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10103" y="5232520"/>
            <a:ext cx="2321168" cy="448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评论分类到主题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62119" y="290428"/>
            <a:ext cx="3736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）去掉网页字符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）大写字母转小写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）语种检测（只处理英文）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）分词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）只保留英文单词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）只保留单词数量</a:t>
            </a:r>
            <a:r>
              <a:rPr lang="en-US" altLang="zh-CN" dirty="0" smtClean="0"/>
              <a:t>&gt;=3</a:t>
            </a:r>
            <a:r>
              <a:rPr lang="zh-CN" altLang="en-US" dirty="0" smtClean="0"/>
              <a:t>个的评论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9" idx="1"/>
          </p:cNvCxnSpPr>
          <p:nvPr/>
        </p:nvCxnSpPr>
        <p:spPr>
          <a:xfrm flipV="1">
            <a:off x="4031271" y="1167591"/>
            <a:ext cx="1230848" cy="74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62119" y="2134250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nltk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pos_tag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3"/>
            <a:endCxn id="12" idx="1"/>
          </p:cNvCxnSpPr>
          <p:nvPr/>
        </p:nvCxnSpPr>
        <p:spPr>
          <a:xfrm flipV="1">
            <a:off x="4031271" y="2318916"/>
            <a:ext cx="1230848" cy="48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62119" y="2627240"/>
            <a:ext cx="4198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）累加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个评论中的情感词得分，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个正面情感词</a:t>
            </a:r>
            <a:r>
              <a:rPr lang="en-US" altLang="zh-CN" dirty="0" smtClean="0"/>
              <a:t>+1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个负面情感词</a:t>
            </a:r>
            <a:r>
              <a:rPr lang="en-US" altLang="zh-CN" dirty="0" smtClean="0"/>
              <a:t>-1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）评论情感得分</a:t>
            </a:r>
            <a:r>
              <a:rPr lang="en-US" altLang="zh-CN" dirty="0" smtClean="0"/>
              <a:t>&lt;0</a:t>
            </a:r>
            <a:r>
              <a:rPr lang="zh-CN" altLang="en-US" dirty="0" smtClean="0"/>
              <a:t>，判为负面评论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评论情感得分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，判为正面评论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6" idx="3"/>
            <a:endCxn id="16" idx="1"/>
          </p:cNvCxnSpPr>
          <p:nvPr/>
        </p:nvCxnSpPr>
        <p:spPr>
          <a:xfrm flipV="1">
            <a:off x="4031271" y="3365904"/>
            <a:ext cx="1230848" cy="31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62119" y="4195305"/>
            <a:ext cx="5429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条评论抽取</a:t>
            </a:r>
            <a:r>
              <a:rPr lang="en-US" altLang="zh-CN" dirty="0" smtClean="0"/>
              <a:t>2-grams</a:t>
            </a:r>
          </a:p>
          <a:p>
            <a:r>
              <a:rPr lang="zh-CN" altLang="en-US" dirty="0" smtClean="0"/>
              <a:t>要求：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. 2-grams</a:t>
            </a:r>
            <a:r>
              <a:rPr lang="zh-CN" altLang="en-US" dirty="0" smtClean="0"/>
              <a:t>中的每个词都不能是停用词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ii. 2-grams</a:t>
            </a:r>
            <a:r>
              <a:rPr lang="zh-CN" altLang="en-US" dirty="0" smtClean="0"/>
              <a:t>中的每个词须含有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个以上字母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iii. 2-grams</a:t>
            </a:r>
            <a:r>
              <a:rPr lang="zh-CN" altLang="en-US" dirty="0" smtClean="0"/>
              <a:t>中的两个词不能相同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</a:t>
            </a:r>
            <a:r>
              <a:rPr lang="en-US" altLang="zh-CN" dirty="0" smtClean="0"/>
              <a:t>glove</a:t>
            </a:r>
            <a:r>
              <a:rPr lang="zh-CN" altLang="en-US" dirty="0" smtClean="0"/>
              <a:t>表示关键词，并用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聚类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个簇</a:t>
            </a:r>
            <a:endParaRPr lang="en-US" altLang="zh-CN" dirty="0" smtClean="0"/>
          </a:p>
          <a:p>
            <a:r>
              <a:rPr lang="zh-CN" altLang="en-US" dirty="0" smtClean="0"/>
              <a:t>要求：关键词词频</a:t>
            </a:r>
            <a:r>
              <a:rPr lang="en-US" altLang="zh-CN" dirty="0" smtClean="0"/>
              <a:t>&gt;=2</a:t>
            </a:r>
          </a:p>
        </p:txBody>
      </p:sp>
      <p:cxnSp>
        <p:nvCxnSpPr>
          <p:cNvPr id="27" name="直接箭头连接符 26"/>
          <p:cNvCxnSpPr>
            <a:stCxn id="7" idx="3"/>
            <a:endCxn id="22" idx="1"/>
          </p:cNvCxnSpPr>
          <p:nvPr/>
        </p:nvCxnSpPr>
        <p:spPr>
          <a:xfrm>
            <a:off x="4031272" y="4571266"/>
            <a:ext cx="1230847" cy="50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62119" y="6002426"/>
            <a:ext cx="44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）计算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个评论的向量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算法库给出最相近的主题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8" idx="3"/>
            <a:endCxn id="41" idx="1"/>
          </p:cNvCxnSpPr>
          <p:nvPr/>
        </p:nvCxnSpPr>
        <p:spPr>
          <a:xfrm>
            <a:off x="4031271" y="5456724"/>
            <a:ext cx="1230848" cy="8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6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</a:t>
            </a:r>
            <a:r>
              <a:rPr lang="zh-CN" altLang="en-US" dirty="0" smtClean="0"/>
              <a:t>词词典资源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MPQA </a:t>
            </a:r>
            <a:r>
              <a:rPr lang="en-US" altLang="zh-CN" dirty="0" smtClean="0">
                <a:hlinkClick r:id="rId2"/>
              </a:rPr>
              <a:t>http://mpqa.cs.pitt.edu/lexicons/subj_lexicon/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SentiWordNet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http://sentiwordnet.isti.cnr.it/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Bing Liu Opinion Lexicon </a:t>
            </a:r>
            <a:r>
              <a:rPr lang="en-US" altLang="zh-CN" dirty="0" smtClean="0">
                <a:hlinkClick r:id="rId4"/>
              </a:rPr>
              <a:t>https://www.cs.uic.edu/~liub/FBS/sentiment-analysis.html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10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http://52opencourse.com/235/%E6%96%AF%E5%9D%A6%E7%A6%8F%E5%A4%A7%E5%AD%A6%E8%87%AA%E7%84%B6%E8%AF%AD%E8%A8%80%E5%A4%84%E7%90%86%E7%AC%AC%E4%B8%83%E8%AF%BE-%E6%83%85%E6%84%9F%E5%88%86%E6%9E%90%EF%BC%88sentiment-analysis%EF%BC%89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3"/>
              </a:rPr>
              <a:t>https://blog.csdn.net/qq280929090/article/details/70838025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4"/>
              </a:rPr>
              <a:t>https://www.cs.uic.edu/~liub/FBS/sentiment-analysis.html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5"/>
              </a:rPr>
              <a:t>https://www.zhihu.com/question/20631050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>
                <a:hlinkClick r:id="rId6"/>
              </a:rPr>
              <a:t>http://www.pythontip.com/blog/post/10012/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3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关键词抽取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有监督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通过分类的方式进行。构建一个词表，然后通过判断每个文档与词表中每个词的匹配程度，以类似打标签的方式，达到关键词提取的效果。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监督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1554746" y="3374150"/>
            <a:ext cx="8554980" cy="3183754"/>
            <a:chOff x="2212473" y="3374150"/>
            <a:chExt cx="8554980" cy="3183754"/>
          </a:xfrm>
        </p:grpSpPr>
        <p:sp>
          <p:nvSpPr>
            <p:cNvPr id="4" name="左大括号 3"/>
            <p:cNvSpPr/>
            <p:nvPr/>
          </p:nvSpPr>
          <p:spPr>
            <a:xfrm>
              <a:off x="2212473" y="3782803"/>
              <a:ext cx="258011" cy="2426252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4889937" y="3442420"/>
              <a:ext cx="356936" cy="134127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2231" y="3374150"/>
              <a:ext cx="2310063" cy="6416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TF-IDF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22232" y="4221507"/>
              <a:ext cx="2310063" cy="6416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TextRank</a:t>
              </a:r>
              <a:endParaRPr lang="zh-CN" altLang="en-US" dirty="0"/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4889937" y="5117431"/>
              <a:ext cx="356936" cy="1341270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422231" y="5068864"/>
              <a:ext cx="2310063" cy="6416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LSI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LSA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2232" y="5916220"/>
              <a:ext cx="2310063" cy="64168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LDA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27779" y="394474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认为：</a:t>
              </a:r>
              <a:endParaRPr lang="en-US" altLang="zh-CN" dirty="0" smtClean="0"/>
            </a:p>
            <a:p>
              <a:r>
                <a:rPr lang="zh-CN" altLang="en-US" dirty="0" smtClean="0"/>
                <a:t>词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文档有关系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27779" y="5434387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认为：</a:t>
              </a:r>
              <a:endParaRPr lang="en-US" altLang="zh-CN" dirty="0" smtClean="0"/>
            </a:p>
            <a:p>
              <a:r>
                <a:rPr lang="zh-CN" altLang="en-US" dirty="0" smtClean="0"/>
                <a:t>词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主题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文档有关系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05533" y="5234309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SVD</a:t>
              </a:r>
              <a:r>
                <a:rPr lang="zh-CN" altLang="en-US" dirty="0" smtClean="0"/>
                <a:t>分解</a:t>
              </a:r>
              <a:endParaRPr lang="en-US" altLang="zh-CN" dirty="0" smtClean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05533" y="605239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贝叶斯模型</a:t>
              </a:r>
              <a:endParaRPr lang="en-US" altLang="zh-CN" dirty="0" smtClean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205533" y="4416223"/>
              <a:ext cx="256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词当做网页的</a:t>
              </a:r>
              <a:r>
                <a:rPr lang="en-US" altLang="zh-CN" dirty="0" err="1" smtClean="0"/>
                <a:t>pagerank</a:t>
              </a:r>
              <a:endParaRPr lang="en-US" altLang="zh-CN" dirty="0" smtClean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5533" y="3598137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文档频率、逆文档频率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298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关键词抽取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tf-idf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http://buptguo.com/2016/05/05/extract-tags-from-douban-movie/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chi-square</a:t>
            </a:r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://blog.csdn.net/yawei_liu1688/article/details/79011697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抽取</a:t>
            </a:r>
            <a:r>
              <a:rPr lang="en-US" altLang="zh-CN" dirty="0"/>
              <a:t>2grams</a:t>
            </a:r>
          </a:p>
          <a:p>
            <a:pPr lvl="1"/>
            <a:r>
              <a:rPr lang="zh-CN" altLang="en-US" dirty="0"/>
              <a:t>抽出评论中所有可能的</a:t>
            </a:r>
            <a:r>
              <a:rPr lang="en-US" altLang="zh-CN" dirty="0"/>
              <a:t>2-grams</a:t>
            </a:r>
          </a:p>
          <a:p>
            <a:pPr lvl="1"/>
            <a:r>
              <a:rPr lang="zh-CN" altLang="en-US" dirty="0"/>
              <a:t>构成</a:t>
            </a:r>
            <a:r>
              <a:rPr lang="en-US" altLang="zh-CN" dirty="0"/>
              <a:t>2-grams</a:t>
            </a:r>
            <a:r>
              <a:rPr lang="zh-CN" altLang="en-US" dirty="0"/>
              <a:t>的单词不能是停用词</a:t>
            </a:r>
            <a:endParaRPr lang="en-US" altLang="zh-CN" dirty="0"/>
          </a:p>
          <a:p>
            <a:pPr lvl="1"/>
            <a:r>
              <a:rPr lang="zh-CN" altLang="en-US" dirty="0"/>
              <a:t>构成</a:t>
            </a:r>
            <a:r>
              <a:rPr lang="en-US" altLang="zh-CN" dirty="0"/>
              <a:t>2-grams</a:t>
            </a:r>
            <a:r>
              <a:rPr lang="zh-CN" altLang="en-US" dirty="0"/>
              <a:t>的单词长度</a:t>
            </a:r>
            <a:r>
              <a:rPr lang="en-US" altLang="zh-CN" dirty="0"/>
              <a:t>&gt;=3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800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关键词抽取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summanlp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 smtClean="0"/>
              <a:t>summanlp</a:t>
            </a:r>
            <a:r>
              <a:rPr lang="zh-CN" altLang="en-US" dirty="0" smtClean="0"/>
              <a:t>实现关键词提取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..\py\test_textrank1.py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github.com/summanlp/textrank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561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关键词提取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gensim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gensim</a:t>
            </a:r>
            <a:r>
              <a:rPr lang="zh-CN" altLang="en-US" dirty="0" smtClean="0"/>
              <a:t>实现关键词提取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mz_entropy</a:t>
            </a:r>
            <a:endParaRPr lang="en-US" altLang="zh-CN" dirty="0"/>
          </a:p>
          <a:p>
            <a:pPr lvl="2"/>
            <a:r>
              <a:rPr lang="en-US" altLang="zh-CN" dirty="0" smtClean="0">
                <a:hlinkClick r:id="rId2" action="ppaction://hlinkfile"/>
              </a:rPr>
              <a:t>..\py\test_gensim_keyword2.py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text_rank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3" action="ppaction://hlinkfile"/>
              </a:rPr>
              <a:t>..\py\test_gensim_keyword1.py</a:t>
            </a:r>
            <a:endParaRPr lang="en-US" altLang="zh-CN" dirty="0" smtClean="0"/>
          </a:p>
          <a:p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mz_entropy</a:t>
            </a:r>
            <a:endParaRPr lang="en-US" altLang="zh-CN" dirty="0" smtClean="0"/>
          </a:p>
          <a:p>
            <a:pPr lvl="2"/>
            <a:r>
              <a:rPr lang="en-US" altLang="zh-CN" dirty="0">
                <a:hlinkClick r:id="rId4"/>
              </a:rPr>
              <a:t>https://radimrehurek.com/gensim/summarization/mz_entropy.html</a:t>
            </a:r>
            <a:endParaRPr lang="en-US" altLang="zh-CN" dirty="0"/>
          </a:p>
          <a:p>
            <a:pPr lvl="2"/>
            <a:r>
              <a:rPr lang="en-US" altLang="zh-CN" dirty="0">
                <a:hlinkClick r:id="rId5" action="ppaction://hlinkfile"/>
              </a:rPr>
              <a:t>Towards the quantification of the semantic information encoded in written </a:t>
            </a:r>
            <a:r>
              <a:rPr lang="en-US" altLang="zh-CN" dirty="0" smtClean="0">
                <a:hlinkClick r:id="rId5" action="ppaction://hlinkfile"/>
              </a:rPr>
              <a:t>language.pdf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text_rank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radimrehurek.com/gensim/summarization/keywords.html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64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情感分类工具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TextBlob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http://textblob.readthedocs.io/en/dev/</a:t>
            </a:r>
            <a:endParaRPr lang="en-US" altLang="zh-CN" dirty="0" smtClean="0"/>
          </a:p>
          <a:p>
            <a:r>
              <a:rPr lang="en-US" altLang="zh-CN" dirty="0" err="1" smtClean="0"/>
              <a:t>nltk.sentiment.vader</a:t>
            </a:r>
            <a:r>
              <a:rPr lang="en-US" altLang="zh-CN" dirty="0"/>
              <a:t> </a:t>
            </a:r>
            <a:r>
              <a:rPr lang="en-US" altLang="zh-CN" dirty="0" err="1" smtClean="0"/>
              <a:t>SentimentIntensityAnalyzer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www.nltk.org/howto/sentiment.html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</p:txBody>
      </p:sp>
      <p:sp>
        <p:nvSpPr>
          <p:cNvPr id="4" name="云形标注 3"/>
          <p:cNvSpPr/>
          <p:nvPr/>
        </p:nvSpPr>
        <p:spPr>
          <a:xfrm>
            <a:off x="4851918" y="681135"/>
            <a:ext cx="3331029" cy="541175"/>
          </a:xfrm>
          <a:prstGeom prst="cloudCallout">
            <a:avLst>
              <a:gd name="adj1" fmla="val -60483"/>
              <a:gd name="adj2" fmla="val 321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由于没有标注的语料，所以没有使用工具训练自己的模型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09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分词</a:t>
            </a:r>
            <a:r>
              <a:rPr lang="zh-CN" altLang="en-US" dirty="0"/>
              <a:t>相关的工作，</a:t>
            </a:r>
            <a:r>
              <a:rPr lang="zh-CN" altLang="en-US" dirty="0" smtClean="0"/>
              <a:t>方便后续</a:t>
            </a:r>
            <a:r>
              <a:rPr lang="zh-CN" altLang="en-US" dirty="0"/>
              <a:t>通过处理的数据做用户画像，将分析结果反馈各产品线</a:t>
            </a:r>
            <a:r>
              <a:rPr lang="zh-CN" altLang="en-US" dirty="0" smtClean="0"/>
              <a:t>。具体</a:t>
            </a:r>
            <a:r>
              <a:rPr lang="zh-CN" altLang="en-US" dirty="0"/>
              <a:t>需求如下：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将</a:t>
            </a:r>
            <a:r>
              <a:rPr lang="en-US" altLang="zh-CN" dirty="0"/>
              <a:t>app</a:t>
            </a:r>
            <a:r>
              <a:rPr lang="zh-CN" altLang="en-US" dirty="0"/>
              <a:t>产品原始</a:t>
            </a:r>
            <a:r>
              <a:rPr lang="zh-CN" altLang="en-US" b="1" dirty="0">
                <a:solidFill>
                  <a:schemeClr val="accent6"/>
                </a:solidFill>
              </a:rPr>
              <a:t>评论数据</a:t>
            </a:r>
            <a:r>
              <a:rPr lang="zh-CN" altLang="en-US" dirty="0"/>
              <a:t>进行</a:t>
            </a:r>
            <a:r>
              <a:rPr lang="zh-CN" altLang="en-US" b="1" dirty="0">
                <a:solidFill>
                  <a:schemeClr val="accent6"/>
                </a:solidFill>
              </a:rPr>
              <a:t>清洗</a:t>
            </a:r>
            <a:r>
              <a:rPr lang="zh-CN" altLang="en-US" dirty="0"/>
              <a:t>：包括筛选出英文评论、去掉数字符号等字符串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对</a:t>
            </a:r>
            <a:r>
              <a:rPr lang="zh-CN" altLang="en-US" dirty="0"/>
              <a:t>清洗后的数据进行</a:t>
            </a:r>
            <a:r>
              <a:rPr lang="zh-CN" altLang="en-US" b="1" dirty="0">
                <a:solidFill>
                  <a:schemeClr val="accent6"/>
                </a:solidFill>
              </a:rPr>
              <a:t>关键词提取</a:t>
            </a:r>
            <a:r>
              <a:rPr lang="zh-CN" altLang="en-US" dirty="0"/>
              <a:t>，进行</a:t>
            </a:r>
            <a:r>
              <a:rPr lang="zh-CN" altLang="en-US" dirty="0" smtClean="0"/>
              <a:t>词频统计等</a:t>
            </a:r>
            <a:r>
              <a:rPr lang="zh-CN" altLang="en-US" dirty="0"/>
              <a:t>，对关键词进行感情色彩标识或量化。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将提取的</a:t>
            </a:r>
            <a:r>
              <a:rPr lang="zh-CN" altLang="en-US" b="1" dirty="0" smtClean="0">
                <a:solidFill>
                  <a:schemeClr val="accent6"/>
                </a:solidFill>
              </a:rPr>
              <a:t>关键词</a:t>
            </a:r>
            <a:r>
              <a:rPr lang="zh-CN" altLang="en-US" dirty="0" smtClean="0"/>
              <a:t>进行</a:t>
            </a:r>
            <a:r>
              <a:rPr lang="zh-CN" altLang="en-US" b="1" dirty="0" smtClean="0">
                <a:solidFill>
                  <a:schemeClr val="accent6"/>
                </a:solidFill>
              </a:rPr>
              <a:t>归类</a:t>
            </a:r>
            <a:r>
              <a:rPr lang="zh-CN" altLang="en-US" dirty="0" smtClean="0"/>
              <a:t>，如：</a:t>
            </a:r>
          </a:p>
          <a:p>
            <a:pPr lvl="1"/>
            <a:r>
              <a:rPr lang="zh-CN" altLang="en-US" b="1" dirty="0" smtClean="0"/>
              <a:t>用户体验类：广告太多，界面不友好等</a:t>
            </a:r>
            <a:endParaRPr lang="zh-CN" altLang="en-US" dirty="0" smtClean="0"/>
          </a:p>
          <a:p>
            <a:pPr lvl="1"/>
            <a:r>
              <a:rPr lang="zh-CN" altLang="en-US" b="1" dirty="0" smtClean="0"/>
              <a:t>性能</a:t>
            </a:r>
            <a:r>
              <a:rPr lang="zh-CN" altLang="en-US" b="1" dirty="0"/>
              <a:t>配置类：加载很慢，影响手机运行速度，加速手机，耗电等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04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TextBlob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工具详解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支持的分类模型</a:t>
            </a:r>
            <a:endParaRPr lang="en-US" altLang="zh-CN" dirty="0" smtClean="0"/>
          </a:p>
          <a:p>
            <a:pPr lvl="1"/>
            <a:r>
              <a:rPr lang="zh-CN" altLang="en-US" dirty="0"/>
              <a:t>抽象类分类模型 </a:t>
            </a:r>
            <a:r>
              <a:rPr lang="en-US" altLang="zh-CN" dirty="0" err="1"/>
              <a:t>BaseClassifier</a:t>
            </a:r>
            <a:endParaRPr lang="en-US" altLang="zh-CN" dirty="0"/>
          </a:p>
          <a:p>
            <a:pPr lvl="1"/>
            <a:r>
              <a:rPr lang="zh-CN" altLang="en-US" dirty="0"/>
              <a:t>决策树模型 </a:t>
            </a:r>
            <a:r>
              <a:rPr lang="en-US" altLang="zh-CN" dirty="0" err="1"/>
              <a:t>DecisionTreeClassifier</a:t>
            </a:r>
            <a:endParaRPr lang="en-US" altLang="zh-CN" dirty="0"/>
          </a:p>
          <a:p>
            <a:pPr lvl="1"/>
            <a:r>
              <a:rPr lang="zh-CN" altLang="en-US" dirty="0"/>
              <a:t>最大熵模型 </a:t>
            </a:r>
            <a:r>
              <a:rPr lang="en-US" altLang="zh-CN" dirty="0" err="1"/>
              <a:t>MaxEntClassifier</a:t>
            </a:r>
            <a:endParaRPr lang="en-US" altLang="zh-CN" dirty="0"/>
          </a:p>
          <a:p>
            <a:pPr lvl="1"/>
            <a:r>
              <a:rPr lang="en-US" altLang="zh-CN" dirty="0"/>
              <a:t>NLTK</a:t>
            </a:r>
            <a:r>
              <a:rPr lang="zh-CN" altLang="en-US" dirty="0"/>
              <a:t>打包的抽象类 </a:t>
            </a:r>
            <a:r>
              <a:rPr lang="en-US" altLang="zh-CN" dirty="0" err="1"/>
              <a:t>NLTKClassifier</a:t>
            </a:r>
            <a:endParaRPr lang="en-US" altLang="zh-CN" dirty="0"/>
          </a:p>
          <a:p>
            <a:pPr lvl="1"/>
            <a:r>
              <a:rPr lang="zh-CN" altLang="en-US" dirty="0"/>
              <a:t>朴素贝叶斯模型 </a:t>
            </a:r>
            <a:r>
              <a:rPr lang="en-US" altLang="zh-CN" dirty="0" err="1"/>
              <a:t>NaiveBayesClassifier</a:t>
            </a:r>
            <a:endParaRPr lang="en-US" altLang="zh-CN" dirty="0"/>
          </a:p>
          <a:p>
            <a:pPr lvl="1"/>
            <a:r>
              <a:rPr lang="zh-CN" altLang="en-US" dirty="0"/>
              <a:t>朴素贝叶斯变种 </a:t>
            </a:r>
            <a:r>
              <a:rPr lang="en-US" altLang="zh-CN" dirty="0" err="1"/>
              <a:t>PositiveNaiveBayesClassifier</a:t>
            </a:r>
            <a:endParaRPr lang="en-US" altLang="zh-CN" dirty="0"/>
          </a:p>
          <a:p>
            <a:pPr lvl="2"/>
            <a:r>
              <a:rPr lang="zh-CN" altLang="en-US" dirty="0"/>
              <a:t>针对</a:t>
            </a:r>
            <a:r>
              <a:rPr lang="en-US" altLang="zh-CN" dirty="0"/>
              <a:t>2</a:t>
            </a:r>
            <a:r>
              <a:rPr lang="zh-CN" altLang="en-US" dirty="0"/>
              <a:t>分类问题，只有一部分数据打了标记，假定正、负两类的先验概率分布，用未打标机的数据估计特征值，进而得到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/>
              <a:t>参考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textblob.readthedocs.io/en/dev/api_reference.html#api-classifiers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643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TextBlob</a:t>
            </a:r>
            <a:r>
              <a:rPr lang="en-US" altLang="zh-CN" dirty="0"/>
              <a:t>——</a:t>
            </a:r>
            <a:r>
              <a:rPr lang="zh-CN" altLang="en-US" dirty="0"/>
              <a:t>工具详解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使用的是</a:t>
            </a:r>
            <a:r>
              <a:rPr lang="en-US" altLang="zh-CN" dirty="0"/>
              <a:t>Peter </a:t>
            </a:r>
            <a:r>
              <a:rPr lang="en-US" altLang="zh-CN" dirty="0" err="1" smtClean="0"/>
              <a:t>Norvig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的纠错方法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76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朴素贝叶斯模型分类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rainding</a:t>
            </a:r>
            <a:r>
              <a:rPr lang="en-US" altLang="zh-CN" dirty="0" smtClean="0"/>
              <a:t> data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Test data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3580078"/>
              </p:ext>
            </p:extLst>
          </p:nvPr>
        </p:nvGraphicFramePr>
        <p:xfrm>
          <a:off x="635923" y="2380614"/>
          <a:ext cx="5383877" cy="1836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3954">
                  <a:extLst>
                    <a:ext uri="{9D8B030D-6E8A-4147-A177-3AD203B41FA5}">
                      <a16:colId xmlns:a16="http://schemas.microsoft.com/office/drawing/2014/main" val="2428041403"/>
                    </a:ext>
                  </a:extLst>
                </a:gridCol>
                <a:gridCol w="3740392">
                  <a:extLst>
                    <a:ext uri="{9D8B030D-6E8A-4147-A177-3AD203B41FA5}">
                      <a16:colId xmlns:a16="http://schemas.microsoft.com/office/drawing/2014/main" val="3527083365"/>
                    </a:ext>
                  </a:extLst>
                </a:gridCol>
                <a:gridCol w="749531">
                  <a:extLst>
                    <a:ext uri="{9D8B030D-6E8A-4147-A177-3AD203B41FA5}">
                      <a16:colId xmlns:a16="http://schemas.microsoft.com/office/drawing/2014/main" val="3356594593"/>
                    </a:ext>
                  </a:extLst>
                </a:gridCol>
              </a:tblGrid>
              <a:tr h="3673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22252"/>
                  </a:ext>
                </a:extLst>
              </a:tr>
              <a:tr h="3673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d_tr_1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Chinese Beijing Chinese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48147"/>
                  </a:ext>
                </a:extLst>
              </a:tr>
              <a:tr h="367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d_tr_2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Chinese </a:t>
                      </a:r>
                      <a:r>
                        <a:rPr lang="en-US" altLang="zh-CN" dirty="0" err="1" smtClean="0"/>
                        <a:t>Chinese</a:t>
                      </a:r>
                      <a:r>
                        <a:rPr lang="en-US" altLang="zh-CN" dirty="0" smtClean="0"/>
                        <a:t> Shanghai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43204"/>
                  </a:ext>
                </a:extLst>
              </a:tr>
              <a:tr h="367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d_tr_3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Chinese</a:t>
                      </a:r>
                      <a:r>
                        <a:rPr lang="en-US" altLang="zh-CN" baseline="0" dirty="0" smtClean="0"/>
                        <a:t> Macao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56873"/>
                  </a:ext>
                </a:extLst>
              </a:tr>
              <a:tr h="367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d_tr_4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Tokyo Japan Chinse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18354"/>
                  </a:ext>
                </a:extLst>
              </a:tr>
            </a:tbl>
          </a:graphicData>
        </a:graphic>
      </p:graphicFrame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683764"/>
              </p:ext>
            </p:extLst>
          </p:nvPr>
        </p:nvGraphicFramePr>
        <p:xfrm>
          <a:off x="635922" y="5122004"/>
          <a:ext cx="5383878" cy="11020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270">
                  <a:extLst>
                    <a:ext uri="{9D8B030D-6E8A-4147-A177-3AD203B41FA5}">
                      <a16:colId xmlns:a16="http://schemas.microsoft.com/office/drawing/2014/main" val="2428041403"/>
                    </a:ext>
                  </a:extLst>
                </a:gridCol>
                <a:gridCol w="4322608">
                  <a:extLst>
                    <a:ext uri="{9D8B030D-6E8A-4147-A177-3AD203B41FA5}">
                      <a16:colId xmlns:a16="http://schemas.microsoft.com/office/drawing/2014/main" val="3527083365"/>
                    </a:ext>
                  </a:extLst>
                </a:gridCol>
              </a:tblGrid>
              <a:tr h="3673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22252"/>
                  </a:ext>
                </a:extLst>
              </a:tr>
              <a:tr h="3673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d_te_1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Chinese </a:t>
                      </a:r>
                      <a:r>
                        <a:rPr lang="en-US" altLang="zh-CN" dirty="0" err="1" smtClean="0"/>
                        <a:t>Chinese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Chinese</a:t>
                      </a:r>
                      <a:r>
                        <a:rPr lang="en-US" altLang="zh-CN" dirty="0" smtClean="0"/>
                        <a:t> Tokyo Japan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48147"/>
                  </a:ext>
                </a:extLst>
              </a:tr>
              <a:tr h="367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d_te_2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Tokyo </a:t>
                      </a:r>
                      <a:r>
                        <a:rPr lang="en-US" altLang="zh-CN" dirty="0" err="1" smtClean="0"/>
                        <a:t>Tokyo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Japn</a:t>
                      </a:r>
                      <a:r>
                        <a:rPr lang="en-US" altLang="zh-CN" dirty="0" smtClean="0"/>
                        <a:t> Shanghai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43204"/>
                  </a:ext>
                </a:extLst>
              </a:tr>
            </a:tbl>
          </a:graphicData>
        </a:graphic>
      </p:graphicFrame>
      <p:sp>
        <p:nvSpPr>
          <p:cNvPr id="8" name="内容占位符 3"/>
          <p:cNvSpPr txBox="1">
            <a:spLocks/>
          </p:cNvSpPr>
          <p:nvPr/>
        </p:nvSpPr>
        <p:spPr>
          <a:xfrm>
            <a:off x="70104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Class labels</a:t>
            </a:r>
          </a:p>
          <a:p>
            <a:pPr lvl="1"/>
            <a:r>
              <a:rPr lang="en-US" altLang="zh-CN" dirty="0" smtClean="0"/>
              <a:t>c1 = C</a:t>
            </a:r>
          </a:p>
          <a:p>
            <a:pPr lvl="1"/>
            <a:r>
              <a:rPr lang="en-US" altLang="zh-CN" dirty="0" smtClean="0"/>
              <a:t>c2 = J</a:t>
            </a:r>
          </a:p>
          <a:p>
            <a:r>
              <a:rPr lang="en-US" altLang="zh-CN" dirty="0" smtClean="0"/>
              <a:t>Feature Vector</a:t>
            </a:r>
          </a:p>
          <a:p>
            <a:pPr lvl="1"/>
            <a:r>
              <a:rPr lang="en-US" altLang="zh-CN" dirty="0" smtClean="0"/>
              <a:t>t1 = Beijing</a:t>
            </a:r>
          </a:p>
          <a:p>
            <a:pPr lvl="1"/>
            <a:r>
              <a:rPr lang="en-US" altLang="zh-CN" dirty="0" smtClean="0"/>
              <a:t>t2 = Chinese</a:t>
            </a:r>
          </a:p>
          <a:p>
            <a:pPr lvl="1"/>
            <a:r>
              <a:rPr lang="en-US" altLang="zh-CN" dirty="0" smtClean="0"/>
              <a:t>t3 = </a:t>
            </a:r>
            <a:r>
              <a:rPr lang="en-US" altLang="zh-CN" dirty="0" err="1" smtClean="0"/>
              <a:t>Japn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t4 = Macao</a:t>
            </a:r>
          </a:p>
          <a:p>
            <a:pPr lvl="1"/>
            <a:r>
              <a:rPr lang="en-US" altLang="zh-CN" dirty="0" smtClean="0"/>
              <a:t>t5 = Shanghai</a:t>
            </a:r>
          </a:p>
          <a:p>
            <a:pPr lvl="1"/>
            <a:r>
              <a:rPr lang="en-US" altLang="zh-CN" dirty="0" smtClean="0"/>
              <a:t>t6 = Tokyo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93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朴素贝叶斯模型分类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用多项式朴素贝叶斯模型计算测试集中各样本所属各类别的概率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贝努利</a:t>
            </a:r>
            <a:r>
              <a:rPr lang="zh-CN" altLang="en-US" dirty="0" smtClean="0"/>
              <a:t>朴素</a:t>
            </a:r>
            <a:r>
              <a:rPr lang="zh-CN" altLang="en-US" dirty="0"/>
              <a:t>贝叶斯模型计算测试集中各样本所属各类别的概率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3020" y="5747657"/>
            <a:ext cx="682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/>
              <a:t>https://blog.csdn.net/qq_16234613/article/details/81078159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064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情感分类对比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亚马逊评论数据</a:t>
            </a:r>
            <a:endParaRPr lang="en-US" altLang="zh-CN" dirty="0" smtClean="0"/>
          </a:p>
          <a:p>
            <a:pPr lvl="1"/>
            <a:r>
              <a:rPr lang="zh-CN" altLang="en-US" dirty="0"/>
              <a:t>训练语料</a:t>
            </a:r>
            <a:endParaRPr lang="en-US" altLang="zh-CN" dirty="0"/>
          </a:p>
          <a:p>
            <a:pPr lvl="2"/>
            <a:r>
              <a:rPr lang="en-US" altLang="zh-CN" dirty="0"/>
              <a:t>500</a:t>
            </a:r>
            <a:r>
              <a:rPr lang="zh-CN" altLang="en-US" dirty="0"/>
              <a:t>条正面评论</a:t>
            </a:r>
            <a:endParaRPr lang="en-US" altLang="zh-CN" dirty="0"/>
          </a:p>
          <a:p>
            <a:pPr lvl="2"/>
            <a:r>
              <a:rPr lang="en-US" altLang="zh-CN" dirty="0"/>
              <a:t>500</a:t>
            </a:r>
            <a:r>
              <a:rPr lang="zh-CN" altLang="en-US" dirty="0"/>
              <a:t>条负面评论</a:t>
            </a:r>
            <a:endParaRPr lang="en-US" altLang="zh-CN" dirty="0"/>
          </a:p>
          <a:p>
            <a:pPr lvl="1"/>
            <a:r>
              <a:rPr lang="zh-CN" altLang="en-US" dirty="0"/>
              <a:t>测试语料</a:t>
            </a:r>
            <a:endParaRPr lang="en-US" altLang="zh-CN" dirty="0"/>
          </a:p>
          <a:p>
            <a:pPr lvl="2"/>
            <a:r>
              <a:rPr lang="en-US" altLang="zh-CN" dirty="0"/>
              <a:t>47</a:t>
            </a:r>
            <a:r>
              <a:rPr lang="zh-CN" altLang="en-US" dirty="0"/>
              <a:t>条正面评论</a:t>
            </a:r>
            <a:endParaRPr lang="en-US" altLang="zh-CN" dirty="0"/>
          </a:p>
          <a:p>
            <a:pPr lvl="2"/>
            <a:r>
              <a:rPr lang="en-US" altLang="zh-CN" dirty="0"/>
              <a:t>53</a:t>
            </a:r>
            <a:r>
              <a:rPr lang="zh-CN" altLang="en-US" dirty="0"/>
              <a:t>条负面</a:t>
            </a:r>
            <a:r>
              <a:rPr lang="zh-CN" altLang="en-US" dirty="0" smtClean="0"/>
              <a:t>评论</a:t>
            </a:r>
            <a:endParaRPr lang="en-US" altLang="zh-CN" dirty="0" smtClean="0"/>
          </a:p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..\py\test_chi_square.py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93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情感分类</a:t>
            </a:r>
            <a:r>
              <a:rPr lang="zh-CN" altLang="en-US" dirty="0" smtClean="0"/>
              <a:t>对比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22494"/>
              </p:ext>
            </p:extLst>
          </p:nvPr>
        </p:nvGraphicFramePr>
        <p:xfrm>
          <a:off x="838200" y="1619991"/>
          <a:ext cx="11039167" cy="134016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35571">
                  <a:extLst>
                    <a:ext uri="{9D8B030D-6E8A-4147-A177-3AD203B41FA5}">
                      <a16:colId xmlns:a16="http://schemas.microsoft.com/office/drawing/2014/main" val="974177490"/>
                    </a:ext>
                  </a:extLst>
                </a:gridCol>
                <a:gridCol w="2411163">
                  <a:extLst>
                    <a:ext uri="{9D8B030D-6E8A-4147-A177-3AD203B41FA5}">
                      <a16:colId xmlns:a16="http://schemas.microsoft.com/office/drawing/2014/main" val="3735697991"/>
                    </a:ext>
                  </a:extLst>
                </a:gridCol>
                <a:gridCol w="1214578">
                  <a:extLst>
                    <a:ext uri="{9D8B030D-6E8A-4147-A177-3AD203B41FA5}">
                      <a16:colId xmlns:a16="http://schemas.microsoft.com/office/drawing/2014/main" val="3390596556"/>
                    </a:ext>
                  </a:extLst>
                </a:gridCol>
                <a:gridCol w="1235571">
                  <a:extLst>
                    <a:ext uri="{9D8B030D-6E8A-4147-A177-3AD203B41FA5}">
                      <a16:colId xmlns:a16="http://schemas.microsoft.com/office/drawing/2014/main" val="1271728677"/>
                    </a:ext>
                  </a:extLst>
                </a:gridCol>
                <a:gridCol w="1235571">
                  <a:extLst>
                    <a:ext uri="{9D8B030D-6E8A-4147-A177-3AD203B41FA5}">
                      <a16:colId xmlns:a16="http://schemas.microsoft.com/office/drawing/2014/main" val="3935232222"/>
                    </a:ext>
                  </a:extLst>
                </a:gridCol>
                <a:gridCol w="1235571">
                  <a:extLst>
                    <a:ext uri="{9D8B030D-6E8A-4147-A177-3AD203B41FA5}">
                      <a16:colId xmlns:a16="http://schemas.microsoft.com/office/drawing/2014/main" val="18892819"/>
                    </a:ext>
                  </a:extLst>
                </a:gridCol>
                <a:gridCol w="1235571">
                  <a:extLst>
                    <a:ext uri="{9D8B030D-6E8A-4147-A177-3AD203B41FA5}">
                      <a16:colId xmlns:a16="http://schemas.microsoft.com/office/drawing/2014/main" val="3863569088"/>
                    </a:ext>
                  </a:extLst>
                </a:gridCol>
                <a:gridCol w="1235571">
                  <a:extLst>
                    <a:ext uri="{9D8B030D-6E8A-4147-A177-3AD203B41FA5}">
                      <a16:colId xmlns:a16="http://schemas.microsoft.com/office/drawing/2014/main" val="4145664352"/>
                    </a:ext>
                  </a:extLst>
                </a:gridCol>
              </a:tblGrid>
              <a:tr h="162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BernoulliNB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MultinomiaNB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LogisticRegression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SVC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LinearSVC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NuSVC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3668348027"/>
                  </a:ext>
                </a:extLst>
              </a:tr>
              <a:tr h="162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bag-of-word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0.77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0.69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3550901913"/>
                  </a:ext>
                </a:extLst>
              </a:tr>
              <a:tr h="162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train_model_time_consuming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0.04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2448324038"/>
                  </a:ext>
                </a:extLst>
              </a:tr>
              <a:tr h="162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1gram+2gram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0.76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0.78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0.71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2270977769"/>
                  </a:ext>
                </a:extLst>
              </a:tr>
              <a:tr h="162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train_model_time_consuming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1869821731"/>
                  </a:ext>
                </a:extLst>
              </a:tr>
              <a:tr h="162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chi_square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1129188580"/>
                  </a:ext>
                </a:extLst>
              </a:tr>
              <a:tr h="1628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train_model_time_consuming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72" marR="8572" marT="8572" marB="0" anchor="ctr"/>
                </a:tc>
                <a:extLst>
                  <a:ext uri="{0D108BD9-81ED-4DB2-BD59-A6C34878D82A}">
                    <a16:rowId xmlns:a16="http://schemas.microsoft.com/office/drawing/2014/main" val="291162091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27901"/>
              </p:ext>
            </p:extLst>
          </p:nvPr>
        </p:nvGraphicFramePr>
        <p:xfrm>
          <a:off x="838200" y="3178065"/>
          <a:ext cx="7759700" cy="1905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51656">
                  <a:extLst>
                    <a:ext uri="{9D8B030D-6E8A-4147-A177-3AD203B41FA5}">
                      <a16:colId xmlns:a16="http://schemas.microsoft.com/office/drawing/2014/main" val="3334191485"/>
                    </a:ext>
                  </a:extLst>
                </a:gridCol>
                <a:gridCol w="1285349">
                  <a:extLst>
                    <a:ext uri="{9D8B030D-6E8A-4147-A177-3AD203B41FA5}">
                      <a16:colId xmlns:a16="http://schemas.microsoft.com/office/drawing/2014/main" val="611030792"/>
                    </a:ext>
                  </a:extLst>
                </a:gridCol>
                <a:gridCol w="1307565">
                  <a:extLst>
                    <a:ext uri="{9D8B030D-6E8A-4147-A177-3AD203B41FA5}">
                      <a16:colId xmlns:a16="http://schemas.microsoft.com/office/drawing/2014/main" val="3128913636"/>
                    </a:ext>
                  </a:extLst>
                </a:gridCol>
                <a:gridCol w="1307565">
                  <a:extLst>
                    <a:ext uri="{9D8B030D-6E8A-4147-A177-3AD203B41FA5}">
                      <a16:colId xmlns:a16="http://schemas.microsoft.com/office/drawing/2014/main" val="2412961794"/>
                    </a:ext>
                  </a:extLst>
                </a:gridCol>
                <a:gridCol w="1307565">
                  <a:extLst>
                    <a:ext uri="{9D8B030D-6E8A-4147-A177-3AD203B41FA5}">
                      <a16:colId xmlns:a16="http://schemas.microsoft.com/office/drawing/2014/main" val="37870569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bag-of-word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2gram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1gram+2gram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chi_square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681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feature_count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7734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8733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3521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train_feature_generate_time_consuming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30.28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81.47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036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test_feature_generate_time_consuming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2.6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7.12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5573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train_valid_pos_sample_count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492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492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3057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train_valid_neg_sample_count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495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495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5649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test_valid_pos_sample_count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52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8843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test_valid_neg_sample_count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767391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5258239"/>
            <a:ext cx="8435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bag of word </a:t>
            </a:r>
            <a:r>
              <a:rPr lang="zh-CN" altLang="en-US" dirty="0" smtClean="0"/>
              <a:t>从特征抽取耗时和最终的分类精度来看，是最</a:t>
            </a:r>
            <a:r>
              <a:rPr lang="zh-CN" altLang="en-US" dirty="0"/>
              <a:t>优</a:t>
            </a:r>
            <a:r>
              <a:rPr lang="zh-CN" altLang="en-US" dirty="0" smtClean="0"/>
              <a:t>的模型。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2grams</a:t>
            </a:r>
            <a:r>
              <a:rPr lang="zh-CN" altLang="en-US" dirty="0" smtClean="0"/>
              <a:t>抽取出的特征，在测试语料上无法表示评论向量。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1gram+2gram</a:t>
            </a:r>
            <a:r>
              <a:rPr lang="zh-CN" altLang="en-US" dirty="0" smtClean="0"/>
              <a:t>特征抽取耗时较大，最终的分类精度却不比</a:t>
            </a:r>
            <a:r>
              <a:rPr lang="en-US" altLang="zh-CN" dirty="0" smtClean="0"/>
              <a:t>bag of word</a:t>
            </a:r>
            <a:r>
              <a:rPr lang="zh-CN" altLang="en-US" dirty="0" smtClean="0"/>
              <a:t>高太多。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chi-square</a:t>
            </a:r>
            <a:r>
              <a:rPr lang="zh-CN" altLang="en-US" dirty="0" smtClean="0"/>
              <a:t>特征抽取后，在各模型上的精度都是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，相当于没用。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726621" y="262759"/>
            <a:ext cx="3132082" cy="1219200"/>
          </a:xfrm>
          <a:prstGeom prst="wedgeRectCallout">
            <a:avLst>
              <a:gd name="adj1" fmla="val -54054"/>
              <a:gd name="adj2" fmla="val 6415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bag of word</a:t>
            </a:r>
            <a:r>
              <a:rPr lang="zh-CN" altLang="en-US" dirty="0" smtClean="0"/>
              <a:t>之前的预处理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（大写转小写、停用词去除）对特征筛选、最终的准确性有重要影响。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76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不同情感分类器对评论打分值比例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55252"/>
              </p:ext>
            </p:extLst>
          </p:nvPr>
        </p:nvGraphicFramePr>
        <p:xfrm>
          <a:off x="838200" y="2344835"/>
          <a:ext cx="8020517" cy="20108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60368">
                  <a:extLst>
                    <a:ext uri="{9D8B030D-6E8A-4147-A177-3AD203B41FA5}">
                      <a16:colId xmlns:a16="http://schemas.microsoft.com/office/drawing/2014/main" val="3673412685"/>
                    </a:ext>
                  </a:extLst>
                </a:gridCol>
                <a:gridCol w="1453383">
                  <a:extLst>
                    <a:ext uri="{9D8B030D-6E8A-4147-A177-3AD203B41FA5}">
                      <a16:colId xmlns:a16="http://schemas.microsoft.com/office/drawing/2014/main" val="2862683953"/>
                    </a:ext>
                  </a:extLst>
                </a:gridCol>
                <a:gridCol w="1453383">
                  <a:extLst>
                    <a:ext uri="{9D8B030D-6E8A-4147-A177-3AD203B41FA5}">
                      <a16:colId xmlns:a16="http://schemas.microsoft.com/office/drawing/2014/main" val="3647260521"/>
                    </a:ext>
                  </a:extLst>
                </a:gridCol>
                <a:gridCol w="1453383">
                  <a:extLst>
                    <a:ext uri="{9D8B030D-6E8A-4147-A177-3AD203B41FA5}">
                      <a16:colId xmlns:a16="http://schemas.microsoft.com/office/drawing/2014/main" val="1332427247"/>
                    </a:ext>
                  </a:extLst>
                </a:gridCol>
              </a:tblGrid>
              <a:tr h="502714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情感词典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TextBlob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NLTK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90937"/>
                  </a:ext>
                </a:extLst>
              </a:tr>
              <a:tr h="5027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被打分评论数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359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570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570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272280"/>
                  </a:ext>
                </a:extLst>
              </a:tr>
              <a:tr h="5027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</a:rPr>
                        <a:t>打分值不为</a:t>
                      </a:r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r>
                        <a:rPr lang="zh-CN" altLang="en-US" sz="1800" u="none" strike="noStrike">
                          <a:effectLst/>
                        </a:rPr>
                        <a:t>的评论数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154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212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269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53760"/>
                  </a:ext>
                </a:extLst>
              </a:tr>
              <a:tr h="50271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打分值不为</a:t>
                      </a:r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r>
                        <a:rPr lang="zh-CN" altLang="en-US" sz="1800" u="none" strike="noStrike" dirty="0">
                          <a:effectLst/>
                        </a:rPr>
                        <a:t>的评论比例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0.428969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>
                          <a:effectLst/>
                        </a:rPr>
                        <a:t>0.37193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>
                          <a:effectLst/>
                        </a:rPr>
                        <a:t>0.47193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04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97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</a:t>
            </a:r>
            <a:r>
              <a:rPr lang="zh-CN" altLang="en-US" dirty="0" smtClean="0"/>
              <a:t>分类参考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基于情感词典的文本情感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 smtClean="0">
                <a:hlinkClick r:id="rId2"/>
              </a:rPr>
              <a:t>https://www.cnblogs.com/sumuncle/p/6370079.html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r>
              <a:rPr lang="en-US" altLang="zh-CN" dirty="0"/>
              <a:t>Sentiment Analysis</a:t>
            </a:r>
          </a:p>
          <a:p>
            <a:pPr lvl="1"/>
            <a:r>
              <a:rPr lang="en-US" altLang="zh-CN" dirty="0" smtClean="0">
                <a:hlinkClick r:id="rId3"/>
              </a:rPr>
              <a:t> https</a:t>
            </a:r>
            <a:r>
              <a:rPr lang="en-US" altLang="zh-CN" dirty="0">
                <a:hlinkClick r:id="rId3"/>
              </a:rPr>
              <a:t>://nlp.stanford.edu/sentiment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LDA</a:t>
            </a:r>
            <a:r>
              <a:rPr lang="zh-CN" altLang="en-US" smtClean="0"/>
              <a:t>主题模型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LDA</a:t>
            </a:r>
            <a:r>
              <a:rPr lang="zh-CN" altLang="en-US" smtClean="0"/>
              <a:t>（</a:t>
            </a:r>
            <a:r>
              <a:rPr lang="en-US" altLang="zh-CN" smtClean="0"/>
              <a:t>Latent Dirichlet Allocation</a:t>
            </a:r>
            <a:r>
              <a:rPr lang="zh-CN" altLang="en-US" smtClean="0"/>
              <a:t>）</a:t>
            </a:r>
            <a:r>
              <a:rPr lang="zh-CN" altLang="en-US"/>
              <a:t>是一</a:t>
            </a:r>
            <a:r>
              <a:rPr lang="zh-CN" altLang="en-US" smtClean="0"/>
              <a:t>种文档生成模型。它认为一篇文章是有多个主题的，而每个主题又对应着不同的词。一篇文章的构造过程，首先是以一定的概率选择某个主题，然后再在这个主题下以一定的概率选出某一个词，这样就生成了这篇文章的第</a:t>
            </a:r>
            <a:r>
              <a:rPr lang="en-US" altLang="zh-CN" smtClean="0"/>
              <a:t>1</a:t>
            </a:r>
            <a:r>
              <a:rPr lang="zh-CN" altLang="en-US" smtClean="0"/>
              <a:t>个词。不断重复这个过程，就生成了整篇文章。当然这里假定词与词之间是没有顺序的。</a:t>
            </a:r>
            <a:endParaRPr lang="en-US" altLang="zh-CN" smtClean="0"/>
          </a:p>
          <a:p>
            <a:r>
              <a:rPr lang="en-US" altLang="zh-CN" smtClean="0"/>
              <a:t>LDA</a:t>
            </a:r>
            <a:r>
              <a:rPr lang="zh-CN" altLang="en-US" smtClean="0"/>
              <a:t>的使用时上述文档生成的逆过程，它将根据一篇得到的文章，去寻找出这篇文章的主题，以及这些主题对应的词。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97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LDA</a:t>
            </a:r>
            <a:r>
              <a:rPr lang="zh-CN" altLang="en-US" smtClean="0"/>
              <a:t>主题模型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一个主题模型视图用数学框架体现文档的主题。主题模型自动分析每个文档，统计文档内的词语，根据统计的信息来断定当前文档包含哪些主题，以及每个主题所占的比例各为多少。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8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加一</a:t>
            </a:r>
            <a:r>
              <a:rPr lang="zh-CN" altLang="en-US" dirty="0" smtClean="0"/>
              <a:t>个翻译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词干还原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拼写纠错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词干还原改词形还原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拼写纠错改成本地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1gram</a:t>
            </a:r>
            <a:r>
              <a:rPr lang="zh-CN" altLang="en-US" dirty="0" smtClean="0"/>
              <a:t>关键词抽取</a:t>
            </a:r>
            <a:r>
              <a:rPr lang="en-US" altLang="zh-CN" dirty="0" smtClean="0"/>
              <a:t>+</a:t>
            </a:r>
            <a:r>
              <a:rPr lang="zh-CN" altLang="en-US" dirty="0" smtClean="0"/>
              <a:t>人工过滤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添加核心评论标记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418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关键词向量表达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68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关键词聚类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kmeans</a:t>
            </a:r>
            <a:r>
              <a:rPr lang="zh-CN" altLang="en-US" smtClean="0"/>
              <a:t>算法过程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）从</a:t>
            </a:r>
            <a:r>
              <a:rPr lang="en-US" altLang="zh-CN" smtClean="0"/>
              <a:t>N</a:t>
            </a:r>
            <a:r>
              <a:rPr lang="zh-CN" altLang="en-US" smtClean="0"/>
              <a:t>个样本数据中随机选取</a:t>
            </a:r>
            <a:r>
              <a:rPr lang="en-US" altLang="zh-CN" smtClean="0"/>
              <a:t>K</a:t>
            </a:r>
            <a:r>
              <a:rPr lang="zh-CN" altLang="en-US" smtClean="0"/>
              <a:t>个对象作为初始的聚类质心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）分别计算每个样本到各个聚类中心的距离，将对象分配到距离最近的聚类中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）所有对象分配完成之后，重新计算</a:t>
            </a:r>
            <a:r>
              <a:rPr lang="en-US" altLang="zh-CN" smtClean="0"/>
              <a:t>K</a:t>
            </a:r>
            <a:r>
              <a:rPr lang="zh-CN" altLang="en-US" smtClean="0"/>
              <a:t>个聚类的质心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）与前一次的</a:t>
            </a:r>
            <a:r>
              <a:rPr lang="en-US" altLang="zh-CN" smtClean="0"/>
              <a:t>K</a:t>
            </a:r>
            <a:r>
              <a:rPr lang="zh-CN" altLang="en-US" smtClean="0"/>
              <a:t>个聚类中心比较，如果发生变化，重复过程（</a:t>
            </a:r>
            <a:r>
              <a:rPr lang="en-US" altLang="zh-CN" smtClean="0"/>
              <a:t>2</a:t>
            </a:r>
            <a:r>
              <a:rPr lang="zh-CN" altLang="en-US" smtClean="0"/>
              <a:t>），否则转到过程（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）当质心不再发生变化时，停止聚类过程，并输出聚类结果。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英汉翻译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爬虫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..\py\translate_api.py</a:t>
            </a:r>
            <a:endParaRPr lang="en-US" altLang="zh-CN" dirty="0" smtClean="0"/>
          </a:p>
          <a:p>
            <a:r>
              <a:rPr lang="zh-CN" altLang="en-US" dirty="0" smtClean="0"/>
              <a:t>小牛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niutrans.com/niutrans/NiuTrans.ch.html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69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单词拼写检查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出错的情况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出错的词不再是一个英文单词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出错的词仍然是一个英文单词，但是词形与正确的词相近</a:t>
            </a:r>
            <a:endParaRPr lang="en-US" altLang="zh-CN" dirty="0" smtClean="0"/>
          </a:p>
          <a:p>
            <a:r>
              <a:rPr lang="zh-CN" altLang="en-US" dirty="0" smtClean="0"/>
              <a:t>纠正方法</a:t>
            </a:r>
            <a:endParaRPr lang="en-US" altLang="zh-CN" dirty="0" smtClean="0"/>
          </a:p>
          <a:p>
            <a:pPr lvl="1"/>
            <a:r>
              <a:rPr lang="zh-CN" altLang="en-US" dirty="0"/>
              <a:t>孤立词纠错 </a:t>
            </a:r>
            <a:r>
              <a:rPr lang="en-US" altLang="zh-CN" dirty="0"/>
              <a:t>edit distance</a:t>
            </a:r>
            <a:r>
              <a:rPr lang="zh-CN" altLang="en-US" dirty="0"/>
              <a:t>、 </a:t>
            </a:r>
            <a:r>
              <a:rPr lang="en-US" altLang="zh-CN" dirty="0"/>
              <a:t>k-gram overlap</a:t>
            </a:r>
          </a:p>
          <a:p>
            <a:pPr lvl="1"/>
            <a:r>
              <a:rPr lang="zh-CN" altLang="en-US" dirty="0"/>
              <a:t>上下文敏感的纠错 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nlp.stanford.edu/IR-book/html/htmledition/spelling-correction-1.html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7192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单词拼写检查</a:t>
            </a:r>
            <a:r>
              <a:rPr lang="en-US" altLang="zh-CN" dirty="0" smtClean="0"/>
              <a:t>——</a:t>
            </a:r>
            <a:r>
              <a:rPr lang="en-US" altLang="zh-CN" dirty="0"/>
              <a:t>Peter </a:t>
            </a:r>
            <a:r>
              <a:rPr lang="en-US" altLang="zh-CN" dirty="0" err="1" smtClean="0"/>
              <a:t>Norvig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数学原理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𝑎𝑟𝑔𝑚𝑎𝑥𝑐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738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单词拼写检查</a:t>
            </a:r>
            <a:r>
              <a:rPr lang="en-US" altLang="zh-CN" dirty="0" smtClean="0"/>
              <a:t>——</a:t>
            </a:r>
            <a:r>
              <a:rPr lang="en-US" altLang="zh-CN" dirty="0"/>
              <a:t>Peter </a:t>
            </a:r>
            <a:r>
              <a:rPr lang="en-US" altLang="zh-CN" dirty="0" err="1" smtClean="0"/>
              <a:t>Norvig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5217"/>
          </a:xfrm>
        </p:spPr>
        <p:txBody>
          <a:bodyPr>
            <a:normAutofit/>
          </a:bodyPr>
          <a:lstStyle/>
          <a:p>
            <a:r>
              <a:rPr lang="zh-CN" altLang="en-US" dirty="0"/>
              <a:t>编辑距离计算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编辑距离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删除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个字母 </a:t>
            </a:r>
            <a:r>
              <a:rPr lang="en-US" altLang="zh-CN" dirty="0"/>
              <a:t>deletion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个字母 </a:t>
            </a:r>
            <a:r>
              <a:rPr lang="en-US" altLang="zh-CN" dirty="0" smtClean="0"/>
              <a:t>insertion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个字母 </a:t>
            </a:r>
            <a:r>
              <a:rPr lang="en-US" altLang="zh-CN" dirty="0"/>
              <a:t>transposition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替换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个字母 </a:t>
            </a:r>
            <a:r>
              <a:rPr lang="en-US" altLang="zh-CN" dirty="0"/>
              <a:t>alteration 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编辑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编辑距离的候选词计算</a:t>
            </a:r>
            <a:r>
              <a:rPr lang="en-US" altLang="zh-CN" dirty="0" smtClean="0"/>
              <a:t>2</a:t>
            </a:r>
            <a:r>
              <a:rPr lang="zh-CN" altLang="en-US" dirty="0" smtClean="0"/>
              <a:t>编辑距离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72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单词拼写检查</a:t>
            </a:r>
            <a:r>
              <a:rPr lang="en-US" altLang="zh-CN" dirty="0" smtClean="0"/>
              <a:t>——</a:t>
            </a:r>
            <a:r>
              <a:rPr lang="en-US" altLang="zh-CN" dirty="0"/>
              <a:t>Peter </a:t>
            </a:r>
            <a:r>
              <a:rPr lang="en-US" altLang="zh-CN" dirty="0" err="1" smtClean="0"/>
              <a:t>Norvig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2277"/>
          </a:xfrm>
        </p:spPr>
        <p:txBody>
          <a:bodyPr>
            <a:normAutofit/>
          </a:bodyPr>
          <a:lstStyle/>
          <a:p>
            <a:r>
              <a:rPr lang="zh-CN" altLang="en-US" dirty="0"/>
              <a:t>纠错过程</a:t>
            </a:r>
            <a:endParaRPr lang="en-US" altLang="zh-CN" dirty="0"/>
          </a:p>
          <a:p>
            <a:pPr lvl="1"/>
            <a:r>
              <a:rPr lang="zh-CN" altLang="en-US" dirty="0" smtClean="0"/>
              <a:t>确定候选</a:t>
            </a:r>
            <a:r>
              <a:rPr lang="zh-CN" altLang="en-US" dirty="0"/>
              <a:t>词集合</a:t>
            </a:r>
            <a:endParaRPr lang="en-US" altLang="zh-CN" dirty="0"/>
          </a:p>
          <a:p>
            <a:pPr lvl="2"/>
            <a:r>
              <a:rPr lang="zh-CN" altLang="en-US" dirty="0"/>
              <a:t>编辑距离为</a:t>
            </a:r>
            <a:r>
              <a:rPr lang="en-US" altLang="zh-CN" dirty="0"/>
              <a:t>1</a:t>
            </a:r>
            <a:r>
              <a:rPr lang="zh-CN" altLang="en-US" dirty="0"/>
              <a:t>的候选词集合</a:t>
            </a:r>
            <a:endParaRPr lang="en-US" altLang="zh-CN" dirty="0"/>
          </a:p>
          <a:p>
            <a:pPr lvl="2"/>
            <a:r>
              <a:rPr lang="zh-CN" altLang="en-US" dirty="0"/>
              <a:t>已知的编辑距离为</a:t>
            </a:r>
            <a:r>
              <a:rPr lang="en-US" altLang="zh-CN" dirty="0"/>
              <a:t>2</a:t>
            </a:r>
            <a:r>
              <a:rPr lang="zh-CN" altLang="en-US" dirty="0"/>
              <a:t>的候选词集合</a:t>
            </a:r>
            <a:endParaRPr lang="en-US" altLang="zh-CN" dirty="0"/>
          </a:p>
          <a:p>
            <a:pPr lvl="2"/>
            <a:r>
              <a:rPr lang="zh-CN" altLang="en-US" dirty="0"/>
              <a:t>待纠错词</a:t>
            </a:r>
            <a:endParaRPr lang="en-US" altLang="zh-CN" dirty="0"/>
          </a:p>
          <a:p>
            <a:pPr lvl="2"/>
            <a:r>
              <a:rPr lang="zh-CN" altLang="en-US" dirty="0"/>
              <a:t>待纠错词字母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读取训练集中各候选词次数，选择次数最多的候选词作为纠错结果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9952654" y="3694921"/>
            <a:ext cx="2071395" cy="304737"/>
          </a:xfrm>
          <a:prstGeom prst="wedgeEllipseCallout">
            <a:avLst>
              <a:gd name="adj1" fmla="val -25788"/>
              <a:gd name="adj2" fmla="val 808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只考虑了先验概率</a:t>
            </a:r>
          </a:p>
        </p:txBody>
      </p:sp>
    </p:spTree>
    <p:extLst>
      <p:ext uri="{BB962C8B-B14F-4D97-AF65-F5344CB8AC3E}">
        <p14:creationId xmlns:p14="http://schemas.microsoft.com/office/powerpoint/2010/main" val="377930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单词拼写检查</a:t>
            </a:r>
            <a:r>
              <a:rPr lang="en-US" altLang="zh-CN" dirty="0"/>
              <a:t>——Peter </a:t>
            </a:r>
            <a:r>
              <a:rPr lang="en-US" altLang="zh-CN" dirty="0" err="1"/>
              <a:t>Norvig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67671" y="1690688"/>
            <a:ext cx="6690612" cy="3359029"/>
            <a:chOff x="496071" y="1679607"/>
            <a:chExt cx="6690612" cy="3359029"/>
          </a:xfrm>
        </p:grpSpPr>
        <p:sp>
          <p:nvSpPr>
            <p:cNvPr id="4" name="矩形 3"/>
            <p:cNvSpPr/>
            <p:nvPr/>
          </p:nvSpPr>
          <p:spPr>
            <a:xfrm>
              <a:off x="496071" y="3264554"/>
              <a:ext cx="793102" cy="6512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训练语料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526617" y="1679607"/>
              <a:ext cx="2081287" cy="4149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retrieval_word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914324" y="2969717"/>
              <a:ext cx="1415144" cy="12409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word1,freq1</a:t>
              </a:r>
            </a:p>
            <a:p>
              <a:pPr algn="ctr"/>
              <a:r>
                <a:rPr lang="en-US" altLang="zh-CN" dirty="0" smtClean="0"/>
                <a:t>word2,freq2</a:t>
              </a:r>
            </a:p>
            <a:p>
              <a:pPr algn="ctr"/>
              <a:r>
                <a:rPr lang="en-US" altLang="zh-CN" dirty="0" smtClean="0"/>
                <a:t>...</a:t>
              </a:r>
            </a:p>
            <a:p>
              <a:pPr algn="ctr"/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4" idx="3"/>
              <a:endCxn id="6" idx="1"/>
            </p:cNvCxnSpPr>
            <p:nvPr/>
          </p:nvCxnSpPr>
          <p:spPr>
            <a:xfrm>
              <a:off x="1289173" y="3590203"/>
              <a:ext cx="625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4547114" y="2969717"/>
              <a:ext cx="2040295" cy="12409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candidate_word1</a:t>
              </a:r>
            </a:p>
            <a:p>
              <a:pPr algn="ctr"/>
              <a:r>
                <a:rPr lang="en-US" altLang="zh-CN" dirty="0" smtClean="0"/>
                <a:t>candidate_word2</a:t>
              </a:r>
            </a:p>
            <a:p>
              <a:pPr algn="ctr"/>
              <a:r>
                <a:rPr lang="en-US" altLang="zh-CN" dirty="0" smtClean="0"/>
                <a:t>...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2"/>
              <a:endCxn id="9" idx="0"/>
            </p:cNvCxnSpPr>
            <p:nvPr/>
          </p:nvCxnSpPr>
          <p:spPr>
            <a:xfrm>
              <a:off x="5567261" y="2094529"/>
              <a:ext cx="1" cy="8751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5617023" y="234141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编辑距离计算</a:t>
              </a:r>
              <a:endParaRPr lang="en-US" altLang="zh-CN" dirty="0" smtClean="0"/>
            </a:p>
          </p:txBody>
        </p:sp>
        <p:cxnSp>
          <p:nvCxnSpPr>
            <p:cNvPr id="15" name="直接箭头连接符 14"/>
            <p:cNvCxnSpPr>
              <a:stCxn id="9" idx="1"/>
              <a:endCxn id="6" idx="3"/>
            </p:cNvCxnSpPr>
            <p:nvPr/>
          </p:nvCxnSpPr>
          <p:spPr>
            <a:xfrm flipH="1">
              <a:off x="3329468" y="3590203"/>
              <a:ext cx="12176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6" idx="3"/>
              <a:endCxn id="26" idx="1"/>
            </p:cNvCxnSpPr>
            <p:nvPr/>
          </p:nvCxnSpPr>
          <p:spPr>
            <a:xfrm>
              <a:off x="3329468" y="3590203"/>
              <a:ext cx="1217646" cy="124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4547114" y="4623714"/>
              <a:ext cx="1695066" cy="4149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correct_word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789847" y="427717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贝叶斯</a:t>
              </a:r>
              <a:r>
                <a:rPr lang="zh-CN" altLang="en-US" dirty="0" smtClean="0"/>
                <a:t>计算</a:t>
              </a:r>
              <a:endParaRPr lang="en-US" altLang="zh-CN" dirty="0" smtClean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77282" y="5717444"/>
            <a:ext cx="1168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>
                <a:hlinkClick r:id="rId2"/>
              </a:rPr>
              <a:t>https://impythonist.wordpress.com/2014/03/18/peter-norvigs-21-line-spelling-corrector-using-probability-theory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50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nltk</a:t>
            </a:r>
            <a:r>
              <a:rPr lang="zh-CN" altLang="en-US" dirty="0" smtClean="0"/>
              <a:t>词性标记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1.      CC      Coordinating conjunction </a:t>
            </a:r>
            <a:r>
              <a:rPr lang="zh-CN" altLang="en-US" b="1" dirty="0"/>
              <a:t>连接词</a:t>
            </a:r>
            <a:br>
              <a:rPr lang="zh-CN" altLang="en-US" b="1" dirty="0"/>
            </a:br>
            <a:r>
              <a:rPr lang="en-US" altLang="zh-CN" b="1" dirty="0"/>
              <a:t>2.     CD     Cardinal number  </a:t>
            </a:r>
            <a:r>
              <a:rPr lang="zh-CN" altLang="en-US" b="1" dirty="0"/>
              <a:t>基数词</a:t>
            </a:r>
            <a:br>
              <a:rPr lang="zh-CN" altLang="en-US" b="1" dirty="0"/>
            </a:br>
            <a:r>
              <a:rPr lang="en-US" altLang="zh-CN" b="1" dirty="0"/>
              <a:t>3.     DT     Determiner  </a:t>
            </a:r>
            <a:r>
              <a:rPr lang="zh-CN" altLang="en-US" b="1" dirty="0"/>
              <a:t>限定词（如</a:t>
            </a:r>
            <a:r>
              <a:rPr lang="en-US" altLang="zh-CN" b="1" dirty="0" err="1"/>
              <a:t>this,that,these,those,such</a:t>
            </a:r>
            <a:r>
              <a:rPr lang="zh-CN" altLang="en-US" b="1" dirty="0"/>
              <a:t>，不定限定词：</a:t>
            </a:r>
            <a:r>
              <a:rPr lang="en-US" altLang="zh-CN" b="1" dirty="0"/>
              <a:t>no,some,any,each,every,enough,either,neither,all,both,half,several,many,much,(a) few,(a) </a:t>
            </a:r>
            <a:r>
              <a:rPr lang="en-US" altLang="zh-CN" b="1" dirty="0" err="1"/>
              <a:t>little,other,another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en-US" altLang="zh-CN" b="1" dirty="0"/>
              <a:t>4.     EX     Existential there </a:t>
            </a:r>
            <a:r>
              <a:rPr lang="zh-CN" altLang="en-US" b="1" dirty="0"/>
              <a:t>存在句</a:t>
            </a:r>
            <a:br>
              <a:rPr lang="zh-CN" altLang="en-US" b="1" dirty="0"/>
            </a:br>
            <a:r>
              <a:rPr lang="en-US" altLang="zh-CN" b="1" dirty="0"/>
              <a:t>5.     FW     Foreign word </a:t>
            </a:r>
            <a:r>
              <a:rPr lang="zh-CN" altLang="en-US" b="1" dirty="0"/>
              <a:t>外来词</a:t>
            </a:r>
            <a:br>
              <a:rPr lang="zh-CN" altLang="en-US" b="1" dirty="0"/>
            </a:br>
            <a:r>
              <a:rPr lang="en-US" altLang="zh-CN" b="1" dirty="0"/>
              <a:t>6.     IN     Preposition or subordinating conjunction </a:t>
            </a:r>
            <a:r>
              <a:rPr lang="zh-CN" altLang="en-US" b="1" dirty="0"/>
              <a:t>介词或从属连词</a:t>
            </a:r>
            <a:br>
              <a:rPr lang="zh-CN" altLang="en-US" b="1" dirty="0"/>
            </a:br>
            <a:r>
              <a:rPr lang="en-US" altLang="zh-CN" b="1" dirty="0"/>
              <a:t>7.     JJ     Adjective </a:t>
            </a:r>
            <a:r>
              <a:rPr lang="zh-CN" altLang="en-US" b="1" dirty="0"/>
              <a:t>形容词或序数词</a:t>
            </a:r>
            <a:br>
              <a:rPr lang="zh-CN" altLang="en-US" b="1" dirty="0"/>
            </a:br>
            <a:r>
              <a:rPr lang="en-US" altLang="zh-CN" b="1" dirty="0"/>
              <a:t>8.     JJR     Adjective, comparative </a:t>
            </a:r>
            <a:r>
              <a:rPr lang="zh-CN" altLang="en-US" b="1" dirty="0"/>
              <a:t>形容词比较级</a:t>
            </a:r>
            <a:br>
              <a:rPr lang="zh-CN" altLang="en-US" b="1" dirty="0"/>
            </a:br>
            <a:r>
              <a:rPr lang="en-US" altLang="zh-CN" b="1" dirty="0"/>
              <a:t>9.     JJS     Adjective, superlative </a:t>
            </a:r>
            <a:r>
              <a:rPr lang="zh-CN" altLang="en-US" b="1" dirty="0"/>
              <a:t>形容词最高级</a:t>
            </a:r>
            <a:br>
              <a:rPr lang="zh-CN" altLang="en-US" b="1" dirty="0"/>
            </a:br>
            <a:r>
              <a:rPr lang="en-US" altLang="zh-CN" b="1" dirty="0"/>
              <a:t>10.     LS     List item marker </a:t>
            </a:r>
            <a:r>
              <a:rPr lang="zh-CN" altLang="en-US" b="1" dirty="0"/>
              <a:t>列表标示</a:t>
            </a:r>
            <a:br>
              <a:rPr lang="zh-CN" altLang="en-US" b="1" dirty="0"/>
            </a:br>
            <a:r>
              <a:rPr lang="en-US" altLang="zh-CN" b="1" dirty="0"/>
              <a:t>11.     MD     Modal </a:t>
            </a:r>
            <a:r>
              <a:rPr lang="zh-CN" altLang="en-US" b="1" dirty="0"/>
              <a:t>情态助动词</a:t>
            </a:r>
            <a:br>
              <a:rPr lang="zh-CN" altLang="en-US" b="1" dirty="0"/>
            </a:br>
            <a:r>
              <a:rPr lang="en-US" altLang="zh-CN" b="1" dirty="0"/>
              <a:t>12.     NN     Noun, singular or mass </a:t>
            </a:r>
            <a:r>
              <a:rPr lang="zh-CN" altLang="en-US" b="1" dirty="0"/>
              <a:t>常用名词 单数形式</a:t>
            </a:r>
            <a:br>
              <a:rPr lang="zh-CN" altLang="en-US" b="1" dirty="0"/>
            </a:br>
            <a:r>
              <a:rPr lang="en-US" altLang="zh-CN" b="1" dirty="0"/>
              <a:t>13.     NNS     Noun, plural  </a:t>
            </a:r>
            <a:r>
              <a:rPr lang="zh-CN" altLang="en-US" b="1" dirty="0"/>
              <a:t>常用名词 复数形式</a:t>
            </a:r>
            <a:br>
              <a:rPr lang="zh-CN" altLang="en-US" b="1" dirty="0"/>
            </a:br>
            <a:r>
              <a:rPr lang="en-US" altLang="zh-CN" b="1" dirty="0"/>
              <a:t>14.     NNP     Proper noun, singular  </a:t>
            </a:r>
            <a:r>
              <a:rPr lang="zh-CN" altLang="en-US" b="1" dirty="0"/>
              <a:t>专有名词，单数形式</a:t>
            </a:r>
            <a:br>
              <a:rPr lang="zh-CN" altLang="en-US" b="1" dirty="0"/>
            </a:br>
            <a:r>
              <a:rPr lang="en-US" altLang="zh-CN" b="1" dirty="0"/>
              <a:t>15.     NNPS     Proper noun, plural  </a:t>
            </a:r>
            <a:r>
              <a:rPr lang="zh-CN" altLang="en-US" b="1" dirty="0"/>
              <a:t>专有名词，复数形式</a:t>
            </a:r>
            <a:br>
              <a:rPr lang="zh-CN" altLang="en-US" b="1" dirty="0"/>
            </a:br>
            <a:r>
              <a:rPr lang="en-US" altLang="zh-CN" b="1" dirty="0"/>
              <a:t>16.     PDT     </a:t>
            </a:r>
            <a:r>
              <a:rPr lang="en-US" altLang="zh-CN" b="1" dirty="0" err="1"/>
              <a:t>Predeterminer</a:t>
            </a:r>
            <a:r>
              <a:rPr lang="en-US" altLang="zh-CN" b="1" dirty="0"/>
              <a:t> </a:t>
            </a:r>
            <a:r>
              <a:rPr lang="zh-CN" altLang="en-US" b="1" dirty="0"/>
              <a:t>前位限定词</a:t>
            </a:r>
            <a:br>
              <a:rPr lang="zh-CN" altLang="en-US" b="1" dirty="0"/>
            </a:br>
            <a:r>
              <a:rPr lang="en-US" altLang="zh-CN" b="1" dirty="0"/>
              <a:t>17.     POS     Possessive ending </a:t>
            </a:r>
            <a:r>
              <a:rPr lang="zh-CN" altLang="en-US" b="1" dirty="0"/>
              <a:t>所有格结束词</a:t>
            </a:r>
            <a:br>
              <a:rPr lang="zh-CN" altLang="en-US" b="1" dirty="0"/>
            </a:br>
            <a:r>
              <a:rPr lang="en-US" altLang="zh-CN" b="1" dirty="0"/>
              <a:t>18.     PRP     Personal pronoun </a:t>
            </a:r>
            <a:r>
              <a:rPr lang="zh-CN" altLang="en-US" b="1" dirty="0"/>
              <a:t>人称代词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19</a:t>
            </a:r>
            <a:r>
              <a:rPr lang="en-US" altLang="zh-CN" b="1" dirty="0"/>
              <a:t>.     PRP$     Possessive pronoun </a:t>
            </a:r>
            <a:r>
              <a:rPr lang="zh-CN" altLang="en-US" b="1" dirty="0"/>
              <a:t>所有格代名词</a:t>
            </a:r>
            <a:br>
              <a:rPr lang="zh-CN" altLang="en-US" b="1" dirty="0"/>
            </a:br>
            <a:r>
              <a:rPr lang="en-US" altLang="zh-CN" b="1" dirty="0"/>
              <a:t>20.     RB     Adverb </a:t>
            </a:r>
            <a:r>
              <a:rPr lang="zh-CN" altLang="en-US" b="1" dirty="0"/>
              <a:t>副词</a:t>
            </a:r>
            <a:br>
              <a:rPr lang="zh-CN" altLang="en-US" b="1" dirty="0"/>
            </a:br>
            <a:r>
              <a:rPr lang="en-US" altLang="zh-CN" b="1" dirty="0"/>
              <a:t>21.     RBR     Adverb, comparative </a:t>
            </a:r>
            <a:r>
              <a:rPr lang="zh-CN" altLang="en-US" b="1" dirty="0"/>
              <a:t>副词比较级</a:t>
            </a:r>
            <a:br>
              <a:rPr lang="zh-CN" altLang="en-US" b="1" dirty="0"/>
            </a:br>
            <a:r>
              <a:rPr lang="en-US" altLang="zh-CN" b="1" dirty="0"/>
              <a:t>22.     RBS     Adverb, superlative </a:t>
            </a:r>
            <a:r>
              <a:rPr lang="zh-CN" altLang="en-US" b="1" dirty="0"/>
              <a:t>副词最高级</a:t>
            </a:r>
            <a:br>
              <a:rPr lang="zh-CN" altLang="en-US" b="1" dirty="0"/>
            </a:br>
            <a:r>
              <a:rPr lang="en-US" altLang="zh-CN" b="1" dirty="0"/>
              <a:t>23.     RP     Particle </a:t>
            </a:r>
            <a:r>
              <a:rPr lang="zh-CN" altLang="en-US" b="1" dirty="0"/>
              <a:t>小品词</a:t>
            </a:r>
            <a:br>
              <a:rPr lang="zh-CN" altLang="en-US" b="1" dirty="0"/>
            </a:br>
            <a:r>
              <a:rPr lang="en-US" altLang="zh-CN" b="1" dirty="0"/>
              <a:t>24.     SYM     Symbol </a:t>
            </a:r>
            <a:r>
              <a:rPr lang="zh-CN" altLang="en-US" b="1" dirty="0"/>
              <a:t>符号</a:t>
            </a:r>
            <a:br>
              <a:rPr lang="zh-CN" altLang="en-US" b="1" dirty="0"/>
            </a:br>
            <a:r>
              <a:rPr lang="en-US" altLang="zh-CN" b="1" dirty="0"/>
              <a:t>25.     TO     </a:t>
            </a:r>
            <a:r>
              <a:rPr lang="en-US" altLang="zh-CN" b="1" dirty="0" err="1"/>
              <a:t>to</a:t>
            </a:r>
            <a:r>
              <a:rPr lang="en-US" altLang="zh-CN" b="1" dirty="0"/>
              <a:t> </a:t>
            </a:r>
            <a:r>
              <a:rPr lang="zh-CN" altLang="en-US" b="1" dirty="0"/>
              <a:t>作为介词或不定式格式</a:t>
            </a:r>
            <a:br>
              <a:rPr lang="zh-CN" altLang="en-US" b="1" dirty="0"/>
            </a:br>
            <a:r>
              <a:rPr lang="en-US" altLang="zh-CN" b="1" dirty="0"/>
              <a:t>26.     UH     Interjection </a:t>
            </a:r>
            <a:r>
              <a:rPr lang="zh-CN" altLang="en-US" b="1" dirty="0"/>
              <a:t>感叹词</a:t>
            </a:r>
            <a:br>
              <a:rPr lang="zh-CN" altLang="en-US" b="1" dirty="0"/>
            </a:br>
            <a:r>
              <a:rPr lang="en-US" altLang="zh-CN" b="1" dirty="0"/>
              <a:t>27.     VB     Verb, base form </a:t>
            </a:r>
            <a:r>
              <a:rPr lang="zh-CN" altLang="en-US" b="1" dirty="0"/>
              <a:t>动词基本形式</a:t>
            </a:r>
            <a:br>
              <a:rPr lang="zh-CN" altLang="en-US" b="1" dirty="0"/>
            </a:br>
            <a:r>
              <a:rPr lang="en-US" altLang="zh-CN" b="1" dirty="0"/>
              <a:t>28.     VBD     Verb, past tense </a:t>
            </a:r>
            <a:r>
              <a:rPr lang="zh-CN" altLang="en-US" b="1" dirty="0"/>
              <a:t>动词过去式</a:t>
            </a:r>
            <a:br>
              <a:rPr lang="zh-CN" altLang="en-US" b="1" dirty="0"/>
            </a:br>
            <a:r>
              <a:rPr lang="en-US" altLang="zh-CN" b="1" dirty="0"/>
              <a:t>29.     VBG     Verb, gerund or present participle </a:t>
            </a:r>
            <a:r>
              <a:rPr lang="zh-CN" altLang="en-US" b="1" dirty="0"/>
              <a:t>动名词和现在分词</a:t>
            </a:r>
            <a:br>
              <a:rPr lang="zh-CN" altLang="en-US" b="1" dirty="0"/>
            </a:br>
            <a:r>
              <a:rPr lang="en-US" altLang="zh-CN" b="1" dirty="0"/>
              <a:t>30.     VBN     Verb, past participle </a:t>
            </a:r>
            <a:r>
              <a:rPr lang="zh-CN" altLang="en-US" b="1" dirty="0"/>
              <a:t>过去分词</a:t>
            </a:r>
            <a:br>
              <a:rPr lang="zh-CN" altLang="en-US" b="1" dirty="0"/>
            </a:br>
            <a:r>
              <a:rPr lang="en-US" altLang="zh-CN" b="1" dirty="0"/>
              <a:t>31.     VBP     Verb, non-3rd person singular present </a:t>
            </a:r>
            <a:r>
              <a:rPr lang="zh-CN" altLang="en-US" b="1" dirty="0"/>
              <a:t>动词非第三人称单数</a:t>
            </a:r>
            <a:br>
              <a:rPr lang="zh-CN" altLang="en-US" b="1" dirty="0"/>
            </a:br>
            <a:r>
              <a:rPr lang="en-US" altLang="zh-CN" b="1" dirty="0"/>
              <a:t>32.     VBZ     Verb, 3rd person singular present </a:t>
            </a:r>
            <a:r>
              <a:rPr lang="zh-CN" altLang="en-US" b="1" dirty="0"/>
              <a:t>动词第三人称单数</a:t>
            </a:r>
            <a:br>
              <a:rPr lang="zh-CN" altLang="en-US" b="1" dirty="0"/>
            </a:br>
            <a:r>
              <a:rPr lang="en-US" altLang="zh-CN" b="1" dirty="0"/>
              <a:t>33.     WDT     </a:t>
            </a:r>
            <a:r>
              <a:rPr lang="en-US" altLang="zh-CN" b="1" dirty="0" err="1"/>
              <a:t>Wh</a:t>
            </a:r>
            <a:r>
              <a:rPr lang="en-US" altLang="zh-CN" b="1" dirty="0"/>
              <a:t>-determiner </a:t>
            </a:r>
            <a:r>
              <a:rPr lang="zh-CN" altLang="en-US" b="1" dirty="0"/>
              <a:t>限定词（如关系限定词：</a:t>
            </a:r>
            <a:r>
              <a:rPr lang="en-US" altLang="zh-CN" b="1" dirty="0" err="1"/>
              <a:t>whose,which</a:t>
            </a:r>
            <a:r>
              <a:rPr lang="en-US" altLang="zh-CN" b="1" dirty="0"/>
              <a:t>.</a:t>
            </a:r>
            <a:r>
              <a:rPr lang="zh-CN" altLang="en-US" b="1" dirty="0"/>
              <a:t>疑问限定词：</a:t>
            </a:r>
            <a:r>
              <a:rPr lang="en-US" altLang="zh-CN" b="1" dirty="0" err="1"/>
              <a:t>what,which,whose</a:t>
            </a:r>
            <a:r>
              <a:rPr lang="en-US" altLang="zh-CN" b="1" dirty="0"/>
              <a:t>.</a:t>
            </a:r>
            <a:r>
              <a:rPr lang="zh-CN" altLang="en-US" b="1" dirty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34.     WP      </a:t>
            </a:r>
            <a:r>
              <a:rPr lang="en-US" altLang="zh-CN" b="1" dirty="0" err="1"/>
              <a:t>Wh</a:t>
            </a:r>
            <a:r>
              <a:rPr lang="en-US" altLang="zh-CN" b="1" dirty="0"/>
              <a:t>-pronoun </a:t>
            </a:r>
            <a:r>
              <a:rPr lang="zh-CN" altLang="en-US" b="1" dirty="0"/>
              <a:t>代词（</a:t>
            </a:r>
            <a:r>
              <a:rPr lang="en-US" altLang="zh-CN" b="1" dirty="0"/>
              <a:t>who whose which</a:t>
            </a:r>
            <a:r>
              <a:rPr lang="zh-CN" altLang="en-US" b="1" dirty="0"/>
              <a:t>）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35.     WP$     Possessive </a:t>
            </a:r>
            <a:r>
              <a:rPr lang="en-US" altLang="zh-CN" b="1" dirty="0" err="1"/>
              <a:t>wh</a:t>
            </a:r>
            <a:r>
              <a:rPr lang="en-US" altLang="zh-CN" b="1" dirty="0"/>
              <a:t>-pronoun </a:t>
            </a:r>
            <a:r>
              <a:rPr lang="zh-CN" altLang="en-US" b="1" dirty="0"/>
              <a:t>所有格代词</a:t>
            </a:r>
            <a:br>
              <a:rPr lang="zh-CN" altLang="en-US" b="1" dirty="0"/>
            </a:br>
            <a:r>
              <a:rPr lang="en-US" altLang="zh-CN" b="1" dirty="0"/>
              <a:t>36.     WRB     </a:t>
            </a:r>
            <a:r>
              <a:rPr lang="en-US" altLang="zh-CN" b="1" dirty="0" err="1"/>
              <a:t>Wh</a:t>
            </a:r>
            <a:r>
              <a:rPr lang="en-US" altLang="zh-CN" b="1" dirty="0"/>
              <a:t>-adverb   </a:t>
            </a:r>
            <a:r>
              <a:rPr lang="zh-CN" altLang="en-US" b="1" dirty="0"/>
              <a:t>疑问代词（</a:t>
            </a:r>
            <a:r>
              <a:rPr lang="en-US" altLang="zh-CN" b="1" dirty="0"/>
              <a:t>how where when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5742414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/>
              <a:t> https://blog.csdn.net/qq_38404440/article/details/80322881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553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Spacy</a:t>
            </a:r>
            <a:r>
              <a:rPr lang="zh-CN" altLang="en-US" dirty="0" smtClean="0"/>
              <a:t>词形还原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spacy</a:t>
            </a:r>
          </a:p>
          <a:p>
            <a:pPr lvl="1"/>
            <a:r>
              <a:rPr lang="en-US" altLang="zh-CN" dirty="0" smtClean="0"/>
              <a:t>pip install spacy</a:t>
            </a:r>
            <a:endParaRPr lang="en-US" altLang="zh-CN" dirty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spacy</a:t>
            </a:r>
            <a:r>
              <a:rPr lang="zh-CN" altLang="en-US" dirty="0" smtClean="0"/>
              <a:t>模型</a:t>
            </a:r>
            <a:endParaRPr lang="en-US" altLang="zh-CN" dirty="0"/>
          </a:p>
          <a:p>
            <a:pPr lvl="1"/>
            <a:r>
              <a:rPr lang="en-US" altLang="zh-CN" dirty="0" smtClean="0"/>
              <a:t>python </a:t>
            </a:r>
            <a:r>
              <a:rPr lang="en-US" altLang="zh-CN" dirty="0"/>
              <a:t>-m spacy download </a:t>
            </a:r>
            <a:r>
              <a:rPr lang="en-US" altLang="zh-CN" dirty="0" err="1" smtClean="0"/>
              <a:t>en</a:t>
            </a:r>
            <a:endParaRPr lang="en-US" altLang="zh-CN" dirty="0" smtClean="0"/>
          </a:p>
          <a:p>
            <a:r>
              <a:rPr lang="zh-CN" altLang="en-US" dirty="0" smtClean="0"/>
              <a:t>加载模型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110343" y="4170783"/>
            <a:ext cx="5612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dirty="0" smtClean="0"/>
              <a:t>import spacy</a:t>
            </a:r>
          </a:p>
          <a:p>
            <a:pPr lvl="1"/>
            <a:r>
              <a:rPr lang="en-US" altLang="zh-CN" dirty="0" err="1" smtClean="0"/>
              <a:t>nlp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spacy.load</a:t>
            </a:r>
            <a:r>
              <a:rPr lang="en-US" altLang="zh-CN" dirty="0"/>
              <a:t>('</a:t>
            </a:r>
            <a:r>
              <a:rPr lang="en-US" altLang="zh-CN" dirty="0" err="1"/>
              <a:t>en</a:t>
            </a:r>
            <a:r>
              <a:rPr lang="en-US" altLang="zh-CN" dirty="0"/>
              <a:t>')</a:t>
            </a:r>
          </a:p>
          <a:p>
            <a:pPr lvl="1"/>
            <a:r>
              <a:rPr lang="en-US" altLang="zh-CN" dirty="0" err="1"/>
              <a:t>test_doc</a:t>
            </a:r>
            <a:r>
              <a:rPr lang="en-US" altLang="zh-CN" dirty="0"/>
              <a:t> = </a:t>
            </a:r>
            <a:r>
              <a:rPr lang="en-US" altLang="zh-CN" dirty="0" err="1"/>
              <a:t>nlp</a:t>
            </a:r>
            <a:r>
              <a:rPr lang="en-US" altLang="zh-CN" dirty="0"/>
              <a:t>(</a:t>
            </a:r>
            <a:r>
              <a:rPr lang="en-US" altLang="zh-CN" dirty="0" err="1"/>
              <a:t>u"it's</a:t>
            </a:r>
            <a:r>
              <a:rPr lang="en-US" altLang="zh-CN" dirty="0"/>
              <a:t> word tokenize test for spacy")</a:t>
            </a:r>
          </a:p>
          <a:p>
            <a:pPr lvl="1"/>
            <a:r>
              <a:rPr lang="en-US" altLang="zh-CN" dirty="0"/>
              <a:t>for token in </a:t>
            </a:r>
            <a:r>
              <a:rPr lang="en-US" altLang="zh-CN" dirty="0" err="1"/>
              <a:t>test_doc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   print </a:t>
            </a:r>
            <a:r>
              <a:rPr lang="en-US" altLang="zh-CN" dirty="0" err="1"/>
              <a:t>token.lemma</a:t>
            </a:r>
            <a:r>
              <a:rPr lang="en-US" altLang="zh-CN" dirty="0"/>
              <a:t>_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业务需求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/>
          <a:lstStyle/>
          <a:p>
            <a:r>
              <a:rPr lang="zh-CN" altLang="en-US" dirty="0" smtClean="0"/>
              <a:t>输入的评论进行预处理</a:t>
            </a:r>
            <a:endParaRPr lang="en-US" altLang="zh-CN" dirty="0" smtClean="0"/>
          </a:p>
          <a:p>
            <a:r>
              <a:rPr lang="zh-CN" altLang="en-US" dirty="0" smtClean="0"/>
              <a:t>抽取</a:t>
            </a:r>
            <a:r>
              <a:rPr lang="en-US" altLang="zh-CN" dirty="0" smtClean="0"/>
              <a:t>2grams</a:t>
            </a:r>
            <a:r>
              <a:rPr lang="zh-CN" altLang="en-US" dirty="0" smtClean="0"/>
              <a:t>关键词</a:t>
            </a:r>
            <a:endParaRPr lang="en-US" altLang="zh-CN" dirty="0" smtClean="0"/>
          </a:p>
          <a:p>
            <a:r>
              <a:rPr lang="zh-CN" altLang="en-US" dirty="0" smtClean="0"/>
              <a:t>含有</a:t>
            </a:r>
            <a:r>
              <a:rPr lang="en-US" altLang="zh-CN" dirty="0" smtClean="0"/>
              <a:t>2grams</a:t>
            </a:r>
            <a:r>
              <a:rPr lang="zh-CN" altLang="en-US" dirty="0" smtClean="0"/>
              <a:t>关键词的评论 过滤出来作为核心评论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1grams</a:t>
            </a:r>
            <a:r>
              <a:rPr lang="zh-CN" altLang="en-US" dirty="0"/>
              <a:t>关键</a:t>
            </a:r>
            <a:r>
              <a:rPr lang="zh-CN" altLang="en-US" dirty="0" smtClean="0"/>
              <a:t>词表 判断核心评论是否含有信息词（</a:t>
            </a:r>
            <a:r>
              <a:rPr lang="en-US" altLang="zh-CN" dirty="0" err="1" smtClean="0"/>
              <a:t>key_words</a:t>
            </a:r>
            <a:r>
              <a:rPr lang="zh-CN" altLang="en-US" dirty="0" smtClean="0"/>
              <a:t>），列出信息词（</a:t>
            </a:r>
            <a:r>
              <a:rPr lang="en-US" altLang="zh-CN" dirty="0" err="1" smtClean="0"/>
              <a:t>key_word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出评论的正负面评价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75062"/>
            <a:ext cx="10313352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输入评论数 </a:t>
            </a:r>
            <a:r>
              <a:rPr lang="en-US" altLang="zh-CN" dirty="0" smtClean="0"/>
              <a:t>20000</a:t>
            </a:r>
          </a:p>
          <a:p>
            <a:r>
              <a:rPr lang="zh-CN" altLang="en-US" dirty="0" smtClean="0"/>
              <a:t>预处理后剩余评论数 </a:t>
            </a:r>
            <a:r>
              <a:rPr lang="en-US" altLang="zh-CN" dirty="0" smtClean="0"/>
              <a:t>2000</a:t>
            </a:r>
          </a:p>
          <a:p>
            <a:r>
              <a:rPr lang="zh-CN" altLang="en-US" dirty="0" smtClean="0"/>
              <a:t>关键短语数量 </a:t>
            </a:r>
            <a:r>
              <a:rPr lang="en-US" altLang="zh-CN" dirty="0" smtClean="0"/>
              <a:t>673</a:t>
            </a:r>
          </a:p>
          <a:p>
            <a:r>
              <a:rPr lang="zh-CN" altLang="en-US" dirty="0" smtClean="0"/>
              <a:t>能够匹配上关键短语的评论数量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系统处理流程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89106" y="2147887"/>
            <a:ext cx="1270518" cy="362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3791" y="2925439"/>
            <a:ext cx="1401147" cy="362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计算情感分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23791" y="3702991"/>
            <a:ext cx="1401147" cy="362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</a:t>
            </a:r>
            <a:r>
              <a:rPr lang="en-US" altLang="zh-CN" dirty="0" smtClean="0"/>
              <a:t>2grams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23790" y="4480543"/>
            <a:ext cx="1401147" cy="623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判断是否为核心评论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23790" y="5519349"/>
            <a:ext cx="1401147" cy="3620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抽核心词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5224365" y="2509934"/>
            <a:ext cx="0" cy="41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17367" y="3287486"/>
            <a:ext cx="0" cy="41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45358" y="4065038"/>
            <a:ext cx="0" cy="41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224365" y="5103844"/>
            <a:ext cx="0" cy="41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76796" y="1407490"/>
            <a:ext cx="1270518" cy="209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去掉网页</a:t>
            </a:r>
            <a:r>
              <a:rPr lang="zh-CN" altLang="en-US" sz="1200" dirty="0" smtClean="0"/>
              <a:t>字符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176796" y="1696845"/>
            <a:ext cx="1270518" cy="209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大写转小写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176796" y="1986200"/>
            <a:ext cx="1270518" cy="209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语种检测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7176796" y="2275554"/>
            <a:ext cx="1270518" cy="209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分词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7176796" y="2564909"/>
            <a:ext cx="1270518" cy="209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词性标注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7176796" y="2854264"/>
            <a:ext cx="1270518" cy="209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只保留英文单词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7176796" y="3143617"/>
            <a:ext cx="1556658" cy="195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返回单词</a:t>
            </a:r>
            <a:r>
              <a:rPr lang="en-US" altLang="zh-CN" sz="1200" dirty="0" smtClean="0"/>
              <a:t>&gt;=3</a:t>
            </a:r>
            <a:r>
              <a:rPr lang="zh-CN" altLang="en-US" sz="1200" dirty="0" smtClean="0"/>
              <a:t>的评论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2493604" y="3008637"/>
            <a:ext cx="1556658" cy="195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情感词分数累加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7176796" y="3641698"/>
            <a:ext cx="1780592" cy="203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抽</a:t>
            </a:r>
            <a:r>
              <a:rPr lang="en-US" altLang="zh-CN" sz="1200" dirty="0" smtClean="0"/>
              <a:t>2grams</a:t>
            </a:r>
            <a:r>
              <a:rPr lang="zh-CN" altLang="en-US" sz="1200" dirty="0" smtClean="0"/>
              <a:t>，不含停用词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176796" y="3920546"/>
            <a:ext cx="1780592" cy="213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2grams</a:t>
            </a:r>
            <a:r>
              <a:rPr lang="zh-CN" altLang="en-US" sz="1200" dirty="0" smtClean="0"/>
              <a:t>能计算向量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7176796" y="4687878"/>
            <a:ext cx="1780592" cy="213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能抽出</a:t>
            </a:r>
            <a:r>
              <a:rPr lang="en-US" altLang="zh-CN" sz="1200" dirty="0" smtClean="0"/>
              <a:t>2grams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7176796" y="5593563"/>
            <a:ext cx="1780592" cy="213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去停用词后所剩词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4" idx="3"/>
            <a:endCxn id="15" idx="1"/>
          </p:cNvCxnSpPr>
          <p:nvPr/>
        </p:nvCxnSpPr>
        <p:spPr>
          <a:xfrm flipV="1">
            <a:off x="5859624" y="1512313"/>
            <a:ext cx="1317172" cy="8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3"/>
            <a:endCxn id="17" idx="1"/>
          </p:cNvCxnSpPr>
          <p:nvPr/>
        </p:nvCxnSpPr>
        <p:spPr>
          <a:xfrm flipV="1">
            <a:off x="5859624" y="1801668"/>
            <a:ext cx="1317172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18" idx="1"/>
          </p:cNvCxnSpPr>
          <p:nvPr/>
        </p:nvCxnSpPr>
        <p:spPr>
          <a:xfrm flipV="1">
            <a:off x="5859624" y="2091023"/>
            <a:ext cx="1317172" cy="23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3"/>
            <a:endCxn id="19" idx="1"/>
          </p:cNvCxnSpPr>
          <p:nvPr/>
        </p:nvCxnSpPr>
        <p:spPr>
          <a:xfrm>
            <a:off x="5859624" y="2328911"/>
            <a:ext cx="1317172" cy="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3"/>
            <a:endCxn id="20" idx="1"/>
          </p:cNvCxnSpPr>
          <p:nvPr/>
        </p:nvCxnSpPr>
        <p:spPr>
          <a:xfrm>
            <a:off x="5859624" y="2328911"/>
            <a:ext cx="1317172" cy="3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" idx="3"/>
            <a:endCxn id="21" idx="1"/>
          </p:cNvCxnSpPr>
          <p:nvPr/>
        </p:nvCxnSpPr>
        <p:spPr>
          <a:xfrm>
            <a:off x="5859624" y="2328911"/>
            <a:ext cx="1317172" cy="63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22" idx="1"/>
          </p:cNvCxnSpPr>
          <p:nvPr/>
        </p:nvCxnSpPr>
        <p:spPr>
          <a:xfrm>
            <a:off x="5924937" y="2354643"/>
            <a:ext cx="1251859" cy="88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" idx="1"/>
            <a:endCxn id="23" idx="3"/>
          </p:cNvCxnSpPr>
          <p:nvPr/>
        </p:nvCxnSpPr>
        <p:spPr>
          <a:xfrm flipH="1" flipV="1">
            <a:off x="4050262" y="3106462"/>
            <a:ext cx="473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3"/>
            <a:endCxn id="24" idx="1"/>
          </p:cNvCxnSpPr>
          <p:nvPr/>
        </p:nvCxnSpPr>
        <p:spPr>
          <a:xfrm flipV="1">
            <a:off x="5924938" y="3743253"/>
            <a:ext cx="1251858" cy="14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25" idx="1"/>
          </p:cNvCxnSpPr>
          <p:nvPr/>
        </p:nvCxnSpPr>
        <p:spPr>
          <a:xfrm>
            <a:off x="5924938" y="3884015"/>
            <a:ext cx="1251858" cy="1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7" idx="3"/>
            <a:endCxn id="26" idx="1"/>
          </p:cNvCxnSpPr>
          <p:nvPr/>
        </p:nvCxnSpPr>
        <p:spPr>
          <a:xfrm>
            <a:off x="5924937" y="4792194"/>
            <a:ext cx="1251859" cy="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9" idx="3"/>
            <a:endCxn id="27" idx="1"/>
          </p:cNvCxnSpPr>
          <p:nvPr/>
        </p:nvCxnSpPr>
        <p:spPr>
          <a:xfrm flipV="1">
            <a:off x="5924937" y="5700372"/>
            <a:ext cx="1251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英文评论识别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accent6"/>
                </a:solidFill>
              </a:rPr>
              <a:t>langid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r>
              <a:rPr lang="en-US" altLang="zh-CN" dirty="0" err="1" smtClean="0"/>
              <a:t>longdetect</a:t>
            </a:r>
            <a:endParaRPr lang="en-US" altLang="zh-CN" dirty="0" smtClean="0"/>
          </a:p>
          <a:p>
            <a:r>
              <a:rPr lang="en-US" altLang="zh-CN" dirty="0" err="1" smtClean="0"/>
              <a:t>textblob.detect_language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690647" y="1690688"/>
            <a:ext cx="2690649" cy="373793"/>
          </a:xfrm>
          <a:prstGeom prst="wedgeRoundRectCallout">
            <a:avLst>
              <a:gd name="adj1" fmla="val -57987"/>
              <a:gd name="adj2" fmla="val 4458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最终选择的是</a:t>
            </a:r>
            <a:r>
              <a:rPr lang="en-US" altLang="zh-CN" dirty="0" err="1" smtClean="0"/>
              <a:t>langid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1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英文评论识别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764"/>
          </a:xfrm>
        </p:spPr>
        <p:txBody>
          <a:bodyPr/>
          <a:lstStyle/>
          <a:p>
            <a:r>
              <a:rPr lang="en-US" altLang="zh-CN" dirty="0" err="1" smtClean="0"/>
              <a:t>langid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longdetect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r>
              <a:rPr lang="zh-CN" altLang="en-US" dirty="0" smtClean="0"/>
              <a:t>对比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longid</a:t>
            </a:r>
            <a:r>
              <a:rPr lang="zh-CN" altLang="en-US" dirty="0" smtClean="0"/>
              <a:t>实际使用效果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99153"/>
              </p:ext>
            </p:extLst>
          </p:nvPr>
        </p:nvGraphicFramePr>
        <p:xfrm>
          <a:off x="1952866" y="2902180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40886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0390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72349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识别库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5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longid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9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longdetect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4912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73536"/>
              </p:ext>
            </p:extLst>
          </p:nvPr>
        </p:nvGraphicFramePr>
        <p:xfrm>
          <a:off x="1952866" y="5173150"/>
          <a:ext cx="81279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9944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47728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99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召回率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4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longid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1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0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英文评论识别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textblob</a:t>
            </a:r>
            <a:r>
              <a:rPr lang="zh-CN" altLang="en-US" dirty="0" smtClean="0"/>
              <a:t>工具中的</a:t>
            </a:r>
            <a:r>
              <a:rPr lang="en-US" altLang="zh-CN" dirty="0" err="1" smtClean="0"/>
              <a:t>detect_language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这个方法实际上是调用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的接口（</a:t>
            </a:r>
            <a:r>
              <a:rPr lang="en-US" altLang="zh-CN" dirty="0" smtClean="0"/>
              <a:t>Python2/3</a:t>
            </a:r>
            <a:r>
              <a:rPr lang="zh-CN" altLang="en-US" dirty="0" smtClean="0"/>
              <a:t>），在实际使用过程中总是报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异常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89" y="3180695"/>
            <a:ext cx="6091889" cy="33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</TotalTime>
  <Words>1957</Words>
  <Application>Microsoft Office PowerPoint</Application>
  <PresentationFormat>宽屏</PresentationFormat>
  <Paragraphs>448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Arial</vt:lpstr>
      <vt:lpstr>Cambria Math</vt:lpstr>
      <vt:lpstr>Wingdings</vt:lpstr>
      <vt:lpstr>Office 主题​​</vt:lpstr>
      <vt:lpstr>评论主题及正负面评价分布自动生成开发文档</vt:lpstr>
      <vt:lpstr>业务需求</vt:lpstr>
      <vt:lpstr>业务需求</vt:lpstr>
      <vt:lpstr>业务需求</vt:lpstr>
      <vt:lpstr>效果</vt:lpstr>
      <vt:lpstr>系统处理流程</vt:lpstr>
      <vt:lpstr>英文评论识别</vt:lpstr>
      <vt:lpstr>英文评论识别</vt:lpstr>
      <vt:lpstr>英文评论识别</vt:lpstr>
      <vt:lpstr>数据清洗</vt:lpstr>
      <vt:lpstr>数据清洗后，评论过滤情况</vt:lpstr>
      <vt:lpstr>系统版本1流程</vt:lpstr>
      <vt:lpstr>情感词词典资源</vt:lpstr>
      <vt:lpstr>参考文献</vt:lpstr>
      <vt:lpstr>关键词抽取</vt:lpstr>
      <vt:lpstr>关键词抽取方法</vt:lpstr>
      <vt:lpstr>关键词抽取——summanlp工具</vt:lpstr>
      <vt:lpstr>关键词提取——gensim工具</vt:lpstr>
      <vt:lpstr>情感分类工具</vt:lpstr>
      <vt:lpstr>TextBlob——工具详解</vt:lpstr>
      <vt:lpstr>TextBlob——工具详解</vt:lpstr>
      <vt:lpstr>朴素贝叶斯模型分类</vt:lpstr>
      <vt:lpstr>朴素贝叶斯模型分类</vt:lpstr>
      <vt:lpstr>情感分类对比——语料</vt:lpstr>
      <vt:lpstr>情感分类对比——结果</vt:lpstr>
      <vt:lpstr>不同情感分类器对评论打分值比例</vt:lpstr>
      <vt:lpstr>情感分类参考</vt:lpstr>
      <vt:lpstr>LDA主题模型</vt:lpstr>
      <vt:lpstr>LDA主题模型</vt:lpstr>
      <vt:lpstr>关键词向量表达</vt:lpstr>
      <vt:lpstr>关键词聚类</vt:lpstr>
      <vt:lpstr>英汉翻译</vt:lpstr>
      <vt:lpstr>单词拼写检查</vt:lpstr>
      <vt:lpstr>单词拼写检查——Peter Norvig</vt:lpstr>
      <vt:lpstr>单词拼写检查——Peter Norvig</vt:lpstr>
      <vt:lpstr>单词拼写检查——Peter Norvig</vt:lpstr>
      <vt:lpstr>单词拼写检查——Peter Norvig</vt:lpstr>
      <vt:lpstr>nltk词性标记</vt:lpstr>
      <vt:lpstr>Spacy词形还原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评论预处理开发文档</dc:title>
  <dc:creator>于飞</dc:creator>
  <cp:lastModifiedBy>于飞</cp:lastModifiedBy>
  <cp:revision>205</cp:revision>
  <dcterms:created xsi:type="dcterms:W3CDTF">2018-07-12T01:09:21Z</dcterms:created>
  <dcterms:modified xsi:type="dcterms:W3CDTF">2018-08-02T02:48:31Z</dcterms:modified>
</cp:coreProperties>
</file>