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0" r:id="rId2"/>
    <p:sldId id="271" r:id="rId3"/>
    <p:sldId id="272" r:id="rId4"/>
    <p:sldId id="276" r:id="rId5"/>
    <p:sldId id="273" r:id="rId6"/>
    <p:sldId id="274" r:id="rId7"/>
    <p:sldId id="275" r:id="rId8"/>
    <p:sldId id="279" r:id="rId9"/>
    <p:sldId id="284" r:id="rId10"/>
    <p:sldId id="286" r:id="rId11"/>
    <p:sldId id="285" r:id="rId12"/>
    <p:sldId id="280" r:id="rId13"/>
    <p:sldId id="281" r:id="rId14"/>
    <p:sldId id="282" r:id="rId15"/>
    <p:sldId id="4853" r:id="rId16"/>
    <p:sldId id="4854" r:id="rId17"/>
    <p:sldId id="485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5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60"/>
    <p:restoredTop sz="80493"/>
  </p:normalViewPr>
  <p:slideViewPr>
    <p:cSldViewPr snapToGrid="0">
      <p:cViewPr varScale="1">
        <p:scale>
          <a:sx n="104" d="100"/>
          <a:sy n="104" d="100"/>
        </p:scale>
        <p:origin x="108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73E0B8-1584-274A-B88A-B748940B23FC}" type="doc">
      <dgm:prSet loTypeId="urn:microsoft.com/office/officeart/2005/8/layout/pyramid3" loCatId="" qsTypeId="urn:microsoft.com/office/officeart/2005/8/quickstyle/simple3" qsCatId="simple" csTypeId="urn:microsoft.com/office/officeart/2005/8/colors/colorful5" csCatId="colorful" phldr="1"/>
      <dgm:spPr/>
    </dgm:pt>
    <dgm:pt modelId="{C6B1AB8B-4C58-A949-869D-E4014BBD4F8D}">
      <dgm:prSet phldrT="[文本]" custT="1"/>
      <dgm:spPr/>
      <dgm:t>
        <a:bodyPr/>
        <a:lstStyle/>
        <a:p>
          <a:r>
            <a:rPr lang="zh-CN" altLang="en-US" sz="2800" b="1" dirty="0">
              <a:latin typeface="SimHei" panose="02010609060101010101" pitchFamily="49" charset="-122"/>
              <a:ea typeface="SimHei" panose="02010609060101010101" pitchFamily="49" charset="-122"/>
            </a:rPr>
            <a:t>外部实体词库过滤（</a:t>
          </a:r>
          <a:r>
            <a:rPr lang="en-US" altLang="zh-CN" sz="2800" b="1" dirty="0" err="1">
              <a:latin typeface="SimHei" panose="02010609060101010101" pitchFamily="49" charset="-122"/>
              <a:ea typeface="SimHei" panose="02010609060101010101" pitchFamily="49" charset="-122"/>
            </a:rPr>
            <a:t>OwnThink</a:t>
          </a:r>
          <a:r>
            <a:rPr lang="zh-CN" altLang="en-US" sz="2800" b="1" dirty="0">
              <a:latin typeface="SimHei" panose="02010609060101010101" pitchFamily="49" charset="-122"/>
              <a:ea typeface="SimHei" panose="02010609060101010101" pitchFamily="49" charset="-122"/>
            </a:rPr>
            <a:t>）</a:t>
          </a:r>
        </a:p>
      </dgm:t>
    </dgm:pt>
    <dgm:pt modelId="{639A2D4D-4AAA-4646-9845-1ACBC1662011}" type="parTrans" cxnId="{A1BE3B0E-E61E-1C48-88A3-F6AA3DF7E353}">
      <dgm:prSet/>
      <dgm:spPr/>
      <dgm:t>
        <a:bodyPr/>
        <a:lstStyle/>
        <a:p>
          <a:endParaRPr lang="zh-CN" altLang="en-US"/>
        </a:p>
      </dgm:t>
    </dgm:pt>
    <dgm:pt modelId="{2738CD5D-E929-1A4D-AC78-E55B35B8E6F8}" type="sibTrans" cxnId="{A1BE3B0E-E61E-1C48-88A3-F6AA3DF7E353}">
      <dgm:prSet/>
      <dgm:spPr/>
      <dgm:t>
        <a:bodyPr/>
        <a:lstStyle/>
        <a:p>
          <a:endParaRPr lang="zh-CN" altLang="en-US"/>
        </a:p>
      </dgm:t>
    </dgm:pt>
    <dgm:pt modelId="{DC811356-58C5-3343-ABFF-BD0474C92C32}">
      <dgm:prSet phldrT="[文本]" custT="1"/>
      <dgm:spPr/>
      <dgm:t>
        <a:bodyPr/>
        <a:lstStyle/>
        <a:p>
          <a:r>
            <a:rPr lang="zh-CN" altLang="en-US" sz="2800" b="1" dirty="0">
              <a:latin typeface="SimHei" panose="02010609060101010101" pitchFamily="49" charset="-122"/>
              <a:ea typeface="SimHei" panose="02010609060101010101" pitchFamily="49" charset="-122"/>
            </a:rPr>
            <a:t>词性</a:t>
          </a:r>
          <a:endParaRPr lang="en-US" altLang="zh-CN" sz="2800" b="1" dirty="0">
            <a:latin typeface="SimHei" panose="02010609060101010101" pitchFamily="49" charset="-122"/>
            <a:ea typeface="SimHei" panose="02010609060101010101" pitchFamily="49" charset="-122"/>
          </a:endParaRPr>
        </a:p>
        <a:p>
          <a:r>
            <a:rPr lang="zh-CN" altLang="en-US" sz="2800" b="1" dirty="0">
              <a:latin typeface="SimHei" panose="02010609060101010101" pitchFamily="49" charset="-122"/>
              <a:ea typeface="SimHei" panose="02010609060101010101" pitchFamily="49" charset="-122"/>
            </a:rPr>
            <a:t>过滤</a:t>
          </a:r>
        </a:p>
      </dgm:t>
    </dgm:pt>
    <dgm:pt modelId="{75FF723C-FDA6-0A4B-9239-F576909E6CE2}" type="parTrans" cxnId="{F862DCCB-8D71-4046-95C7-A49EA15EE5CF}">
      <dgm:prSet/>
      <dgm:spPr/>
      <dgm:t>
        <a:bodyPr/>
        <a:lstStyle/>
        <a:p>
          <a:endParaRPr lang="zh-CN" altLang="en-US"/>
        </a:p>
      </dgm:t>
    </dgm:pt>
    <dgm:pt modelId="{F1FD7F90-567E-DF4B-A648-C49FC11B807A}" type="sibTrans" cxnId="{F862DCCB-8D71-4046-95C7-A49EA15EE5CF}">
      <dgm:prSet/>
      <dgm:spPr/>
      <dgm:t>
        <a:bodyPr/>
        <a:lstStyle/>
        <a:p>
          <a:endParaRPr lang="zh-CN" altLang="en-US"/>
        </a:p>
      </dgm:t>
    </dgm:pt>
    <dgm:pt modelId="{3E4D42B9-A548-6040-AB11-1B354D56123B}" type="pres">
      <dgm:prSet presAssocID="{8773E0B8-1584-274A-B88A-B748940B23FC}" presName="Name0" presStyleCnt="0">
        <dgm:presLayoutVars>
          <dgm:dir/>
          <dgm:animLvl val="lvl"/>
          <dgm:resizeHandles val="exact"/>
        </dgm:presLayoutVars>
      </dgm:prSet>
      <dgm:spPr/>
    </dgm:pt>
    <dgm:pt modelId="{EC5BB516-25F4-D94B-B0FF-FC033BE9203C}" type="pres">
      <dgm:prSet presAssocID="{C6B1AB8B-4C58-A949-869D-E4014BBD4F8D}" presName="Name8" presStyleCnt="0"/>
      <dgm:spPr/>
    </dgm:pt>
    <dgm:pt modelId="{CCC38D15-C62D-6241-A929-EF593DB844D9}" type="pres">
      <dgm:prSet presAssocID="{C6B1AB8B-4C58-A949-869D-E4014BBD4F8D}" presName="level" presStyleLbl="node1" presStyleIdx="0" presStyleCnt="2" custLinFactNeighborX="-1061" custLinFactNeighborY="-4381">
        <dgm:presLayoutVars>
          <dgm:chMax val="1"/>
          <dgm:bulletEnabled val="1"/>
        </dgm:presLayoutVars>
      </dgm:prSet>
      <dgm:spPr/>
    </dgm:pt>
    <dgm:pt modelId="{1DFEFFC2-29C4-1543-BF87-6851205B4CAF}" type="pres">
      <dgm:prSet presAssocID="{C6B1AB8B-4C58-A949-869D-E4014BBD4F8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FB4DC61-0044-014E-95E5-3E526E16D6EB}" type="pres">
      <dgm:prSet presAssocID="{DC811356-58C5-3343-ABFF-BD0474C92C32}" presName="Name8" presStyleCnt="0"/>
      <dgm:spPr/>
    </dgm:pt>
    <dgm:pt modelId="{D803321F-7772-2B4D-8584-BD47165F8889}" type="pres">
      <dgm:prSet presAssocID="{DC811356-58C5-3343-ABFF-BD0474C92C32}" presName="level" presStyleLbl="node1" presStyleIdx="1" presStyleCnt="2">
        <dgm:presLayoutVars>
          <dgm:chMax val="1"/>
          <dgm:bulletEnabled val="1"/>
        </dgm:presLayoutVars>
      </dgm:prSet>
      <dgm:spPr/>
    </dgm:pt>
    <dgm:pt modelId="{717B8CBB-D666-2842-985C-0F9D547BC7F8}" type="pres">
      <dgm:prSet presAssocID="{DC811356-58C5-3343-ABFF-BD0474C92C3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E48B704-4E20-5A4F-BD3F-4E35F3E40CD4}" type="presOf" srcId="{DC811356-58C5-3343-ABFF-BD0474C92C32}" destId="{D803321F-7772-2B4D-8584-BD47165F8889}" srcOrd="0" destOrd="0" presId="urn:microsoft.com/office/officeart/2005/8/layout/pyramid3"/>
    <dgm:cxn modelId="{A1BE3B0E-E61E-1C48-88A3-F6AA3DF7E353}" srcId="{8773E0B8-1584-274A-B88A-B748940B23FC}" destId="{C6B1AB8B-4C58-A949-869D-E4014BBD4F8D}" srcOrd="0" destOrd="0" parTransId="{639A2D4D-4AAA-4646-9845-1ACBC1662011}" sibTransId="{2738CD5D-E929-1A4D-AC78-E55B35B8E6F8}"/>
    <dgm:cxn modelId="{C6782010-375C-3E4A-AB43-6251C39A913F}" type="presOf" srcId="{DC811356-58C5-3343-ABFF-BD0474C92C32}" destId="{717B8CBB-D666-2842-985C-0F9D547BC7F8}" srcOrd="1" destOrd="0" presId="urn:microsoft.com/office/officeart/2005/8/layout/pyramid3"/>
    <dgm:cxn modelId="{CF17CA4D-FA59-CF45-BBF1-C7AC9CC278DE}" type="presOf" srcId="{C6B1AB8B-4C58-A949-869D-E4014BBD4F8D}" destId="{CCC38D15-C62D-6241-A929-EF593DB844D9}" srcOrd="0" destOrd="0" presId="urn:microsoft.com/office/officeart/2005/8/layout/pyramid3"/>
    <dgm:cxn modelId="{62238087-6FB3-6E46-8C04-1B8E7CF0933B}" type="presOf" srcId="{8773E0B8-1584-274A-B88A-B748940B23FC}" destId="{3E4D42B9-A548-6040-AB11-1B354D56123B}" srcOrd="0" destOrd="0" presId="urn:microsoft.com/office/officeart/2005/8/layout/pyramid3"/>
    <dgm:cxn modelId="{F862DCCB-8D71-4046-95C7-A49EA15EE5CF}" srcId="{8773E0B8-1584-274A-B88A-B748940B23FC}" destId="{DC811356-58C5-3343-ABFF-BD0474C92C32}" srcOrd="1" destOrd="0" parTransId="{75FF723C-FDA6-0A4B-9239-F576909E6CE2}" sibTransId="{F1FD7F90-567E-DF4B-A648-C49FC11B807A}"/>
    <dgm:cxn modelId="{A96CE7F5-20F7-EC48-B244-6020663EAB6A}" type="presOf" srcId="{C6B1AB8B-4C58-A949-869D-E4014BBD4F8D}" destId="{1DFEFFC2-29C4-1543-BF87-6851205B4CAF}" srcOrd="1" destOrd="0" presId="urn:microsoft.com/office/officeart/2005/8/layout/pyramid3"/>
    <dgm:cxn modelId="{4FB26246-6BCD-AD40-9A44-1A7FA552FE79}" type="presParOf" srcId="{3E4D42B9-A548-6040-AB11-1B354D56123B}" destId="{EC5BB516-25F4-D94B-B0FF-FC033BE9203C}" srcOrd="0" destOrd="0" presId="urn:microsoft.com/office/officeart/2005/8/layout/pyramid3"/>
    <dgm:cxn modelId="{FB79C60C-B747-0146-AE4A-9720D5311E9A}" type="presParOf" srcId="{EC5BB516-25F4-D94B-B0FF-FC033BE9203C}" destId="{CCC38D15-C62D-6241-A929-EF593DB844D9}" srcOrd="0" destOrd="0" presId="urn:microsoft.com/office/officeart/2005/8/layout/pyramid3"/>
    <dgm:cxn modelId="{599F2696-F6AD-AE4D-AC79-C2B981170039}" type="presParOf" srcId="{EC5BB516-25F4-D94B-B0FF-FC033BE9203C}" destId="{1DFEFFC2-29C4-1543-BF87-6851205B4CAF}" srcOrd="1" destOrd="0" presId="urn:microsoft.com/office/officeart/2005/8/layout/pyramid3"/>
    <dgm:cxn modelId="{7E909C50-680E-FF42-B5B7-0AFA0C60E327}" type="presParOf" srcId="{3E4D42B9-A548-6040-AB11-1B354D56123B}" destId="{1FB4DC61-0044-014E-95E5-3E526E16D6EB}" srcOrd="1" destOrd="0" presId="urn:microsoft.com/office/officeart/2005/8/layout/pyramid3"/>
    <dgm:cxn modelId="{677F7829-9C41-8842-8E5B-6B3ABAED0AF8}" type="presParOf" srcId="{1FB4DC61-0044-014E-95E5-3E526E16D6EB}" destId="{D803321F-7772-2B4D-8584-BD47165F8889}" srcOrd="0" destOrd="0" presId="urn:microsoft.com/office/officeart/2005/8/layout/pyramid3"/>
    <dgm:cxn modelId="{436379E3-8490-1942-B15E-7E2EEDBB2A13}" type="presParOf" srcId="{1FB4DC61-0044-014E-95E5-3E526E16D6EB}" destId="{717B8CBB-D666-2842-985C-0F9D547BC7F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73E0B8-1584-274A-B88A-B748940B23FC}" type="doc">
      <dgm:prSet loTypeId="urn:microsoft.com/office/officeart/2005/8/layout/pyramid3" loCatId="" qsTypeId="urn:microsoft.com/office/officeart/2005/8/quickstyle/simple3" qsCatId="simple" csTypeId="urn:microsoft.com/office/officeart/2005/8/colors/colorful5" csCatId="colorful" phldr="1"/>
      <dgm:spPr/>
    </dgm:pt>
    <dgm:pt modelId="{C6B1AB8B-4C58-A949-869D-E4014BBD4F8D}">
      <dgm:prSet phldrT="[文本]" custT="1"/>
      <dgm:spPr/>
      <dgm:t>
        <a:bodyPr/>
        <a:lstStyle/>
        <a:p>
          <a:r>
            <a:rPr lang="en-US" altLang="zh-CN" sz="2800" b="1" dirty="0">
              <a:latin typeface="SimHei" panose="02010609060101010101" pitchFamily="49" charset="-122"/>
              <a:ea typeface="SimHei" panose="02010609060101010101" pitchFamily="49" charset="-122"/>
            </a:rPr>
            <a:t>TFIDF</a:t>
          </a:r>
          <a:r>
            <a:rPr lang="zh-CN" altLang="en-US" sz="2800" b="1" dirty="0">
              <a:latin typeface="SimHei" panose="02010609060101010101" pitchFamily="49" charset="-122"/>
              <a:ea typeface="SimHei" panose="02010609060101010101" pitchFamily="49" charset="-122"/>
            </a:rPr>
            <a:t>过滤</a:t>
          </a:r>
        </a:p>
      </dgm:t>
    </dgm:pt>
    <dgm:pt modelId="{639A2D4D-4AAA-4646-9845-1ACBC1662011}" type="parTrans" cxnId="{A1BE3B0E-E61E-1C48-88A3-F6AA3DF7E353}">
      <dgm:prSet/>
      <dgm:spPr/>
      <dgm:t>
        <a:bodyPr/>
        <a:lstStyle/>
        <a:p>
          <a:endParaRPr lang="zh-CN" altLang="en-US"/>
        </a:p>
      </dgm:t>
    </dgm:pt>
    <dgm:pt modelId="{2738CD5D-E929-1A4D-AC78-E55B35B8E6F8}" type="sibTrans" cxnId="{A1BE3B0E-E61E-1C48-88A3-F6AA3DF7E353}">
      <dgm:prSet/>
      <dgm:spPr/>
      <dgm:t>
        <a:bodyPr/>
        <a:lstStyle/>
        <a:p>
          <a:endParaRPr lang="zh-CN" altLang="en-US"/>
        </a:p>
      </dgm:t>
    </dgm:pt>
    <dgm:pt modelId="{DC811356-58C5-3343-ABFF-BD0474C92C32}">
      <dgm:prSet phldrT="[文本]" custT="1"/>
      <dgm:spPr/>
      <dgm:t>
        <a:bodyPr/>
        <a:lstStyle/>
        <a:p>
          <a:r>
            <a:rPr lang="zh-CN" altLang="en-US" sz="2800" b="1" dirty="0">
              <a:latin typeface="SimHei" panose="02010609060101010101" pitchFamily="49" charset="-122"/>
              <a:ea typeface="SimHei" panose="02010609060101010101" pitchFamily="49" charset="-122"/>
            </a:rPr>
            <a:t>新词发现</a:t>
          </a:r>
          <a:endParaRPr lang="en-US" altLang="zh-CN" sz="2800" b="1" dirty="0">
            <a:latin typeface="SimHei" panose="02010609060101010101" pitchFamily="49" charset="-122"/>
            <a:ea typeface="SimHei" panose="02010609060101010101" pitchFamily="49" charset="-122"/>
          </a:endParaRPr>
        </a:p>
        <a:p>
          <a:r>
            <a:rPr lang="zh-CN" altLang="en-US" sz="2800" b="1" dirty="0">
              <a:latin typeface="SimHei" panose="02010609060101010101" pitchFamily="49" charset="-122"/>
              <a:ea typeface="SimHei" panose="02010609060101010101" pitchFamily="49" charset="-122"/>
            </a:rPr>
            <a:t>算法</a:t>
          </a:r>
        </a:p>
      </dgm:t>
    </dgm:pt>
    <dgm:pt modelId="{75FF723C-FDA6-0A4B-9239-F576909E6CE2}" type="parTrans" cxnId="{F862DCCB-8D71-4046-95C7-A49EA15EE5CF}">
      <dgm:prSet/>
      <dgm:spPr/>
      <dgm:t>
        <a:bodyPr/>
        <a:lstStyle/>
        <a:p>
          <a:endParaRPr lang="zh-CN" altLang="en-US"/>
        </a:p>
      </dgm:t>
    </dgm:pt>
    <dgm:pt modelId="{F1FD7F90-567E-DF4B-A648-C49FC11B807A}" type="sibTrans" cxnId="{F862DCCB-8D71-4046-95C7-A49EA15EE5CF}">
      <dgm:prSet/>
      <dgm:spPr/>
      <dgm:t>
        <a:bodyPr/>
        <a:lstStyle/>
        <a:p>
          <a:endParaRPr lang="zh-CN" altLang="en-US"/>
        </a:p>
      </dgm:t>
    </dgm:pt>
    <dgm:pt modelId="{3E4D42B9-A548-6040-AB11-1B354D56123B}" type="pres">
      <dgm:prSet presAssocID="{8773E0B8-1584-274A-B88A-B748940B23FC}" presName="Name0" presStyleCnt="0">
        <dgm:presLayoutVars>
          <dgm:dir/>
          <dgm:animLvl val="lvl"/>
          <dgm:resizeHandles val="exact"/>
        </dgm:presLayoutVars>
      </dgm:prSet>
      <dgm:spPr/>
    </dgm:pt>
    <dgm:pt modelId="{EC5BB516-25F4-D94B-B0FF-FC033BE9203C}" type="pres">
      <dgm:prSet presAssocID="{C6B1AB8B-4C58-A949-869D-E4014BBD4F8D}" presName="Name8" presStyleCnt="0"/>
      <dgm:spPr/>
    </dgm:pt>
    <dgm:pt modelId="{CCC38D15-C62D-6241-A929-EF593DB844D9}" type="pres">
      <dgm:prSet presAssocID="{C6B1AB8B-4C58-A949-869D-E4014BBD4F8D}" presName="level" presStyleLbl="node1" presStyleIdx="0" presStyleCnt="2" custLinFactNeighborX="617">
        <dgm:presLayoutVars>
          <dgm:chMax val="1"/>
          <dgm:bulletEnabled val="1"/>
        </dgm:presLayoutVars>
      </dgm:prSet>
      <dgm:spPr/>
    </dgm:pt>
    <dgm:pt modelId="{1DFEFFC2-29C4-1543-BF87-6851205B4CAF}" type="pres">
      <dgm:prSet presAssocID="{C6B1AB8B-4C58-A949-869D-E4014BBD4F8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FB4DC61-0044-014E-95E5-3E526E16D6EB}" type="pres">
      <dgm:prSet presAssocID="{DC811356-58C5-3343-ABFF-BD0474C92C32}" presName="Name8" presStyleCnt="0"/>
      <dgm:spPr/>
    </dgm:pt>
    <dgm:pt modelId="{D803321F-7772-2B4D-8584-BD47165F8889}" type="pres">
      <dgm:prSet presAssocID="{DC811356-58C5-3343-ABFF-BD0474C92C32}" presName="level" presStyleLbl="node1" presStyleIdx="1" presStyleCnt="2">
        <dgm:presLayoutVars>
          <dgm:chMax val="1"/>
          <dgm:bulletEnabled val="1"/>
        </dgm:presLayoutVars>
      </dgm:prSet>
      <dgm:spPr/>
    </dgm:pt>
    <dgm:pt modelId="{717B8CBB-D666-2842-985C-0F9D547BC7F8}" type="pres">
      <dgm:prSet presAssocID="{DC811356-58C5-3343-ABFF-BD0474C92C3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E48B704-4E20-5A4F-BD3F-4E35F3E40CD4}" type="presOf" srcId="{DC811356-58C5-3343-ABFF-BD0474C92C32}" destId="{D803321F-7772-2B4D-8584-BD47165F8889}" srcOrd="0" destOrd="0" presId="urn:microsoft.com/office/officeart/2005/8/layout/pyramid3"/>
    <dgm:cxn modelId="{A1BE3B0E-E61E-1C48-88A3-F6AA3DF7E353}" srcId="{8773E0B8-1584-274A-B88A-B748940B23FC}" destId="{C6B1AB8B-4C58-A949-869D-E4014BBD4F8D}" srcOrd="0" destOrd="0" parTransId="{639A2D4D-4AAA-4646-9845-1ACBC1662011}" sibTransId="{2738CD5D-E929-1A4D-AC78-E55B35B8E6F8}"/>
    <dgm:cxn modelId="{C6782010-375C-3E4A-AB43-6251C39A913F}" type="presOf" srcId="{DC811356-58C5-3343-ABFF-BD0474C92C32}" destId="{717B8CBB-D666-2842-985C-0F9D547BC7F8}" srcOrd="1" destOrd="0" presId="urn:microsoft.com/office/officeart/2005/8/layout/pyramid3"/>
    <dgm:cxn modelId="{CF17CA4D-FA59-CF45-BBF1-C7AC9CC278DE}" type="presOf" srcId="{C6B1AB8B-4C58-A949-869D-E4014BBD4F8D}" destId="{CCC38D15-C62D-6241-A929-EF593DB844D9}" srcOrd="0" destOrd="0" presId="urn:microsoft.com/office/officeart/2005/8/layout/pyramid3"/>
    <dgm:cxn modelId="{62238087-6FB3-6E46-8C04-1B8E7CF0933B}" type="presOf" srcId="{8773E0B8-1584-274A-B88A-B748940B23FC}" destId="{3E4D42B9-A548-6040-AB11-1B354D56123B}" srcOrd="0" destOrd="0" presId="urn:microsoft.com/office/officeart/2005/8/layout/pyramid3"/>
    <dgm:cxn modelId="{F862DCCB-8D71-4046-95C7-A49EA15EE5CF}" srcId="{8773E0B8-1584-274A-B88A-B748940B23FC}" destId="{DC811356-58C5-3343-ABFF-BD0474C92C32}" srcOrd="1" destOrd="0" parTransId="{75FF723C-FDA6-0A4B-9239-F576909E6CE2}" sibTransId="{F1FD7F90-567E-DF4B-A648-C49FC11B807A}"/>
    <dgm:cxn modelId="{A96CE7F5-20F7-EC48-B244-6020663EAB6A}" type="presOf" srcId="{C6B1AB8B-4C58-A949-869D-E4014BBD4F8D}" destId="{1DFEFFC2-29C4-1543-BF87-6851205B4CAF}" srcOrd="1" destOrd="0" presId="urn:microsoft.com/office/officeart/2005/8/layout/pyramid3"/>
    <dgm:cxn modelId="{4FB26246-6BCD-AD40-9A44-1A7FA552FE79}" type="presParOf" srcId="{3E4D42B9-A548-6040-AB11-1B354D56123B}" destId="{EC5BB516-25F4-D94B-B0FF-FC033BE9203C}" srcOrd="0" destOrd="0" presId="urn:microsoft.com/office/officeart/2005/8/layout/pyramid3"/>
    <dgm:cxn modelId="{FB79C60C-B747-0146-AE4A-9720D5311E9A}" type="presParOf" srcId="{EC5BB516-25F4-D94B-B0FF-FC033BE9203C}" destId="{CCC38D15-C62D-6241-A929-EF593DB844D9}" srcOrd="0" destOrd="0" presId="urn:microsoft.com/office/officeart/2005/8/layout/pyramid3"/>
    <dgm:cxn modelId="{599F2696-F6AD-AE4D-AC79-C2B981170039}" type="presParOf" srcId="{EC5BB516-25F4-D94B-B0FF-FC033BE9203C}" destId="{1DFEFFC2-29C4-1543-BF87-6851205B4CAF}" srcOrd="1" destOrd="0" presId="urn:microsoft.com/office/officeart/2005/8/layout/pyramid3"/>
    <dgm:cxn modelId="{7E909C50-680E-FF42-B5B7-0AFA0C60E327}" type="presParOf" srcId="{3E4D42B9-A548-6040-AB11-1B354D56123B}" destId="{1FB4DC61-0044-014E-95E5-3E526E16D6EB}" srcOrd="1" destOrd="0" presId="urn:microsoft.com/office/officeart/2005/8/layout/pyramid3"/>
    <dgm:cxn modelId="{677F7829-9C41-8842-8E5B-6B3ABAED0AF8}" type="presParOf" srcId="{1FB4DC61-0044-014E-95E5-3E526E16D6EB}" destId="{D803321F-7772-2B4D-8584-BD47165F8889}" srcOrd="0" destOrd="0" presId="urn:microsoft.com/office/officeart/2005/8/layout/pyramid3"/>
    <dgm:cxn modelId="{436379E3-8490-1942-B15E-7E2EEDBB2A13}" type="presParOf" srcId="{1FB4DC61-0044-014E-95E5-3E526E16D6EB}" destId="{717B8CBB-D666-2842-985C-0F9D547BC7F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38D15-C62D-6241-A929-EF593DB844D9}">
      <dsp:nvSpPr>
        <dsp:cNvPr id="0" name=""/>
        <dsp:cNvSpPr/>
      </dsp:nvSpPr>
      <dsp:spPr>
        <a:xfrm rot="10800000">
          <a:off x="0" y="0"/>
          <a:ext cx="3073430" cy="1438089"/>
        </a:xfrm>
        <a:prstGeom prst="trapezoid">
          <a:avLst>
            <a:gd name="adj" fmla="val 53429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SimHei" panose="02010609060101010101" pitchFamily="49" charset="-122"/>
              <a:ea typeface="SimHei" panose="02010609060101010101" pitchFamily="49" charset="-122"/>
            </a:rPr>
            <a:t>外部实体词库过滤（</a:t>
          </a:r>
          <a:r>
            <a:rPr lang="en-US" altLang="zh-CN" sz="2800" b="1" kern="1200" dirty="0" err="1">
              <a:latin typeface="SimHei" panose="02010609060101010101" pitchFamily="49" charset="-122"/>
              <a:ea typeface="SimHei" panose="02010609060101010101" pitchFamily="49" charset="-122"/>
            </a:rPr>
            <a:t>OwnThink</a:t>
          </a:r>
          <a:r>
            <a:rPr lang="zh-CN" altLang="en-US" sz="2800" b="1" kern="1200" dirty="0">
              <a:latin typeface="SimHei" panose="02010609060101010101" pitchFamily="49" charset="-122"/>
              <a:ea typeface="SimHei" panose="02010609060101010101" pitchFamily="49" charset="-122"/>
            </a:rPr>
            <a:t>）</a:t>
          </a:r>
        </a:p>
      </dsp:txBody>
      <dsp:txXfrm rot="-10800000">
        <a:off x="537850" y="0"/>
        <a:ext cx="1997730" cy="1438089"/>
      </dsp:txXfrm>
    </dsp:sp>
    <dsp:sp modelId="{D803321F-7772-2B4D-8584-BD47165F8889}">
      <dsp:nvSpPr>
        <dsp:cNvPr id="0" name=""/>
        <dsp:cNvSpPr/>
      </dsp:nvSpPr>
      <dsp:spPr>
        <a:xfrm rot="10800000">
          <a:off x="768357" y="1438089"/>
          <a:ext cx="1536715" cy="1438089"/>
        </a:xfrm>
        <a:prstGeom prst="trapezoid">
          <a:avLst>
            <a:gd name="adj" fmla="val 53429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SimHei" panose="02010609060101010101" pitchFamily="49" charset="-122"/>
              <a:ea typeface="SimHei" panose="02010609060101010101" pitchFamily="49" charset="-122"/>
            </a:rPr>
            <a:t>词性</a:t>
          </a:r>
          <a:endParaRPr lang="en-US" altLang="zh-CN" sz="2800" b="1" kern="1200" dirty="0">
            <a:latin typeface="SimHei" panose="02010609060101010101" pitchFamily="49" charset="-122"/>
            <a:ea typeface="SimHei" panose="02010609060101010101" pitchFamily="49" charset="-122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SimHei" panose="02010609060101010101" pitchFamily="49" charset="-122"/>
              <a:ea typeface="SimHei" panose="02010609060101010101" pitchFamily="49" charset="-122"/>
            </a:rPr>
            <a:t>过滤</a:t>
          </a:r>
        </a:p>
      </dsp:txBody>
      <dsp:txXfrm rot="-10800000">
        <a:off x="768357" y="1438089"/>
        <a:ext cx="1536715" cy="1438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38D15-C62D-6241-A929-EF593DB844D9}">
      <dsp:nvSpPr>
        <dsp:cNvPr id="0" name=""/>
        <dsp:cNvSpPr/>
      </dsp:nvSpPr>
      <dsp:spPr>
        <a:xfrm rot="10800000">
          <a:off x="0" y="0"/>
          <a:ext cx="2535235" cy="1226454"/>
        </a:xfrm>
        <a:prstGeom prst="trapezoid">
          <a:avLst>
            <a:gd name="adj" fmla="val 51678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b="1" kern="1200" dirty="0">
              <a:latin typeface="SimHei" panose="02010609060101010101" pitchFamily="49" charset="-122"/>
              <a:ea typeface="SimHei" panose="02010609060101010101" pitchFamily="49" charset="-122"/>
            </a:rPr>
            <a:t>TFIDF</a:t>
          </a:r>
          <a:r>
            <a:rPr lang="zh-CN" altLang="en-US" sz="2800" b="1" kern="1200" dirty="0">
              <a:latin typeface="SimHei" panose="02010609060101010101" pitchFamily="49" charset="-122"/>
              <a:ea typeface="SimHei" panose="02010609060101010101" pitchFamily="49" charset="-122"/>
            </a:rPr>
            <a:t>过滤</a:t>
          </a:r>
        </a:p>
      </dsp:txBody>
      <dsp:txXfrm rot="-10800000">
        <a:off x="443666" y="0"/>
        <a:ext cx="1647902" cy="1226454"/>
      </dsp:txXfrm>
    </dsp:sp>
    <dsp:sp modelId="{D803321F-7772-2B4D-8584-BD47165F8889}">
      <dsp:nvSpPr>
        <dsp:cNvPr id="0" name=""/>
        <dsp:cNvSpPr/>
      </dsp:nvSpPr>
      <dsp:spPr>
        <a:xfrm rot="10800000">
          <a:off x="633808" y="1226454"/>
          <a:ext cx="1267617" cy="1226454"/>
        </a:xfrm>
        <a:prstGeom prst="trapezoid">
          <a:avLst>
            <a:gd name="adj" fmla="val 51678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SimHei" panose="02010609060101010101" pitchFamily="49" charset="-122"/>
              <a:ea typeface="SimHei" panose="02010609060101010101" pitchFamily="49" charset="-122"/>
            </a:rPr>
            <a:t>新词发现</a:t>
          </a:r>
          <a:endParaRPr lang="en-US" altLang="zh-CN" sz="2800" b="1" kern="1200" dirty="0">
            <a:latin typeface="SimHei" panose="02010609060101010101" pitchFamily="49" charset="-122"/>
            <a:ea typeface="SimHei" panose="02010609060101010101" pitchFamily="49" charset="-122"/>
          </a:endParaRP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b="1" kern="1200" dirty="0">
              <a:latin typeface="SimHei" panose="02010609060101010101" pitchFamily="49" charset="-122"/>
              <a:ea typeface="SimHei" panose="02010609060101010101" pitchFamily="49" charset="-122"/>
            </a:rPr>
            <a:t>算法</a:t>
          </a:r>
        </a:p>
      </dsp:txBody>
      <dsp:txXfrm rot="-10800000">
        <a:off x="633808" y="1226454"/>
        <a:ext cx="1267617" cy="12264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1F098C-EBF6-5948-8619-2EC2F70D1198}" type="datetimeFigureOut">
              <a:rPr kumimoji="1" lang="zh-CN" altLang="en-US" smtClean="0"/>
              <a:t>2023/8/16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C694B-7E93-B846-B268-BE0B2E340B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54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内容文本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用户行为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低质特征</a:t>
            </a:r>
            <a:endParaRPr lang="zh-CN" altLang="en-US" dirty="0">
              <a:effectLst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低俗谩骂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答非所谓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广告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标题党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虚假谣言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价值特征</a:t>
            </a:r>
            <a:endParaRPr lang="zh-CN" altLang="en-US" dirty="0">
              <a:effectLst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专业性（</a:t>
            </a:r>
            <a:r>
              <a:rPr lang="en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hits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算法）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权威性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观点倾向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可读性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内容深度</a:t>
            </a: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内容源质量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694B-7E93-B846-B268-BE0B2E340B5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7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694B-7E93-B846-B268-BE0B2E340B51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3964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694B-7E93-B846-B268-BE0B2E340B51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6844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694B-7E93-B846-B268-BE0B2E340B5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267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694B-7E93-B846-B268-BE0B2E340B5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672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694B-7E93-B846-B268-BE0B2E340B5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812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694B-7E93-B846-B268-BE0B2E340B5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7684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694B-7E93-B846-B268-BE0B2E340B5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4015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694B-7E93-B846-B268-BE0B2E340B51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8660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694B-7E93-B846-B268-BE0B2E340B51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7851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4C694B-7E93-B846-B268-BE0B2E340B51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8660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6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11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745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0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31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87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2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30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96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DC95-CA93-4412-83B5-44E84C2AB4A2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98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5DC95-CA93-4412-83B5-44E84C2AB4A2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3981-0834-4737-95F4-37FF14E266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67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占位符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186" y="1534998"/>
            <a:ext cx="3665626" cy="3532452"/>
          </a:xfrm>
          <a:prstGeom prst="rect">
            <a:avLst/>
          </a:prstGeom>
        </p:spPr>
      </p:pic>
      <p:sp>
        <p:nvSpPr>
          <p:cNvPr id="12" name="TextBox 6"/>
          <p:cNvSpPr txBox="1">
            <a:spLocks/>
          </p:cNvSpPr>
          <p:nvPr/>
        </p:nvSpPr>
        <p:spPr>
          <a:xfrm>
            <a:off x="4044097" y="2527901"/>
            <a:ext cx="4103801" cy="772075"/>
          </a:xfrm>
          <a:prstGeom prst="rect">
            <a:avLst/>
          </a:prstGeom>
          <a:noFill/>
        </p:spPr>
        <p:txBody>
          <a:bodyPr wrap="square" lIns="248526" tIns="230773" rIns="71008" bIns="46155" rtlCol="0">
            <a:spAutoFit/>
          </a:bodyPr>
          <a:lstStyle/>
          <a:p>
            <a:pPr algn="ctr">
              <a:spcBef>
                <a:spcPts val="592"/>
              </a:spcBef>
              <a:spcAft>
                <a:spcPts val="1578"/>
              </a:spcAft>
            </a:pPr>
            <a:r>
              <a:rPr lang="zh-CN" altLang="en-US" sz="320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</a:rPr>
              <a:t>工作项目串讲</a:t>
            </a:r>
            <a:endParaRPr lang="en-US" altLang="zh-CN" sz="3200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61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A461534-6D9D-BF43-9818-7476E84C1664}"/>
              </a:ext>
            </a:extLst>
          </p:cNvPr>
          <p:cNvGrpSpPr/>
          <p:nvPr/>
        </p:nvGrpSpPr>
        <p:grpSpPr>
          <a:xfrm>
            <a:off x="734764" y="1190891"/>
            <a:ext cx="9383633" cy="4554354"/>
            <a:chOff x="734764" y="1190891"/>
            <a:chExt cx="9383633" cy="4554354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B253F87C-5DDA-8849-AA11-D388CB54DE80}"/>
                </a:ext>
              </a:extLst>
            </p:cNvPr>
            <p:cNvGrpSpPr/>
            <p:nvPr/>
          </p:nvGrpSpPr>
          <p:grpSpPr>
            <a:xfrm>
              <a:off x="6974808" y="1190891"/>
              <a:ext cx="3143589" cy="4554354"/>
              <a:chOff x="3181160" y="1253212"/>
              <a:chExt cx="3143589" cy="4554354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DC538412-FD3D-8A41-8992-A0EF719FB424}"/>
                  </a:ext>
                </a:extLst>
              </p:cNvPr>
              <p:cNvSpPr/>
              <p:nvPr/>
            </p:nvSpPr>
            <p:spPr>
              <a:xfrm>
                <a:off x="3181160" y="1253212"/>
                <a:ext cx="3143589" cy="45543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403E215-E086-4348-BCC7-5B9EFFC49C03}"/>
                  </a:ext>
                </a:extLst>
              </p:cNvPr>
              <p:cNvSpPr/>
              <p:nvPr/>
            </p:nvSpPr>
            <p:spPr>
              <a:xfrm>
                <a:off x="4411657" y="1877556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ES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检索召回</a:t>
                </a:r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695F542-79F0-6B49-8AA9-7BBB8BC06C82}"/>
                  </a:ext>
                </a:extLst>
              </p:cNvPr>
              <p:cNvSpPr/>
              <p:nvPr/>
            </p:nvSpPr>
            <p:spPr>
              <a:xfrm>
                <a:off x="4411657" y="2332022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</a:rPr>
                  <a:t>UP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主召回</a:t>
                </a: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DBC7855-C82C-C547-97AC-F383F3F346F2}"/>
                  </a:ext>
                </a:extLst>
              </p:cNvPr>
              <p:cNvSpPr/>
              <p:nvPr/>
            </p:nvSpPr>
            <p:spPr>
              <a:xfrm>
                <a:off x="4411657" y="2790891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Face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召回</a:t>
                </a:r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A4E0DA2-595E-9240-92B6-160629B9CFF3}"/>
                  </a:ext>
                </a:extLst>
              </p:cNvPr>
              <p:cNvSpPr/>
              <p:nvPr/>
            </p:nvSpPr>
            <p:spPr>
              <a:xfrm>
                <a:off x="4411657" y="3245357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</a:rPr>
                  <a:t>Music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召回</a:t>
                </a: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9CB6D85-1BA8-D841-9E0B-5AA5E8E317B7}"/>
                  </a:ext>
                </a:extLst>
              </p:cNvPr>
              <p:cNvSpPr/>
              <p:nvPr/>
            </p:nvSpPr>
            <p:spPr>
              <a:xfrm>
                <a:off x="4411657" y="3704226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</a:rPr>
                  <a:t>Film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召回</a:t>
                </a: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5B20343D-EC96-7848-B373-609E0001AEDB}"/>
                  </a:ext>
                </a:extLst>
              </p:cNvPr>
              <p:cNvSpPr/>
              <p:nvPr/>
            </p:nvSpPr>
            <p:spPr>
              <a:xfrm>
                <a:off x="4284855" y="4611975"/>
                <a:ext cx="1566559" cy="43409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Embedding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召回</a:t>
                </a:r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8718FFD-C687-4E4E-8292-15BD178BA1D8}"/>
                  </a:ext>
                </a:extLst>
              </p:cNvPr>
              <p:cNvSpPr/>
              <p:nvPr/>
            </p:nvSpPr>
            <p:spPr>
              <a:xfrm>
                <a:off x="3181160" y="1263066"/>
                <a:ext cx="629561" cy="4955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zh-CN" altLang="en-US" sz="1400" b="1" dirty="0">
                    <a:solidFill>
                      <a:schemeClr val="tx1"/>
                    </a:solidFill>
                  </a:rPr>
                  <a:t>召回</a:t>
                </a:r>
                <a:endParaRPr kumimoji="1"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E201A8ED-B29F-724F-BE14-7E1D63718143}"/>
                  </a:ext>
                </a:extLst>
              </p:cNvPr>
              <p:cNvSpPr/>
              <p:nvPr/>
            </p:nvSpPr>
            <p:spPr>
              <a:xfrm>
                <a:off x="4240040" y="1758608"/>
                <a:ext cx="1703179" cy="3526086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E8A6A56-1448-0340-875F-F00CE5244383}"/>
                  </a:ext>
                </a:extLst>
              </p:cNvPr>
              <p:cNvSpPr/>
              <p:nvPr/>
            </p:nvSpPr>
            <p:spPr>
              <a:xfrm>
                <a:off x="4407901" y="4132730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tx1"/>
                    </a:solidFill>
                  </a:rPr>
                  <a:t>关键词召回</a:t>
                </a: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098498E-A45C-1D4A-809F-F7649C4E4CD1}"/>
                  </a:ext>
                </a:extLst>
              </p:cNvPr>
              <p:cNvSpPr/>
              <p:nvPr/>
            </p:nvSpPr>
            <p:spPr>
              <a:xfrm>
                <a:off x="3336982" y="2371758"/>
                <a:ext cx="629561" cy="211448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检索库</a:t>
                </a:r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6" name="右箭头 85">
              <a:extLst>
                <a:ext uri="{FF2B5EF4-FFF2-40B4-BE49-F238E27FC236}">
                  <a16:creationId xmlns:a16="http://schemas.microsoft.com/office/drawing/2014/main" id="{19F597E1-73EA-024C-A43E-F004186FA1E4}"/>
                </a:ext>
              </a:extLst>
            </p:cNvPr>
            <p:cNvSpPr/>
            <p:nvPr/>
          </p:nvSpPr>
          <p:spPr>
            <a:xfrm>
              <a:off x="6614979" y="3269290"/>
              <a:ext cx="172663" cy="2874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5E6F12C-0C03-0F4B-B696-BBA28D10801F}"/>
                </a:ext>
              </a:extLst>
            </p:cNvPr>
            <p:cNvGrpSpPr/>
            <p:nvPr/>
          </p:nvGrpSpPr>
          <p:grpSpPr>
            <a:xfrm>
              <a:off x="734764" y="1788450"/>
              <a:ext cx="2508028" cy="3251098"/>
              <a:chOff x="734764" y="1788450"/>
              <a:chExt cx="2508028" cy="3251098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75A9A1CC-515E-6C4A-96D3-143FD89DADC5}"/>
                  </a:ext>
                </a:extLst>
              </p:cNvPr>
              <p:cNvSpPr/>
              <p:nvPr/>
            </p:nvSpPr>
            <p:spPr>
              <a:xfrm>
                <a:off x="734764" y="1788450"/>
                <a:ext cx="2508028" cy="32510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2A026AC-6C9C-C74E-9A0E-22BC4D7DE9FF}"/>
                  </a:ext>
                </a:extLst>
              </p:cNvPr>
              <p:cNvSpPr/>
              <p:nvPr/>
            </p:nvSpPr>
            <p:spPr>
              <a:xfrm>
                <a:off x="1364480" y="2539230"/>
                <a:ext cx="1533719" cy="39697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chemeClr val="tx1"/>
                    </a:solidFill>
                  </a:rPr>
                  <a:t>Jieba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、</a:t>
                </a:r>
                <a:r>
                  <a:rPr kumimoji="1" lang="en-US" altLang="zh-CN" sz="1600" dirty="0" err="1">
                    <a:solidFill>
                      <a:schemeClr val="tx1"/>
                    </a:solidFill>
                  </a:rPr>
                  <a:t>Ltp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分词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537F8C3A-8D01-C84B-B521-277BBEFA15DC}"/>
                  </a:ext>
                </a:extLst>
              </p:cNvPr>
              <p:cNvSpPr/>
              <p:nvPr/>
            </p:nvSpPr>
            <p:spPr>
              <a:xfrm>
                <a:off x="1419045" y="4199000"/>
                <a:ext cx="1267922" cy="49704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Embedding</a:t>
                </a:r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4C1784E4-967A-ED4C-B33A-FD9670D8D8EB}"/>
                  </a:ext>
                </a:extLst>
              </p:cNvPr>
              <p:cNvSpPr/>
              <p:nvPr/>
            </p:nvSpPr>
            <p:spPr>
              <a:xfrm>
                <a:off x="734764" y="1788450"/>
                <a:ext cx="988049" cy="3375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zh-CN" altLang="en-US" sz="1400" b="1" dirty="0">
                    <a:solidFill>
                      <a:schemeClr val="tx1"/>
                    </a:solidFill>
                  </a:rPr>
                  <a:t>基础分析</a:t>
                </a:r>
                <a:endParaRPr kumimoji="1"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64CCDC89-0464-8C44-9967-E33EF227F625}"/>
                  </a:ext>
                </a:extLst>
              </p:cNvPr>
              <p:cNvSpPr/>
              <p:nvPr/>
            </p:nvSpPr>
            <p:spPr>
              <a:xfrm>
                <a:off x="1270269" y="2441469"/>
                <a:ext cx="1747264" cy="161218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F2A8044-EF59-8F4F-AFED-067B633A8322}"/>
                  </a:ext>
                </a:extLst>
              </p:cNvPr>
              <p:cNvSpPr/>
              <p:nvPr/>
            </p:nvSpPr>
            <p:spPr>
              <a:xfrm>
                <a:off x="1364479" y="3046971"/>
                <a:ext cx="1533719" cy="39697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chemeClr val="tx1"/>
                    </a:solidFill>
                  </a:rPr>
                  <a:t>Ner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、</a:t>
                </a:r>
                <a:r>
                  <a:rPr kumimoji="1" lang="en-US" altLang="zh-CN" sz="1600" dirty="0" err="1">
                    <a:solidFill>
                      <a:schemeClr val="tx1"/>
                    </a:solidFill>
                  </a:rPr>
                  <a:t>Pos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分析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D8090B6D-81A1-F545-82BF-95A7E63348C7}"/>
                  </a:ext>
                </a:extLst>
              </p:cNvPr>
              <p:cNvSpPr/>
              <p:nvPr/>
            </p:nvSpPr>
            <p:spPr>
              <a:xfrm>
                <a:off x="1364478" y="3549057"/>
                <a:ext cx="1533719" cy="39697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tx1"/>
                    </a:solidFill>
                  </a:rPr>
                  <a:t>关键词分析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FF3847B-37A3-AC41-8701-1B5E2A87977B}"/>
                </a:ext>
              </a:extLst>
            </p:cNvPr>
            <p:cNvGrpSpPr/>
            <p:nvPr/>
          </p:nvGrpSpPr>
          <p:grpSpPr>
            <a:xfrm>
              <a:off x="3963179" y="1803451"/>
              <a:ext cx="2508028" cy="3251098"/>
              <a:chOff x="3892292" y="1831846"/>
              <a:chExt cx="2508028" cy="325109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53DFDEA-3CC3-B245-A662-28C211617535}"/>
                  </a:ext>
                </a:extLst>
              </p:cNvPr>
              <p:cNvSpPr/>
              <p:nvPr/>
            </p:nvSpPr>
            <p:spPr>
              <a:xfrm>
                <a:off x="3892292" y="1831846"/>
                <a:ext cx="2508028" cy="32510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9A72257-EB27-8346-AABF-6C4B41C91CB8}"/>
                  </a:ext>
                </a:extLst>
              </p:cNvPr>
              <p:cNvSpPr/>
              <p:nvPr/>
            </p:nvSpPr>
            <p:spPr>
              <a:xfrm>
                <a:off x="4522008" y="2582626"/>
                <a:ext cx="1544426" cy="3830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</a:rPr>
                  <a:t>Lac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分词</a:t>
                </a: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7264611C-EA06-6A4A-AF7D-E593BB9E4D87}"/>
                  </a:ext>
                </a:extLst>
              </p:cNvPr>
              <p:cNvSpPr/>
              <p:nvPr/>
            </p:nvSpPr>
            <p:spPr>
              <a:xfrm>
                <a:off x="4583773" y="4173463"/>
                <a:ext cx="1267922" cy="49704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Embedding</a:t>
                </a:r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14DFD2D-D37D-9241-AA1A-1756825F9D2C}"/>
                  </a:ext>
                </a:extLst>
              </p:cNvPr>
              <p:cNvSpPr/>
              <p:nvPr/>
            </p:nvSpPr>
            <p:spPr>
              <a:xfrm>
                <a:off x="3892292" y="1831846"/>
                <a:ext cx="988049" cy="3375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zh-CN" altLang="en-US" sz="1400" b="1" dirty="0">
                    <a:solidFill>
                      <a:schemeClr val="tx1"/>
                    </a:solidFill>
                  </a:rPr>
                  <a:t>基础分析</a:t>
                </a:r>
                <a:endParaRPr kumimoji="1"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75DE911-4C81-A14F-9EB1-592BDAEF5F29}"/>
                  </a:ext>
                </a:extLst>
              </p:cNvPr>
              <p:cNvSpPr/>
              <p:nvPr/>
            </p:nvSpPr>
            <p:spPr>
              <a:xfrm>
                <a:off x="4427797" y="2484866"/>
                <a:ext cx="1747264" cy="1583608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63A3D022-6CF7-B148-A52B-9DDE3FF3E486}"/>
                  </a:ext>
                </a:extLst>
              </p:cNvPr>
              <p:cNvSpPr/>
              <p:nvPr/>
            </p:nvSpPr>
            <p:spPr>
              <a:xfrm>
                <a:off x="4521421" y="3055631"/>
                <a:ext cx="1544426" cy="3830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 err="1">
                    <a:solidFill>
                      <a:schemeClr val="tx1"/>
                    </a:solidFill>
                  </a:rPr>
                  <a:t>Ner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、</a:t>
                </a:r>
                <a:r>
                  <a:rPr kumimoji="1" lang="en-US" altLang="zh-CN" sz="1600" dirty="0" err="1">
                    <a:solidFill>
                      <a:schemeClr val="tx1"/>
                    </a:solidFill>
                  </a:rPr>
                  <a:t>Pos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分析</a:t>
                </a: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BB111514-4BAC-7642-92F8-BD267DC56F46}"/>
                  </a:ext>
                </a:extLst>
              </p:cNvPr>
              <p:cNvSpPr/>
              <p:nvPr/>
            </p:nvSpPr>
            <p:spPr>
              <a:xfrm>
                <a:off x="4521421" y="3528636"/>
                <a:ext cx="1544426" cy="38305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tx1"/>
                    </a:solidFill>
                  </a:rPr>
                  <a:t>关键词分析 </a:t>
                </a:r>
              </a:p>
            </p:txBody>
          </p:sp>
        </p:grpSp>
        <p:sp>
          <p:nvSpPr>
            <p:cNvPr id="74" name="右箭头 73">
              <a:extLst>
                <a:ext uri="{FF2B5EF4-FFF2-40B4-BE49-F238E27FC236}">
                  <a16:creationId xmlns:a16="http://schemas.microsoft.com/office/drawing/2014/main" id="{9347C6D3-5006-C84C-A35A-413C033CA1DB}"/>
                </a:ext>
              </a:extLst>
            </p:cNvPr>
            <p:cNvSpPr/>
            <p:nvPr/>
          </p:nvSpPr>
          <p:spPr>
            <a:xfrm>
              <a:off x="3017533" y="3183036"/>
              <a:ext cx="1481151" cy="1161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C47D586-7EF7-294C-8E1B-4CE438DE70D7}"/>
                </a:ext>
              </a:extLst>
            </p:cNvPr>
            <p:cNvSpPr txBox="1"/>
            <p:nvPr/>
          </p:nvSpPr>
          <p:spPr>
            <a:xfrm>
              <a:off x="3295419" y="290761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升级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423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66748D2D-3AA8-ED4D-9856-5BA7CDB89A6B}"/>
              </a:ext>
            </a:extLst>
          </p:cNvPr>
          <p:cNvGrpSpPr/>
          <p:nvPr/>
        </p:nvGrpSpPr>
        <p:grpSpPr>
          <a:xfrm>
            <a:off x="-635563" y="548495"/>
            <a:ext cx="12827563" cy="5284609"/>
            <a:chOff x="-733874" y="437284"/>
            <a:chExt cx="12827563" cy="5284609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B253F87C-5DDA-8849-AA11-D388CB54DE80}"/>
                </a:ext>
              </a:extLst>
            </p:cNvPr>
            <p:cNvGrpSpPr/>
            <p:nvPr/>
          </p:nvGrpSpPr>
          <p:grpSpPr>
            <a:xfrm>
              <a:off x="9166025" y="997958"/>
              <a:ext cx="2927664" cy="4163263"/>
              <a:chOff x="3181160" y="1253212"/>
              <a:chExt cx="3143589" cy="4554354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DC538412-FD3D-8A41-8992-A0EF719FB424}"/>
                  </a:ext>
                </a:extLst>
              </p:cNvPr>
              <p:cNvSpPr/>
              <p:nvPr/>
            </p:nvSpPr>
            <p:spPr>
              <a:xfrm>
                <a:off x="3181160" y="1253212"/>
                <a:ext cx="3143589" cy="45543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403E215-E086-4348-BCC7-5B9EFFC49C03}"/>
                  </a:ext>
                </a:extLst>
              </p:cNvPr>
              <p:cNvSpPr/>
              <p:nvPr/>
            </p:nvSpPr>
            <p:spPr>
              <a:xfrm>
                <a:off x="4411657" y="1877556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ES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检索召回</a:t>
                </a:r>
                <a:endParaRPr kumimoji="1" lang="zh-CN" altLang="en-US" sz="14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695F542-79F0-6B49-8AA9-7BBB8BC06C82}"/>
                  </a:ext>
                </a:extLst>
              </p:cNvPr>
              <p:cNvSpPr/>
              <p:nvPr/>
            </p:nvSpPr>
            <p:spPr>
              <a:xfrm>
                <a:off x="4411657" y="2332022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UP</a:t>
                </a:r>
                <a:r>
                  <a:rPr kumimoji="1" lang="zh-CN" altLang="en-US" sz="14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主召回</a:t>
                </a: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DBC7855-C82C-C547-97AC-F383F3F346F2}"/>
                  </a:ext>
                </a:extLst>
              </p:cNvPr>
              <p:cNvSpPr/>
              <p:nvPr/>
            </p:nvSpPr>
            <p:spPr>
              <a:xfrm>
                <a:off x="4411657" y="2790891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Face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召回</a:t>
                </a:r>
                <a:endParaRPr kumimoji="1" lang="zh-CN" altLang="en-US" sz="14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A4E0DA2-595E-9240-92B6-160629B9CFF3}"/>
                  </a:ext>
                </a:extLst>
              </p:cNvPr>
              <p:cNvSpPr/>
              <p:nvPr/>
            </p:nvSpPr>
            <p:spPr>
              <a:xfrm>
                <a:off x="4411657" y="3245357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Music</a:t>
                </a:r>
                <a:r>
                  <a:rPr kumimoji="1" lang="zh-CN" altLang="en-US" sz="14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召回</a:t>
                </a: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9CB6D85-1BA8-D841-9E0B-5AA5E8E317B7}"/>
                  </a:ext>
                </a:extLst>
              </p:cNvPr>
              <p:cNvSpPr/>
              <p:nvPr/>
            </p:nvSpPr>
            <p:spPr>
              <a:xfrm>
                <a:off x="4411657" y="3704226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Film</a:t>
                </a:r>
                <a:r>
                  <a:rPr kumimoji="1" lang="zh-CN" altLang="en-US" sz="14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召回</a:t>
                </a: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5B20343D-EC96-7848-B373-609E0001AEDB}"/>
                  </a:ext>
                </a:extLst>
              </p:cNvPr>
              <p:cNvSpPr/>
              <p:nvPr/>
            </p:nvSpPr>
            <p:spPr>
              <a:xfrm>
                <a:off x="4284855" y="4611975"/>
                <a:ext cx="1566559" cy="43409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Embedding</a:t>
                </a:r>
                <a:r>
                  <a:rPr lang="zh-CN" altLang="en-US" sz="14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召回</a:t>
                </a:r>
                <a:endParaRPr kumimoji="1" lang="zh-CN" altLang="en-US" sz="14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8718FFD-C687-4E4E-8292-15BD178BA1D8}"/>
                  </a:ext>
                </a:extLst>
              </p:cNvPr>
              <p:cNvSpPr/>
              <p:nvPr/>
            </p:nvSpPr>
            <p:spPr>
              <a:xfrm>
                <a:off x="3181160" y="1263066"/>
                <a:ext cx="1342966" cy="375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zh-CN" altLang="en-US" sz="1400" b="1" dirty="0">
                    <a:solidFill>
                      <a:schemeClr val="tx1"/>
                    </a:solidFill>
                  </a:rPr>
                  <a:t>主动</a:t>
                </a:r>
                <a:r>
                  <a:rPr kumimoji="1" lang="en-US" altLang="zh-CN" sz="1400" b="1" dirty="0">
                    <a:solidFill>
                      <a:schemeClr val="tx1"/>
                    </a:solidFill>
                  </a:rPr>
                  <a:t>text</a:t>
                </a:r>
                <a:r>
                  <a:rPr kumimoji="1" lang="zh-CN" altLang="en-US" sz="1400" b="1" dirty="0">
                    <a:solidFill>
                      <a:schemeClr val="tx1"/>
                    </a:solidFill>
                  </a:rPr>
                  <a:t>召回</a:t>
                </a:r>
                <a:endParaRPr kumimoji="1"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E201A8ED-B29F-724F-BE14-7E1D63718143}"/>
                  </a:ext>
                </a:extLst>
              </p:cNvPr>
              <p:cNvSpPr/>
              <p:nvPr/>
            </p:nvSpPr>
            <p:spPr>
              <a:xfrm>
                <a:off x="4240040" y="1758608"/>
                <a:ext cx="1703179" cy="3526086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E8A6A56-1448-0340-875F-F00CE5244383}"/>
                  </a:ext>
                </a:extLst>
              </p:cNvPr>
              <p:cNvSpPr/>
              <p:nvPr/>
            </p:nvSpPr>
            <p:spPr>
              <a:xfrm>
                <a:off x="4407901" y="4132730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关键词召回</a:t>
                </a: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BDC6973-2DC8-8E40-B479-00B5529BB369}"/>
                </a:ext>
              </a:extLst>
            </p:cNvPr>
            <p:cNvGrpSpPr/>
            <p:nvPr/>
          </p:nvGrpSpPr>
          <p:grpSpPr>
            <a:xfrm>
              <a:off x="5335896" y="437284"/>
              <a:ext cx="3143589" cy="5284609"/>
              <a:chOff x="846594" y="1143084"/>
              <a:chExt cx="3143589" cy="5284609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0B8BC43-B2DC-2345-8DC4-3FBB125F1183}"/>
                  </a:ext>
                </a:extLst>
              </p:cNvPr>
              <p:cNvSpPr/>
              <p:nvPr/>
            </p:nvSpPr>
            <p:spPr>
              <a:xfrm>
                <a:off x="846594" y="1143084"/>
                <a:ext cx="3143589" cy="528460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A6AC9376-1542-984B-9A5C-4F89AD879FA9}"/>
                  </a:ext>
                </a:extLst>
              </p:cNvPr>
              <p:cNvSpPr/>
              <p:nvPr/>
            </p:nvSpPr>
            <p:spPr>
              <a:xfrm>
                <a:off x="2077091" y="1767429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影视综艺类</a:t>
                </a: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FACF8A4C-6A38-544B-812E-5178B415E14D}"/>
                  </a:ext>
                </a:extLst>
              </p:cNvPr>
              <p:cNvSpPr/>
              <p:nvPr/>
            </p:nvSpPr>
            <p:spPr>
              <a:xfrm>
                <a:off x="2077091" y="2221895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音乐类</a:t>
                </a: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A88DA8D-AA1F-A247-88C7-EA0812429FA4}"/>
                  </a:ext>
                </a:extLst>
              </p:cNvPr>
              <p:cNvSpPr/>
              <p:nvPr/>
            </p:nvSpPr>
            <p:spPr>
              <a:xfrm>
                <a:off x="2077091" y="2680764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人物类</a:t>
                </a: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192D34A7-F7B0-EA46-9647-241DC660A40C}"/>
                  </a:ext>
                </a:extLst>
              </p:cNvPr>
              <p:cNvSpPr/>
              <p:nvPr/>
            </p:nvSpPr>
            <p:spPr>
              <a:xfrm>
                <a:off x="2077091" y="3135230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动漫类</a:t>
                </a: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B66771BD-EFC1-744E-8DBA-4F9A5BB3D08F}"/>
                  </a:ext>
                </a:extLst>
              </p:cNvPr>
              <p:cNvSpPr/>
              <p:nvPr/>
            </p:nvSpPr>
            <p:spPr>
              <a:xfrm>
                <a:off x="2077091" y="3594099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游戏类</a:t>
                </a: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83055B84-E40D-4946-B01A-72FCC80BC657}"/>
                  </a:ext>
                </a:extLst>
              </p:cNvPr>
              <p:cNvSpPr/>
              <p:nvPr/>
            </p:nvSpPr>
            <p:spPr>
              <a:xfrm>
                <a:off x="846594" y="1152939"/>
                <a:ext cx="1226741" cy="37586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zh-CN" altLang="en-US" sz="1400" b="1" dirty="0">
                    <a:solidFill>
                      <a:schemeClr val="tx1"/>
                    </a:solidFill>
                  </a:rPr>
                  <a:t>意图核心词 </a:t>
                </a:r>
                <a:endParaRPr kumimoji="1"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CF5E32F3-5B21-5A45-9EB5-3FBF2147D37C}"/>
                  </a:ext>
                </a:extLst>
              </p:cNvPr>
              <p:cNvSpPr/>
              <p:nvPr/>
            </p:nvSpPr>
            <p:spPr>
              <a:xfrm>
                <a:off x="1905474" y="1648481"/>
                <a:ext cx="1703179" cy="4429590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413FB225-CE26-3841-8BB7-E72928D1EFBF}"/>
                  </a:ext>
                </a:extLst>
              </p:cNvPr>
              <p:cNvSpPr/>
              <p:nvPr/>
            </p:nvSpPr>
            <p:spPr>
              <a:xfrm>
                <a:off x="2065823" y="4048565"/>
                <a:ext cx="1320468" cy="45886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地域类</a:t>
                </a: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36E31579-422A-5346-952A-B9151566415E}"/>
                  </a:ext>
                </a:extLst>
              </p:cNvPr>
              <p:cNvSpPr/>
              <p:nvPr/>
            </p:nvSpPr>
            <p:spPr>
              <a:xfrm>
                <a:off x="960029" y="2921005"/>
                <a:ext cx="629561" cy="211448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核心实体</a:t>
                </a:r>
                <a:endParaRPr kumimoji="1" lang="zh-CN" altLang="en-US" sz="16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52AFEBA0-286E-6042-B798-EC4C9929A058}"/>
                  </a:ext>
                </a:extLst>
              </p:cNvPr>
              <p:cNvSpPr/>
              <p:nvPr/>
            </p:nvSpPr>
            <p:spPr>
              <a:xfrm>
                <a:off x="2069579" y="4490178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军事类</a:t>
                </a: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BB46D05F-8ED7-3F4B-AA11-1099F2D65A35}"/>
                  </a:ext>
                </a:extLst>
              </p:cNvPr>
              <p:cNvSpPr/>
              <p:nvPr/>
            </p:nvSpPr>
            <p:spPr>
              <a:xfrm>
                <a:off x="2065823" y="4935638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食品类</a:t>
                </a:r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9972E7F3-F839-CC4E-AB73-4D4532C137E0}"/>
                  </a:ext>
                </a:extLst>
              </p:cNvPr>
              <p:cNvSpPr/>
              <p:nvPr/>
            </p:nvSpPr>
            <p:spPr>
              <a:xfrm>
                <a:off x="2065823" y="5395571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</a:rPr>
                  <a:t>…</a:t>
                </a:r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" name="右箭头 4">
              <a:extLst>
                <a:ext uri="{FF2B5EF4-FFF2-40B4-BE49-F238E27FC236}">
                  <a16:creationId xmlns:a16="http://schemas.microsoft.com/office/drawing/2014/main" id="{8768F5B7-839B-3644-B85D-359B298A50C2}"/>
                </a:ext>
              </a:extLst>
            </p:cNvPr>
            <p:cNvSpPr/>
            <p:nvPr/>
          </p:nvSpPr>
          <p:spPr>
            <a:xfrm>
              <a:off x="8572615" y="2928145"/>
              <a:ext cx="524435" cy="3028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4161A420-AA1B-A44C-B607-734F80A319F0}"/>
                </a:ext>
              </a:extLst>
            </p:cNvPr>
            <p:cNvGrpSpPr/>
            <p:nvPr/>
          </p:nvGrpSpPr>
          <p:grpSpPr>
            <a:xfrm>
              <a:off x="2360657" y="1634901"/>
              <a:ext cx="2310580" cy="2889373"/>
              <a:chOff x="3181160" y="1244474"/>
              <a:chExt cx="3143589" cy="4554354"/>
            </a:xfrm>
          </p:grpSpPr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7630322F-CF72-9F4C-8876-C9DA55031437}"/>
                  </a:ext>
                </a:extLst>
              </p:cNvPr>
              <p:cNvSpPr/>
              <p:nvPr/>
            </p:nvSpPr>
            <p:spPr>
              <a:xfrm>
                <a:off x="3181160" y="1244474"/>
                <a:ext cx="3143589" cy="45543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BFEAA833-7C5D-834A-BD4B-85E9F59EAD3E}"/>
                  </a:ext>
                </a:extLst>
              </p:cNvPr>
              <p:cNvSpPr/>
              <p:nvPr/>
            </p:nvSpPr>
            <p:spPr>
              <a:xfrm>
                <a:off x="4092720" y="1936525"/>
                <a:ext cx="1320468" cy="92478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LAC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算法</a:t>
                </a:r>
                <a:endParaRPr lang="en-US" altLang="zh-CN" sz="12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472B62BB-DEAD-5246-9588-E2EAC91AE4C0}"/>
                  </a:ext>
                </a:extLst>
              </p:cNvPr>
              <p:cNvSpPr/>
              <p:nvPr/>
            </p:nvSpPr>
            <p:spPr>
              <a:xfrm>
                <a:off x="4092720" y="3028784"/>
                <a:ext cx="1320468" cy="92478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领域词典</a:t>
                </a: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E5189CC1-7A83-6F4A-B1FB-04457A069246}"/>
                  </a:ext>
                </a:extLst>
              </p:cNvPr>
              <p:cNvSpPr/>
              <p:nvPr/>
            </p:nvSpPr>
            <p:spPr>
              <a:xfrm>
                <a:off x="4092720" y="4121043"/>
                <a:ext cx="1320468" cy="92478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规则系统</a:t>
                </a:r>
                <a:endParaRPr kumimoji="1" lang="zh-CN" altLang="en-US" sz="12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F53ECD9C-C83C-D241-A302-B2B7AE952365}"/>
                  </a:ext>
                </a:extLst>
              </p:cNvPr>
              <p:cNvSpPr/>
              <p:nvPr/>
            </p:nvSpPr>
            <p:spPr>
              <a:xfrm>
                <a:off x="3181160" y="1263066"/>
                <a:ext cx="1226741" cy="4406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zh-CN" altLang="en-US" sz="1400" b="1" dirty="0">
                    <a:solidFill>
                      <a:schemeClr val="tx1"/>
                    </a:solidFill>
                  </a:rPr>
                  <a:t>识别算法</a:t>
                </a:r>
                <a:endParaRPr kumimoji="1"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780D03A3-DB4C-5A40-8B08-34CD25FF1AF5}"/>
                  </a:ext>
                </a:extLst>
              </p:cNvPr>
              <p:cNvSpPr/>
              <p:nvPr/>
            </p:nvSpPr>
            <p:spPr>
              <a:xfrm>
                <a:off x="3905753" y="1818430"/>
                <a:ext cx="1662802" cy="342705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96" name="右箭头 95">
              <a:extLst>
                <a:ext uri="{FF2B5EF4-FFF2-40B4-BE49-F238E27FC236}">
                  <a16:creationId xmlns:a16="http://schemas.microsoft.com/office/drawing/2014/main" id="{8EE3E9BC-FB42-B24E-8908-5F560FF0C330}"/>
                </a:ext>
              </a:extLst>
            </p:cNvPr>
            <p:cNvSpPr/>
            <p:nvPr/>
          </p:nvSpPr>
          <p:spPr>
            <a:xfrm>
              <a:off x="4740128" y="2920157"/>
              <a:ext cx="524435" cy="30289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3B5A0EA-F7F4-D249-9B8C-D7D79C5B6CD7}"/>
                </a:ext>
              </a:extLst>
            </p:cNvPr>
            <p:cNvSpPr txBox="1"/>
            <p:nvPr/>
          </p:nvSpPr>
          <p:spPr>
            <a:xfrm>
              <a:off x="4706348" y="2639262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dirty="0">
                  <a:latin typeface="SimHei" panose="02010609060101010101" pitchFamily="49" charset="-122"/>
                  <a:ea typeface="SimHei" panose="02010609060101010101" pitchFamily="49" charset="-122"/>
                </a:rPr>
                <a:t>抽取</a:t>
              </a: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CCA0E8A8-2CE6-B448-866C-2848B9459694}"/>
                </a:ext>
              </a:extLst>
            </p:cNvPr>
            <p:cNvGrpSpPr/>
            <p:nvPr/>
          </p:nvGrpSpPr>
          <p:grpSpPr>
            <a:xfrm>
              <a:off x="-733874" y="1647336"/>
              <a:ext cx="2546016" cy="2877578"/>
              <a:chOff x="3181160" y="1244474"/>
              <a:chExt cx="3143589" cy="4554354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43518F2-25E9-A349-B9A1-C3F4386315B3}"/>
                  </a:ext>
                </a:extLst>
              </p:cNvPr>
              <p:cNvSpPr/>
              <p:nvPr/>
            </p:nvSpPr>
            <p:spPr>
              <a:xfrm>
                <a:off x="3181160" y="1244474"/>
                <a:ext cx="3143589" cy="45543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E0B0F2EF-CCF2-A84A-92BD-EA1039FB3776}"/>
                  </a:ext>
                </a:extLst>
              </p:cNvPr>
              <p:cNvSpPr/>
              <p:nvPr/>
            </p:nvSpPr>
            <p:spPr>
              <a:xfrm>
                <a:off x="4092720" y="1936525"/>
                <a:ext cx="1320468" cy="92478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短视频搜索</a:t>
                </a:r>
                <a:endParaRPr lang="en-US" altLang="zh-CN" sz="12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FFE75B16-40DE-114C-B498-7B5FAA81BB01}"/>
                  </a:ext>
                </a:extLst>
              </p:cNvPr>
              <p:cNvSpPr/>
              <p:nvPr/>
            </p:nvSpPr>
            <p:spPr>
              <a:xfrm>
                <a:off x="4092720" y="3028784"/>
                <a:ext cx="1320468" cy="92478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2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浏览器搜索</a:t>
                </a: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4BD7FC5-B854-FA46-898C-0FD84D1BE658}"/>
                  </a:ext>
                </a:extLst>
              </p:cNvPr>
              <p:cNvSpPr/>
              <p:nvPr/>
            </p:nvSpPr>
            <p:spPr>
              <a:xfrm>
                <a:off x="4092720" y="4121043"/>
                <a:ext cx="1320468" cy="92478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浏览器</a:t>
                </a:r>
                <a:r>
                  <a:rPr lang="en-US" altLang="zh-CN" sz="11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Feed</a:t>
                </a:r>
                <a:r>
                  <a:rPr lang="zh-CN" altLang="en-US" sz="11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点击（点击图文，点击横版）</a:t>
                </a:r>
                <a:endParaRPr kumimoji="1" lang="zh-CN" altLang="en-US" sz="11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D3577E07-D3CA-124F-B78E-6C1039167751}"/>
                  </a:ext>
                </a:extLst>
              </p:cNvPr>
              <p:cNvSpPr/>
              <p:nvPr/>
            </p:nvSpPr>
            <p:spPr>
              <a:xfrm>
                <a:off x="3181160" y="1263066"/>
                <a:ext cx="1226741" cy="44065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zh-CN" altLang="en-US" sz="1400" b="1" dirty="0">
                    <a:solidFill>
                      <a:schemeClr val="tx1"/>
                    </a:solidFill>
                  </a:rPr>
                  <a:t>线索场景</a:t>
                </a:r>
                <a:endParaRPr kumimoji="1"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C16BC12C-7605-F149-9D0F-70AF67A98716}"/>
                  </a:ext>
                </a:extLst>
              </p:cNvPr>
              <p:cNvSpPr/>
              <p:nvPr/>
            </p:nvSpPr>
            <p:spPr>
              <a:xfrm>
                <a:off x="3905753" y="1818430"/>
                <a:ext cx="1662802" cy="342705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49" name="右箭头 48">
              <a:extLst>
                <a:ext uri="{FF2B5EF4-FFF2-40B4-BE49-F238E27FC236}">
                  <a16:creationId xmlns:a16="http://schemas.microsoft.com/office/drawing/2014/main" id="{B78FB7D6-92E6-544C-AD5E-0ABAF408F04F}"/>
                </a:ext>
              </a:extLst>
            </p:cNvPr>
            <p:cNvSpPr/>
            <p:nvPr/>
          </p:nvSpPr>
          <p:spPr>
            <a:xfrm>
              <a:off x="1849030" y="2958940"/>
              <a:ext cx="490669" cy="27955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040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组合 75">
            <a:extLst>
              <a:ext uri="{FF2B5EF4-FFF2-40B4-BE49-F238E27FC236}">
                <a16:creationId xmlns:a16="http://schemas.microsoft.com/office/drawing/2014/main" id="{F43E1A84-D10A-4F9D-378A-BA7AC9BB13D9}"/>
              </a:ext>
            </a:extLst>
          </p:cNvPr>
          <p:cNvGrpSpPr/>
          <p:nvPr/>
        </p:nvGrpSpPr>
        <p:grpSpPr>
          <a:xfrm>
            <a:off x="969097" y="1642726"/>
            <a:ext cx="9416014" cy="2522018"/>
            <a:chOff x="969097" y="1642726"/>
            <a:chExt cx="9416014" cy="252201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6837BFA-7422-CF22-B75B-80B84EBA19A9}"/>
                </a:ext>
              </a:extLst>
            </p:cNvPr>
            <p:cNvSpPr/>
            <p:nvPr/>
          </p:nvSpPr>
          <p:spPr>
            <a:xfrm>
              <a:off x="969097" y="3027120"/>
              <a:ext cx="1244938" cy="4224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视频文本</a:t>
              </a:r>
              <a:endParaRPr kumimoji="1" lang="en-US" altLang="zh-CN" sz="1600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407E27A2-0347-0793-B9A3-B79922BEA3DA}"/>
                </a:ext>
              </a:extLst>
            </p:cNvPr>
            <p:cNvGrpSpPr/>
            <p:nvPr/>
          </p:nvGrpSpPr>
          <p:grpSpPr>
            <a:xfrm>
              <a:off x="2718754" y="2296237"/>
              <a:ext cx="1573846" cy="1868507"/>
              <a:chOff x="2718754" y="2296237"/>
              <a:chExt cx="1573846" cy="1868507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E918A29-1767-19B3-30D2-E1966EFF0991}"/>
                  </a:ext>
                </a:extLst>
              </p:cNvPr>
              <p:cNvSpPr/>
              <p:nvPr/>
            </p:nvSpPr>
            <p:spPr>
              <a:xfrm>
                <a:off x="2718754" y="2296237"/>
                <a:ext cx="1573846" cy="186850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7E48680-0D87-AC26-A21A-B1EC46C3F4BE}"/>
                  </a:ext>
                </a:extLst>
              </p:cNvPr>
              <p:cNvSpPr/>
              <p:nvPr/>
            </p:nvSpPr>
            <p:spPr>
              <a:xfrm>
                <a:off x="2883208" y="2495264"/>
                <a:ext cx="1244938" cy="422418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KNN</a:t>
                </a:r>
                <a:r>
                  <a:rPr kumimoji="1" lang="zh-CN" altLang="en-US" sz="14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分类</a:t>
                </a:r>
                <a:endParaRPr kumimoji="1" lang="en-US" altLang="zh-CN" sz="14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BCDEF677-D7C5-9ED0-E642-55D3C21DBB64}"/>
                  </a:ext>
                </a:extLst>
              </p:cNvPr>
              <p:cNvSpPr/>
              <p:nvPr/>
            </p:nvSpPr>
            <p:spPr>
              <a:xfrm>
                <a:off x="2883208" y="3019282"/>
                <a:ext cx="1244938" cy="422418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规则召回</a:t>
                </a:r>
                <a:endParaRPr kumimoji="1" lang="en-US" altLang="zh-CN" sz="14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DBC418B-9EDD-DC2C-0983-5A4398DA8212}"/>
                  </a:ext>
                </a:extLst>
              </p:cNvPr>
              <p:cNvSpPr/>
              <p:nvPr/>
            </p:nvSpPr>
            <p:spPr>
              <a:xfrm>
                <a:off x="2883208" y="3543300"/>
                <a:ext cx="1244938" cy="422418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标签描述召回</a:t>
                </a:r>
                <a:endParaRPr kumimoji="1" lang="en-US" altLang="zh-CN" sz="14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F5C06E6-E434-9F09-2592-9C34AB3F3F96}"/>
                </a:ext>
              </a:extLst>
            </p:cNvPr>
            <p:cNvGrpSpPr/>
            <p:nvPr/>
          </p:nvGrpSpPr>
          <p:grpSpPr>
            <a:xfrm>
              <a:off x="4792943" y="2378668"/>
              <a:ext cx="1573846" cy="1669482"/>
              <a:chOff x="2718754" y="2296238"/>
              <a:chExt cx="1573846" cy="1669482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39E30A5-9E17-09E2-AEC7-EB18DD912B8E}"/>
                  </a:ext>
                </a:extLst>
              </p:cNvPr>
              <p:cNvSpPr/>
              <p:nvPr/>
            </p:nvSpPr>
            <p:spPr>
              <a:xfrm>
                <a:off x="2718754" y="2296238"/>
                <a:ext cx="1573846" cy="1669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A9223DD-4B7B-DB52-46FC-C81BC10EEC47}"/>
                  </a:ext>
                </a:extLst>
              </p:cNvPr>
              <p:cNvSpPr/>
              <p:nvPr/>
            </p:nvSpPr>
            <p:spPr>
              <a:xfrm>
                <a:off x="2883208" y="2602651"/>
                <a:ext cx="1244938" cy="422418"/>
              </a:xfrm>
              <a:prstGeom prst="rect">
                <a:avLst/>
              </a:prstGeom>
              <a:solidFill>
                <a:schemeClr val="accent6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分类模型</a:t>
                </a:r>
                <a:endParaRPr kumimoji="1" lang="en-US" altLang="zh-CN" sz="14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F1B3159-CCED-F61A-9D2C-B9B08EEFBBFD}"/>
                  </a:ext>
                </a:extLst>
              </p:cNvPr>
              <p:cNvSpPr/>
              <p:nvPr/>
            </p:nvSpPr>
            <p:spPr>
              <a:xfrm>
                <a:off x="2883208" y="3230492"/>
                <a:ext cx="1244938" cy="422418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语义匹配模型</a:t>
                </a:r>
                <a:endParaRPr kumimoji="1" lang="en-US" altLang="zh-CN" sz="14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33899FEF-8851-83C5-D2D8-32444615BE57}"/>
                </a:ext>
              </a:extLst>
            </p:cNvPr>
            <p:cNvGrpSpPr/>
            <p:nvPr/>
          </p:nvGrpSpPr>
          <p:grpSpPr>
            <a:xfrm>
              <a:off x="6906794" y="2395749"/>
              <a:ext cx="1573846" cy="1669482"/>
              <a:chOff x="2718754" y="2296238"/>
              <a:chExt cx="1573846" cy="1669482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0F92A0C-B043-CBBC-DA01-2418BFECB3F3}"/>
                  </a:ext>
                </a:extLst>
              </p:cNvPr>
              <p:cNvSpPr/>
              <p:nvPr/>
            </p:nvSpPr>
            <p:spPr>
              <a:xfrm>
                <a:off x="2718754" y="2296238"/>
                <a:ext cx="1573846" cy="166948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87EA3194-70F9-10C6-142B-084C2AFD4F43}"/>
                  </a:ext>
                </a:extLst>
              </p:cNvPr>
              <p:cNvSpPr/>
              <p:nvPr/>
            </p:nvSpPr>
            <p:spPr>
              <a:xfrm>
                <a:off x="2883208" y="2602651"/>
                <a:ext cx="1244938" cy="422418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融合</a:t>
                </a:r>
                <a:endParaRPr kumimoji="1" lang="en-US" altLang="zh-CN" sz="14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271C77B-9980-911E-2E96-ABCA96E33AE4}"/>
                  </a:ext>
                </a:extLst>
              </p:cNvPr>
              <p:cNvSpPr/>
              <p:nvPr/>
            </p:nvSpPr>
            <p:spPr>
              <a:xfrm>
                <a:off x="2883208" y="3230492"/>
                <a:ext cx="1244938" cy="422418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4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规则过滤</a:t>
                </a:r>
                <a:endParaRPr kumimoji="1" lang="en-US" altLang="zh-CN" sz="14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p:grp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19FCE11-F534-886F-B51C-EC2934EA6304}"/>
                </a:ext>
              </a:extLst>
            </p:cNvPr>
            <p:cNvSpPr/>
            <p:nvPr/>
          </p:nvSpPr>
          <p:spPr>
            <a:xfrm>
              <a:off x="9138310" y="2917682"/>
              <a:ext cx="1246801" cy="5240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事件话题标签</a:t>
              </a:r>
              <a:endParaRPr kumimoji="1" lang="en-US" altLang="zh-CN" sz="1600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50" name="右箭头 49">
              <a:extLst>
                <a:ext uri="{FF2B5EF4-FFF2-40B4-BE49-F238E27FC236}">
                  <a16:creationId xmlns:a16="http://schemas.microsoft.com/office/drawing/2014/main" id="{0655CDF3-8514-F822-D1AA-8BABFD9475A2}"/>
                </a:ext>
              </a:extLst>
            </p:cNvPr>
            <p:cNvSpPr/>
            <p:nvPr/>
          </p:nvSpPr>
          <p:spPr>
            <a:xfrm>
              <a:off x="2357128" y="3135615"/>
              <a:ext cx="293559" cy="2054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右箭头 50">
              <a:extLst>
                <a:ext uri="{FF2B5EF4-FFF2-40B4-BE49-F238E27FC236}">
                  <a16:creationId xmlns:a16="http://schemas.microsoft.com/office/drawing/2014/main" id="{E01D864A-31CD-DF2F-5D8F-B4F7DACB728E}"/>
                </a:ext>
              </a:extLst>
            </p:cNvPr>
            <p:cNvSpPr/>
            <p:nvPr/>
          </p:nvSpPr>
          <p:spPr>
            <a:xfrm>
              <a:off x="4352604" y="3135616"/>
              <a:ext cx="293559" cy="2054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右箭头 51">
              <a:extLst>
                <a:ext uri="{FF2B5EF4-FFF2-40B4-BE49-F238E27FC236}">
                  <a16:creationId xmlns:a16="http://schemas.microsoft.com/office/drawing/2014/main" id="{5F2692F1-494F-BE4C-9204-03372A3DD692}"/>
                </a:ext>
              </a:extLst>
            </p:cNvPr>
            <p:cNvSpPr/>
            <p:nvPr/>
          </p:nvSpPr>
          <p:spPr>
            <a:xfrm>
              <a:off x="6490012" y="3135615"/>
              <a:ext cx="293559" cy="2054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右箭头 52">
              <a:extLst>
                <a:ext uri="{FF2B5EF4-FFF2-40B4-BE49-F238E27FC236}">
                  <a16:creationId xmlns:a16="http://schemas.microsoft.com/office/drawing/2014/main" id="{78355043-CBD1-D7F4-CB22-84CCA4EB1DB6}"/>
                </a:ext>
              </a:extLst>
            </p:cNvPr>
            <p:cNvSpPr/>
            <p:nvPr/>
          </p:nvSpPr>
          <p:spPr>
            <a:xfrm>
              <a:off x="8603863" y="3102498"/>
              <a:ext cx="293559" cy="2054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3F62C723-B6A0-7462-1077-273C8D7913BD}"/>
                </a:ext>
              </a:extLst>
            </p:cNvPr>
            <p:cNvSpPr txBox="1"/>
            <p:nvPr/>
          </p:nvSpPr>
          <p:spPr>
            <a:xfrm>
              <a:off x="2718754" y="164272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+mj-ea"/>
                  <a:ea typeface="+mj-ea"/>
                </a:rPr>
                <a:t>召回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F71297C2-960B-8DF0-3AD6-97F5B7C004D2}"/>
                </a:ext>
              </a:extLst>
            </p:cNvPr>
            <p:cNvSpPr txBox="1"/>
            <p:nvPr/>
          </p:nvSpPr>
          <p:spPr>
            <a:xfrm>
              <a:off x="4792943" y="164272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SimHei" panose="02010609060101010101" pitchFamily="49" charset="-122"/>
                  <a:ea typeface="SimHei" panose="02010609060101010101" pitchFamily="49" charset="-122"/>
                </a:rPr>
                <a:t>排序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B73676F8-92B8-B42F-F66F-33528A571FDA}"/>
                </a:ext>
              </a:extLst>
            </p:cNvPr>
            <p:cNvSpPr txBox="1"/>
            <p:nvPr/>
          </p:nvSpPr>
          <p:spPr>
            <a:xfrm>
              <a:off x="6867132" y="164272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SimHei" panose="02010609060101010101" pitchFamily="49" charset="-122"/>
                  <a:ea typeface="SimHei" panose="02010609060101010101" pitchFamily="49" charset="-122"/>
                </a:rPr>
                <a:t>后处理</a:t>
              </a:r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88955062-7392-0D18-1BD2-E1872B70AADB}"/>
              </a:ext>
            </a:extLst>
          </p:cNvPr>
          <p:cNvSpPr txBox="1"/>
          <p:nvPr/>
        </p:nvSpPr>
        <p:spPr>
          <a:xfrm>
            <a:off x="697424" y="30996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事件话题框架</a:t>
            </a:r>
          </a:p>
        </p:txBody>
      </p:sp>
    </p:spTree>
    <p:extLst>
      <p:ext uri="{BB962C8B-B14F-4D97-AF65-F5344CB8AC3E}">
        <p14:creationId xmlns:p14="http://schemas.microsoft.com/office/powerpoint/2010/main" val="47112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66B97C1-D8B4-6C2A-3D07-EB9A9B6D9878}"/>
              </a:ext>
            </a:extLst>
          </p:cNvPr>
          <p:cNvSpPr txBox="1"/>
          <p:nvPr/>
        </p:nvSpPr>
        <p:spPr>
          <a:xfrm>
            <a:off x="0" y="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主动</a:t>
            </a:r>
            <a:r>
              <a:rPr kumimoji="1"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text</a:t>
            </a: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方案</a:t>
            </a:r>
            <a:r>
              <a:rPr kumimoji="1"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_</a:t>
            </a: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关键词</a:t>
            </a:r>
            <a:r>
              <a:rPr kumimoji="1"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embedding</a:t>
            </a:r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召回方案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0AA03458-C73B-0DC7-51D8-29326CCCC444}"/>
              </a:ext>
            </a:extLst>
          </p:cNvPr>
          <p:cNvGrpSpPr/>
          <p:nvPr/>
        </p:nvGrpSpPr>
        <p:grpSpPr>
          <a:xfrm>
            <a:off x="387458" y="1181316"/>
            <a:ext cx="11589276" cy="3995118"/>
            <a:chOff x="200880" y="1181316"/>
            <a:chExt cx="11775854" cy="399011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A1502EF7-6CEC-84DD-87C3-F32F22234452}"/>
                </a:ext>
              </a:extLst>
            </p:cNvPr>
            <p:cNvSpPr/>
            <p:nvPr/>
          </p:nvSpPr>
          <p:spPr>
            <a:xfrm>
              <a:off x="1382219" y="1633025"/>
              <a:ext cx="1204102" cy="5681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query</a:t>
              </a:r>
              <a:endParaRPr kumimoji="1" lang="zh-CN" altLang="en-US" sz="1600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906BDA5-0FE5-553F-F050-91E0C44A7FB4}"/>
                </a:ext>
              </a:extLst>
            </p:cNvPr>
            <p:cNvSpPr/>
            <p:nvPr/>
          </p:nvSpPr>
          <p:spPr>
            <a:xfrm>
              <a:off x="1382219" y="2534732"/>
              <a:ext cx="1204102" cy="5681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点击</a:t>
              </a:r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title</a:t>
              </a:r>
              <a:endParaRPr kumimoji="1" lang="zh-CN" altLang="en-US" sz="1600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5F4A6CC-B2D5-8119-6ABC-1760867470C6}"/>
                </a:ext>
              </a:extLst>
            </p:cNvPr>
            <p:cNvSpPr/>
            <p:nvPr/>
          </p:nvSpPr>
          <p:spPr>
            <a:xfrm>
              <a:off x="1382219" y="3818481"/>
              <a:ext cx="1204102" cy="5681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latin typeface="SimHei" panose="02010609060101010101" pitchFamily="49" charset="-122"/>
                  <a:ea typeface="SimHei" panose="02010609060101010101" pitchFamily="49" charset="-122"/>
                </a:rPr>
                <a:t>Title+OCR</a:t>
              </a:r>
              <a:endParaRPr kumimoji="1" lang="zh-CN" altLang="en-US" sz="1600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cxnSp>
          <p:nvCxnSpPr>
            <p:cNvPr id="12" name="直线连接符 11">
              <a:extLst>
                <a:ext uri="{FF2B5EF4-FFF2-40B4-BE49-F238E27FC236}">
                  <a16:creationId xmlns:a16="http://schemas.microsoft.com/office/drawing/2014/main" id="{CB87F9BF-1468-DEE7-97A4-3B4CE205744C}"/>
                </a:ext>
              </a:extLst>
            </p:cNvPr>
            <p:cNvCxnSpPr>
              <a:cxnSpLocks/>
            </p:cNvCxnSpPr>
            <p:nvPr/>
          </p:nvCxnSpPr>
          <p:spPr>
            <a:xfrm>
              <a:off x="293132" y="3266534"/>
              <a:ext cx="11516576" cy="0"/>
            </a:xfrm>
            <a:prstGeom prst="line">
              <a:avLst/>
            </a:prstGeom>
            <a:ln w="19050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E8BA20A-97C9-563C-1BDE-AF8DFC5B792E}"/>
                </a:ext>
              </a:extLst>
            </p:cNvPr>
            <p:cNvSpPr/>
            <p:nvPr/>
          </p:nvSpPr>
          <p:spPr>
            <a:xfrm>
              <a:off x="3439179" y="2177967"/>
              <a:ext cx="1437181" cy="175341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关键词</a:t>
              </a:r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Embedding</a:t>
              </a:r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抽取</a:t>
              </a:r>
              <a:endParaRPr kumimoji="1" lang="en-US" altLang="zh-CN" sz="1600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  <a:p>
              <a:pPr algn="ctr"/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服务</a:t>
              </a:r>
              <a:endPara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0A4CDA8-CA27-4F92-6ED4-3FEAD8157028}"/>
                </a:ext>
              </a:extLst>
            </p:cNvPr>
            <p:cNvSpPr/>
            <p:nvPr/>
          </p:nvSpPr>
          <p:spPr>
            <a:xfrm>
              <a:off x="8313551" y="3466131"/>
              <a:ext cx="1732159" cy="1413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latin typeface="SimHei" panose="02010609060101010101" pitchFamily="49" charset="-122"/>
                  <a:ea typeface="SimHei" panose="02010609060101010101" pitchFamily="49" charset="-122"/>
                </a:rPr>
                <a:t>Faiss</a:t>
              </a:r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检索库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E668FD8-DDF6-71FA-6B07-3EBD1E0812BA}"/>
                </a:ext>
              </a:extLst>
            </p:cNvPr>
            <p:cNvSpPr txBox="1"/>
            <p:nvPr/>
          </p:nvSpPr>
          <p:spPr>
            <a:xfrm>
              <a:off x="203253" y="2034491"/>
              <a:ext cx="461665" cy="78964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zh-CN" altLang="en-US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用户侧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71C796BE-0BDF-F306-6C9A-2F75557884D9}"/>
                </a:ext>
              </a:extLst>
            </p:cNvPr>
            <p:cNvSpPr txBox="1"/>
            <p:nvPr/>
          </p:nvSpPr>
          <p:spPr>
            <a:xfrm>
              <a:off x="200880" y="3699650"/>
              <a:ext cx="461665" cy="78964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kumimoji="1" lang="zh-CN" altLang="en-US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内容侧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75E08EE-DBCE-0203-9101-B8C74749E470}"/>
                </a:ext>
              </a:extLst>
            </p:cNvPr>
            <p:cNvSpPr/>
            <p:nvPr/>
          </p:nvSpPr>
          <p:spPr>
            <a:xfrm>
              <a:off x="5939326" y="3838506"/>
              <a:ext cx="1437181" cy="568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关键词</a:t>
              </a:r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Embedding</a:t>
              </a:r>
              <a:endParaRPr kumimoji="1" lang="zh-CN" altLang="en-US" sz="1600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9678A0F-B071-27EA-B07F-E7B03D2775C5}"/>
                </a:ext>
              </a:extLst>
            </p:cNvPr>
            <p:cNvSpPr/>
            <p:nvPr/>
          </p:nvSpPr>
          <p:spPr>
            <a:xfrm>
              <a:off x="5939326" y="1976260"/>
              <a:ext cx="1437181" cy="568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关键词</a:t>
              </a:r>
              <a:r>
                <a:rPr kumimoji="1" lang="en-US" altLang="zh-CN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Embedding</a:t>
              </a:r>
              <a:endParaRPr kumimoji="1" lang="zh-CN" altLang="en-US" sz="1600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A21BEF0-4050-B1A0-CA7F-BCA5A8B6B3C3}"/>
                </a:ext>
              </a:extLst>
            </p:cNvPr>
            <p:cNvSpPr txBox="1"/>
            <p:nvPr/>
          </p:nvSpPr>
          <p:spPr>
            <a:xfrm>
              <a:off x="7376507" y="380532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latin typeface="SimHei" panose="02010609060101010101" pitchFamily="49" charset="-122"/>
                  <a:ea typeface="SimHei" panose="02010609060101010101" pitchFamily="49" charset="-122"/>
                </a:rPr>
                <a:t>构建更新</a:t>
              </a:r>
            </a:p>
          </p:txBody>
        </p:sp>
        <p:sp>
          <p:nvSpPr>
            <p:cNvPr id="35" name="右箭头 34">
              <a:extLst>
                <a:ext uri="{FF2B5EF4-FFF2-40B4-BE49-F238E27FC236}">
                  <a16:creationId xmlns:a16="http://schemas.microsoft.com/office/drawing/2014/main" id="{4417326C-207D-74FE-59FE-F9B349B04F37}"/>
                </a:ext>
              </a:extLst>
            </p:cNvPr>
            <p:cNvSpPr/>
            <p:nvPr/>
          </p:nvSpPr>
          <p:spPr>
            <a:xfrm>
              <a:off x="5327160" y="4038185"/>
              <a:ext cx="527790" cy="1687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0" name="右箭头 39">
              <a:extLst>
                <a:ext uri="{FF2B5EF4-FFF2-40B4-BE49-F238E27FC236}">
                  <a16:creationId xmlns:a16="http://schemas.microsoft.com/office/drawing/2014/main" id="{86CE8669-6E04-5214-C117-FD98C8B383CC}"/>
                </a:ext>
              </a:extLst>
            </p:cNvPr>
            <p:cNvSpPr/>
            <p:nvPr/>
          </p:nvSpPr>
          <p:spPr>
            <a:xfrm>
              <a:off x="5327160" y="2251409"/>
              <a:ext cx="527790" cy="1687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C71901B-8338-CC72-3089-9786ADF58015}"/>
                </a:ext>
              </a:extLst>
            </p:cNvPr>
            <p:cNvSpPr txBox="1"/>
            <p:nvPr/>
          </p:nvSpPr>
          <p:spPr>
            <a:xfrm>
              <a:off x="1796446" y="21498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+</a:t>
              </a:r>
              <a:endParaRPr kumimoji="1"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99603E3-C3C0-55F5-4319-247377E6F071}"/>
                </a:ext>
              </a:extLst>
            </p:cNvPr>
            <p:cNvSpPr/>
            <p:nvPr/>
          </p:nvSpPr>
          <p:spPr>
            <a:xfrm>
              <a:off x="3152270" y="1181316"/>
              <a:ext cx="2090514" cy="38097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5" name="右箭头 44">
              <a:extLst>
                <a:ext uri="{FF2B5EF4-FFF2-40B4-BE49-F238E27FC236}">
                  <a16:creationId xmlns:a16="http://schemas.microsoft.com/office/drawing/2014/main" id="{C0730BD8-1BAF-F5A7-2899-22794A8C2CDD}"/>
                </a:ext>
              </a:extLst>
            </p:cNvPr>
            <p:cNvSpPr/>
            <p:nvPr/>
          </p:nvSpPr>
          <p:spPr>
            <a:xfrm>
              <a:off x="7564232" y="4057698"/>
              <a:ext cx="527790" cy="1687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A10A49A-844B-8B45-A16D-1470FF897362}"/>
                </a:ext>
              </a:extLst>
            </p:cNvPr>
            <p:cNvSpPr/>
            <p:nvPr/>
          </p:nvSpPr>
          <p:spPr>
            <a:xfrm>
              <a:off x="8092022" y="1361642"/>
              <a:ext cx="2090514" cy="3809784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77E84DD4-4F47-4F80-7045-1813399809F6}"/>
                </a:ext>
              </a:extLst>
            </p:cNvPr>
            <p:cNvSpPr/>
            <p:nvPr/>
          </p:nvSpPr>
          <p:spPr>
            <a:xfrm>
              <a:off x="8497279" y="1976260"/>
              <a:ext cx="1204102" cy="5681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检索召回</a:t>
              </a:r>
            </a:p>
          </p:txBody>
        </p:sp>
        <p:sp>
          <p:nvSpPr>
            <p:cNvPr id="51" name="右箭头 50">
              <a:extLst>
                <a:ext uri="{FF2B5EF4-FFF2-40B4-BE49-F238E27FC236}">
                  <a16:creationId xmlns:a16="http://schemas.microsoft.com/office/drawing/2014/main" id="{ABC73A46-B1C1-C553-CB3F-E299B8738BD8}"/>
                </a:ext>
              </a:extLst>
            </p:cNvPr>
            <p:cNvSpPr/>
            <p:nvPr/>
          </p:nvSpPr>
          <p:spPr>
            <a:xfrm rot="2462417">
              <a:off x="7335373" y="2848535"/>
              <a:ext cx="820030" cy="11386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2" name="右箭头 51">
              <a:extLst>
                <a:ext uri="{FF2B5EF4-FFF2-40B4-BE49-F238E27FC236}">
                  <a16:creationId xmlns:a16="http://schemas.microsoft.com/office/drawing/2014/main" id="{E942D573-606B-4B81-D812-0E28C4509502}"/>
                </a:ext>
              </a:extLst>
            </p:cNvPr>
            <p:cNvSpPr/>
            <p:nvPr/>
          </p:nvSpPr>
          <p:spPr>
            <a:xfrm rot="16200000">
              <a:off x="8873384" y="2862188"/>
              <a:ext cx="527790" cy="1687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3" name="右箭头 52">
              <a:extLst>
                <a:ext uri="{FF2B5EF4-FFF2-40B4-BE49-F238E27FC236}">
                  <a16:creationId xmlns:a16="http://schemas.microsoft.com/office/drawing/2014/main" id="{A3D637D4-54B6-6C59-594D-6D8AA544F80E}"/>
                </a:ext>
              </a:extLst>
            </p:cNvPr>
            <p:cNvSpPr/>
            <p:nvPr/>
          </p:nvSpPr>
          <p:spPr>
            <a:xfrm>
              <a:off x="9979594" y="2167018"/>
              <a:ext cx="527790" cy="1687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E609518-02C0-EF36-2D01-F4937A89A7AA}"/>
                </a:ext>
              </a:extLst>
            </p:cNvPr>
            <p:cNvSpPr txBox="1"/>
            <p:nvPr/>
          </p:nvSpPr>
          <p:spPr>
            <a:xfrm>
              <a:off x="7555986" y="249691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latin typeface="SimHei" panose="02010609060101010101" pitchFamily="49" charset="-122"/>
                  <a:ea typeface="SimHei" panose="02010609060101010101" pitchFamily="49" charset="-122"/>
                </a:rPr>
                <a:t>相似</a:t>
              </a:r>
              <a:endParaRPr kumimoji="1" lang="en-US" altLang="zh-CN" sz="1200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  <a:p>
              <a:r>
                <a:rPr kumimoji="1" lang="zh-CN" altLang="en-US" sz="1200" dirty="0">
                  <a:latin typeface="SimHei" panose="02010609060101010101" pitchFamily="49" charset="-122"/>
                  <a:ea typeface="SimHei" panose="02010609060101010101" pitchFamily="49" charset="-122"/>
                </a:rPr>
                <a:t>检索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B130037-7264-7AED-160D-516F87DB4867}"/>
                </a:ext>
              </a:extLst>
            </p:cNvPr>
            <p:cNvSpPr/>
            <p:nvPr/>
          </p:nvSpPr>
          <p:spPr>
            <a:xfrm>
              <a:off x="10772632" y="1972208"/>
              <a:ext cx="1204102" cy="5681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latin typeface="SimHei" panose="02010609060101010101" pitchFamily="49" charset="-122"/>
                  <a:ea typeface="SimHei" panose="02010609060101010101" pitchFamily="49" charset="-122"/>
                </a:rPr>
                <a:t>相关内容</a:t>
              </a:r>
            </a:p>
          </p:txBody>
        </p:sp>
        <p:sp>
          <p:nvSpPr>
            <p:cNvPr id="58" name="右箭头 57">
              <a:extLst>
                <a:ext uri="{FF2B5EF4-FFF2-40B4-BE49-F238E27FC236}">
                  <a16:creationId xmlns:a16="http://schemas.microsoft.com/office/drawing/2014/main" id="{C037E5F4-29A7-2518-78ED-B6E104533A93}"/>
                </a:ext>
              </a:extLst>
            </p:cNvPr>
            <p:cNvSpPr/>
            <p:nvPr/>
          </p:nvSpPr>
          <p:spPr>
            <a:xfrm>
              <a:off x="2643029" y="2251408"/>
              <a:ext cx="527790" cy="1687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60DE37F-C56F-9501-727B-34708D492DC3}"/>
                </a:ext>
              </a:extLst>
            </p:cNvPr>
            <p:cNvSpPr txBox="1"/>
            <p:nvPr/>
          </p:nvSpPr>
          <p:spPr>
            <a:xfrm>
              <a:off x="3170819" y="123204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SimHei" panose="02010609060101010101" pitchFamily="49" charset="-122"/>
                  <a:ea typeface="SimHei" panose="02010609060101010101" pitchFamily="49" charset="-122"/>
                </a:rPr>
                <a:t>抽取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C5CEB7FC-CB66-506B-1C5F-E16809D64B5A}"/>
                </a:ext>
              </a:extLst>
            </p:cNvPr>
            <p:cNvSpPr txBox="1"/>
            <p:nvPr/>
          </p:nvSpPr>
          <p:spPr>
            <a:xfrm>
              <a:off x="8118941" y="137413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>
                  <a:latin typeface="SimHei" panose="02010609060101010101" pitchFamily="49" charset="-122"/>
                  <a:ea typeface="SimHei" panose="02010609060101010101" pitchFamily="49" charset="-122"/>
                </a:rPr>
                <a:t>检索</a:t>
              </a:r>
            </a:p>
          </p:txBody>
        </p:sp>
        <p:sp>
          <p:nvSpPr>
            <p:cNvPr id="63" name="右箭头 62">
              <a:extLst>
                <a:ext uri="{FF2B5EF4-FFF2-40B4-BE49-F238E27FC236}">
                  <a16:creationId xmlns:a16="http://schemas.microsoft.com/office/drawing/2014/main" id="{17728579-C665-C8CF-940C-B802F39A89DD}"/>
                </a:ext>
              </a:extLst>
            </p:cNvPr>
            <p:cNvSpPr/>
            <p:nvPr/>
          </p:nvSpPr>
          <p:spPr>
            <a:xfrm>
              <a:off x="2643029" y="4028489"/>
              <a:ext cx="527790" cy="16878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0592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66B97C1-D8B4-6C2A-3D07-EB9A9B6D9878}"/>
              </a:ext>
            </a:extLst>
          </p:cNvPr>
          <p:cNvSpPr txBox="1"/>
          <p:nvPr/>
        </p:nvSpPr>
        <p:spPr>
          <a:xfrm>
            <a:off x="0" y="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词典更新方案</a:t>
            </a: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7BD831DB-9007-5E7B-335E-0854AD883488}"/>
              </a:ext>
            </a:extLst>
          </p:cNvPr>
          <p:cNvGrpSpPr/>
          <p:nvPr/>
        </p:nvGrpSpPr>
        <p:grpSpPr>
          <a:xfrm>
            <a:off x="1130300" y="203200"/>
            <a:ext cx="8788400" cy="6150996"/>
            <a:chOff x="1130300" y="203200"/>
            <a:chExt cx="8788400" cy="6150996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5E05BFA6-4701-A4F8-B903-91041A5280FD}"/>
                </a:ext>
              </a:extLst>
            </p:cNvPr>
            <p:cNvGrpSpPr/>
            <p:nvPr/>
          </p:nvGrpSpPr>
          <p:grpSpPr>
            <a:xfrm>
              <a:off x="1130300" y="203200"/>
              <a:ext cx="8788400" cy="5207000"/>
              <a:chOff x="673100" y="203200"/>
              <a:chExt cx="9245600" cy="6031468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D4477D8-D11B-F39A-6FCF-47D85D3F64D8}"/>
                  </a:ext>
                </a:extLst>
              </p:cNvPr>
              <p:cNvSpPr/>
              <p:nvPr/>
            </p:nvSpPr>
            <p:spPr>
              <a:xfrm>
                <a:off x="2497445" y="203200"/>
                <a:ext cx="169424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Ai</a:t>
                </a:r>
                <a:r>
                  <a:rPr kumimoji="1" lang="zh-CN" altLang="en-US" dirty="0"/>
                  <a:t>知识图谱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E916482-F283-3382-8101-BBEDCA79998B}"/>
                  </a:ext>
                </a:extLst>
              </p:cNvPr>
              <p:cNvSpPr/>
              <p:nvPr/>
            </p:nvSpPr>
            <p:spPr>
              <a:xfrm>
                <a:off x="6018346" y="203200"/>
                <a:ext cx="169424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正排表内容库</a:t>
                </a:r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6EA71B2B-23D7-A278-ACA5-1FBD42382F93}"/>
                  </a:ext>
                </a:extLst>
              </p:cNvPr>
              <p:cNvGrpSpPr/>
              <p:nvPr/>
            </p:nvGrpSpPr>
            <p:grpSpPr>
              <a:xfrm>
                <a:off x="673100" y="1308100"/>
                <a:ext cx="9245600" cy="1054100"/>
                <a:chOff x="673100" y="1308100"/>
                <a:chExt cx="9245600" cy="1054100"/>
              </a:xfrm>
            </p:grpSpPr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880E0F02-53FD-8AD2-A2CF-E78F902ED50A}"/>
                    </a:ext>
                  </a:extLst>
                </p:cNvPr>
                <p:cNvSpPr/>
                <p:nvPr/>
              </p:nvSpPr>
              <p:spPr>
                <a:xfrm>
                  <a:off x="673100" y="1308100"/>
                  <a:ext cx="9245600" cy="1054100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5AE07FC7-62BE-DCAF-E85D-E3AD6C7BE36D}"/>
                    </a:ext>
                  </a:extLst>
                </p:cNvPr>
                <p:cNvSpPr/>
                <p:nvPr/>
              </p:nvSpPr>
              <p:spPr>
                <a:xfrm>
                  <a:off x="1004510" y="1611868"/>
                  <a:ext cx="1130300" cy="508000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影视剧</a:t>
                  </a:r>
                </a:p>
              </p:txBody>
            </p: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A277E332-3AD4-35E7-BC6D-91162F8DDD46}"/>
                    </a:ext>
                  </a:extLst>
                </p:cNvPr>
                <p:cNvSpPr/>
                <p:nvPr/>
              </p:nvSpPr>
              <p:spPr>
                <a:xfrm>
                  <a:off x="2522160" y="1611868"/>
                  <a:ext cx="1130300" cy="508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音乐</a:t>
                  </a:r>
                </a:p>
              </p:txBody>
            </p: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002549E4-7338-E249-D21B-A6448F36E036}"/>
                    </a:ext>
                  </a:extLst>
                </p:cNvPr>
                <p:cNvSpPr/>
                <p:nvPr/>
              </p:nvSpPr>
              <p:spPr>
                <a:xfrm>
                  <a:off x="4039810" y="1611868"/>
                  <a:ext cx="1130300" cy="508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Up</a:t>
                  </a:r>
                  <a:r>
                    <a:rPr kumimoji="1" lang="zh-CN" altLang="en-US" dirty="0"/>
                    <a:t>主</a:t>
                  </a: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9EF63B15-6ACD-47FD-CDFF-5A93AE77AC06}"/>
                    </a:ext>
                  </a:extLst>
                </p:cNvPr>
                <p:cNvSpPr/>
                <p:nvPr/>
              </p:nvSpPr>
              <p:spPr>
                <a:xfrm>
                  <a:off x="5557460" y="1611868"/>
                  <a:ext cx="1130300" cy="508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游戏</a:t>
                  </a:r>
                </a:p>
              </p:txBody>
            </p: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E56476F-6E0B-7262-0BB0-60B56C782645}"/>
                    </a:ext>
                  </a:extLst>
                </p:cNvPr>
                <p:cNvSpPr/>
                <p:nvPr/>
              </p:nvSpPr>
              <p:spPr>
                <a:xfrm>
                  <a:off x="7075110" y="1608433"/>
                  <a:ext cx="1130300" cy="508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/>
                    <a:t>小说</a:t>
                  </a:r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E2EEBF64-B869-C3FD-5562-EB024C430D00}"/>
                    </a:ext>
                  </a:extLst>
                </p:cNvPr>
                <p:cNvSpPr/>
                <p:nvPr/>
              </p:nvSpPr>
              <p:spPr>
                <a:xfrm>
                  <a:off x="8592760" y="1608433"/>
                  <a:ext cx="1130300" cy="508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/>
                    <a:t>…</a:t>
                  </a:r>
                  <a:endParaRPr kumimoji="1" lang="zh-CN" altLang="en-US" dirty="0"/>
                </a:p>
              </p:txBody>
            </p:sp>
          </p:grp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D2F466BF-1FC4-7EAD-43D0-69B435898772}"/>
                  </a:ext>
                </a:extLst>
              </p:cNvPr>
              <p:cNvSpPr/>
              <p:nvPr/>
            </p:nvSpPr>
            <p:spPr>
              <a:xfrm>
                <a:off x="4461822" y="2871380"/>
                <a:ext cx="169424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正排表内容库（全量）</a:t>
                </a: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90A0F278-0AA9-3AF3-30D0-1A9ACBCCD549}"/>
                  </a:ext>
                </a:extLst>
              </p:cNvPr>
              <p:cNvSpPr/>
              <p:nvPr/>
            </p:nvSpPr>
            <p:spPr>
              <a:xfrm>
                <a:off x="2042130" y="4366736"/>
                <a:ext cx="1130300" cy="50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Lac</a:t>
                </a:r>
                <a:r>
                  <a:rPr kumimoji="1" lang="zh-CN" altLang="en-US" dirty="0"/>
                  <a:t>词典</a:t>
                </a: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F138CCB8-EF30-7F78-FAE5-B1DC97F0672F}"/>
                  </a:ext>
                </a:extLst>
              </p:cNvPr>
              <p:cNvSpPr/>
              <p:nvPr/>
            </p:nvSpPr>
            <p:spPr>
              <a:xfrm>
                <a:off x="3070075" y="5548868"/>
                <a:ext cx="169424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/>
                  <a:t>Lac</a:t>
                </a:r>
                <a:r>
                  <a:rPr kumimoji="1" lang="zh-CN" altLang="en-US" dirty="0"/>
                  <a:t>词典</a:t>
                </a:r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89B94B1C-F63D-6CC7-E74A-EF015E269D3B}"/>
                  </a:ext>
                </a:extLst>
              </p:cNvPr>
              <p:cNvSpPr/>
              <p:nvPr/>
            </p:nvSpPr>
            <p:spPr>
              <a:xfrm>
                <a:off x="4618870" y="4355068"/>
                <a:ext cx="1130300" cy="508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新词典</a:t>
                </a:r>
              </a:p>
            </p:txBody>
          </p:sp>
          <p:sp>
            <p:nvSpPr>
              <p:cNvPr id="25" name="下箭头 24">
                <a:extLst>
                  <a:ext uri="{FF2B5EF4-FFF2-40B4-BE49-F238E27FC236}">
                    <a16:creationId xmlns:a16="http://schemas.microsoft.com/office/drawing/2014/main" id="{DBE0789D-FFCB-3FF9-8225-5D84C633CE3A}"/>
                  </a:ext>
                </a:extLst>
              </p:cNvPr>
              <p:cNvSpPr/>
              <p:nvPr/>
            </p:nvSpPr>
            <p:spPr>
              <a:xfrm rot="19330105">
                <a:off x="3314020" y="4900136"/>
                <a:ext cx="110520" cy="5969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下箭头 26">
                <a:extLst>
                  <a:ext uri="{FF2B5EF4-FFF2-40B4-BE49-F238E27FC236}">
                    <a16:creationId xmlns:a16="http://schemas.microsoft.com/office/drawing/2014/main" id="{3F4432FE-1175-FBF8-F742-6671EC40572B}"/>
                  </a:ext>
                </a:extLst>
              </p:cNvPr>
              <p:cNvSpPr/>
              <p:nvPr/>
            </p:nvSpPr>
            <p:spPr>
              <a:xfrm rot="2604462">
                <a:off x="4363366" y="4912596"/>
                <a:ext cx="110520" cy="5969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1D91FF7-58EF-2D22-3F80-6D2891EC071E}"/>
                  </a:ext>
                </a:extLst>
              </p:cNvPr>
              <p:cNvSpPr txBox="1"/>
              <p:nvPr/>
            </p:nvSpPr>
            <p:spPr>
              <a:xfrm>
                <a:off x="3439539" y="5045539"/>
                <a:ext cx="841849" cy="320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/>
                  <a:t>合并去重</a:t>
                </a:r>
              </a:p>
            </p:txBody>
          </p:sp>
          <p:sp>
            <p:nvSpPr>
              <p:cNvPr id="32" name="下箭头 31">
                <a:extLst>
                  <a:ext uri="{FF2B5EF4-FFF2-40B4-BE49-F238E27FC236}">
                    <a16:creationId xmlns:a16="http://schemas.microsoft.com/office/drawing/2014/main" id="{D6B33580-AD35-4AFD-5AA3-53977532EB42}"/>
                  </a:ext>
                </a:extLst>
              </p:cNvPr>
              <p:cNvSpPr/>
              <p:nvPr/>
            </p:nvSpPr>
            <p:spPr>
              <a:xfrm>
                <a:off x="5198422" y="3669268"/>
                <a:ext cx="110520" cy="5969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0065F08-C70B-1012-7B8E-FF9B83203166}"/>
                  </a:ext>
                </a:extLst>
              </p:cNvPr>
              <p:cNvSpPr txBox="1"/>
              <p:nvPr/>
            </p:nvSpPr>
            <p:spPr>
              <a:xfrm>
                <a:off x="5324396" y="3720584"/>
                <a:ext cx="518061" cy="320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/>
                  <a:t>过滤</a:t>
                </a:r>
                <a:endParaRPr kumimoji="1" lang="zh-CN" altLang="en-US" dirty="0"/>
              </a:p>
            </p:txBody>
          </p:sp>
          <p:sp>
            <p:nvSpPr>
              <p:cNvPr id="37" name="下箭头 36">
                <a:extLst>
                  <a:ext uri="{FF2B5EF4-FFF2-40B4-BE49-F238E27FC236}">
                    <a16:creationId xmlns:a16="http://schemas.microsoft.com/office/drawing/2014/main" id="{C19316F0-0C54-13C7-6250-A3036D5007F5}"/>
                  </a:ext>
                </a:extLst>
              </p:cNvPr>
              <p:cNvSpPr/>
              <p:nvPr/>
            </p:nvSpPr>
            <p:spPr>
              <a:xfrm>
                <a:off x="5240640" y="2412186"/>
                <a:ext cx="136604" cy="34504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1CD18C6E-614A-C7B0-3C1E-3A226AC52EA5}"/>
                  </a:ext>
                </a:extLst>
              </p:cNvPr>
              <p:cNvSpPr txBox="1"/>
              <p:nvPr/>
            </p:nvSpPr>
            <p:spPr>
              <a:xfrm>
                <a:off x="5348932" y="2438251"/>
                <a:ext cx="1005430" cy="3208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/>
                  <a:t>Ac</a:t>
                </a:r>
                <a:r>
                  <a:rPr kumimoji="1" lang="zh-CN" altLang="en-US" sz="1200" dirty="0"/>
                  <a:t>匹配统计</a:t>
                </a:r>
              </a:p>
            </p:txBody>
          </p:sp>
          <p:sp>
            <p:nvSpPr>
              <p:cNvPr id="39" name="下箭头 38">
                <a:extLst>
                  <a:ext uri="{FF2B5EF4-FFF2-40B4-BE49-F238E27FC236}">
                    <a16:creationId xmlns:a16="http://schemas.microsoft.com/office/drawing/2014/main" id="{75079A7F-BB1E-FA87-6FFD-B213CF39C99E}"/>
                  </a:ext>
                </a:extLst>
              </p:cNvPr>
              <p:cNvSpPr/>
              <p:nvPr/>
            </p:nvSpPr>
            <p:spPr>
              <a:xfrm>
                <a:off x="3344565" y="940057"/>
                <a:ext cx="136604" cy="34504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下箭头 40">
                <a:extLst>
                  <a:ext uri="{FF2B5EF4-FFF2-40B4-BE49-F238E27FC236}">
                    <a16:creationId xmlns:a16="http://schemas.microsoft.com/office/drawing/2014/main" id="{08AA19DB-3E11-9721-8B33-3F7BF332C851}"/>
                  </a:ext>
                </a:extLst>
              </p:cNvPr>
              <p:cNvSpPr/>
              <p:nvPr/>
            </p:nvSpPr>
            <p:spPr>
              <a:xfrm>
                <a:off x="6727738" y="913071"/>
                <a:ext cx="136604" cy="345043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EED4870-F6FD-4026-620C-C9D52675CF2E}"/>
                  </a:ext>
                </a:extLst>
              </p:cNvPr>
              <p:cNvSpPr txBox="1"/>
              <p:nvPr/>
            </p:nvSpPr>
            <p:spPr>
              <a:xfrm>
                <a:off x="3481169" y="949680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/>
                  <a:t>词库获取</a:t>
                </a: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6206BEB-C065-33ED-CBA4-A2DDC8F2E33C}"/>
                  </a:ext>
                </a:extLst>
              </p:cNvPr>
              <p:cNvSpPr txBox="1"/>
              <p:nvPr/>
            </p:nvSpPr>
            <p:spPr>
              <a:xfrm>
                <a:off x="6840041" y="938986"/>
                <a:ext cx="80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/>
                  <a:t>词库获取</a:t>
                </a:r>
              </a:p>
            </p:txBody>
          </p:sp>
        </p:grp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92694BE-AB2B-579E-5F9E-9C6CD2D6E32F}"/>
                </a:ext>
              </a:extLst>
            </p:cNvPr>
            <p:cNvSpPr/>
            <p:nvPr/>
          </p:nvSpPr>
          <p:spPr>
            <a:xfrm>
              <a:off x="3518010" y="5914162"/>
              <a:ext cx="1349541" cy="3252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词典地址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F221E7FE-112D-8222-1DA0-8695FA91DDDA}"/>
                </a:ext>
              </a:extLst>
            </p:cNvPr>
            <p:cNvSpPr/>
            <p:nvPr/>
          </p:nvSpPr>
          <p:spPr>
            <a:xfrm>
              <a:off x="1319771" y="5694282"/>
              <a:ext cx="1349541" cy="6599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主动</a:t>
              </a:r>
              <a:r>
                <a:rPr kumimoji="1" lang="en-US" altLang="zh-CN" dirty="0"/>
                <a:t>text</a:t>
              </a:r>
              <a:r>
                <a:rPr kumimoji="1" lang="zh-CN" altLang="en-US" dirty="0"/>
                <a:t>服务</a:t>
              </a:r>
            </a:p>
          </p:txBody>
        </p:sp>
        <p:sp>
          <p:nvSpPr>
            <p:cNvPr id="55" name="下箭头 54">
              <a:extLst>
                <a:ext uri="{FF2B5EF4-FFF2-40B4-BE49-F238E27FC236}">
                  <a16:creationId xmlns:a16="http://schemas.microsoft.com/office/drawing/2014/main" id="{66307EDC-4256-A638-30D6-DAF80597A008}"/>
                </a:ext>
              </a:extLst>
            </p:cNvPr>
            <p:cNvSpPr/>
            <p:nvPr/>
          </p:nvSpPr>
          <p:spPr>
            <a:xfrm rot="16200000">
              <a:off x="3035125" y="5819114"/>
              <a:ext cx="105055" cy="51530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下箭头 60">
              <a:extLst>
                <a:ext uri="{FF2B5EF4-FFF2-40B4-BE49-F238E27FC236}">
                  <a16:creationId xmlns:a16="http://schemas.microsoft.com/office/drawing/2014/main" id="{D87E0C8A-CE01-CA00-2D90-32C713C5B984}"/>
                </a:ext>
              </a:extLst>
            </p:cNvPr>
            <p:cNvSpPr/>
            <p:nvPr/>
          </p:nvSpPr>
          <p:spPr>
            <a:xfrm>
              <a:off x="4160046" y="5476884"/>
              <a:ext cx="105055" cy="36819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2DD4F36-139C-567C-A801-DAEBF5B13774}"/>
                </a:ext>
              </a:extLst>
            </p:cNvPr>
            <p:cNvSpPr txBox="1"/>
            <p:nvPr/>
          </p:nvSpPr>
          <p:spPr>
            <a:xfrm>
              <a:off x="2561663" y="5775662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定期拉取更新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68F8438-1FBE-627C-D402-C6C2BC4DA660}"/>
                </a:ext>
              </a:extLst>
            </p:cNvPr>
            <p:cNvSpPr txBox="1"/>
            <p:nvPr/>
          </p:nvSpPr>
          <p:spPr>
            <a:xfrm>
              <a:off x="4235827" y="5522481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定期更新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26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66B97C1-D8B4-6C2A-3D07-EB9A9B6D9878}"/>
              </a:ext>
            </a:extLst>
          </p:cNvPr>
          <p:cNvSpPr txBox="1"/>
          <p:nvPr/>
        </p:nvSpPr>
        <p:spPr>
          <a:xfrm>
            <a:off x="0" y="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核心词扩词方案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BE9E4261-D7ED-494E-87C9-836FCB23AB98}"/>
              </a:ext>
            </a:extLst>
          </p:cNvPr>
          <p:cNvGrpSpPr/>
          <p:nvPr/>
        </p:nvGrpSpPr>
        <p:grpSpPr>
          <a:xfrm>
            <a:off x="341870" y="465606"/>
            <a:ext cx="11186984" cy="6232463"/>
            <a:chOff x="993641" y="1987199"/>
            <a:chExt cx="17995399" cy="10751424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6D1E1401-18D6-E64E-9CE5-7FF1BE147D2F}"/>
                </a:ext>
              </a:extLst>
            </p:cNvPr>
            <p:cNvGrpSpPr/>
            <p:nvPr/>
          </p:nvGrpSpPr>
          <p:grpSpPr>
            <a:xfrm>
              <a:off x="993641" y="1987199"/>
              <a:ext cx="17995399" cy="10751424"/>
              <a:chOff x="993641" y="1987199"/>
              <a:chExt cx="17995399" cy="10751424"/>
            </a:xfrm>
          </p:grpSpPr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2596CE0A-61C5-4249-B694-276FE4464F76}"/>
                  </a:ext>
                </a:extLst>
              </p:cNvPr>
              <p:cNvGrpSpPr/>
              <p:nvPr/>
            </p:nvGrpSpPr>
            <p:grpSpPr>
              <a:xfrm>
                <a:off x="993641" y="1987199"/>
                <a:ext cx="17995399" cy="10751424"/>
                <a:chOff x="1420361" y="1819141"/>
                <a:chExt cx="17995399" cy="10751424"/>
              </a:xfrm>
            </p:grpSpPr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BFEDC510-B267-BD49-BA18-0A0E832B883D}"/>
                    </a:ext>
                  </a:extLst>
                </p:cNvPr>
                <p:cNvGrpSpPr/>
                <p:nvPr/>
              </p:nvGrpSpPr>
              <p:grpSpPr>
                <a:xfrm>
                  <a:off x="1420361" y="1819141"/>
                  <a:ext cx="17995399" cy="10751424"/>
                  <a:chOff x="627881" y="2015925"/>
                  <a:chExt cx="17995399" cy="10751424"/>
                </a:xfrm>
              </p:grpSpPr>
              <p:grpSp>
                <p:nvGrpSpPr>
                  <p:cNvPr id="53" name="组合 52">
                    <a:extLst>
                      <a:ext uri="{FF2B5EF4-FFF2-40B4-BE49-F238E27FC236}">
                        <a16:creationId xmlns:a16="http://schemas.microsoft.com/office/drawing/2014/main" id="{12DEFF80-21B0-F545-BC6B-FFC933DA4263}"/>
                      </a:ext>
                    </a:extLst>
                  </p:cNvPr>
                  <p:cNvGrpSpPr/>
                  <p:nvPr/>
                </p:nvGrpSpPr>
                <p:grpSpPr>
                  <a:xfrm>
                    <a:off x="627881" y="2015925"/>
                    <a:ext cx="17995399" cy="10751424"/>
                    <a:chOff x="-1444759" y="2253962"/>
                    <a:chExt cx="17995399" cy="10751424"/>
                  </a:xfrm>
                </p:grpSpPr>
                <p:cxnSp>
                  <p:nvCxnSpPr>
                    <p:cNvPr id="60" name="直线连接符 59">
                      <a:extLst>
                        <a:ext uri="{FF2B5EF4-FFF2-40B4-BE49-F238E27FC236}">
                          <a16:creationId xmlns:a16="http://schemas.microsoft.com/office/drawing/2014/main" id="{017E506C-AF6E-D847-9B83-9F4BF3047B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89707" y="2946715"/>
                      <a:ext cx="91440" cy="9365919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直线连接符 62">
                      <a:extLst>
                        <a:ext uri="{FF2B5EF4-FFF2-40B4-BE49-F238E27FC236}">
                          <a16:creationId xmlns:a16="http://schemas.microsoft.com/office/drawing/2014/main" id="{85B9C949-841C-E44C-BA31-CB09890CBA1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958822" y="2946714"/>
                      <a:ext cx="30480" cy="8444986"/>
                    </a:xfrm>
                    <a:prstGeom prst="line">
                      <a:avLst/>
                    </a:prstGeom>
                    <a:ln w="254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4" name="组合 63">
                      <a:extLst>
                        <a:ext uri="{FF2B5EF4-FFF2-40B4-BE49-F238E27FC236}">
                          <a16:creationId xmlns:a16="http://schemas.microsoft.com/office/drawing/2014/main" id="{B510B67A-724C-774E-B056-A441D82239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444759" y="2253962"/>
                      <a:ext cx="17995399" cy="10751424"/>
                      <a:chOff x="-1444759" y="2253964"/>
                      <a:chExt cx="17995399" cy="10751424"/>
                    </a:xfrm>
                  </p:grpSpPr>
                  <p:graphicFrame>
                    <p:nvGraphicFramePr>
                      <p:cNvPr id="67" name="图示 66">
                        <a:extLst>
                          <a:ext uri="{FF2B5EF4-FFF2-40B4-BE49-F238E27FC236}">
                            <a16:creationId xmlns:a16="http://schemas.microsoft.com/office/drawing/2014/main" id="{0447442B-2FCB-E249-9247-64893A19313B}"/>
                          </a:ext>
                        </a:extLst>
                      </p:cNvPr>
                      <p:cNvGraphicFramePr/>
                      <p:nvPr>
                        <p:extLst>
                          <p:ext uri="{D42A27DB-BD31-4B8C-83A1-F6EECF244321}">
                            <p14:modId xmlns:p14="http://schemas.microsoft.com/office/powerpoint/2010/main" val="1806869412"/>
                          </p:ext>
                        </p:extLst>
                      </p:nvPr>
                    </p:nvGraphicFramePr>
                    <p:xfrm>
                      <a:off x="3295858" y="5078522"/>
                      <a:ext cx="4943926" cy="4961605"/>
                    </p:xfrm>
                    <a:graphic>
                      <a:graphicData uri="http://schemas.openxmlformats.org/drawingml/2006/diagram">
                        <dgm:relIds xmlns:dgm="http://schemas.openxmlformats.org/drawingml/2006/diagram" xmlns:r="http://schemas.openxmlformats.org/officeDocument/2006/relationships" r:dm="rId3" r:lo="rId4" r:qs="rId5" r:cs="rId6"/>
                      </a:graphicData>
                    </a:graphic>
                  </p:graphicFrame>
                  <p:sp>
                    <p:nvSpPr>
                      <p:cNvPr id="68" name="棱台 67">
                        <a:extLst>
                          <a:ext uri="{FF2B5EF4-FFF2-40B4-BE49-F238E27FC236}">
                            <a16:creationId xmlns:a16="http://schemas.microsoft.com/office/drawing/2014/main" id="{A4CE72CF-E64C-2E49-A091-53DB536ABD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01766" y="2253964"/>
                        <a:ext cx="2532115" cy="1385503"/>
                      </a:xfrm>
                      <a:prstGeom prst="bevel">
                        <a:avLst/>
                      </a:prstGeom>
                      <a:solidFill>
                        <a:schemeClr val="accent1">
                          <a:alpha val="51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zh-CN" sz="2800" b="1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SimHei" panose="02010609060101010101" pitchFamily="49" charset="-122"/>
                            <a:ea typeface="SimHei" panose="02010609060101010101" pitchFamily="49" charset="-122"/>
                          </a:rPr>
                          <a:t>AIE</a:t>
                        </a:r>
                        <a:r>
                          <a:rPr kumimoji="1" lang="zh-CN" altLang="en-US" sz="2800" b="1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SimHei" panose="02010609060101010101" pitchFamily="49" charset="-122"/>
                            <a:ea typeface="SimHei" panose="02010609060101010101" pitchFamily="49" charset="-122"/>
                          </a:rPr>
                          <a:t>兴趣词</a:t>
                        </a:r>
                        <a:br>
                          <a:rPr kumimoji="1" lang="en-US" altLang="zh-CN" sz="2800" b="1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SimHei" panose="02010609060101010101" pitchFamily="49" charset="-122"/>
                            <a:ea typeface="SimHei" panose="02010609060101010101" pitchFamily="49" charset="-122"/>
                          </a:rPr>
                        </a:br>
                        <a:r>
                          <a:rPr kumimoji="1" lang="zh-CN" altLang="en-US" sz="2800" b="1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SimHei" panose="02010609060101010101" pitchFamily="49" charset="-122"/>
                            <a:ea typeface="SimHei" panose="02010609060101010101" pitchFamily="49" charset="-122"/>
                          </a:rPr>
                          <a:t>（</a:t>
                        </a:r>
                        <a:r>
                          <a:rPr kumimoji="1" lang="en-US" altLang="zh-CN" sz="2800" b="1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SimHei" panose="02010609060101010101" pitchFamily="49" charset="-122"/>
                            <a:ea typeface="SimHei" panose="02010609060101010101" pitchFamily="49" charset="-122"/>
                          </a:rPr>
                          <a:t>7</a:t>
                        </a:r>
                        <a:r>
                          <a:rPr kumimoji="1" lang="zh-CN" altLang="en-US" sz="2800" b="1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SimHei" panose="02010609060101010101" pitchFamily="49" charset="-122"/>
                            <a:ea typeface="SimHei" panose="02010609060101010101" pitchFamily="49" charset="-122"/>
                          </a:rPr>
                          <a:t>天）</a:t>
                        </a:r>
                      </a:p>
                    </p:txBody>
                  </p:sp>
                  <p:sp>
                    <p:nvSpPr>
                      <p:cNvPr id="69" name="棱台 68">
                        <a:extLst>
                          <a:ext uri="{FF2B5EF4-FFF2-40B4-BE49-F238E27FC236}">
                            <a16:creationId xmlns:a16="http://schemas.microsoft.com/office/drawing/2014/main" id="{D2D7445F-AF24-F547-BEAC-58EF7BF17F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01766" y="11619885"/>
                        <a:ext cx="2532115" cy="1385503"/>
                      </a:xfrm>
                      <a:prstGeom prst="bevel">
                        <a:avLst/>
                      </a:prstGeom>
                      <a:solidFill>
                        <a:schemeClr val="accent1">
                          <a:alpha val="51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28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SimHei" panose="02010609060101010101" pitchFamily="49" charset="-122"/>
                            <a:ea typeface="SimHei" panose="02010609060101010101" pitchFamily="49" charset="-122"/>
                          </a:rPr>
                          <a:t>天级待审核库表</a:t>
                        </a:r>
                      </a:p>
                    </p:txBody>
                  </p:sp>
                  <p:sp>
                    <p:nvSpPr>
                      <p:cNvPr id="70" name="棱台 69">
                        <a:extLst>
                          <a:ext uri="{FF2B5EF4-FFF2-40B4-BE49-F238E27FC236}">
                            <a16:creationId xmlns:a16="http://schemas.microsoft.com/office/drawing/2014/main" id="{37F0195F-3185-5B49-8A11-82E6DFBE86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92764" y="11520420"/>
                        <a:ext cx="2532115" cy="1385503"/>
                      </a:xfrm>
                      <a:prstGeom prst="bevel">
                        <a:avLst/>
                      </a:prstGeom>
                      <a:solidFill>
                        <a:schemeClr val="accent1">
                          <a:alpha val="51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sz="28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SimHei" panose="02010609060101010101" pitchFamily="49" charset="-122"/>
                            <a:ea typeface="SimHei" panose="02010609060101010101" pitchFamily="49" charset="-122"/>
                          </a:rPr>
                          <a:t>核心实体词库（</a:t>
                        </a:r>
                        <a:r>
                          <a:rPr kumimoji="1" lang="en-US" altLang="zh-CN" sz="28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SimHei" panose="02010609060101010101" pitchFamily="49" charset="-122"/>
                            <a:ea typeface="SimHei" panose="02010609060101010101" pitchFamily="49" charset="-122"/>
                          </a:rPr>
                          <a:t>25W+</a:t>
                        </a:r>
                        <a:r>
                          <a:rPr kumimoji="1" lang="zh-CN" altLang="en-US" sz="2800" dirty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SimHei" panose="02010609060101010101" pitchFamily="49" charset="-122"/>
                            <a:ea typeface="SimHei" panose="02010609060101010101" pitchFamily="49" charset="-122"/>
                          </a:rPr>
                          <a:t>）</a:t>
                        </a:r>
                      </a:p>
                    </p:txBody>
                  </p:sp>
                  <p:cxnSp>
                    <p:nvCxnSpPr>
                      <p:cNvPr id="71" name="直线连接符 70">
                        <a:extLst>
                          <a:ext uri="{FF2B5EF4-FFF2-40B4-BE49-F238E27FC236}">
                            <a16:creationId xmlns:a16="http://schemas.microsoft.com/office/drawing/2014/main" id="{EFB33953-A6C3-7C42-B169-99AD220C945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0" y="4358640"/>
                        <a:ext cx="16550640" cy="0"/>
                      </a:xfrm>
                      <a:prstGeom prst="line">
                        <a:avLst/>
                      </a:prstGeom>
                      <a:ln w="25400"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2" name="直线连接符 71">
                        <a:extLst>
                          <a:ext uri="{FF2B5EF4-FFF2-40B4-BE49-F238E27FC236}">
                            <a16:creationId xmlns:a16="http://schemas.microsoft.com/office/drawing/2014/main" id="{9FDDA86A-4372-CE44-A563-54DD66C69AC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0" y="10701973"/>
                        <a:ext cx="16550640" cy="0"/>
                      </a:xfrm>
                      <a:prstGeom prst="line">
                        <a:avLst/>
                      </a:prstGeom>
                      <a:ln w="25400"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3" name="右箭头 72">
                        <a:extLst>
                          <a:ext uri="{FF2B5EF4-FFF2-40B4-BE49-F238E27FC236}">
                            <a16:creationId xmlns:a16="http://schemas.microsoft.com/office/drawing/2014/main" id="{E546104E-208C-804C-9D23-FA4339BEEF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05634" y="12052242"/>
                        <a:ext cx="1981200" cy="349615"/>
                      </a:xfrm>
                      <a:prstGeom prst="rightArrow">
                        <a:avLst/>
                      </a:prstGeom>
                      <a:solidFill>
                        <a:schemeClr val="accent1">
                          <a:alpha val="51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/>
                      </a:p>
                    </p:txBody>
                  </p:sp>
                  <p:sp>
                    <p:nvSpPr>
                      <p:cNvPr id="74" name="文本框 73">
                        <a:extLst>
                          <a:ext uri="{FF2B5EF4-FFF2-40B4-BE49-F238E27FC236}">
                            <a16:creationId xmlns:a16="http://schemas.microsoft.com/office/drawing/2014/main" id="{A40E0A92-5A30-8B44-A574-0826BBF36E1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595964" y="11585063"/>
                        <a:ext cx="1534716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kumimoji="1" lang="zh-CN" altLang="en-US" sz="2400" dirty="0">
                            <a:latin typeface="SimHei" panose="02010609060101010101" pitchFamily="49" charset="-122"/>
                            <a:ea typeface="SimHei" panose="02010609060101010101" pitchFamily="49" charset="-122"/>
                          </a:rPr>
                          <a:t>人工审核</a:t>
                        </a:r>
                      </a:p>
                    </p:txBody>
                  </p:sp>
                  <p:sp>
                    <p:nvSpPr>
                      <p:cNvPr id="75" name="下箭头 74">
                        <a:extLst>
                          <a:ext uri="{FF2B5EF4-FFF2-40B4-BE49-F238E27FC236}">
                            <a16:creationId xmlns:a16="http://schemas.microsoft.com/office/drawing/2014/main" id="{96D99170-F011-C541-9B16-4F49F19919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44458" y="3790831"/>
                        <a:ext cx="1046729" cy="950082"/>
                      </a:xfrm>
                      <a:prstGeom prst="downArrow">
                        <a:avLst/>
                      </a:prstGeom>
                      <a:solidFill>
                        <a:schemeClr val="accent1">
                          <a:alpha val="51000"/>
                        </a:schemeClr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zh-CN" altLang="en-US" dirty="0"/>
                      </a:p>
                    </p:txBody>
                  </p:sp>
                  <p:sp>
                    <p:nvSpPr>
                      <p:cNvPr id="76" name="文本框 75">
                        <a:extLst>
                          <a:ext uri="{FF2B5EF4-FFF2-40B4-BE49-F238E27FC236}">
                            <a16:creationId xmlns:a16="http://schemas.microsoft.com/office/drawing/2014/main" id="{7343060F-E0E1-8740-A57B-634D8DC276C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1444759" y="5614938"/>
                        <a:ext cx="545342" cy="31085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zh-CN" altLang="en-US" sz="2800" b="1" dirty="0">
                            <a:latin typeface="SimHei" panose="02010609060101010101" pitchFamily="49" charset="-122"/>
                            <a:ea typeface="SimHei" panose="02010609060101010101" pitchFamily="49" charset="-122"/>
                          </a:rPr>
                          <a:t>算</a:t>
                        </a:r>
                        <a:endParaRPr kumimoji="1" lang="en-US" altLang="zh-CN" sz="2800" b="1" dirty="0">
                          <a:latin typeface="SimHei" panose="02010609060101010101" pitchFamily="49" charset="-122"/>
                          <a:ea typeface="SimHei" panose="02010609060101010101" pitchFamily="49" charset="-122"/>
                        </a:endParaRPr>
                      </a:p>
                      <a:p>
                        <a:r>
                          <a:rPr kumimoji="1" lang="zh-CN" altLang="en-US" sz="2800" b="1" dirty="0">
                            <a:latin typeface="SimHei" panose="02010609060101010101" pitchFamily="49" charset="-122"/>
                            <a:ea typeface="SimHei" panose="02010609060101010101" pitchFamily="49" charset="-122"/>
                          </a:rPr>
                          <a:t>法</a:t>
                        </a:r>
                        <a:endParaRPr kumimoji="1" lang="en-US" altLang="zh-CN" sz="2800" b="1" dirty="0">
                          <a:latin typeface="SimHei" panose="02010609060101010101" pitchFamily="49" charset="-122"/>
                          <a:ea typeface="SimHei" panose="02010609060101010101" pitchFamily="49" charset="-122"/>
                        </a:endParaRPr>
                      </a:p>
                      <a:p>
                        <a:r>
                          <a:rPr kumimoji="1" lang="en-US" altLang="zh-CN" sz="2800" b="1" dirty="0">
                            <a:latin typeface="SimHei" panose="02010609060101010101" pitchFamily="49" charset="-122"/>
                            <a:ea typeface="SimHei" panose="02010609060101010101" pitchFamily="49" charset="-122"/>
                          </a:rPr>
                          <a:t>+</a:t>
                        </a:r>
                      </a:p>
                      <a:p>
                        <a:r>
                          <a:rPr kumimoji="1" lang="zh-CN" altLang="en-US" sz="2800" b="1" dirty="0">
                            <a:latin typeface="SimHei" panose="02010609060101010101" pitchFamily="49" charset="-122"/>
                            <a:ea typeface="SimHei" panose="02010609060101010101" pitchFamily="49" charset="-122"/>
                          </a:rPr>
                          <a:t>规</a:t>
                        </a:r>
                        <a:endParaRPr kumimoji="1" lang="en-US" altLang="zh-CN" sz="2800" b="1" dirty="0">
                          <a:latin typeface="SimHei" panose="02010609060101010101" pitchFamily="49" charset="-122"/>
                          <a:ea typeface="SimHei" panose="02010609060101010101" pitchFamily="49" charset="-122"/>
                        </a:endParaRPr>
                      </a:p>
                      <a:p>
                        <a:r>
                          <a:rPr kumimoji="1" lang="zh-CN" altLang="en-US" sz="2800" b="1" dirty="0">
                            <a:latin typeface="SimHei" panose="02010609060101010101" pitchFamily="49" charset="-122"/>
                            <a:ea typeface="SimHei" panose="02010609060101010101" pitchFamily="49" charset="-122"/>
                          </a:rPr>
                          <a:t>则</a:t>
                        </a:r>
                        <a:endParaRPr kumimoji="1" lang="en-US" altLang="zh-CN" sz="2800" b="1" dirty="0">
                          <a:latin typeface="SimHei" panose="02010609060101010101" pitchFamily="49" charset="-122"/>
                          <a:ea typeface="SimHei" panose="02010609060101010101" pitchFamily="49" charset="-122"/>
                        </a:endParaRPr>
                      </a:p>
                      <a:p>
                        <a:r>
                          <a:rPr kumimoji="1" lang="zh-CN" altLang="en-US" sz="2800" b="1" dirty="0">
                            <a:latin typeface="SimHei" panose="02010609060101010101" pitchFamily="49" charset="-122"/>
                            <a:ea typeface="SimHei" panose="02010609060101010101" pitchFamily="49" charset="-122"/>
                          </a:rPr>
                          <a:t>过</a:t>
                        </a:r>
                        <a:endParaRPr kumimoji="1" lang="en-US" altLang="zh-CN" sz="2800" b="1" dirty="0">
                          <a:latin typeface="SimHei" panose="02010609060101010101" pitchFamily="49" charset="-122"/>
                          <a:ea typeface="SimHei" panose="02010609060101010101" pitchFamily="49" charset="-122"/>
                        </a:endParaRPr>
                      </a:p>
                      <a:p>
                        <a:r>
                          <a:rPr kumimoji="1" lang="zh-CN" altLang="en-US" sz="2800" b="1" dirty="0">
                            <a:latin typeface="SimHei" panose="02010609060101010101" pitchFamily="49" charset="-122"/>
                            <a:ea typeface="SimHei" panose="02010609060101010101" pitchFamily="49" charset="-122"/>
                          </a:rPr>
                          <a:t>滤</a:t>
                        </a:r>
                        <a:endParaRPr kumimoji="1" lang="zh-CN" altLang="en-US" b="1" dirty="0">
                          <a:latin typeface="SimHei" panose="02010609060101010101" pitchFamily="49" charset="-122"/>
                          <a:ea typeface="SimHei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77" name="下箭头 76">
                        <a:extLst>
                          <a:ext uri="{FF2B5EF4-FFF2-40B4-BE49-F238E27FC236}">
                            <a16:creationId xmlns:a16="http://schemas.microsoft.com/office/drawing/2014/main" id="{D4279A7D-D0B5-114E-9F97-E78A054144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244457" y="10499083"/>
                        <a:ext cx="1046729" cy="950082"/>
                      </a:xfrm>
                      <a:prstGeom prst="downArrow">
                        <a:avLst/>
                      </a:prstGeom>
                      <a:solidFill>
                        <a:schemeClr val="accent1">
                          <a:alpha val="51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zh-CN" altLang="en-US" dirty="0">
                            <a:solidFill>
                              <a:schemeClr val="tx1"/>
                            </a:solidFill>
                            <a:latin typeface="SimHei" panose="02010609060101010101" pitchFamily="49" charset="-122"/>
                            <a:ea typeface="SimHei" panose="02010609060101010101" pitchFamily="49" charset="-122"/>
                          </a:rPr>
                          <a:t>入库</a:t>
                        </a:r>
                      </a:p>
                    </p:txBody>
                  </p:sp>
                  <p:cxnSp>
                    <p:nvCxnSpPr>
                      <p:cNvPr id="78" name="直线连接符 77">
                        <a:extLst>
                          <a:ext uri="{FF2B5EF4-FFF2-40B4-BE49-F238E27FC236}">
                            <a16:creationId xmlns:a16="http://schemas.microsoft.com/office/drawing/2014/main" id="{3A065C75-E0F9-C54F-8CBF-6FCCD8C8C85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381147" y="12312634"/>
                        <a:ext cx="3352800" cy="0"/>
                      </a:xfrm>
                      <a:prstGeom prst="line">
                        <a:avLst/>
                      </a:prstGeom>
                      <a:ln w="25400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直线箭头连接符 78">
                        <a:extLst>
                          <a:ext uri="{FF2B5EF4-FFF2-40B4-BE49-F238E27FC236}">
                            <a16:creationId xmlns:a16="http://schemas.microsoft.com/office/drawing/2014/main" id="{AC6D2FA7-6C57-414B-8E32-3CBC124AED9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89707" y="2946715"/>
                        <a:ext cx="4109564" cy="0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" name="直线箭头连接符 79">
                        <a:extLst>
                          <a:ext uri="{FF2B5EF4-FFF2-40B4-BE49-F238E27FC236}">
                            <a16:creationId xmlns:a16="http://schemas.microsoft.com/office/drawing/2014/main" id="{F88FDB27-74DB-7C45-9238-EFC3E511401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7098207" y="2950783"/>
                        <a:ext cx="7860615" cy="0"/>
                      </a:xfrm>
                      <a:prstGeom prst="straightConnector1">
                        <a:avLst/>
                      </a:prstGeom>
                      <a:ln w="25400"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1" name="文本框 80">
                        <a:extLst>
                          <a:ext uri="{FF2B5EF4-FFF2-40B4-BE49-F238E27FC236}">
                            <a16:creationId xmlns:a16="http://schemas.microsoft.com/office/drawing/2014/main" id="{E0B152D8-008C-E34F-88AE-7437376FB69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47204" y="2998814"/>
                        <a:ext cx="1415772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zh-CN" altLang="en-US" sz="2400" dirty="0">
                            <a:latin typeface="SimHei" panose="02010609060101010101" pitchFamily="49" charset="-122"/>
                            <a:ea typeface="SimHei" panose="02010609060101010101" pitchFamily="49" charset="-122"/>
                          </a:rPr>
                          <a:t>查询筛选</a:t>
                        </a:r>
                      </a:p>
                    </p:txBody>
                  </p:sp>
                  <p:sp>
                    <p:nvSpPr>
                      <p:cNvPr id="82" name="文本框 81">
                        <a:extLst>
                          <a:ext uri="{FF2B5EF4-FFF2-40B4-BE49-F238E27FC236}">
                            <a16:creationId xmlns:a16="http://schemas.microsoft.com/office/drawing/2014/main" id="{92DBDDA3-81E8-D248-A6B9-A3264DD1112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355051" y="3010816"/>
                        <a:ext cx="1422184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kumimoji="1" lang="zh-CN" altLang="en-US" sz="2400" dirty="0">
                            <a:latin typeface="SimHei" panose="02010609060101010101" pitchFamily="49" charset="-122"/>
                            <a:ea typeface="SimHei" panose="02010609060101010101" pitchFamily="49" charset="-122"/>
                          </a:rPr>
                          <a:t>查询筛选</a:t>
                        </a:r>
                      </a:p>
                    </p:txBody>
                  </p:sp>
                </p:grpSp>
              </p:grpSp>
              <p:grpSp>
                <p:nvGrpSpPr>
                  <p:cNvPr id="56" name="组合 55">
                    <a:extLst>
                      <a:ext uri="{FF2B5EF4-FFF2-40B4-BE49-F238E27FC236}">
                        <a16:creationId xmlns:a16="http://schemas.microsoft.com/office/drawing/2014/main" id="{E7EFD8AD-626B-CE48-83E7-435434FED481}"/>
                      </a:ext>
                    </a:extLst>
                  </p:cNvPr>
                  <p:cNvGrpSpPr/>
                  <p:nvPr/>
                </p:nvGrpSpPr>
                <p:grpSpPr>
                  <a:xfrm>
                    <a:off x="10926984" y="5100357"/>
                    <a:ext cx="5064981" cy="5017869"/>
                    <a:chOff x="16841065" y="5307025"/>
                    <a:chExt cx="5199774" cy="4961605"/>
                  </a:xfrm>
                </p:grpSpPr>
                <p:sp>
                  <p:nvSpPr>
                    <p:cNvPr id="58" name="文本框 57">
                      <a:extLst>
                        <a:ext uri="{FF2B5EF4-FFF2-40B4-BE49-F238E27FC236}">
                          <a16:creationId xmlns:a16="http://schemas.microsoft.com/office/drawing/2014/main" id="{8910583F-AADA-414A-9E4F-0BBA19F440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41065" y="5307025"/>
                      <a:ext cx="5199774" cy="4961605"/>
                    </a:xfrm>
                    <a:prstGeom prst="rect">
                      <a:avLst/>
                    </a:prstGeom>
                    <a:noFill/>
                    <a:ln w="22225">
                      <a:solidFill>
                        <a:schemeClr val="accent1">
                          <a:shade val="50000"/>
                        </a:schemeClr>
                      </a:solidFill>
                      <a:prstDash val="dash"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kumimoji="1" lang="zh-CN" altLang="en-US" dirty="0"/>
                    </a:p>
                  </p:txBody>
                </p:sp>
                <p:graphicFrame>
                  <p:nvGraphicFramePr>
                    <p:cNvPr id="59" name="图示 58">
                      <a:extLst>
                        <a:ext uri="{FF2B5EF4-FFF2-40B4-BE49-F238E27FC236}">
                          <a16:creationId xmlns:a16="http://schemas.microsoft.com/office/drawing/2014/main" id="{1655A4EA-63D8-4F43-B251-8F335D8FCAA7}"/>
                        </a:ext>
                      </a:extLst>
                    </p:cNvPr>
                    <p:cNvGraphicFramePr/>
                    <p:nvPr>
                      <p:extLst>
                        <p:ext uri="{D42A27DB-BD31-4B8C-83A1-F6EECF244321}">
                          <p14:modId xmlns:p14="http://schemas.microsoft.com/office/powerpoint/2010/main" val="1073455421"/>
                        </p:ext>
                      </p:extLst>
                    </p:nvPr>
                  </p:nvGraphicFramePr>
                  <p:xfrm>
                    <a:off x="17347595" y="5695833"/>
                    <a:ext cx="4186715" cy="4183991"/>
                  </p:xfrm>
                  <a:graphic>
                    <a:graphicData uri="http://schemas.openxmlformats.org/drawingml/2006/diagram">
                      <dgm:relIds xmlns:dgm="http://schemas.openxmlformats.org/drawingml/2006/diagram" xmlns:r="http://schemas.openxmlformats.org/officeDocument/2006/relationships" r:dm="rId8" r:lo="rId9" r:qs="rId10" r:cs="rId11"/>
                    </a:graphicData>
                  </a:graphic>
                </p:graphicFrame>
              </p:grpSp>
              <p:sp>
                <p:nvSpPr>
                  <p:cNvPr id="57" name="文本框 56">
                    <a:extLst>
                      <a:ext uri="{FF2B5EF4-FFF2-40B4-BE49-F238E27FC236}">
                        <a16:creationId xmlns:a16="http://schemas.microsoft.com/office/drawing/2014/main" id="{3FD60FED-C4B1-A84E-ACAB-64A9D6DCB366}"/>
                      </a:ext>
                    </a:extLst>
                  </p:cNvPr>
                  <p:cNvSpPr txBox="1"/>
                  <p:nvPr/>
                </p:nvSpPr>
                <p:spPr>
                  <a:xfrm>
                    <a:off x="14657408" y="9113666"/>
                    <a:ext cx="1107996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zh-CN" altLang="en-US" sz="2400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新词发</a:t>
                    </a:r>
                    <a:endParaRPr kumimoji="1" lang="en-US" altLang="zh-CN" sz="2400" dirty="0"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  <a:p>
                    <a:r>
                      <a:rPr kumimoji="1" lang="zh-CN" altLang="en-US" sz="2400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现模块</a:t>
                    </a:r>
                  </a:p>
                </p:txBody>
              </p:sp>
            </p:grpSp>
            <p:sp>
              <p:nvSpPr>
                <p:cNvPr id="52" name="右箭头 51">
                  <a:extLst>
                    <a:ext uri="{FF2B5EF4-FFF2-40B4-BE49-F238E27FC236}">
                      <a16:creationId xmlns:a16="http://schemas.microsoft.com/office/drawing/2014/main" id="{E4E04CEC-EE02-BE42-9D91-B34DEE96902C}"/>
                    </a:ext>
                  </a:extLst>
                </p:cNvPr>
                <p:cNvSpPr/>
                <p:nvPr/>
              </p:nvSpPr>
              <p:spPr>
                <a:xfrm>
                  <a:off x="10424160" y="6858000"/>
                  <a:ext cx="1767046" cy="853440"/>
                </a:xfrm>
                <a:prstGeom prst="rightArrow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b="1" dirty="0">
                      <a:latin typeface="SimHei" panose="02010609060101010101" pitchFamily="49" charset="-122"/>
                      <a:ea typeface="SimHei" panose="02010609060101010101" pitchFamily="49" charset="-122"/>
                    </a:rPr>
                    <a:t>未入库</a:t>
                  </a:r>
                </a:p>
              </p:txBody>
            </p:sp>
          </p:grpSp>
          <p:sp>
            <p:nvSpPr>
              <p:cNvPr id="50" name="下箭头 49">
                <a:extLst>
                  <a:ext uri="{FF2B5EF4-FFF2-40B4-BE49-F238E27FC236}">
                    <a16:creationId xmlns:a16="http://schemas.microsoft.com/office/drawing/2014/main" id="{453FEA08-CDD5-724C-8157-B8C3E259785D}"/>
                  </a:ext>
                </a:extLst>
              </p:cNvPr>
              <p:cNvSpPr/>
              <p:nvPr/>
            </p:nvSpPr>
            <p:spPr>
              <a:xfrm rot="3984243">
                <a:off x="9938348" y="9845212"/>
                <a:ext cx="1046729" cy="1561804"/>
              </a:xfrm>
              <a:prstGeom prst="downArrow">
                <a:avLst/>
              </a:prstGeom>
              <a:solidFill>
                <a:schemeClr val="accent1">
                  <a:alpha val="5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入库</a:t>
                </a:r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125790A-034B-B44C-AD4B-8D21D8A052E0}"/>
                </a:ext>
              </a:extLst>
            </p:cNvPr>
            <p:cNvSpPr txBox="1"/>
            <p:nvPr/>
          </p:nvSpPr>
          <p:spPr>
            <a:xfrm>
              <a:off x="5102652" y="4310036"/>
              <a:ext cx="5860499" cy="5542530"/>
            </a:xfrm>
            <a:prstGeom prst="rect">
              <a:avLst/>
            </a:prstGeom>
            <a:noFill/>
            <a:ln w="22225">
              <a:solidFill>
                <a:schemeClr val="accent1">
                  <a:shade val="50000"/>
                </a:schemeClr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endParaRPr kumimoji="1"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598258C-DFF7-4A49-BE2F-3A830BC2F287}"/>
                </a:ext>
              </a:extLst>
            </p:cNvPr>
            <p:cNvSpPr txBox="1"/>
            <p:nvPr/>
          </p:nvSpPr>
          <p:spPr>
            <a:xfrm>
              <a:off x="5129339" y="8871731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>
                  <a:latin typeface="SimHei" panose="02010609060101010101" pitchFamily="49" charset="-122"/>
                  <a:ea typeface="SimHei" panose="02010609060101010101" pitchFamily="49" charset="-122"/>
                </a:rPr>
                <a:t>通用实体</a:t>
              </a:r>
              <a:endPara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  <a:p>
              <a:r>
                <a:rPr kumimoji="1" lang="zh-CN" altLang="en-US" sz="2400" dirty="0">
                  <a:latin typeface="SimHei" panose="02010609060101010101" pitchFamily="49" charset="-122"/>
                  <a:ea typeface="SimHei" panose="02010609060101010101" pitchFamily="49" charset="-122"/>
                </a:rPr>
                <a:t>词模块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7782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3A9C245-3BCA-574A-8A56-7CF0712EE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7625"/>
            <a:ext cx="12192000" cy="554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3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96E4BF-39C0-6546-B618-C660BD673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2"/>
            <a:ext cx="12192000" cy="685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93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3619AEC-4D51-CD40-A0ED-D488CE8356F1}"/>
              </a:ext>
            </a:extLst>
          </p:cNvPr>
          <p:cNvSpPr txBox="1"/>
          <p:nvPr/>
        </p:nvSpPr>
        <p:spPr>
          <a:xfrm>
            <a:off x="417019" y="1186684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图文资讯</a:t>
            </a:r>
            <a:r>
              <a:rPr kumimoji="1" lang="en-US" altLang="zh-CN" dirty="0"/>
              <a:t>NLP</a:t>
            </a:r>
            <a:r>
              <a:rPr kumimoji="1" lang="zh-CN" altLang="en-US" dirty="0"/>
              <a:t>基础挖掘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04AA451-BC1E-1B4A-A848-C01CD5BDBF1E}"/>
              </a:ext>
            </a:extLst>
          </p:cNvPr>
          <p:cNvGrpSpPr/>
          <p:nvPr/>
        </p:nvGrpSpPr>
        <p:grpSpPr>
          <a:xfrm>
            <a:off x="402758" y="1763342"/>
            <a:ext cx="11393310" cy="4443494"/>
            <a:chOff x="402758" y="1763342"/>
            <a:chExt cx="11393310" cy="326370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49E908E8-884C-5645-84FD-5B39B98294D1}"/>
                </a:ext>
              </a:extLst>
            </p:cNvPr>
            <p:cNvSpPr/>
            <p:nvPr/>
          </p:nvSpPr>
          <p:spPr>
            <a:xfrm>
              <a:off x="402759" y="1767506"/>
              <a:ext cx="1535385" cy="77574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数据源</a:t>
              </a: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F572780-0497-5B4F-BCEB-A9DF6AC6EDF7}"/>
                </a:ext>
              </a:extLst>
            </p:cNvPr>
            <p:cNvSpPr/>
            <p:nvPr/>
          </p:nvSpPr>
          <p:spPr>
            <a:xfrm>
              <a:off x="402758" y="2568943"/>
              <a:ext cx="1535386" cy="7821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爬虫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DB4B4E75-96D6-2D4E-85E5-3512B634BBB4}"/>
                </a:ext>
              </a:extLst>
            </p:cNvPr>
            <p:cNvSpPr/>
            <p:nvPr/>
          </p:nvSpPr>
          <p:spPr>
            <a:xfrm>
              <a:off x="410149" y="3376781"/>
              <a:ext cx="1527995" cy="80942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合作第三方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7094FF3-9037-5D42-8BEB-9AFEB220E87E}"/>
                </a:ext>
              </a:extLst>
            </p:cNvPr>
            <p:cNvSpPr/>
            <p:nvPr/>
          </p:nvSpPr>
          <p:spPr>
            <a:xfrm>
              <a:off x="417019" y="4205372"/>
              <a:ext cx="1521125" cy="821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UGC</a:t>
              </a:r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、</a:t>
              </a:r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PGC</a:t>
              </a:r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A572216-079F-D84E-BD84-75731F1F9578}"/>
                </a:ext>
              </a:extLst>
            </p:cNvPr>
            <p:cNvSpPr/>
            <p:nvPr/>
          </p:nvSpPr>
          <p:spPr>
            <a:xfrm>
              <a:off x="1984223" y="2568943"/>
              <a:ext cx="1514503" cy="24581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去重、</a:t>
              </a:r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ETL</a:t>
              </a:r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A944BEB-0163-3E47-8A40-F94C9347293B}"/>
                </a:ext>
              </a:extLst>
            </p:cNvPr>
            <p:cNvSpPr/>
            <p:nvPr/>
          </p:nvSpPr>
          <p:spPr>
            <a:xfrm>
              <a:off x="3523923" y="1767506"/>
              <a:ext cx="1560583" cy="77574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原始库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1F62E19-1D77-F947-A165-884DAB2B5C0C}"/>
                </a:ext>
              </a:extLst>
            </p:cNvPr>
            <p:cNvSpPr/>
            <p:nvPr/>
          </p:nvSpPr>
          <p:spPr>
            <a:xfrm>
              <a:off x="6698768" y="1767507"/>
              <a:ext cx="2445501" cy="77157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物料画像库（特征库）</a:t>
              </a: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E1F99C3-A02D-9A41-B9EE-F8C14C79A4BD}"/>
                </a:ext>
              </a:extLst>
            </p:cNvPr>
            <p:cNvSpPr/>
            <p:nvPr/>
          </p:nvSpPr>
          <p:spPr>
            <a:xfrm>
              <a:off x="3516802" y="2568943"/>
              <a:ext cx="1567704" cy="2458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原始特征</a:t>
              </a:r>
              <a:endPara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algn="ctr"/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分类、关键词、</a:t>
              </a:r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tag</a:t>
              </a:r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等</a:t>
              </a:r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2FB138A-AFA6-664A-8504-9B4557CFE957}"/>
                </a:ext>
              </a:extLst>
            </p:cNvPr>
            <p:cNvSpPr/>
            <p:nvPr/>
          </p:nvSpPr>
          <p:spPr>
            <a:xfrm>
              <a:off x="5111344" y="1767507"/>
              <a:ext cx="1562226" cy="77574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业务体系构建</a:t>
              </a:r>
              <a:endPara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18C1C28-B001-D74E-B9B7-6CD3FF14573E}"/>
                </a:ext>
              </a:extLst>
            </p:cNvPr>
            <p:cNvSpPr/>
            <p:nvPr/>
          </p:nvSpPr>
          <p:spPr>
            <a:xfrm>
              <a:off x="5111345" y="2567650"/>
              <a:ext cx="1562225" cy="7816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标注体系</a:t>
              </a:r>
              <a:endPara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8FC84DC3-CBCF-7049-B041-BC742A99A94A}"/>
                </a:ext>
              </a:extLst>
            </p:cNvPr>
            <p:cNvSpPr/>
            <p:nvPr/>
          </p:nvSpPr>
          <p:spPr>
            <a:xfrm>
              <a:off x="5111345" y="4205372"/>
              <a:ext cx="1562225" cy="8216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PUSH</a:t>
              </a:r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体系</a:t>
              </a:r>
              <a:endPara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C061A3E-D856-9C48-BA42-80F77C79B69C}"/>
                </a:ext>
              </a:extLst>
            </p:cNvPr>
            <p:cNvSpPr/>
            <p:nvPr/>
          </p:nvSpPr>
          <p:spPr>
            <a:xfrm>
              <a:off x="9169467" y="1763342"/>
              <a:ext cx="2619774" cy="77574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业务应用</a:t>
              </a: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16D7866-9EEB-1C46-8D20-9D99F1086163}"/>
                </a:ext>
              </a:extLst>
            </p:cNvPr>
            <p:cNvSpPr/>
            <p:nvPr/>
          </p:nvSpPr>
          <p:spPr>
            <a:xfrm>
              <a:off x="6698768" y="2567650"/>
              <a:ext cx="685932" cy="16173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显示特征</a:t>
              </a: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845E979-64D8-C140-AF3A-07260B987223}"/>
                </a:ext>
              </a:extLst>
            </p:cNvPr>
            <p:cNvSpPr/>
            <p:nvPr/>
          </p:nvSpPr>
          <p:spPr>
            <a:xfrm>
              <a:off x="6698769" y="4205372"/>
              <a:ext cx="685932" cy="8216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隐式特征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983495E-88EB-F849-8E28-AF633DE366AF}"/>
                </a:ext>
              </a:extLst>
            </p:cNvPr>
            <p:cNvSpPr/>
            <p:nvPr/>
          </p:nvSpPr>
          <p:spPr>
            <a:xfrm>
              <a:off x="7403619" y="2567651"/>
              <a:ext cx="1738367" cy="38381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分类（一二级、情感极性等）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7C3E5FA-E992-F349-AC39-9C15D3C9B373}"/>
                </a:ext>
              </a:extLst>
            </p:cNvPr>
            <p:cNvSpPr/>
            <p:nvPr/>
          </p:nvSpPr>
          <p:spPr>
            <a:xfrm>
              <a:off x="7403619" y="2973967"/>
              <a:ext cx="1740650" cy="2742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关键词、</a:t>
              </a:r>
              <a:r>
                <a:rPr kumimoji="1" lang="en-US" altLang="zh-CN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Tag</a:t>
              </a:r>
              <a:endParaRPr kumimoji="1" lang="zh-CN" alt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DE1BCE1-6619-AB4B-AD20-EF9CBDF4B866}"/>
                </a:ext>
              </a:extLst>
            </p:cNvPr>
            <p:cNvSpPr/>
            <p:nvPr/>
          </p:nvSpPr>
          <p:spPr>
            <a:xfrm>
              <a:off x="5111345" y="3373696"/>
              <a:ext cx="1562225" cy="8113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质量体系</a:t>
              </a:r>
              <a:endPara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223B6CA-670F-A84A-944F-FE4485DE591A}"/>
                </a:ext>
              </a:extLst>
            </p:cNvPr>
            <p:cNvSpPr/>
            <p:nvPr/>
          </p:nvSpPr>
          <p:spPr>
            <a:xfrm>
              <a:off x="1984223" y="1767506"/>
              <a:ext cx="1514503" cy="775742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入库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82D4DCDE-A771-3F43-B609-09FDCB058659}"/>
                </a:ext>
              </a:extLst>
            </p:cNvPr>
            <p:cNvSpPr/>
            <p:nvPr/>
          </p:nvSpPr>
          <p:spPr>
            <a:xfrm>
              <a:off x="7413539" y="3273033"/>
              <a:ext cx="1720809" cy="2894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地域性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D6670C5-774D-3B40-BD4D-3E6B8310E6E9}"/>
                </a:ext>
              </a:extLst>
            </p:cNvPr>
            <p:cNvSpPr/>
            <p:nvPr/>
          </p:nvSpPr>
          <p:spPr>
            <a:xfrm>
              <a:off x="7411013" y="4647005"/>
              <a:ext cx="1723336" cy="37744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隐语义表示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D9D505E-C492-6C41-85AC-1109A01A016C}"/>
                </a:ext>
              </a:extLst>
            </p:cNvPr>
            <p:cNvSpPr/>
            <p:nvPr/>
          </p:nvSpPr>
          <p:spPr>
            <a:xfrm>
              <a:off x="9163188" y="2567651"/>
              <a:ext cx="2626053" cy="68688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推荐系统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98A260B-D704-8240-B43A-E2A2E3A256AB}"/>
                </a:ext>
              </a:extLst>
            </p:cNvPr>
            <p:cNvSpPr/>
            <p:nvPr/>
          </p:nvSpPr>
          <p:spPr>
            <a:xfrm>
              <a:off x="7413540" y="3891078"/>
              <a:ext cx="1720808" cy="2917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内容质量</a:t>
              </a: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89F990F-F0F7-9549-9457-B04E21A04C1A}"/>
                </a:ext>
              </a:extLst>
            </p:cNvPr>
            <p:cNvSpPr/>
            <p:nvPr/>
          </p:nvSpPr>
          <p:spPr>
            <a:xfrm>
              <a:off x="9173108" y="3283104"/>
              <a:ext cx="2608743" cy="7203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搜索系统</a:t>
              </a: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E407778-71E4-C641-8091-7DD070A8A429}"/>
                </a:ext>
              </a:extLst>
            </p:cNvPr>
            <p:cNvSpPr/>
            <p:nvPr/>
          </p:nvSpPr>
          <p:spPr>
            <a:xfrm>
              <a:off x="9180500" y="4027797"/>
              <a:ext cx="2608742" cy="686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广告系统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BFDD8930-F6B3-A742-AD87-884E151F9D06}"/>
                </a:ext>
              </a:extLst>
            </p:cNvPr>
            <p:cNvSpPr/>
            <p:nvPr/>
          </p:nvSpPr>
          <p:spPr>
            <a:xfrm>
              <a:off x="9187326" y="4739037"/>
              <a:ext cx="2608742" cy="2880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</a:t>
              </a:r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2CB9F67-F22B-C647-9A6A-9065E8B0B89E}"/>
                </a:ext>
              </a:extLst>
            </p:cNvPr>
            <p:cNvSpPr/>
            <p:nvPr/>
          </p:nvSpPr>
          <p:spPr>
            <a:xfrm>
              <a:off x="7421177" y="3584968"/>
              <a:ext cx="1720809" cy="2887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时效性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270B87C-B5BB-5442-AA0C-2332232086B5}"/>
                </a:ext>
              </a:extLst>
            </p:cNvPr>
            <p:cNvSpPr/>
            <p:nvPr/>
          </p:nvSpPr>
          <p:spPr>
            <a:xfrm>
              <a:off x="7411012" y="4205373"/>
              <a:ext cx="1730973" cy="419134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Topic</a:t>
              </a:r>
              <a:endPara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854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6B97C1-D8B4-6C2A-3D07-EB9A9B6D9878}"/>
              </a:ext>
            </a:extLst>
          </p:cNvPr>
          <p:cNvSpPr txBox="1"/>
          <p:nvPr/>
        </p:nvSpPr>
        <p:spPr>
          <a:xfrm>
            <a:off x="291548" y="3041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核心词</a:t>
            </a: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EF40F65-C734-0BEA-75F8-A9DA3AF42C1C}"/>
              </a:ext>
            </a:extLst>
          </p:cNvPr>
          <p:cNvGrpSpPr/>
          <p:nvPr/>
        </p:nvGrpSpPr>
        <p:grpSpPr>
          <a:xfrm>
            <a:off x="999912" y="1107479"/>
            <a:ext cx="9783895" cy="5574698"/>
            <a:chOff x="1061905" y="426112"/>
            <a:chExt cx="9783895" cy="5574698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74E9D67E-AAF8-8083-8D27-1A3E1085B677}"/>
                </a:ext>
              </a:extLst>
            </p:cNvPr>
            <p:cNvGrpSpPr/>
            <p:nvPr/>
          </p:nvGrpSpPr>
          <p:grpSpPr>
            <a:xfrm>
              <a:off x="1061905" y="1279506"/>
              <a:ext cx="9783895" cy="4566429"/>
              <a:chOff x="566605" y="1085071"/>
              <a:chExt cx="10582236" cy="5065524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3BBB2626-C8F1-AF17-F438-8373515048CC}"/>
                  </a:ext>
                </a:extLst>
              </p:cNvPr>
              <p:cNvSpPr/>
              <p:nvPr/>
            </p:nvSpPr>
            <p:spPr>
              <a:xfrm>
                <a:off x="566605" y="3186411"/>
                <a:ext cx="993401" cy="7470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Item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（文本）</a:t>
                </a: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DF421BF2-FCDB-0AD3-A09A-2104C86DEAFD}"/>
                  </a:ext>
                </a:extLst>
              </p:cNvPr>
              <p:cNvSpPr/>
              <p:nvPr/>
            </p:nvSpPr>
            <p:spPr>
              <a:xfrm>
                <a:off x="5248833" y="2531575"/>
                <a:ext cx="455395" cy="22233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候选实体词集合</a:t>
                </a:r>
              </a:p>
            </p:txBody>
          </p: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0C091FA4-427F-69A0-1670-C272C646B558}"/>
                  </a:ext>
                </a:extLst>
              </p:cNvPr>
              <p:cNvGrpSpPr/>
              <p:nvPr/>
            </p:nvGrpSpPr>
            <p:grpSpPr>
              <a:xfrm>
                <a:off x="2297877" y="1085071"/>
                <a:ext cx="2490023" cy="4655329"/>
                <a:chOff x="2297877" y="1085071"/>
                <a:chExt cx="2490023" cy="4655329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51F07169-7E7E-82BA-B0E6-E3DC3E4D3A71}"/>
                    </a:ext>
                  </a:extLst>
                </p:cNvPr>
                <p:cNvSpPr/>
                <p:nvPr/>
              </p:nvSpPr>
              <p:spPr>
                <a:xfrm>
                  <a:off x="2567024" y="1085071"/>
                  <a:ext cx="1951727" cy="62146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400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实体词词库</a:t>
                  </a:r>
                  <a:endParaRPr kumimoji="1" lang="en-US" altLang="zh-CN" sz="14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[</a:t>
                  </a:r>
                  <a:r>
                    <a:rPr kumimoji="1" lang="zh-CN" altLang="en-US" sz="1400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实体词：类型</a:t>
                  </a:r>
                  <a:r>
                    <a:rPr kumimoji="1" lang="en-US" altLang="zh-CN" sz="1400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]</a:t>
                  </a: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55EA55E0-07A1-9683-6D52-DB1FFC759D5C}"/>
                    </a:ext>
                  </a:extLst>
                </p:cNvPr>
                <p:cNvSpPr/>
                <p:nvPr/>
              </p:nvSpPr>
              <p:spPr>
                <a:xfrm>
                  <a:off x="2297877" y="2089880"/>
                  <a:ext cx="2490023" cy="365052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/>
                  </a:solidFill>
                  <a:extLst>
                    <a:ext uri="{C807C97D-BFC1-408E-A445-0C87EB9F89A2}">
                      <ask:lineSketchStyleProps xmlns="" xmlns:ask="http://schemas.microsoft.com/office/drawing/2018/sketchyshapes" sd="1451731663">
                        <a:custGeom>
                          <a:avLst/>
                          <a:gdLst>
                            <a:gd name="connsiteX0" fmla="*/ 0 w 2302172"/>
                            <a:gd name="connsiteY0" fmla="*/ 0 h 3290843"/>
                            <a:gd name="connsiteX1" fmla="*/ 529500 w 2302172"/>
                            <a:gd name="connsiteY1" fmla="*/ 0 h 3290843"/>
                            <a:gd name="connsiteX2" fmla="*/ 1151086 w 2302172"/>
                            <a:gd name="connsiteY2" fmla="*/ 0 h 3290843"/>
                            <a:gd name="connsiteX3" fmla="*/ 1726629 w 2302172"/>
                            <a:gd name="connsiteY3" fmla="*/ 0 h 3290843"/>
                            <a:gd name="connsiteX4" fmla="*/ 2302172 w 2302172"/>
                            <a:gd name="connsiteY4" fmla="*/ 0 h 3290843"/>
                            <a:gd name="connsiteX5" fmla="*/ 2302172 w 2302172"/>
                            <a:gd name="connsiteY5" fmla="*/ 559443 h 3290843"/>
                            <a:gd name="connsiteX6" fmla="*/ 2302172 w 2302172"/>
                            <a:gd name="connsiteY6" fmla="*/ 1151795 h 3290843"/>
                            <a:gd name="connsiteX7" fmla="*/ 2302172 w 2302172"/>
                            <a:gd name="connsiteY7" fmla="*/ 1875781 h 3290843"/>
                            <a:gd name="connsiteX8" fmla="*/ 2302172 w 2302172"/>
                            <a:gd name="connsiteY8" fmla="*/ 2435224 h 3290843"/>
                            <a:gd name="connsiteX9" fmla="*/ 2302172 w 2302172"/>
                            <a:gd name="connsiteY9" fmla="*/ 3290843 h 3290843"/>
                            <a:gd name="connsiteX10" fmla="*/ 1726629 w 2302172"/>
                            <a:gd name="connsiteY10" fmla="*/ 3290843 h 3290843"/>
                            <a:gd name="connsiteX11" fmla="*/ 1151086 w 2302172"/>
                            <a:gd name="connsiteY11" fmla="*/ 3290843 h 3290843"/>
                            <a:gd name="connsiteX12" fmla="*/ 644608 w 2302172"/>
                            <a:gd name="connsiteY12" fmla="*/ 3290843 h 3290843"/>
                            <a:gd name="connsiteX13" fmla="*/ 0 w 2302172"/>
                            <a:gd name="connsiteY13" fmla="*/ 3290843 h 3290843"/>
                            <a:gd name="connsiteX14" fmla="*/ 0 w 2302172"/>
                            <a:gd name="connsiteY14" fmla="*/ 2566858 h 3290843"/>
                            <a:gd name="connsiteX15" fmla="*/ 0 w 2302172"/>
                            <a:gd name="connsiteY15" fmla="*/ 1908689 h 3290843"/>
                            <a:gd name="connsiteX16" fmla="*/ 0 w 2302172"/>
                            <a:gd name="connsiteY16" fmla="*/ 1283429 h 3290843"/>
                            <a:gd name="connsiteX17" fmla="*/ 0 w 2302172"/>
                            <a:gd name="connsiteY17" fmla="*/ 723985 h 3290843"/>
                            <a:gd name="connsiteX18" fmla="*/ 0 w 2302172"/>
                            <a:gd name="connsiteY18" fmla="*/ 0 h 329084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2302172" h="3290843" fill="none" extrusionOk="0">
                              <a:moveTo>
                                <a:pt x="0" y="0"/>
                              </a:moveTo>
                              <a:cubicBezTo>
                                <a:pt x="191953" y="14340"/>
                                <a:pt x="316065" y="-10282"/>
                                <a:pt x="529500" y="0"/>
                              </a:cubicBezTo>
                              <a:cubicBezTo>
                                <a:pt x="742935" y="10282"/>
                                <a:pt x="954158" y="-1403"/>
                                <a:pt x="1151086" y="0"/>
                              </a:cubicBezTo>
                              <a:cubicBezTo>
                                <a:pt x="1348014" y="1403"/>
                                <a:pt x="1595589" y="19936"/>
                                <a:pt x="1726629" y="0"/>
                              </a:cubicBezTo>
                              <a:cubicBezTo>
                                <a:pt x="1857669" y="-19936"/>
                                <a:pt x="2038130" y="-20048"/>
                                <a:pt x="2302172" y="0"/>
                              </a:cubicBezTo>
                              <a:cubicBezTo>
                                <a:pt x="2294460" y="259549"/>
                                <a:pt x="2278864" y="319975"/>
                                <a:pt x="2302172" y="559443"/>
                              </a:cubicBezTo>
                              <a:cubicBezTo>
                                <a:pt x="2325480" y="798911"/>
                                <a:pt x="2319765" y="882438"/>
                                <a:pt x="2302172" y="1151795"/>
                              </a:cubicBezTo>
                              <a:cubicBezTo>
                                <a:pt x="2284579" y="1421152"/>
                                <a:pt x="2312201" y="1574307"/>
                                <a:pt x="2302172" y="1875781"/>
                              </a:cubicBezTo>
                              <a:cubicBezTo>
                                <a:pt x="2292143" y="2177255"/>
                                <a:pt x="2299737" y="2174820"/>
                                <a:pt x="2302172" y="2435224"/>
                              </a:cubicBezTo>
                              <a:cubicBezTo>
                                <a:pt x="2304607" y="2695628"/>
                                <a:pt x="2262607" y="2975606"/>
                                <a:pt x="2302172" y="3290843"/>
                              </a:cubicBezTo>
                              <a:cubicBezTo>
                                <a:pt x="2054348" y="3309667"/>
                                <a:pt x="1977286" y="3299058"/>
                                <a:pt x="1726629" y="3290843"/>
                              </a:cubicBezTo>
                              <a:cubicBezTo>
                                <a:pt x="1475972" y="3282628"/>
                                <a:pt x="1315315" y="3307013"/>
                                <a:pt x="1151086" y="3290843"/>
                              </a:cubicBezTo>
                              <a:cubicBezTo>
                                <a:pt x="986857" y="3274673"/>
                                <a:pt x="762993" y="3294870"/>
                                <a:pt x="644608" y="3290843"/>
                              </a:cubicBezTo>
                              <a:cubicBezTo>
                                <a:pt x="526223" y="3286816"/>
                                <a:pt x="182222" y="3301605"/>
                                <a:pt x="0" y="3290843"/>
                              </a:cubicBezTo>
                              <a:cubicBezTo>
                                <a:pt x="30408" y="3089099"/>
                                <a:pt x="21581" y="2899848"/>
                                <a:pt x="0" y="2566858"/>
                              </a:cubicBezTo>
                              <a:cubicBezTo>
                                <a:pt x="-21581" y="2233869"/>
                                <a:pt x="24524" y="2174555"/>
                                <a:pt x="0" y="1908689"/>
                              </a:cubicBezTo>
                              <a:cubicBezTo>
                                <a:pt x="-24524" y="1642823"/>
                                <a:pt x="30148" y="1520335"/>
                                <a:pt x="0" y="1283429"/>
                              </a:cubicBezTo>
                              <a:cubicBezTo>
                                <a:pt x="-30148" y="1046523"/>
                                <a:pt x="-10999" y="951611"/>
                                <a:pt x="0" y="723985"/>
                              </a:cubicBezTo>
                              <a:cubicBezTo>
                                <a:pt x="10999" y="496359"/>
                                <a:pt x="22780" y="293002"/>
                                <a:pt x="0" y="0"/>
                              </a:cubicBezTo>
                              <a:close/>
                            </a:path>
                            <a:path w="2302172" h="3290843" stroke="0" extrusionOk="0">
                              <a:moveTo>
                                <a:pt x="0" y="0"/>
                              </a:moveTo>
                              <a:cubicBezTo>
                                <a:pt x="243754" y="-23210"/>
                                <a:pt x="395335" y="6170"/>
                                <a:pt x="506478" y="0"/>
                              </a:cubicBezTo>
                              <a:cubicBezTo>
                                <a:pt x="617621" y="-6170"/>
                                <a:pt x="942088" y="-12801"/>
                                <a:pt x="1058999" y="0"/>
                              </a:cubicBezTo>
                              <a:cubicBezTo>
                                <a:pt x="1175910" y="12801"/>
                                <a:pt x="1360697" y="-2090"/>
                                <a:pt x="1611520" y="0"/>
                              </a:cubicBezTo>
                              <a:cubicBezTo>
                                <a:pt x="1862343" y="2090"/>
                                <a:pt x="2131919" y="-8995"/>
                                <a:pt x="2302172" y="0"/>
                              </a:cubicBezTo>
                              <a:cubicBezTo>
                                <a:pt x="2287740" y="315590"/>
                                <a:pt x="2325671" y="406313"/>
                                <a:pt x="2302172" y="691077"/>
                              </a:cubicBezTo>
                              <a:cubicBezTo>
                                <a:pt x="2278673" y="975841"/>
                                <a:pt x="2329912" y="1171096"/>
                                <a:pt x="2302172" y="1316337"/>
                              </a:cubicBezTo>
                              <a:cubicBezTo>
                                <a:pt x="2274432" y="1461578"/>
                                <a:pt x="2327387" y="1777437"/>
                                <a:pt x="2302172" y="1908689"/>
                              </a:cubicBezTo>
                              <a:cubicBezTo>
                                <a:pt x="2276957" y="2039941"/>
                                <a:pt x="2297727" y="2261997"/>
                                <a:pt x="2302172" y="2533949"/>
                              </a:cubicBezTo>
                              <a:cubicBezTo>
                                <a:pt x="2306617" y="2805901"/>
                                <a:pt x="2308789" y="3076719"/>
                                <a:pt x="2302172" y="3290843"/>
                              </a:cubicBezTo>
                              <a:cubicBezTo>
                                <a:pt x="2126888" y="3275848"/>
                                <a:pt x="1941889" y="3285527"/>
                                <a:pt x="1795694" y="3290843"/>
                              </a:cubicBezTo>
                              <a:cubicBezTo>
                                <a:pt x="1649499" y="3296159"/>
                                <a:pt x="1447500" y="3303775"/>
                                <a:pt x="1266195" y="3290843"/>
                              </a:cubicBezTo>
                              <a:cubicBezTo>
                                <a:pt x="1084890" y="3277911"/>
                                <a:pt x="879925" y="3288454"/>
                                <a:pt x="644608" y="3290843"/>
                              </a:cubicBezTo>
                              <a:cubicBezTo>
                                <a:pt x="409291" y="3293232"/>
                                <a:pt x="164961" y="3277128"/>
                                <a:pt x="0" y="3290843"/>
                              </a:cubicBezTo>
                              <a:cubicBezTo>
                                <a:pt x="5854" y="2994905"/>
                                <a:pt x="9462" y="2813031"/>
                                <a:pt x="0" y="2566858"/>
                              </a:cubicBezTo>
                              <a:cubicBezTo>
                                <a:pt x="-9462" y="2320686"/>
                                <a:pt x="26256" y="2079802"/>
                                <a:pt x="0" y="1908689"/>
                              </a:cubicBezTo>
                              <a:cubicBezTo>
                                <a:pt x="-26256" y="1737576"/>
                                <a:pt x="-12152" y="1496131"/>
                                <a:pt x="0" y="1316337"/>
                              </a:cubicBezTo>
                              <a:cubicBezTo>
                                <a:pt x="12152" y="1136543"/>
                                <a:pt x="14667" y="872063"/>
                                <a:pt x="0" y="658169"/>
                              </a:cubicBezTo>
                              <a:cubicBezTo>
                                <a:pt x="-14667" y="444275"/>
                                <a:pt x="-31139" y="181533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DF17B4C8-C9DC-3458-FBA7-BF2A861E0ABF}"/>
                    </a:ext>
                  </a:extLst>
                </p:cNvPr>
                <p:cNvSpPr/>
                <p:nvPr/>
              </p:nvSpPr>
              <p:spPr>
                <a:xfrm>
                  <a:off x="2361377" y="2496280"/>
                  <a:ext cx="2324451" cy="5334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400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召回路</a:t>
                  </a:r>
                  <a:r>
                    <a:rPr kumimoji="1" lang="en-US" altLang="zh-CN" sz="1400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1</a:t>
                  </a:r>
                  <a:r>
                    <a:rPr kumimoji="1" lang="zh-CN" altLang="en-US" sz="1400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：</a:t>
                  </a:r>
                  <a:r>
                    <a:rPr kumimoji="1" lang="en-US" altLang="zh-CN" sz="1400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AC</a:t>
                  </a:r>
                  <a:r>
                    <a:rPr kumimoji="1" lang="zh-CN" altLang="en-US" sz="1400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自动机</a:t>
                  </a:r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B11EEC0B-5EE0-5E64-EF2B-A323091EC047}"/>
                    </a:ext>
                  </a:extLst>
                </p:cNvPr>
                <p:cNvSpPr/>
                <p:nvPr/>
              </p:nvSpPr>
              <p:spPr>
                <a:xfrm>
                  <a:off x="2361377" y="3222988"/>
                  <a:ext cx="2324451" cy="5334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400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召回路</a:t>
                  </a:r>
                  <a:r>
                    <a:rPr kumimoji="1" lang="en-US" altLang="zh-CN" sz="1400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2</a:t>
                  </a:r>
                  <a:r>
                    <a:rPr kumimoji="1" lang="zh-CN" altLang="en-US" sz="1400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：规则召回</a:t>
                  </a:r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49985BE7-3441-4358-8218-E5024EF44E79}"/>
                    </a:ext>
                  </a:extLst>
                </p:cNvPr>
                <p:cNvSpPr/>
                <p:nvPr/>
              </p:nvSpPr>
              <p:spPr>
                <a:xfrm>
                  <a:off x="2361377" y="3955321"/>
                  <a:ext cx="2324451" cy="5334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400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召回路</a:t>
                  </a:r>
                  <a:r>
                    <a:rPr kumimoji="1" lang="en-US" altLang="zh-CN" sz="1400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3</a:t>
                  </a:r>
                  <a:r>
                    <a:rPr kumimoji="1" lang="zh-CN" altLang="en-US" sz="1400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：</a:t>
                  </a:r>
                  <a:r>
                    <a:rPr kumimoji="1" lang="en-US" altLang="zh-CN" sz="1400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NER</a:t>
                  </a:r>
                  <a:r>
                    <a:rPr kumimoji="1" lang="zh-CN" altLang="en-US" sz="1400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召回</a:t>
                  </a:r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D62F8550-753A-31DB-E9E4-25C8F35D7BE2}"/>
                    </a:ext>
                  </a:extLst>
                </p:cNvPr>
                <p:cNvSpPr/>
                <p:nvPr/>
              </p:nvSpPr>
              <p:spPr>
                <a:xfrm>
                  <a:off x="2361377" y="4687654"/>
                  <a:ext cx="2324451" cy="53340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rPr>
                    <a:t>…</a:t>
                  </a:r>
                  <a:endParaRPr kumimoji="1" lang="zh-CN" altLang="en-US" sz="1400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A333013D-A0C4-EF21-AC26-ED257F3E58C9}"/>
                  </a:ext>
                </a:extLst>
              </p:cNvPr>
              <p:cNvGrpSpPr/>
              <p:nvPr/>
            </p:nvGrpSpPr>
            <p:grpSpPr>
              <a:xfrm>
                <a:off x="6472834" y="1112222"/>
                <a:ext cx="3359594" cy="5038373"/>
                <a:chOff x="7631107" y="1332643"/>
                <a:chExt cx="3359594" cy="5038373"/>
              </a:xfrm>
            </p:grpSpPr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FD79882A-0C0E-912B-CCF1-7FAF3F876360}"/>
                    </a:ext>
                  </a:extLst>
                </p:cNvPr>
                <p:cNvSpPr/>
                <p:nvPr/>
              </p:nvSpPr>
              <p:spPr>
                <a:xfrm>
                  <a:off x="7631107" y="1332643"/>
                  <a:ext cx="3359594" cy="503837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extLst>
                    <a:ext uri="{C807C97D-BFC1-408E-A445-0C87EB9F89A2}">
                      <ask:lineSketchStyleProps xmlns="" xmlns:ask="http://schemas.microsoft.com/office/drawing/2018/sketchyshapes" sd="2012841570">
                        <a:custGeom>
                          <a:avLst/>
                          <a:gdLst>
                            <a:gd name="connsiteX0" fmla="*/ 0 w 3106141"/>
                            <a:gd name="connsiteY0" fmla="*/ 0 h 4541953"/>
                            <a:gd name="connsiteX1" fmla="*/ 528044 w 3106141"/>
                            <a:gd name="connsiteY1" fmla="*/ 0 h 4541953"/>
                            <a:gd name="connsiteX2" fmla="*/ 1118211 w 3106141"/>
                            <a:gd name="connsiteY2" fmla="*/ 0 h 4541953"/>
                            <a:gd name="connsiteX3" fmla="*/ 1801562 w 3106141"/>
                            <a:gd name="connsiteY3" fmla="*/ 0 h 4541953"/>
                            <a:gd name="connsiteX4" fmla="*/ 2484913 w 3106141"/>
                            <a:gd name="connsiteY4" fmla="*/ 0 h 4541953"/>
                            <a:gd name="connsiteX5" fmla="*/ 3106141 w 3106141"/>
                            <a:gd name="connsiteY5" fmla="*/ 0 h 4541953"/>
                            <a:gd name="connsiteX6" fmla="*/ 3106141 w 3106141"/>
                            <a:gd name="connsiteY6" fmla="*/ 603431 h 4541953"/>
                            <a:gd name="connsiteX7" fmla="*/ 3106141 w 3106141"/>
                            <a:gd name="connsiteY7" fmla="*/ 1297701 h 4541953"/>
                            <a:gd name="connsiteX8" fmla="*/ 3106141 w 3106141"/>
                            <a:gd name="connsiteY8" fmla="*/ 1855712 h 4541953"/>
                            <a:gd name="connsiteX9" fmla="*/ 3106141 w 3106141"/>
                            <a:gd name="connsiteY9" fmla="*/ 2595402 h 4541953"/>
                            <a:gd name="connsiteX10" fmla="*/ 3106141 w 3106141"/>
                            <a:gd name="connsiteY10" fmla="*/ 3289672 h 4541953"/>
                            <a:gd name="connsiteX11" fmla="*/ 3106141 w 3106141"/>
                            <a:gd name="connsiteY11" fmla="*/ 4541953 h 4541953"/>
                            <a:gd name="connsiteX12" fmla="*/ 2453851 w 3106141"/>
                            <a:gd name="connsiteY12" fmla="*/ 4541953 h 4541953"/>
                            <a:gd name="connsiteX13" fmla="*/ 1925807 w 3106141"/>
                            <a:gd name="connsiteY13" fmla="*/ 4541953 h 4541953"/>
                            <a:gd name="connsiteX14" fmla="*/ 1335641 w 3106141"/>
                            <a:gd name="connsiteY14" fmla="*/ 4541953 h 4541953"/>
                            <a:gd name="connsiteX15" fmla="*/ 807597 w 3106141"/>
                            <a:gd name="connsiteY15" fmla="*/ 4541953 h 4541953"/>
                            <a:gd name="connsiteX16" fmla="*/ 0 w 3106141"/>
                            <a:gd name="connsiteY16" fmla="*/ 4541953 h 4541953"/>
                            <a:gd name="connsiteX17" fmla="*/ 0 w 3106141"/>
                            <a:gd name="connsiteY17" fmla="*/ 3802264 h 4541953"/>
                            <a:gd name="connsiteX18" fmla="*/ 0 w 3106141"/>
                            <a:gd name="connsiteY18" fmla="*/ 3062574 h 4541953"/>
                            <a:gd name="connsiteX19" fmla="*/ 0 w 3106141"/>
                            <a:gd name="connsiteY19" fmla="*/ 2368304 h 4541953"/>
                            <a:gd name="connsiteX20" fmla="*/ 0 w 3106141"/>
                            <a:gd name="connsiteY20" fmla="*/ 1764873 h 4541953"/>
                            <a:gd name="connsiteX21" fmla="*/ 0 w 3106141"/>
                            <a:gd name="connsiteY21" fmla="*/ 1206862 h 4541953"/>
                            <a:gd name="connsiteX22" fmla="*/ 0 w 3106141"/>
                            <a:gd name="connsiteY22" fmla="*/ 0 h 454195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</a:cxnLst>
                          <a:rect l="l" t="t" r="r" b="b"/>
                          <a:pathLst>
                            <a:path w="3106141" h="4541953" fill="none" extrusionOk="0">
                              <a:moveTo>
                                <a:pt x="0" y="0"/>
                              </a:moveTo>
                              <a:cubicBezTo>
                                <a:pt x="154781" y="17583"/>
                                <a:pt x="361779" y="3991"/>
                                <a:pt x="528044" y="0"/>
                              </a:cubicBezTo>
                              <a:cubicBezTo>
                                <a:pt x="694309" y="-3991"/>
                                <a:pt x="873905" y="25200"/>
                                <a:pt x="1118211" y="0"/>
                              </a:cubicBezTo>
                              <a:cubicBezTo>
                                <a:pt x="1362517" y="-25200"/>
                                <a:pt x="1547443" y="18449"/>
                                <a:pt x="1801562" y="0"/>
                              </a:cubicBezTo>
                              <a:cubicBezTo>
                                <a:pt x="2055681" y="-18449"/>
                                <a:pt x="2220896" y="2297"/>
                                <a:pt x="2484913" y="0"/>
                              </a:cubicBezTo>
                              <a:cubicBezTo>
                                <a:pt x="2748930" y="-2297"/>
                                <a:pt x="2865950" y="6769"/>
                                <a:pt x="3106141" y="0"/>
                              </a:cubicBezTo>
                              <a:cubicBezTo>
                                <a:pt x="3107999" y="285428"/>
                                <a:pt x="3104611" y="447223"/>
                                <a:pt x="3106141" y="603431"/>
                              </a:cubicBezTo>
                              <a:cubicBezTo>
                                <a:pt x="3107671" y="759639"/>
                                <a:pt x="3100571" y="1057468"/>
                                <a:pt x="3106141" y="1297701"/>
                              </a:cubicBezTo>
                              <a:cubicBezTo>
                                <a:pt x="3111712" y="1537934"/>
                                <a:pt x="3133706" y="1615543"/>
                                <a:pt x="3106141" y="1855712"/>
                              </a:cubicBezTo>
                              <a:cubicBezTo>
                                <a:pt x="3078576" y="2095881"/>
                                <a:pt x="3103362" y="2412778"/>
                                <a:pt x="3106141" y="2595402"/>
                              </a:cubicBezTo>
                              <a:cubicBezTo>
                                <a:pt x="3108921" y="2778026"/>
                                <a:pt x="3134446" y="2957853"/>
                                <a:pt x="3106141" y="3289672"/>
                              </a:cubicBezTo>
                              <a:cubicBezTo>
                                <a:pt x="3077837" y="3621491"/>
                                <a:pt x="3139596" y="4110519"/>
                                <a:pt x="3106141" y="4541953"/>
                              </a:cubicBezTo>
                              <a:cubicBezTo>
                                <a:pt x="2782381" y="4553557"/>
                                <a:pt x="2629707" y="4515529"/>
                                <a:pt x="2453851" y="4541953"/>
                              </a:cubicBezTo>
                              <a:cubicBezTo>
                                <a:pt x="2277995" y="4568378"/>
                                <a:pt x="2065974" y="4530338"/>
                                <a:pt x="1925807" y="4541953"/>
                              </a:cubicBezTo>
                              <a:cubicBezTo>
                                <a:pt x="1785640" y="4553568"/>
                                <a:pt x="1551324" y="4563696"/>
                                <a:pt x="1335641" y="4541953"/>
                              </a:cubicBezTo>
                              <a:cubicBezTo>
                                <a:pt x="1119958" y="4520210"/>
                                <a:pt x="1032071" y="4527738"/>
                                <a:pt x="807597" y="4541953"/>
                              </a:cubicBezTo>
                              <a:cubicBezTo>
                                <a:pt x="583123" y="4556168"/>
                                <a:pt x="330807" y="4551379"/>
                                <a:pt x="0" y="4541953"/>
                              </a:cubicBezTo>
                              <a:cubicBezTo>
                                <a:pt x="16419" y="4204925"/>
                                <a:pt x="-17523" y="4048025"/>
                                <a:pt x="0" y="3802264"/>
                              </a:cubicBezTo>
                              <a:cubicBezTo>
                                <a:pt x="17523" y="3556503"/>
                                <a:pt x="29592" y="3267456"/>
                                <a:pt x="0" y="3062574"/>
                              </a:cubicBezTo>
                              <a:cubicBezTo>
                                <a:pt x="-29592" y="2857692"/>
                                <a:pt x="23255" y="2679278"/>
                                <a:pt x="0" y="2368304"/>
                              </a:cubicBezTo>
                              <a:cubicBezTo>
                                <a:pt x="-23255" y="2057330"/>
                                <a:pt x="-9955" y="1929772"/>
                                <a:pt x="0" y="1764873"/>
                              </a:cubicBezTo>
                              <a:cubicBezTo>
                                <a:pt x="9955" y="1599974"/>
                                <a:pt x="15728" y="1405583"/>
                                <a:pt x="0" y="1206862"/>
                              </a:cubicBezTo>
                              <a:cubicBezTo>
                                <a:pt x="-15728" y="1008141"/>
                                <a:pt x="41684" y="398552"/>
                                <a:pt x="0" y="0"/>
                              </a:cubicBezTo>
                              <a:close/>
                            </a:path>
                            <a:path w="3106141" h="4541953" stroke="0" extrusionOk="0">
                              <a:moveTo>
                                <a:pt x="0" y="0"/>
                              </a:moveTo>
                              <a:cubicBezTo>
                                <a:pt x="220299" y="2174"/>
                                <a:pt x="344393" y="-898"/>
                                <a:pt x="528044" y="0"/>
                              </a:cubicBezTo>
                              <a:cubicBezTo>
                                <a:pt x="711695" y="898"/>
                                <a:pt x="913826" y="-1083"/>
                                <a:pt x="1056088" y="0"/>
                              </a:cubicBezTo>
                              <a:cubicBezTo>
                                <a:pt x="1198350" y="1083"/>
                                <a:pt x="1448647" y="-5285"/>
                                <a:pt x="1677316" y="0"/>
                              </a:cubicBezTo>
                              <a:cubicBezTo>
                                <a:pt x="1905985" y="5285"/>
                                <a:pt x="2035767" y="-6180"/>
                                <a:pt x="2267483" y="0"/>
                              </a:cubicBezTo>
                              <a:cubicBezTo>
                                <a:pt x="2499199" y="6180"/>
                                <a:pt x="2917510" y="-30490"/>
                                <a:pt x="3106141" y="0"/>
                              </a:cubicBezTo>
                              <a:cubicBezTo>
                                <a:pt x="3119422" y="186491"/>
                                <a:pt x="3078714" y="352965"/>
                                <a:pt x="3106141" y="603431"/>
                              </a:cubicBezTo>
                              <a:cubicBezTo>
                                <a:pt x="3133568" y="853897"/>
                                <a:pt x="3102410" y="931869"/>
                                <a:pt x="3106141" y="1116023"/>
                              </a:cubicBezTo>
                              <a:cubicBezTo>
                                <a:pt x="3109872" y="1300177"/>
                                <a:pt x="3134164" y="1621654"/>
                                <a:pt x="3106141" y="1810293"/>
                              </a:cubicBezTo>
                              <a:cubicBezTo>
                                <a:pt x="3078119" y="1998932"/>
                                <a:pt x="3084667" y="2197285"/>
                                <a:pt x="3106141" y="2459143"/>
                              </a:cubicBezTo>
                              <a:cubicBezTo>
                                <a:pt x="3127616" y="2721001"/>
                                <a:pt x="3078999" y="2783899"/>
                                <a:pt x="3106141" y="3107994"/>
                              </a:cubicBezTo>
                              <a:cubicBezTo>
                                <a:pt x="3133283" y="3432089"/>
                                <a:pt x="3086229" y="3500753"/>
                                <a:pt x="3106141" y="3620585"/>
                              </a:cubicBezTo>
                              <a:cubicBezTo>
                                <a:pt x="3126053" y="3740417"/>
                                <a:pt x="3104958" y="4329486"/>
                                <a:pt x="3106141" y="4541953"/>
                              </a:cubicBezTo>
                              <a:cubicBezTo>
                                <a:pt x="2931410" y="4558274"/>
                                <a:pt x="2750488" y="4550488"/>
                                <a:pt x="2547036" y="4541953"/>
                              </a:cubicBezTo>
                              <a:cubicBezTo>
                                <a:pt x="2343585" y="4533418"/>
                                <a:pt x="2091192" y="4513258"/>
                                <a:pt x="1894746" y="4541953"/>
                              </a:cubicBezTo>
                              <a:cubicBezTo>
                                <a:pt x="1698300" y="4570649"/>
                                <a:pt x="1428113" y="4562341"/>
                                <a:pt x="1211395" y="4541953"/>
                              </a:cubicBezTo>
                              <a:cubicBezTo>
                                <a:pt x="994677" y="4521565"/>
                                <a:pt x="763388" y="4521719"/>
                                <a:pt x="559105" y="4541953"/>
                              </a:cubicBezTo>
                              <a:cubicBezTo>
                                <a:pt x="354822" y="4562188"/>
                                <a:pt x="259618" y="4526907"/>
                                <a:pt x="0" y="4541953"/>
                              </a:cubicBezTo>
                              <a:cubicBezTo>
                                <a:pt x="27249" y="4285055"/>
                                <a:pt x="-17679" y="4252844"/>
                                <a:pt x="0" y="3983942"/>
                              </a:cubicBezTo>
                              <a:cubicBezTo>
                                <a:pt x="17679" y="3715040"/>
                                <a:pt x="-19310" y="3645608"/>
                                <a:pt x="0" y="3335091"/>
                              </a:cubicBezTo>
                              <a:cubicBezTo>
                                <a:pt x="19310" y="3024574"/>
                                <a:pt x="-30833" y="2825236"/>
                                <a:pt x="0" y="2640821"/>
                              </a:cubicBezTo>
                              <a:cubicBezTo>
                                <a:pt x="30833" y="2456406"/>
                                <a:pt x="-22167" y="2287229"/>
                                <a:pt x="0" y="2037390"/>
                              </a:cubicBezTo>
                              <a:cubicBezTo>
                                <a:pt x="22167" y="1787551"/>
                                <a:pt x="1453" y="1742583"/>
                                <a:pt x="0" y="1524799"/>
                              </a:cubicBezTo>
                              <a:cubicBezTo>
                                <a:pt x="-1453" y="1307015"/>
                                <a:pt x="32043" y="1155573"/>
                                <a:pt x="0" y="830529"/>
                              </a:cubicBezTo>
                              <a:cubicBezTo>
                                <a:pt x="-32043" y="505485"/>
                                <a:pt x="-31654" y="238788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89B55CBC-DBA2-6B74-6670-1EB1D178A02B}"/>
                    </a:ext>
                  </a:extLst>
                </p:cNvPr>
                <p:cNvGrpSpPr/>
                <p:nvPr/>
              </p:nvGrpSpPr>
              <p:grpSpPr>
                <a:xfrm>
                  <a:off x="7798184" y="1512089"/>
                  <a:ext cx="3031892" cy="4679480"/>
                  <a:chOff x="7825541" y="1607020"/>
                  <a:chExt cx="3031892" cy="4679480"/>
                </a:xfrm>
              </p:grpSpPr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FA2AB047-9DFD-39A3-F144-D87939638721}"/>
                      </a:ext>
                    </a:extLst>
                  </p:cNvPr>
                  <p:cNvSpPr txBox="1"/>
                  <p:nvPr/>
                </p:nvSpPr>
                <p:spPr>
                  <a:xfrm>
                    <a:off x="7871948" y="2620237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sz="2400" b="1" dirty="0"/>
                      <a:t>+</a:t>
                    </a:r>
                    <a:endParaRPr kumimoji="1" lang="zh-CN" altLang="en-US" b="1" dirty="0"/>
                  </a:p>
                </p:txBody>
              </p:sp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476D786B-4290-07F7-E9DE-25E796F2EDEE}"/>
                      </a:ext>
                    </a:extLst>
                  </p:cNvPr>
                  <p:cNvGrpSpPr/>
                  <p:nvPr/>
                </p:nvGrpSpPr>
                <p:grpSpPr>
                  <a:xfrm>
                    <a:off x="7825541" y="1607020"/>
                    <a:ext cx="3031892" cy="4679480"/>
                    <a:chOff x="7825541" y="1607020"/>
                    <a:chExt cx="3031892" cy="4679480"/>
                  </a:xfrm>
                </p:grpSpPr>
                <p:sp>
                  <p:nvSpPr>
                    <p:cNvPr id="33" name="矩形 32">
                      <a:extLst>
                        <a:ext uri="{FF2B5EF4-FFF2-40B4-BE49-F238E27FC236}">
                          <a16:creationId xmlns:a16="http://schemas.microsoft.com/office/drawing/2014/main" id="{230FEC11-255D-15D2-0509-898E865675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453221" y="1632347"/>
                      <a:ext cx="404212" cy="465415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精排</a:t>
                      </a:r>
                    </a:p>
                  </p:txBody>
                </p:sp>
                <p:sp>
                  <p:nvSpPr>
                    <p:cNvPr id="41" name="矩形 40">
                      <a:extLst>
                        <a:ext uri="{FF2B5EF4-FFF2-40B4-BE49-F238E27FC236}">
                          <a16:creationId xmlns:a16="http://schemas.microsoft.com/office/drawing/2014/main" id="{2076BDD4-414B-A229-4A95-AA5E247098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25541" y="3012352"/>
                      <a:ext cx="404213" cy="327414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特征模板</a:t>
                      </a:r>
                    </a:p>
                  </p:txBody>
                </p:sp>
                <p:sp>
                  <p:nvSpPr>
                    <p:cNvPr id="42" name="矩形 41">
                      <a:extLst>
                        <a:ext uri="{FF2B5EF4-FFF2-40B4-BE49-F238E27FC236}">
                          <a16:creationId xmlns:a16="http://schemas.microsoft.com/office/drawing/2014/main" id="{DF484360-B49B-CE7E-328F-0968BAA963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0804" y="3012352"/>
                      <a:ext cx="1600200" cy="53340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sz="1600" dirty="0">
                          <a:solidFill>
                            <a:schemeClr val="tx1"/>
                          </a:solidFill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统计特征</a:t>
                      </a:r>
                    </a:p>
                  </p:txBody>
                </p:sp>
                <p:sp>
                  <p:nvSpPr>
                    <p:cNvPr id="43" name="矩形 42">
                      <a:extLst>
                        <a:ext uri="{FF2B5EF4-FFF2-40B4-BE49-F238E27FC236}">
                          <a16:creationId xmlns:a16="http://schemas.microsoft.com/office/drawing/2014/main" id="{49485055-234A-03BB-FC2B-0604DEB19D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0804" y="4591895"/>
                      <a:ext cx="1600200" cy="53340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600" dirty="0">
                          <a:solidFill>
                            <a:schemeClr val="tx1"/>
                          </a:solidFill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OCR</a:t>
                      </a:r>
                      <a:r>
                        <a:rPr kumimoji="1" lang="zh-CN" altLang="en-US" sz="1600" dirty="0">
                          <a:solidFill>
                            <a:schemeClr val="tx1"/>
                          </a:solidFill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特征</a:t>
                      </a:r>
                    </a:p>
                  </p:txBody>
                </p:sp>
                <p:sp>
                  <p:nvSpPr>
                    <p:cNvPr id="44" name="矩形 43">
                      <a:extLst>
                        <a:ext uri="{FF2B5EF4-FFF2-40B4-BE49-F238E27FC236}">
                          <a16:creationId xmlns:a16="http://schemas.microsoft.com/office/drawing/2014/main" id="{21C3C0A1-97C5-930B-C65D-1EAC11B0BD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25541" y="1607020"/>
                      <a:ext cx="404212" cy="108276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dirty="0">
                          <a:solidFill>
                            <a:schemeClr val="tx1"/>
                          </a:solidFill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粗排</a:t>
                      </a:r>
                    </a:p>
                  </p:txBody>
                </p:sp>
                <p:sp>
                  <p:nvSpPr>
                    <p:cNvPr id="48" name="矩形 47">
                      <a:extLst>
                        <a:ext uri="{FF2B5EF4-FFF2-40B4-BE49-F238E27FC236}">
                          <a16:creationId xmlns:a16="http://schemas.microsoft.com/office/drawing/2014/main" id="{423E6263-818A-BF15-B6FE-C6A00786A0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07219" y="3606503"/>
                      <a:ext cx="1023404" cy="24532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200" dirty="0">
                          <a:solidFill>
                            <a:schemeClr val="tx1"/>
                          </a:solidFill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TF</a:t>
                      </a: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特征</a:t>
                      </a:r>
                    </a:p>
                  </p:txBody>
                </p:sp>
                <p:sp>
                  <p:nvSpPr>
                    <p:cNvPr id="50" name="矩形 49">
                      <a:extLst>
                        <a:ext uri="{FF2B5EF4-FFF2-40B4-BE49-F238E27FC236}">
                          <a16:creationId xmlns:a16="http://schemas.microsoft.com/office/drawing/2014/main" id="{417A274F-30A6-78A4-7EF8-6E8740091C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07219" y="3912581"/>
                      <a:ext cx="1023404" cy="24532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200" dirty="0">
                          <a:solidFill>
                            <a:schemeClr val="tx1"/>
                          </a:solidFill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IDF</a:t>
                      </a: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特征</a:t>
                      </a:r>
                    </a:p>
                  </p:txBody>
                </p:sp>
                <p:sp>
                  <p:nvSpPr>
                    <p:cNvPr id="51" name="矩形 50">
                      <a:extLst>
                        <a:ext uri="{FF2B5EF4-FFF2-40B4-BE49-F238E27FC236}">
                          <a16:creationId xmlns:a16="http://schemas.microsoft.com/office/drawing/2014/main" id="{7A2410ED-E78F-D933-A393-576EBA8FC3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07219" y="4217398"/>
                      <a:ext cx="1023404" cy="24532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200" dirty="0">
                          <a:solidFill>
                            <a:schemeClr val="tx1"/>
                          </a:solidFill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…</a:t>
                      </a:r>
                      <a:endParaRPr kumimoji="1" lang="zh-CN" altLang="en-US" sz="1200" dirty="0">
                        <a:solidFill>
                          <a:schemeClr val="tx1"/>
                        </a:solidFill>
                        <a:latin typeface="SimHei" panose="02010609060101010101" pitchFamily="49" charset="-122"/>
                        <a:ea typeface="SimHei" panose="02010609060101010101" pitchFamily="49" charset="-122"/>
                      </a:endParaRPr>
                    </a:p>
                  </p:txBody>
                </p:sp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B348AB1D-00D3-96EB-F1CD-C58E373CBD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07219" y="5850217"/>
                      <a:ext cx="1023404" cy="24532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200" dirty="0">
                          <a:solidFill>
                            <a:schemeClr val="tx1"/>
                          </a:solidFill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…</a:t>
                      </a:r>
                      <a:endParaRPr kumimoji="1" lang="zh-CN" altLang="en-US" sz="1200" dirty="0">
                        <a:solidFill>
                          <a:schemeClr val="tx1"/>
                        </a:solidFill>
                        <a:latin typeface="SimHei" panose="02010609060101010101" pitchFamily="49" charset="-122"/>
                        <a:ea typeface="SimHei" panose="02010609060101010101" pitchFamily="49" charset="-122"/>
                      </a:endParaRPr>
                    </a:p>
                  </p:txBody>
                </p:sp>
                <p:sp>
                  <p:nvSpPr>
                    <p:cNvPr id="53" name="矩形 52">
                      <a:extLst>
                        <a:ext uri="{FF2B5EF4-FFF2-40B4-BE49-F238E27FC236}">
                          <a16:creationId xmlns:a16="http://schemas.microsoft.com/office/drawing/2014/main" id="{AA32B471-52AD-4562-25A7-6FB4B73015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07219" y="5198980"/>
                      <a:ext cx="1023404" cy="24532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字体颜色</a:t>
                      </a:r>
                    </a:p>
                  </p:txBody>
                </p:sp>
                <p:sp>
                  <p:nvSpPr>
                    <p:cNvPr id="54" name="矩形 53">
                      <a:extLst>
                        <a:ext uri="{FF2B5EF4-FFF2-40B4-BE49-F238E27FC236}">
                          <a16:creationId xmlns:a16="http://schemas.microsoft.com/office/drawing/2014/main" id="{1C1C10B8-D48D-534A-B31E-4A3EC62A25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07219" y="5516010"/>
                      <a:ext cx="1023404" cy="245327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字体大小</a:t>
                      </a:r>
                    </a:p>
                  </p:txBody>
                </p:sp>
                <p:sp>
                  <p:nvSpPr>
                    <p:cNvPr id="55" name="矩形 54">
                      <a:extLst>
                        <a:ext uri="{FF2B5EF4-FFF2-40B4-BE49-F238E27FC236}">
                          <a16:creationId xmlns:a16="http://schemas.microsoft.com/office/drawing/2014/main" id="{560786C4-8081-D0D8-53CA-BFF53F0CFE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10804" y="1632347"/>
                      <a:ext cx="1600200" cy="533400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sz="1600" dirty="0">
                          <a:solidFill>
                            <a:schemeClr val="tx1"/>
                          </a:solidFill>
                          <a:latin typeface="SimHei" panose="02010609060101010101" pitchFamily="49" charset="-122"/>
                          <a:ea typeface="SimHei" panose="02010609060101010101" pitchFamily="49" charset="-122"/>
                        </a:rPr>
                        <a:t>文本打分特征</a:t>
                      </a:r>
                    </a:p>
                  </p:txBody>
                </p:sp>
              </p:grpSp>
            </p:grpSp>
          </p:grpSp>
          <p:sp>
            <p:nvSpPr>
              <p:cNvPr id="22" name="右箭头 21">
                <a:extLst>
                  <a:ext uri="{FF2B5EF4-FFF2-40B4-BE49-F238E27FC236}">
                    <a16:creationId xmlns:a16="http://schemas.microsoft.com/office/drawing/2014/main" id="{C3747902-8BD2-9A5E-BD15-DFED885A6EDE}"/>
                  </a:ext>
                </a:extLst>
              </p:cNvPr>
              <p:cNvSpPr/>
              <p:nvPr/>
            </p:nvSpPr>
            <p:spPr>
              <a:xfrm>
                <a:off x="4927966" y="3570078"/>
                <a:ext cx="176645" cy="12266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6" name="右箭头 75">
                <a:extLst>
                  <a:ext uri="{FF2B5EF4-FFF2-40B4-BE49-F238E27FC236}">
                    <a16:creationId xmlns:a16="http://schemas.microsoft.com/office/drawing/2014/main" id="{95460FAB-BA70-F5A7-DF9E-D665DF76D05B}"/>
                  </a:ext>
                </a:extLst>
              </p:cNvPr>
              <p:cNvSpPr/>
              <p:nvPr/>
            </p:nvSpPr>
            <p:spPr>
              <a:xfrm>
                <a:off x="5898560" y="3570078"/>
                <a:ext cx="176645" cy="12266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7" name="右箭头 76">
                <a:extLst>
                  <a:ext uri="{FF2B5EF4-FFF2-40B4-BE49-F238E27FC236}">
                    <a16:creationId xmlns:a16="http://schemas.microsoft.com/office/drawing/2014/main" id="{35E42F8F-F89D-37B6-B77B-EF8627A5818F}"/>
                  </a:ext>
                </a:extLst>
              </p:cNvPr>
              <p:cNvSpPr/>
              <p:nvPr/>
            </p:nvSpPr>
            <p:spPr>
              <a:xfrm>
                <a:off x="1840619" y="3486876"/>
                <a:ext cx="176645" cy="12266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下箭头 22">
                <a:extLst>
                  <a:ext uri="{FF2B5EF4-FFF2-40B4-BE49-F238E27FC236}">
                    <a16:creationId xmlns:a16="http://schemas.microsoft.com/office/drawing/2014/main" id="{1EC7B48C-B710-57E0-FC4D-73115EE9F831}"/>
                  </a:ext>
                </a:extLst>
              </p:cNvPr>
              <p:cNvSpPr/>
              <p:nvPr/>
            </p:nvSpPr>
            <p:spPr>
              <a:xfrm>
                <a:off x="3412801" y="1757856"/>
                <a:ext cx="221602" cy="28398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8" name="右箭头 77">
                <a:extLst>
                  <a:ext uri="{FF2B5EF4-FFF2-40B4-BE49-F238E27FC236}">
                    <a16:creationId xmlns:a16="http://schemas.microsoft.com/office/drawing/2014/main" id="{1D0C1B09-EFFB-046E-B37E-E4A9A15621C0}"/>
                  </a:ext>
                </a:extLst>
              </p:cNvPr>
              <p:cNvSpPr/>
              <p:nvPr/>
            </p:nvSpPr>
            <p:spPr>
              <a:xfrm>
                <a:off x="10141734" y="3627329"/>
                <a:ext cx="176645" cy="12266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BCCE64EA-0DB9-9787-819D-3E61F9AAC04E}"/>
                  </a:ext>
                </a:extLst>
              </p:cNvPr>
              <p:cNvSpPr/>
              <p:nvPr/>
            </p:nvSpPr>
            <p:spPr>
              <a:xfrm>
                <a:off x="10687132" y="3198981"/>
                <a:ext cx="461709" cy="9793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核心词</a:t>
                </a:r>
              </a:p>
            </p:txBody>
          </p:sp>
        </p:grp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FB86BB2-1998-BAED-2FA4-CBD2D8FECFCD}"/>
                </a:ext>
              </a:extLst>
            </p:cNvPr>
            <p:cNvSpPr/>
            <p:nvPr/>
          </p:nvSpPr>
          <p:spPr>
            <a:xfrm>
              <a:off x="2342413" y="550639"/>
              <a:ext cx="2772773" cy="5435174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18FFB389-0553-253C-8A36-15D5D1B7EB2F}"/>
                </a:ext>
              </a:extLst>
            </p:cNvPr>
            <p:cNvGrpSpPr/>
            <p:nvPr/>
          </p:nvGrpSpPr>
          <p:grpSpPr>
            <a:xfrm>
              <a:off x="2412271" y="426112"/>
              <a:ext cx="7378126" cy="5574698"/>
              <a:chOff x="2536545" y="426112"/>
              <a:chExt cx="7378126" cy="5574698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D00FC4A-2AA6-E325-EB14-B74FC349AD1C}"/>
                  </a:ext>
                </a:extLst>
              </p:cNvPr>
              <p:cNvSpPr/>
              <p:nvPr/>
            </p:nvSpPr>
            <p:spPr>
              <a:xfrm>
                <a:off x="6311324" y="426112"/>
                <a:ext cx="3603347" cy="5574698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C8F1E63-A5A5-52AD-CE91-C58F2253AEAD}"/>
                  </a:ext>
                </a:extLst>
              </p:cNvPr>
              <p:cNvSpPr txBox="1"/>
              <p:nvPr/>
            </p:nvSpPr>
            <p:spPr>
              <a:xfrm>
                <a:off x="2536545" y="65070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FF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召回阶段</a:t>
                </a:r>
              </a:p>
            </p:txBody>
          </p:sp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2EC70EBA-C539-27BD-8E6A-8AA2E8C12ADB}"/>
                  </a:ext>
                </a:extLst>
              </p:cNvPr>
              <p:cNvSpPr txBox="1"/>
              <p:nvPr/>
            </p:nvSpPr>
            <p:spPr>
              <a:xfrm>
                <a:off x="6476654" y="55305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FF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排序阶段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138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6B97C1-D8B4-6C2A-3D07-EB9A9B6D9878}"/>
              </a:ext>
            </a:extLst>
          </p:cNvPr>
          <p:cNvSpPr txBox="1"/>
          <p:nvPr/>
        </p:nvSpPr>
        <p:spPr>
          <a:xfrm>
            <a:off x="291548" y="30419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SimHei" panose="02010609060101010101" pitchFamily="49" charset="-122"/>
                <a:ea typeface="SimHei" panose="02010609060101010101" pitchFamily="49" charset="-122"/>
              </a:rPr>
              <a:t>keybert</a:t>
            </a:r>
            <a:endParaRPr kumimoji="1"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4FA27DD-51D8-83BB-E557-C73D8D831A25}"/>
              </a:ext>
            </a:extLst>
          </p:cNvPr>
          <p:cNvGrpSpPr/>
          <p:nvPr/>
        </p:nvGrpSpPr>
        <p:grpSpPr>
          <a:xfrm>
            <a:off x="291548" y="1457739"/>
            <a:ext cx="11595652" cy="4980611"/>
            <a:chOff x="291548" y="1457739"/>
            <a:chExt cx="11595652" cy="498061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71C20920-43D8-BEB7-71E1-4FBED380E903}"/>
                </a:ext>
              </a:extLst>
            </p:cNvPr>
            <p:cNvGrpSpPr/>
            <p:nvPr/>
          </p:nvGrpSpPr>
          <p:grpSpPr>
            <a:xfrm>
              <a:off x="291548" y="1739223"/>
              <a:ext cx="11595652" cy="3535141"/>
              <a:chOff x="277231" y="1672964"/>
              <a:chExt cx="11848934" cy="2936347"/>
            </a:xfrm>
          </p:grpSpPr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7E38BE55-35AC-1920-4E15-7FFB1A168A23}"/>
                  </a:ext>
                </a:extLst>
              </p:cNvPr>
              <p:cNvSpPr/>
              <p:nvPr/>
            </p:nvSpPr>
            <p:spPr>
              <a:xfrm>
                <a:off x="277231" y="3946702"/>
                <a:ext cx="1448112" cy="6626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DOC</a:t>
                </a:r>
                <a:endParaRPr kumimoji="1" lang="zh-CN" altLang="en-US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57" name="圆角矩形 56">
                <a:extLst>
                  <a:ext uri="{FF2B5EF4-FFF2-40B4-BE49-F238E27FC236}">
                    <a16:creationId xmlns:a16="http://schemas.microsoft.com/office/drawing/2014/main" id="{2F80F61F-E9BB-9695-D8CD-9B8EFCAE66F1}"/>
                  </a:ext>
                </a:extLst>
              </p:cNvPr>
              <p:cNvSpPr/>
              <p:nvPr/>
            </p:nvSpPr>
            <p:spPr>
              <a:xfrm>
                <a:off x="2374530" y="2649218"/>
                <a:ext cx="1640269" cy="87795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候选关键词</a:t>
                </a:r>
                <a:r>
                  <a:rPr kumimoji="1" lang="en-US" altLang="zh-CN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/</a:t>
                </a:r>
                <a:r>
                  <a:rPr kumimoji="1" lang="zh-CN" altLang="en-US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关键短语集合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A81DF98-A518-2323-1661-72F3E901A60F}"/>
                  </a:ext>
                </a:extLst>
              </p:cNvPr>
              <p:cNvSpPr txBox="1"/>
              <p:nvPr/>
            </p:nvSpPr>
            <p:spPr>
              <a:xfrm>
                <a:off x="2547191" y="1672964"/>
                <a:ext cx="1971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" altLang="zh-CN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Extract</a:t>
                </a:r>
                <a:r>
                  <a:rPr lang="zh-CN" altLang="en-US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 </a:t>
                </a:r>
                <a:r>
                  <a:rPr lang="en" altLang="zh-CN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Words</a:t>
                </a:r>
                <a:endParaRPr kumimoji="1" lang="zh-CN" altLang="en-US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22A5926C-518C-01ED-85F8-29EC6B2CA8F7}"/>
                  </a:ext>
                </a:extLst>
              </p:cNvPr>
              <p:cNvSpPr/>
              <p:nvPr/>
            </p:nvSpPr>
            <p:spPr>
              <a:xfrm>
                <a:off x="5088225" y="2776765"/>
                <a:ext cx="2517909" cy="4775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" altLang="zh-CN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Candidate</a:t>
                </a:r>
                <a:r>
                  <a:rPr lang="zh-CN" altLang="en-US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 </a:t>
                </a:r>
                <a:r>
                  <a:rPr lang="en" altLang="zh-CN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embeddings</a:t>
                </a:r>
                <a:endParaRPr kumimoji="1" lang="zh-CN" altLang="en-US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59" name="圆角矩形 58">
                <a:extLst>
                  <a:ext uri="{FF2B5EF4-FFF2-40B4-BE49-F238E27FC236}">
                    <a16:creationId xmlns:a16="http://schemas.microsoft.com/office/drawing/2014/main" id="{CA8211D5-E2DE-5B8A-5515-4095F9FFFDD5}"/>
                  </a:ext>
                </a:extLst>
              </p:cNvPr>
              <p:cNvSpPr/>
              <p:nvPr/>
            </p:nvSpPr>
            <p:spPr>
              <a:xfrm>
                <a:off x="5088225" y="4131794"/>
                <a:ext cx="2517909" cy="4775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" altLang="zh-CN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Doc</a:t>
                </a:r>
                <a:r>
                  <a:rPr lang="zh-CN" altLang="en-US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 </a:t>
                </a:r>
                <a:r>
                  <a:rPr lang="en" altLang="zh-CN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embedding</a:t>
                </a:r>
                <a:endParaRPr kumimoji="1" lang="zh-CN" altLang="en-US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DE0C3367-4313-D774-E04C-F8A960A9AC31}"/>
                  </a:ext>
                </a:extLst>
              </p:cNvPr>
              <p:cNvSpPr txBox="1"/>
              <p:nvPr/>
            </p:nvSpPr>
            <p:spPr>
              <a:xfrm>
                <a:off x="5287005" y="1675788"/>
                <a:ext cx="29823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zh-CN" dirty="0">
                    <a:effectLst/>
                    <a:latin typeface="SimHei" panose="02010609060101010101" pitchFamily="49" charset="-122"/>
                    <a:ea typeface="SimHei" panose="02010609060101010101" pitchFamily="49" charset="-122"/>
                  </a:rPr>
                  <a:t>Extract Embeddings</a:t>
                </a:r>
                <a:endParaRPr lang="zh-CN" altLang="en-US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D72A728D-601C-2027-2AA0-812887861181}"/>
                  </a:ext>
                </a:extLst>
              </p:cNvPr>
              <p:cNvSpPr/>
              <p:nvPr/>
            </p:nvSpPr>
            <p:spPr>
              <a:xfrm>
                <a:off x="6148399" y="3269837"/>
                <a:ext cx="398641" cy="92333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kumimoji="1" lang="en-US" altLang="zh-CN" sz="5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SimHei" panose="02010609060101010101" pitchFamily="49" charset="-122"/>
                    <a:ea typeface="SimHei" panose="02010609060101010101" pitchFamily="49" charset="-122"/>
                  </a:rPr>
                  <a:t>X</a:t>
                </a:r>
                <a:endParaRPr lang="zh-CN" alt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72862916-9F70-DAE9-E5D3-2FD0C0E48508}"/>
                  </a:ext>
                </a:extLst>
              </p:cNvPr>
              <p:cNvSpPr/>
              <p:nvPr/>
            </p:nvSpPr>
            <p:spPr>
              <a:xfrm>
                <a:off x="8899299" y="2849205"/>
                <a:ext cx="503582" cy="3772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w1</a:t>
                </a:r>
                <a:endParaRPr kumimoji="1" lang="zh-CN" altLang="en-US" sz="12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A4AFDC22-E194-9A99-44E1-045F4FC044F3}"/>
                  </a:ext>
                </a:extLst>
              </p:cNvPr>
              <p:cNvSpPr/>
              <p:nvPr/>
            </p:nvSpPr>
            <p:spPr>
              <a:xfrm>
                <a:off x="8929191" y="3226462"/>
                <a:ext cx="503582" cy="3772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w2</a:t>
                </a:r>
                <a:endParaRPr kumimoji="1" lang="zh-CN" altLang="en-US" sz="12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6175B7B3-9A65-4D88-1FF4-142E70B85C09}"/>
                  </a:ext>
                </a:extLst>
              </p:cNvPr>
              <p:cNvSpPr/>
              <p:nvPr/>
            </p:nvSpPr>
            <p:spPr>
              <a:xfrm>
                <a:off x="8929191" y="3603719"/>
                <a:ext cx="503582" cy="3772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w3</a:t>
                </a:r>
                <a:endParaRPr kumimoji="1" lang="zh-CN" altLang="en-US" sz="12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7AE86F03-6680-16FF-B42D-80660018B6DB}"/>
                  </a:ext>
                </a:extLst>
              </p:cNvPr>
              <p:cNvSpPr/>
              <p:nvPr/>
            </p:nvSpPr>
            <p:spPr>
              <a:xfrm>
                <a:off x="8929191" y="3978530"/>
                <a:ext cx="503582" cy="37725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w4</a:t>
                </a:r>
                <a:endParaRPr kumimoji="1" lang="zh-CN" altLang="en-US" sz="12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CA7486CB-1048-5A32-6844-0DDD540C29FF}"/>
                  </a:ext>
                </a:extLst>
              </p:cNvPr>
              <p:cNvSpPr txBox="1"/>
              <p:nvPr/>
            </p:nvSpPr>
            <p:spPr>
              <a:xfrm>
                <a:off x="8635224" y="1672964"/>
                <a:ext cx="16002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zh-CN" dirty="0" err="1">
                    <a:latin typeface="SimHei" panose="02010609060101010101" pitchFamily="49" charset="-122"/>
                    <a:ea typeface="SimHei" panose="02010609060101010101" pitchFamily="49" charset="-122"/>
                  </a:rPr>
                  <a:t>Keyphrase</a:t>
                </a:r>
                <a:endParaRPr lang="zh-CN" altLang="en-US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69" name="圆角矩形 68">
                <a:extLst>
                  <a:ext uri="{FF2B5EF4-FFF2-40B4-BE49-F238E27FC236}">
                    <a16:creationId xmlns:a16="http://schemas.microsoft.com/office/drawing/2014/main" id="{23596723-F7C7-E140-4336-7D5AD9773C04}"/>
                  </a:ext>
                </a:extLst>
              </p:cNvPr>
              <p:cNvSpPr/>
              <p:nvPr/>
            </p:nvSpPr>
            <p:spPr>
              <a:xfrm>
                <a:off x="10678053" y="3371631"/>
                <a:ext cx="1448112" cy="6626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 err="1">
                    <a:latin typeface="SimHei" panose="02010609060101010101" pitchFamily="49" charset="-122"/>
                    <a:ea typeface="SimHei" panose="02010609060101010101" pitchFamily="49" charset="-122"/>
                  </a:rPr>
                  <a:t>Topk</a:t>
                </a:r>
                <a:r>
                  <a:rPr kumimoji="1" lang="zh-CN" altLang="en-US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关键词</a:t>
                </a:r>
                <a:r>
                  <a:rPr kumimoji="1" lang="en-US" altLang="zh-CN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/</a:t>
                </a:r>
                <a:r>
                  <a:rPr kumimoji="1" lang="zh-CN" altLang="en-US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关键短语</a:t>
                </a:r>
              </a:p>
            </p:txBody>
          </p:sp>
          <p:sp>
            <p:nvSpPr>
              <p:cNvPr id="19" name="右箭头 18">
                <a:extLst>
                  <a:ext uri="{FF2B5EF4-FFF2-40B4-BE49-F238E27FC236}">
                    <a16:creationId xmlns:a16="http://schemas.microsoft.com/office/drawing/2014/main" id="{55F679FE-C0D5-5807-D525-B98B825A4F2E}"/>
                  </a:ext>
                </a:extLst>
              </p:cNvPr>
              <p:cNvSpPr/>
              <p:nvPr/>
            </p:nvSpPr>
            <p:spPr>
              <a:xfrm>
                <a:off x="2373850" y="4341601"/>
                <a:ext cx="2303487" cy="925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70" name="右箭头 69">
                <a:extLst>
                  <a:ext uri="{FF2B5EF4-FFF2-40B4-BE49-F238E27FC236}">
                    <a16:creationId xmlns:a16="http://schemas.microsoft.com/office/drawing/2014/main" id="{EA942129-F3EC-7631-DB6E-6D60C2E037CA}"/>
                  </a:ext>
                </a:extLst>
              </p:cNvPr>
              <p:cNvSpPr/>
              <p:nvPr/>
            </p:nvSpPr>
            <p:spPr>
              <a:xfrm rot="19435144">
                <a:off x="1394988" y="3337935"/>
                <a:ext cx="885658" cy="11526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71" name="右箭头 70">
                <a:extLst>
                  <a:ext uri="{FF2B5EF4-FFF2-40B4-BE49-F238E27FC236}">
                    <a16:creationId xmlns:a16="http://schemas.microsoft.com/office/drawing/2014/main" id="{E5A27CD4-C1D2-4D47-2945-9AEE785DCB74}"/>
                  </a:ext>
                </a:extLst>
              </p:cNvPr>
              <p:cNvSpPr/>
              <p:nvPr/>
            </p:nvSpPr>
            <p:spPr>
              <a:xfrm>
                <a:off x="4169867" y="2995649"/>
                <a:ext cx="814938" cy="9254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72" name="右箭头 71">
                <a:extLst>
                  <a:ext uri="{FF2B5EF4-FFF2-40B4-BE49-F238E27FC236}">
                    <a16:creationId xmlns:a16="http://schemas.microsoft.com/office/drawing/2014/main" id="{51ECE0E6-5536-8AF2-C4EA-057BA6A7DD19}"/>
                  </a:ext>
                </a:extLst>
              </p:cNvPr>
              <p:cNvSpPr/>
              <p:nvPr/>
            </p:nvSpPr>
            <p:spPr>
              <a:xfrm>
                <a:off x="7895307" y="3546576"/>
                <a:ext cx="615689" cy="24577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1EDFBA6-1B6F-C168-6DA0-B3DFD45313A4}"/>
                  </a:ext>
                </a:extLst>
              </p:cNvPr>
              <p:cNvSpPr txBox="1"/>
              <p:nvPr/>
            </p:nvSpPr>
            <p:spPr>
              <a:xfrm>
                <a:off x="6576318" y="353275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相似计算</a:t>
                </a:r>
              </a:p>
            </p:txBody>
          </p:sp>
          <p:sp>
            <p:nvSpPr>
              <p:cNvPr id="73" name="右箭头 72">
                <a:extLst>
                  <a:ext uri="{FF2B5EF4-FFF2-40B4-BE49-F238E27FC236}">
                    <a16:creationId xmlns:a16="http://schemas.microsoft.com/office/drawing/2014/main" id="{71478972-0243-ABE2-35E4-F8478AD344ED}"/>
                  </a:ext>
                </a:extLst>
              </p:cNvPr>
              <p:cNvSpPr/>
              <p:nvPr/>
            </p:nvSpPr>
            <p:spPr>
              <a:xfrm>
                <a:off x="9689613" y="3580051"/>
                <a:ext cx="615689" cy="24577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p:grp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1F6DF05D-65AB-D4D5-A81C-EEA904BFFF49}"/>
                </a:ext>
              </a:extLst>
            </p:cNvPr>
            <p:cNvCxnSpPr/>
            <p:nvPr/>
          </p:nvCxnSpPr>
          <p:spPr>
            <a:xfrm>
              <a:off x="1921565" y="1457739"/>
              <a:ext cx="0" cy="481053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连接符 73">
              <a:extLst>
                <a:ext uri="{FF2B5EF4-FFF2-40B4-BE49-F238E27FC236}">
                  <a16:creationId xmlns:a16="http://schemas.microsoft.com/office/drawing/2014/main" id="{29C0324A-A1F5-14E3-1C8B-09B17A8C5A7E}"/>
                </a:ext>
              </a:extLst>
            </p:cNvPr>
            <p:cNvCxnSpPr/>
            <p:nvPr/>
          </p:nvCxnSpPr>
          <p:spPr>
            <a:xfrm>
              <a:off x="4597598" y="1545616"/>
              <a:ext cx="0" cy="481053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C9EB665F-C7C9-2B2B-600F-9997B24CD38C}"/>
                </a:ext>
              </a:extLst>
            </p:cNvPr>
            <p:cNvCxnSpPr/>
            <p:nvPr/>
          </p:nvCxnSpPr>
          <p:spPr>
            <a:xfrm>
              <a:off x="8112834" y="1627811"/>
              <a:ext cx="0" cy="4810539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353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498" y="300148"/>
            <a:ext cx="1415848" cy="3733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66B97C1-D8B4-6C2A-3D07-EB9A9B6D9878}"/>
              </a:ext>
            </a:extLst>
          </p:cNvPr>
          <p:cNvSpPr txBox="1"/>
          <p:nvPr/>
        </p:nvSpPr>
        <p:spPr>
          <a:xfrm>
            <a:off x="10160675" y="229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新词发现打标方案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DD1CCE9F-D045-8F5B-FC6C-B35E0A4ED52E}"/>
              </a:ext>
            </a:extLst>
          </p:cNvPr>
          <p:cNvGrpSpPr/>
          <p:nvPr/>
        </p:nvGrpSpPr>
        <p:grpSpPr>
          <a:xfrm>
            <a:off x="-246743" y="300148"/>
            <a:ext cx="12062927" cy="5708766"/>
            <a:chOff x="147213" y="236278"/>
            <a:chExt cx="12175416" cy="6411748"/>
          </a:xfrm>
        </p:grpSpPr>
        <p:sp>
          <p:nvSpPr>
            <p:cNvPr id="86" name="右箭头 85">
              <a:extLst>
                <a:ext uri="{FF2B5EF4-FFF2-40B4-BE49-F238E27FC236}">
                  <a16:creationId xmlns:a16="http://schemas.microsoft.com/office/drawing/2014/main" id="{69D92B77-64C6-DA9E-FE21-C257943E0C5F}"/>
                </a:ext>
              </a:extLst>
            </p:cNvPr>
            <p:cNvSpPr/>
            <p:nvPr/>
          </p:nvSpPr>
          <p:spPr>
            <a:xfrm rot="3652066">
              <a:off x="2190317" y="1656853"/>
              <a:ext cx="513666" cy="11866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024777A6-6A83-EAAA-B394-A4064E87ADD5}"/>
                </a:ext>
              </a:extLst>
            </p:cNvPr>
            <p:cNvGrpSpPr/>
            <p:nvPr/>
          </p:nvGrpSpPr>
          <p:grpSpPr>
            <a:xfrm>
              <a:off x="147213" y="236278"/>
              <a:ext cx="12175416" cy="6411748"/>
              <a:chOff x="147213" y="236278"/>
              <a:chExt cx="12175416" cy="6411748"/>
            </a:xfrm>
          </p:grpSpPr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D7B20D79-3B2A-2BC1-6D38-C07DD9D6E5E1}"/>
                  </a:ext>
                </a:extLst>
              </p:cNvPr>
              <p:cNvGrpSpPr/>
              <p:nvPr/>
            </p:nvGrpSpPr>
            <p:grpSpPr>
              <a:xfrm>
                <a:off x="147213" y="236278"/>
                <a:ext cx="12175416" cy="6411748"/>
                <a:chOff x="147213" y="236278"/>
                <a:chExt cx="12175416" cy="6411748"/>
              </a:xfrm>
            </p:grpSpPr>
            <p:sp>
              <p:nvSpPr>
                <p:cNvPr id="85" name="右箭头 84">
                  <a:extLst>
                    <a:ext uri="{FF2B5EF4-FFF2-40B4-BE49-F238E27FC236}">
                      <a16:creationId xmlns:a16="http://schemas.microsoft.com/office/drawing/2014/main" id="{E92C5B6E-35B9-2353-1B85-6392C033D31C}"/>
                    </a:ext>
                  </a:extLst>
                </p:cNvPr>
                <p:cNvSpPr/>
                <p:nvPr/>
              </p:nvSpPr>
              <p:spPr>
                <a:xfrm rot="5400000">
                  <a:off x="3065610" y="3018161"/>
                  <a:ext cx="374650" cy="88065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>
                    <a:latin typeface="SimHei" panose="02010609060101010101" pitchFamily="49" charset="-122"/>
                    <a:ea typeface="SimHei" panose="02010609060101010101" pitchFamily="49" charset="-122"/>
                  </a:endParaRPr>
                </a:p>
              </p:txBody>
            </p:sp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8FF8644F-C780-5A21-D907-B76B834CFDEB}"/>
                    </a:ext>
                  </a:extLst>
                </p:cNvPr>
                <p:cNvGrpSpPr/>
                <p:nvPr/>
              </p:nvGrpSpPr>
              <p:grpSpPr>
                <a:xfrm>
                  <a:off x="147213" y="236278"/>
                  <a:ext cx="12175416" cy="6411748"/>
                  <a:chOff x="16584" y="198539"/>
                  <a:chExt cx="12175416" cy="6411748"/>
                </a:xfrm>
              </p:grpSpPr>
              <p:sp>
                <p:nvSpPr>
                  <p:cNvPr id="2" name="圆角矩形 1">
                    <a:extLst>
                      <a:ext uri="{FF2B5EF4-FFF2-40B4-BE49-F238E27FC236}">
                        <a16:creationId xmlns:a16="http://schemas.microsoft.com/office/drawing/2014/main" id="{39FB83C0-316A-5A48-A79D-B317B380915F}"/>
                      </a:ext>
                    </a:extLst>
                  </p:cNvPr>
                  <p:cNvSpPr/>
                  <p:nvPr/>
                </p:nvSpPr>
                <p:spPr>
                  <a:xfrm>
                    <a:off x="16584" y="4478252"/>
                    <a:ext cx="1435100" cy="6731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DOC</a:t>
                    </a:r>
                    <a:endParaRPr kumimoji="1" lang="zh-CN" altLang="en-US" dirty="0"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  <p:sp>
                <p:nvSpPr>
                  <p:cNvPr id="5" name="圆角矩形 4">
                    <a:extLst>
                      <a:ext uri="{FF2B5EF4-FFF2-40B4-BE49-F238E27FC236}">
                        <a16:creationId xmlns:a16="http://schemas.microsoft.com/office/drawing/2014/main" id="{6E087934-E64D-D5E0-1E8A-C9A89436F417}"/>
                      </a:ext>
                    </a:extLst>
                  </p:cNvPr>
                  <p:cNvSpPr/>
                  <p:nvPr/>
                </p:nvSpPr>
                <p:spPr>
                  <a:xfrm>
                    <a:off x="2802085" y="3416593"/>
                    <a:ext cx="901700" cy="837471"/>
                  </a:xfrm>
                  <a:prstGeom prst="roundRect">
                    <a:avLst/>
                  </a:prstGeom>
                  <a:solidFill>
                    <a:srgbClr val="415FFF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新词词库</a:t>
                    </a:r>
                  </a:p>
                </p:txBody>
              </p:sp>
              <p:sp>
                <p:nvSpPr>
                  <p:cNvPr id="34" name="圆角矩形 33">
                    <a:extLst>
                      <a:ext uri="{FF2B5EF4-FFF2-40B4-BE49-F238E27FC236}">
                        <a16:creationId xmlns:a16="http://schemas.microsoft.com/office/drawing/2014/main" id="{E2180A4E-7143-E612-0EF7-267D1B57F0CC}"/>
                      </a:ext>
                    </a:extLst>
                  </p:cNvPr>
                  <p:cNvSpPr/>
                  <p:nvPr/>
                </p:nvSpPr>
                <p:spPr>
                  <a:xfrm>
                    <a:off x="4912617" y="4192311"/>
                    <a:ext cx="1306873" cy="770024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新词</a:t>
                    </a:r>
                    <a:endParaRPr kumimoji="1" lang="en-US" altLang="zh-CN" dirty="0"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  <a:p>
                    <a:pPr algn="ctr"/>
                    <a:r>
                      <a:rPr kumimoji="1" lang="zh-CN" altLang="en-US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候选集合</a:t>
                    </a:r>
                  </a:p>
                </p:txBody>
              </p:sp>
              <p:sp>
                <p:nvSpPr>
                  <p:cNvPr id="36" name="圆角矩形 35">
                    <a:extLst>
                      <a:ext uri="{FF2B5EF4-FFF2-40B4-BE49-F238E27FC236}">
                        <a16:creationId xmlns:a16="http://schemas.microsoft.com/office/drawing/2014/main" id="{9F5EBE39-BBEF-526D-D306-A27E1DEE803B}"/>
                      </a:ext>
                    </a:extLst>
                  </p:cNvPr>
                  <p:cNvSpPr/>
                  <p:nvPr/>
                </p:nvSpPr>
                <p:spPr>
                  <a:xfrm>
                    <a:off x="8938860" y="5525209"/>
                    <a:ext cx="1982427" cy="558800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新词标签</a:t>
                    </a:r>
                  </a:p>
                </p:txBody>
              </p:sp>
              <p:sp>
                <p:nvSpPr>
                  <p:cNvPr id="37" name="圆角矩形 36">
                    <a:extLst>
                      <a:ext uri="{FF2B5EF4-FFF2-40B4-BE49-F238E27FC236}">
                        <a16:creationId xmlns:a16="http://schemas.microsoft.com/office/drawing/2014/main" id="{57830F2E-3946-F765-5876-5B8D7174CE34}"/>
                      </a:ext>
                    </a:extLst>
                  </p:cNvPr>
                  <p:cNvSpPr/>
                  <p:nvPr/>
                </p:nvSpPr>
                <p:spPr>
                  <a:xfrm>
                    <a:off x="4789126" y="5542514"/>
                    <a:ext cx="1803400" cy="55880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" altLang="zh-CN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Candidate</a:t>
                    </a:r>
                    <a:r>
                      <a:rPr lang="zh-CN" altLang="en-US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 </a:t>
                    </a:r>
                    <a:r>
                      <a:rPr lang="en" altLang="zh-CN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Embeddings</a:t>
                    </a:r>
                    <a:endParaRPr kumimoji="1" lang="zh-CN" altLang="en-US" dirty="0"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  <p:sp>
                <p:nvSpPr>
                  <p:cNvPr id="38" name="圆角矩形 37">
                    <a:extLst>
                      <a:ext uri="{FF2B5EF4-FFF2-40B4-BE49-F238E27FC236}">
                        <a16:creationId xmlns:a16="http://schemas.microsoft.com/office/drawing/2014/main" id="{39804094-D92F-789A-31CC-F80E0C62F47B}"/>
                      </a:ext>
                    </a:extLst>
                  </p:cNvPr>
                  <p:cNvSpPr/>
                  <p:nvPr/>
                </p:nvSpPr>
                <p:spPr>
                  <a:xfrm>
                    <a:off x="2361755" y="5542090"/>
                    <a:ext cx="1435100" cy="615951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" altLang="zh-CN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Doc</a:t>
                    </a:r>
                    <a:r>
                      <a:rPr lang="zh-CN" altLang="en-US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 </a:t>
                    </a:r>
                    <a:r>
                      <a:rPr lang="en" altLang="zh-CN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Embedding</a:t>
                    </a:r>
                    <a:endParaRPr kumimoji="1" lang="zh-CN" altLang="en-US" dirty="0"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9FE04B46-14FF-48D8-8FA3-A68CF4A32C0E}"/>
                      </a:ext>
                    </a:extLst>
                  </p:cNvPr>
                  <p:cNvSpPr/>
                  <p:nvPr/>
                </p:nvSpPr>
                <p:spPr>
                  <a:xfrm>
                    <a:off x="4038936" y="5317625"/>
                    <a:ext cx="503286" cy="923330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>
                    <a:spAutoFit/>
                  </a:bodyPr>
                  <a:lstStyle/>
                  <a:p>
                    <a:pPr algn="ctr"/>
                    <a:r>
                      <a:rPr kumimoji="1" lang="en-US" altLang="zh-CN" sz="5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X</a:t>
                    </a:r>
                    <a:endParaRPr lang="zh-CN" altLang="en-US" sz="5400" b="0" cap="none" spc="0" dirty="0">
                      <a:ln w="0"/>
                      <a:solidFill>
                        <a:schemeClr val="tx1"/>
                      </a:solidFill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  <p:sp>
                <p:nvSpPr>
                  <p:cNvPr id="40" name="右箭头 39">
                    <a:extLst>
                      <a:ext uri="{FF2B5EF4-FFF2-40B4-BE49-F238E27FC236}">
                        <a16:creationId xmlns:a16="http://schemas.microsoft.com/office/drawing/2014/main" id="{0EAAFCCB-2676-1AC8-D118-11797AA2DA6A}"/>
                      </a:ext>
                    </a:extLst>
                  </p:cNvPr>
                  <p:cNvSpPr/>
                  <p:nvPr/>
                </p:nvSpPr>
                <p:spPr>
                  <a:xfrm rot="2544621">
                    <a:off x="1962124" y="5211119"/>
                    <a:ext cx="513666" cy="11866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  <p:sp>
                <p:nvSpPr>
                  <p:cNvPr id="41" name="右箭头 40">
                    <a:extLst>
                      <a:ext uri="{FF2B5EF4-FFF2-40B4-BE49-F238E27FC236}">
                        <a16:creationId xmlns:a16="http://schemas.microsoft.com/office/drawing/2014/main" id="{E87A0814-E526-FF71-EF46-09AEB9A5A25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407443" y="5249117"/>
                    <a:ext cx="374650" cy="88065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  <p:sp>
                <p:nvSpPr>
                  <p:cNvPr id="42" name="右箭头 41">
                    <a:extLst>
                      <a:ext uri="{FF2B5EF4-FFF2-40B4-BE49-F238E27FC236}">
                        <a16:creationId xmlns:a16="http://schemas.microsoft.com/office/drawing/2014/main" id="{AEDA24AC-F839-6077-BEFF-D1C7FADDD45F}"/>
                      </a:ext>
                    </a:extLst>
                  </p:cNvPr>
                  <p:cNvSpPr/>
                  <p:nvPr/>
                </p:nvSpPr>
                <p:spPr>
                  <a:xfrm>
                    <a:off x="6789386" y="5756599"/>
                    <a:ext cx="452074" cy="130629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FDA19908-D570-B30F-373B-546D261B7098}"/>
                      </a:ext>
                    </a:extLst>
                  </p:cNvPr>
                  <p:cNvSpPr txBox="1"/>
                  <p:nvPr/>
                </p:nvSpPr>
                <p:spPr>
                  <a:xfrm>
                    <a:off x="3738210" y="6240955"/>
                    <a:ext cx="110799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zh-CN" altLang="en-US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相似计算</a:t>
                    </a:r>
                  </a:p>
                </p:txBody>
              </p:sp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F65866F5-61CB-F6D1-887D-E54F594F37C5}"/>
                      </a:ext>
                    </a:extLst>
                  </p:cNvPr>
                  <p:cNvSpPr txBox="1"/>
                  <p:nvPr/>
                </p:nvSpPr>
                <p:spPr>
                  <a:xfrm>
                    <a:off x="1445349" y="3610486"/>
                    <a:ext cx="90170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200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AC</a:t>
                    </a:r>
                    <a:r>
                      <a:rPr kumimoji="1" lang="zh-CN" altLang="en-US" sz="1200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匹配</a:t>
                    </a:r>
                  </a:p>
                </p:txBody>
              </p:sp>
              <p:sp>
                <p:nvSpPr>
                  <p:cNvPr id="32" name="圆角右箭头 31">
                    <a:extLst>
                      <a:ext uri="{FF2B5EF4-FFF2-40B4-BE49-F238E27FC236}">
                        <a16:creationId xmlns:a16="http://schemas.microsoft.com/office/drawing/2014/main" id="{D41C343E-722A-B279-B91E-81CE1FB0C82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5400000">
                    <a:off x="4912586" y="3091734"/>
                    <a:ext cx="360000" cy="1152000"/>
                  </a:xfrm>
                  <a:prstGeom prst="ben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870D6AB7-9701-0FB7-DCED-367C3040EA7F}"/>
                      </a:ext>
                    </a:extLst>
                  </p:cNvPr>
                  <p:cNvSpPr/>
                  <p:nvPr/>
                </p:nvSpPr>
                <p:spPr>
                  <a:xfrm>
                    <a:off x="1045029" y="3847735"/>
                    <a:ext cx="7446150" cy="2762552"/>
                  </a:xfrm>
                  <a:prstGeom prst="rect">
                    <a:avLst/>
                  </a:prstGeom>
                  <a:noFill/>
                  <a:ln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6B86270E-816F-F9EB-B0D8-342A58BD4EB3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638" y="5008709"/>
                    <a:ext cx="74892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zh-CN" altLang="en-US" sz="1100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抽取特征</a:t>
                    </a:r>
                  </a:p>
                </p:txBody>
              </p:sp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063ABEA7-01F4-1003-C9D8-AB175139DEF4}"/>
                      </a:ext>
                    </a:extLst>
                  </p:cNvPr>
                  <p:cNvSpPr txBox="1"/>
                  <p:nvPr/>
                </p:nvSpPr>
                <p:spPr>
                  <a:xfrm>
                    <a:off x="5572234" y="5151352"/>
                    <a:ext cx="748923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zh-CN" altLang="en-US" sz="1100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抽取特征</a:t>
                    </a:r>
                  </a:p>
                </p:txBody>
              </p:sp>
              <p:sp>
                <p:nvSpPr>
                  <p:cNvPr id="62" name="圆角右箭头 61">
                    <a:extLst>
                      <a:ext uri="{FF2B5EF4-FFF2-40B4-BE49-F238E27FC236}">
                        <a16:creationId xmlns:a16="http://schemas.microsoft.com/office/drawing/2014/main" id="{D3F83DD4-7017-5648-F90E-16174D55AA3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1445349" y="3494627"/>
                    <a:ext cx="312295" cy="770025"/>
                  </a:xfrm>
                  <a:prstGeom prst="bentArrow">
                    <a:avLst>
                      <a:gd name="adj1" fmla="val 25000"/>
                      <a:gd name="adj2" fmla="val 25000"/>
                      <a:gd name="adj3" fmla="val 25000"/>
                      <a:gd name="adj4" fmla="val 47748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  <p:sp>
                <p:nvSpPr>
                  <p:cNvPr id="63" name="椭圆 62">
                    <a:extLst>
                      <a:ext uri="{FF2B5EF4-FFF2-40B4-BE49-F238E27FC236}">
                        <a16:creationId xmlns:a16="http://schemas.microsoft.com/office/drawing/2014/main" id="{BA9D3C0A-6A53-4D89-367E-2A38E4D76586}"/>
                      </a:ext>
                    </a:extLst>
                  </p:cNvPr>
                  <p:cNvSpPr/>
                  <p:nvPr/>
                </p:nvSpPr>
                <p:spPr>
                  <a:xfrm>
                    <a:off x="7508776" y="4796476"/>
                    <a:ext cx="492817" cy="45418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w1</a:t>
                    </a:r>
                    <a:endParaRPr kumimoji="1" lang="zh-CN" altLang="en-US" sz="1200" dirty="0"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  <p:sp>
                <p:nvSpPr>
                  <p:cNvPr id="64" name="椭圆 63">
                    <a:extLst>
                      <a:ext uri="{FF2B5EF4-FFF2-40B4-BE49-F238E27FC236}">
                        <a16:creationId xmlns:a16="http://schemas.microsoft.com/office/drawing/2014/main" id="{641D38D9-1831-9976-0CF5-96D48037DC86}"/>
                      </a:ext>
                    </a:extLst>
                  </p:cNvPr>
                  <p:cNvSpPr/>
                  <p:nvPr/>
                </p:nvSpPr>
                <p:spPr>
                  <a:xfrm>
                    <a:off x="7538029" y="5250665"/>
                    <a:ext cx="492817" cy="45418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w2</a:t>
                    </a:r>
                    <a:endParaRPr kumimoji="1" lang="zh-CN" altLang="en-US" sz="1200" dirty="0"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  <p:sp>
                <p:nvSpPr>
                  <p:cNvPr id="76" name="椭圆 75">
                    <a:extLst>
                      <a:ext uri="{FF2B5EF4-FFF2-40B4-BE49-F238E27FC236}">
                        <a16:creationId xmlns:a16="http://schemas.microsoft.com/office/drawing/2014/main" id="{B7979CB1-38F1-53E1-8C2A-7EBA093D0F0F}"/>
                      </a:ext>
                    </a:extLst>
                  </p:cNvPr>
                  <p:cNvSpPr/>
                  <p:nvPr/>
                </p:nvSpPr>
                <p:spPr>
                  <a:xfrm>
                    <a:off x="7538029" y="5704854"/>
                    <a:ext cx="492817" cy="45418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w3</a:t>
                    </a:r>
                    <a:endParaRPr kumimoji="1" lang="zh-CN" altLang="en-US" sz="1200" dirty="0"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  <p:sp>
                <p:nvSpPr>
                  <p:cNvPr id="77" name="椭圆 76">
                    <a:extLst>
                      <a:ext uri="{FF2B5EF4-FFF2-40B4-BE49-F238E27FC236}">
                        <a16:creationId xmlns:a16="http://schemas.microsoft.com/office/drawing/2014/main" id="{B0FC065C-3268-EACD-4212-F8ACF2DAA034}"/>
                      </a:ext>
                    </a:extLst>
                  </p:cNvPr>
                  <p:cNvSpPr/>
                  <p:nvPr/>
                </p:nvSpPr>
                <p:spPr>
                  <a:xfrm>
                    <a:off x="7538029" y="6156098"/>
                    <a:ext cx="492817" cy="454189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w4</a:t>
                    </a:r>
                    <a:endParaRPr kumimoji="1" lang="zh-CN" altLang="en-US" sz="1200" dirty="0"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  <p:sp>
                <p:nvSpPr>
                  <p:cNvPr id="78" name="右箭头 77">
                    <a:extLst>
                      <a:ext uri="{FF2B5EF4-FFF2-40B4-BE49-F238E27FC236}">
                        <a16:creationId xmlns:a16="http://schemas.microsoft.com/office/drawing/2014/main" id="{4C8C0129-6A22-A238-9945-95F1D2FF2779}"/>
                      </a:ext>
                    </a:extLst>
                  </p:cNvPr>
                  <p:cNvSpPr/>
                  <p:nvPr/>
                </p:nvSpPr>
                <p:spPr>
                  <a:xfrm>
                    <a:off x="8236302" y="5756598"/>
                    <a:ext cx="452074" cy="130629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A1058ED3-F110-896A-CA9A-51133A145A61}"/>
                      </a:ext>
                    </a:extLst>
                  </p:cNvPr>
                  <p:cNvSpPr txBox="1"/>
                  <p:nvPr/>
                </p:nvSpPr>
                <p:spPr>
                  <a:xfrm>
                    <a:off x="6767251" y="5860263"/>
                    <a:ext cx="466794" cy="43088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zh-CN" altLang="en-US" sz="1100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相关</a:t>
                    </a:r>
                    <a:endParaRPr kumimoji="1" lang="en-US" altLang="zh-CN" sz="1100" dirty="0"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  <a:p>
                    <a:r>
                      <a:rPr kumimoji="1" lang="zh-CN" altLang="en-US" sz="1100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排序</a:t>
                    </a:r>
                  </a:p>
                </p:txBody>
              </p:sp>
              <p:sp>
                <p:nvSpPr>
                  <p:cNvPr id="45" name="文本框 44">
                    <a:extLst>
                      <a:ext uri="{FF2B5EF4-FFF2-40B4-BE49-F238E27FC236}">
                        <a16:creationId xmlns:a16="http://schemas.microsoft.com/office/drawing/2014/main" id="{8F4D65E1-4728-3FE6-8717-142AE9E3BA31}"/>
                      </a:ext>
                    </a:extLst>
                  </p:cNvPr>
                  <p:cNvSpPr txBox="1"/>
                  <p:nvPr/>
                </p:nvSpPr>
                <p:spPr>
                  <a:xfrm>
                    <a:off x="8174178" y="5850065"/>
                    <a:ext cx="64024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zh-CN" dirty="0" err="1"/>
                      <a:t>TopK</a:t>
                    </a:r>
                    <a:endParaRPr kumimoji="1" lang="zh-CN" altLang="en-US" dirty="0"/>
                  </a:p>
                </p:txBody>
              </p:sp>
              <p:sp>
                <p:nvSpPr>
                  <p:cNvPr id="81" name="圆角矩形 80">
                    <a:extLst>
                      <a:ext uri="{FF2B5EF4-FFF2-40B4-BE49-F238E27FC236}">
                        <a16:creationId xmlns:a16="http://schemas.microsoft.com/office/drawing/2014/main" id="{49C6B707-5C5C-B567-64B1-651AEDF52E31}"/>
                      </a:ext>
                    </a:extLst>
                  </p:cNvPr>
                  <p:cNvSpPr/>
                  <p:nvPr/>
                </p:nvSpPr>
                <p:spPr>
                  <a:xfrm>
                    <a:off x="1230353" y="356529"/>
                    <a:ext cx="1568770" cy="89372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其他服务未收录的新词</a:t>
                    </a:r>
                  </a:p>
                </p:txBody>
              </p:sp>
              <p:sp>
                <p:nvSpPr>
                  <p:cNvPr id="82" name="圆角矩形 81">
                    <a:extLst>
                      <a:ext uri="{FF2B5EF4-FFF2-40B4-BE49-F238E27FC236}">
                        <a16:creationId xmlns:a16="http://schemas.microsoft.com/office/drawing/2014/main" id="{385BC2C6-6F95-9E04-488D-15FC67438189}"/>
                      </a:ext>
                    </a:extLst>
                  </p:cNvPr>
                  <p:cNvSpPr/>
                  <p:nvPr/>
                </p:nvSpPr>
                <p:spPr>
                  <a:xfrm>
                    <a:off x="3506194" y="356528"/>
                    <a:ext cx="1568770" cy="89372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热榜爬虫</a:t>
                    </a:r>
                  </a:p>
                </p:txBody>
              </p:sp>
              <p:sp>
                <p:nvSpPr>
                  <p:cNvPr id="83" name="圆角矩形 82">
                    <a:extLst>
                      <a:ext uri="{FF2B5EF4-FFF2-40B4-BE49-F238E27FC236}">
                        <a16:creationId xmlns:a16="http://schemas.microsoft.com/office/drawing/2014/main" id="{6114020C-E83A-2743-2DE9-7BCA7936CFCB}"/>
                      </a:ext>
                    </a:extLst>
                  </p:cNvPr>
                  <p:cNvSpPr/>
                  <p:nvPr/>
                </p:nvSpPr>
                <p:spPr>
                  <a:xfrm>
                    <a:off x="2600264" y="2253501"/>
                    <a:ext cx="1239813" cy="4830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人工审核</a:t>
                    </a:r>
                  </a:p>
                </p:txBody>
              </p:sp>
              <p:sp>
                <p:nvSpPr>
                  <p:cNvPr id="84" name="圆角矩形 83">
                    <a:extLst>
                      <a:ext uri="{FF2B5EF4-FFF2-40B4-BE49-F238E27FC236}">
                        <a16:creationId xmlns:a16="http://schemas.microsoft.com/office/drawing/2014/main" id="{70690D56-5456-3F19-6031-5EBD08DE4945}"/>
                      </a:ext>
                    </a:extLst>
                  </p:cNvPr>
                  <p:cNvSpPr/>
                  <p:nvPr/>
                </p:nvSpPr>
                <p:spPr>
                  <a:xfrm>
                    <a:off x="5572234" y="1445038"/>
                    <a:ext cx="1568770" cy="89372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新词发现</a:t>
                    </a:r>
                    <a:endParaRPr kumimoji="1" lang="en-US" altLang="zh-CN" dirty="0"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  <a:p>
                    <a:pPr algn="ctr"/>
                    <a:r>
                      <a:rPr kumimoji="1" lang="zh-CN" altLang="en-US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算法初筛</a:t>
                    </a:r>
                  </a:p>
                </p:txBody>
              </p:sp>
              <p:sp>
                <p:nvSpPr>
                  <p:cNvPr id="87" name="圆角右箭头 86">
                    <a:extLst>
                      <a:ext uri="{FF2B5EF4-FFF2-40B4-BE49-F238E27FC236}">
                        <a16:creationId xmlns:a16="http://schemas.microsoft.com/office/drawing/2014/main" id="{147C094F-708F-0760-55B6-25C3E1A12519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5400000">
                    <a:off x="5629268" y="414530"/>
                    <a:ext cx="360000" cy="1152000"/>
                  </a:xfrm>
                  <a:prstGeom prst="ben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solidFill>
                        <a:schemeClr val="tx1"/>
                      </a:solidFill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8C06C8B8-35A7-2691-EC8A-11E8FE777BEC}"/>
                      </a:ext>
                    </a:extLst>
                  </p:cNvPr>
                  <p:cNvSpPr txBox="1"/>
                  <p:nvPr/>
                </p:nvSpPr>
                <p:spPr>
                  <a:xfrm>
                    <a:off x="3208902" y="2903642"/>
                    <a:ext cx="110799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zh-CN" altLang="en-US" sz="1200" dirty="0">
                        <a:latin typeface="SimHei" panose="02010609060101010101" pitchFamily="49" charset="-122"/>
                        <a:ea typeface="SimHei" panose="02010609060101010101" pitchFamily="49" charset="-122"/>
                      </a:rPr>
                      <a:t>定时更新入库</a:t>
                    </a:r>
                  </a:p>
                </p:txBody>
              </p:sp>
              <p:sp>
                <p:nvSpPr>
                  <p:cNvPr id="88" name="右箭头 87">
                    <a:extLst>
                      <a:ext uri="{FF2B5EF4-FFF2-40B4-BE49-F238E27FC236}">
                        <a16:creationId xmlns:a16="http://schemas.microsoft.com/office/drawing/2014/main" id="{A40184CE-6381-8F48-286A-17A8C970A8CE}"/>
                      </a:ext>
                    </a:extLst>
                  </p:cNvPr>
                  <p:cNvSpPr/>
                  <p:nvPr/>
                </p:nvSpPr>
                <p:spPr>
                  <a:xfrm rot="9726734">
                    <a:off x="4449322" y="2308707"/>
                    <a:ext cx="513666" cy="118660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  <p:sp>
                <p:nvSpPr>
                  <p:cNvPr id="89" name="矩形 88">
                    <a:extLst>
                      <a:ext uri="{FF2B5EF4-FFF2-40B4-BE49-F238E27FC236}">
                        <a16:creationId xmlns:a16="http://schemas.microsoft.com/office/drawing/2014/main" id="{63B60194-C8C0-2975-0F61-4FD2411F7A00}"/>
                      </a:ext>
                    </a:extLst>
                  </p:cNvPr>
                  <p:cNvSpPr/>
                  <p:nvPr/>
                </p:nvSpPr>
                <p:spPr>
                  <a:xfrm>
                    <a:off x="1045029" y="198539"/>
                    <a:ext cx="7446150" cy="2848722"/>
                  </a:xfrm>
                  <a:prstGeom prst="rect">
                    <a:avLst/>
                  </a:prstGeom>
                  <a:noFill/>
                  <a:ln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SimHei" panose="02010609060101010101" pitchFamily="49" charset="-122"/>
                      <a:ea typeface="SimHei" panose="02010609060101010101" pitchFamily="49" charset="-122"/>
                    </a:endParaRPr>
                  </a:p>
                </p:txBody>
              </p:sp>
              <p:cxnSp>
                <p:nvCxnSpPr>
                  <p:cNvPr id="50" name="直线连接符 49">
                    <a:extLst>
                      <a:ext uri="{FF2B5EF4-FFF2-40B4-BE49-F238E27FC236}">
                        <a16:creationId xmlns:a16="http://schemas.microsoft.com/office/drawing/2014/main" id="{20C8CDC8-5D82-48EA-C0EE-88AEFF128520}"/>
                      </a:ext>
                    </a:extLst>
                  </p:cNvPr>
                  <p:cNvCxnSpPr/>
                  <p:nvPr/>
                </p:nvCxnSpPr>
                <p:spPr>
                  <a:xfrm>
                    <a:off x="16584" y="3249519"/>
                    <a:ext cx="12175416" cy="0"/>
                  </a:xfrm>
                  <a:prstGeom prst="line">
                    <a:avLst/>
                  </a:prstGeom>
                  <a:ln w="22225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BAA882AB-14ED-34E8-7698-690CDC6C4138}"/>
                  </a:ext>
                </a:extLst>
              </p:cNvPr>
              <p:cNvSpPr/>
              <p:nvPr/>
            </p:nvSpPr>
            <p:spPr>
              <a:xfrm>
                <a:off x="11524343" y="1208269"/>
                <a:ext cx="464457" cy="9144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离线</a:t>
                </a: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7E4E0A18-4BBB-AFB4-D276-7A928DBFF31B}"/>
                  </a:ext>
                </a:extLst>
              </p:cNvPr>
              <p:cNvSpPr/>
              <p:nvPr/>
            </p:nvSpPr>
            <p:spPr>
              <a:xfrm>
                <a:off x="11526806" y="4507674"/>
                <a:ext cx="464457" cy="9144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/>
                  <a:t>在线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055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66B97C1-D8B4-6C2A-3D07-EB9A9B6D9878}"/>
              </a:ext>
            </a:extLst>
          </p:cNvPr>
          <p:cNvSpPr txBox="1"/>
          <p:nvPr/>
        </p:nvSpPr>
        <p:spPr>
          <a:xfrm>
            <a:off x="0" y="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核心词三级标签融合方案</a:t>
            </a:r>
            <a:r>
              <a:rPr kumimoji="1"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endParaRPr kumimoji="1"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F3D3630-5D86-6E71-8E95-5469E008DF28}"/>
              </a:ext>
            </a:extLst>
          </p:cNvPr>
          <p:cNvGrpSpPr/>
          <p:nvPr/>
        </p:nvGrpSpPr>
        <p:grpSpPr>
          <a:xfrm>
            <a:off x="594812" y="896914"/>
            <a:ext cx="11002375" cy="5745805"/>
            <a:chOff x="796922" y="865917"/>
            <a:chExt cx="11002375" cy="574580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86EEC9F-4529-7DBE-96AB-144CA555E197}"/>
                </a:ext>
              </a:extLst>
            </p:cNvPr>
            <p:cNvGrpSpPr/>
            <p:nvPr/>
          </p:nvGrpSpPr>
          <p:grpSpPr>
            <a:xfrm>
              <a:off x="796922" y="865917"/>
              <a:ext cx="11002375" cy="5745805"/>
              <a:chOff x="796922" y="865917"/>
              <a:chExt cx="11002375" cy="574580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954F732-20A9-9EC1-71CB-67764686BA3D}"/>
                  </a:ext>
                </a:extLst>
              </p:cNvPr>
              <p:cNvSpPr/>
              <p:nvPr/>
            </p:nvSpPr>
            <p:spPr>
              <a:xfrm>
                <a:off x="5731677" y="2755016"/>
                <a:ext cx="1816100" cy="90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核心词三级标签生成服务</a:t>
                </a: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E3D6F6DF-3817-E775-C449-AAAF937BD2EE}"/>
                  </a:ext>
                </a:extLst>
              </p:cNvPr>
              <p:cNvSpPr/>
              <p:nvPr/>
            </p:nvSpPr>
            <p:spPr>
              <a:xfrm>
                <a:off x="9381339" y="2704216"/>
                <a:ext cx="1320473" cy="952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融合三级标签字段</a:t>
                </a:r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BFCDC9C8-E1C9-6595-6AD8-62B061727089}"/>
                  </a:ext>
                </a:extLst>
              </p:cNvPr>
              <p:cNvGrpSpPr/>
              <p:nvPr/>
            </p:nvGrpSpPr>
            <p:grpSpPr>
              <a:xfrm>
                <a:off x="796922" y="2755016"/>
                <a:ext cx="2723822" cy="3856706"/>
                <a:chOff x="984414" y="1431472"/>
                <a:chExt cx="2723822" cy="3856706"/>
              </a:xfrm>
            </p:grpSpPr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59B16E22-F75F-F5E5-64FC-1674A4F82817}"/>
                    </a:ext>
                  </a:extLst>
                </p:cNvPr>
                <p:cNvSpPr/>
                <p:nvPr/>
              </p:nvSpPr>
              <p:spPr>
                <a:xfrm>
                  <a:off x="984414" y="1431472"/>
                  <a:ext cx="2723822" cy="385670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US" altLang="zh-CN" dirty="0"/>
                </a:p>
              </p:txBody>
            </p:sp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DE3F1A86-6A21-9F47-BF8A-EE6D18B6D393}"/>
                    </a:ext>
                  </a:extLst>
                </p:cNvPr>
                <p:cNvGrpSpPr/>
                <p:nvPr/>
              </p:nvGrpSpPr>
              <p:grpSpPr>
                <a:xfrm>
                  <a:off x="2141675" y="2392978"/>
                  <a:ext cx="1320473" cy="2733223"/>
                  <a:chOff x="4622032" y="2811234"/>
                  <a:chExt cx="1320478" cy="3008084"/>
                </a:xfrm>
              </p:grpSpPr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3E69530C-43A5-5B70-F6FE-EBB9688713B4}"/>
                      </a:ext>
                    </a:extLst>
                  </p:cNvPr>
                  <p:cNvSpPr/>
                  <p:nvPr/>
                </p:nvSpPr>
                <p:spPr>
                  <a:xfrm>
                    <a:off x="4622037" y="2811234"/>
                    <a:ext cx="1320473" cy="50618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>
                        <a:solidFill>
                          <a:schemeClr val="tx1"/>
                        </a:solidFill>
                      </a:rPr>
                      <a:t>音乐分析</a:t>
                    </a:r>
                    <a:endParaRPr kumimoji="1"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B8F25C31-9045-C420-5B28-445F3EC3CA56}"/>
                      </a:ext>
                    </a:extLst>
                  </p:cNvPr>
                  <p:cNvSpPr/>
                  <p:nvPr/>
                </p:nvSpPr>
                <p:spPr>
                  <a:xfrm>
                    <a:off x="4622036" y="3326493"/>
                    <a:ext cx="1320473" cy="50618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>
                        <a:solidFill>
                          <a:schemeClr val="tx1"/>
                        </a:solidFill>
                      </a:rPr>
                      <a:t>美女分析</a:t>
                    </a:r>
                    <a:endParaRPr kumimoji="1"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1CEB812B-BCF3-4B5B-72CF-B6682DB37288}"/>
                      </a:ext>
                    </a:extLst>
                  </p:cNvPr>
                  <p:cNvSpPr/>
                  <p:nvPr/>
                </p:nvSpPr>
                <p:spPr>
                  <a:xfrm>
                    <a:off x="4622035" y="3832678"/>
                    <a:ext cx="1320473" cy="50618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>
                        <a:solidFill>
                          <a:schemeClr val="tx1"/>
                        </a:solidFill>
                      </a:rPr>
                      <a:t>人脸分析</a:t>
                    </a:r>
                    <a:endParaRPr kumimoji="1"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5B88F4CD-CDD4-9707-6A3F-130E510A4E71}"/>
                      </a:ext>
                    </a:extLst>
                  </p:cNvPr>
                  <p:cNvSpPr/>
                  <p:nvPr/>
                </p:nvSpPr>
                <p:spPr>
                  <a:xfrm>
                    <a:off x="4622034" y="4329338"/>
                    <a:ext cx="1320473" cy="50618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>
                        <a:solidFill>
                          <a:schemeClr val="tx1"/>
                        </a:solidFill>
                      </a:rPr>
                      <a:t>影视综艺</a:t>
                    </a:r>
                    <a:endParaRPr kumimoji="1"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5" name="矩形 64">
                    <a:extLst>
                      <a:ext uri="{FF2B5EF4-FFF2-40B4-BE49-F238E27FC236}">
                        <a16:creationId xmlns:a16="http://schemas.microsoft.com/office/drawing/2014/main" id="{D2690A5D-963C-563E-4A71-6C71B9F553F1}"/>
                      </a:ext>
                    </a:extLst>
                  </p:cNvPr>
                  <p:cNvSpPr/>
                  <p:nvPr/>
                </p:nvSpPr>
                <p:spPr>
                  <a:xfrm>
                    <a:off x="4622033" y="4825998"/>
                    <a:ext cx="1320473" cy="50618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</a:rPr>
                      <a:t>AI</a:t>
                    </a:r>
                    <a:r>
                      <a:rPr lang="zh-CN" altLang="en-US" sz="1600" dirty="0">
                        <a:solidFill>
                          <a:schemeClr val="tx1"/>
                        </a:solidFill>
                      </a:rPr>
                      <a:t>游戏</a:t>
                    </a:r>
                    <a:endParaRPr kumimoji="1"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6" name="矩形 65">
                    <a:extLst>
                      <a:ext uri="{FF2B5EF4-FFF2-40B4-BE49-F238E27FC236}">
                        <a16:creationId xmlns:a16="http://schemas.microsoft.com/office/drawing/2014/main" id="{1895F22F-02A8-1532-21F4-3BB71AB9B013}"/>
                      </a:ext>
                    </a:extLst>
                  </p:cNvPr>
                  <p:cNvSpPr/>
                  <p:nvPr/>
                </p:nvSpPr>
                <p:spPr>
                  <a:xfrm>
                    <a:off x="4622032" y="5313133"/>
                    <a:ext cx="1320473" cy="506185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</a:rPr>
                      <a:t>NLP</a:t>
                    </a:r>
                    <a:r>
                      <a:rPr lang="zh-CN" altLang="en-US" sz="1600" dirty="0">
                        <a:solidFill>
                          <a:schemeClr val="tx1"/>
                        </a:solidFill>
                      </a:rPr>
                      <a:t>情感</a:t>
                    </a:r>
                    <a:endParaRPr kumimoji="1"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D99CE10A-7646-3777-FF49-DF08682187B4}"/>
                    </a:ext>
                  </a:extLst>
                </p:cNvPr>
                <p:cNvSpPr/>
                <p:nvPr/>
              </p:nvSpPr>
              <p:spPr>
                <a:xfrm>
                  <a:off x="1066637" y="1598218"/>
                  <a:ext cx="2477252" cy="5567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2000" b="1" dirty="0">
                      <a:solidFill>
                        <a:schemeClr val="tx1"/>
                      </a:solidFill>
                    </a:rPr>
                    <a:t>三级标签融合服务</a:t>
                  </a:r>
                  <a:endParaRPr kumimoji="1" lang="en-US" altLang="zh-CN" sz="20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8" name="右箭头 67">
                <a:extLst>
                  <a:ext uri="{FF2B5EF4-FFF2-40B4-BE49-F238E27FC236}">
                    <a16:creationId xmlns:a16="http://schemas.microsoft.com/office/drawing/2014/main" id="{AE40F731-34A6-3CB5-AB1D-405B7C49A696}"/>
                  </a:ext>
                </a:extLst>
              </p:cNvPr>
              <p:cNvSpPr/>
              <p:nvPr/>
            </p:nvSpPr>
            <p:spPr>
              <a:xfrm>
                <a:off x="8123472" y="3065785"/>
                <a:ext cx="682171" cy="26870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837D473C-9029-F341-CF34-3DE49EFFA8A9}"/>
                  </a:ext>
                </a:extLst>
              </p:cNvPr>
              <p:cNvGrpSpPr/>
              <p:nvPr/>
            </p:nvGrpSpPr>
            <p:grpSpPr>
              <a:xfrm>
                <a:off x="1425693" y="865917"/>
                <a:ext cx="1466279" cy="1392514"/>
                <a:chOff x="5529608" y="711247"/>
                <a:chExt cx="1466279" cy="1392514"/>
              </a:xfrm>
            </p:grpSpPr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8C5E357F-907C-E451-B1F5-FE41910FB07A}"/>
                    </a:ext>
                  </a:extLst>
                </p:cNvPr>
                <p:cNvSpPr/>
                <p:nvPr/>
              </p:nvSpPr>
              <p:spPr>
                <a:xfrm>
                  <a:off x="5529608" y="711247"/>
                  <a:ext cx="1466279" cy="4573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一级标签</a:t>
                  </a: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ABD7542A-045E-2040-87AF-3B5781EE5650}"/>
                    </a:ext>
                  </a:extLst>
                </p:cNvPr>
                <p:cNvSpPr/>
                <p:nvPr/>
              </p:nvSpPr>
              <p:spPr>
                <a:xfrm>
                  <a:off x="5529608" y="1180336"/>
                  <a:ext cx="1466279" cy="45736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二级标签</a:t>
                  </a:r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94D431F6-50B3-6801-54F0-2CC71499EACE}"/>
                    </a:ext>
                  </a:extLst>
                </p:cNvPr>
                <p:cNvSpPr/>
                <p:nvPr/>
              </p:nvSpPr>
              <p:spPr>
                <a:xfrm>
                  <a:off x="5529608" y="1649425"/>
                  <a:ext cx="1466279" cy="45433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核心词标签</a:t>
                  </a:r>
                </a:p>
              </p:txBody>
            </p:sp>
          </p:grpSp>
          <p:sp>
            <p:nvSpPr>
              <p:cNvPr id="73" name="右箭头 72">
                <a:extLst>
                  <a:ext uri="{FF2B5EF4-FFF2-40B4-BE49-F238E27FC236}">
                    <a16:creationId xmlns:a16="http://schemas.microsoft.com/office/drawing/2014/main" id="{C7329229-7A6A-80F7-A479-0A5B80DDC017}"/>
                  </a:ext>
                </a:extLst>
              </p:cNvPr>
              <p:cNvSpPr/>
              <p:nvPr/>
            </p:nvSpPr>
            <p:spPr>
              <a:xfrm rot="2064494">
                <a:off x="3996160" y="2025744"/>
                <a:ext cx="1363697" cy="24901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4" name="右箭头 73">
                <a:extLst>
                  <a:ext uri="{FF2B5EF4-FFF2-40B4-BE49-F238E27FC236}">
                    <a16:creationId xmlns:a16="http://schemas.microsoft.com/office/drawing/2014/main" id="{9D03E8F8-A7CF-7444-BB43-21B5C2E04456}"/>
                  </a:ext>
                </a:extLst>
              </p:cNvPr>
              <p:cNvSpPr/>
              <p:nvPr/>
            </p:nvSpPr>
            <p:spPr>
              <a:xfrm rot="20219147">
                <a:off x="3996161" y="4060194"/>
                <a:ext cx="1363697" cy="24901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F230A1B-ED0A-2B95-13C8-9954A4477286}"/>
                  </a:ext>
                </a:extLst>
              </p:cNvPr>
              <p:cNvSpPr txBox="1"/>
              <p:nvPr/>
            </p:nvSpPr>
            <p:spPr>
              <a:xfrm>
                <a:off x="4789714" y="1930400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/>
                  <a:t>输入</a:t>
                </a:r>
                <a:endParaRPr kumimoji="1" lang="zh-CN" altLang="en-US" dirty="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D0D913D-CA3D-FB15-7365-C4538DE3AE53}"/>
                  </a:ext>
                </a:extLst>
              </p:cNvPr>
              <p:cNvSpPr txBox="1"/>
              <p:nvPr/>
            </p:nvSpPr>
            <p:spPr>
              <a:xfrm>
                <a:off x="4556690" y="418469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/>
                  <a:t>输入</a:t>
                </a:r>
                <a:endParaRPr kumimoji="1" lang="zh-CN" altLang="en-US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755BC1E-B917-9AD3-4878-D5FF16E672F0}"/>
                  </a:ext>
                </a:extLst>
              </p:cNvPr>
              <p:cNvSpPr txBox="1"/>
              <p:nvPr/>
            </p:nvSpPr>
            <p:spPr>
              <a:xfrm>
                <a:off x="8123472" y="3246514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/>
                  <a:t>输出</a:t>
                </a: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94014B4-9889-FDA5-7DF7-B3F8E729ED2A}"/>
                  </a:ext>
                </a:extLst>
              </p:cNvPr>
              <p:cNvSpPr txBox="1"/>
              <p:nvPr/>
            </p:nvSpPr>
            <p:spPr>
              <a:xfrm>
                <a:off x="8676326" y="3789799"/>
                <a:ext cx="31229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1200" dirty="0"/>
                  <a:t>格式：</a:t>
                </a:r>
                <a:endParaRPr kumimoji="1" lang="en-US" altLang="zh-CN" sz="1200" dirty="0"/>
              </a:p>
              <a:p>
                <a:r>
                  <a:rPr lang="en-US" altLang="zh-CN" sz="1200" dirty="0"/>
                  <a:t>[“</a:t>
                </a:r>
                <a:r>
                  <a:rPr lang="zh-CN" altLang="en-US" sz="1200" dirty="0"/>
                  <a:t>影视综艺</a:t>
                </a:r>
                <a:r>
                  <a:rPr lang="en-US" altLang="zh-CN" sz="1200" dirty="0"/>
                  <a:t>_</a:t>
                </a:r>
                <a:r>
                  <a:rPr lang="zh-CN" altLang="en-US" sz="1200" dirty="0"/>
                  <a:t>影视评介</a:t>
                </a:r>
                <a:r>
                  <a:rPr lang="en-US" altLang="zh-CN" sz="1200" dirty="0"/>
                  <a:t>/</a:t>
                </a:r>
                <a:r>
                  <a:rPr lang="zh-CN" altLang="en-US" sz="1200" dirty="0"/>
                  <a:t>速看</a:t>
                </a:r>
                <a:r>
                  <a:rPr lang="en-US" altLang="zh-CN" sz="1200" dirty="0"/>
                  <a:t>_</a:t>
                </a:r>
                <a:r>
                  <a:rPr lang="zh-CN" altLang="en-US" sz="1200" dirty="0"/>
                  <a:t>角色名</a:t>
                </a:r>
                <a:r>
                  <a:rPr lang="en-US" altLang="zh-CN" sz="1200" dirty="0"/>
                  <a:t>:</a:t>
                </a:r>
                <a:r>
                  <a:rPr lang="zh-CN" altLang="en-US" sz="1200" dirty="0"/>
                  <a:t>斯黛拉</a:t>
                </a:r>
                <a:r>
                  <a:rPr lang="en-US" altLang="zh-CN" sz="1200" dirty="0"/>
                  <a:t>”]</a:t>
                </a:r>
                <a:endParaRPr kumimoji="1" lang="zh-CN" altLang="en-US" sz="1200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9D33307-8802-30CB-C54B-1E961EDB5D9A}"/>
                  </a:ext>
                </a:extLst>
              </p:cNvPr>
              <p:cNvSpPr txBox="1"/>
              <p:nvPr/>
            </p:nvSpPr>
            <p:spPr>
              <a:xfrm>
                <a:off x="1766278" y="2204216"/>
                <a:ext cx="2911730" cy="477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/>
                  <a:t>格式：</a:t>
                </a:r>
                <a:endParaRPr lang="en-US" altLang="zh-CN" sz="1200" dirty="0"/>
              </a:p>
              <a:p>
                <a:r>
                  <a:rPr lang="en-US" altLang="zh-CN" sz="1200" dirty="0"/>
                  <a:t>["</a:t>
                </a:r>
                <a:r>
                  <a:rPr lang="zh-CN" altLang="en-US" sz="1200" dirty="0"/>
                  <a:t>角色名</a:t>
                </a:r>
                <a:r>
                  <a:rPr lang="en-US" altLang="zh-CN" sz="1200" dirty="0"/>
                  <a:t>:</a:t>
                </a:r>
                <a:r>
                  <a:rPr lang="zh-CN" altLang="en-US" sz="1200" dirty="0"/>
                  <a:t>斯黛拉</a:t>
                </a:r>
                <a:r>
                  <a:rPr lang="en-US" altLang="zh-CN" sz="1200" dirty="0"/>
                  <a:t>|0.8917039036750793"]</a:t>
                </a:r>
                <a:endParaRPr kumimoji="1" lang="zh-CN" altLang="en-US" sz="1200" dirty="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F2ACEA7-7FE9-C85F-0401-B22EBB989D6F}"/>
                  </a:ext>
                </a:extLst>
              </p:cNvPr>
              <p:cNvSpPr/>
              <p:nvPr/>
            </p:nvSpPr>
            <p:spPr>
              <a:xfrm>
                <a:off x="6227304" y="4143411"/>
                <a:ext cx="1320473" cy="9525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kumimoji="1" lang="en-US" altLang="zh-CN" dirty="0">
                    <a:solidFill>
                      <a:prstClr val="black"/>
                    </a:solidFill>
                  </a:rPr>
                  <a:t>1.</a:t>
                </a:r>
                <a:r>
                  <a:rPr kumimoji="1" lang="zh-CN" altLang="en-US" dirty="0">
                    <a:solidFill>
                      <a:prstClr val="black"/>
                    </a:solidFill>
                  </a:rPr>
                  <a:t>拼接融合</a:t>
                </a:r>
                <a:endParaRPr kumimoji="1" lang="en-US" altLang="zh-CN" dirty="0">
                  <a:solidFill>
                    <a:prstClr val="black"/>
                  </a:solidFill>
                </a:endParaRPr>
              </a:p>
              <a:p>
                <a:pPr lvl="0"/>
                <a:r>
                  <a:rPr kumimoji="1" lang="en-US" altLang="zh-CN" dirty="0">
                    <a:solidFill>
                      <a:prstClr val="black"/>
                    </a:solidFill>
                  </a:rPr>
                  <a:t>2.</a:t>
                </a:r>
                <a:r>
                  <a:rPr kumimoji="1" lang="zh-CN" altLang="en-US" dirty="0">
                    <a:solidFill>
                      <a:prstClr val="black"/>
                    </a:solidFill>
                  </a:rPr>
                  <a:t>去重</a:t>
                </a:r>
                <a:endParaRPr kumimoji="1" lang="en-US" altLang="zh-CN" dirty="0">
                  <a:solidFill>
                    <a:prstClr val="black"/>
                  </a:solidFill>
                </a:endParaRPr>
              </a:p>
              <a:p>
                <a:pPr lvl="0"/>
                <a:r>
                  <a:rPr kumimoji="1" lang="en-US" altLang="zh-CN" dirty="0">
                    <a:solidFill>
                      <a:prstClr val="black"/>
                    </a:solidFill>
                  </a:rPr>
                  <a:t>…</a:t>
                </a:r>
              </a:p>
            </p:txBody>
          </p:sp>
          <p:sp>
            <p:nvSpPr>
              <p:cNvPr id="20" name="下箭头 19">
                <a:extLst>
                  <a:ext uri="{FF2B5EF4-FFF2-40B4-BE49-F238E27FC236}">
                    <a16:creationId xmlns:a16="http://schemas.microsoft.com/office/drawing/2014/main" id="{67B29624-20F9-9597-69F1-506F3902FDC1}"/>
                  </a:ext>
                </a:extLst>
              </p:cNvPr>
              <p:cNvSpPr/>
              <p:nvPr/>
            </p:nvSpPr>
            <p:spPr>
              <a:xfrm rot="10800000">
                <a:off x="6818853" y="3789799"/>
                <a:ext cx="137374" cy="230832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FAB7F24-8975-87DA-6E54-38536D3DBC6A}"/>
                </a:ext>
              </a:extLst>
            </p:cNvPr>
            <p:cNvSpPr/>
            <p:nvPr/>
          </p:nvSpPr>
          <p:spPr>
            <a:xfrm>
              <a:off x="5457371" y="1669143"/>
              <a:ext cx="2569029" cy="4339771"/>
            </a:xfrm>
            <a:prstGeom prst="rect">
              <a:avLst/>
            </a:prstGeom>
            <a:noFill/>
            <a:ln w="222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F366A92-D502-330F-837D-6A682EEFD493}"/>
                </a:ext>
              </a:extLst>
            </p:cNvPr>
            <p:cNvSpPr txBox="1"/>
            <p:nvPr/>
          </p:nvSpPr>
          <p:spPr>
            <a:xfrm>
              <a:off x="5754399" y="120698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融合服务模块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2026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66B97C1-D8B4-6C2A-3D07-EB9A9B6D9878}"/>
              </a:ext>
            </a:extLst>
          </p:cNvPr>
          <p:cNvSpPr txBox="1"/>
          <p:nvPr/>
        </p:nvSpPr>
        <p:spPr>
          <a:xfrm>
            <a:off x="0" y="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核心词三级标签融合方案</a:t>
            </a:r>
            <a:r>
              <a:rPr kumimoji="1"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endParaRPr kumimoji="1" lang="zh-CN" alt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4BD412A-2AB3-A52C-2DB0-18C5513A91ED}"/>
              </a:ext>
            </a:extLst>
          </p:cNvPr>
          <p:cNvGrpSpPr/>
          <p:nvPr/>
        </p:nvGrpSpPr>
        <p:grpSpPr>
          <a:xfrm>
            <a:off x="978629" y="1056843"/>
            <a:ext cx="8201549" cy="5100573"/>
            <a:chOff x="1414058" y="1347129"/>
            <a:chExt cx="8201549" cy="510057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21A723D5-D036-C7BC-E4A0-2EF2FB188C13}"/>
                </a:ext>
              </a:extLst>
            </p:cNvPr>
            <p:cNvGrpSpPr/>
            <p:nvPr/>
          </p:nvGrpSpPr>
          <p:grpSpPr>
            <a:xfrm>
              <a:off x="1414058" y="1347129"/>
              <a:ext cx="3384058" cy="4748871"/>
              <a:chOff x="1414058" y="1347129"/>
              <a:chExt cx="3384058" cy="4748871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E77B8F0F-566E-E26B-E7A1-F1DB9083BEBD}"/>
                  </a:ext>
                </a:extLst>
              </p:cNvPr>
              <p:cNvSpPr/>
              <p:nvPr/>
            </p:nvSpPr>
            <p:spPr>
              <a:xfrm>
                <a:off x="1414058" y="1347129"/>
                <a:ext cx="2723822" cy="474887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19BD0A0-B63B-C619-CAA0-A6E50C15BF62}"/>
                  </a:ext>
                </a:extLst>
              </p:cNvPr>
              <p:cNvSpPr/>
              <p:nvPr/>
            </p:nvSpPr>
            <p:spPr>
              <a:xfrm>
                <a:off x="1414058" y="1375788"/>
                <a:ext cx="2477252" cy="5567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000" b="1" dirty="0">
                    <a:solidFill>
                      <a:schemeClr val="tx1"/>
                    </a:solidFill>
                  </a:rPr>
                  <a:t>三级标签融合服务</a:t>
                </a:r>
                <a:endParaRPr kumimoji="1" lang="en-US" altLang="zh-CN" sz="2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66B2F163-5F65-A376-4B88-216A64B6FCD4}"/>
                  </a:ext>
                </a:extLst>
              </p:cNvPr>
              <p:cNvSpPr/>
              <p:nvPr/>
            </p:nvSpPr>
            <p:spPr>
              <a:xfrm>
                <a:off x="2652684" y="1986567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音乐分析</a:t>
                </a:r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F043B55-3F63-05E8-34A5-DD4243F58F55}"/>
                  </a:ext>
                </a:extLst>
              </p:cNvPr>
              <p:cNvSpPr/>
              <p:nvPr/>
            </p:nvSpPr>
            <p:spPr>
              <a:xfrm>
                <a:off x="2652684" y="2450404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美女分析</a:t>
                </a:r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0F7A029-5EA4-5EEC-33EF-E79A8049ECFF}"/>
                  </a:ext>
                </a:extLst>
              </p:cNvPr>
              <p:cNvSpPr/>
              <p:nvPr/>
            </p:nvSpPr>
            <p:spPr>
              <a:xfrm>
                <a:off x="2652684" y="2903350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人脸分析</a:t>
                </a:r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4DC70317-303D-027A-E68A-C93201BB40C4}"/>
                  </a:ext>
                </a:extLst>
              </p:cNvPr>
              <p:cNvSpPr/>
              <p:nvPr/>
            </p:nvSpPr>
            <p:spPr>
              <a:xfrm>
                <a:off x="2652684" y="3370680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影视综艺</a:t>
                </a:r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8DEF3AC-0E8F-6464-751E-0BA4ADE715F4}"/>
                  </a:ext>
                </a:extLst>
              </p:cNvPr>
              <p:cNvSpPr/>
              <p:nvPr/>
            </p:nvSpPr>
            <p:spPr>
              <a:xfrm>
                <a:off x="2652684" y="3816229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AI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游戏</a:t>
                </a:r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32891D5F-3FAF-F13E-7605-D9EA9E379D4E}"/>
                  </a:ext>
                </a:extLst>
              </p:cNvPr>
              <p:cNvSpPr/>
              <p:nvPr/>
            </p:nvSpPr>
            <p:spPr>
              <a:xfrm>
                <a:off x="2652684" y="4280065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NLP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情感</a:t>
                </a:r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3F27644-8E6D-C037-D084-692757F76C77}"/>
                  </a:ext>
                </a:extLst>
              </p:cNvPr>
              <p:cNvSpPr/>
              <p:nvPr/>
            </p:nvSpPr>
            <p:spPr>
              <a:xfrm>
                <a:off x="3477643" y="4890025"/>
                <a:ext cx="1320473" cy="9525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kumimoji="1" lang="en-US" altLang="zh-CN" dirty="0">
                    <a:solidFill>
                      <a:prstClr val="black"/>
                    </a:solidFill>
                  </a:rPr>
                  <a:t>1.</a:t>
                </a:r>
                <a:r>
                  <a:rPr kumimoji="1" lang="zh-CN" altLang="en-US" dirty="0">
                    <a:solidFill>
                      <a:prstClr val="black"/>
                    </a:solidFill>
                  </a:rPr>
                  <a:t>拼接融合</a:t>
                </a:r>
                <a:endParaRPr kumimoji="1" lang="en-US" altLang="zh-CN" dirty="0">
                  <a:solidFill>
                    <a:prstClr val="black"/>
                  </a:solidFill>
                </a:endParaRPr>
              </a:p>
              <a:p>
                <a:pPr lvl="0"/>
                <a:r>
                  <a:rPr kumimoji="1" lang="en-US" altLang="zh-CN" dirty="0">
                    <a:solidFill>
                      <a:prstClr val="black"/>
                    </a:solidFill>
                  </a:rPr>
                  <a:t>2.</a:t>
                </a:r>
                <a:r>
                  <a:rPr kumimoji="1" lang="zh-CN" altLang="en-US" dirty="0">
                    <a:solidFill>
                      <a:prstClr val="black"/>
                    </a:solidFill>
                  </a:rPr>
                  <a:t>去重</a:t>
                </a:r>
                <a:endParaRPr kumimoji="1" lang="en-US" altLang="zh-CN" dirty="0">
                  <a:solidFill>
                    <a:prstClr val="black"/>
                  </a:solidFill>
                </a:endParaRPr>
              </a:p>
              <a:p>
                <a:pPr lvl="0"/>
                <a:r>
                  <a:rPr kumimoji="1" lang="en-US" altLang="zh-CN" dirty="0">
                    <a:solidFill>
                      <a:prstClr val="black"/>
                    </a:solidFill>
                  </a:rPr>
                  <a:t>…</a:t>
                </a: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38E46CB-96E7-CB3A-2348-FD77E725B4E9}"/>
                  </a:ext>
                </a:extLst>
              </p:cNvPr>
              <p:cNvSpPr/>
              <p:nvPr/>
            </p:nvSpPr>
            <p:spPr>
              <a:xfrm>
                <a:off x="2011364" y="5095174"/>
                <a:ext cx="1466279" cy="45433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dirty="0">
                    <a:solidFill>
                      <a:schemeClr val="tx1"/>
                    </a:solidFill>
                  </a:rPr>
                  <a:t>核心词标签</a:t>
                </a:r>
              </a:p>
            </p:txBody>
          </p:sp>
        </p:grp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6AA2C05-FF63-1F72-0410-2208F93D8C32}"/>
                </a:ext>
              </a:extLst>
            </p:cNvPr>
            <p:cNvSpPr/>
            <p:nvPr/>
          </p:nvSpPr>
          <p:spPr>
            <a:xfrm>
              <a:off x="1772214" y="4844957"/>
              <a:ext cx="3410857" cy="1602745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右箭头 49">
              <a:extLst>
                <a:ext uri="{FF2B5EF4-FFF2-40B4-BE49-F238E27FC236}">
                  <a16:creationId xmlns:a16="http://schemas.microsoft.com/office/drawing/2014/main" id="{BF959339-8AC8-3113-8979-00360EA428FD}"/>
                </a:ext>
              </a:extLst>
            </p:cNvPr>
            <p:cNvSpPr/>
            <p:nvPr/>
          </p:nvSpPr>
          <p:spPr>
            <a:xfrm>
              <a:off x="5183071" y="3196073"/>
              <a:ext cx="1087100" cy="33442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ACE2E9F-69DF-1788-40E0-675EA90FC0F8}"/>
                </a:ext>
              </a:extLst>
            </p:cNvPr>
            <p:cNvSpPr/>
            <p:nvPr/>
          </p:nvSpPr>
          <p:spPr>
            <a:xfrm>
              <a:off x="6986482" y="2910337"/>
              <a:ext cx="1320473" cy="9525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tx1"/>
                  </a:solidFill>
                </a:rPr>
                <a:t>融合三级标签字段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7A6FA1F-9A5E-1D71-A9C8-1D12121362BD}"/>
                </a:ext>
              </a:extLst>
            </p:cNvPr>
            <p:cNvSpPr txBox="1"/>
            <p:nvPr/>
          </p:nvSpPr>
          <p:spPr>
            <a:xfrm>
              <a:off x="6492636" y="3919866"/>
              <a:ext cx="3122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格式：</a:t>
              </a:r>
              <a:endParaRPr kumimoji="1" lang="en-US" altLang="zh-CN" sz="1200" dirty="0"/>
            </a:p>
            <a:p>
              <a:r>
                <a:rPr lang="en-US" altLang="zh-CN" sz="1200" dirty="0"/>
                <a:t>[“</a:t>
              </a:r>
              <a:r>
                <a:rPr lang="zh-CN" altLang="en-US" sz="1200" dirty="0"/>
                <a:t>影视综艺</a:t>
              </a:r>
              <a:r>
                <a:rPr lang="en-US" altLang="zh-CN" sz="1200" dirty="0"/>
                <a:t>_</a:t>
              </a:r>
              <a:r>
                <a:rPr lang="zh-CN" altLang="en-US" sz="1200" dirty="0"/>
                <a:t>影视评介</a:t>
              </a:r>
              <a:r>
                <a:rPr lang="en-US" altLang="zh-CN" sz="1200" dirty="0"/>
                <a:t>/</a:t>
              </a:r>
              <a:r>
                <a:rPr lang="zh-CN" altLang="en-US" sz="1200" dirty="0"/>
                <a:t>速看</a:t>
              </a:r>
              <a:r>
                <a:rPr lang="en-US" altLang="zh-CN" sz="1200" dirty="0"/>
                <a:t>_</a:t>
              </a:r>
              <a:r>
                <a:rPr lang="zh-CN" altLang="en-US" sz="1200" dirty="0"/>
                <a:t>角色名</a:t>
              </a:r>
              <a:r>
                <a:rPr lang="en-US" altLang="zh-CN" sz="1200" dirty="0"/>
                <a:t>:</a:t>
              </a:r>
              <a:r>
                <a:rPr lang="zh-CN" altLang="en-US" sz="1200" dirty="0"/>
                <a:t>斯黛拉</a:t>
              </a:r>
              <a:r>
                <a:rPr lang="en-US" altLang="zh-CN" sz="1200" dirty="0"/>
                <a:t>”]</a:t>
              </a:r>
              <a:endParaRPr kumimoji="1" lang="zh-CN" altLang="en-US" sz="12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DF5EB69-731E-995D-D8CF-D3FD938AF27F}"/>
                </a:ext>
              </a:extLst>
            </p:cNvPr>
            <p:cNvSpPr txBox="1"/>
            <p:nvPr/>
          </p:nvSpPr>
          <p:spPr>
            <a:xfrm>
              <a:off x="5376506" y="3448087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输出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AA16EBC-8731-E310-7B3F-4BE83C38C00E}"/>
                </a:ext>
              </a:extLst>
            </p:cNvPr>
            <p:cNvSpPr txBox="1"/>
            <p:nvPr/>
          </p:nvSpPr>
          <p:spPr>
            <a:xfrm>
              <a:off x="4075636" y="6073579"/>
              <a:ext cx="1144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融合处理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671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1514F2B7-84FD-3E3D-93C9-FAA36310F061}"/>
              </a:ext>
            </a:extLst>
          </p:cNvPr>
          <p:cNvGrpSpPr/>
          <p:nvPr/>
        </p:nvGrpSpPr>
        <p:grpSpPr>
          <a:xfrm>
            <a:off x="232629" y="895463"/>
            <a:ext cx="11685786" cy="4870640"/>
            <a:chOff x="232629" y="895463"/>
            <a:chExt cx="11685786" cy="4870640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D470332C-205C-6114-D51D-EA3E5F9DC96B}"/>
                </a:ext>
              </a:extLst>
            </p:cNvPr>
            <p:cNvGrpSpPr/>
            <p:nvPr/>
          </p:nvGrpSpPr>
          <p:grpSpPr>
            <a:xfrm>
              <a:off x="9265169" y="895463"/>
              <a:ext cx="2653246" cy="4870640"/>
              <a:chOff x="10361725" y="863971"/>
              <a:chExt cx="2653246" cy="4870640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1F67FA81-A291-462E-2571-F979CD876FD3}"/>
                  </a:ext>
                </a:extLst>
              </p:cNvPr>
              <p:cNvGrpSpPr/>
              <p:nvPr/>
            </p:nvGrpSpPr>
            <p:grpSpPr>
              <a:xfrm>
                <a:off x="10361725" y="863971"/>
                <a:ext cx="2653246" cy="4870640"/>
                <a:chOff x="213940" y="199811"/>
                <a:chExt cx="2653246" cy="4870640"/>
              </a:xfrm>
            </p:grpSpPr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D0820334-9F4F-22CB-7431-62E065097EA2}"/>
                    </a:ext>
                  </a:extLst>
                </p:cNvPr>
                <p:cNvSpPr/>
                <p:nvPr/>
              </p:nvSpPr>
              <p:spPr>
                <a:xfrm>
                  <a:off x="213940" y="199811"/>
                  <a:ext cx="2653246" cy="487064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US" altLang="zh-CN" dirty="0"/>
                </a:p>
              </p:txBody>
            </p:sp>
            <p:grpSp>
              <p:nvGrpSpPr>
                <p:cNvPr id="64" name="组合 63">
                  <a:extLst>
                    <a:ext uri="{FF2B5EF4-FFF2-40B4-BE49-F238E27FC236}">
                      <a16:creationId xmlns:a16="http://schemas.microsoft.com/office/drawing/2014/main" id="{1017EF03-33DA-44BA-8DBA-5BED71F4B4E4}"/>
                    </a:ext>
                  </a:extLst>
                </p:cNvPr>
                <p:cNvGrpSpPr/>
                <p:nvPr/>
              </p:nvGrpSpPr>
              <p:grpSpPr>
                <a:xfrm>
                  <a:off x="890915" y="716556"/>
                  <a:ext cx="1320468" cy="3724972"/>
                  <a:chOff x="10503271" y="455178"/>
                  <a:chExt cx="1320468" cy="3724972"/>
                </a:xfrm>
              </p:grpSpPr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82ED5170-3177-596D-2949-54235F9A80C7}"/>
                      </a:ext>
                    </a:extLst>
                  </p:cNvPr>
                  <p:cNvSpPr/>
                  <p:nvPr/>
                </p:nvSpPr>
                <p:spPr>
                  <a:xfrm>
                    <a:off x="10503271" y="455178"/>
                    <a:ext cx="1320468" cy="459933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>
                        <a:solidFill>
                          <a:schemeClr val="tx1"/>
                        </a:solidFill>
                      </a:rPr>
                      <a:t>作者评级</a:t>
                    </a:r>
                    <a:endParaRPr kumimoji="1"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2061F9DF-E6C7-EA7D-FB82-988C838DB941}"/>
                      </a:ext>
                    </a:extLst>
                  </p:cNvPr>
                  <p:cNvSpPr/>
                  <p:nvPr/>
                </p:nvSpPr>
                <p:spPr>
                  <a:xfrm>
                    <a:off x="10503271" y="3250489"/>
                    <a:ext cx="1320468" cy="459933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>
                        <a:solidFill>
                          <a:schemeClr val="tx1"/>
                        </a:solidFill>
                      </a:rPr>
                      <a:t>召回</a:t>
                    </a:r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score</a:t>
                    </a:r>
                    <a:endParaRPr kumimoji="1"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9F1FF8BB-7982-B7A8-CF54-A0B1C6196E83}"/>
                      </a:ext>
                    </a:extLst>
                  </p:cNvPr>
                  <p:cNvSpPr/>
                  <p:nvPr/>
                </p:nvSpPr>
                <p:spPr>
                  <a:xfrm>
                    <a:off x="10503271" y="3720217"/>
                    <a:ext cx="1320468" cy="459933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>
                        <a:solidFill>
                          <a:schemeClr val="tx1"/>
                        </a:solidFill>
                      </a:rPr>
                      <a:t>排序</a:t>
                    </a:r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score</a:t>
                    </a:r>
                    <a:endParaRPr kumimoji="1"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DAB785C9-3559-AE18-F109-2830AFD1EAE9}"/>
                      </a:ext>
                    </a:extLst>
                  </p:cNvPr>
                  <p:cNvSpPr/>
                  <p:nvPr/>
                </p:nvSpPr>
                <p:spPr>
                  <a:xfrm>
                    <a:off x="10503271" y="915111"/>
                    <a:ext cx="1320468" cy="459933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7</a:t>
                    </a:r>
                    <a:r>
                      <a:rPr lang="zh-CN" altLang="en-US" sz="1400" dirty="0">
                        <a:solidFill>
                          <a:schemeClr val="tx1"/>
                        </a:solidFill>
                      </a:rPr>
                      <a:t>天有效播放数</a:t>
                    </a:r>
                    <a:endParaRPr kumimoji="1"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79AC5603-3BA2-9961-C770-EFF733E765BE}"/>
                      </a:ext>
                    </a:extLst>
                  </p:cNvPr>
                  <p:cNvSpPr/>
                  <p:nvPr/>
                </p:nvSpPr>
                <p:spPr>
                  <a:xfrm>
                    <a:off x="10503271" y="1374323"/>
                    <a:ext cx="1320468" cy="459933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7</a:t>
                    </a:r>
                    <a:r>
                      <a:rPr lang="zh-CN" altLang="en-US" sz="1400" dirty="0">
                        <a:solidFill>
                          <a:schemeClr val="tx1"/>
                        </a:solidFill>
                      </a:rPr>
                      <a:t>天播放人数</a:t>
                    </a:r>
                    <a:endParaRPr kumimoji="1"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47130F6E-30FB-ECB3-2637-0B45427A1264}"/>
                      </a:ext>
                    </a:extLst>
                  </p:cNvPr>
                  <p:cNvSpPr/>
                  <p:nvPr/>
                </p:nvSpPr>
                <p:spPr>
                  <a:xfrm>
                    <a:off x="10503271" y="1846417"/>
                    <a:ext cx="1320468" cy="459933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zh-CN" altLang="en-US" sz="1400" dirty="0">
                        <a:solidFill>
                          <a:schemeClr val="tx1"/>
                        </a:solidFill>
                      </a:rPr>
                      <a:t>天有效播放数</a:t>
                    </a:r>
                    <a:endParaRPr kumimoji="1"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0EAAF65A-08FE-BC9D-7648-43217968B997}"/>
                      </a:ext>
                    </a:extLst>
                  </p:cNvPr>
                  <p:cNvSpPr/>
                  <p:nvPr/>
                </p:nvSpPr>
                <p:spPr>
                  <a:xfrm>
                    <a:off x="10503271" y="2318511"/>
                    <a:ext cx="1320468" cy="459933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zh-CN" altLang="en-US" sz="1400" dirty="0">
                        <a:solidFill>
                          <a:schemeClr val="tx1"/>
                        </a:solidFill>
                      </a:rPr>
                      <a:t>天播放人数</a:t>
                    </a:r>
                    <a:endParaRPr kumimoji="1"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45FE815F-126B-DDCE-3D64-EE23CABB7C99}"/>
                      </a:ext>
                    </a:extLst>
                  </p:cNvPr>
                  <p:cNvSpPr/>
                  <p:nvPr/>
                </p:nvSpPr>
                <p:spPr>
                  <a:xfrm>
                    <a:off x="10503271" y="2780761"/>
                    <a:ext cx="1320468" cy="459933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400" dirty="0">
                        <a:solidFill>
                          <a:schemeClr val="tx1"/>
                        </a:solidFill>
                      </a:rPr>
                      <a:t>低质分</a:t>
                    </a:r>
                    <a:endParaRPr kumimoji="1"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2D309376-A89A-C076-B260-3D07F3A4E941}"/>
                    </a:ext>
                  </a:extLst>
                </p:cNvPr>
                <p:cNvSpPr/>
                <p:nvPr/>
              </p:nvSpPr>
              <p:spPr>
                <a:xfrm>
                  <a:off x="750116" y="514681"/>
                  <a:ext cx="1605694" cy="414389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5867EB9F-53C7-6505-1C0E-180B3C32F9EB}"/>
                  </a:ext>
                </a:extLst>
              </p:cNvPr>
              <p:cNvSpPr/>
              <p:nvPr/>
            </p:nvSpPr>
            <p:spPr>
              <a:xfrm>
                <a:off x="10368215" y="868361"/>
                <a:ext cx="670485" cy="3915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zh-CN" altLang="en-US" sz="1400" b="1" dirty="0">
                    <a:solidFill>
                      <a:schemeClr val="tx1"/>
                    </a:solidFill>
                  </a:rPr>
                  <a:t>重排</a:t>
                </a:r>
                <a:endParaRPr kumimoji="1" lang="en-US" altLang="zh-CN" sz="1400" b="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087077BF-B891-F8D0-37FB-B7AC3C9FE912}"/>
                </a:ext>
              </a:extLst>
            </p:cNvPr>
            <p:cNvGrpSpPr/>
            <p:nvPr/>
          </p:nvGrpSpPr>
          <p:grpSpPr>
            <a:xfrm>
              <a:off x="232629" y="1284595"/>
              <a:ext cx="8556109" cy="3753386"/>
              <a:chOff x="1142816" y="1284329"/>
              <a:chExt cx="8556109" cy="3753386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77CBE673-E105-6774-F33E-18454EEB4178}"/>
                  </a:ext>
                </a:extLst>
              </p:cNvPr>
              <p:cNvGrpSpPr/>
              <p:nvPr/>
            </p:nvGrpSpPr>
            <p:grpSpPr>
              <a:xfrm>
                <a:off x="3944717" y="1284329"/>
                <a:ext cx="3098751" cy="3753386"/>
                <a:chOff x="806821" y="973597"/>
                <a:chExt cx="3098751" cy="3753386"/>
              </a:xfrm>
            </p:grpSpPr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11D5A592-460A-8638-68FD-EAD038FAA1B0}"/>
                    </a:ext>
                  </a:extLst>
                </p:cNvPr>
                <p:cNvGrpSpPr/>
                <p:nvPr/>
              </p:nvGrpSpPr>
              <p:grpSpPr>
                <a:xfrm>
                  <a:off x="806821" y="973597"/>
                  <a:ext cx="3098751" cy="3753386"/>
                  <a:chOff x="2613020" y="1807601"/>
                  <a:chExt cx="3098751" cy="3753386"/>
                </a:xfrm>
              </p:grpSpPr>
              <p:sp>
                <p:nvSpPr>
                  <p:cNvPr id="4" name="矩形 3">
                    <a:extLst>
                      <a:ext uri="{FF2B5EF4-FFF2-40B4-BE49-F238E27FC236}">
                        <a16:creationId xmlns:a16="http://schemas.microsoft.com/office/drawing/2014/main" id="{0248DE23-F62F-E1EA-EEBF-75BF533C7A5F}"/>
                      </a:ext>
                    </a:extLst>
                  </p:cNvPr>
                  <p:cNvSpPr/>
                  <p:nvPr/>
                </p:nvSpPr>
                <p:spPr>
                  <a:xfrm>
                    <a:off x="2613020" y="1807601"/>
                    <a:ext cx="3098751" cy="375338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en-US" altLang="zh-CN" dirty="0"/>
                  </a:p>
                </p:txBody>
              </p:sp>
              <p:grpSp>
                <p:nvGrpSpPr>
                  <p:cNvPr id="13" name="组合 12">
                    <a:extLst>
                      <a:ext uri="{FF2B5EF4-FFF2-40B4-BE49-F238E27FC236}">
                        <a16:creationId xmlns:a16="http://schemas.microsoft.com/office/drawing/2014/main" id="{21AD0756-61CD-FD41-DF37-7338B2169D9C}"/>
                      </a:ext>
                    </a:extLst>
                  </p:cNvPr>
                  <p:cNvGrpSpPr/>
                  <p:nvPr/>
                </p:nvGrpSpPr>
                <p:grpSpPr>
                  <a:xfrm>
                    <a:off x="3833788" y="2256022"/>
                    <a:ext cx="1320468" cy="2286603"/>
                    <a:chOff x="3833788" y="2256022"/>
                    <a:chExt cx="1320468" cy="2286603"/>
                  </a:xfrm>
                </p:grpSpPr>
                <p:sp>
                  <p:nvSpPr>
                    <p:cNvPr id="5" name="矩形 4">
                      <a:extLst>
                        <a:ext uri="{FF2B5EF4-FFF2-40B4-BE49-F238E27FC236}">
                          <a16:creationId xmlns:a16="http://schemas.microsoft.com/office/drawing/2014/main" id="{D5886DFD-F35B-997B-5F1F-9BC47A4CFD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3788" y="2256022"/>
                      <a:ext cx="1320468" cy="459933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ES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检索召回</a:t>
                      </a:r>
                      <a:endParaRPr kumimoji="1" lang="zh-CN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49A046B1-FA50-BF93-9B2A-3D1A4F6828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3788" y="2710488"/>
                      <a:ext cx="1320468" cy="459933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600" dirty="0">
                          <a:solidFill>
                            <a:schemeClr val="tx1"/>
                          </a:solidFill>
                        </a:rPr>
                        <a:t>UP</a:t>
                      </a:r>
                      <a:r>
                        <a:rPr kumimoji="1" lang="zh-CN" altLang="en-US" sz="1600" dirty="0">
                          <a:solidFill>
                            <a:schemeClr val="tx1"/>
                          </a:solidFill>
                        </a:rPr>
                        <a:t>主召回</a:t>
                      </a:r>
                    </a:p>
                  </p:txBody>
                </p:sp>
                <p:sp>
                  <p:nvSpPr>
                    <p:cNvPr id="7" name="矩形 6">
                      <a:extLst>
                        <a:ext uri="{FF2B5EF4-FFF2-40B4-BE49-F238E27FC236}">
                          <a16:creationId xmlns:a16="http://schemas.microsoft.com/office/drawing/2014/main" id="{B11ECC75-C85D-6CED-1295-4AE24ADF23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3788" y="3169357"/>
                      <a:ext cx="1320468" cy="459933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Face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</a:rPr>
                        <a:t>召回</a:t>
                      </a:r>
                      <a:endParaRPr kumimoji="1" lang="zh-CN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8" name="矩形 7">
                      <a:extLst>
                        <a:ext uri="{FF2B5EF4-FFF2-40B4-BE49-F238E27FC236}">
                          <a16:creationId xmlns:a16="http://schemas.microsoft.com/office/drawing/2014/main" id="{B86CC3C6-191B-2171-F687-B9F1C31ACE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3788" y="3623823"/>
                      <a:ext cx="1320468" cy="459933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600" dirty="0">
                          <a:solidFill>
                            <a:schemeClr val="tx1"/>
                          </a:solidFill>
                        </a:rPr>
                        <a:t>Music</a:t>
                      </a:r>
                      <a:r>
                        <a:rPr kumimoji="1" lang="zh-CN" altLang="en-US" sz="1600" dirty="0">
                          <a:solidFill>
                            <a:schemeClr val="tx1"/>
                          </a:solidFill>
                        </a:rPr>
                        <a:t>召回</a:t>
                      </a:r>
                    </a:p>
                  </p:txBody>
                </p:sp>
                <p:sp>
                  <p:nvSpPr>
                    <p:cNvPr id="9" name="矩形 8">
                      <a:extLst>
                        <a:ext uri="{FF2B5EF4-FFF2-40B4-BE49-F238E27FC236}">
                          <a16:creationId xmlns:a16="http://schemas.microsoft.com/office/drawing/2014/main" id="{7BA10F54-DABC-0C03-3E5B-5E576760C1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33788" y="4082692"/>
                      <a:ext cx="1320468" cy="459933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sz="1600" dirty="0">
                          <a:solidFill>
                            <a:schemeClr val="tx1"/>
                          </a:solidFill>
                        </a:rPr>
                        <a:t>Film</a:t>
                      </a:r>
                      <a:r>
                        <a:rPr kumimoji="1" lang="zh-CN" altLang="en-US" sz="1600" dirty="0">
                          <a:solidFill>
                            <a:schemeClr val="tx1"/>
                          </a:solidFill>
                        </a:rPr>
                        <a:t>召回</a:t>
                      </a:r>
                    </a:p>
                  </p:txBody>
                </p:sp>
              </p:grpSp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2EADAC17-C148-8803-9491-58EAFCEF0798}"/>
                      </a:ext>
                    </a:extLst>
                  </p:cNvPr>
                  <p:cNvSpPr/>
                  <p:nvPr/>
                </p:nvSpPr>
                <p:spPr>
                  <a:xfrm>
                    <a:off x="3710742" y="4778982"/>
                    <a:ext cx="1566559" cy="434090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>
                        <a:solidFill>
                          <a:schemeClr val="tx1"/>
                        </a:solidFill>
                      </a:rPr>
                      <a:t>关键词</a:t>
                    </a:r>
                    <a:r>
                      <a:rPr lang="en-US" altLang="zh-CN" sz="1600" dirty="0">
                        <a:solidFill>
                          <a:schemeClr val="tx1"/>
                        </a:solidFill>
                      </a:rPr>
                      <a:t>Embedding</a:t>
                    </a:r>
                    <a:r>
                      <a:rPr lang="zh-CN" altLang="en-US" sz="1600" dirty="0">
                        <a:solidFill>
                          <a:schemeClr val="tx1"/>
                        </a:solidFill>
                      </a:rPr>
                      <a:t>召回</a:t>
                    </a:r>
                    <a:endParaRPr kumimoji="1"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A3B79530-1981-B878-4A05-B43E3E769D33}"/>
                      </a:ext>
                    </a:extLst>
                  </p:cNvPr>
                  <p:cNvSpPr/>
                  <p:nvPr/>
                </p:nvSpPr>
                <p:spPr>
                  <a:xfrm>
                    <a:off x="2613021" y="1814446"/>
                    <a:ext cx="1220767" cy="43409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kumimoji="1" lang="zh-CN" altLang="en-US" sz="1400" b="1" dirty="0">
                        <a:solidFill>
                          <a:schemeClr val="tx1"/>
                        </a:solidFill>
                      </a:rPr>
                      <a:t>召回通道</a:t>
                    </a:r>
                    <a:endParaRPr kumimoji="1" lang="en-US" altLang="zh-CN" sz="1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89E3D140-46C0-3FA6-5E53-5186696760F6}"/>
                    </a:ext>
                  </a:extLst>
                </p:cNvPr>
                <p:cNvSpPr/>
                <p:nvPr/>
              </p:nvSpPr>
              <p:spPr>
                <a:xfrm>
                  <a:off x="1855972" y="1303071"/>
                  <a:ext cx="1663700" cy="2501900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8B4A53B0-2539-E942-81A4-F785E2D2F496}"/>
                    </a:ext>
                  </a:extLst>
                </p:cNvPr>
                <p:cNvSpPr/>
                <p:nvPr/>
              </p:nvSpPr>
              <p:spPr>
                <a:xfrm>
                  <a:off x="1472340" y="3878717"/>
                  <a:ext cx="2247254" cy="566611"/>
                </a:xfrm>
                <a:prstGeom prst="rect">
                  <a:avLst/>
                </a:prstGeom>
                <a:noFill/>
                <a:ln w="25400">
                  <a:solidFill>
                    <a:schemeClr val="accent6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1255A8D1-4FF0-5E87-2ADB-1A1BB395BA5A}"/>
                  </a:ext>
                </a:extLst>
              </p:cNvPr>
              <p:cNvGrpSpPr/>
              <p:nvPr/>
            </p:nvGrpSpPr>
            <p:grpSpPr>
              <a:xfrm>
                <a:off x="1142816" y="1793027"/>
                <a:ext cx="2508028" cy="2552596"/>
                <a:chOff x="806822" y="973598"/>
                <a:chExt cx="3098750" cy="2996674"/>
              </a:xfrm>
            </p:grpSpPr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47D0F756-5044-0EED-F0FB-B72D39018927}"/>
                    </a:ext>
                  </a:extLst>
                </p:cNvPr>
                <p:cNvGrpSpPr/>
                <p:nvPr/>
              </p:nvGrpSpPr>
              <p:grpSpPr>
                <a:xfrm>
                  <a:off x="806822" y="973598"/>
                  <a:ext cx="3098750" cy="2996674"/>
                  <a:chOff x="2613021" y="1807602"/>
                  <a:chExt cx="3098750" cy="2996674"/>
                </a:xfrm>
              </p:grpSpPr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24065A45-AD37-B043-9DC2-5F1875D3FA2A}"/>
                      </a:ext>
                    </a:extLst>
                  </p:cNvPr>
                  <p:cNvSpPr/>
                  <p:nvPr/>
                </p:nvSpPr>
                <p:spPr>
                  <a:xfrm>
                    <a:off x="2613021" y="1807602"/>
                    <a:ext cx="3098750" cy="299667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en-US" altLang="zh-CN" dirty="0"/>
                  </a:p>
                </p:txBody>
              </p:sp>
              <p:grpSp>
                <p:nvGrpSpPr>
                  <p:cNvPr id="23" name="组合 22">
                    <a:extLst>
                      <a:ext uri="{FF2B5EF4-FFF2-40B4-BE49-F238E27FC236}">
                        <a16:creationId xmlns:a16="http://schemas.microsoft.com/office/drawing/2014/main" id="{C1F267F5-9E02-1689-F813-C10B97EFB5FB}"/>
                      </a:ext>
                    </a:extLst>
                  </p:cNvPr>
                  <p:cNvGrpSpPr/>
                  <p:nvPr/>
                </p:nvGrpSpPr>
                <p:grpSpPr>
                  <a:xfrm>
                    <a:off x="3662170" y="2256022"/>
                    <a:ext cx="1492086" cy="1245414"/>
                    <a:chOff x="3662170" y="2256022"/>
                    <a:chExt cx="1492086" cy="1245414"/>
                  </a:xfrm>
                </p:grpSpPr>
                <p:sp>
                  <p:nvSpPr>
                    <p:cNvPr id="26" name="矩形 25">
                      <a:extLst>
                        <a:ext uri="{FF2B5EF4-FFF2-40B4-BE49-F238E27FC236}">
                          <a16:creationId xmlns:a16="http://schemas.microsoft.com/office/drawing/2014/main" id="{A0B91DD3-6428-4AD0-451B-09B981915E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2171" y="2256022"/>
                      <a:ext cx="1492085" cy="690474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sz="1600" dirty="0">
                          <a:solidFill>
                            <a:schemeClr val="tx1"/>
                          </a:solidFill>
                        </a:rPr>
                        <a:t>关键词</a:t>
                      </a:r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</a:rPr>
                        <a:t>（包括</a:t>
                      </a:r>
                      <a:r>
                        <a:rPr kumimoji="1" lang="en-US" altLang="zh-CN" sz="1400" dirty="0">
                          <a:solidFill>
                            <a:schemeClr val="tx1"/>
                          </a:solidFill>
                        </a:rPr>
                        <a:t>NER</a:t>
                      </a:r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zh-CN" sz="1400" dirty="0">
                          <a:solidFill>
                            <a:schemeClr val="tx1"/>
                          </a:solidFill>
                        </a:rPr>
                        <a:t>POS</a:t>
                      </a:r>
                      <a:r>
                        <a:rPr kumimoji="1" lang="zh-CN" altLang="en-US" sz="1400" dirty="0">
                          <a:solidFill>
                            <a:schemeClr val="tx1"/>
                          </a:solidFill>
                        </a:rPr>
                        <a:t>等）</a:t>
                      </a:r>
                      <a:endParaRPr kumimoji="1" lang="zh-CN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7" name="矩形 26">
                      <a:extLst>
                        <a:ext uri="{FF2B5EF4-FFF2-40B4-BE49-F238E27FC236}">
                          <a16:creationId xmlns:a16="http://schemas.microsoft.com/office/drawing/2014/main" id="{3EAD01B8-34BD-A03C-56B3-ED510E4E5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62170" y="3038195"/>
                      <a:ext cx="1492085" cy="463241"/>
                    </a:xfrm>
                    <a:prstGeom prst="rect">
                      <a:avLst/>
                    </a:pr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zh-CN" altLang="en-US" sz="1600" dirty="0">
                          <a:solidFill>
                            <a:schemeClr val="tx1"/>
                          </a:solidFill>
                        </a:rPr>
                        <a:t>意图分析</a:t>
                      </a:r>
                    </a:p>
                  </p:txBody>
                </p:sp>
              </p:grpSp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927F8A91-5A87-A65A-6B7B-F9DD58767A0E}"/>
                      </a:ext>
                    </a:extLst>
                  </p:cNvPr>
                  <p:cNvSpPr/>
                  <p:nvPr/>
                </p:nvSpPr>
                <p:spPr>
                  <a:xfrm>
                    <a:off x="3662171" y="3768917"/>
                    <a:ext cx="1566559" cy="434090"/>
                  </a:xfrm>
                  <a:prstGeom prst="rect">
                    <a:avLst/>
                  </a:prstGeom>
                  <a:solidFill>
                    <a:schemeClr val="accent6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>
                        <a:solidFill>
                          <a:schemeClr val="tx1"/>
                        </a:solidFill>
                      </a:rPr>
                      <a:t>关键词</a:t>
                    </a:r>
                    <a:r>
                      <a:rPr lang="en-US" altLang="zh-CN" sz="1600" dirty="0">
                        <a:solidFill>
                          <a:schemeClr val="tx1"/>
                        </a:solidFill>
                      </a:rPr>
                      <a:t>Embedding</a:t>
                    </a:r>
                    <a:endParaRPr kumimoji="1"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5D1ADB54-4D10-1274-160F-8847E1B0CC3F}"/>
                      </a:ext>
                    </a:extLst>
                  </p:cNvPr>
                  <p:cNvSpPr/>
                  <p:nvPr/>
                </p:nvSpPr>
                <p:spPr>
                  <a:xfrm>
                    <a:off x="2613021" y="1814446"/>
                    <a:ext cx="1220767" cy="43409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kumimoji="1" lang="zh-CN" altLang="en-US" sz="1400" b="1" dirty="0">
                        <a:solidFill>
                          <a:schemeClr val="tx1"/>
                        </a:solidFill>
                      </a:rPr>
                      <a:t>基础分析</a:t>
                    </a:r>
                    <a:endParaRPr kumimoji="1" lang="en-US" altLang="zh-CN" sz="1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FA346B8D-A2BB-42D2-F754-4BCE79623C3A}"/>
                    </a:ext>
                  </a:extLst>
                </p:cNvPr>
                <p:cNvSpPr/>
                <p:nvPr/>
              </p:nvSpPr>
              <p:spPr>
                <a:xfrm>
                  <a:off x="1692011" y="1303070"/>
                  <a:ext cx="1779091" cy="154014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E4B6B064-38CC-7CEC-2B82-36BC3F893964}"/>
                    </a:ext>
                  </a:extLst>
                </p:cNvPr>
                <p:cNvSpPr/>
                <p:nvPr/>
              </p:nvSpPr>
              <p:spPr>
                <a:xfrm>
                  <a:off x="1444987" y="2843214"/>
                  <a:ext cx="2247254" cy="566611"/>
                </a:xfrm>
                <a:prstGeom prst="rect">
                  <a:avLst/>
                </a:prstGeom>
                <a:noFill/>
                <a:ln w="25400">
                  <a:solidFill>
                    <a:schemeClr val="accent6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2FFDCB68-4130-1795-2B70-C3FA46038FD9}"/>
                  </a:ext>
                </a:extLst>
              </p:cNvPr>
              <p:cNvGrpSpPr/>
              <p:nvPr/>
            </p:nvGrpSpPr>
            <p:grpSpPr>
              <a:xfrm>
                <a:off x="7337341" y="1380716"/>
                <a:ext cx="2361584" cy="3486226"/>
                <a:chOff x="7643109" y="1243433"/>
                <a:chExt cx="2509623" cy="3614951"/>
              </a:xfrm>
            </p:grpSpPr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821596A1-F076-DF47-F7DD-A38003DEE142}"/>
                    </a:ext>
                  </a:extLst>
                </p:cNvPr>
                <p:cNvSpPr/>
                <p:nvPr/>
              </p:nvSpPr>
              <p:spPr>
                <a:xfrm>
                  <a:off x="7643109" y="1243433"/>
                  <a:ext cx="2509623" cy="36149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US" altLang="zh-CN" dirty="0"/>
                </a:p>
              </p:txBody>
            </p:sp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281406CB-5172-949D-2FB3-E03DD3DBC752}"/>
                    </a:ext>
                  </a:extLst>
                </p:cNvPr>
                <p:cNvGrpSpPr/>
                <p:nvPr/>
              </p:nvGrpSpPr>
              <p:grpSpPr>
                <a:xfrm>
                  <a:off x="8350044" y="2289420"/>
                  <a:ext cx="1210031" cy="1905614"/>
                  <a:chOff x="3386066" y="2813749"/>
                  <a:chExt cx="1323190" cy="1833034"/>
                </a:xfrm>
              </p:grpSpPr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81A35F16-3AC2-C33F-07CE-72596AD15AFA}"/>
                      </a:ext>
                    </a:extLst>
                  </p:cNvPr>
                  <p:cNvSpPr/>
                  <p:nvPr/>
                </p:nvSpPr>
                <p:spPr>
                  <a:xfrm>
                    <a:off x="3386066" y="2813749"/>
                    <a:ext cx="1320468" cy="459933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00" dirty="0">
                        <a:solidFill>
                          <a:schemeClr val="tx1"/>
                        </a:solidFill>
                      </a:rPr>
                      <a:t>Query/Title</a:t>
                    </a:r>
                    <a:r>
                      <a:rPr lang="zh-CN" altLang="en-US" sz="1600" dirty="0">
                        <a:solidFill>
                          <a:schemeClr val="tx1"/>
                        </a:solidFill>
                      </a:rPr>
                      <a:t>匹配</a:t>
                    </a:r>
                    <a:endParaRPr kumimoji="1"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91D5BB8F-075B-6A13-335F-6AB80553E1A1}"/>
                      </a:ext>
                    </a:extLst>
                  </p:cNvPr>
                  <p:cNvSpPr/>
                  <p:nvPr/>
                </p:nvSpPr>
                <p:spPr>
                  <a:xfrm>
                    <a:off x="3386066" y="3269446"/>
                    <a:ext cx="1320468" cy="459933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600" dirty="0">
                        <a:solidFill>
                          <a:schemeClr val="tx1"/>
                        </a:solidFill>
                      </a:rPr>
                      <a:t>语言学匹配</a:t>
                    </a:r>
                  </a:p>
                </p:txBody>
              </p: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E83CB79A-81BD-7B42-B2C3-F6B733F5872C}"/>
                      </a:ext>
                    </a:extLst>
                  </p:cNvPr>
                  <p:cNvSpPr/>
                  <p:nvPr/>
                </p:nvSpPr>
                <p:spPr>
                  <a:xfrm>
                    <a:off x="3388788" y="3732384"/>
                    <a:ext cx="1320468" cy="459933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>
                        <a:solidFill>
                          <a:schemeClr val="tx1"/>
                        </a:solidFill>
                      </a:rPr>
                      <a:t>相似</a:t>
                    </a:r>
                    <a:r>
                      <a:rPr lang="en-US" altLang="zh-CN" sz="1600" dirty="0">
                        <a:solidFill>
                          <a:schemeClr val="tx1"/>
                        </a:solidFill>
                      </a:rPr>
                      <a:t>score</a:t>
                    </a:r>
                    <a:endParaRPr kumimoji="1"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25F43FDB-17C1-9533-2919-8EC4FDC26A07}"/>
                      </a:ext>
                    </a:extLst>
                  </p:cNvPr>
                  <p:cNvSpPr/>
                  <p:nvPr/>
                </p:nvSpPr>
                <p:spPr>
                  <a:xfrm>
                    <a:off x="3386066" y="4186850"/>
                    <a:ext cx="1320468" cy="459933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sz="1600" dirty="0">
                        <a:solidFill>
                          <a:schemeClr val="tx1"/>
                        </a:solidFill>
                      </a:rPr>
                      <a:t>敏感词过滤</a:t>
                    </a:r>
                  </a:p>
                </p:txBody>
              </p:sp>
            </p:grp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DAC0E598-AC71-0612-5E75-DDE6D7D1C277}"/>
                    </a:ext>
                  </a:extLst>
                </p:cNvPr>
                <p:cNvSpPr/>
                <p:nvPr/>
              </p:nvSpPr>
              <p:spPr>
                <a:xfrm>
                  <a:off x="7643110" y="1250549"/>
                  <a:ext cx="1116367" cy="45127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kumimoji="1" lang="zh-CN" altLang="en-US" sz="1400" b="1" dirty="0">
                      <a:solidFill>
                        <a:schemeClr val="tx1"/>
                      </a:solidFill>
                    </a:rPr>
                    <a:t>排序</a:t>
                  </a:r>
                  <a:endParaRPr kumimoji="1" lang="en-US" altLang="zh-CN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8BEFFABF-4F01-EF49-6C3E-74460C7F1133}"/>
                    </a:ext>
                  </a:extLst>
                </p:cNvPr>
                <p:cNvSpPr/>
                <p:nvPr/>
              </p:nvSpPr>
              <p:spPr>
                <a:xfrm>
                  <a:off x="8212224" y="1965370"/>
                  <a:ext cx="1557021" cy="2551869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</p:grpSp>
          <p:sp>
            <p:nvSpPr>
              <p:cNvPr id="68" name="右箭头 67">
                <a:extLst>
                  <a:ext uri="{FF2B5EF4-FFF2-40B4-BE49-F238E27FC236}">
                    <a16:creationId xmlns:a16="http://schemas.microsoft.com/office/drawing/2014/main" id="{AC1C2EC8-0160-A478-BDE2-B0111C3B7495}"/>
                  </a:ext>
                </a:extLst>
              </p:cNvPr>
              <p:cNvSpPr/>
              <p:nvPr/>
            </p:nvSpPr>
            <p:spPr>
              <a:xfrm>
                <a:off x="3729294" y="3017310"/>
                <a:ext cx="172663" cy="28742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9" name="右箭头 68">
                <a:extLst>
                  <a:ext uri="{FF2B5EF4-FFF2-40B4-BE49-F238E27FC236}">
                    <a16:creationId xmlns:a16="http://schemas.microsoft.com/office/drawing/2014/main" id="{AE2A7842-7EAB-C661-E730-97C14C7DC0DC}"/>
                  </a:ext>
                </a:extLst>
              </p:cNvPr>
              <p:cNvSpPr/>
              <p:nvPr/>
            </p:nvSpPr>
            <p:spPr>
              <a:xfrm>
                <a:off x="7126492" y="3017309"/>
                <a:ext cx="172663" cy="28742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71" name="右箭头 70">
              <a:extLst>
                <a:ext uri="{FF2B5EF4-FFF2-40B4-BE49-F238E27FC236}">
                  <a16:creationId xmlns:a16="http://schemas.microsoft.com/office/drawing/2014/main" id="{EC6276EB-4CE1-1020-70B2-9EDBAC4BD66B}"/>
                </a:ext>
              </a:extLst>
            </p:cNvPr>
            <p:cNvSpPr/>
            <p:nvPr/>
          </p:nvSpPr>
          <p:spPr>
            <a:xfrm>
              <a:off x="8883180" y="2968031"/>
              <a:ext cx="172663" cy="2874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ECD11B43-9570-5041-99B7-73E2A6DB40B1}"/>
              </a:ext>
            </a:extLst>
          </p:cNvPr>
          <p:cNvSpPr/>
          <p:nvPr/>
        </p:nvSpPr>
        <p:spPr>
          <a:xfrm>
            <a:off x="2158943" y="5838949"/>
            <a:ext cx="1541106" cy="43409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</a:rPr>
              <a:t>关键词</a:t>
            </a:r>
            <a:r>
              <a:rPr lang="en-US" altLang="zh-CN" sz="1600" dirty="0">
                <a:solidFill>
                  <a:schemeClr val="tx1"/>
                </a:solidFill>
              </a:rPr>
              <a:t>Embedding</a:t>
            </a:r>
            <a:r>
              <a:rPr lang="zh-CN" altLang="en-US" sz="1600" dirty="0">
                <a:solidFill>
                  <a:schemeClr val="tx1"/>
                </a:solidFill>
              </a:rPr>
              <a:t>服务</a:t>
            </a:r>
            <a:endParaRPr kumimoji="1" lang="zh-CN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07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5932DE9F-0961-AA4F-B4C6-182E597BEA04}"/>
              </a:ext>
            </a:extLst>
          </p:cNvPr>
          <p:cNvGrpSpPr/>
          <p:nvPr/>
        </p:nvGrpSpPr>
        <p:grpSpPr>
          <a:xfrm>
            <a:off x="447161" y="1151823"/>
            <a:ext cx="9896902" cy="4554354"/>
            <a:chOff x="662314" y="1219785"/>
            <a:chExt cx="9896902" cy="4554354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FE9A2DD6-527D-9F43-AFC9-12D64E668C52}"/>
                </a:ext>
              </a:extLst>
            </p:cNvPr>
            <p:cNvGrpSpPr/>
            <p:nvPr/>
          </p:nvGrpSpPr>
          <p:grpSpPr>
            <a:xfrm>
              <a:off x="662314" y="2283637"/>
              <a:ext cx="1893625" cy="2426651"/>
              <a:chOff x="474214" y="2606010"/>
              <a:chExt cx="1893625" cy="2426651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D470332C-205C-6114-D51D-EA3E5F9DC96B}"/>
                  </a:ext>
                </a:extLst>
              </p:cNvPr>
              <p:cNvGrpSpPr/>
              <p:nvPr/>
            </p:nvGrpSpPr>
            <p:grpSpPr>
              <a:xfrm>
                <a:off x="474214" y="2606010"/>
                <a:ext cx="1893625" cy="2426651"/>
                <a:chOff x="10367050" y="1570003"/>
                <a:chExt cx="1893625" cy="2426651"/>
              </a:xfrm>
            </p:grpSpPr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D0820334-9F4F-22CB-7431-62E065097EA2}"/>
                    </a:ext>
                  </a:extLst>
                </p:cNvPr>
                <p:cNvSpPr/>
                <p:nvPr/>
              </p:nvSpPr>
              <p:spPr>
                <a:xfrm>
                  <a:off x="10367050" y="1570003"/>
                  <a:ext cx="1893625" cy="24266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en-US" altLang="zh-CN" dirty="0"/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5867EB9F-53C7-6505-1C0E-180B3C32F9EB}"/>
                    </a:ext>
                  </a:extLst>
                </p:cNvPr>
                <p:cNvSpPr/>
                <p:nvPr/>
              </p:nvSpPr>
              <p:spPr>
                <a:xfrm>
                  <a:off x="10367050" y="1572752"/>
                  <a:ext cx="1421821" cy="4340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1400" dirty="0">
                      <a:solidFill>
                        <a:schemeClr val="tx1"/>
                      </a:solidFill>
                    </a:rPr>
                    <a:t>检索</a:t>
                  </a:r>
                  <a:r>
                    <a:rPr kumimoji="1" lang="en-US" altLang="zh-CN" sz="1400" dirty="0">
                      <a:solidFill>
                        <a:schemeClr val="tx1"/>
                      </a:solidFill>
                    </a:rPr>
                    <a:t>query/</a:t>
                  </a:r>
                  <a:r>
                    <a:rPr kumimoji="1" lang="zh-CN" altLang="en-US" sz="1400" dirty="0">
                      <a:solidFill>
                        <a:schemeClr val="tx1"/>
                      </a:solidFill>
                    </a:rPr>
                    <a:t>点击</a:t>
                  </a:r>
                  <a:r>
                    <a:rPr kumimoji="1" lang="en-US" altLang="zh-CN" sz="1400" dirty="0">
                      <a:solidFill>
                        <a:schemeClr val="tx1"/>
                      </a:solidFill>
                    </a:rPr>
                    <a:t>title</a:t>
                  </a:r>
                  <a:endParaRPr kumimoji="1"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D7A6356D-2994-9D4D-923F-B96FA100DF12}"/>
                  </a:ext>
                </a:extLst>
              </p:cNvPr>
              <p:cNvSpPr/>
              <p:nvPr/>
            </p:nvSpPr>
            <p:spPr>
              <a:xfrm>
                <a:off x="743007" y="3823443"/>
                <a:ext cx="1356033" cy="43409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浏览器场景</a:t>
                </a:r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4716AB47-8C6A-1B41-9C9D-8CC7CE5AF809}"/>
                  </a:ext>
                </a:extLst>
              </p:cNvPr>
              <p:cNvSpPr/>
              <p:nvPr/>
            </p:nvSpPr>
            <p:spPr>
              <a:xfrm>
                <a:off x="743008" y="3211955"/>
                <a:ext cx="1356033" cy="43409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短视频场景</a:t>
                </a:r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BD984A4A-353F-1640-8159-79ADDA7AEFAF}"/>
                  </a:ext>
                </a:extLst>
              </p:cNvPr>
              <p:cNvSpPr/>
              <p:nvPr/>
            </p:nvSpPr>
            <p:spPr>
              <a:xfrm>
                <a:off x="743007" y="4437488"/>
                <a:ext cx="1356033" cy="43409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其他场景</a:t>
                </a:r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A73EF67-376C-D240-A1F0-773A20E0C03B}"/>
                </a:ext>
              </a:extLst>
            </p:cNvPr>
            <p:cNvGrpSpPr/>
            <p:nvPr/>
          </p:nvGrpSpPr>
          <p:grpSpPr>
            <a:xfrm>
              <a:off x="2934980" y="1839456"/>
              <a:ext cx="2508028" cy="3251098"/>
              <a:chOff x="2948886" y="1807558"/>
              <a:chExt cx="2508028" cy="325109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F53DFDEA-3CC3-B245-A662-28C211617535}"/>
                  </a:ext>
                </a:extLst>
              </p:cNvPr>
              <p:cNvSpPr/>
              <p:nvPr/>
            </p:nvSpPr>
            <p:spPr>
              <a:xfrm>
                <a:off x="2948886" y="1807558"/>
                <a:ext cx="2508028" cy="325109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4A064FA-08A8-7446-934A-316C10033A36}"/>
                  </a:ext>
                </a:extLst>
              </p:cNvPr>
              <p:cNvSpPr/>
              <p:nvPr/>
            </p:nvSpPr>
            <p:spPr>
              <a:xfrm>
                <a:off x="3585092" y="2488071"/>
                <a:ext cx="1415628" cy="421939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tx1"/>
                    </a:solidFill>
                  </a:rPr>
                  <a:t>意图</a:t>
                </a:r>
                <a:r>
                  <a:rPr kumimoji="1" lang="en-US" altLang="zh-CN" sz="1600" dirty="0">
                    <a:solidFill>
                      <a:schemeClr val="tx1"/>
                    </a:solidFill>
                  </a:rPr>
                  <a:t>tag2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分析</a:t>
                </a: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E9A72257-EB27-8346-AABF-6C4B41C91CB8}"/>
                  </a:ext>
                </a:extLst>
              </p:cNvPr>
              <p:cNvSpPr/>
              <p:nvPr/>
            </p:nvSpPr>
            <p:spPr>
              <a:xfrm>
                <a:off x="3578602" y="3251284"/>
                <a:ext cx="1415629" cy="49022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tx1"/>
                    </a:solidFill>
                  </a:rPr>
                  <a:t>意图核心词</a:t>
                </a:r>
                <a:endParaRPr kumimoji="1" lang="en-US" altLang="zh-CN" sz="16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zh-CN" altLang="en-US" sz="1600" dirty="0">
                    <a:solidFill>
                      <a:schemeClr val="tx1"/>
                    </a:solidFill>
                  </a:rPr>
                  <a:t>分析</a:t>
                </a: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7264611C-EA06-6A4A-AF7D-E593BB9E4D87}"/>
                  </a:ext>
                </a:extLst>
              </p:cNvPr>
              <p:cNvSpPr/>
              <p:nvPr/>
            </p:nvSpPr>
            <p:spPr>
              <a:xfrm>
                <a:off x="3658945" y="4056941"/>
                <a:ext cx="1267922" cy="497044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Embedding</a:t>
                </a:r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14DFD2D-D37D-9241-AA1A-1756825F9D2C}"/>
                  </a:ext>
                </a:extLst>
              </p:cNvPr>
              <p:cNvSpPr/>
              <p:nvPr/>
            </p:nvSpPr>
            <p:spPr>
              <a:xfrm>
                <a:off x="2948886" y="1807558"/>
                <a:ext cx="988049" cy="33758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zh-CN" altLang="en-US" sz="1400" b="1" dirty="0">
                    <a:solidFill>
                      <a:schemeClr val="tx1"/>
                    </a:solidFill>
                  </a:rPr>
                  <a:t>基础分析</a:t>
                </a:r>
                <a:endParaRPr kumimoji="1"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075DE911-4C81-A14F-9EB1-592BDAEF5F29}"/>
                  </a:ext>
                </a:extLst>
              </p:cNvPr>
              <p:cNvSpPr/>
              <p:nvPr/>
            </p:nvSpPr>
            <p:spPr>
              <a:xfrm>
                <a:off x="3484391" y="3099754"/>
                <a:ext cx="1604050" cy="76744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B253F87C-5DDA-8849-AA11-D388CB54DE80}"/>
                </a:ext>
              </a:extLst>
            </p:cNvPr>
            <p:cNvGrpSpPr/>
            <p:nvPr/>
          </p:nvGrpSpPr>
          <p:grpSpPr>
            <a:xfrm>
              <a:off x="5803259" y="1219785"/>
              <a:ext cx="3143589" cy="4554354"/>
              <a:chOff x="3181160" y="1253212"/>
              <a:chExt cx="3143589" cy="4554354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DC538412-FD3D-8A41-8992-A0EF719FB424}"/>
                  </a:ext>
                </a:extLst>
              </p:cNvPr>
              <p:cNvSpPr/>
              <p:nvPr/>
            </p:nvSpPr>
            <p:spPr>
              <a:xfrm>
                <a:off x="3181160" y="1253212"/>
                <a:ext cx="3143589" cy="455435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2403E215-E086-4348-BCC7-5B9EFFC49C03}"/>
                  </a:ext>
                </a:extLst>
              </p:cNvPr>
              <p:cNvSpPr/>
              <p:nvPr/>
            </p:nvSpPr>
            <p:spPr>
              <a:xfrm>
                <a:off x="4411657" y="1877556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ES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检索召回</a:t>
                </a:r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E695F542-79F0-6B49-8AA9-7BBB8BC06C82}"/>
                  </a:ext>
                </a:extLst>
              </p:cNvPr>
              <p:cNvSpPr/>
              <p:nvPr/>
            </p:nvSpPr>
            <p:spPr>
              <a:xfrm>
                <a:off x="4411657" y="2332022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</a:rPr>
                  <a:t>UP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主召回</a:t>
                </a: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DBC7855-C82C-C547-97AC-F383F3F346F2}"/>
                  </a:ext>
                </a:extLst>
              </p:cNvPr>
              <p:cNvSpPr/>
              <p:nvPr/>
            </p:nvSpPr>
            <p:spPr>
              <a:xfrm>
                <a:off x="4411657" y="2790891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Face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召回</a:t>
                </a:r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A4E0DA2-595E-9240-92B6-160629B9CFF3}"/>
                  </a:ext>
                </a:extLst>
              </p:cNvPr>
              <p:cNvSpPr/>
              <p:nvPr/>
            </p:nvSpPr>
            <p:spPr>
              <a:xfrm>
                <a:off x="4411657" y="3245357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</a:rPr>
                  <a:t>Music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召回</a:t>
                </a: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9CB6D85-1BA8-D841-9E0B-5AA5E8E317B7}"/>
                  </a:ext>
                </a:extLst>
              </p:cNvPr>
              <p:cNvSpPr/>
              <p:nvPr/>
            </p:nvSpPr>
            <p:spPr>
              <a:xfrm>
                <a:off x="4411657" y="3704226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tx1"/>
                    </a:solidFill>
                  </a:rPr>
                  <a:t>Film</a:t>
                </a:r>
                <a:r>
                  <a:rPr kumimoji="1" lang="zh-CN" altLang="en-US" sz="1600" dirty="0">
                    <a:solidFill>
                      <a:schemeClr val="tx1"/>
                    </a:solidFill>
                  </a:rPr>
                  <a:t>召回</a:t>
                </a: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5B20343D-EC96-7848-B373-609E0001AEDB}"/>
                  </a:ext>
                </a:extLst>
              </p:cNvPr>
              <p:cNvSpPr/>
              <p:nvPr/>
            </p:nvSpPr>
            <p:spPr>
              <a:xfrm>
                <a:off x="4284855" y="4611975"/>
                <a:ext cx="1566559" cy="43409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Embedding</a:t>
                </a:r>
                <a:r>
                  <a:rPr lang="zh-CN" altLang="en-US" sz="1600" dirty="0">
                    <a:solidFill>
                      <a:schemeClr val="tx1"/>
                    </a:solidFill>
                  </a:rPr>
                  <a:t>召回</a:t>
                </a:r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B8718FFD-C687-4E4E-8292-15BD178BA1D8}"/>
                  </a:ext>
                </a:extLst>
              </p:cNvPr>
              <p:cNvSpPr/>
              <p:nvPr/>
            </p:nvSpPr>
            <p:spPr>
              <a:xfrm>
                <a:off x="3181160" y="1263066"/>
                <a:ext cx="629561" cy="4955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zh-CN" altLang="en-US" sz="1400" b="1" dirty="0">
                    <a:solidFill>
                      <a:schemeClr val="tx1"/>
                    </a:solidFill>
                  </a:rPr>
                  <a:t>召回</a:t>
                </a:r>
                <a:endParaRPr kumimoji="1"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E201A8ED-B29F-724F-BE14-7E1D63718143}"/>
                  </a:ext>
                </a:extLst>
              </p:cNvPr>
              <p:cNvSpPr/>
              <p:nvPr/>
            </p:nvSpPr>
            <p:spPr>
              <a:xfrm>
                <a:off x="4240040" y="1758608"/>
                <a:ext cx="1703179" cy="3526086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EE8A6A56-1448-0340-875F-F00CE5244383}"/>
                  </a:ext>
                </a:extLst>
              </p:cNvPr>
              <p:cNvSpPr/>
              <p:nvPr/>
            </p:nvSpPr>
            <p:spPr>
              <a:xfrm>
                <a:off x="4407901" y="4132730"/>
                <a:ext cx="1320468" cy="45993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tx1"/>
                    </a:solidFill>
                  </a:rPr>
                  <a:t>关键词召回</a:t>
                </a: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5098498E-A45C-1D4A-809F-F7649C4E4CD1}"/>
                  </a:ext>
                </a:extLst>
              </p:cNvPr>
              <p:cNvSpPr/>
              <p:nvPr/>
            </p:nvSpPr>
            <p:spPr>
              <a:xfrm>
                <a:off x="3336982" y="2371758"/>
                <a:ext cx="629561" cy="2114483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/>
                    </a:solidFill>
                  </a:rPr>
                  <a:t>检索库</a:t>
                </a:r>
                <a:endParaRPr kumimoji="1"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8EF06BDE-191A-054D-9817-047340C6FBA9}"/>
                </a:ext>
              </a:extLst>
            </p:cNvPr>
            <p:cNvGrpSpPr/>
            <p:nvPr/>
          </p:nvGrpSpPr>
          <p:grpSpPr>
            <a:xfrm>
              <a:off x="9376167" y="2178075"/>
              <a:ext cx="1183049" cy="2434993"/>
              <a:chOff x="6668454" y="2039506"/>
              <a:chExt cx="1951111" cy="2115635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84FDF12A-09DB-6149-BAC2-882FACA3C1A1}"/>
                  </a:ext>
                </a:extLst>
              </p:cNvPr>
              <p:cNvSpPr/>
              <p:nvPr/>
            </p:nvSpPr>
            <p:spPr>
              <a:xfrm>
                <a:off x="6668454" y="2039506"/>
                <a:ext cx="1951111" cy="21156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en-US" altLang="zh-C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068BBC2-36A6-1141-A65A-966B264FE3E4}"/>
                  </a:ext>
                </a:extLst>
              </p:cNvPr>
              <p:cNvSpPr/>
              <p:nvPr/>
            </p:nvSpPr>
            <p:spPr>
              <a:xfrm>
                <a:off x="6668454" y="2054662"/>
                <a:ext cx="999097" cy="2514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zh-CN" altLang="en-US" sz="1400" b="1" dirty="0">
                    <a:solidFill>
                      <a:schemeClr val="tx1"/>
                    </a:solidFill>
                  </a:rPr>
                  <a:t>排序</a:t>
                </a:r>
                <a:endParaRPr kumimoji="1" lang="en-US" altLang="zh-CN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127AAF6F-C6FB-8846-B2DB-DBC7C5687A1E}"/>
                  </a:ext>
                </a:extLst>
              </p:cNvPr>
              <p:cNvSpPr/>
              <p:nvPr/>
            </p:nvSpPr>
            <p:spPr>
              <a:xfrm>
                <a:off x="7010048" y="3318910"/>
                <a:ext cx="1267922" cy="36976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tx1"/>
                    </a:solidFill>
                  </a:rPr>
                  <a:t>相关排序</a:t>
                </a:r>
                <a:endParaRPr kumimoji="1" lang="en-US" altLang="zh-CN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CAFBB2AF-A6B1-EB46-A489-EF884426C33F}"/>
                  </a:ext>
                </a:extLst>
              </p:cNvPr>
              <p:cNvSpPr/>
              <p:nvPr/>
            </p:nvSpPr>
            <p:spPr>
              <a:xfrm>
                <a:off x="7010048" y="2696702"/>
                <a:ext cx="1267922" cy="369762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dirty="0">
                    <a:solidFill>
                      <a:schemeClr val="tx1"/>
                    </a:solidFill>
                  </a:rPr>
                  <a:t>相关判断</a:t>
                </a:r>
                <a:endParaRPr kumimoji="1" lang="en-US" altLang="zh-CN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5" name="右箭头 84">
              <a:extLst>
                <a:ext uri="{FF2B5EF4-FFF2-40B4-BE49-F238E27FC236}">
                  <a16:creationId xmlns:a16="http://schemas.microsoft.com/office/drawing/2014/main" id="{6B3102AF-4E72-7B48-A8AE-D4F0EE669790}"/>
                </a:ext>
              </a:extLst>
            </p:cNvPr>
            <p:cNvSpPr/>
            <p:nvPr/>
          </p:nvSpPr>
          <p:spPr>
            <a:xfrm>
              <a:off x="2668006" y="3335550"/>
              <a:ext cx="172663" cy="2874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6" name="右箭头 85">
              <a:extLst>
                <a:ext uri="{FF2B5EF4-FFF2-40B4-BE49-F238E27FC236}">
                  <a16:creationId xmlns:a16="http://schemas.microsoft.com/office/drawing/2014/main" id="{19F597E1-73EA-024C-A43E-F004186FA1E4}"/>
                </a:ext>
              </a:extLst>
            </p:cNvPr>
            <p:cNvSpPr/>
            <p:nvPr/>
          </p:nvSpPr>
          <p:spPr>
            <a:xfrm>
              <a:off x="5536802" y="3335550"/>
              <a:ext cx="172663" cy="2874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右箭头 86">
              <a:extLst>
                <a:ext uri="{FF2B5EF4-FFF2-40B4-BE49-F238E27FC236}">
                  <a16:creationId xmlns:a16="http://schemas.microsoft.com/office/drawing/2014/main" id="{2102F29A-2CF0-1A49-9776-C7DB4DD634A3}"/>
                </a:ext>
              </a:extLst>
            </p:cNvPr>
            <p:cNvSpPr/>
            <p:nvPr/>
          </p:nvSpPr>
          <p:spPr>
            <a:xfrm>
              <a:off x="9062548" y="3341686"/>
              <a:ext cx="172663" cy="28742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939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23894</TotalTime>
  <Words>854</Words>
  <Application>Microsoft Macintosh PowerPoint</Application>
  <PresentationFormat>宽屏</PresentationFormat>
  <Paragraphs>342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DengXian</vt:lpstr>
      <vt:lpstr>SimHei</vt:lpstr>
      <vt:lpstr>宋体</vt:lpstr>
      <vt:lpstr>Microsoft YaHei</vt:lpstr>
      <vt:lpstr>vivo type CN简 Bold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邹丹</dc:creator>
  <cp:lastModifiedBy>邹帅</cp:lastModifiedBy>
  <cp:revision>357</cp:revision>
  <dcterms:created xsi:type="dcterms:W3CDTF">2019-03-21T01:16:59Z</dcterms:created>
  <dcterms:modified xsi:type="dcterms:W3CDTF">2023-08-16T12:08:04Z</dcterms:modified>
</cp:coreProperties>
</file>