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1" r:id="rId13"/>
    <p:sldMasterId id="2147483793" r:id="rId14"/>
    <p:sldMasterId id="2147483805" r:id="rId15"/>
    <p:sldMasterId id="2147483817" r:id="rId16"/>
    <p:sldMasterId id="2147483829" r:id="rId17"/>
    <p:sldMasterId id="2147483841" r:id="rId18"/>
    <p:sldMasterId id="2147483853" r:id="rId19"/>
    <p:sldMasterId id="2147483865" r:id="rId20"/>
    <p:sldMasterId id="2147483877" r:id="rId21"/>
    <p:sldMasterId id="2147483890" r:id="rId22"/>
    <p:sldMasterId id="2147483902" r:id="rId23"/>
  </p:sldMasterIdLst>
  <p:notesMasterIdLst>
    <p:notesMasterId r:id="rId46"/>
  </p:notesMasterIdLst>
  <p:handoutMasterIdLst>
    <p:handoutMasterId r:id="rId117"/>
  </p:handoutMasterIdLst>
  <p:sldIdLst>
    <p:sldId id="256" r:id="rId24"/>
    <p:sldId id="635" r:id="rId25"/>
    <p:sldId id="834" r:id="rId26"/>
    <p:sldId id="835" r:id="rId27"/>
    <p:sldId id="581" r:id="rId28"/>
    <p:sldId id="823" r:id="rId29"/>
    <p:sldId id="513" r:id="rId30"/>
    <p:sldId id="602" r:id="rId31"/>
    <p:sldId id="603" r:id="rId32"/>
    <p:sldId id="911" r:id="rId33"/>
    <p:sldId id="825" r:id="rId34"/>
    <p:sldId id="759" r:id="rId35"/>
    <p:sldId id="1440" r:id="rId36"/>
    <p:sldId id="1441" r:id="rId37"/>
    <p:sldId id="822" r:id="rId38"/>
    <p:sldId id="1127" r:id="rId39"/>
    <p:sldId id="598" r:id="rId40"/>
    <p:sldId id="636" r:id="rId41"/>
    <p:sldId id="832" r:id="rId42"/>
    <p:sldId id="1004" r:id="rId43"/>
    <p:sldId id="831" r:id="rId44"/>
    <p:sldId id="583" r:id="rId45"/>
    <p:sldId id="833" r:id="rId47"/>
    <p:sldId id="1005" r:id="rId48"/>
    <p:sldId id="535" r:id="rId49"/>
    <p:sldId id="582" r:id="rId50"/>
    <p:sldId id="634" r:id="rId51"/>
    <p:sldId id="637" r:id="rId52"/>
    <p:sldId id="685" r:id="rId53"/>
    <p:sldId id="688" r:id="rId54"/>
    <p:sldId id="605" r:id="rId55"/>
    <p:sldId id="687" r:id="rId56"/>
    <p:sldId id="606" r:id="rId57"/>
    <p:sldId id="1218" r:id="rId58"/>
    <p:sldId id="690" r:id="rId59"/>
    <p:sldId id="836" r:id="rId60"/>
    <p:sldId id="607" r:id="rId61"/>
    <p:sldId id="585" r:id="rId62"/>
    <p:sldId id="586" r:id="rId63"/>
    <p:sldId id="587" r:id="rId64"/>
    <p:sldId id="1132" r:id="rId65"/>
    <p:sldId id="588" r:id="rId66"/>
    <p:sldId id="722" r:id="rId67"/>
    <p:sldId id="723" r:id="rId68"/>
    <p:sldId id="838" r:id="rId69"/>
    <p:sldId id="1085" r:id="rId70"/>
    <p:sldId id="816" r:id="rId71"/>
    <p:sldId id="819" r:id="rId72"/>
    <p:sldId id="820" r:id="rId73"/>
    <p:sldId id="1128" r:id="rId74"/>
    <p:sldId id="1129" r:id="rId75"/>
    <p:sldId id="1130" r:id="rId76"/>
    <p:sldId id="1086" r:id="rId77"/>
    <p:sldId id="1091" r:id="rId78"/>
    <p:sldId id="1088" r:id="rId79"/>
    <p:sldId id="1087" r:id="rId80"/>
    <p:sldId id="1089" r:id="rId81"/>
    <p:sldId id="1090" r:id="rId82"/>
    <p:sldId id="638" r:id="rId83"/>
    <p:sldId id="840" r:id="rId84"/>
    <p:sldId id="841" r:id="rId85"/>
    <p:sldId id="844" r:id="rId86"/>
    <p:sldId id="843" r:id="rId87"/>
    <p:sldId id="842" r:id="rId88"/>
    <p:sldId id="845" r:id="rId89"/>
    <p:sldId id="849" r:id="rId90"/>
    <p:sldId id="848" r:id="rId91"/>
    <p:sldId id="847" r:id="rId92"/>
    <p:sldId id="639" r:id="rId93"/>
    <p:sldId id="980" r:id="rId94"/>
    <p:sldId id="850" r:id="rId95"/>
    <p:sldId id="594" r:id="rId96"/>
    <p:sldId id="608" r:id="rId97"/>
    <p:sldId id="595" r:id="rId98"/>
    <p:sldId id="609" r:id="rId99"/>
    <p:sldId id="853" r:id="rId100"/>
    <p:sldId id="826" r:id="rId101"/>
    <p:sldId id="1196" r:id="rId102"/>
    <p:sldId id="1197" r:id="rId103"/>
    <p:sldId id="1198" r:id="rId104"/>
    <p:sldId id="1200" r:id="rId105"/>
    <p:sldId id="1199" r:id="rId106"/>
    <p:sldId id="983" r:id="rId107"/>
    <p:sldId id="827" r:id="rId108"/>
    <p:sldId id="1210" r:id="rId109"/>
    <p:sldId id="728" r:id="rId110"/>
    <p:sldId id="729" r:id="rId111"/>
    <p:sldId id="727" r:id="rId112"/>
    <p:sldId id="730" r:id="rId113"/>
    <p:sldId id="731" r:id="rId114"/>
    <p:sldId id="1438" r:id="rId115"/>
    <p:sldId id="737" r:id="rId11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000066"/>
    <a:srgbClr val="990000"/>
    <a:srgbClr val="663300"/>
    <a:srgbClr val="CC6600"/>
    <a:srgbClr val="660066"/>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185"/>
        <p:guide pos="2884"/>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75.xml"/><Relationship Id="rId98" Type="http://schemas.openxmlformats.org/officeDocument/2006/relationships/slide" Target="slides/slide74.xml"/><Relationship Id="rId97" Type="http://schemas.openxmlformats.org/officeDocument/2006/relationships/slide" Target="slides/slide73.xml"/><Relationship Id="rId96" Type="http://schemas.openxmlformats.org/officeDocument/2006/relationships/slide" Target="slides/slide72.xml"/><Relationship Id="rId95" Type="http://schemas.openxmlformats.org/officeDocument/2006/relationships/slide" Target="slides/slide71.xml"/><Relationship Id="rId94" Type="http://schemas.openxmlformats.org/officeDocument/2006/relationships/slide" Target="slides/slide70.xml"/><Relationship Id="rId93" Type="http://schemas.openxmlformats.org/officeDocument/2006/relationships/slide" Target="slides/slide69.xml"/><Relationship Id="rId92" Type="http://schemas.openxmlformats.org/officeDocument/2006/relationships/slide" Target="slides/slide68.xml"/><Relationship Id="rId91" Type="http://schemas.openxmlformats.org/officeDocument/2006/relationships/slide" Target="slides/slide67.xml"/><Relationship Id="rId90" Type="http://schemas.openxmlformats.org/officeDocument/2006/relationships/slide" Target="slides/slide66.xml"/><Relationship Id="rId9" Type="http://schemas.openxmlformats.org/officeDocument/2006/relationships/slideMaster" Target="slideMasters/slideMaster8.xml"/><Relationship Id="rId89" Type="http://schemas.openxmlformats.org/officeDocument/2006/relationships/slide" Target="slides/slide65.xml"/><Relationship Id="rId88" Type="http://schemas.openxmlformats.org/officeDocument/2006/relationships/slide" Target="slides/slide64.xml"/><Relationship Id="rId87" Type="http://schemas.openxmlformats.org/officeDocument/2006/relationships/slide" Target="slides/slide63.xml"/><Relationship Id="rId86" Type="http://schemas.openxmlformats.org/officeDocument/2006/relationships/slide" Target="slides/slide62.xml"/><Relationship Id="rId85" Type="http://schemas.openxmlformats.org/officeDocument/2006/relationships/slide" Target="slides/slide61.xml"/><Relationship Id="rId84" Type="http://schemas.openxmlformats.org/officeDocument/2006/relationships/slide" Target="slides/slide60.xml"/><Relationship Id="rId83" Type="http://schemas.openxmlformats.org/officeDocument/2006/relationships/slide" Target="slides/slide59.xml"/><Relationship Id="rId82" Type="http://schemas.openxmlformats.org/officeDocument/2006/relationships/slide" Target="slides/slide58.xml"/><Relationship Id="rId81" Type="http://schemas.openxmlformats.org/officeDocument/2006/relationships/slide" Target="slides/slide57.xml"/><Relationship Id="rId80" Type="http://schemas.openxmlformats.org/officeDocument/2006/relationships/slide" Target="slides/slide56.xml"/><Relationship Id="rId8" Type="http://schemas.openxmlformats.org/officeDocument/2006/relationships/slideMaster" Target="slideMasters/slideMaster7.xml"/><Relationship Id="rId79" Type="http://schemas.openxmlformats.org/officeDocument/2006/relationships/slide" Target="slides/slide55.xml"/><Relationship Id="rId78" Type="http://schemas.openxmlformats.org/officeDocument/2006/relationships/slide" Target="slides/slide54.xml"/><Relationship Id="rId77" Type="http://schemas.openxmlformats.org/officeDocument/2006/relationships/slide" Target="slides/slide53.xml"/><Relationship Id="rId76" Type="http://schemas.openxmlformats.org/officeDocument/2006/relationships/slide" Target="slides/slide52.xml"/><Relationship Id="rId75" Type="http://schemas.openxmlformats.org/officeDocument/2006/relationships/slide" Target="slides/slide51.xml"/><Relationship Id="rId74" Type="http://schemas.openxmlformats.org/officeDocument/2006/relationships/slide" Target="slides/slide50.xml"/><Relationship Id="rId73" Type="http://schemas.openxmlformats.org/officeDocument/2006/relationships/slide" Target="slides/slide49.xml"/><Relationship Id="rId72" Type="http://schemas.openxmlformats.org/officeDocument/2006/relationships/slide" Target="slides/slide48.xml"/><Relationship Id="rId71" Type="http://schemas.openxmlformats.org/officeDocument/2006/relationships/slide" Target="slides/slide47.xml"/><Relationship Id="rId70" Type="http://schemas.openxmlformats.org/officeDocument/2006/relationships/slide" Target="slides/slide46.xml"/><Relationship Id="rId7" Type="http://schemas.openxmlformats.org/officeDocument/2006/relationships/slideMaster" Target="slideMasters/slideMaster6.xml"/><Relationship Id="rId69" Type="http://schemas.openxmlformats.org/officeDocument/2006/relationships/slide" Target="slides/slide45.xml"/><Relationship Id="rId68" Type="http://schemas.openxmlformats.org/officeDocument/2006/relationships/slide" Target="slides/slide44.xml"/><Relationship Id="rId67" Type="http://schemas.openxmlformats.org/officeDocument/2006/relationships/slide" Target="slides/slide43.xml"/><Relationship Id="rId66" Type="http://schemas.openxmlformats.org/officeDocument/2006/relationships/slide" Target="slides/slide42.xml"/><Relationship Id="rId65" Type="http://schemas.openxmlformats.org/officeDocument/2006/relationships/slide" Target="slides/slide41.xml"/><Relationship Id="rId64" Type="http://schemas.openxmlformats.org/officeDocument/2006/relationships/slide" Target="slides/slide40.xml"/><Relationship Id="rId63" Type="http://schemas.openxmlformats.org/officeDocument/2006/relationships/slide" Target="slides/slide39.xml"/><Relationship Id="rId62" Type="http://schemas.openxmlformats.org/officeDocument/2006/relationships/slide" Target="slides/slide38.xml"/><Relationship Id="rId61" Type="http://schemas.openxmlformats.org/officeDocument/2006/relationships/slide" Target="slides/slide37.xml"/><Relationship Id="rId60" Type="http://schemas.openxmlformats.org/officeDocument/2006/relationships/slide" Target="slides/slide36.xml"/><Relationship Id="rId6" Type="http://schemas.openxmlformats.org/officeDocument/2006/relationships/slideMaster" Target="slideMasters/slideMaster5.xml"/><Relationship Id="rId59" Type="http://schemas.openxmlformats.org/officeDocument/2006/relationships/slide" Target="slides/slide35.xml"/><Relationship Id="rId58" Type="http://schemas.openxmlformats.org/officeDocument/2006/relationships/slide" Target="slides/slide34.xml"/><Relationship Id="rId57" Type="http://schemas.openxmlformats.org/officeDocument/2006/relationships/slide" Target="slides/slide33.xml"/><Relationship Id="rId56" Type="http://schemas.openxmlformats.org/officeDocument/2006/relationships/slide" Target="slides/slide32.xml"/><Relationship Id="rId55" Type="http://schemas.openxmlformats.org/officeDocument/2006/relationships/slide" Target="slides/slide31.xml"/><Relationship Id="rId54" Type="http://schemas.openxmlformats.org/officeDocument/2006/relationships/slide" Target="slides/slide30.xml"/><Relationship Id="rId53" Type="http://schemas.openxmlformats.org/officeDocument/2006/relationships/slide" Target="slides/slide29.xml"/><Relationship Id="rId52" Type="http://schemas.openxmlformats.org/officeDocument/2006/relationships/slide" Target="slides/slide28.xml"/><Relationship Id="rId51" Type="http://schemas.openxmlformats.org/officeDocument/2006/relationships/slide" Target="slides/slide27.xml"/><Relationship Id="rId50" Type="http://schemas.openxmlformats.org/officeDocument/2006/relationships/slide" Target="slides/slide26.xml"/><Relationship Id="rId5" Type="http://schemas.openxmlformats.org/officeDocument/2006/relationships/slideMaster" Target="slideMasters/slideMaster4.xml"/><Relationship Id="rId49" Type="http://schemas.openxmlformats.org/officeDocument/2006/relationships/slide" Target="slides/slide25.xml"/><Relationship Id="rId48" Type="http://schemas.openxmlformats.org/officeDocument/2006/relationships/slide" Target="slides/slide24.xml"/><Relationship Id="rId47" Type="http://schemas.openxmlformats.org/officeDocument/2006/relationships/slide" Target="slides/slide23.xml"/><Relationship Id="rId46" Type="http://schemas.openxmlformats.org/officeDocument/2006/relationships/notesMaster" Target="notesMasters/notesMaster1.xml"/><Relationship Id="rId45" Type="http://schemas.openxmlformats.org/officeDocument/2006/relationships/slide" Target="slides/slide22.xml"/><Relationship Id="rId44" Type="http://schemas.openxmlformats.org/officeDocument/2006/relationships/slide" Target="slides/slide21.xml"/><Relationship Id="rId43" Type="http://schemas.openxmlformats.org/officeDocument/2006/relationships/slide" Target="slides/slide20.xml"/><Relationship Id="rId42" Type="http://schemas.openxmlformats.org/officeDocument/2006/relationships/slide" Target="slides/slide19.xml"/><Relationship Id="rId41" Type="http://schemas.openxmlformats.org/officeDocument/2006/relationships/slide" Target="slides/slide18.xml"/><Relationship Id="rId40" Type="http://schemas.openxmlformats.org/officeDocument/2006/relationships/slide" Target="slides/slide17.xml"/><Relationship Id="rId4" Type="http://schemas.openxmlformats.org/officeDocument/2006/relationships/slideMaster" Target="slideMasters/slideMaster3.xml"/><Relationship Id="rId39" Type="http://schemas.openxmlformats.org/officeDocument/2006/relationships/slide" Target="slides/slide16.xml"/><Relationship Id="rId38" Type="http://schemas.openxmlformats.org/officeDocument/2006/relationships/slide" Target="slides/slide15.xml"/><Relationship Id="rId37" Type="http://schemas.openxmlformats.org/officeDocument/2006/relationships/slide" Target="slides/slide14.xml"/><Relationship Id="rId36" Type="http://schemas.openxmlformats.org/officeDocument/2006/relationships/slide" Target="slides/slide13.xml"/><Relationship Id="rId35" Type="http://schemas.openxmlformats.org/officeDocument/2006/relationships/slide" Target="slides/slide12.xml"/><Relationship Id="rId34" Type="http://schemas.openxmlformats.org/officeDocument/2006/relationships/slide" Target="slides/slide11.xml"/><Relationship Id="rId33" Type="http://schemas.openxmlformats.org/officeDocument/2006/relationships/slide" Target="slides/slide10.xml"/><Relationship Id="rId32" Type="http://schemas.openxmlformats.org/officeDocument/2006/relationships/slide" Target="slides/slide9.xml"/><Relationship Id="rId31" Type="http://schemas.openxmlformats.org/officeDocument/2006/relationships/slide" Target="slides/slide8.xml"/><Relationship Id="rId30" Type="http://schemas.openxmlformats.org/officeDocument/2006/relationships/slide" Target="slides/slide7.xml"/><Relationship Id="rId3" Type="http://schemas.openxmlformats.org/officeDocument/2006/relationships/slideMaster" Target="slideMasters/slideMaster2.xml"/><Relationship Id="rId29" Type="http://schemas.openxmlformats.org/officeDocument/2006/relationships/slide" Target="slides/slide6.xml"/><Relationship Id="rId28" Type="http://schemas.openxmlformats.org/officeDocument/2006/relationships/slide" Target="slides/slide5.xml"/><Relationship Id="rId27" Type="http://schemas.openxmlformats.org/officeDocument/2006/relationships/slide" Target="slides/slide4.xml"/><Relationship Id="rId26" Type="http://schemas.openxmlformats.org/officeDocument/2006/relationships/slide" Target="slides/slide3.xml"/><Relationship Id="rId25" Type="http://schemas.openxmlformats.org/officeDocument/2006/relationships/slide" Target="slides/slide2.xml"/><Relationship Id="rId24" Type="http://schemas.openxmlformats.org/officeDocument/2006/relationships/slide" Target="slides/slide1.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0" Type="http://schemas.openxmlformats.org/officeDocument/2006/relationships/tableStyles" Target="tableStyles.xml"/><Relationship Id="rId12" Type="http://schemas.openxmlformats.org/officeDocument/2006/relationships/slideMaster" Target="slideMasters/slideMaster11.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handoutMaster" Target="handoutMasters/handoutMaster1.xml"/><Relationship Id="rId116" Type="http://schemas.openxmlformats.org/officeDocument/2006/relationships/slide" Target="slides/slide92.xml"/><Relationship Id="rId115" Type="http://schemas.openxmlformats.org/officeDocument/2006/relationships/slide" Target="slides/slide91.xml"/><Relationship Id="rId114" Type="http://schemas.openxmlformats.org/officeDocument/2006/relationships/slide" Target="slides/slide90.xml"/><Relationship Id="rId113" Type="http://schemas.openxmlformats.org/officeDocument/2006/relationships/slide" Target="slides/slide89.xml"/><Relationship Id="rId112" Type="http://schemas.openxmlformats.org/officeDocument/2006/relationships/slide" Target="slides/slide88.xml"/><Relationship Id="rId111" Type="http://schemas.openxmlformats.org/officeDocument/2006/relationships/slide" Target="slides/slide87.xml"/><Relationship Id="rId110" Type="http://schemas.openxmlformats.org/officeDocument/2006/relationships/slide" Target="slides/slide86.xml"/><Relationship Id="rId11" Type="http://schemas.openxmlformats.org/officeDocument/2006/relationships/slideMaster" Target="slideMasters/slideMaster10.xml"/><Relationship Id="rId109" Type="http://schemas.openxmlformats.org/officeDocument/2006/relationships/slide" Target="slides/slide85.xml"/><Relationship Id="rId108" Type="http://schemas.openxmlformats.org/officeDocument/2006/relationships/slide" Target="slides/slide84.xml"/><Relationship Id="rId107" Type="http://schemas.openxmlformats.org/officeDocument/2006/relationships/slide" Target="slides/slide83.xml"/><Relationship Id="rId106" Type="http://schemas.openxmlformats.org/officeDocument/2006/relationships/slide" Target="slides/slide82.xml"/><Relationship Id="rId105" Type="http://schemas.openxmlformats.org/officeDocument/2006/relationships/slide" Target="slides/slide81.xml"/><Relationship Id="rId104" Type="http://schemas.openxmlformats.org/officeDocument/2006/relationships/slide" Target="slides/slide80.xml"/><Relationship Id="rId103" Type="http://schemas.openxmlformats.org/officeDocument/2006/relationships/slide" Target="slides/slide79.xml"/><Relationship Id="rId102" Type="http://schemas.openxmlformats.org/officeDocument/2006/relationships/slide" Target="slides/slide78.xml"/><Relationship Id="rId101" Type="http://schemas.openxmlformats.org/officeDocument/2006/relationships/slide" Target="slides/slide77.xml"/><Relationship Id="rId100" Type="http://schemas.openxmlformats.org/officeDocument/2006/relationships/slide" Target="slides/slide76.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9217"/>
          <p:cNvSpPr>
            <a:spLocks noGrp="true"/>
          </p:cNvSpPr>
          <p:nvPr>
            <p:ph type="hdr" sz="quarter"/>
          </p:nvPr>
        </p:nvSpPr>
        <p:spPr>
          <a:xfrm>
            <a:off x="0" y="0"/>
            <a:ext cx="2970213" cy="457200"/>
          </a:xfrm>
          <a:prstGeom prst="rect">
            <a:avLst/>
          </a:prstGeom>
          <a:noFill/>
          <a:ln w="9525">
            <a:noFill/>
            <a:miter/>
          </a:ln>
        </p:spPr>
        <p:txBody>
          <a:bodyPr lIns="91613" tIns="45807" rIns="91613" bIns="45807"/>
          <a:p>
            <a:pPr lvl="0" defTabSz="916305" fontAlgn="base"/>
            <a:endParaRPr lang="zh-CN" altLang="en-US" sz="1200" b="0" strike="noStrike" noProof="1" dirty="0"/>
          </a:p>
        </p:txBody>
      </p:sp>
      <p:sp>
        <p:nvSpPr>
          <p:cNvPr id="7171" name="日期占位符 9218"/>
          <p:cNvSpPr>
            <a:spLocks noGrp="true"/>
          </p:cNvSpPr>
          <p:nvPr>
            <p:ph type="dt"/>
          </p:nvPr>
        </p:nvSpPr>
        <p:spPr>
          <a:xfrm>
            <a:off x="3883025" y="0"/>
            <a:ext cx="2971800" cy="457200"/>
          </a:xfrm>
          <a:prstGeom prst="rect">
            <a:avLst/>
          </a:prstGeom>
          <a:noFill/>
          <a:ln w="9525">
            <a:noFill/>
            <a:miter/>
          </a:ln>
        </p:spPr>
        <p:txBody>
          <a:bodyPr lIns="91613" tIns="45807" rIns="91613" bIns="45807"/>
          <a:p>
            <a:pPr lvl="0" algn="r" defTabSz="916305" fontAlgn="base"/>
            <a:endParaRPr lang="zh-CN" altLang="en-US" sz="1200" b="0" strike="noStrike" noProof="1" dirty="0"/>
          </a:p>
        </p:txBody>
      </p:sp>
      <p:sp>
        <p:nvSpPr>
          <p:cNvPr id="7172" name="幻灯片图像占位符 9219"/>
          <p:cNvSpPr>
            <a:spLocks noGrp="true" noRot="true"/>
          </p:cNvSpPr>
          <p:nvPr>
            <p:ph type="sldImg"/>
          </p:nvPr>
        </p:nvSpPr>
        <p:spPr>
          <a:xfrm>
            <a:off x="927100" y="685800"/>
            <a:ext cx="5002213" cy="3427413"/>
          </a:xfrm>
          <a:prstGeom prst="rect">
            <a:avLst/>
          </a:prstGeom>
          <a:noFill/>
          <a:ln w="9525">
            <a:noFill/>
            <a:miter/>
          </a:ln>
        </p:spPr>
        <p:txBody>
          <a:bodyPr/>
          <a:p>
            <a:endParaRPr lang="zh-CN" altLang="en-US"/>
          </a:p>
        </p:txBody>
      </p:sp>
      <p:sp>
        <p:nvSpPr>
          <p:cNvPr id="7173" name="文本占位符 9220"/>
          <p:cNvSpPr>
            <a:spLocks noGrp="true" noRot="true"/>
          </p:cNvSpPr>
          <p:nvPr>
            <p:ph type="body" sz="quarter"/>
          </p:nvPr>
        </p:nvSpPr>
        <p:spPr>
          <a:xfrm>
            <a:off x="685800" y="4343400"/>
            <a:ext cx="5486400" cy="4114800"/>
          </a:xfrm>
          <a:prstGeom prst="rect">
            <a:avLst/>
          </a:prstGeom>
          <a:noFill/>
          <a:ln w="9525">
            <a:noFill/>
            <a:miter/>
          </a:ln>
        </p:spPr>
        <p:txBody>
          <a:bodyPr lIns="91613" tIns="45807" rIns="91613" bIns="45807"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7174" name="页脚占位符 9221"/>
          <p:cNvSpPr>
            <a:spLocks noGrp="true"/>
          </p:cNvSpPr>
          <p:nvPr>
            <p:ph type="ftr" sz="quarter"/>
          </p:nvPr>
        </p:nvSpPr>
        <p:spPr>
          <a:xfrm>
            <a:off x="0" y="8683625"/>
            <a:ext cx="2970213" cy="457200"/>
          </a:xfrm>
          <a:prstGeom prst="rect">
            <a:avLst/>
          </a:prstGeom>
          <a:noFill/>
          <a:ln w="9525">
            <a:noFill/>
            <a:miter/>
          </a:ln>
        </p:spPr>
        <p:txBody>
          <a:bodyPr lIns="91613" tIns="45807" rIns="91613" bIns="45807" anchor="b"/>
          <a:p>
            <a:pPr lvl="0" defTabSz="916305" fontAlgn="base"/>
            <a:endParaRPr lang="zh-CN" altLang="en-US" sz="1200" b="0" strike="noStrike" noProof="1" dirty="0"/>
          </a:p>
        </p:txBody>
      </p:sp>
      <p:sp>
        <p:nvSpPr>
          <p:cNvPr id="7175" name="灯片编号占位符 9222"/>
          <p:cNvSpPr>
            <a:spLocks noGrp="true"/>
          </p:cNvSpPr>
          <p:nvPr>
            <p:ph type="sldNum" sz="quarter"/>
          </p:nvPr>
        </p:nvSpPr>
        <p:spPr>
          <a:xfrm>
            <a:off x="3883025" y="8683625"/>
            <a:ext cx="2971800" cy="457200"/>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DejaVu Sans" panose="020B0603030804020204" charset="0"/>
                <a:ea typeface="方正书宋_GBK" panose="02000000000000000000" charset="-122"/>
                <a:cs typeface="方正书宋_GBK" panose="02000000000000000000" charset="-122"/>
              </a:rPr>
            </a:fld>
            <a:endParaRPr lang="en-US" altLang="x-none"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1pPr>
    <a:lvl2pPr marL="457200" lvl="1"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2pPr>
    <a:lvl3pPr marL="914400" lvl="2"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3pPr>
    <a:lvl4pPr marL="1371600" lvl="3"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4pPr>
    <a:lvl5pPr marL="1828800" lvl="4"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5pPr>
    <a:lvl6pPr marL="2286000" lvl="5"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8674" name="幻灯片图像占位符 28673"/>
          <p:cNvSpPr>
            <a:spLocks noGrp="true" noRot="true" noTextEdit="true"/>
          </p:cNvSpPr>
          <p:nvPr>
            <p:ph type="sldImg"/>
          </p:nvPr>
        </p:nvSpPr>
        <p:spPr>
          <a:xfrm>
            <a:off x="1143000" y="685800"/>
            <a:ext cx="4570413" cy="3427413"/>
          </a:xfrm>
        </p:spPr>
        <p:txBody>
          <a:bodyPr/>
          <a:p>
            <a:endParaRPr lang="zh-CN" altLang="en-US"/>
          </a:p>
        </p:txBody>
      </p:sp>
      <p:sp>
        <p:nvSpPr>
          <p:cNvPr id="28675" name="文本占位符 28674"/>
          <p:cNvSpPr>
            <a:spLocks noGrp="true" noRot="true"/>
          </p:cNvSpPr>
          <p:nvPr>
            <p:ph type="body"/>
          </p:nvPr>
        </p:nvSpPr>
        <p:spPr/>
        <p:txBody>
          <a:bodyPr lIns="91613" tIns="45807" rIns="91613" bIns="45807" anchor="ctr"/>
          <a:p>
            <a:pPr marL="228600" lvl="0" indent="-228600">
              <a:buAutoNum type="arabicPeriod"/>
            </a:pPr>
            <a:r>
              <a:rPr lang="en-US" altLang="x-none" dirty="0"/>
              <a:t>P1 </a:t>
            </a:r>
            <a:r>
              <a:rPr lang="zh-CN" altLang="en-US" dirty="0"/>
              <a:t>手工计算过程</a:t>
            </a:r>
            <a:endParaRPr lang="zh-CN" altLang="en-US" dirty="0"/>
          </a:p>
          <a:p>
            <a:pPr marL="228600" lvl="0" indent="-228600">
              <a:buAutoNum type="arabicPeriod"/>
            </a:pPr>
            <a:r>
              <a:rPr lang="en-US" altLang="x-none" dirty="0"/>
              <a:t>P2 </a:t>
            </a:r>
            <a:r>
              <a:rPr lang="zh-CN" altLang="en-US" dirty="0"/>
              <a:t>存储程序式计算机</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2770" name="幻灯片图像占位符 32769"/>
          <p:cNvSpPr>
            <a:spLocks noGrp="true" noRot="true" noTextEdit="true"/>
          </p:cNvSpPr>
          <p:nvPr>
            <p:ph type="sldImg"/>
          </p:nvPr>
        </p:nvSpPr>
        <p:spPr>
          <a:xfrm>
            <a:off x="1143000" y="685800"/>
            <a:ext cx="4570413" cy="3427413"/>
          </a:xfrm>
        </p:spPr>
        <p:txBody>
          <a:bodyPr/>
          <a:p>
            <a:endParaRPr lang="zh-CN" altLang="en-US"/>
          </a:p>
        </p:txBody>
      </p:sp>
      <p:sp>
        <p:nvSpPr>
          <p:cNvPr id="32771" name="文本占位符 32770"/>
          <p:cNvSpPr>
            <a:spLocks noGrp="true" noRot="true"/>
          </p:cNvSpPr>
          <p:nvPr>
            <p:ph type="body"/>
          </p:nvPr>
        </p:nvSpPr>
        <p:spPr/>
        <p:txBody>
          <a:bodyPr lIns="91613" tIns="45807" rIns="91613" bIns="45807" anchor="ctr"/>
          <a:p>
            <a:pPr lvl="0"/>
            <a:r>
              <a:rPr lang="en-US" altLang="x-none" dirty="0"/>
              <a:t>P4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true" noRot="true" noTextEdit="true"/>
          </p:cNvSpPr>
          <p:nvPr>
            <p:ph type="sldImg"/>
          </p:nvPr>
        </p:nvSpPr>
        <p:spPr>
          <a:xfrm>
            <a:off x="1143000" y="685800"/>
            <a:ext cx="4570413" cy="3427413"/>
          </a:xfrm>
        </p:spPr>
        <p:txBody>
          <a:bodyPr/>
          <a:p>
            <a:endParaRPr lang="zh-CN" altLang="en-US"/>
          </a:p>
        </p:txBody>
      </p:sp>
      <p:sp>
        <p:nvSpPr>
          <p:cNvPr id="79875" name="文本占位符 79874"/>
          <p:cNvSpPr>
            <a:spLocks noGrp="true" noRot="true"/>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true" noRot="true" noTextEdit="true"/>
          </p:cNvSpPr>
          <p:nvPr>
            <p:ph type="sldImg"/>
          </p:nvPr>
        </p:nvSpPr>
        <p:spPr>
          <a:xfrm>
            <a:off x="1143000" y="685800"/>
            <a:ext cx="4570413" cy="3427413"/>
          </a:xfrm>
        </p:spPr>
        <p:txBody>
          <a:bodyPr/>
          <a:p>
            <a:endParaRPr lang="zh-CN" altLang="en-US"/>
          </a:p>
        </p:txBody>
      </p:sp>
      <p:sp>
        <p:nvSpPr>
          <p:cNvPr id="79875" name="文本占位符 79874"/>
          <p:cNvSpPr>
            <a:spLocks noGrp="true" noRot="true"/>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true" noRot="true" noTextEdit="true"/>
          </p:cNvSpPr>
          <p:nvPr>
            <p:ph type="sldImg"/>
          </p:nvPr>
        </p:nvSpPr>
        <p:spPr>
          <a:xfrm>
            <a:off x="1143000" y="685800"/>
            <a:ext cx="4570413" cy="3427413"/>
          </a:xfrm>
        </p:spPr>
        <p:txBody>
          <a:bodyPr/>
          <a:p>
            <a:endParaRPr lang="zh-CN" altLang="en-US"/>
          </a:p>
        </p:txBody>
      </p:sp>
      <p:sp>
        <p:nvSpPr>
          <p:cNvPr id="79875" name="文本占位符 79874"/>
          <p:cNvSpPr>
            <a:spLocks noGrp="true" noRot="true"/>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true" noRot="true" noTextEdit="true"/>
          </p:cNvSpPr>
          <p:nvPr>
            <p:ph type="sldImg"/>
          </p:nvPr>
        </p:nvSpPr>
        <p:spPr>
          <a:xfrm>
            <a:off x="1143000" y="685800"/>
            <a:ext cx="4570413" cy="3427413"/>
          </a:xfrm>
        </p:spPr>
        <p:txBody>
          <a:bodyPr/>
          <a:p>
            <a:endParaRPr lang="zh-CN" altLang="en-US"/>
          </a:p>
        </p:txBody>
      </p:sp>
      <p:sp>
        <p:nvSpPr>
          <p:cNvPr id="79875" name="文本占位符 79874"/>
          <p:cNvSpPr>
            <a:spLocks noGrp="true" noRot="true"/>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true" noRot="true" noTextEdit="true"/>
          </p:cNvSpPr>
          <p:nvPr>
            <p:ph type="sldImg"/>
          </p:nvPr>
        </p:nvSpPr>
        <p:spPr>
          <a:xfrm>
            <a:off x="1143000" y="685800"/>
            <a:ext cx="4570413" cy="3427413"/>
          </a:xfrm>
        </p:spPr>
        <p:txBody>
          <a:bodyPr/>
          <a:p>
            <a:endParaRPr lang="zh-CN" altLang="en-US"/>
          </a:p>
        </p:txBody>
      </p:sp>
      <p:sp>
        <p:nvSpPr>
          <p:cNvPr id="79875" name="文本占位符 79874"/>
          <p:cNvSpPr>
            <a:spLocks noGrp="true" noRot="true"/>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true" noRot="true" noTextEdit="true"/>
          </p:cNvSpPr>
          <p:nvPr>
            <p:ph type="sldImg"/>
          </p:nvPr>
        </p:nvSpPr>
        <p:spPr>
          <a:xfrm>
            <a:off x="1143000" y="685800"/>
            <a:ext cx="4570413" cy="3427413"/>
          </a:xfrm>
        </p:spPr>
        <p:txBody>
          <a:bodyPr/>
          <a:p>
            <a:endParaRPr lang="zh-CN" altLang="en-US"/>
          </a:p>
        </p:txBody>
      </p:sp>
      <p:sp>
        <p:nvSpPr>
          <p:cNvPr id="79875" name="文本占位符 79874"/>
          <p:cNvSpPr>
            <a:spLocks noGrp="true" noRot="true"/>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true" noRot="true" noTextEdit="true"/>
          </p:cNvSpPr>
          <p:nvPr>
            <p:ph type="sldImg"/>
          </p:nvPr>
        </p:nvSpPr>
        <p:spPr>
          <a:xfrm>
            <a:off x="1143000" y="685800"/>
            <a:ext cx="4570413" cy="3427413"/>
          </a:xfrm>
        </p:spPr>
        <p:txBody>
          <a:bodyPr/>
          <a:p>
            <a:endParaRPr lang="zh-CN" altLang="en-US"/>
          </a:p>
        </p:txBody>
      </p:sp>
      <p:sp>
        <p:nvSpPr>
          <p:cNvPr id="79875" name="文本占位符 79874"/>
          <p:cNvSpPr>
            <a:spLocks noGrp="true" noRot="true"/>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5" Type="http://schemas.openxmlformats.org/officeDocument/2006/relationships/theme" Target="../theme/theme1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5" Type="http://schemas.openxmlformats.org/officeDocument/2006/relationships/theme" Target="../theme/theme1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 Type="http://schemas.openxmlformats.org/officeDocument/2006/relationships/slideLayout" Target="../slideLayouts/slideLayout135.xml"/><Relationship Id="rId15" Type="http://schemas.openxmlformats.org/officeDocument/2006/relationships/theme" Target="../theme/theme1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5" Type="http://schemas.openxmlformats.org/officeDocument/2006/relationships/theme" Target="../theme/theme1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4.xml"/><Relationship Id="rId8" Type="http://schemas.openxmlformats.org/officeDocument/2006/relationships/slideLayout" Target="../slideLayouts/slideLayout163.xml"/><Relationship Id="rId7" Type="http://schemas.openxmlformats.org/officeDocument/2006/relationships/slideLayout" Target="../slideLayouts/slideLayout162.xml"/><Relationship Id="rId6" Type="http://schemas.openxmlformats.org/officeDocument/2006/relationships/slideLayout" Target="../slideLayouts/slideLayout161.xml"/><Relationship Id="rId5" Type="http://schemas.openxmlformats.org/officeDocument/2006/relationships/slideLayout" Target="../slideLayouts/slideLayout160.xml"/><Relationship Id="rId4" Type="http://schemas.openxmlformats.org/officeDocument/2006/relationships/slideLayout" Target="../slideLayouts/slideLayout159.xml"/><Relationship Id="rId3" Type="http://schemas.openxmlformats.org/officeDocument/2006/relationships/slideLayout" Target="../slideLayouts/slideLayout158.xml"/><Relationship Id="rId2" Type="http://schemas.openxmlformats.org/officeDocument/2006/relationships/slideLayout" Target="../slideLayouts/slideLayout157.xml"/><Relationship Id="rId15" Type="http://schemas.openxmlformats.org/officeDocument/2006/relationships/theme" Target="../theme/theme1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66.xml"/><Relationship Id="rId10" Type="http://schemas.openxmlformats.org/officeDocument/2006/relationships/slideLayout" Target="../slideLayouts/slideLayout165.xml"/><Relationship Id="rId1" Type="http://schemas.openxmlformats.org/officeDocument/2006/relationships/slideLayout" Target="../slideLayouts/slideLayout156.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5.xml"/><Relationship Id="rId8" Type="http://schemas.openxmlformats.org/officeDocument/2006/relationships/slideLayout" Target="../slideLayouts/slideLayout174.xml"/><Relationship Id="rId7" Type="http://schemas.openxmlformats.org/officeDocument/2006/relationships/slideLayout" Target="../slideLayouts/slideLayout173.xml"/><Relationship Id="rId6" Type="http://schemas.openxmlformats.org/officeDocument/2006/relationships/slideLayout" Target="../slideLayouts/slideLayout172.xml"/><Relationship Id="rId5" Type="http://schemas.openxmlformats.org/officeDocument/2006/relationships/slideLayout" Target="../slideLayouts/slideLayout171.xml"/><Relationship Id="rId4" Type="http://schemas.openxmlformats.org/officeDocument/2006/relationships/slideLayout" Target="../slideLayouts/slideLayout170.xml"/><Relationship Id="rId3" Type="http://schemas.openxmlformats.org/officeDocument/2006/relationships/slideLayout" Target="../slideLayouts/slideLayout169.xml"/><Relationship Id="rId2" Type="http://schemas.openxmlformats.org/officeDocument/2006/relationships/slideLayout" Target="../slideLayouts/slideLayout168.xml"/><Relationship Id="rId15" Type="http://schemas.openxmlformats.org/officeDocument/2006/relationships/theme" Target="../theme/theme1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77.xml"/><Relationship Id="rId10" Type="http://schemas.openxmlformats.org/officeDocument/2006/relationships/slideLayout" Target="../slideLayouts/slideLayout176.xml"/><Relationship Id="rId1" Type="http://schemas.openxmlformats.org/officeDocument/2006/relationships/slideLayout" Target="../slideLayouts/slideLayout167.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5" Type="http://schemas.openxmlformats.org/officeDocument/2006/relationships/theme" Target="../theme/theme1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7.xml"/><Relationship Id="rId8" Type="http://schemas.openxmlformats.org/officeDocument/2006/relationships/slideLayout" Target="../slideLayouts/slideLayout196.xml"/><Relationship Id="rId7" Type="http://schemas.openxmlformats.org/officeDocument/2006/relationships/slideLayout" Target="../slideLayouts/slideLayout195.xml"/><Relationship Id="rId6" Type="http://schemas.openxmlformats.org/officeDocument/2006/relationships/slideLayout" Target="../slideLayouts/slideLayout194.xml"/><Relationship Id="rId5" Type="http://schemas.openxmlformats.org/officeDocument/2006/relationships/slideLayout" Target="../slideLayouts/slideLayout193.xml"/><Relationship Id="rId4" Type="http://schemas.openxmlformats.org/officeDocument/2006/relationships/slideLayout" Target="../slideLayouts/slideLayout192.xml"/><Relationship Id="rId3" Type="http://schemas.openxmlformats.org/officeDocument/2006/relationships/slideLayout" Target="../slideLayouts/slideLayout191.xml"/><Relationship Id="rId2" Type="http://schemas.openxmlformats.org/officeDocument/2006/relationships/slideLayout" Target="../slideLayouts/slideLayout190.xml"/><Relationship Id="rId15" Type="http://schemas.openxmlformats.org/officeDocument/2006/relationships/theme" Target="../theme/theme1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99.xml"/><Relationship Id="rId10" Type="http://schemas.openxmlformats.org/officeDocument/2006/relationships/slideLayout" Target="../slideLayouts/slideLayout198.xml"/><Relationship Id="rId1" Type="http://schemas.openxmlformats.org/officeDocument/2006/relationships/slideLayout" Target="../slideLayouts/slideLayout189.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8.xml"/><Relationship Id="rId8" Type="http://schemas.openxmlformats.org/officeDocument/2006/relationships/slideLayout" Target="../slideLayouts/slideLayout207.xml"/><Relationship Id="rId7" Type="http://schemas.openxmlformats.org/officeDocument/2006/relationships/slideLayout" Target="../slideLayouts/slideLayout206.xml"/><Relationship Id="rId6" Type="http://schemas.openxmlformats.org/officeDocument/2006/relationships/slideLayout" Target="../slideLayouts/slideLayout205.xml"/><Relationship Id="rId5" Type="http://schemas.openxmlformats.org/officeDocument/2006/relationships/slideLayout" Target="../slideLayouts/slideLayout204.xml"/><Relationship Id="rId4" Type="http://schemas.openxmlformats.org/officeDocument/2006/relationships/slideLayout" Target="../slideLayouts/slideLayout203.xml"/><Relationship Id="rId3" Type="http://schemas.openxmlformats.org/officeDocument/2006/relationships/slideLayout" Target="../slideLayouts/slideLayout202.xml"/><Relationship Id="rId2" Type="http://schemas.openxmlformats.org/officeDocument/2006/relationships/slideLayout" Target="../slideLayouts/slideLayout201.xml"/><Relationship Id="rId15" Type="http://schemas.openxmlformats.org/officeDocument/2006/relationships/theme" Target="../theme/theme1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10.xml"/><Relationship Id="rId10" Type="http://schemas.openxmlformats.org/officeDocument/2006/relationships/slideLayout" Target="../slideLayouts/slideLayout209.xml"/><Relationship Id="rId1" Type="http://schemas.openxmlformats.org/officeDocument/2006/relationships/slideLayout" Target="../slideLayouts/slideLayout20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9.xml"/><Relationship Id="rId8" Type="http://schemas.openxmlformats.org/officeDocument/2006/relationships/slideLayout" Target="../slideLayouts/slideLayout218.xml"/><Relationship Id="rId7" Type="http://schemas.openxmlformats.org/officeDocument/2006/relationships/slideLayout" Target="../slideLayouts/slideLayout217.xml"/><Relationship Id="rId6" Type="http://schemas.openxmlformats.org/officeDocument/2006/relationships/slideLayout" Target="../slideLayouts/slideLayout216.xml"/><Relationship Id="rId5" Type="http://schemas.openxmlformats.org/officeDocument/2006/relationships/slideLayout" Target="../slideLayouts/slideLayout215.xml"/><Relationship Id="rId4" Type="http://schemas.openxmlformats.org/officeDocument/2006/relationships/slideLayout" Target="../slideLayouts/slideLayout214.xml"/><Relationship Id="rId3" Type="http://schemas.openxmlformats.org/officeDocument/2006/relationships/slideLayout" Target="../slideLayouts/slideLayout213.xml"/><Relationship Id="rId2" Type="http://schemas.openxmlformats.org/officeDocument/2006/relationships/slideLayout" Target="../slideLayouts/slideLayout212.xml"/><Relationship Id="rId16" Type="http://schemas.openxmlformats.org/officeDocument/2006/relationships/theme" Target="../theme/theme20.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222.xml"/><Relationship Id="rId11" Type="http://schemas.openxmlformats.org/officeDocument/2006/relationships/slideLayout" Target="../slideLayouts/slideLayout221.xml"/><Relationship Id="rId10" Type="http://schemas.openxmlformats.org/officeDocument/2006/relationships/slideLayout" Target="../slideLayouts/slideLayout220.xml"/><Relationship Id="rId1" Type="http://schemas.openxmlformats.org/officeDocument/2006/relationships/slideLayout" Target="../slideLayouts/slideLayout211.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31.xml"/><Relationship Id="rId8" Type="http://schemas.openxmlformats.org/officeDocument/2006/relationships/slideLayout" Target="../slideLayouts/slideLayout230.xml"/><Relationship Id="rId7" Type="http://schemas.openxmlformats.org/officeDocument/2006/relationships/slideLayout" Target="../slideLayouts/slideLayout229.xml"/><Relationship Id="rId6" Type="http://schemas.openxmlformats.org/officeDocument/2006/relationships/slideLayout" Target="../slideLayouts/slideLayout228.xml"/><Relationship Id="rId5" Type="http://schemas.openxmlformats.org/officeDocument/2006/relationships/slideLayout" Target="../slideLayouts/slideLayout227.xml"/><Relationship Id="rId4" Type="http://schemas.openxmlformats.org/officeDocument/2006/relationships/slideLayout" Target="../slideLayouts/slideLayout226.xml"/><Relationship Id="rId3" Type="http://schemas.openxmlformats.org/officeDocument/2006/relationships/slideLayout" Target="../slideLayouts/slideLayout225.xml"/><Relationship Id="rId2" Type="http://schemas.openxmlformats.org/officeDocument/2006/relationships/slideLayout" Target="../slideLayouts/slideLayout224.xml"/><Relationship Id="rId15" Type="http://schemas.openxmlformats.org/officeDocument/2006/relationships/theme" Target="../theme/theme2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33.xml"/><Relationship Id="rId10" Type="http://schemas.openxmlformats.org/officeDocument/2006/relationships/slideLayout" Target="../slideLayouts/slideLayout232.xml"/><Relationship Id="rId1" Type="http://schemas.openxmlformats.org/officeDocument/2006/relationships/slideLayout" Target="../slideLayouts/slideLayout223.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2.xml"/><Relationship Id="rId8" Type="http://schemas.openxmlformats.org/officeDocument/2006/relationships/slideLayout" Target="../slideLayouts/slideLayout241.xml"/><Relationship Id="rId7" Type="http://schemas.openxmlformats.org/officeDocument/2006/relationships/slideLayout" Target="../slideLayouts/slideLayout240.xml"/><Relationship Id="rId6" Type="http://schemas.openxmlformats.org/officeDocument/2006/relationships/slideLayout" Target="../slideLayouts/slideLayout239.xml"/><Relationship Id="rId5" Type="http://schemas.openxmlformats.org/officeDocument/2006/relationships/slideLayout" Target="../slideLayouts/slideLayout238.xml"/><Relationship Id="rId4" Type="http://schemas.openxmlformats.org/officeDocument/2006/relationships/slideLayout" Target="../slideLayouts/slideLayout237.xml"/><Relationship Id="rId3" Type="http://schemas.openxmlformats.org/officeDocument/2006/relationships/slideLayout" Target="../slideLayouts/slideLayout236.xml"/><Relationship Id="rId2" Type="http://schemas.openxmlformats.org/officeDocument/2006/relationships/slideLayout" Target="../slideLayouts/slideLayout235.xml"/><Relationship Id="rId16" Type="http://schemas.openxmlformats.org/officeDocument/2006/relationships/theme" Target="../theme/theme22.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245.xml"/><Relationship Id="rId11" Type="http://schemas.openxmlformats.org/officeDocument/2006/relationships/slideLayout" Target="../slideLayouts/slideLayout244.xml"/><Relationship Id="rId10" Type="http://schemas.openxmlformats.org/officeDocument/2006/relationships/slideLayout" Target="../slideLayouts/slideLayout243.xml"/><Relationship Id="rId1" Type="http://schemas.openxmlformats.org/officeDocument/2006/relationships/slideLayout" Target="../slideLayouts/slideLayout23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4" Type="http://schemas.openxmlformats.org/officeDocument/2006/relationships/theme" Target="../theme/theme5.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3"/>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4"/>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3074" name="标题 5121"/>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true"/>
          <p:nvPr userDrawn="true"/>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3077" name="对象 5124"/>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2050" name="标题 3073"/>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2051" name="文本占位符 3074"/>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2052" name="文本框 3075"/>
          <p:cNvSpPr txBox="true"/>
          <p:nvPr userDrawn="true"/>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2053" name="对象 3076"/>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rotWithShape="false">
          <a:blip r:embed="rId13"/>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4"/>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3074" name="标题 5121"/>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true"/>
          <p:nvPr userDrawn="true"/>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3077" name="对象 5124"/>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rotWithShape="false">
          <a:blip r:embed="rId13"/>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4"/>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3074" name="标题 5121"/>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true"/>
          <p:nvPr userDrawn="true"/>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3077" name="对象 5124"/>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4098" name="标题 7169"/>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4099" name="文本占位符 7170"/>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4100" name="文本框 7171"/>
          <p:cNvSpPr txBox="true"/>
          <p:nvPr userDrawn="true"/>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4101" name="对象 7172"/>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5122"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5123"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614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614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614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614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false">
          <a:blip r:embed="rId12"/>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true"/>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true"/>
          <p:nvPr userDrawn="true"/>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true"/>
          </p:cNvPicPr>
          <p:nvPr userDrawn="true"/>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image" Target="../media/image2.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40.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40.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9.xml"/><Relationship Id="rId2" Type="http://schemas.openxmlformats.org/officeDocument/2006/relationships/image" Target="../media/image6.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1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image" Target="../media/image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40.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image" Target="../media/image12.png"/><Relationship Id="rId1"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image" Target="../media/image14.png"/><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62.xml"/><Relationship Id="rId2" Type="http://schemas.openxmlformats.org/officeDocument/2006/relationships/image" Target="../media/image15.jpeg"/><Relationship Id="rId1" Type="http://schemas.openxmlformats.org/officeDocument/2006/relationships/image" Target="../media/image2.png"/></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73.xml"/><Relationship Id="rId2" Type="http://schemas.openxmlformats.org/officeDocument/2006/relationships/image" Target="../media/image16.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4.xml"/><Relationship Id="rId2" Type="http://schemas.openxmlformats.org/officeDocument/2006/relationships/image" Target="../media/image17.jpeg"/><Relationship Id="rId1" Type="http://schemas.openxmlformats.org/officeDocument/2006/relationships/image" Target="../media/image2.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06.xml"/><Relationship Id="rId2" Type="http://schemas.openxmlformats.org/officeDocument/2006/relationships/image" Target="../media/image18.jpeg"/><Relationship Id="rId1" Type="http://schemas.openxmlformats.org/officeDocument/2006/relationships/image" Target="../media/image2.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95.xml"/><Relationship Id="rId2" Type="http://schemas.openxmlformats.org/officeDocument/2006/relationships/image" Target="../media/image19.jpeg"/><Relationship Id="rId1"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29.xml"/><Relationship Id="rId1" Type="http://schemas.openxmlformats.org/officeDocument/2006/relationships/image" Target="../media/image2.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false">
          <a:blip r:embed="rId1"/>
          <a:stretch>
            <a:fillRect/>
          </a:stretch>
        </a:blipFill>
        <a:effectLst/>
      </p:bgPr>
    </p:bg>
    <p:spTree>
      <p:nvGrpSpPr>
        <p:cNvPr id="1" name=""/>
        <p:cNvGrpSpPr/>
        <p:nvPr/>
      </p:nvGrpSpPr>
      <p:grpSpPr/>
      <p:sp>
        <p:nvSpPr>
          <p:cNvPr id="8194" name="矩形 10241"/>
          <p:cNvSpPr/>
          <p:nvPr/>
        </p:nvSpPr>
        <p:spPr>
          <a:xfrm>
            <a:off x="2413000" y="476250"/>
            <a:ext cx="4284663" cy="579438"/>
          </a:xfrm>
          <a:prstGeom prst="rect">
            <a:avLst/>
          </a:prstGeom>
          <a:noFill/>
          <a:ln w="9525">
            <a:noFill/>
            <a:miter/>
          </a:ln>
        </p:spPr>
        <p:txBody>
          <a:bodyPr>
            <a:spAutoFit/>
          </a:bodyPr>
          <a:p>
            <a:pPr lvl="0" algn="ctr" fontAlgn="base"/>
            <a:r>
              <a:rPr lang="en-US" altLang="x-none" strike="noStrike" noProof="1" dirty="0">
                <a:solidFill>
                  <a:srgbClr val="FF3300"/>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计算机本科</a:t>
            </a:r>
            <a:r>
              <a:rPr lang="zh-CN" altLang="en-US" strike="noStrike" noProof="1" dirty="0">
                <a:solidFill>
                  <a:srgbClr val="FF3300"/>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zh-CN" altLang="en-US" strike="noStrike" noProof="1" dirty="0">
              <a:solidFill>
                <a:srgbClr val="FF33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195" name="矩形 10242"/>
          <p:cNvSpPr/>
          <p:nvPr/>
        </p:nvSpPr>
        <p:spPr>
          <a:xfrm>
            <a:off x="88900" y="1637348"/>
            <a:ext cx="8772525" cy="895350"/>
          </a:xfrm>
          <a:prstGeom prst="rect">
            <a:avLst/>
          </a:prstGeom>
          <a:noFill/>
          <a:ln w="9525">
            <a:noFill/>
            <a:miter/>
          </a:ln>
        </p:spPr>
        <p:txBody>
          <a:bodyPr>
            <a:spAutoFit/>
          </a:bodyPr>
          <a:p>
            <a:pPr marL="914400" lvl="1" indent="-457200" algn="ctr" fontAlgn="base">
              <a:lnSpc>
                <a:spcPct val="120000"/>
              </a:lnSpc>
            </a:pPr>
            <a:r>
              <a:rPr lang="zh-CN" altLang="en-US" sz="4400" i="1"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计算机操作系统</a:t>
            </a:r>
            <a:endParaRPr lang="zh-CN" altLang="en-US" sz="4400" i="1"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196" name="副标题 10243"/>
          <p:cNvSpPr>
            <a:spLocks noGrp="true"/>
          </p:cNvSpPr>
          <p:nvPr>
            <p:ph type="subTitle"/>
          </p:nvPr>
        </p:nvSpPr>
        <p:spPr>
          <a:xfrm>
            <a:off x="1617663" y="2479041"/>
            <a:ext cx="6010275" cy="1979295"/>
          </a:xfrm>
        </p:spPr>
        <p:txBody>
          <a:bodyPr wrap="square" anchor="ctr">
            <a:spAutoFit/>
          </a:bodyP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ctr">
              <a:lnSpc>
                <a:spcPct val="130000"/>
              </a:lnSpc>
              <a:buNone/>
            </a:pPr>
            <a:r>
              <a:rPr lang="zh-CN" altLang="en-US" b="1" dirty="0">
                <a:solidFill>
                  <a:srgbClr val="800000"/>
                </a:solidFill>
              </a:rPr>
              <a:t>华中科技大学</a:t>
            </a:r>
            <a:endParaRPr lang="zh-CN" altLang="en-US" b="1" dirty="0">
              <a:solidFill>
                <a:srgbClr val="800000"/>
              </a:solidFill>
            </a:endParaRPr>
          </a:p>
          <a:p>
            <a:pPr marL="0" lvl="0" indent="0" algn="ctr">
              <a:lnSpc>
                <a:spcPct val="130000"/>
              </a:lnSpc>
              <a:buNone/>
            </a:pPr>
            <a:r>
              <a:rPr lang="zh-CN" altLang="en-US" sz="2800" b="1" dirty="0">
                <a:solidFill>
                  <a:srgbClr val="800000"/>
                </a:solidFill>
              </a:rPr>
              <a:t> 张杰（</a:t>
            </a:r>
            <a:r>
              <a:rPr lang="en-US" altLang="zh-CN" sz="2800" b="1" dirty="0">
                <a:solidFill>
                  <a:srgbClr val="800000"/>
                </a:solidFill>
              </a:rPr>
              <a:t>18995600296</a:t>
            </a:r>
            <a:r>
              <a:rPr lang="zh-CN" altLang="en-US" sz="2800" b="1" dirty="0">
                <a:solidFill>
                  <a:srgbClr val="800000"/>
                </a:solidFill>
              </a:rPr>
              <a:t>） (tozhangjie@hust.edu.cn)</a:t>
            </a:r>
            <a:endParaRPr lang="zh-CN" altLang="en-US" sz="2800" b="1" dirty="0">
              <a:solidFill>
                <a:srgbClr val="800000"/>
              </a:solidFill>
            </a:endParaRPr>
          </a:p>
        </p:txBody>
      </p:sp>
      <p:pic>
        <p:nvPicPr>
          <p:cNvPr id="8197" name="对象 10244"/>
          <p:cNvPicPr>
            <a:picLocks noChangeAspect="true"/>
          </p:cNvPicPr>
          <p:nvPr/>
        </p:nvPicPr>
        <p:blipFill>
          <a:blip r:embed="rId2"/>
          <a:stretch>
            <a:fillRect/>
          </a:stretch>
        </p:blipFill>
        <p:spPr>
          <a:xfrm>
            <a:off x="14288" y="17463"/>
            <a:ext cx="963612" cy="476250"/>
          </a:xfrm>
          <a:prstGeom prst="rect">
            <a:avLst/>
          </a:prstGeom>
          <a:noFill/>
          <a:ln w="9525">
            <a:noFill/>
            <a:miter/>
          </a:ln>
        </p:spPr>
      </p:pic>
      <p:sp>
        <p:nvSpPr>
          <p:cNvPr id="8198" name="文本框 10245"/>
          <p:cNvSpPr txBox="true"/>
          <p:nvPr/>
        </p:nvSpPr>
        <p:spPr>
          <a:xfrm>
            <a:off x="1833563" y="4162425"/>
            <a:ext cx="5487988" cy="577850"/>
          </a:xfrm>
          <a:prstGeom prst="rect">
            <a:avLst/>
          </a:prstGeom>
          <a:noFill/>
          <a:ln w="9525">
            <a:noFill/>
            <a:miter/>
          </a:ln>
        </p:spPr>
        <p:txBody>
          <a:bodyPr anchor="ctr">
            <a:spAutoFit/>
          </a:bodyPr>
          <a:p>
            <a:pPr lvl="0" algn="ctr" fontAlgn="base"/>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8199" name="文本框 10246"/>
          <p:cNvSpPr txBox="true"/>
          <p:nvPr/>
        </p:nvSpPr>
        <p:spPr>
          <a:xfrm>
            <a:off x="106363" y="4549299"/>
            <a:ext cx="8974138" cy="1568450"/>
          </a:xfrm>
          <a:prstGeom prst="rect">
            <a:avLst/>
          </a:prstGeom>
          <a:solidFill>
            <a:schemeClr val="accent1"/>
          </a:solidFill>
          <a:ln w="9525">
            <a:noFill/>
            <a:miter/>
          </a:ln>
        </p:spPr>
        <p:txBody>
          <a:bodyPr anchor="ctr">
            <a:spAutoFit/>
          </a:bodyPr>
          <a:p>
            <a:pPr lvl="0" algn="ctr" fontAlgn="base"/>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教材：计算机操作系统（第</a:t>
            </a:r>
            <a:r>
              <a:rPr lang="en-US" altLang="zh-CN"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3</a:t>
            </a:r>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版） 庞丽萍 阳富民</a:t>
            </a: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a:p>
            <a:pPr lvl="0" algn="l" fontAlgn="base"/>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课时：课堂</a:t>
            </a:r>
            <a:r>
              <a:rPr lang="en-US" altLang="zh-CN"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48</a:t>
            </a:r>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学时；实验1</a:t>
            </a:r>
            <a:r>
              <a:rPr lang="en-US" altLang="x-none"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6</a:t>
            </a:r>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学时 </a:t>
            </a: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a:p>
            <a:pPr lvl="0" algn="l" fontAlgn="base"/>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成绩：卷面考试＋平时成绩；实验成绩 </a:t>
            </a: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0-#ppt_w/2"/>
                                          </p:val>
                                        </p:tav>
                                        <p:tav tm="100000">
                                          <p:val>
                                            <p:strVal val="#ppt_x"/>
                                          </p:val>
                                        </p:tav>
                                      </p:tavLst>
                                    </p:anim>
                                    <p:anim calcmode="lin" valueType="num">
                                      <p:cBhvr additive="base">
                                        <p:cTn id="8"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6">
                                            <p:txEl>
                                              <p:charRg st="0" end="7"/>
                                            </p:txEl>
                                          </p:spTgt>
                                        </p:tgtEl>
                                        <p:attrNameLst>
                                          <p:attrName>style.visibility</p:attrName>
                                        </p:attrNameLst>
                                      </p:cBhvr>
                                      <p:to>
                                        <p:strVal val="visible"/>
                                      </p:to>
                                    </p:set>
                                    <p:anim calcmode="lin" valueType="num">
                                      <p:cBhvr additive="base">
                                        <p:cTn id="13" dur="500" fill="hold"/>
                                        <p:tgtEl>
                                          <p:spTgt spid="8196">
                                            <p:txEl>
                                              <p:charRg st="0"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6">
                                            <p:txEl>
                                              <p:charRg st="7" end="36"/>
                                            </p:txEl>
                                          </p:spTgt>
                                        </p:tgtEl>
                                        <p:attrNameLst>
                                          <p:attrName>style.visibility</p:attrName>
                                        </p:attrNameLst>
                                      </p:cBhvr>
                                      <p:to>
                                        <p:strVal val="visible"/>
                                      </p:to>
                                    </p:set>
                                    <p:anim calcmode="lin" valueType="num">
                                      <p:cBhvr additive="base">
                                        <p:cTn id="19" dur="500" fill="hold"/>
                                        <p:tgtEl>
                                          <p:spTgt spid="8196">
                                            <p:txEl>
                                              <p:charRg st="7" end="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charRg st="7" end="3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9"/>
                                        </p:tgtEl>
                                        <p:attrNameLst>
                                          <p:attrName>style.visibility</p:attrName>
                                        </p:attrNameLst>
                                      </p:cBhvr>
                                      <p:to>
                                        <p:strVal val="visible"/>
                                      </p:to>
                                    </p:set>
                                    <p:anim calcmode="lin" valueType="num">
                                      <p:cBhvr additive="base">
                                        <p:cTn id="25" dur="500" fill="hold"/>
                                        <p:tgtEl>
                                          <p:spTgt spid="8199"/>
                                        </p:tgtEl>
                                        <p:attrNameLst>
                                          <p:attrName>ppt_x</p:attrName>
                                        </p:attrNameLst>
                                      </p:cBhvr>
                                      <p:tavLst>
                                        <p:tav tm="0">
                                          <p:val>
                                            <p:strVal val="#ppt_x"/>
                                          </p:val>
                                        </p:tav>
                                        <p:tav tm="100000">
                                          <p:val>
                                            <p:strVal val="#ppt_x"/>
                                          </p:val>
                                        </p:tav>
                                      </p:tavLst>
                                    </p:anim>
                                    <p:anim calcmode="lin" valueType="num">
                                      <p:cBhvr additive="base">
                                        <p:cTn id="26"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uiExpand="1" build="p"/>
      <p:bldP spid="8199" grpId="0" bldLvl="0" animBg="tru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矩形 14337"/>
          <p:cNvSpPr/>
          <p:nvPr/>
        </p:nvSpPr>
        <p:spPr>
          <a:xfrm>
            <a:off x="66675" y="1895475"/>
            <a:ext cx="8621395" cy="29305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多用户、多任务同时执行</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并发执行</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如何描述任务                    </a:t>
            </a:r>
            <a:r>
              <a:rPr lang="zh-CN" altLang="en-US" sz="2400" dirty="0">
                <a:solidFill>
                  <a:srgbClr val="000099"/>
                </a:solidFill>
                <a:latin typeface="DejaVu Sans" panose="020B0603030804020204" charset="0"/>
                <a:ea typeface="方正书宋_GBK" panose="02000000000000000000" charset="-122"/>
                <a:sym typeface="+mn-ea"/>
              </a:rPr>
              <a:t>进程的引入与进程概念</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如何控制任务状态的变化    </a:t>
            </a:r>
            <a:r>
              <a:rPr lang="zh-CN" altLang="en-US" sz="2400" dirty="0">
                <a:solidFill>
                  <a:srgbClr val="000099"/>
                </a:solidFill>
                <a:latin typeface="DejaVu Sans" panose="020B0603030804020204" charset="0"/>
                <a:ea typeface="方正书宋_GBK" panose="02000000000000000000" charset="-122"/>
                <a:sym typeface="+mn-ea"/>
              </a:rPr>
              <a:t>进程状态及控制</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多任务关系如何协调           </a:t>
            </a:r>
            <a:r>
              <a:rPr lang="zh-CN" altLang="en-US" sz="2400" dirty="0">
                <a:solidFill>
                  <a:srgbClr val="000099"/>
                </a:solidFill>
                <a:latin typeface="DejaVu Sans" panose="020B0603030804020204" charset="0"/>
                <a:ea typeface="方正书宋_GBK" panose="02000000000000000000" charset="-122"/>
                <a:sym typeface="+mn-ea"/>
              </a:rPr>
              <a:t>同步与互斥</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多任务如何调度</a:t>
            </a:r>
            <a:r>
              <a:rPr lang="zh-CN" altLang="en-US" sz="2000" b="0" i="1"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400" dirty="0">
                <a:solidFill>
                  <a:srgbClr val="000099"/>
                </a:solidFill>
                <a:latin typeface="DejaVu Sans" panose="020B0603030804020204" charset="0"/>
                <a:ea typeface="方正书宋_GBK" panose="02000000000000000000" charset="-122"/>
                <a:sym typeface="+mn-ea"/>
              </a:rPr>
              <a:t>进程调度</a:t>
            </a:r>
            <a:r>
              <a:rPr lang="zh-CN" altLang="en-US" sz="2000" b="0" i="1"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0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zh-CN" altLang="en-US" sz="20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19458" name="内容占位符 14338"/>
          <p:cNvPicPr>
            <a:picLocks noGrp="true" noChangeAspect="true"/>
          </p:cNvPicPr>
          <p:nvPr>
            <p:ph idx="2147483647"/>
          </p:nvPr>
        </p:nvPicPr>
        <p:blipFill>
          <a:blip r:embed="rId1"/>
          <a:stretch>
            <a:fillRect/>
          </a:stretch>
        </p:blipFill>
        <p:spPr>
          <a:xfrm>
            <a:off x="0" y="0"/>
            <a:ext cx="838200" cy="517525"/>
          </a:xfrm>
        </p:spPr>
      </p:pic>
      <p:sp>
        <p:nvSpPr>
          <p:cNvPr id="18441" name="矩形 143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19465" name="标题 21505"/>
          <p:cNvSpPr/>
          <p:nvPr/>
        </p:nvSpPr>
        <p:spPr>
          <a:xfrm>
            <a:off x="354013" y="679450"/>
            <a:ext cx="6919912" cy="1137285"/>
          </a:xfrm>
          <a:prstGeom prst="rect">
            <a:avLst/>
          </a:prstGeom>
          <a:noFill/>
          <a:ln w="9525">
            <a:noFill/>
            <a:miter/>
          </a:ln>
        </p:spPr>
        <p:txBody>
          <a:bodyPr anchor="t">
            <a:spAutoFit/>
          </a:bodyPr>
          <a:p>
            <a:pPr lvl="0" algn="l">
              <a:lnSpc>
                <a:spcPct val="100000"/>
              </a:lnSpc>
            </a:pPr>
            <a:r>
              <a:rPr lang="zh-CN" altLang="en-US" sz="3200" dirty="0">
                <a:solidFill>
                  <a:srgbClr val="990000"/>
                </a:solidFill>
                <a:effectLst/>
                <a:latin typeface="DejaVu Sans" panose="020B0603030804020204" charset="0"/>
                <a:ea typeface="方正书宋_GBK" panose="02000000000000000000" charset="-122"/>
                <a:cs typeface="+mn-ea"/>
              </a:rPr>
              <a:t>3 操作系统课程的内容结构</a:t>
            </a:r>
            <a:br>
              <a:rPr lang="zh-CN" altLang="en-US" sz="3600" b="0" dirty="0">
                <a:solidFill>
                  <a:srgbClr val="990000"/>
                </a:solidFill>
                <a:latin typeface="DejaVu Sans" panose="020B0603030804020204" charset="0"/>
                <a:ea typeface="方正书宋_GBK" panose="02000000000000000000" charset="-122"/>
              </a:rPr>
            </a:br>
            <a:r>
              <a:rPr lang="zh-CN" altLang="en-US" sz="3600" b="0" dirty="0">
                <a:solidFill>
                  <a:srgbClr val="990000"/>
                </a:solidFill>
                <a:latin typeface="DejaVu Sans" panose="020B0603030804020204" charset="0"/>
                <a:ea typeface="方正书宋_GBK" panose="02000000000000000000" charset="-122"/>
              </a:rPr>
              <a:t>	</a:t>
            </a:r>
            <a:r>
              <a:rPr lang="zh-CN" altLang="en-US" sz="2800" b="0" dirty="0">
                <a:solidFill>
                  <a:schemeClr val="tx1"/>
                </a:solidFill>
                <a:latin typeface="DejaVu Sans" panose="020B0603030804020204" charset="0"/>
                <a:ea typeface="方正书宋_GBK" panose="02000000000000000000" charset="-122"/>
              </a:rPr>
              <a:t>操作系统的主要特征是</a:t>
            </a:r>
            <a:r>
              <a:rPr lang="zh-CN" altLang="en-US" sz="2800" dirty="0">
                <a:solidFill>
                  <a:srgbClr val="C00000"/>
                </a:solidFill>
                <a:latin typeface="DejaVu Sans" panose="020B0603030804020204" charset="0"/>
                <a:ea typeface="方正书宋_GBK" panose="02000000000000000000" charset="-122"/>
              </a:rPr>
              <a:t>并发</a:t>
            </a:r>
            <a:r>
              <a:rPr lang="zh-CN" altLang="en-US" sz="2800" b="0" dirty="0">
                <a:solidFill>
                  <a:srgbClr val="C00000"/>
                </a:solidFill>
                <a:latin typeface="DejaVu Sans" panose="020B0603030804020204" charset="0"/>
                <a:ea typeface="方正书宋_GBK" panose="02000000000000000000" charset="-122"/>
              </a:rPr>
              <a:t>和</a:t>
            </a:r>
            <a:r>
              <a:rPr lang="zh-CN" altLang="en-US" sz="2800" dirty="0">
                <a:solidFill>
                  <a:srgbClr val="C00000"/>
                </a:solidFill>
                <a:latin typeface="DejaVu Sans" panose="020B0603030804020204" charset="0"/>
                <a:ea typeface="方正书宋_GBK" panose="02000000000000000000" charset="-122"/>
              </a:rPr>
              <a:t>共享</a:t>
            </a:r>
            <a:endParaRPr lang="zh-CN" altLang="en-US" sz="2800" dirty="0">
              <a:solidFill>
                <a:srgbClr val="C00000"/>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4">
                                            <p:txEl>
                                              <p:charRg st="0" end="27"/>
                                            </p:txEl>
                                          </p:spTgt>
                                        </p:tgtEl>
                                        <p:attrNameLst>
                                          <p:attrName>style.visibility</p:attrName>
                                        </p:attrNameLst>
                                      </p:cBhvr>
                                      <p:to>
                                        <p:strVal val="visible"/>
                                      </p:to>
                                    </p:set>
                                    <p:anim calcmode="lin" valueType="num">
                                      <p:cBhvr additive="base">
                                        <p:cTn id="7" dur="500" fill="hold"/>
                                        <p:tgtEl>
                                          <p:spTgt spid="18434">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charRg st="0" end="2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4">
                                            <p:txEl>
                                              <p:charRg st="27" end="34"/>
                                            </p:txEl>
                                          </p:spTgt>
                                        </p:tgtEl>
                                        <p:attrNameLst>
                                          <p:attrName>style.visibility</p:attrName>
                                        </p:attrNameLst>
                                      </p:cBhvr>
                                      <p:to>
                                        <p:strVal val="visible"/>
                                      </p:to>
                                    </p:set>
                                    <p:anim calcmode="lin" valueType="num">
                                      <p:cBhvr additive="base">
                                        <p:cTn id="13" dur="500" fill="hold"/>
                                        <p:tgtEl>
                                          <p:spTgt spid="18434">
                                            <p:txEl>
                                              <p:charRg st="27"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charRg st="27" end="34"/>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8434">
                                            <p:txEl>
                                              <p:charRg st="34" end="48"/>
                                            </p:txEl>
                                          </p:spTgt>
                                        </p:tgtEl>
                                        <p:attrNameLst>
                                          <p:attrName>style.visibility</p:attrName>
                                        </p:attrNameLst>
                                      </p:cBhvr>
                                      <p:to>
                                        <p:strVal val="visible"/>
                                      </p:to>
                                    </p:set>
                                    <p:anim calcmode="lin" valueType="num">
                                      <p:cBhvr additive="base">
                                        <p:cTn id="17" dur="500" fill="hold"/>
                                        <p:tgtEl>
                                          <p:spTgt spid="18434">
                                            <p:txEl>
                                              <p:charRg st="34" end="48"/>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434">
                                            <p:txEl>
                                              <p:charRg st="34" end="48"/>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8434">
                                            <p:txEl>
                                              <p:charRg st="48" end="69"/>
                                            </p:txEl>
                                          </p:spTgt>
                                        </p:tgtEl>
                                        <p:attrNameLst>
                                          <p:attrName>style.visibility</p:attrName>
                                        </p:attrNameLst>
                                      </p:cBhvr>
                                      <p:to>
                                        <p:strVal val="visible"/>
                                      </p:to>
                                    </p:set>
                                    <p:anim calcmode="lin" valueType="num">
                                      <p:cBhvr additive="base">
                                        <p:cTn id="21" dur="500" fill="hold"/>
                                        <p:tgtEl>
                                          <p:spTgt spid="18434">
                                            <p:txEl>
                                              <p:charRg st="48" end="69"/>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434">
                                            <p:txEl>
                                              <p:charRg st="48" end="69"/>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8434">
                                            <p:txEl>
                                              <p:charRg st="69" end="99"/>
                                            </p:txEl>
                                          </p:spTgt>
                                        </p:tgtEl>
                                        <p:attrNameLst>
                                          <p:attrName>style.visibility</p:attrName>
                                        </p:attrNameLst>
                                      </p:cBhvr>
                                      <p:to>
                                        <p:strVal val="visible"/>
                                      </p:to>
                                    </p:set>
                                    <p:anim calcmode="lin" valueType="num">
                                      <p:cBhvr additive="base">
                                        <p:cTn id="25" dur="500" fill="hold"/>
                                        <p:tgtEl>
                                          <p:spTgt spid="18434">
                                            <p:txEl>
                                              <p:charRg st="69" end="9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charRg st="69" end="9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15361"/>
          <p:cNvSpPr/>
          <p:nvPr/>
        </p:nvSpPr>
        <p:spPr>
          <a:xfrm>
            <a:off x="534988" y="617538"/>
            <a:ext cx="3757613" cy="518668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8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系统资源共享</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处理机如何共享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8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存储器如何共享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6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设备如何共享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6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信息如何共享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pic>
        <p:nvPicPr>
          <p:cNvPr id="2" name="内容占位符 15362"/>
          <p:cNvPicPr>
            <a:picLocks noGrp="true" noChangeAspect="true"/>
          </p:cNvPicPr>
          <p:nvPr>
            <p:ph idx="2147483647"/>
          </p:nvPr>
        </p:nvPicPr>
        <p:blipFill>
          <a:blip r:embed="rId1"/>
          <a:stretch>
            <a:fillRect/>
          </a:stretch>
        </p:blipFill>
        <p:spPr>
          <a:xfrm>
            <a:off x="0" y="0"/>
            <a:ext cx="838200" cy="517525"/>
          </a:xfrm>
        </p:spPr>
      </p:pic>
      <p:sp>
        <p:nvSpPr>
          <p:cNvPr id="20485" name="文本框 15364"/>
          <p:cNvSpPr txBox="true"/>
          <p:nvPr/>
        </p:nvSpPr>
        <p:spPr>
          <a:xfrm>
            <a:off x="3962400" y="2081213"/>
            <a:ext cx="4324350" cy="1041400"/>
          </a:xfrm>
          <a:prstGeom prst="rect">
            <a:avLst/>
          </a:prstGeom>
          <a:noFill/>
          <a:ln w="9525">
            <a:noFill/>
            <a:miter/>
          </a:ln>
        </p:spPr>
        <p:txBody>
          <a:bodyPr anchor="t">
            <a:spAutoFit/>
          </a:bodyPr>
          <a:p>
            <a:pPr marL="914400" lvl="0" indent="-340995">
              <a:lnSpc>
                <a:spcPct val="120000"/>
              </a:lnSpc>
              <a:spcBef>
                <a:spcPct val="80000"/>
              </a:spcBef>
              <a:buClr>
                <a:schemeClr val="tx2"/>
              </a:buClr>
              <a:buSzPct val="95000"/>
              <a:buBlip>
                <a:blip r:embed="rId2"/>
              </a:buBlip>
            </a:pPr>
            <a:r>
              <a:rPr lang="zh-CN" altLang="en-US" sz="2400" dirty="0">
                <a:solidFill>
                  <a:srgbClr val="000099"/>
                </a:solidFill>
                <a:latin typeface="DejaVu Sans" panose="020B0603030804020204" charset="0"/>
                <a:ea typeface="方正书宋_GBK" panose="02000000000000000000" charset="-122"/>
              </a:rPr>
              <a:t>存储分配、地址映射、</a:t>
            </a:r>
            <a:endParaRPr lang="zh-CN" altLang="en-US" sz="2400" dirty="0">
              <a:solidFill>
                <a:srgbClr val="000099"/>
              </a:solidFill>
              <a:latin typeface="DejaVu Sans" panose="020B0603030804020204" charset="0"/>
              <a:ea typeface="方正书宋_GBK" panose="02000000000000000000" charset="-122"/>
            </a:endParaRPr>
          </a:p>
          <a:p>
            <a:pPr marL="914400" lvl="0" indent="-340995">
              <a:lnSpc>
                <a:spcPct val="120000"/>
              </a:lnSpc>
              <a:spcBef>
                <a:spcPct val="20000"/>
              </a:spcBef>
              <a:buClr>
                <a:schemeClr val="tx2"/>
              </a:buClr>
              <a:buSzPct val="95000"/>
              <a:buBlip>
                <a:blip r:embed="rId2"/>
              </a:buBlip>
            </a:pPr>
            <a:r>
              <a:rPr lang="zh-CN" altLang="en-US" sz="2400" dirty="0">
                <a:solidFill>
                  <a:srgbClr val="000099"/>
                </a:solidFill>
                <a:latin typeface="DejaVu Sans" panose="020B0603030804020204" charset="0"/>
                <a:ea typeface="方正书宋_GBK" panose="02000000000000000000" charset="-122"/>
              </a:rPr>
              <a:t>虚存、存储保护</a:t>
            </a:r>
            <a:endParaRPr lang="zh-CN" altLang="en-US" sz="2400" dirty="0">
              <a:solidFill>
                <a:srgbClr val="000099"/>
              </a:solidFill>
              <a:latin typeface="DejaVu Sans" panose="020B0603030804020204" charset="0"/>
              <a:ea typeface="方正书宋_GBK" panose="02000000000000000000" charset="-122"/>
            </a:endParaRPr>
          </a:p>
        </p:txBody>
      </p:sp>
      <p:sp>
        <p:nvSpPr>
          <p:cNvPr id="20486" name="文本框 15365"/>
          <p:cNvSpPr txBox="true"/>
          <p:nvPr/>
        </p:nvSpPr>
        <p:spPr>
          <a:xfrm>
            <a:off x="3946525" y="1255713"/>
            <a:ext cx="4543425" cy="530225"/>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buBlip>
                <a:blip r:embed="rId2"/>
              </a:buBlip>
            </a:pPr>
            <a:r>
              <a:rPr lang="zh-CN" altLang="en-US" sz="2400" dirty="0">
                <a:solidFill>
                  <a:srgbClr val="000099"/>
                </a:solidFill>
                <a:latin typeface="DejaVu Sans" panose="020B0603030804020204" charset="0"/>
                <a:ea typeface="方正书宋_GBK" panose="02000000000000000000" charset="-122"/>
              </a:rPr>
              <a:t>策略、调度、处理机分派</a:t>
            </a:r>
            <a:endParaRPr lang="zh-CN" altLang="en-US" sz="2400" dirty="0">
              <a:solidFill>
                <a:srgbClr val="000099"/>
              </a:solidFill>
              <a:latin typeface="DejaVu Sans" panose="020B0603030804020204" charset="0"/>
              <a:ea typeface="方正书宋_GBK" panose="02000000000000000000" charset="-122"/>
            </a:endParaRPr>
          </a:p>
        </p:txBody>
      </p:sp>
      <p:sp>
        <p:nvSpPr>
          <p:cNvPr id="20487" name="文本框 15366"/>
          <p:cNvSpPr txBox="true"/>
          <p:nvPr/>
        </p:nvSpPr>
        <p:spPr>
          <a:xfrm>
            <a:off x="4062413" y="4616450"/>
            <a:ext cx="4627562" cy="1552575"/>
          </a:xfrm>
          <a:prstGeom prst="rect">
            <a:avLst/>
          </a:prstGeom>
          <a:noFill/>
          <a:ln w="9525">
            <a:noFill/>
            <a:miter/>
          </a:ln>
        </p:spPr>
        <p:txBody>
          <a:bodyPr anchor="t">
            <a:spAutoFit/>
          </a:bodyPr>
          <a:p>
            <a:pPr lvl="1" indent="0" algn="l">
              <a:lnSpc>
                <a:spcPct val="120000"/>
              </a:lnSpc>
              <a:spcBef>
                <a:spcPct val="20000"/>
              </a:spcBef>
              <a:buClr>
                <a:schemeClr val="tx2"/>
              </a:buClr>
              <a:buSzPct val="95000"/>
              <a:buBlip>
                <a:blip r:embed="rId2"/>
              </a:buBlip>
            </a:pPr>
            <a:r>
              <a:rPr lang="en-US" altLang="x-none" sz="2400" dirty="0">
                <a:solidFill>
                  <a:srgbClr val="000099"/>
                </a:solidFill>
                <a:latin typeface="DejaVu Sans" panose="020B0603030804020204" charset="0"/>
                <a:ea typeface="方正书宋_GBK" panose="02000000000000000000" charset="-122"/>
              </a:rPr>
              <a:t> </a:t>
            </a:r>
            <a:r>
              <a:rPr lang="zh-CN" altLang="en-US" sz="2400" dirty="0">
                <a:solidFill>
                  <a:srgbClr val="000099"/>
                </a:solidFill>
                <a:latin typeface="DejaVu Sans" panose="020B0603030804020204" charset="0"/>
                <a:ea typeface="方正书宋_GBK" panose="02000000000000000000" charset="-122"/>
              </a:rPr>
              <a:t>文件结构、存取方法、</a:t>
            </a:r>
            <a:endParaRPr lang="zh-CN" altLang="en-US" sz="2400" dirty="0">
              <a:solidFill>
                <a:srgbClr val="000099"/>
              </a:solidFill>
              <a:latin typeface="DejaVu Sans" panose="020B0603030804020204" charset="0"/>
              <a:ea typeface="方正书宋_GBK" panose="02000000000000000000" charset="-122"/>
            </a:endParaRPr>
          </a:p>
          <a:p>
            <a:pPr lvl="1" indent="0" algn="l">
              <a:lnSpc>
                <a:spcPct val="120000"/>
              </a:lnSpc>
              <a:spcBef>
                <a:spcPct val="20000"/>
              </a:spcBef>
              <a:buClr>
                <a:schemeClr val="tx2"/>
              </a:buClr>
              <a:buSzPct val="95000"/>
              <a:buBlip>
                <a:blip r:embed="rId2"/>
              </a:buBlip>
            </a:pPr>
            <a:r>
              <a:rPr lang="zh-CN" altLang="en-US" sz="2400" dirty="0">
                <a:solidFill>
                  <a:srgbClr val="000099"/>
                </a:solidFill>
                <a:latin typeface="DejaVu Sans" panose="020B0603030804020204" charset="0"/>
                <a:ea typeface="方正书宋_GBK" panose="02000000000000000000" charset="-122"/>
              </a:rPr>
              <a:t> 磁盘空间分配、文件共享、</a:t>
            </a:r>
            <a:endParaRPr lang="zh-CN" altLang="en-US" sz="2400" dirty="0">
              <a:solidFill>
                <a:srgbClr val="000099"/>
              </a:solidFill>
              <a:latin typeface="DejaVu Sans" panose="020B0603030804020204" charset="0"/>
              <a:ea typeface="方正书宋_GBK" panose="02000000000000000000" charset="-122"/>
            </a:endParaRPr>
          </a:p>
          <a:p>
            <a:pPr lvl="1" indent="0" algn="l">
              <a:lnSpc>
                <a:spcPct val="120000"/>
              </a:lnSpc>
              <a:spcBef>
                <a:spcPct val="20000"/>
              </a:spcBef>
              <a:buClr>
                <a:schemeClr val="tx2"/>
              </a:buClr>
              <a:buSzPct val="95000"/>
              <a:buBlip>
                <a:blip r:embed="rId2"/>
              </a:buBlip>
            </a:pPr>
            <a:r>
              <a:rPr lang="zh-CN" altLang="en-US" sz="2400" dirty="0">
                <a:solidFill>
                  <a:srgbClr val="000099"/>
                </a:solidFill>
                <a:latin typeface="DejaVu Sans" panose="020B0603030804020204" charset="0"/>
                <a:ea typeface="方正书宋_GBK" panose="02000000000000000000" charset="-122"/>
              </a:rPr>
              <a:t> 文件保护、文件完整性</a:t>
            </a:r>
            <a:endParaRPr lang="zh-CN" altLang="en-US" sz="2400" dirty="0">
              <a:solidFill>
                <a:srgbClr val="000099"/>
              </a:solidFill>
              <a:latin typeface="DejaVu Sans" panose="020B0603030804020204" charset="0"/>
              <a:ea typeface="方正书宋_GBK" panose="02000000000000000000" charset="-122"/>
            </a:endParaRPr>
          </a:p>
        </p:txBody>
      </p:sp>
      <p:sp>
        <p:nvSpPr>
          <p:cNvPr id="20488" name="文本框 15367"/>
          <p:cNvSpPr txBox="true"/>
          <p:nvPr/>
        </p:nvSpPr>
        <p:spPr>
          <a:xfrm>
            <a:off x="3959225" y="3354388"/>
            <a:ext cx="4167188" cy="1041400"/>
          </a:xfrm>
          <a:prstGeom prst="rect">
            <a:avLst/>
          </a:prstGeom>
          <a:noFill/>
          <a:ln w="9525">
            <a:noFill/>
            <a:miter/>
          </a:ln>
        </p:spPr>
        <p:txBody>
          <a:bodyPr anchor="t">
            <a:spAutoFit/>
          </a:bodyPr>
          <a:p>
            <a:pPr marL="914400" lvl="0" indent="-340995">
              <a:lnSpc>
                <a:spcPct val="120000"/>
              </a:lnSpc>
              <a:spcBef>
                <a:spcPct val="20000"/>
              </a:spcBef>
              <a:buClr>
                <a:schemeClr val="tx2"/>
              </a:buClr>
              <a:buSzPct val="95000"/>
              <a:buBlip>
                <a:blip r:embed="rId2"/>
              </a:buBlip>
            </a:pPr>
            <a:r>
              <a:rPr lang="zh-CN" altLang="en-US" sz="2400" dirty="0">
                <a:solidFill>
                  <a:srgbClr val="000099"/>
                </a:solidFill>
                <a:latin typeface="DejaVu Sans" panose="020B0603030804020204" charset="0"/>
                <a:ea typeface="方正书宋_GBK" panose="02000000000000000000" charset="-122"/>
              </a:rPr>
              <a:t>设备分配、虚拟设备、</a:t>
            </a:r>
            <a:endParaRPr lang="zh-CN" altLang="en-US" sz="2400" dirty="0">
              <a:solidFill>
                <a:srgbClr val="000099"/>
              </a:solidFill>
              <a:latin typeface="DejaVu Sans" panose="020B0603030804020204" charset="0"/>
              <a:ea typeface="方正书宋_GBK" panose="02000000000000000000" charset="-122"/>
            </a:endParaRPr>
          </a:p>
          <a:p>
            <a:pPr marL="914400" lvl="0" indent="-340995">
              <a:lnSpc>
                <a:spcPct val="120000"/>
              </a:lnSpc>
              <a:spcBef>
                <a:spcPct val="20000"/>
              </a:spcBef>
              <a:buClr>
                <a:schemeClr val="tx2"/>
              </a:buClr>
              <a:buSzPct val="95000"/>
              <a:buBlip>
                <a:blip r:embed="rId2"/>
              </a:buBlip>
            </a:pPr>
            <a:r>
              <a:rPr lang="zh-CN" altLang="en-US" sz="2400" dirty="0">
                <a:solidFill>
                  <a:srgbClr val="000099"/>
                </a:solidFill>
                <a:latin typeface="DejaVu Sans" panose="020B0603030804020204" charset="0"/>
                <a:ea typeface="方正书宋_GBK" panose="02000000000000000000" charset="-122"/>
              </a:rPr>
              <a:t>设备驱动</a:t>
            </a:r>
            <a:endParaRPr lang="zh-CN" altLang="en-US" sz="2400" dirty="0">
              <a:solidFill>
                <a:srgbClr val="000099"/>
              </a:solidFill>
              <a:latin typeface="DejaVu Sans" panose="020B0603030804020204" charset="0"/>
              <a:ea typeface="方正书宋_GBK" panose="02000000000000000000" charset="-122"/>
            </a:endParaRPr>
          </a:p>
        </p:txBody>
      </p:sp>
      <p:sp>
        <p:nvSpPr>
          <p:cNvPr id="20489" name="矩形 15368"/>
          <p:cNvSpPr/>
          <p:nvPr/>
        </p:nvSpPr>
        <p:spPr>
          <a:xfrm>
            <a:off x="381000" y="42863"/>
            <a:ext cx="8393113" cy="423545"/>
          </a:xfrm>
          <a:prstGeom prst="rect">
            <a:avLst/>
          </a:prstGeom>
          <a:noFill/>
          <a:ln w="9525">
            <a:noFill/>
            <a:miter/>
          </a:ln>
        </p:spPr>
        <p:txBody>
          <a:bodyPr>
            <a:spAutoFit/>
          </a:bodyPr>
          <a:p>
            <a:pPr lvl="0" algn="r" fontAlgn="base">
              <a:lnSpc>
                <a:spcPct val="90000"/>
              </a:lnSpc>
            </a:pPr>
            <a:r>
              <a:rPr lang="zh-CN" altLang="en-US" sz="2400" b="0" dirty="0">
                <a:solidFill>
                  <a:srgbClr val="990000"/>
                </a:solidFill>
                <a:latin typeface="DejaVu Sans" panose="020B0603030804020204" charset="0"/>
                <a:ea typeface="方正书宋_GBK" panose="02000000000000000000" charset="-122"/>
                <a:sym typeface="+mn-ea"/>
              </a:rPr>
              <a:t>3 操作系统内容结构</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xEl>
                                              <p:charRg st="0" end="12"/>
                                            </p:txEl>
                                          </p:spTgt>
                                        </p:tgtEl>
                                        <p:attrNameLst>
                                          <p:attrName>style.visibility</p:attrName>
                                        </p:attrNameLst>
                                      </p:cBhvr>
                                      <p:to>
                                        <p:strVal val="visible"/>
                                      </p:to>
                                    </p:set>
                                    <p:anim calcmode="lin" valueType="num">
                                      <p:cBhvr additive="base">
                                        <p:cTn id="7" dur="1000" fill="hold"/>
                                        <p:tgtEl>
                                          <p:spTgt spid="20482">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2">
                                            <p:txEl>
                                              <p:charRg st="12" end="25"/>
                                            </p:txEl>
                                          </p:spTgt>
                                        </p:tgtEl>
                                        <p:attrNameLst>
                                          <p:attrName>style.visibility</p:attrName>
                                        </p:attrNameLst>
                                      </p:cBhvr>
                                      <p:to>
                                        <p:strVal val="visible"/>
                                      </p:to>
                                    </p:set>
                                    <p:anim calcmode="lin" valueType="num">
                                      <p:cBhvr additive="base">
                                        <p:cTn id="13" dur="500" fill="hold"/>
                                        <p:tgtEl>
                                          <p:spTgt spid="20482">
                                            <p:txEl>
                                              <p:charRg st="12"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2">
                                            <p:txEl>
                                              <p:charRg st="12" end="2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0482">
                                            <p:txEl>
                                              <p:charRg st="25" end="35"/>
                                            </p:txEl>
                                          </p:spTgt>
                                        </p:tgtEl>
                                        <p:attrNameLst>
                                          <p:attrName>style.visibility</p:attrName>
                                        </p:attrNameLst>
                                      </p:cBhvr>
                                      <p:to>
                                        <p:strVal val="visible"/>
                                      </p:to>
                                    </p:set>
                                    <p:anim calcmode="lin" valueType="num">
                                      <p:cBhvr additive="base">
                                        <p:cTn id="17" dur="500" fill="hold"/>
                                        <p:tgtEl>
                                          <p:spTgt spid="20482">
                                            <p:txEl>
                                              <p:charRg st="25" end="3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482">
                                            <p:txEl>
                                              <p:charRg st="25" end="35"/>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0482">
                                            <p:txEl>
                                              <p:charRg st="35" end="63"/>
                                            </p:txEl>
                                          </p:spTgt>
                                        </p:tgtEl>
                                        <p:attrNameLst>
                                          <p:attrName>style.visibility</p:attrName>
                                        </p:attrNameLst>
                                      </p:cBhvr>
                                      <p:to>
                                        <p:strVal val="visible"/>
                                      </p:to>
                                    </p:set>
                                    <p:anim calcmode="lin" valueType="num">
                                      <p:cBhvr additive="base">
                                        <p:cTn id="21" dur="500" fill="hold"/>
                                        <p:tgtEl>
                                          <p:spTgt spid="20482">
                                            <p:txEl>
                                              <p:charRg st="35" end="6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482">
                                            <p:txEl>
                                              <p:charRg st="35" end="6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0482">
                                            <p:txEl>
                                              <p:charRg st="63" end="76"/>
                                            </p:txEl>
                                          </p:spTgt>
                                        </p:tgtEl>
                                        <p:attrNameLst>
                                          <p:attrName>style.visibility</p:attrName>
                                        </p:attrNameLst>
                                      </p:cBhvr>
                                      <p:to>
                                        <p:strVal val="visible"/>
                                      </p:to>
                                    </p:set>
                                    <p:anim calcmode="lin" valueType="num">
                                      <p:cBhvr additive="base">
                                        <p:cTn id="25" dur="500" fill="hold"/>
                                        <p:tgtEl>
                                          <p:spTgt spid="20482">
                                            <p:txEl>
                                              <p:charRg st="63" end="7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2">
                                            <p:txEl>
                                              <p:charRg st="63" end="76"/>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0482">
                                            <p:txEl>
                                              <p:charRg st="76" end="116"/>
                                            </p:txEl>
                                          </p:spTgt>
                                        </p:tgtEl>
                                        <p:attrNameLst>
                                          <p:attrName>style.visibility</p:attrName>
                                        </p:attrNameLst>
                                      </p:cBhvr>
                                      <p:to>
                                        <p:strVal val="visible"/>
                                      </p:to>
                                    </p:set>
                                    <p:anim calcmode="lin" valueType="num">
                                      <p:cBhvr additive="base">
                                        <p:cTn id="29" dur="500" fill="hold"/>
                                        <p:tgtEl>
                                          <p:spTgt spid="20482">
                                            <p:txEl>
                                              <p:charRg st="76" end="11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482">
                                            <p:txEl>
                                              <p:charRg st="76" end="11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0482">
                                            <p:txEl>
                                              <p:charRg st="116" end="126"/>
                                            </p:txEl>
                                          </p:spTgt>
                                        </p:tgtEl>
                                        <p:attrNameLst>
                                          <p:attrName>style.visibility</p:attrName>
                                        </p:attrNameLst>
                                      </p:cBhvr>
                                      <p:to>
                                        <p:strVal val="visible"/>
                                      </p:to>
                                    </p:set>
                                    <p:anim calcmode="lin" valueType="num">
                                      <p:cBhvr additive="base">
                                        <p:cTn id="33" dur="500" fill="hold"/>
                                        <p:tgtEl>
                                          <p:spTgt spid="20482">
                                            <p:txEl>
                                              <p:charRg st="116" end="12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0482">
                                            <p:txEl>
                                              <p:charRg st="116" end="12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0486"/>
                                        </p:tgtEl>
                                        <p:attrNameLst>
                                          <p:attrName>style.visibility</p:attrName>
                                        </p:attrNameLst>
                                      </p:cBhvr>
                                      <p:to>
                                        <p:strVal val="visible"/>
                                      </p:to>
                                    </p:set>
                                    <p:anim calcmode="lin" valueType="num">
                                      <p:cBhvr additive="base">
                                        <p:cTn id="39" dur="500" fill="hold"/>
                                        <p:tgtEl>
                                          <p:spTgt spid="20486"/>
                                        </p:tgtEl>
                                        <p:attrNameLst>
                                          <p:attrName>ppt_x</p:attrName>
                                        </p:attrNameLst>
                                      </p:cBhvr>
                                      <p:tavLst>
                                        <p:tav tm="0">
                                          <p:val>
                                            <p:strVal val="1+#ppt_w/2"/>
                                          </p:val>
                                        </p:tav>
                                        <p:tav tm="100000">
                                          <p:val>
                                            <p:strVal val="#ppt_x"/>
                                          </p:val>
                                        </p:tav>
                                      </p:tavLst>
                                    </p:anim>
                                    <p:anim calcmode="lin" valueType="num">
                                      <p:cBhvr additive="base">
                                        <p:cTn id="40"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0485"/>
                                        </p:tgtEl>
                                        <p:attrNameLst>
                                          <p:attrName>style.visibility</p:attrName>
                                        </p:attrNameLst>
                                      </p:cBhvr>
                                      <p:to>
                                        <p:strVal val="visible"/>
                                      </p:to>
                                    </p:set>
                                    <p:anim calcmode="lin" valueType="num">
                                      <p:cBhvr additive="base">
                                        <p:cTn id="45" dur="500" fill="hold"/>
                                        <p:tgtEl>
                                          <p:spTgt spid="20485"/>
                                        </p:tgtEl>
                                        <p:attrNameLst>
                                          <p:attrName>ppt_x</p:attrName>
                                        </p:attrNameLst>
                                      </p:cBhvr>
                                      <p:tavLst>
                                        <p:tav tm="0">
                                          <p:val>
                                            <p:strVal val="1+#ppt_w/2"/>
                                          </p:val>
                                        </p:tav>
                                        <p:tav tm="100000">
                                          <p:val>
                                            <p:strVal val="#ppt_x"/>
                                          </p:val>
                                        </p:tav>
                                      </p:tavLst>
                                    </p:anim>
                                    <p:anim calcmode="lin" valueType="num">
                                      <p:cBhvr additive="base">
                                        <p:cTn id="46"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88"/>
                                        </p:tgtEl>
                                        <p:attrNameLst>
                                          <p:attrName>style.visibility</p:attrName>
                                        </p:attrNameLst>
                                      </p:cBhvr>
                                      <p:to>
                                        <p:strVal val="visible"/>
                                      </p:to>
                                    </p:set>
                                    <p:anim calcmode="lin" valueType="num">
                                      <p:cBhvr additive="base">
                                        <p:cTn id="51" dur="500" fill="hold"/>
                                        <p:tgtEl>
                                          <p:spTgt spid="20488"/>
                                        </p:tgtEl>
                                        <p:attrNameLst>
                                          <p:attrName>ppt_x</p:attrName>
                                        </p:attrNameLst>
                                      </p:cBhvr>
                                      <p:tavLst>
                                        <p:tav tm="0">
                                          <p:val>
                                            <p:strVal val="1+#ppt_w/2"/>
                                          </p:val>
                                        </p:tav>
                                        <p:tav tm="100000">
                                          <p:val>
                                            <p:strVal val="#ppt_x"/>
                                          </p:val>
                                        </p:tav>
                                      </p:tavLst>
                                    </p:anim>
                                    <p:anim calcmode="lin" valueType="num">
                                      <p:cBhvr additive="base">
                                        <p:cTn id="52" dur="500" fill="hold"/>
                                        <p:tgtEl>
                                          <p:spTgt spid="2048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0487"/>
                                        </p:tgtEl>
                                        <p:attrNameLst>
                                          <p:attrName>style.visibility</p:attrName>
                                        </p:attrNameLst>
                                      </p:cBhvr>
                                      <p:to>
                                        <p:strVal val="visible"/>
                                      </p:to>
                                    </p:set>
                                    <p:anim calcmode="lin" valueType="num">
                                      <p:cBhvr additive="base">
                                        <p:cTn id="57" dur="500" fill="hold"/>
                                        <p:tgtEl>
                                          <p:spTgt spid="20487"/>
                                        </p:tgtEl>
                                        <p:attrNameLst>
                                          <p:attrName>ppt_x</p:attrName>
                                        </p:attrNameLst>
                                      </p:cBhvr>
                                      <p:tavLst>
                                        <p:tav tm="0">
                                          <p:val>
                                            <p:strVal val="1+#ppt_w/2"/>
                                          </p:val>
                                        </p:tav>
                                        <p:tav tm="100000">
                                          <p:val>
                                            <p:strVal val="#ppt_x"/>
                                          </p:val>
                                        </p:tav>
                                      </p:tavLst>
                                    </p:anim>
                                    <p:anim calcmode="lin" valueType="num">
                                      <p:cBhvr additive="base">
                                        <p:cTn id="58"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5" grpId="0"/>
      <p:bldP spid="20486" grpId="0"/>
      <p:bldP spid="20487" grpId="0"/>
      <p:bldP spid="204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占位符 21506"/>
          <p:cNvSpPr>
            <a:spLocks noGrp="true"/>
          </p:cNvSpPr>
          <p:nvPr>
            <p:ph type="body"/>
          </p:nvPr>
        </p:nvSpPr>
        <p:spPr>
          <a:xfrm>
            <a:off x="1793875" y="792798"/>
            <a:ext cx="4521200" cy="539750"/>
          </a:xfrm>
          <a:solidFill>
            <a:schemeClr val="accent1"/>
          </a:solidFill>
          <a:ln cap="flat" cmpd="sng">
            <a:solidFill>
              <a:srgbClr val="FF00FF"/>
            </a:solidFill>
            <a:prstDash val="solid"/>
            <a:headEnd type="none" w="med" len="med"/>
            <a:tailEnd type="none" w="med" len="med"/>
          </a:ln>
        </p:spPr>
        <p:txBody>
          <a:bodyPr wrap="square" anchor="t">
            <a:spAutoFit/>
          </a:bodyPr>
          <a:p>
            <a:pPr lvl="0" algn="ctr">
              <a:buNone/>
            </a:pPr>
            <a:r>
              <a:rPr lang="zh-CN" altLang="en-US" dirty="0">
                <a:solidFill>
                  <a:schemeClr val="accent2"/>
                </a:solidFill>
              </a:rPr>
              <a:t>计算机操作系统</a:t>
            </a:r>
            <a:endParaRPr lang="zh-CN" altLang="en-US" dirty="0">
              <a:solidFill>
                <a:schemeClr val="accent2"/>
              </a:solidFill>
            </a:endParaRPr>
          </a:p>
        </p:txBody>
      </p:sp>
      <p:sp>
        <p:nvSpPr>
          <p:cNvPr id="21507" name="矩形 21507"/>
          <p:cNvSpPr>
            <a:spLocks noGrp="true"/>
          </p:cNvSpPr>
          <p:nvPr/>
        </p:nvSpPr>
        <p:spPr>
          <a:xfrm>
            <a:off x="1749425" y="1600835"/>
            <a:ext cx="4519613"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DejaVu Sans" panose="020B0603030804020204" charset="0"/>
                <a:ea typeface="方正书宋_GBK" panose="02000000000000000000" charset="-122"/>
              </a:rPr>
              <a:t>操作系统用户界面</a:t>
            </a:r>
            <a:endParaRPr lang="zh-CN" altLang="en-US" b="0" dirty="0">
              <a:solidFill>
                <a:schemeClr val="accent2"/>
              </a:solidFill>
              <a:latin typeface="DejaVu Sans" panose="020B0603030804020204" charset="0"/>
              <a:ea typeface="方正书宋_GBK" panose="02000000000000000000" charset="-122"/>
            </a:endParaRPr>
          </a:p>
        </p:txBody>
      </p:sp>
      <p:sp>
        <p:nvSpPr>
          <p:cNvPr id="21508" name="矩形 21508"/>
          <p:cNvSpPr>
            <a:spLocks noGrp="true"/>
          </p:cNvSpPr>
          <p:nvPr/>
        </p:nvSpPr>
        <p:spPr>
          <a:xfrm>
            <a:off x="563563" y="2510473"/>
            <a:ext cx="3568700"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DejaVu Sans" panose="020B0603030804020204" charset="0"/>
                <a:ea typeface="方正书宋_GBK" panose="02000000000000000000" charset="-122"/>
              </a:rPr>
              <a:t>进程及进程管理</a:t>
            </a:r>
            <a:endParaRPr lang="zh-CN" altLang="en-US" b="0" dirty="0">
              <a:solidFill>
                <a:schemeClr val="accent2"/>
              </a:solidFill>
              <a:latin typeface="DejaVu Sans" panose="020B0603030804020204" charset="0"/>
              <a:ea typeface="方正书宋_GBK" panose="02000000000000000000" charset="-122"/>
            </a:endParaRPr>
          </a:p>
        </p:txBody>
      </p:sp>
      <p:sp>
        <p:nvSpPr>
          <p:cNvPr id="21509" name="矩形 21509"/>
          <p:cNvSpPr>
            <a:spLocks noGrp="true"/>
          </p:cNvSpPr>
          <p:nvPr/>
        </p:nvSpPr>
        <p:spPr>
          <a:xfrm>
            <a:off x="5022850" y="2529523"/>
            <a:ext cx="3478213"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DejaVu Sans" panose="020B0603030804020204" charset="0"/>
                <a:ea typeface="方正书宋_GBK" panose="02000000000000000000" charset="-122"/>
              </a:rPr>
              <a:t>系统资源管理</a:t>
            </a:r>
            <a:endParaRPr lang="zh-CN" altLang="en-US" b="0" dirty="0">
              <a:solidFill>
                <a:schemeClr val="accent2"/>
              </a:solidFill>
              <a:latin typeface="DejaVu Sans" panose="020B0603030804020204" charset="0"/>
              <a:ea typeface="方正书宋_GBK" panose="02000000000000000000" charset="-122"/>
            </a:endParaRPr>
          </a:p>
        </p:txBody>
      </p:sp>
      <p:sp>
        <p:nvSpPr>
          <p:cNvPr id="21511" name="文本框 21510"/>
          <p:cNvSpPr txBox="true"/>
          <p:nvPr/>
        </p:nvSpPr>
        <p:spPr>
          <a:xfrm>
            <a:off x="530225" y="3489960"/>
            <a:ext cx="681038"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进程引入</a:t>
            </a: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21512" name="文本框 21511"/>
          <p:cNvSpPr txBox="true"/>
          <p:nvPr/>
        </p:nvSpPr>
        <p:spPr>
          <a:xfrm>
            <a:off x="1374775" y="3512185"/>
            <a:ext cx="681038" cy="1751013"/>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进程控制</a:t>
            </a: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21513" name="文本框 21512"/>
          <p:cNvSpPr txBox="true"/>
          <p:nvPr/>
        </p:nvSpPr>
        <p:spPr>
          <a:xfrm>
            <a:off x="2265363" y="3491548"/>
            <a:ext cx="681038"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进程调度</a:t>
            </a: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21514" name="文本框 21513"/>
          <p:cNvSpPr txBox="true"/>
          <p:nvPr/>
        </p:nvSpPr>
        <p:spPr>
          <a:xfrm>
            <a:off x="3184525" y="3521710"/>
            <a:ext cx="681038"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进程同步</a:t>
            </a: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21515" name="文本框 21514"/>
          <p:cNvSpPr txBox="true"/>
          <p:nvPr/>
        </p:nvSpPr>
        <p:spPr>
          <a:xfrm>
            <a:off x="6613525" y="3469323"/>
            <a:ext cx="617538" cy="1830388"/>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z="2800"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设备管理</a:t>
            </a:r>
            <a:endParaRPr lang="zh-CN" altLang="en-US" sz="28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21516" name="文本框 21515"/>
          <p:cNvSpPr txBox="true"/>
          <p:nvPr/>
        </p:nvSpPr>
        <p:spPr>
          <a:xfrm>
            <a:off x="5681663" y="3469323"/>
            <a:ext cx="620713"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z="2800"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内存管理</a:t>
            </a:r>
            <a:endParaRPr lang="zh-CN" altLang="en-US" sz="28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21517" name="文本框 21516"/>
          <p:cNvSpPr txBox="true"/>
          <p:nvPr/>
        </p:nvSpPr>
        <p:spPr>
          <a:xfrm>
            <a:off x="4743450" y="3402648"/>
            <a:ext cx="619125" cy="2011363"/>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t" anchorCtr="true">
            <a:spAutoFit/>
          </a:bodyPr>
          <a:p>
            <a:pPr lvl="0" algn="ctr" fontAlgn="base"/>
            <a:r>
              <a:rPr lang="zh-CN" altLang="en-US" sz="2800"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处理器管理</a:t>
            </a:r>
            <a:endParaRPr lang="zh-CN" altLang="en-US" sz="28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21518" name="文本框 21517"/>
          <p:cNvSpPr txBox="true"/>
          <p:nvPr/>
        </p:nvSpPr>
        <p:spPr>
          <a:xfrm>
            <a:off x="7602538" y="3510598"/>
            <a:ext cx="620713"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z="2800" strike="noStrike" noProof="1" dirty="0">
                <a:effectLst>
                  <a:outerShdw blurRad="38100" dist="38100" dir="2700000">
                    <a:srgbClr val="FFFFFF"/>
                  </a:outerShdw>
                </a:effectLst>
                <a:latin typeface="DejaVu Sans" panose="020B0603030804020204" charset="0"/>
                <a:ea typeface="方正书宋_GBK" panose="02000000000000000000" charset="-122"/>
                <a:cs typeface="+mn-ea"/>
              </a:rPr>
              <a:t>文件系统</a:t>
            </a:r>
            <a:endParaRPr lang="zh-CN" altLang="en-US" sz="28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2" name="下箭头 21518"/>
          <p:cNvSpPr/>
          <p:nvPr/>
        </p:nvSpPr>
        <p:spPr>
          <a:xfrm>
            <a:off x="3776663" y="1343660"/>
            <a:ext cx="76200" cy="239713"/>
          </a:xfrm>
          <a:prstGeom prst="downArrow">
            <a:avLst>
              <a:gd name="adj1" fmla="val 50000"/>
              <a:gd name="adj2" fmla="val 78573"/>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19" name="直接连接符 21519"/>
          <p:cNvSpPr/>
          <p:nvPr/>
        </p:nvSpPr>
        <p:spPr>
          <a:xfrm>
            <a:off x="2536825" y="2319973"/>
            <a:ext cx="331470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0" name="直接连接符 21520"/>
          <p:cNvSpPr/>
          <p:nvPr/>
        </p:nvSpPr>
        <p:spPr>
          <a:xfrm>
            <a:off x="2517775" y="2319973"/>
            <a:ext cx="0" cy="20161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1" name="直接连接符 21521"/>
          <p:cNvSpPr/>
          <p:nvPr/>
        </p:nvSpPr>
        <p:spPr>
          <a:xfrm>
            <a:off x="5832475" y="2319973"/>
            <a:ext cx="1905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2" name="直接连接符 21522"/>
          <p:cNvSpPr/>
          <p:nvPr/>
        </p:nvSpPr>
        <p:spPr>
          <a:xfrm>
            <a:off x="5851525" y="2319973"/>
            <a:ext cx="0" cy="20161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3" name="下箭头 21523"/>
          <p:cNvSpPr/>
          <p:nvPr/>
        </p:nvSpPr>
        <p:spPr>
          <a:xfrm flipH="true">
            <a:off x="3763963" y="2138998"/>
            <a:ext cx="76200" cy="161925"/>
          </a:xfrm>
          <a:prstGeom prst="downArrow">
            <a:avLst>
              <a:gd name="adj1" fmla="val 50000"/>
              <a:gd name="adj2" fmla="val 53125"/>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4" name="直接连接符 21524"/>
          <p:cNvSpPr/>
          <p:nvPr/>
        </p:nvSpPr>
        <p:spPr>
          <a:xfrm>
            <a:off x="898525" y="3297873"/>
            <a:ext cx="25003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5" name="直接连接符 21525"/>
          <p:cNvSpPr/>
          <p:nvPr/>
        </p:nvSpPr>
        <p:spPr>
          <a:xfrm>
            <a:off x="908050" y="3297873"/>
            <a:ext cx="1588" cy="15240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6" name="直接连接符 21526"/>
          <p:cNvSpPr/>
          <p:nvPr/>
        </p:nvSpPr>
        <p:spPr>
          <a:xfrm>
            <a:off x="3398838" y="3307398"/>
            <a:ext cx="1587" cy="22860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7" name="下箭头 21527"/>
          <p:cNvSpPr/>
          <p:nvPr/>
        </p:nvSpPr>
        <p:spPr>
          <a:xfrm flipH="true">
            <a:off x="1897063" y="3058160"/>
            <a:ext cx="74612" cy="161925"/>
          </a:xfrm>
          <a:prstGeom prst="downArrow">
            <a:avLst>
              <a:gd name="adj1" fmla="val 50000"/>
              <a:gd name="adj2" fmla="val 54205"/>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8" name="直接连接符 21528"/>
          <p:cNvSpPr/>
          <p:nvPr/>
        </p:nvSpPr>
        <p:spPr>
          <a:xfrm>
            <a:off x="5094288" y="3269298"/>
            <a:ext cx="294163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29" name="直接连接符 21529"/>
          <p:cNvSpPr/>
          <p:nvPr/>
        </p:nvSpPr>
        <p:spPr>
          <a:xfrm>
            <a:off x="8015288" y="3278823"/>
            <a:ext cx="1587" cy="24765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30" name="直接连接符 21530"/>
          <p:cNvSpPr/>
          <p:nvPr/>
        </p:nvSpPr>
        <p:spPr>
          <a:xfrm>
            <a:off x="5103813" y="3269298"/>
            <a:ext cx="1587" cy="142875"/>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31" name="下箭头 21531"/>
          <p:cNvSpPr/>
          <p:nvPr/>
        </p:nvSpPr>
        <p:spPr>
          <a:xfrm>
            <a:off x="6675438" y="3067685"/>
            <a:ext cx="74612" cy="171450"/>
          </a:xfrm>
          <a:prstGeom prst="downArrow">
            <a:avLst>
              <a:gd name="adj1" fmla="val 50000"/>
              <a:gd name="adj2" fmla="val 57394"/>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32" name="矩形 21532"/>
          <p:cNvSpPr>
            <a:spLocks noGrp="true"/>
          </p:cNvSpPr>
          <p:nvPr/>
        </p:nvSpPr>
        <p:spPr>
          <a:xfrm>
            <a:off x="2065338" y="5679123"/>
            <a:ext cx="4519612"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DejaVu Sans" panose="020B0603030804020204" charset="0"/>
                <a:ea typeface="方正书宋_GBK" panose="02000000000000000000" charset="-122"/>
              </a:rPr>
              <a:t>存储程序式计算机</a:t>
            </a:r>
            <a:endParaRPr lang="zh-CN" altLang="en-US" b="0" dirty="0">
              <a:solidFill>
                <a:schemeClr val="accent2"/>
              </a:solidFill>
              <a:latin typeface="DejaVu Sans" panose="020B0603030804020204" charset="0"/>
              <a:ea typeface="方正书宋_GBK" panose="02000000000000000000" charset="-122"/>
            </a:endParaRPr>
          </a:p>
        </p:txBody>
      </p:sp>
      <p:sp>
        <p:nvSpPr>
          <p:cNvPr id="21533" name="直接连接符 21533"/>
          <p:cNvSpPr/>
          <p:nvPr/>
        </p:nvSpPr>
        <p:spPr>
          <a:xfrm>
            <a:off x="947738" y="5577523"/>
            <a:ext cx="682783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1534" name="直接连接符 21534"/>
          <p:cNvSpPr/>
          <p:nvPr/>
        </p:nvSpPr>
        <p:spPr>
          <a:xfrm flipV="true">
            <a:off x="957263" y="5240973"/>
            <a:ext cx="0" cy="336550"/>
          </a:xfrm>
          <a:prstGeom prst="line">
            <a:avLst/>
          </a:prstGeom>
          <a:ln w="9525" cap="flat" cmpd="sng">
            <a:solidFill>
              <a:schemeClr val="tx1"/>
            </a:solidFill>
            <a:prstDash val="solid"/>
            <a:round/>
            <a:headEnd type="none" w="med" len="med"/>
            <a:tailEnd type="none" w="med" len="med"/>
          </a:ln>
        </p:spPr>
        <p:txBody>
          <a:bodyPr rot="10800000" anchor="t"/>
          <a:p>
            <a:pPr lvl="0" algn="ctr"/>
            <a:endParaRPr lang="zh-CN" altLang="en-US" dirty="0">
              <a:latin typeface="DejaVu Sans" panose="020B0603030804020204" charset="0"/>
              <a:ea typeface="方正书宋_GBK" panose="02000000000000000000" charset="-122"/>
            </a:endParaRPr>
          </a:p>
        </p:txBody>
      </p:sp>
      <p:sp>
        <p:nvSpPr>
          <p:cNvPr id="21535" name="直接连接符 21535"/>
          <p:cNvSpPr/>
          <p:nvPr/>
        </p:nvSpPr>
        <p:spPr>
          <a:xfrm flipV="true">
            <a:off x="7775575" y="5317173"/>
            <a:ext cx="1588" cy="269875"/>
          </a:xfrm>
          <a:prstGeom prst="line">
            <a:avLst/>
          </a:prstGeom>
          <a:ln w="9525" cap="flat" cmpd="sng">
            <a:solidFill>
              <a:schemeClr val="tx1"/>
            </a:solidFill>
            <a:prstDash val="solid"/>
            <a:round/>
            <a:headEnd type="none" w="med" len="med"/>
            <a:tailEnd type="none" w="med" len="med"/>
          </a:ln>
        </p:spPr>
        <p:txBody>
          <a:bodyPr rot="10800000" anchor="t"/>
          <a:p>
            <a:pPr lvl="0" algn="ctr"/>
            <a:endParaRPr lang="zh-CN" altLang="en-US" dirty="0">
              <a:latin typeface="DejaVu Sans" panose="020B0603030804020204" charset="0"/>
              <a:ea typeface="方正书宋_GBK" panose="02000000000000000000" charset="-122"/>
            </a:endParaRPr>
          </a:p>
        </p:txBody>
      </p:sp>
      <p:sp>
        <p:nvSpPr>
          <p:cNvPr id="21536" name="下箭头 21536"/>
          <p:cNvSpPr/>
          <p:nvPr/>
        </p:nvSpPr>
        <p:spPr>
          <a:xfrm>
            <a:off x="4203700" y="5577523"/>
            <a:ext cx="76200" cy="85725"/>
          </a:xfrm>
          <a:prstGeom prst="downArrow">
            <a:avLst>
              <a:gd name="adj1" fmla="val 50000"/>
              <a:gd name="adj2" fmla="val 28125"/>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0489" name="矩形 15368"/>
          <p:cNvSpPr/>
          <p:nvPr/>
        </p:nvSpPr>
        <p:spPr>
          <a:xfrm>
            <a:off x="381000" y="42863"/>
            <a:ext cx="8393113" cy="423545"/>
          </a:xfrm>
          <a:prstGeom prst="rect">
            <a:avLst/>
          </a:prstGeom>
          <a:noFill/>
          <a:ln w="9525">
            <a:noFill/>
            <a:miter/>
          </a:ln>
        </p:spPr>
        <p:txBody>
          <a:bodyPr>
            <a:spAutoFit/>
          </a:bodyPr>
          <a:p>
            <a:pPr lvl="0" algn="r" fontAlgn="base">
              <a:lnSpc>
                <a:spcPct val="90000"/>
              </a:lnSpc>
            </a:pPr>
            <a:r>
              <a:rPr lang="zh-CN" altLang="en-US" sz="2400" b="0" dirty="0">
                <a:solidFill>
                  <a:srgbClr val="990000"/>
                </a:solidFill>
                <a:latin typeface="DejaVu Sans" panose="020B0603030804020204" charset="0"/>
                <a:ea typeface="方正书宋_GBK" panose="02000000000000000000" charset="-122"/>
                <a:sym typeface="+mn-ea"/>
              </a:rPr>
              <a:t>3 操作系统内容结构</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p:nvPr/>
        </p:nvSpPr>
        <p:spPr>
          <a:xfrm>
            <a:off x="149225" y="1258888"/>
            <a:ext cx="8691563" cy="4887595"/>
          </a:xfrm>
          <a:prstGeom prst="rect">
            <a:avLst/>
          </a:prstGeom>
          <a:noFill/>
          <a:ln w="9525">
            <a:noFill/>
          </a:ln>
        </p:spPr>
        <p:txBody>
          <a:bodyPr wrap="square">
            <a:spAutoFit/>
          </a:bodyPr>
          <a:p>
            <a:pPr marL="533400" marR="0" indent="-533400" algn="l" defTabSz="914400" rtl="0" eaLnBrk="1" fontAlgn="base" latinLnBrk="0" hangingPunct="1">
              <a:lnSpc>
                <a:spcPct val="130000"/>
              </a:lnSpc>
              <a:spcBef>
                <a:spcPct val="0"/>
              </a:spcBef>
              <a:spcAft>
                <a:spcPct val="0"/>
              </a:spcAft>
              <a:buClr>
                <a:srgbClr val="000099"/>
              </a:buClr>
              <a:buSzPct val="95000"/>
              <a:buFont typeface="Arial" panose="02080604020202020204" pitchFamily="34" charset="0"/>
              <a:buChar char="•"/>
            </a:pPr>
            <a:r>
              <a:rPr kumimoji="0" lang="zh-CN" sz="2400" b="1" i="0" u="none" strike="noStrike" kern="1200" cap="none" spc="0" normalizeH="0" baseline="0" noProof="1" dirty="0">
                <a:solidFill>
                  <a:srgbClr val="000099"/>
                </a:solidFill>
                <a:latin typeface="DejaVu Sans" panose="020B0603030804020204" charset="0"/>
                <a:ea typeface="方正书宋_GBK" panose="02000000000000000000" charset="-122"/>
                <a:cs typeface="DejaVu Sans" panose="020B0603030804020204" charset="0"/>
                <a:sym typeface="Arial" panose="02080604020202020204" pitchFamily="34" charset="0"/>
              </a:rPr>
              <a:t>目标1：</a:t>
            </a:r>
            <a:r>
              <a:rPr kumimoji="0" lang="zh-CN" sz="2400" b="1" i="0" u="none" strike="noStrike" kern="1200" cap="none" spc="0" normalizeH="0" baseline="0" noProof="1" dirty="0">
                <a:solidFill>
                  <a:schemeClr val="tx1"/>
                </a:solidFill>
                <a:latin typeface="DejaVu Sans" panose="020B0603030804020204" charset="0"/>
                <a:ea typeface="方正书宋_GBK" panose="02000000000000000000" charset="-122"/>
                <a:cs typeface="DejaVu Sans" panose="020B0603030804020204" charset="0"/>
                <a:sym typeface="Arial" panose="02080604020202020204" pitchFamily="34" charset="0"/>
              </a:rPr>
              <a:t>使学生系统地了解操作系统的定义、功能、操作系统的类型以及操作系统的结构，理解现代操作系统提供的用户界面，掌握系统功能调用的定义及实现方法，加深学生对计算机软、硬件系统的整体化理解，培养学生对计算机软硬件的系统认知能力。</a:t>
            </a:r>
            <a:endParaRPr kumimoji="0" lang="zh-CN" sz="2400" b="1" i="0" u="none" strike="noStrike" kern="1200" cap="none" spc="0" normalizeH="0" baseline="0" noProof="1" dirty="0">
              <a:solidFill>
                <a:schemeClr val="tx1"/>
              </a:solidFill>
              <a:latin typeface="DejaVu Sans" panose="020B0603030804020204" charset="0"/>
              <a:ea typeface="方正书宋_GBK" panose="02000000000000000000" charset="-122"/>
              <a:cs typeface="DejaVu Sans" panose="020B0603030804020204" charset="0"/>
              <a:sym typeface="Arial" panose="02080604020202020204" pitchFamily="34" charset="0"/>
            </a:endParaRPr>
          </a:p>
          <a:p>
            <a:pPr marL="533400" marR="0" indent="-533400" algn="l" defTabSz="914400" rtl="0" eaLnBrk="1" fontAlgn="base" latinLnBrk="0" hangingPunct="1">
              <a:lnSpc>
                <a:spcPct val="130000"/>
              </a:lnSpc>
              <a:spcBef>
                <a:spcPct val="0"/>
              </a:spcBef>
              <a:spcAft>
                <a:spcPct val="0"/>
              </a:spcAft>
              <a:buClr>
                <a:srgbClr val="000099"/>
              </a:buClr>
              <a:buSzPct val="95000"/>
              <a:buFont typeface="Arial" panose="02080604020202020204" pitchFamily="34" charset="0"/>
              <a:buChar char="•"/>
            </a:pPr>
            <a:r>
              <a:rPr kumimoji="0" lang="zh-CN" sz="2400" b="1" i="0" u="none" strike="noStrike" kern="1200" cap="none" spc="0" normalizeH="0" baseline="0" noProof="1" dirty="0">
                <a:solidFill>
                  <a:srgbClr val="000099"/>
                </a:solidFill>
                <a:latin typeface="DejaVu Sans" panose="020B0603030804020204" charset="0"/>
                <a:ea typeface="方正书宋_GBK" panose="02000000000000000000" charset="-122"/>
                <a:cs typeface="DejaVu Sans" panose="020B0603030804020204" charset="0"/>
                <a:sym typeface="Arial" panose="02080604020202020204" pitchFamily="34" charset="0"/>
              </a:rPr>
              <a:t>目标2：</a:t>
            </a:r>
            <a:r>
              <a:rPr kumimoji="0" lang="zh-CN" sz="2400" b="1" i="0" u="none" strike="noStrike" kern="1200" cap="none" spc="0" normalizeH="0" baseline="0" noProof="1" dirty="0">
                <a:solidFill>
                  <a:schemeClr val="tx1"/>
                </a:solidFill>
                <a:latin typeface="DejaVu Sans" panose="020B0603030804020204" charset="0"/>
                <a:ea typeface="方正书宋_GBK" panose="02000000000000000000" charset="-122"/>
                <a:cs typeface="DejaVu Sans" panose="020B0603030804020204" charset="0"/>
                <a:sym typeface="Arial" panose="02080604020202020204" pitchFamily="34" charset="0"/>
              </a:rPr>
              <a:t>使学生理解多道程序设计技术和并发处理的概念，深入理解进程概念，进程状态及变迁，掌握进程控制、进程互斥与同步的基本原理与实现技术，了解进程通信的概念，培养学生的计算思维能力、算法设计与分析能力、程序设计与实现能力。</a:t>
            </a:r>
            <a:endParaRPr kumimoji="0" lang="zh-CN" sz="2400" b="1" i="0" u="none" strike="noStrike" kern="1200" cap="none" spc="0" normalizeH="0" baseline="0" noProof="1" dirty="0">
              <a:solidFill>
                <a:schemeClr val="tx1"/>
              </a:solidFill>
              <a:latin typeface="DejaVu Sans" panose="020B0603030804020204" charset="0"/>
              <a:ea typeface="方正书宋_GBK" panose="02000000000000000000" charset="-122"/>
              <a:cs typeface="DejaVu Sans" panose="020B0603030804020204" charset="0"/>
              <a:sym typeface="Arial" panose="02080604020202020204" pitchFamily="34" charset="0"/>
            </a:endParaRPr>
          </a:p>
        </p:txBody>
      </p:sp>
      <p:graphicFrame>
        <p:nvGraphicFramePr>
          <p:cNvPr id="3074" name="Object 3"/>
          <p:cNvGraphicFramePr>
            <a:graphicFrameLocks noGrp="true" noChangeAspect="true"/>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26629" name="Rectangle 5"/>
          <p:cNvSpPr/>
          <p:nvPr/>
        </p:nvSpPr>
        <p:spPr>
          <a:xfrm>
            <a:off x="650875" y="605155"/>
            <a:ext cx="7420610" cy="607695"/>
          </a:xfrm>
          <a:prstGeom prst="rect">
            <a:avLst/>
          </a:prstGeom>
          <a:noFill/>
          <a:ln w="9525">
            <a:noFill/>
          </a:ln>
        </p:spPr>
        <p:txBody>
          <a:bodyPr wrap="square">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DejaVu Sans" panose="020B0603030804020204" charset="0"/>
              </a:rPr>
              <a:t>操作系统</a:t>
            </a:r>
            <a:r>
              <a:rPr kumimoji="0" lang="x-none" altLang="zh-CN" sz="2800" b="1" i="0" u="none" strike="noStrike" kern="1200" cap="none" spc="0" normalizeH="0" baseline="0"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DejaVu Sans" panose="020B0603030804020204" charset="0"/>
              </a:rPr>
              <a:t>这门课程</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DejaVu Sans" panose="020B0603030804020204" charset="0"/>
              </a:rPr>
              <a:t>的</a:t>
            </a:r>
            <a:r>
              <a:rPr kumimoji="0" lang="x-none" altLang="zh-CN" sz="2800" b="1" i="0" u="none" strike="noStrike" kern="1200" cap="none" spc="0" normalizeH="0" baseline="0"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DejaVu Sans" panose="020B0603030804020204" charset="0"/>
              </a:rPr>
              <a:t>培养目标：</a:t>
            </a:r>
            <a:endParaRPr kumimoji="0" lang="zh-CN" sz="2800" b="1" i="0" u="none" strike="noStrike" kern="1200" cap="none" spc="0" normalizeH="0" baseline="0" noProof="1" dirty="0">
              <a:solidFill>
                <a:srgbClr val="A50021"/>
              </a:solidFill>
              <a:latin typeface="DejaVu Sans" panose="020B0603030804020204" charset="0"/>
              <a:ea typeface="方正书宋_GBK" panose="02000000000000000000" charset="-122"/>
              <a:cs typeface="DejaVu Sans" panose="020B0603030804020204" charset="0"/>
            </a:endParaRPr>
          </a:p>
        </p:txBody>
      </p:sp>
      <p:sp>
        <p:nvSpPr>
          <p:cNvPr id="3077" name="Rectangle 6"/>
          <p:cNvSpPr/>
          <p:nvPr/>
        </p:nvSpPr>
        <p:spPr>
          <a:xfrm>
            <a:off x="381000" y="42863"/>
            <a:ext cx="8393113" cy="420687"/>
          </a:xfrm>
          <a:prstGeom prst="rect">
            <a:avLst/>
          </a:prstGeom>
          <a:noFill/>
          <a:ln w="9525">
            <a:noFill/>
          </a:ln>
        </p:spPr>
        <p:txBody>
          <a:bodyPr anchor="t" anchorCtr="false">
            <a:spAutoFit/>
          </a:bodyPr>
          <a:p>
            <a:pPr indent="0" algn="r">
              <a:lnSpc>
                <a:spcPct val="90000"/>
              </a:lnSpc>
            </a:pPr>
            <a:r>
              <a:rPr lang="zh-CN" altLang="en-US" sz="2400">
                <a:solidFill>
                  <a:srgbClr val="CC0000"/>
                </a:solidFill>
                <a:latin typeface="DejaVu Sans" panose="020B0603030804020204" charset="0"/>
                <a:ea typeface="方正书宋_GBK" panose="02000000000000000000" charset="-122"/>
              </a:rPr>
              <a:t>前言</a:t>
            </a:r>
            <a:endParaRPr lang="zh-CN" altLang="en-US" sz="2400">
              <a:solidFill>
                <a:srgbClr val="CC0000"/>
              </a:solidFill>
              <a:latin typeface="DejaVu Sans" panose="020B0603030804020204" charset="0"/>
              <a:ea typeface="方正书宋_GBK" panose="02000000000000000000"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9">
                                            <p:txEl>
                                              <p:charRg st="0" end="19"/>
                                            </p:txEl>
                                          </p:spTgt>
                                        </p:tgtEl>
                                        <p:attrNameLst>
                                          <p:attrName>style.visibility</p:attrName>
                                        </p:attrNameLst>
                                      </p:cBhvr>
                                      <p:to>
                                        <p:strVal val="visible"/>
                                      </p:to>
                                    </p:set>
                                    <p:anim calcmode="lin" valueType="num">
                                      <p:cBhvr>
                                        <p:cTn id="7" dur="1000" fill="hold"/>
                                        <p:tgtEl>
                                          <p:spTgt spid="26629">
                                            <p:txEl>
                                              <p:charRg st="0" end="19"/>
                                            </p:txEl>
                                          </p:spTgt>
                                        </p:tgtEl>
                                        <p:attrNameLst>
                                          <p:attrName>ppt_x</p:attrName>
                                        </p:attrNameLst>
                                      </p:cBhvr>
                                      <p:tavLst>
                                        <p:tav tm="0">
                                          <p:val>
                                            <p:strVal val="0-#ppt_w/2"/>
                                          </p:val>
                                        </p:tav>
                                        <p:tav tm="100000">
                                          <p:val>
                                            <p:strVal val="#ppt_x"/>
                                          </p:val>
                                        </p:tav>
                                      </p:tavLst>
                                    </p:anim>
                                    <p:anim calcmode="lin" valueType="num">
                                      <p:cBhvr>
                                        <p:cTn id="8" dur="1000" fill="hold"/>
                                        <p:tgtEl>
                                          <p:spTgt spid="2662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6">
                                            <p:txEl>
                                              <p:charRg st="6" end="120"/>
                                            </p:txEl>
                                          </p:spTgt>
                                        </p:tgtEl>
                                        <p:attrNameLst>
                                          <p:attrName>style.visibility</p:attrName>
                                        </p:attrNameLst>
                                      </p:cBhvr>
                                      <p:to>
                                        <p:strVal val="visible"/>
                                      </p:to>
                                    </p:set>
                                    <p:anim calcmode="lin" valueType="num">
                                      <p:cBhvr>
                                        <p:cTn id="13" dur="500" fill="hold"/>
                                        <p:tgtEl>
                                          <p:spTgt spid="26626">
                                            <p:txEl>
                                              <p:charRg st="6" end="120"/>
                                            </p:txEl>
                                          </p:spTgt>
                                        </p:tgtEl>
                                        <p:attrNameLst>
                                          <p:attrName>ppt_x</p:attrName>
                                        </p:attrNameLst>
                                      </p:cBhvr>
                                      <p:tavLst>
                                        <p:tav tm="0">
                                          <p:val>
                                            <p:strVal val="0-#ppt_w/2"/>
                                          </p:val>
                                        </p:tav>
                                        <p:tav tm="100000">
                                          <p:val>
                                            <p:strVal val="#ppt_x"/>
                                          </p:val>
                                        </p:tav>
                                      </p:tavLst>
                                    </p:anim>
                                    <p:anim calcmode="lin" valueType="num">
                                      <p:cBhvr>
                                        <p:cTn id="14" dur="500" fill="hold"/>
                                        <p:tgtEl>
                                          <p:spTgt spid="26626">
                                            <p:txEl>
                                              <p:charRg st="6" end="1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26">
                                            <p:txEl>
                                              <p:charRg st="120" end="231"/>
                                            </p:txEl>
                                          </p:spTgt>
                                        </p:tgtEl>
                                        <p:attrNameLst>
                                          <p:attrName>style.visibility</p:attrName>
                                        </p:attrNameLst>
                                      </p:cBhvr>
                                      <p:to>
                                        <p:strVal val="visible"/>
                                      </p:to>
                                    </p:set>
                                    <p:anim calcmode="lin" valueType="num">
                                      <p:cBhvr>
                                        <p:cTn id="19" dur="500" fill="hold"/>
                                        <p:tgtEl>
                                          <p:spTgt spid="26626">
                                            <p:txEl>
                                              <p:charRg st="120" end="231"/>
                                            </p:txEl>
                                          </p:spTgt>
                                        </p:tgtEl>
                                        <p:attrNameLst>
                                          <p:attrName>ppt_x</p:attrName>
                                        </p:attrNameLst>
                                      </p:cBhvr>
                                      <p:tavLst>
                                        <p:tav tm="0">
                                          <p:val>
                                            <p:strVal val="0-#ppt_w/2"/>
                                          </p:val>
                                        </p:tav>
                                        <p:tav tm="100000">
                                          <p:val>
                                            <p:strVal val="#ppt_x"/>
                                          </p:val>
                                        </p:tav>
                                      </p:tavLst>
                                    </p:anim>
                                    <p:anim calcmode="lin" valueType="num">
                                      <p:cBhvr>
                                        <p:cTn id="20" dur="500" fill="hold"/>
                                        <p:tgtEl>
                                          <p:spTgt spid="26626">
                                            <p:txEl>
                                              <p:charRg st="120" end="2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184150" y="1044575"/>
            <a:ext cx="8691563" cy="5259070"/>
          </a:xfrm>
          <a:prstGeom prst="rect">
            <a:avLst/>
          </a:prstGeom>
          <a:noFill/>
          <a:ln w="9525">
            <a:noFill/>
          </a:ln>
        </p:spPr>
        <p:txBody>
          <a:bodyPr wrap="square">
            <a:spAutoFit/>
          </a:bodyPr>
          <a:p>
            <a:pPr marL="533400" marR="0" indent="-533400" algn="l" defTabSz="914400" rtl="0" eaLnBrk="1" fontAlgn="base" latinLnBrk="0" hangingPunct="1">
              <a:lnSpc>
                <a:spcPct val="140000"/>
              </a:lnSpc>
              <a:spcBef>
                <a:spcPct val="0"/>
              </a:spcBef>
              <a:spcAft>
                <a:spcPct val="0"/>
              </a:spcAft>
              <a:buClr>
                <a:srgbClr val="000099"/>
              </a:buClr>
              <a:buSzPct val="95000"/>
              <a:buFont typeface="Arial" panose="02080604020202020204" pitchFamily="34" charset="0"/>
              <a:buChar char="•"/>
            </a:pPr>
            <a:r>
              <a:rPr kumimoji="0" lang="x-none" altLang="zh-CN" sz="2400" b="1" i="0" u="none" strike="noStrike" kern="1200" cap="none" spc="0" normalizeH="0" baseline="0" noProof="1" dirty="0">
                <a:solidFill>
                  <a:srgbClr val="000099"/>
                </a:solidFill>
                <a:latin typeface="DejaVu Sans" panose="020B0603030804020204" charset="0"/>
                <a:ea typeface="方正书宋_GBK" panose="02000000000000000000" charset="-122"/>
                <a:cs typeface="DejaVu Sans" panose="020B0603030804020204" charset="0"/>
                <a:sym typeface="Arial" panose="02080604020202020204" pitchFamily="34" charset="0"/>
              </a:rPr>
              <a:t>目标3：</a:t>
            </a:r>
            <a:r>
              <a:rPr lang="zh-CN" sz="2400" dirty="0">
                <a:solidFill>
                  <a:schemeClr val="tx1"/>
                </a:solidFill>
                <a:latin typeface="DejaVu Sans" panose="020B0603030804020204" charset="0"/>
                <a:ea typeface="方正书宋_GBK" panose="02000000000000000000" charset="-122"/>
                <a:cs typeface="DejaVu Sans" panose="020B0603030804020204" charset="0"/>
                <a:sym typeface="Arial" panose="02080604020202020204" pitchFamily="34" charset="0"/>
              </a:rPr>
              <a:t>使学生掌握操作系统资源管理的功能与实现技术，包括：处理机管理、存储管理、设备管理和文件系统，培养学生计算思维能力、算法设计与分析能力、程序设计与实现能力，对计算机软、硬件系统的认知、分析、设计与应用能力，为后续课程打下坚实基础。</a:t>
            </a:r>
            <a:endParaRPr kumimoji="0" lang="zh-CN" sz="2400" b="1" i="0" u="none" strike="noStrike" kern="1200" cap="none" spc="0" normalizeH="0" baseline="0" noProof="1" dirty="0">
              <a:solidFill>
                <a:srgbClr val="000099"/>
              </a:solidFill>
              <a:latin typeface="DejaVu Sans" panose="020B0603030804020204" charset="0"/>
              <a:ea typeface="方正书宋_GBK" panose="02000000000000000000" charset="-122"/>
              <a:cs typeface="DejaVu Sans" panose="020B0603030804020204" charset="0"/>
              <a:sym typeface="Arial" panose="02080604020202020204" pitchFamily="34" charset="0"/>
            </a:endParaRPr>
          </a:p>
          <a:p>
            <a:pPr marL="533400" marR="0" indent="-533400" algn="l" defTabSz="914400" rtl="0" eaLnBrk="1" fontAlgn="base" latinLnBrk="0" hangingPunct="1">
              <a:lnSpc>
                <a:spcPct val="140000"/>
              </a:lnSpc>
              <a:spcBef>
                <a:spcPct val="0"/>
              </a:spcBef>
              <a:spcAft>
                <a:spcPct val="0"/>
              </a:spcAft>
              <a:buClr>
                <a:srgbClr val="000099"/>
              </a:buClr>
              <a:buSzPct val="95000"/>
              <a:buFont typeface="Arial" panose="02080604020202020204" pitchFamily="34" charset="0"/>
              <a:buChar char="•"/>
            </a:pPr>
            <a:r>
              <a:rPr kumimoji="0" lang="zh-CN" sz="2400" b="1" i="0" u="none" strike="noStrike" kern="1200" cap="none" spc="0" normalizeH="0" baseline="0" noProof="1" dirty="0">
                <a:solidFill>
                  <a:srgbClr val="000099"/>
                </a:solidFill>
                <a:latin typeface="DejaVu Sans" panose="020B0603030804020204" charset="0"/>
                <a:ea typeface="方正书宋_GBK" panose="02000000000000000000" charset="-122"/>
                <a:cs typeface="DejaVu Sans" panose="020B0603030804020204" charset="0"/>
                <a:sym typeface="Arial" panose="02080604020202020204" pitchFamily="34" charset="0"/>
              </a:rPr>
              <a:t>目标4：</a:t>
            </a:r>
            <a:r>
              <a:rPr kumimoji="0" lang="zh-CN" sz="2400" b="1" i="0" u="none" strike="noStrike" kern="1200" cap="none" spc="0" normalizeH="0" baseline="0" noProof="1" dirty="0">
                <a:solidFill>
                  <a:schemeClr val="tx1"/>
                </a:solidFill>
                <a:latin typeface="DejaVu Sans" panose="020B0603030804020204" charset="0"/>
                <a:ea typeface="方正书宋_GBK" panose="02000000000000000000" charset="-122"/>
                <a:cs typeface="DejaVu Sans" panose="020B0603030804020204" charset="0"/>
                <a:sym typeface="Arial" panose="02080604020202020204" pitchFamily="34" charset="0"/>
              </a:rPr>
              <a:t>通过课后阅读Linux相关部分源码，掌握Linux系统的基本结构、用户界面、进程结构及其管理、存储管理、设备驱动及文件系统等，分析和理解开源操作系统的设计方案，培养专业知识的自学能力及对大型系统软件的设计、开发能力，同时了解工程技术及其应用的发展变化趋势。</a:t>
            </a:r>
            <a:endParaRPr kumimoji="0" lang="zh-CN" sz="2400" b="1" i="0" u="none" strike="noStrike" kern="1200" cap="none" spc="0" normalizeH="0" baseline="0" noProof="1" dirty="0">
              <a:solidFill>
                <a:schemeClr val="tx1"/>
              </a:solidFill>
              <a:latin typeface="DejaVu Sans" panose="020B0603030804020204" charset="0"/>
              <a:ea typeface="方正书宋_GBK" panose="02000000000000000000" charset="-122"/>
              <a:cs typeface="DejaVu Sans" panose="020B0603030804020204" charset="0"/>
              <a:sym typeface="Arial" panose="02080604020202020204" pitchFamily="34" charset="0"/>
            </a:endParaRPr>
          </a:p>
        </p:txBody>
      </p:sp>
      <p:graphicFrame>
        <p:nvGraphicFramePr>
          <p:cNvPr id="4098" name="Object 3"/>
          <p:cNvGraphicFramePr>
            <a:graphicFrameLocks noGrp="true" noChangeAspect="true"/>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4100" name="Rectangle 6"/>
          <p:cNvSpPr/>
          <p:nvPr/>
        </p:nvSpPr>
        <p:spPr>
          <a:xfrm>
            <a:off x="381000" y="42863"/>
            <a:ext cx="8393113" cy="420687"/>
          </a:xfrm>
          <a:prstGeom prst="rect">
            <a:avLst/>
          </a:prstGeom>
          <a:noFill/>
          <a:ln w="9525">
            <a:noFill/>
          </a:ln>
        </p:spPr>
        <p:txBody>
          <a:bodyPr anchor="t" anchorCtr="false">
            <a:spAutoFit/>
          </a:bodyPr>
          <a:p>
            <a:pPr indent="0" algn="r">
              <a:lnSpc>
                <a:spcPct val="90000"/>
              </a:lnSpc>
            </a:pPr>
            <a:r>
              <a:rPr lang="zh-CN" altLang="en-US" sz="2400">
                <a:solidFill>
                  <a:srgbClr val="CC0000"/>
                </a:solidFill>
                <a:latin typeface="DejaVu Sans" panose="020B0603030804020204" charset="0"/>
                <a:ea typeface="方正书宋_GBK" panose="02000000000000000000" charset="-122"/>
              </a:rPr>
              <a:t>前言</a:t>
            </a:r>
            <a:endParaRPr lang="zh-CN" altLang="en-US" sz="2400">
              <a:solidFill>
                <a:srgbClr val="CC0000"/>
              </a:solidFill>
              <a:latin typeface="DejaVu Sans" panose="020B0603030804020204" charset="0"/>
              <a:ea typeface="方正书宋_GBK" panose="02000000000000000000"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0">
                                            <p:txEl>
                                              <p:charRg st="1" end="120"/>
                                            </p:txEl>
                                          </p:spTgt>
                                        </p:tgtEl>
                                        <p:attrNameLst>
                                          <p:attrName>style.visibility</p:attrName>
                                        </p:attrNameLst>
                                      </p:cBhvr>
                                      <p:to>
                                        <p:strVal val="visible"/>
                                      </p:to>
                                    </p:set>
                                    <p:anim calcmode="lin" valueType="num">
                                      <p:cBhvr>
                                        <p:cTn id="7" dur="500" fill="hold"/>
                                        <p:tgtEl>
                                          <p:spTgt spid="27650">
                                            <p:txEl>
                                              <p:charRg st="1" end="120"/>
                                            </p:txEl>
                                          </p:spTgt>
                                        </p:tgtEl>
                                        <p:attrNameLst>
                                          <p:attrName>ppt_x</p:attrName>
                                        </p:attrNameLst>
                                      </p:cBhvr>
                                      <p:tavLst>
                                        <p:tav tm="0">
                                          <p:val>
                                            <p:strVal val="0-#ppt_w/2"/>
                                          </p:val>
                                        </p:tav>
                                        <p:tav tm="100000">
                                          <p:val>
                                            <p:strVal val="#ppt_x"/>
                                          </p:val>
                                        </p:tav>
                                      </p:tavLst>
                                    </p:anim>
                                    <p:anim calcmode="lin" valueType="num">
                                      <p:cBhvr>
                                        <p:cTn id="8" dur="500" fill="hold"/>
                                        <p:tgtEl>
                                          <p:spTgt spid="27650">
                                            <p:txEl>
                                              <p:charRg st="1" end="1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650">
                                            <p:txEl>
                                              <p:charRg st="120" end="253"/>
                                            </p:txEl>
                                          </p:spTgt>
                                        </p:tgtEl>
                                        <p:attrNameLst>
                                          <p:attrName>style.visibility</p:attrName>
                                        </p:attrNameLst>
                                      </p:cBhvr>
                                      <p:to>
                                        <p:strVal val="visible"/>
                                      </p:to>
                                    </p:set>
                                    <p:anim calcmode="lin" valueType="num">
                                      <p:cBhvr>
                                        <p:cTn id="13" dur="500" fill="hold"/>
                                        <p:tgtEl>
                                          <p:spTgt spid="27650">
                                            <p:txEl>
                                              <p:charRg st="120" end="253"/>
                                            </p:txEl>
                                          </p:spTgt>
                                        </p:tgtEl>
                                        <p:attrNameLst>
                                          <p:attrName>ppt_x</p:attrName>
                                        </p:attrNameLst>
                                      </p:cBhvr>
                                      <p:tavLst>
                                        <p:tav tm="0">
                                          <p:val>
                                            <p:strVal val="0-#ppt_w/2"/>
                                          </p:val>
                                        </p:tav>
                                        <p:tav tm="100000">
                                          <p:val>
                                            <p:strVal val="#ppt_x"/>
                                          </p:val>
                                        </p:tav>
                                      </p:tavLst>
                                    </p:anim>
                                    <p:anim calcmode="lin" valueType="num">
                                      <p:cBhvr>
                                        <p:cTn id="14" dur="500" fill="hold"/>
                                        <p:tgtEl>
                                          <p:spTgt spid="27650">
                                            <p:txEl>
                                              <p:charRg st="120" end="2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内容占位符 23554"/>
          <p:cNvPicPr>
            <a:picLocks noGrp="true" noChangeAspect="true"/>
          </p:cNvPicPr>
          <p:nvPr>
            <p:ph idx="2147483647"/>
          </p:nvPr>
        </p:nvPicPr>
        <p:blipFill>
          <a:blip r:embed="rId1"/>
          <a:stretch>
            <a:fillRect/>
          </a:stretch>
        </p:blipFill>
        <p:spPr>
          <a:xfrm>
            <a:off x="0" y="0"/>
            <a:ext cx="838200" cy="517525"/>
          </a:xfrm>
        </p:spPr>
      </p:pic>
      <p:sp>
        <p:nvSpPr>
          <p:cNvPr id="22531" name="矩形 23555"/>
          <p:cNvSpPr/>
          <p:nvPr/>
        </p:nvSpPr>
        <p:spPr>
          <a:xfrm>
            <a:off x="1414463" y="42863"/>
            <a:ext cx="7359650"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课程安排</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graphicFrame>
        <p:nvGraphicFramePr>
          <p:cNvPr id="22532" name="表格 22531"/>
          <p:cNvGraphicFramePr/>
          <p:nvPr/>
        </p:nvGraphicFramePr>
        <p:xfrm>
          <a:off x="806450" y="1087438"/>
          <a:ext cx="7704138" cy="5140325"/>
        </p:xfrm>
        <a:graphic>
          <a:graphicData uri="http://schemas.openxmlformats.org/drawingml/2006/table">
            <a:tbl>
              <a:tblPr/>
              <a:tblGrid>
                <a:gridCol w="4989513"/>
                <a:gridCol w="2714625"/>
              </a:tblGrid>
              <a:tr h="59848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rPr>
                        <a:t>第1章：绪论</a:t>
                      </a: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4</a:t>
                      </a:r>
                      <a:r>
                        <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课时</a:t>
                      </a:r>
                      <a:endPar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481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rPr>
                        <a:t>第2章：结构和硬件支持</a:t>
                      </a: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zh-CN"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4</a:t>
                      </a:r>
                      <a:r>
                        <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课时</a:t>
                      </a:r>
                      <a:endParaRPr lang="x-none" altLang="en-US" sz="1800" b="1">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r h="4032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rPr>
                        <a:t>第3章：用户接口</a:t>
                      </a: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x-none"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6</a:t>
                      </a:r>
                      <a:r>
                        <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课时</a:t>
                      </a:r>
                      <a:endParaRPr lang="en-US" altLang="x-none"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48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rPr>
                        <a:t>第4章：进程及进程管理 (实验1，实验2)</a:t>
                      </a: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rowSpan="3">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8</a:t>
                      </a:r>
                      <a:r>
                        <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课时</a:t>
                      </a:r>
                      <a:endParaRPr lang="en-US" altLang="x-none"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r h="40481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rPr>
                        <a:t>               同步和互斥</a:t>
                      </a: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vMerge="true">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tcPr>
                </a:tc>
              </a:tr>
              <a:tr h="4064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rPr>
                        <a:t>               线程</a:t>
                      </a: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vMerge="true">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B w="12700" cap="flat" cmpd="sng">
                      <a:solidFill>
                        <a:srgbClr val="4F81BD"/>
                      </a:solidFill>
                      <a:prstDash val="solid"/>
                      <a:headEnd type="none" w="med" len="med"/>
                      <a:tailEnd type="none" w="med" len="med"/>
                    </a:lnB>
                  </a:tcPr>
                </a:tc>
              </a:tr>
              <a:tr h="404813">
                <a:tc rowSpan="2">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宋体" pitchFamily="2" charset="-122"/>
                        </a:rPr>
                        <a:t>第5章：资源分配与调度（死锁问题）</a:t>
                      </a:r>
                      <a:endParaRPr lang="en-US" altLang="zh-CN" sz="1800" b="1" dirty="0">
                        <a:solidFill>
                          <a:srgbClr val="000000"/>
                        </a:solidFill>
                        <a:latin typeface="DejaVu Sans" panose="020B0603030804020204" charset="0"/>
                        <a:ea typeface="方正书宋_GBK" panose="02000000000000000000" charset="-122"/>
                        <a:cs typeface="DejaVu Sans" panose="020B0603030804020204" charset="0"/>
                        <a:sym typeface="宋体" pitchFamily="2" charset="-122"/>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DejaVu Sans" panose="020B0603030804020204" charset="0"/>
                          <a:ea typeface="方正书宋_GBK" panose="02000000000000000000" charset="-122"/>
                          <a:cs typeface="DejaVu Sans" panose="020B0603030804020204" charset="0"/>
                        </a:rPr>
                        <a:t>4</a:t>
                      </a:r>
                      <a:r>
                        <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课时</a:t>
                      </a:r>
                      <a:endParaRPr lang="en-US" altLang="zh-CN" sz="1800" b="1">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0">
                <a:tc vMerge="true">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B w="12700" cap="flat" cmpd="sng">
                      <a:solidFill>
                        <a:srgbClr val="4F81BD"/>
                      </a:solidFill>
                      <a:prstDash val="solid"/>
                      <a:headEnd type="none" w="med" len="med"/>
                      <a:tailEnd type="none" w="med" len="med"/>
                    </a:lnB>
                  </a:tcPr>
                </a:tc>
                <a:tc rowSpan="2">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zh-CN"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2</a:t>
                      </a:r>
                      <a:r>
                        <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课时</a:t>
                      </a:r>
                      <a:endParaRPr lang="en-US" altLang="zh-CN" sz="1800" b="1">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2F2F2">
                        <a:alpha val="100000"/>
                      </a:srgbClr>
                    </a:solidFill>
                  </a:tcPr>
                </a:tc>
              </a:tr>
              <a:tr h="492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mn-ea"/>
                        </a:rPr>
                        <a:t>第6章：处理机调度</a:t>
                      </a: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vMerge="true">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B w="12700" cap="flat" cmpd="sng">
                      <a:solidFill>
                        <a:srgbClr val="4F81BD"/>
                      </a:solidFill>
                      <a:prstDash val="solid"/>
                      <a:headEnd type="none" w="med" len="med"/>
                      <a:tailEnd type="none" w="med" len="med"/>
                    </a:lnB>
                  </a:tcPr>
                </a:tc>
              </a:tr>
              <a:tr h="4032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mn-ea"/>
                        </a:rPr>
                        <a:t>第</a:t>
                      </a:r>
                      <a:r>
                        <a:rPr lang="en-US" altLang="zh-CN" sz="1800" b="1" dirty="0">
                          <a:solidFill>
                            <a:srgbClr val="000000"/>
                          </a:solidFill>
                          <a:latin typeface="DejaVu Sans" panose="020B0603030804020204" charset="0"/>
                          <a:ea typeface="方正书宋_GBK" panose="02000000000000000000" charset="-122"/>
                          <a:cs typeface="DejaVu Sans" panose="020B0603030804020204" charset="0"/>
                          <a:sym typeface="+mn-ea"/>
                        </a:rPr>
                        <a:t>7</a:t>
                      </a: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mn-ea"/>
                        </a:rPr>
                        <a:t>章：主存管理</a:t>
                      </a: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宋体" pitchFamily="2" charset="-122"/>
                        </a:rPr>
                        <a:t>（实验3）</a:t>
                      </a: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zh-CN" sz="1800" b="1">
                          <a:solidFill>
                            <a:srgbClr val="000000"/>
                          </a:solidFill>
                          <a:latin typeface="DejaVu Sans" panose="020B0603030804020204" charset="0"/>
                          <a:ea typeface="方正书宋_GBK" panose="02000000000000000000" charset="-122"/>
                          <a:cs typeface="DejaVu Sans" panose="020B0603030804020204" charset="0"/>
                        </a:rPr>
                        <a:t>8</a:t>
                      </a:r>
                      <a:r>
                        <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课时</a:t>
                      </a:r>
                      <a:endParaRPr lang="en-US" altLang="zh-CN" sz="1800" b="1">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48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mn-ea"/>
                        </a:rPr>
                        <a:t>第</a:t>
                      </a:r>
                      <a:r>
                        <a:rPr lang="en-US" altLang="zh-CN" sz="1800" b="1" dirty="0">
                          <a:solidFill>
                            <a:srgbClr val="000000"/>
                          </a:solidFill>
                          <a:latin typeface="DejaVu Sans" panose="020B0603030804020204" charset="0"/>
                          <a:ea typeface="方正书宋_GBK" panose="02000000000000000000" charset="-122"/>
                          <a:cs typeface="DejaVu Sans" panose="020B0603030804020204" charset="0"/>
                          <a:sym typeface="+mn-ea"/>
                        </a:rPr>
                        <a:t>8</a:t>
                      </a: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mn-ea"/>
                        </a:rPr>
                        <a:t>章：设备管理</a:t>
                      </a: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4</a:t>
                      </a:r>
                      <a:r>
                        <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课时</a:t>
                      </a:r>
                      <a:endParaRPr lang="en-US" altLang="zh-CN"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r h="40481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宋体" pitchFamily="2" charset="-122"/>
                        </a:rPr>
                        <a:t>第</a:t>
                      </a:r>
                      <a:r>
                        <a:rPr lang="en-US" altLang="zh-CN" sz="1800" b="1" dirty="0">
                          <a:solidFill>
                            <a:srgbClr val="000000"/>
                          </a:solidFill>
                          <a:latin typeface="DejaVu Sans" panose="020B0603030804020204" charset="0"/>
                          <a:ea typeface="方正书宋_GBK" panose="02000000000000000000" charset="-122"/>
                          <a:cs typeface="DejaVu Sans" panose="020B0603030804020204" charset="0"/>
                          <a:sym typeface="宋体" pitchFamily="2" charset="-122"/>
                        </a:rPr>
                        <a:t>9</a:t>
                      </a: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宋体" pitchFamily="2" charset="-122"/>
                        </a:rPr>
                        <a:t>章：文件系统（实验</a:t>
                      </a:r>
                      <a:r>
                        <a:rPr lang="x-none" altLang="zh-CN" sz="1800" b="1" dirty="0">
                          <a:solidFill>
                            <a:srgbClr val="000000"/>
                          </a:solidFill>
                          <a:latin typeface="DejaVu Sans" panose="020B0603030804020204" charset="0"/>
                          <a:ea typeface="方正书宋_GBK" panose="02000000000000000000" charset="-122"/>
                          <a:cs typeface="DejaVu Sans" panose="020B0603030804020204" charset="0"/>
                          <a:sym typeface="宋体" pitchFamily="2" charset="-122"/>
                        </a:rPr>
                        <a:t>4</a:t>
                      </a:r>
                      <a:r>
                        <a:rPr lang="zh-CN" altLang="en-US" sz="1800" b="1" dirty="0">
                          <a:solidFill>
                            <a:srgbClr val="000000"/>
                          </a:solidFill>
                          <a:latin typeface="DejaVu Sans" panose="020B0603030804020204" charset="0"/>
                          <a:ea typeface="方正书宋_GBK" panose="02000000000000000000" charset="-122"/>
                          <a:cs typeface="DejaVu Sans" panose="020B0603030804020204" charset="0"/>
                          <a:sym typeface="宋体" pitchFamily="2" charset="-122"/>
                        </a:rPr>
                        <a:t>）</a:t>
                      </a:r>
                      <a:endParaRPr lang="x-none" altLang="en-US" sz="1800" b="1" dirty="0">
                        <a:solidFill>
                          <a:srgbClr val="000000"/>
                        </a:solidFill>
                        <a:latin typeface="+mn-ea"/>
                        <a:ea typeface="方正黑体_GBK" panose="02000000000000000000" charset="-122"/>
                        <a:cs typeface="DejaVu Sans" panose="020B0603030804020204" charset="0"/>
                        <a:sym typeface="+mn-ea"/>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sz="1800" b="1">
                          <a:solidFill>
                            <a:srgbClr val="000000"/>
                          </a:solidFill>
                          <a:latin typeface="DejaVu Sans" panose="020B0603030804020204" charset="0"/>
                          <a:ea typeface="方正书宋_GBK" panose="02000000000000000000" charset="-122"/>
                          <a:cs typeface="DejaVu Sans" panose="020B0603030804020204" charset="0"/>
                        </a:rPr>
                        <a:t>8</a:t>
                      </a:r>
                      <a:r>
                        <a:rPr lang="zh-CN" altLang="en-US" sz="1800" b="1">
                          <a:solidFill>
                            <a:srgbClr val="000000"/>
                          </a:solidFill>
                          <a:latin typeface="DejaVu Sans" panose="020B0603030804020204" charset="0"/>
                          <a:ea typeface="方正书宋_GBK" panose="02000000000000000000" charset="-122"/>
                          <a:cs typeface="DejaVu Sans" panose="020B0603030804020204" charset="0"/>
                          <a:sym typeface="Arial" panose="02080604020202020204" pitchFamily="34" charset="0"/>
                        </a:rPr>
                        <a:t>课时</a:t>
                      </a:r>
                      <a:endParaRPr lang="en-US" sz="1800" b="1">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64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b="1"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bl>
          </a:graphicData>
        </a:graphic>
      </p:graphicFrame>
      <p:sp>
        <p:nvSpPr>
          <p:cNvPr id="2" name="文本框 1"/>
          <p:cNvSpPr txBox="true"/>
          <p:nvPr/>
        </p:nvSpPr>
        <p:spPr>
          <a:xfrm>
            <a:off x="371475" y="553085"/>
            <a:ext cx="8336280" cy="518160"/>
          </a:xfrm>
          <a:prstGeom prst="rect">
            <a:avLst/>
          </a:prstGeom>
          <a:noFill/>
        </p:spPr>
        <p:txBody>
          <a:bodyPr wrap="square" rtlCol="0" anchor="t">
            <a:spAutoFit/>
          </a:bodyPr>
          <a:p>
            <a:r>
              <a:rPr lang="x-none" altLang="zh-CN" sz="2800">
                <a:latin typeface="DejaVu Sans" panose="020B0603030804020204" charset="0"/>
                <a:ea typeface="方正书宋_GBK" panose="02000000000000000000" charset="-122"/>
              </a:rPr>
              <a:t>课件：</a:t>
            </a:r>
            <a:r>
              <a:rPr lang="zh-CN" altLang="en-US" sz="2800">
                <a:latin typeface="DejaVu Sans" panose="020B0603030804020204" charset="0"/>
                <a:ea typeface="方正书宋_GBK" panose="02000000000000000000" charset="-122"/>
              </a:rPr>
              <a:t>https://pan.baidu.com/s/1i5QTZu9</a:t>
            </a:r>
            <a:endParaRPr lang="zh-CN" altLang="en-US" sz="2800">
              <a:latin typeface="DejaVu Sans" panose="020B0603030804020204" charset="0"/>
              <a:ea typeface="方正书宋_GBK" panose="02000000000000000000"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22530"/>
          <p:cNvPicPr>
            <a:picLocks noGrp="true" noChangeAspect="true"/>
          </p:cNvPicPr>
          <p:nvPr>
            <p:ph idx="2147483647"/>
          </p:nvPr>
        </p:nvPicPr>
        <p:blipFill>
          <a:blip r:embed="rId1"/>
          <a:stretch>
            <a:fillRect/>
          </a:stretch>
        </p:blipFill>
        <p:spPr>
          <a:xfrm>
            <a:off x="0" y="0"/>
            <a:ext cx="838200" cy="517525"/>
          </a:xfrm>
        </p:spPr>
      </p:pic>
      <p:pic>
        <p:nvPicPr>
          <p:cNvPr id="3" name="图片 2" descr="867594012"/>
          <p:cNvPicPr>
            <a:picLocks noChangeAspect="true"/>
          </p:cNvPicPr>
          <p:nvPr/>
        </p:nvPicPr>
        <p:blipFill>
          <a:blip r:embed="rId2"/>
          <a:stretch>
            <a:fillRect/>
          </a:stretch>
        </p:blipFill>
        <p:spPr>
          <a:xfrm>
            <a:off x="121285" y="1207135"/>
            <a:ext cx="8900795" cy="4279900"/>
          </a:xfrm>
          <a:prstGeom prst="rect">
            <a:avLst/>
          </a:prstGeom>
        </p:spPr>
      </p:pic>
      <p:sp>
        <p:nvSpPr>
          <p:cNvPr id="4" name="文本框 3"/>
          <p:cNvSpPr txBox="true"/>
          <p:nvPr/>
        </p:nvSpPr>
        <p:spPr>
          <a:xfrm>
            <a:off x="1833245" y="2416810"/>
            <a:ext cx="658495" cy="275590"/>
          </a:xfrm>
          <a:prstGeom prst="rect">
            <a:avLst/>
          </a:prstGeom>
          <a:solidFill>
            <a:schemeClr val="bg1"/>
          </a:solidFill>
        </p:spPr>
        <p:txBody>
          <a:bodyPr wrap="square" rtlCol="0">
            <a:spAutoFit/>
          </a:bodyPr>
          <a:p>
            <a:r>
              <a:rPr lang="zh-CN" altLang="en-US" sz="1200">
                <a:solidFill>
                  <a:schemeClr val="tx1"/>
                </a:solidFill>
                <a:latin typeface="DejaVu Sans" panose="020B0603030804020204" charset="0"/>
                <a:ea typeface="方正书宋_GBK" panose="02000000000000000000" charset="-122"/>
              </a:rPr>
              <a:t>第</a:t>
            </a:r>
            <a:r>
              <a:rPr lang="en-US" altLang="zh-CN" sz="1200">
                <a:solidFill>
                  <a:schemeClr val="tx1"/>
                </a:solidFill>
                <a:latin typeface="DejaVu Sans" panose="020B0603030804020204" charset="0"/>
                <a:ea typeface="方正书宋_GBK" panose="02000000000000000000" charset="-122"/>
              </a:rPr>
              <a:t>3</a:t>
            </a:r>
            <a:r>
              <a:rPr lang="zh-CN" altLang="en-US" sz="1200">
                <a:solidFill>
                  <a:schemeClr val="tx1"/>
                </a:solidFill>
                <a:latin typeface="DejaVu Sans" panose="020B0603030804020204" charset="0"/>
                <a:ea typeface="方正书宋_GBK" panose="02000000000000000000" charset="-122"/>
              </a:rPr>
              <a:t>版</a:t>
            </a:r>
            <a:endParaRPr lang="zh-CN" altLang="en-US" sz="120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22529"/>
          <p:cNvSpPr/>
          <p:nvPr/>
        </p:nvSpPr>
        <p:spPr>
          <a:xfrm>
            <a:off x="687388" y="2073275"/>
            <a:ext cx="7129463" cy="409448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操作系统在计算机系统中的地位</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操作系统的形成与发展</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操作系统的定义和特性</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操作系统的类型</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操作系统的资源管理功能</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操作系统采用的关键技术</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pic>
        <p:nvPicPr>
          <p:cNvPr id="2" name="内容占位符 22530"/>
          <p:cNvPicPr>
            <a:picLocks noGrp="true" noChangeAspect="true"/>
          </p:cNvPicPr>
          <p:nvPr>
            <p:ph idx="2147483647"/>
          </p:nvPr>
        </p:nvPicPr>
        <p:blipFill>
          <a:blip r:embed="rId1"/>
          <a:stretch>
            <a:fillRect/>
          </a:stretch>
        </p:blipFill>
        <p:spPr>
          <a:xfrm>
            <a:off x="0" y="0"/>
            <a:ext cx="838200" cy="517525"/>
          </a:xfrm>
        </p:spPr>
      </p:pic>
      <p:sp>
        <p:nvSpPr>
          <p:cNvPr id="23556" name="矩形 22531"/>
          <p:cNvSpPr/>
          <p:nvPr/>
        </p:nvSpPr>
        <p:spPr>
          <a:xfrm>
            <a:off x="690563" y="565150"/>
            <a:ext cx="7129463" cy="1408113"/>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4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第</a:t>
            </a:r>
            <a:r>
              <a:rPr lang="en-US" altLang="x-none" sz="44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a:t>
            </a:r>
            <a:r>
              <a:rPr lang="zh-CN" altLang="en-US" sz="44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章  绪论</a:t>
            </a:r>
            <a:endParaRPr lang="zh-CN" altLang="en-US" sz="44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6">
                                            <p:txEl>
                                              <p:charRg st="1" end="9"/>
                                            </p:txEl>
                                          </p:spTgt>
                                        </p:tgtEl>
                                        <p:attrNameLst>
                                          <p:attrName>style.visibility</p:attrName>
                                        </p:attrNameLst>
                                      </p:cBhvr>
                                      <p:to>
                                        <p:strVal val="visible"/>
                                      </p:to>
                                    </p:set>
                                    <p:anim calcmode="lin" valueType="num">
                                      <p:cBhvr additive="base">
                                        <p:cTn id="7" dur="1000" fill="hold"/>
                                        <p:tgtEl>
                                          <p:spTgt spid="23556">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6">
                                            <p:txEl>
                                              <p:charRg st="1"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554">
                                            <p:txEl>
                                              <p:charRg st="0" end="15"/>
                                            </p:txEl>
                                          </p:spTgt>
                                        </p:tgtEl>
                                        <p:attrNameLst>
                                          <p:attrName>style.visibility</p:attrName>
                                        </p:attrNameLst>
                                      </p:cBhvr>
                                      <p:to>
                                        <p:strVal val="visible"/>
                                      </p:to>
                                    </p:set>
                                    <p:anim calcmode="lin" valueType="num">
                                      <p:cBhvr additive="base">
                                        <p:cTn id="13" dur="500" fill="hold"/>
                                        <p:tgtEl>
                                          <p:spTgt spid="23554">
                                            <p:txEl>
                                              <p:charRg st="0" end="1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4">
                                            <p:txEl>
                                              <p:charRg st="0" end="1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3554">
                                            <p:txEl>
                                              <p:charRg st="15" end="26"/>
                                            </p:txEl>
                                          </p:spTgt>
                                        </p:tgtEl>
                                        <p:attrNameLst>
                                          <p:attrName>style.visibility</p:attrName>
                                        </p:attrNameLst>
                                      </p:cBhvr>
                                      <p:to>
                                        <p:strVal val="visible"/>
                                      </p:to>
                                    </p:set>
                                    <p:anim calcmode="lin" valueType="num">
                                      <p:cBhvr additive="base">
                                        <p:cTn id="17" dur="500" fill="hold"/>
                                        <p:tgtEl>
                                          <p:spTgt spid="23554">
                                            <p:txEl>
                                              <p:charRg st="15" end="2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3554">
                                            <p:txEl>
                                              <p:charRg st="15" end="26"/>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3554">
                                            <p:txEl>
                                              <p:charRg st="26" end="37"/>
                                            </p:txEl>
                                          </p:spTgt>
                                        </p:tgtEl>
                                        <p:attrNameLst>
                                          <p:attrName>style.visibility</p:attrName>
                                        </p:attrNameLst>
                                      </p:cBhvr>
                                      <p:to>
                                        <p:strVal val="visible"/>
                                      </p:to>
                                    </p:set>
                                    <p:anim calcmode="lin" valueType="num">
                                      <p:cBhvr additive="base">
                                        <p:cTn id="21" dur="500" fill="hold"/>
                                        <p:tgtEl>
                                          <p:spTgt spid="23554">
                                            <p:txEl>
                                              <p:charRg st="26" end="3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554">
                                            <p:txEl>
                                              <p:charRg st="26" end="37"/>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3554">
                                            <p:txEl>
                                              <p:charRg st="37" end="49"/>
                                            </p:txEl>
                                          </p:spTgt>
                                        </p:tgtEl>
                                        <p:attrNameLst>
                                          <p:attrName>style.visibility</p:attrName>
                                        </p:attrNameLst>
                                      </p:cBhvr>
                                      <p:to>
                                        <p:strVal val="visible"/>
                                      </p:to>
                                    </p:set>
                                    <p:anim calcmode="lin" valueType="num">
                                      <p:cBhvr additive="base">
                                        <p:cTn id="25" dur="500" fill="hold"/>
                                        <p:tgtEl>
                                          <p:spTgt spid="23554">
                                            <p:txEl>
                                              <p:charRg st="37" end="4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4">
                                            <p:txEl>
                                              <p:charRg st="37" end="49"/>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3554">
                                            <p:txEl>
                                              <p:charRg st="49" end="57"/>
                                            </p:txEl>
                                          </p:spTgt>
                                        </p:tgtEl>
                                        <p:attrNameLst>
                                          <p:attrName>style.visibility</p:attrName>
                                        </p:attrNameLst>
                                      </p:cBhvr>
                                      <p:to>
                                        <p:strVal val="visible"/>
                                      </p:to>
                                    </p:set>
                                    <p:anim calcmode="lin" valueType="num">
                                      <p:cBhvr additive="base">
                                        <p:cTn id="29" dur="500" fill="hold"/>
                                        <p:tgtEl>
                                          <p:spTgt spid="23554">
                                            <p:txEl>
                                              <p:charRg st="49" end="5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3554">
                                            <p:txEl>
                                              <p:charRg st="49" end="57"/>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3554">
                                            <p:txEl>
                                              <p:charRg st="57" end="69"/>
                                            </p:txEl>
                                          </p:spTgt>
                                        </p:tgtEl>
                                        <p:attrNameLst>
                                          <p:attrName>style.visibility</p:attrName>
                                        </p:attrNameLst>
                                      </p:cBhvr>
                                      <p:to>
                                        <p:strVal val="visible"/>
                                      </p:to>
                                    </p:set>
                                    <p:anim calcmode="lin" valueType="num">
                                      <p:cBhvr additive="base">
                                        <p:cTn id="33" dur="500" fill="hold"/>
                                        <p:tgtEl>
                                          <p:spTgt spid="23554">
                                            <p:txEl>
                                              <p:charRg st="57" end="6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3554">
                                            <p:txEl>
                                              <p:charRg st="57" end="6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3553"/>
          <p:cNvSpPr/>
          <p:nvPr/>
        </p:nvSpPr>
        <p:spPr>
          <a:xfrm>
            <a:off x="720725" y="1562100"/>
            <a:ext cx="7696200"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23554"/>
          <p:cNvPicPr>
            <a:picLocks noGrp="true" noChangeAspect="true"/>
          </p:cNvPicPr>
          <p:nvPr>
            <p:ph idx="2147483647"/>
          </p:nvPr>
        </p:nvPicPr>
        <p:blipFill>
          <a:blip r:embed="rId1"/>
          <a:stretch>
            <a:fillRect/>
          </a:stretch>
        </p:blipFill>
        <p:spPr>
          <a:xfrm>
            <a:off x="0" y="0"/>
            <a:ext cx="838200" cy="517525"/>
          </a:xfrm>
        </p:spPr>
      </p:pic>
      <p:sp>
        <p:nvSpPr>
          <p:cNvPr id="24580"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xEl>
                                              <p:charRg st="1" end="16"/>
                                            </p:txEl>
                                          </p:spTgt>
                                        </p:tgtEl>
                                        <p:attrNameLst>
                                          <p:attrName>style.visibility</p:attrName>
                                        </p:attrNameLst>
                                      </p:cBhvr>
                                      <p:to>
                                        <p:strVal val="visible"/>
                                      </p:to>
                                    </p:set>
                                    <p:anim calcmode="lin" valueType="num">
                                      <p:cBhvr additive="base">
                                        <p:cTn id="7" dur="500" fill="hold"/>
                                        <p:tgtEl>
                                          <p:spTgt spid="24578">
                                            <p:txEl>
                                              <p:charRg st="1"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8">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内容占位符 23554"/>
          <p:cNvPicPr>
            <a:picLocks noGrp="true" noChangeAspect="true"/>
          </p:cNvPicPr>
          <p:nvPr>
            <p:ph idx="2147483647"/>
          </p:nvPr>
        </p:nvPicPr>
        <p:blipFill>
          <a:blip r:embed="rId1"/>
          <a:stretch>
            <a:fillRect/>
          </a:stretch>
        </p:blipFill>
        <p:spPr>
          <a:xfrm>
            <a:off x="0" y="0"/>
            <a:ext cx="838200" cy="517525"/>
          </a:xfrm>
        </p:spPr>
      </p:pic>
      <p:sp>
        <p:nvSpPr>
          <p:cNvPr id="25603"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5604" name="矩形 25603"/>
          <p:cNvSpPr/>
          <p:nvPr/>
        </p:nvSpPr>
        <p:spPr>
          <a:xfrm>
            <a:off x="682625" y="769938"/>
            <a:ext cx="5910263"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存储程序式计算机</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5605" name="矩形 25604"/>
          <p:cNvSpPr/>
          <p:nvPr/>
        </p:nvSpPr>
        <p:spPr>
          <a:xfrm>
            <a:off x="381000" y="1669415"/>
            <a:ext cx="8333105" cy="445325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buNone/>
            </a:pPr>
            <a:r>
              <a:rPr lang="zh-CN" altLang="en-US" b="1" strike="noStrike" noProof="1" dirty="0">
                <a:solidFill>
                  <a:schemeClr val="tx1"/>
                </a:solidFill>
                <a:latin typeface="DejaVu Sans" panose="020B0603030804020204" charset="0"/>
                <a:ea typeface="方正书宋_GBK" panose="02000000000000000000" charset="-122"/>
                <a:cs typeface="+mn-ea"/>
              </a:rPr>
              <a:t>看清一个事物本质就要从它的产生说起：</a:t>
            </a:r>
            <a:endParaRPr lang="zh-CN" altLang="en-US" b="1" strike="noStrike" noProof="1" dirty="0">
              <a:solidFill>
                <a:schemeClr val="tx1"/>
              </a:solidFill>
              <a:latin typeface="DejaVu Sans" panose="020B0603030804020204" charset="0"/>
              <a:ea typeface="方正书宋_GBK" panose="02000000000000000000" charset="-122"/>
            </a:endParaRPr>
          </a:p>
          <a:p>
            <a:pPr lvl="0" fontAlgn="base">
              <a:spcAft>
                <a:spcPct val="20000"/>
              </a:spcAft>
              <a:buNone/>
            </a:pPr>
            <a:r>
              <a:rPr lang="zh-CN" altLang="en-US" sz="2400" strike="noStrike" noProof="1" dirty="0">
                <a:solidFill>
                  <a:schemeClr val="tx1"/>
                </a:solidFill>
                <a:latin typeface="DejaVu Sans" panose="020B0603030804020204" charset="0"/>
                <a:ea typeface="方正书宋_GBK" panose="02000000000000000000" charset="-122"/>
                <a:cs typeface="+mn-ea"/>
              </a:rPr>
              <a:t>计算机的产生：我们需要进行大量的计算</a:t>
            </a:r>
            <a:endParaRPr lang="zh-CN" altLang="en-US" b="1" strike="noStrike" noProof="1" dirty="0">
              <a:solidFill>
                <a:schemeClr val="tx1"/>
              </a:solidFill>
              <a:latin typeface="DejaVu Sans" panose="020B0603030804020204" charset="0"/>
              <a:ea typeface="方正书宋_GBK" panose="02000000000000000000" charset="-122"/>
              <a:cs typeface="+mn-ea"/>
            </a:endParaRPr>
          </a:p>
          <a:p>
            <a:pPr lvl="0" fontAlgn="base">
              <a:spcAft>
                <a:spcPct val="20000"/>
              </a:spcAft>
              <a:buNone/>
            </a:pPr>
            <a:r>
              <a:rPr lang="zh-CN" altLang="en-US"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加密解密、统计、物理计算、其他复杂问题</a:t>
            </a:r>
            <a:r>
              <a:rPr lang="zh-CN" altLang="en-US" sz="2400" b="1" i="1" strike="noStrike" noProof="1" dirty="0">
                <a:solidFill>
                  <a:schemeClr val="tx1"/>
                </a:solidFill>
                <a:effectLst/>
                <a:latin typeface="DejaVu Sans" panose="020B0603030804020204" charset="0"/>
                <a:ea typeface="方正书宋_GBK" panose="02000000000000000000" charset="-122"/>
                <a:cs typeface="+mn-ea"/>
              </a:rPr>
              <a:t>需要转化成</a:t>
            </a:r>
            <a:r>
              <a:rPr lang="zh-CN" altLang="en-US" sz="2400" b="1" i="1" dirty="0">
                <a:solidFill>
                  <a:schemeClr val="tx1"/>
                </a:solidFill>
                <a:effectLst/>
                <a:latin typeface="DejaVu Sans" panose="020B0603030804020204" charset="0"/>
                <a:ea typeface="方正书宋_GBK" panose="02000000000000000000" charset="-122"/>
                <a:cs typeface="+mn-ea"/>
                <a:sym typeface="+mn-ea"/>
              </a:rPr>
              <a:t>算术</a:t>
            </a:r>
            <a:r>
              <a:rPr lang="zh-CN" altLang="en-US" sz="2400" b="1" i="1" strike="noStrike" noProof="1" dirty="0">
                <a:solidFill>
                  <a:schemeClr val="tx1"/>
                </a:solidFill>
                <a:effectLst/>
                <a:latin typeface="DejaVu Sans" panose="020B0603030804020204" charset="0"/>
                <a:ea typeface="方正书宋_GBK" panose="02000000000000000000" charset="-122"/>
                <a:cs typeface="+mn-ea"/>
              </a:rPr>
              <a:t>四则运算才能求解</a:t>
            </a:r>
            <a:endParaRPr lang="x-none" altLang="zh-CN"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lvl="0" fontAlgn="base">
              <a:spcAft>
                <a:spcPct val="20000"/>
              </a:spcAft>
              <a:buNone/>
            </a:pPr>
            <a:r>
              <a:rPr lang="zh-CN" altLang="en-US"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手工操作过程</a:t>
            </a:r>
            <a:r>
              <a:rPr lang="x-none" altLang="zh-CN"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x-none" altLang="zh-CN" sz="2400" i="1" strike="noStrike" noProof="1" dirty="0">
                <a:solidFill>
                  <a:schemeClr val="tx1"/>
                </a:solidFill>
                <a:effectLst/>
                <a:latin typeface="DejaVu Sans" panose="020B0603030804020204" charset="0"/>
                <a:ea typeface="方正书宋_GBK" panose="02000000000000000000" charset="-122"/>
                <a:cs typeface="+mn-ea"/>
              </a:rPr>
              <a:t>人来主导</a:t>
            </a:r>
            <a:r>
              <a:rPr lang="zh-CN" altLang="x-none" sz="2400" i="1" strike="noStrike" noProof="1" dirty="0">
                <a:solidFill>
                  <a:schemeClr val="tx1"/>
                </a:solidFill>
                <a:effectLst/>
                <a:latin typeface="DejaVu Sans" panose="020B0603030804020204" charset="0"/>
                <a:ea typeface="方正书宋_GBK" panose="02000000000000000000" charset="-122"/>
                <a:cs typeface="+mn-ea"/>
              </a:rPr>
              <a:t>，</a:t>
            </a:r>
            <a:r>
              <a:rPr lang="zh-CN" altLang="x-none"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预先</a:t>
            </a:r>
            <a:r>
              <a:rPr lang="x-none" altLang="zh-CN" sz="240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确定</a:t>
            </a:r>
            <a:r>
              <a:rPr lang="x-none" altLang="zh-CN"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计算方案，输入原始数据，按操作步骤做第一步计算，记下中间结果，再做第二步计算，</a:t>
            </a:r>
            <a:r>
              <a:rPr lang="zh-CN" altLang="x-none"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直到</a:t>
            </a:r>
            <a:r>
              <a:rPr lang="x-none" altLang="zh-CN"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算出最终结果，记录最终结果。</a:t>
            </a:r>
            <a:endParaRPr lang="x-none" altLang="zh-CN"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lvl="0" fontAlgn="base">
              <a:spcAft>
                <a:spcPct val="20000"/>
              </a:spcAft>
              <a:buNone/>
            </a:pP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计算工具：算盘和计算器（辅助人来加快计算）</a:t>
            </a:r>
            <a:r>
              <a:rPr lang="zh-CN" altLang="x-none"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x-none" sz="24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纸张</a:t>
            </a:r>
            <a:r>
              <a:rPr lang="x-none" altLang="zh-CN" sz="24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a:t>
            </a:r>
            <a:r>
              <a:rPr lang="zh-CN" altLang="x-none"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记录结果</a:t>
            </a: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endParaRPr lang="zh-CN" altLang="en-US" sz="2400" b="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11265"/>
          <p:cNvSpPr/>
          <p:nvPr/>
        </p:nvSpPr>
        <p:spPr>
          <a:xfrm>
            <a:off x="992188" y="1562100"/>
            <a:ext cx="7129463" cy="2970530"/>
          </a:xfrm>
          <a:prstGeom prst="rect">
            <a:avLst/>
          </a:prstGeom>
          <a:noFill/>
          <a:ln w="9525">
            <a:noFill/>
            <a:miter/>
          </a:ln>
        </p:spPr>
        <p:txBody>
          <a:bodyPr>
            <a:spAutoFit/>
          </a:bodyPr>
          <a:p>
            <a:pPr marL="533400" lvl="0" indent="-533400" algn="ctr" fontAlgn="base">
              <a:lnSpc>
                <a:spcPct val="120000"/>
              </a:lnSpc>
              <a:buClr>
                <a:schemeClr val="tx2"/>
              </a:buClr>
              <a:buSzPct val="95000"/>
            </a:pPr>
            <a:r>
              <a:rPr lang="zh-CN" altLang="en-US" sz="48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  言</a:t>
            </a:r>
            <a:endParaRPr lang="zh-CN" altLang="en-US" sz="48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20000"/>
              </a:lnSpc>
              <a:buClr>
                <a:schemeClr val="tx2"/>
              </a:buClr>
              <a:buSzPct val="95000"/>
              <a:buChar char="Ø"/>
            </a:pPr>
            <a:r>
              <a:rPr lang="zh-CN" altLang="en-US" sz="3600" b="0" i="1"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操作系统课程的重要性</a:t>
            </a:r>
            <a:endParaRPr lang="zh-CN" altLang="en-US" sz="3600" b="0" i="1"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20000"/>
              </a:lnSpc>
              <a:buClr>
                <a:schemeClr val="tx2"/>
              </a:buClr>
              <a:buSzPct val="95000"/>
              <a:buChar char="Ø"/>
            </a:pPr>
            <a:r>
              <a:rPr lang="zh-CN" altLang="en-US" sz="3600" b="0" i="1"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如何学习操作系统</a:t>
            </a:r>
            <a:endParaRPr lang="zh-CN" altLang="en-US" sz="3600" b="0" i="1"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20000"/>
              </a:lnSpc>
              <a:buClr>
                <a:schemeClr val="tx2"/>
              </a:buClr>
              <a:buSzPct val="95000"/>
              <a:buChar char="Ø"/>
            </a:pPr>
            <a:r>
              <a:rPr lang="zh-CN" altLang="en-US" sz="3600" b="0" i="1"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操作系统课程的内容结构</a:t>
            </a:r>
            <a:endParaRPr lang="zh-CN" altLang="en-US" sz="3600" b="0" i="1"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11266"/>
          <p:cNvPicPr>
            <a:picLocks noGrp="true" noChangeAspect="true"/>
          </p:cNvPicPr>
          <p:nvPr>
            <p:ph idx="2147483647"/>
          </p:nvPr>
        </p:nvPicPr>
        <p:blipFill>
          <a:blip r:embed="rId1"/>
          <a:stretch>
            <a:fillRect/>
          </a:stretch>
        </p:blipFill>
        <p:spPr>
          <a:xfrm>
            <a:off x="0" y="0"/>
            <a:ext cx="838200" cy="517525"/>
          </a:xfrm>
        </p:spPr>
      </p:pic>
      <p:sp>
        <p:nvSpPr>
          <p:cNvPr id="9220" name="矩形 1126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
                                            <p:txEl>
                                              <p:charRg st="0" end="5"/>
                                            </p:txEl>
                                          </p:spTgt>
                                        </p:tgtEl>
                                        <p:attrNameLst>
                                          <p:attrName>style.visibility</p:attrName>
                                        </p:attrNameLst>
                                      </p:cBhvr>
                                      <p:to>
                                        <p:strVal val="visible"/>
                                      </p:to>
                                    </p:set>
                                    <p:anim calcmode="lin" valueType="num">
                                      <p:cBhvr additive="base">
                                        <p:cTn id="7" dur="1000" fill="hold"/>
                                        <p:tgtEl>
                                          <p:spTgt spid="9218">
                                            <p:txEl>
                                              <p:charRg st="0" end="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8">
                                            <p:txEl>
                                              <p:charRg st="0" end="5"/>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218">
                                            <p:txEl>
                                              <p:charRg st="5" end="16"/>
                                            </p:txEl>
                                          </p:spTgt>
                                        </p:tgtEl>
                                        <p:attrNameLst>
                                          <p:attrName>style.visibility</p:attrName>
                                        </p:attrNameLst>
                                      </p:cBhvr>
                                      <p:to>
                                        <p:strVal val="visible"/>
                                      </p:to>
                                    </p:set>
                                    <p:anim calcmode="lin" valueType="num">
                                      <p:cBhvr additive="base">
                                        <p:cTn id="11" dur="1000" fill="hold"/>
                                        <p:tgtEl>
                                          <p:spTgt spid="9218">
                                            <p:txEl>
                                              <p:charRg st="5" end="16"/>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9218">
                                            <p:txEl>
                                              <p:charRg st="5" end="16"/>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218">
                                            <p:txEl>
                                              <p:charRg st="16" end="25"/>
                                            </p:txEl>
                                          </p:spTgt>
                                        </p:tgtEl>
                                        <p:attrNameLst>
                                          <p:attrName>style.visibility</p:attrName>
                                        </p:attrNameLst>
                                      </p:cBhvr>
                                      <p:to>
                                        <p:strVal val="visible"/>
                                      </p:to>
                                    </p:set>
                                    <p:anim calcmode="lin" valueType="num">
                                      <p:cBhvr additive="base">
                                        <p:cTn id="15" dur="1000" fill="hold"/>
                                        <p:tgtEl>
                                          <p:spTgt spid="9218">
                                            <p:txEl>
                                              <p:charRg st="16" end="25"/>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9218">
                                            <p:txEl>
                                              <p:charRg st="16"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218">
                                            <p:txEl>
                                              <p:charRg st="25" end="34"/>
                                            </p:txEl>
                                          </p:spTgt>
                                        </p:tgtEl>
                                        <p:attrNameLst>
                                          <p:attrName>style.visibility</p:attrName>
                                        </p:attrNameLst>
                                      </p:cBhvr>
                                      <p:to>
                                        <p:strVal val="visible"/>
                                      </p:to>
                                    </p:set>
                                    <p:anim calcmode="lin" valueType="num">
                                      <p:cBhvr additive="base">
                                        <p:cTn id="19" dur="1000" fill="hold"/>
                                        <p:tgtEl>
                                          <p:spTgt spid="9218">
                                            <p:txEl>
                                              <p:charRg st="25" end="3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218">
                                            <p:txEl>
                                              <p:charRg st="25" end="3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内容占位符 23554"/>
          <p:cNvPicPr>
            <a:picLocks noGrp="true" noChangeAspect="true"/>
          </p:cNvPicPr>
          <p:nvPr>
            <p:ph idx="2147483647"/>
          </p:nvPr>
        </p:nvPicPr>
        <p:blipFill>
          <a:blip r:embed="rId1"/>
          <a:stretch>
            <a:fillRect/>
          </a:stretch>
        </p:blipFill>
        <p:spPr>
          <a:xfrm>
            <a:off x="0" y="0"/>
            <a:ext cx="838200" cy="517525"/>
          </a:xfrm>
        </p:spPr>
      </p:pic>
      <p:sp>
        <p:nvSpPr>
          <p:cNvPr id="25603"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5604" name="矩形 25603"/>
          <p:cNvSpPr/>
          <p:nvPr/>
        </p:nvSpPr>
        <p:spPr>
          <a:xfrm>
            <a:off x="682625" y="769938"/>
            <a:ext cx="5910263"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存储程序式计算机</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5605" name="矩形 25604"/>
          <p:cNvSpPr/>
          <p:nvPr/>
        </p:nvSpPr>
        <p:spPr>
          <a:xfrm>
            <a:off x="381000" y="1669415"/>
            <a:ext cx="8333105" cy="477202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buNone/>
            </a:pPr>
            <a:r>
              <a:rPr lang="zh-CN" altLang="en-US" sz="2400" strike="noStrike" noProof="1" dirty="0">
                <a:solidFill>
                  <a:schemeClr val="tx1"/>
                </a:solidFill>
                <a:effectLst/>
                <a:latin typeface="DejaVu Sans" panose="020B0603030804020204" charset="0"/>
                <a:ea typeface="方正书宋_GBK" panose="02000000000000000000" charset="-122"/>
                <a:cs typeface="+mn-ea"/>
              </a:rPr>
              <a:t>怎么用一种机器实现计算的自动化：</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latin typeface="DejaVu Sans" panose="020B0603030804020204" charset="0"/>
                <a:ea typeface="方正书宋_GBK" panose="02000000000000000000" charset="-122"/>
                <a:cs typeface="+mn-ea"/>
              </a:rPr>
              <a:t>冯诺依曼总结手工操作的规律（书P1），提出</a:t>
            </a:r>
            <a:r>
              <a:rPr lang="zh-CN" altLang="en-US" sz="2400" dirty="0">
                <a:solidFill>
                  <a:schemeClr val="tx1"/>
                </a:solidFill>
                <a:effectLst/>
                <a:latin typeface="DejaVu Sans" panose="020B0603030804020204" charset="0"/>
                <a:ea typeface="方正书宋_GBK" panose="02000000000000000000" charset="-122"/>
                <a:cs typeface="+mn-ea"/>
                <a:sym typeface="+mn-ea"/>
              </a:rPr>
              <a:t>计算机要进行自动计算</a:t>
            </a:r>
            <a:r>
              <a:rPr lang="zh-CN" altLang="en-US" sz="2400" strike="noStrike" noProof="1" dirty="0">
                <a:solidFill>
                  <a:schemeClr val="tx1"/>
                </a:solidFill>
                <a:effectLst/>
                <a:latin typeface="DejaVu Sans" panose="020B0603030804020204" charset="0"/>
                <a:ea typeface="方正书宋_GBK" panose="02000000000000000000" charset="-122"/>
                <a:cs typeface="+mn-ea"/>
              </a:rPr>
              <a:t>：</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latin typeface="DejaVu Sans" panose="020B0603030804020204" charset="0"/>
                <a:ea typeface="方正书宋_GBK" panose="02000000000000000000" charset="-122"/>
                <a:cs typeface="+mn-ea"/>
              </a:rPr>
              <a:t>1 必须预先有计算方案（计算过程描述，初始数据），</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latin typeface="DejaVu Sans" panose="020B0603030804020204" charset="0"/>
                <a:ea typeface="方正书宋_GBK" panose="02000000000000000000" charset="-122"/>
                <a:cs typeface="+mn-ea"/>
              </a:rPr>
              <a:t>2 计算机必须理解计算过程并顺序执行操作，</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latin typeface="DejaVu Sans" panose="020B0603030804020204" charset="0"/>
                <a:ea typeface="方正书宋_GBK" panose="02000000000000000000" charset="-122"/>
                <a:cs typeface="+mn-ea"/>
              </a:rPr>
              <a:t>3 计算机能及时获取数据和中间计算数据，输出结果。</a:t>
            </a:r>
            <a:endParaRPr lang="zh-CN" altLang="en-US"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lvl="0" fontAlgn="base">
              <a:spcAft>
                <a:spcPct val="20000"/>
              </a:spcAft>
              <a:buNone/>
            </a:pPr>
            <a:endParaRPr lang="zh-CN" altLang="en-US" sz="2400" b="1" dirty="0">
              <a:solidFill>
                <a:schemeClr val="tx1"/>
              </a:solidFill>
              <a:effectLst/>
              <a:latin typeface="DejaVu Sans" panose="020B0603030804020204" charset="0"/>
              <a:ea typeface="方正书宋_GBK" panose="02000000000000000000" charset="-122"/>
              <a:cs typeface="+mn-ea"/>
              <a:sym typeface="+mn-ea"/>
            </a:endParaRPr>
          </a:p>
          <a:p>
            <a:pPr lvl="0" fontAlgn="base">
              <a:spcAft>
                <a:spcPct val="20000"/>
              </a:spcAft>
              <a:buNone/>
            </a:pPr>
            <a:r>
              <a:rPr lang="zh-CN" altLang="en-US" sz="2400" b="1" dirty="0">
                <a:solidFill>
                  <a:schemeClr val="tx1"/>
                </a:solidFill>
                <a:effectLst/>
                <a:latin typeface="DejaVu Sans" panose="020B0603030804020204" charset="0"/>
                <a:ea typeface="方正书宋_GBK" panose="02000000000000000000" charset="-122"/>
                <a:cs typeface="+mn-ea"/>
                <a:sym typeface="+mn-ea"/>
              </a:rPr>
              <a:t>数学家 冯.诺依曼 提出了</a:t>
            </a:r>
            <a:r>
              <a:rPr lang="x-none" altLang="zh-CN" sz="2400" b="1" u="sng" dirty="0">
                <a:solidFill>
                  <a:schemeClr val="tx1"/>
                </a:solidFill>
                <a:effectLst/>
                <a:latin typeface="DejaVu Sans" panose="020B0603030804020204" charset="0"/>
                <a:ea typeface="方正书宋_GBK" panose="02000000000000000000" charset="-122"/>
                <a:cs typeface="+mn-ea"/>
                <a:sym typeface="+mn-ea"/>
              </a:rPr>
              <a:t>存储程序式计算机</a:t>
            </a:r>
            <a:r>
              <a:rPr lang="x-none" altLang="zh-CN" sz="2400" b="1" dirty="0">
                <a:solidFill>
                  <a:schemeClr val="tx1"/>
                </a:solidFill>
                <a:effectLst/>
                <a:latin typeface="DejaVu Sans" panose="020B0603030804020204" charset="0"/>
                <a:ea typeface="方正书宋_GBK" panose="02000000000000000000" charset="-122"/>
                <a:cs typeface="+mn-ea"/>
                <a:sym typeface="+mn-ea"/>
              </a:rPr>
              <a:t>（</a:t>
            </a:r>
            <a:r>
              <a:rPr lang="zh-CN" altLang="en-US" sz="2400" b="1" u="sng" dirty="0">
                <a:solidFill>
                  <a:schemeClr val="tx1"/>
                </a:solidFill>
                <a:effectLst/>
                <a:latin typeface="DejaVu Sans" panose="020B0603030804020204" charset="0"/>
                <a:ea typeface="方正书宋_GBK" panose="02000000000000000000" charset="-122"/>
                <a:cs typeface="+mn-ea"/>
                <a:sym typeface="+mn-ea"/>
              </a:rPr>
              <a:t>冯.诺依曼计算机体系结构</a:t>
            </a:r>
            <a:r>
              <a:rPr lang="zh-CN" altLang="en-US" sz="2400" b="1" dirty="0">
                <a:solidFill>
                  <a:schemeClr val="tx1"/>
                </a:solidFill>
                <a:effectLst/>
                <a:latin typeface="DejaVu Sans" panose="020B0603030804020204" charset="0"/>
                <a:ea typeface="方正书宋_GBK" panose="02000000000000000000" charset="-122"/>
                <a:cs typeface="+mn-ea"/>
                <a:sym typeface="+mn-ea"/>
              </a:rPr>
              <a:t> </a:t>
            </a:r>
            <a:r>
              <a:rPr lang="x-none" altLang="zh-CN" sz="2400" b="1" dirty="0">
                <a:solidFill>
                  <a:schemeClr val="tx1"/>
                </a:solidFill>
                <a:effectLst/>
                <a:latin typeface="DejaVu Sans" panose="020B0603030804020204" charset="0"/>
                <a:ea typeface="方正书宋_GBK" panose="02000000000000000000" charset="-122"/>
                <a:cs typeface="+mn-ea"/>
                <a:sym typeface="+mn-ea"/>
              </a:rPr>
              <a:t>）</a:t>
            </a:r>
            <a:r>
              <a:rPr lang="zh-CN" altLang="en-US" sz="2400" b="1" dirty="0">
                <a:solidFill>
                  <a:schemeClr val="tx1"/>
                </a:solidFill>
                <a:effectLst/>
                <a:latin typeface="DejaVu Sans" panose="020B0603030804020204" charset="0"/>
                <a:ea typeface="方正书宋_GBK" panose="02000000000000000000" charset="-122"/>
                <a:cs typeface="+mn-ea"/>
                <a:sym typeface="+mn-ea"/>
              </a:rPr>
              <a:t>－&gt; 实现了计算的自动化</a:t>
            </a:r>
            <a:endParaRPr lang="zh-CN" altLang="en-US"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lvl="0" fontAlgn="base">
              <a:spcAft>
                <a:spcPct val="20000"/>
              </a:spcAft>
              <a:buNone/>
            </a:pPr>
            <a:endParaRPr lang="zh-CN" altLang="en-US"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内容占位符 23554"/>
          <p:cNvPicPr>
            <a:picLocks noGrp="true" noChangeAspect="true"/>
          </p:cNvPicPr>
          <p:nvPr>
            <p:ph idx="2147483647"/>
          </p:nvPr>
        </p:nvPicPr>
        <p:blipFill>
          <a:blip r:embed="rId1"/>
          <a:stretch>
            <a:fillRect/>
          </a:stretch>
        </p:blipFill>
        <p:spPr>
          <a:xfrm>
            <a:off x="0" y="0"/>
            <a:ext cx="838200" cy="517525"/>
          </a:xfrm>
        </p:spPr>
      </p:pic>
      <p:sp>
        <p:nvSpPr>
          <p:cNvPr id="26627"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26627"/>
          <p:cNvSpPr/>
          <p:nvPr/>
        </p:nvSpPr>
        <p:spPr>
          <a:xfrm>
            <a:off x="6054090" y="671195"/>
            <a:ext cx="2156460" cy="3379470"/>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26628" name="文本框 26628"/>
          <p:cNvSpPr txBox="true"/>
          <p:nvPr/>
        </p:nvSpPr>
        <p:spPr>
          <a:xfrm>
            <a:off x="6168390" y="782320"/>
            <a:ext cx="1624965" cy="472440"/>
          </a:xfrm>
          <a:prstGeom prst="rect">
            <a:avLst/>
          </a:prstGeom>
          <a:noFill/>
          <a:ln w="9525">
            <a:noFill/>
            <a:miter/>
          </a:ln>
        </p:spPr>
        <p:txBody>
          <a:bodyPr wrap="square" lIns="72418" tIns="36208" rIns="72418" bIns="36208" anchor="t">
            <a:spAutoFit/>
          </a:bodyPr>
          <a:p>
            <a:pPr lvl="0"/>
            <a:r>
              <a:rPr lang="zh-CN" altLang="en-US" sz="2600" b="0" dirty="0">
                <a:solidFill>
                  <a:schemeClr val="tx1"/>
                </a:solidFill>
                <a:latin typeface="DejaVu Sans" panose="020B0603030804020204" charset="0"/>
                <a:ea typeface="方正书宋_GBK" panose="02000000000000000000" charset="-122"/>
              </a:rPr>
              <a:t>主存储器</a:t>
            </a:r>
            <a:endParaRPr lang="zh-CN" altLang="en-US" sz="2600" b="0" dirty="0">
              <a:solidFill>
                <a:schemeClr val="tx1"/>
              </a:solidFill>
              <a:latin typeface="DejaVu Sans" panose="020B0603030804020204" charset="0"/>
              <a:ea typeface="方正书宋_GBK" panose="02000000000000000000" charset="-122"/>
            </a:endParaRPr>
          </a:p>
        </p:txBody>
      </p:sp>
      <p:graphicFrame>
        <p:nvGraphicFramePr>
          <p:cNvPr id="26630" name="表格 26629"/>
          <p:cNvGraphicFramePr/>
          <p:nvPr/>
        </p:nvGraphicFramePr>
        <p:xfrm>
          <a:off x="6526530" y="1318895"/>
          <a:ext cx="1266825" cy="2517775"/>
        </p:xfrm>
        <a:graphic>
          <a:graphicData uri="http://schemas.openxmlformats.org/drawingml/2006/table">
            <a:tbl>
              <a:tblPr/>
              <a:tblGrid>
                <a:gridCol w="1266825"/>
              </a:tblGrid>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b="1" dirty="0">
                          <a:solidFill>
                            <a:srgbClr val="FFFFFF"/>
                          </a:solidFill>
                          <a:latin typeface="DejaVu Sans" panose="020B0603030804020204" charset="0"/>
                          <a:ea typeface="方正书宋_GBK" panose="02000000000000000000" charset="-122"/>
                          <a:cs typeface="DejaVu Sans" panose="020B0603030804020204" charset="0"/>
                        </a:rPr>
                        <a:t>指令</a:t>
                      </a:r>
                      <a:endParaRPr lang="zh-CN" altLang="en-US" sz="1800" b="1" dirty="0">
                        <a:solidFill>
                          <a:srgbClr val="FFFFFF"/>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175" cap="flat" cmpd="sng">
                      <a:solidFill>
                        <a:schemeClr val="tx1"/>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50546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3030804020204" charset="0"/>
                          <a:ea typeface="方正书宋_GBK" panose="02000000000000000000" charset="-122"/>
                          <a:cs typeface="DejaVu Sans" panose="020B0603030804020204" charset="0"/>
                        </a:rPr>
                        <a:t>数据</a:t>
                      </a: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3030804020204" charset="0"/>
                          <a:ea typeface="方正书宋_GBK" panose="02000000000000000000" charset="-122"/>
                          <a:cs typeface="DejaVu Sans" panose="020B0603030804020204" charset="0"/>
                        </a:rPr>
                        <a:t>指令</a:t>
                      </a: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3030804020204" charset="0"/>
                          <a:ea typeface="方正书宋_GBK" panose="02000000000000000000" charset="-122"/>
                          <a:cs typeface="DejaVu Sans" panose="020B0603030804020204" charset="0"/>
                        </a:rPr>
                        <a:t>指令</a:t>
                      </a: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0546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3030804020204" charset="0"/>
                          <a:ea typeface="方正书宋_GBK" panose="02000000000000000000" charset="-122"/>
                          <a:cs typeface="DejaVu Sans" panose="020B0603030804020204" charset="0"/>
                        </a:rPr>
                        <a:t>数据</a:t>
                      </a: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3175" cap="flat" cmpd="sng">
                      <a:solidFill>
                        <a:schemeClr val="tx1"/>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26643" name="矩形 26643"/>
          <p:cNvSpPr/>
          <p:nvPr/>
        </p:nvSpPr>
        <p:spPr>
          <a:xfrm>
            <a:off x="576898" y="1196975"/>
            <a:ext cx="3457575" cy="367347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26644" name="文本框 26644"/>
          <p:cNvSpPr txBox="true"/>
          <p:nvPr/>
        </p:nvSpPr>
        <p:spPr>
          <a:xfrm>
            <a:off x="576898" y="1196975"/>
            <a:ext cx="1997075" cy="468313"/>
          </a:xfrm>
          <a:prstGeom prst="rect">
            <a:avLst/>
          </a:prstGeom>
          <a:noFill/>
          <a:ln w="9525">
            <a:noFill/>
            <a:miter/>
          </a:ln>
        </p:spPr>
        <p:txBody>
          <a:bodyPr wrap="none" lIns="72418" tIns="36208" rIns="72418" bIns="36208" anchor="t">
            <a:spAutoFit/>
          </a:bodyPr>
          <a:p>
            <a:pPr lvl="0"/>
            <a:r>
              <a:rPr lang="zh-CN" altLang="en-US" sz="2600" b="0" dirty="0">
                <a:solidFill>
                  <a:schemeClr val="tx1"/>
                </a:solidFill>
                <a:latin typeface="DejaVu Sans" panose="020B0603030804020204" charset="0"/>
                <a:ea typeface="方正书宋_GBK" panose="02000000000000000000" charset="-122"/>
              </a:rPr>
              <a:t>处理器</a:t>
            </a:r>
            <a:r>
              <a:rPr lang="en-US" altLang="x-none" sz="2600" b="0" dirty="0">
                <a:solidFill>
                  <a:schemeClr val="tx1"/>
                </a:solidFill>
                <a:latin typeface="DejaVu Sans" panose="020B0603030804020204" charset="0"/>
                <a:ea typeface="方正书宋_GBK" panose="02000000000000000000" charset="-122"/>
              </a:rPr>
              <a:t>(CPU)</a:t>
            </a:r>
            <a:endParaRPr lang="en-US" altLang="x-none" sz="2600" b="0" dirty="0">
              <a:solidFill>
                <a:schemeClr val="tx1"/>
              </a:solidFill>
              <a:latin typeface="DejaVu Sans" panose="020B0603030804020204" charset="0"/>
              <a:ea typeface="方正书宋_GBK" panose="02000000000000000000" charset="-122"/>
            </a:endParaRPr>
          </a:p>
        </p:txBody>
      </p:sp>
      <p:sp>
        <p:nvSpPr>
          <p:cNvPr id="26645" name="文本框 26645"/>
          <p:cNvSpPr txBox="true"/>
          <p:nvPr/>
        </p:nvSpPr>
        <p:spPr>
          <a:xfrm>
            <a:off x="864235" y="1989138"/>
            <a:ext cx="1370013" cy="965200"/>
          </a:xfrm>
          <a:prstGeom prst="rect">
            <a:avLst/>
          </a:prstGeom>
          <a:noFill/>
          <a:ln w="9525" cap="flat" cmpd="sng">
            <a:solidFill>
              <a:schemeClr val="tx1"/>
            </a:solidFill>
            <a:prstDash val="solid"/>
            <a:miter/>
            <a:headEnd type="none" w="med" len="med"/>
            <a:tailEnd type="none" w="med" len="med"/>
          </a:ln>
        </p:spPr>
        <p:txBody>
          <a:bodyPr lIns="72418" tIns="36208" rIns="72418" bIns="36208" anchor="t">
            <a:spAutoFit/>
          </a:bodyPr>
          <a:p>
            <a:pPr lvl="0" algn="ctr"/>
            <a:endParaRPr lang="zh-CN" altLang="en-US" sz="1800" b="0" dirty="0">
              <a:solidFill>
                <a:schemeClr val="tx1"/>
              </a:solidFill>
              <a:latin typeface="DejaVu Sans" panose="020B0603030804020204" charset="0"/>
              <a:ea typeface="方正书宋_GBK" panose="02000000000000000000" charset="-122"/>
            </a:endParaRPr>
          </a:p>
          <a:p>
            <a:pPr lvl="0" algn="ctr"/>
            <a:r>
              <a:rPr lang="zh-CN" altLang="en-US" sz="2000" b="0" dirty="0">
                <a:solidFill>
                  <a:schemeClr val="tx1"/>
                </a:solidFill>
                <a:latin typeface="DejaVu Sans" panose="020B0603030804020204" charset="0"/>
                <a:ea typeface="方正书宋_GBK" panose="02000000000000000000" charset="-122"/>
              </a:rPr>
              <a:t>控制单元</a:t>
            </a:r>
            <a:endParaRPr lang="zh-CN" altLang="en-US" sz="2000" b="0" dirty="0">
              <a:solidFill>
                <a:schemeClr val="tx1"/>
              </a:solidFill>
              <a:latin typeface="DejaVu Sans" panose="020B0603030804020204" charset="0"/>
              <a:ea typeface="方正书宋_GBK" panose="02000000000000000000" charset="-122"/>
            </a:endParaRPr>
          </a:p>
          <a:p>
            <a:pPr lvl="0" algn="ctr"/>
            <a:endParaRPr lang="zh-CN" altLang="en-US" sz="2000" b="0" dirty="0">
              <a:solidFill>
                <a:schemeClr val="tx1"/>
              </a:solidFill>
              <a:latin typeface="DejaVu Sans" panose="020B0603030804020204" charset="0"/>
              <a:ea typeface="方正书宋_GBK" panose="02000000000000000000" charset="-122"/>
            </a:endParaRPr>
          </a:p>
        </p:txBody>
      </p:sp>
      <p:sp>
        <p:nvSpPr>
          <p:cNvPr id="26646" name="左右箭头 26646"/>
          <p:cNvSpPr/>
          <p:nvPr/>
        </p:nvSpPr>
        <p:spPr>
          <a:xfrm>
            <a:off x="4127500" y="2452370"/>
            <a:ext cx="1785620" cy="504825"/>
          </a:xfrm>
          <a:prstGeom prst="leftRightArrow">
            <a:avLst>
              <a:gd name="adj1" fmla="val 50000"/>
              <a:gd name="adj2" fmla="val 51273"/>
            </a:avLst>
          </a:prstGeom>
          <a:noFill/>
          <a:ln w="9525" cap="flat" cmpd="sng">
            <a:solidFill>
              <a:schemeClr val="tx1"/>
            </a:solidFill>
            <a:prstDash val="solid"/>
            <a:miter/>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26647" name="文本框 26647"/>
          <p:cNvSpPr txBox="true"/>
          <p:nvPr/>
        </p:nvSpPr>
        <p:spPr>
          <a:xfrm>
            <a:off x="4448810" y="2061210"/>
            <a:ext cx="1149985" cy="377190"/>
          </a:xfrm>
          <a:prstGeom prst="rect">
            <a:avLst/>
          </a:prstGeom>
          <a:noFill/>
          <a:ln w="9525">
            <a:noFill/>
            <a:miter/>
          </a:ln>
        </p:spPr>
        <p:txBody>
          <a:bodyPr wrap="square" lIns="72418" tIns="36208" rIns="72418" bIns="36208" anchor="t">
            <a:spAutoFit/>
          </a:bodyPr>
          <a:p>
            <a:pPr lvl="0"/>
            <a:r>
              <a:rPr lang="x-none" altLang="zh-CN" sz="2000" b="0" dirty="0">
                <a:solidFill>
                  <a:schemeClr val="tx1"/>
                </a:solidFill>
                <a:latin typeface="DejaVu Sans" panose="020B0603030804020204" charset="0"/>
                <a:ea typeface="方正书宋_GBK" panose="02000000000000000000" charset="-122"/>
                <a:sym typeface="+mn-ea"/>
              </a:rPr>
              <a:t>I/O </a:t>
            </a:r>
            <a:r>
              <a:rPr lang="zh-CN" altLang="en-US" sz="2000" b="0" dirty="0">
                <a:solidFill>
                  <a:schemeClr val="tx1"/>
                </a:solidFill>
                <a:latin typeface="DejaVu Sans" panose="020B0603030804020204" charset="0"/>
                <a:ea typeface="方正书宋_GBK" panose="02000000000000000000" charset="-122"/>
              </a:rPr>
              <a:t>总线</a:t>
            </a:r>
            <a:endParaRPr lang="x-none" altLang="zh-CN" sz="2000" b="0" dirty="0">
              <a:solidFill>
                <a:schemeClr val="tx1"/>
              </a:solidFill>
              <a:latin typeface="DejaVu Sans" panose="020B0603030804020204" charset="0"/>
              <a:ea typeface="方正书宋_GBK" panose="02000000000000000000" charset="-122"/>
            </a:endParaRPr>
          </a:p>
        </p:txBody>
      </p:sp>
      <p:sp>
        <p:nvSpPr>
          <p:cNvPr id="26648" name="文本框 26648"/>
          <p:cNvSpPr txBox="true"/>
          <p:nvPr/>
        </p:nvSpPr>
        <p:spPr>
          <a:xfrm>
            <a:off x="865823" y="3429000"/>
            <a:ext cx="1368425" cy="1241425"/>
          </a:xfrm>
          <a:prstGeom prst="rect">
            <a:avLst/>
          </a:prstGeom>
          <a:noFill/>
          <a:ln w="9525" cap="flat" cmpd="sng">
            <a:solidFill>
              <a:schemeClr val="tx1"/>
            </a:solidFill>
            <a:prstDash val="solid"/>
            <a:miter/>
            <a:headEnd type="none" w="med" len="med"/>
            <a:tailEnd type="none" w="med" len="med"/>
          </a:ln>
        </p:spPr>
        <p:txBody>
          <a:bodyPr lIns="72418" tIns="36208" rIns="72418" bIns="36208" anchor="t">
            <a:spAutoFit/>
          </a:bodyPr>
          <a:p>
            <a:pPr lvl="0" algn="ctr"/>
            <a:endParaRPr lang="zh-CN" altLang="en-US" sz="1800" b="0" dirty="0">
              <a:solidFill>
                <a:schemeClr val="tx1"/>
              </a:solidFill>
              <a:latin typeface="DejaVu Sans" panose="020B0603030804020204" charset="0"/>
              <a:ea typeface="方正书宋_GBK" panose="02000000000000000000" charset="-122"/>
            </a:endParaRPr>
          </a:p>
          <a:p>
            <a:pPr lvl="0" algn="ctr"/>
            <a:r>
              <a:rPr lang="zh-CN" altLang="en-US" sz="2000" b="0" dirty="0">
                <a:solidFill>
                  <a:schemeClr val="tx1"/>
                </a:solidFill>
                <a:latin typeface="DejaVu Sans" panose="020B0603030804020204" charset="0"/>
                <a:ea typeface="方正书宋_GBK" panose="02000000000000000000" charset="-122"/>
              </a:rPr>
              <a:t>计算单元</a:t>
            </a:r>
            <a:r>
              <a:rPr lang="en-US" altLang="x-none" sz="2000" b="0" dirty="0">
                <a:solidFill>
                  <a:schemeClr val="tx1"/>
                </a:solidFill>
                <a:latin typeface="DejaVu Sans" panose="020B0603030804020204" charset="0"/>
                <a:ea typeface="方正书宋_GBK" panose="02000000000000000000" charset="-122"/>
              </a:rPr>
              <a:t>ALU</a:t>
            </a:r>
            <a:endParaRPr lang="en-US" altLang="x-none" sz="2000" b="0" dirty="0">
              <a:solidFill>
                <a:schemeClr val="tx1"/>
              </a:solidFill>
              <a:latin typeface="DejaVu Sans" panose="020B0603030804020204" charset="0"/>
              <a:ea typeface="方正书宋_GBK" panose="02000000000000000000" charset="-122"/>
            </a:endParaRPr>
          </a:p>
          <a:p>
            <a:pPr lvl="0" algn="ctr"/>
            <a:endParaRPr lang="zh-CN" altLang="en-US" sz="1800" b="0" dirty="0">
              <a:solidFill>
                <a:schemeClr val="tx1"/>
              </a:solidFill>
              <a:latin typeface="DejaVu Sans" panose="020B0603030804020204" charset="0"/>
              <a:ea typeface="方正书宋_GBK" panose="02000000000000000000" charset="-122"/>
            </a:endParaRPr>
          </a:p>
        </p:txBody>
      </p:sp>
      <p:graphicFrame>
        <p:nvGraphicFramePr>
          <p:cNvPr id="26650" name="表格 26649"/>
          <p:cNvGraphicFramePr/>
          <p:nvPr/>
        </p:nvGraphicFramePr>
        <p:xfrm>
          <a:off x="2596198" y="2359660"/>
          <a:ext cx="1077913" cy="1828800"/>
        </p:xfrm>
        <a:graphic>
          <a:graphicData uri="http://schemas.openxmlformats.org/drawingml/2006/table">
            <a:tbl>
              <a:tblPr/>
              <a:tblGrid>
                <a:gridCol w="1077913"/>
              </a:tblGrid>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b="1" dirty="0">
                          <a:solidFill>
                            <a:srgbClr val="FFFFFF"/>
                          </a:solidFill>
                          <a:latin typeface="DejaVu Sans" panose="020B0603030804020204" charset="0"/>
                          <a:ea typeface="方正书宋_GBK" panose="02000000000000000000" charset="-122"/>
                          <a:cs typeface="DejaVu Sans" panose="020B0603030804020204" charset="0"/>
                        </a:rPr>
                        <a:t>寄存器</a:t>
                      </a:r>
                      <a:endParaRPr lang="zh-CN" altLang="en-US" sz="1800" b="1" dirty="0">
                        <a:solidFill>
                          <a:srgbClr val="FFFFFF"/>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175" cap="flat" cmpd="sng">
                      <a:solidFill>
                        <a:schemeClr val="tx1"/>
                      </a:solidFill>
                      <a:prstDash val="solid"/>
                      <a:headEnd type="none" w="med" len="med"/>
                      <a:tailEnd type="none" w="med" len="med"/>
                    </a:lnT>
                    <a:lnB cap="flat">
                      <a:noFill/>
                    </a:lnB>
                    <a:lnTlToBr>
                      <a:noFill/>
                    </a:lnTlToBr>
                    <a:lnBlToTr>
                      <a:noFill/>
                    </a:lnBlToTr>
                    <a:solidFill>
                      <a:srgbClr val="4F81BD">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D0D8E8">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E9EDF4">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D0D8E8">
                        <a:alpha val="100000"/>
                      </a:srgbClr>
                    </a:solid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a:solidFill>
                            <a:srgbClr val="000000"/>
                          </a:solidFill>
                          <a:latin typeface="DejaVu Sans" panose="020B0603030804020204" charset="0"/>
                          <a:ea typeface="方正书宋_GBK" panose="02000000000000000000" charset="-122"/>
                          <a:cs typeface="DejaVu Sans" panose="020B0603030804020204" charset="0"/>
                        </a:rPr>
                        <a:t>...</a:t>
                      </a:r>
                      <a:endParaRPr lang="en-US" altLang="zh-CN" sz="180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w="3175" cap="flat" cmpd="sng">
                      <a:solidFill>
                        <a:schemeClr val="tx1"/>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26663" name="文本框 26663"/>
          <p:cNvSpPr txBox="true"/>
          <p:nvPr/>
        </p:nvSpPr>
        <p:spPr>
          <a:xfrm>
            <a:off x="1136015" y="5445125"/>
            <a:ext cx="6575425" cy="872490"/>
          </a:xfrm>
          <a:prstGeom prst="rect">
            <a:avLst/>
          </a:prstGeom>
          <a:noFill/>
          <a:ln w="9525">
            <a:noFill/>
            <a:miter/>
          </a:ln>
        </p:spPr>
        <p:txBody>
          <a:bodyPr wrap="none" lIns="72418" tIns="36208" rIns="72418" bIns="36208" anchor="t">
            <a:spAutoFit/>
          </a:bodyPr>
          <a:p>
            <a:pPr lvl="0"/>
            <a:r>
              <a:rPr lang="zh-CN" altLang="en-US" sz="2600" dirty="0">
                <a:solidFill>
                  <a:schemeClr val="tx1"/>
                </a:solidFill>
                <a:latin typeface="DejaVu Sans" panose="020B0603030804020204" charset="0"/>
                <a:ea typeface="方正书宋_GBK" panose="02000000000000000000" charset="-122"/>
              </a:rPr>
              <a:t>取指令</a:t>
            </a:r>
            <a:r>
              <a:rPr lang="en-US" altLang="zh-CN" sz="2600" dirty="0">
                <a:solidFill>
                  <a:schemeClr val="tx1"/>
                </a:solidFill>
                <a:latin typeface="DejaVu Sans" panose="020B0603030804020204" charset="0"/>
                <a:ea typeface="方正书宋_GBK" panose="02000000000000000000" charset="-122"/>
              </a:rPr>
              <a:t>/</a:t>
            </a:r>
            <a:r>
              <a:rPr lang="zh-CN" altLang="en-US" sz="2600" dirty="0">
                <a:solidFill>
                  <a:schemeClr val="tx1"/>
                </a:solidFill>
                <a:latin typeface="DejaVu Sans" panose="020B0603030804020204" charset="0"/>
                <a:ea typeface="方正书宋_GBK" panose="02000000000000000000" charset="-122"/>
              </a:rPr>
              <a:t>数据，执行指令（计算），写回数据</a:t>
            </a:r>
            <a:endParaRPr lang="zh-CN" altLang="en-US" sz="2600" dirty="0">
              <a:solidFill>
                <a:schemeClr val="tx1"/>
              </a:solidFill>
              <a:latin typeface="DejaVu Sans" panose="020B0603030804020204" charset="0"/>
              <a:ea typeface="方正书宋_GBK" panose="02000000000000000000" charset="-122"/>
            </a:endParaRPr>
          </a:p>
          <a:p>
            <a:pPr lvl="0"/>
            <a:r>
              <a:rPr lang="x-none" altLang="zh-CN" sz="2600" dirty="0">
                <a:solidFill>
                  <a:schemeClr val="tx1"/>
                </a:solidFill>
                <a:latin typeface="DejaVu Sans" panose="020B0603030804020204" charset="0"/>
                <a:ea typeface="方正书宋_GBK" panose="02000000000000000000" charset="-122"/>
              </a:rPr>
              <a:t>（图灵机：纸带，读写头，状态，控制）</a:t>
            </a:r>
            <a:endParaRPr lang="x-none" altLang="zh-CN" sz="2600" dirty="0">
              <a:solidFill>
                <a:schemeClr val="tx1"/>
              </a:solidFill>
              <a:latin typeface="DejaVu Sans" panose="020B0603030804020204" charset="0"/>
              <a:ea typeface="方正书宋_GBK" panose="02000000000000000000" charset="-122"/>
            </a:endParaRPr>
          </a:p>
        </p:txBody>
      </p:sp>
      <p:sp>
        <p:nvSpPr>
          <p:cNvPr id="3" name="矩形 26627"/>
          <p:cNvSpPr/>
          <p:nvPr/>
        </p:nvSpPr>
        <p:spPr>
          <a:xfrm>
            <a:off x="6054090" y="4279265"/>
            <a:ext cx="2156460" cy="937260"/>
          </a:xfrm>
          <a:prstGeom prst="rect">
            <a:avLst/>
          </a:prstGeom>
          <a:noFill/>
          <a:ln w="9525" cap="flat" cmpd="sng">
            <a:solidFill>
              <a:schemeClr val="tx1"/>
            </a:solidFill>
            <a:prstDash val="dash"/>
            <a:miter/>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4" name="文本框 26628"/>
          <p:cNvSpPr txBox="true"/>
          <p:nvPr/>
        </p:nvSpPr>
        <p:spPr>
          <a:xfrm>
            <a:off x="6082030" y="4572635"/>
            <a:ext cx="2128520" cy="441325"/>
          </a:xfrm>
          <a:prstGeom prst="rect">
            <a:avLst/>
          </a:prstGeom>
          <a:noFill/>
          <a:ln w="9525">
            <a:noFill/>
            <a:miter/>
          </a:ln>
        </p:spPr>
        <p:txBody>
          <a:bodyPr wrap="square" lIns="72418" tIns="36208" rIns="72418" bIns="36208" anchor="t">
            <a:spAutoFit/>
          </a:bodyPr>
          <a:p>
            <a:pPr lvl="0"/>
            <a:r>
              <a:rPr lang="zh-CN" altLang="en-US" sz="2400" b="0" dirty="0">
                <a:solidFill>
                  <a:schemeClr val="tx1"/>
                </a:solidFill>
                <a:latin typeface="DejaVu Sans" panose="020B0603030804020204" charset="0"/>
                <a:ea typeface="方正书宋_GBK" panose="02000000000000000000" charset="-122"/>
              </a:rPr>
              <a:t>输入</a:t>
            </a:r>
            <a:r>
              <a:rPr lang="en-US" altLang="zh-CN" sz="2400" b="0" dirty="0">
                <a:solidFill>
                  <a:schemeClr val="tx1"/>
                </a:solidFill>
                <a:latin typeface="DejaVu Sans" panose="020B0603030804020204" charset="0"/>
                <a:ea typeface="方正书宋_GBK" panose="02000000000000000000" charset="-122"/>
              </a:rPr>
              <a:t>/</a:t>
            </a:r>
            <a:r>
              <a:rPr lang="zh-CN" altLang="en-US" sz="2400" b="0" dirty="0">
                <a:solidFill>
                  <a:schemeClr val="tx1"/>
                </a:solidFill>
                <a:latin typeface="DejaVu Sans" panose="020B0603030804020204" charset="0"/>
                <a:ea typeface="方正书宋_GBK" panose="02000000000000000000" charset="-122"/>
              </a:rPr>
              <a:t>输出设备</a:t>
            </a:r>
            <a:endParaRPr lang="zh-CN" altLang="en-US" sz="24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457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11</a:t>
            </a:r>
            <a:endParaRPr lang="zh-CN" altLang="en-US" sz="1400" b="0" dirty="0">
              <a:solidFill>
                <a:schemeClr val="tx2"/>
              </a:solidFill>
              <a:latin typeface="DejaVu Sans" panose="020B0603030804020204" charset="0"/>
              <a:ea typeface="方正书宋_GBK" panose="02000000000000000000" charset="-122"/>
            </a:endParaRPr>
          </a:p>
        </p:txBody>
      </p:sp>
      <p:sp>
        <p:nvSpPr>
          <p:cNvPr id="27651" name="矩形 24578"/>
          <p:cNvSpPr/>
          <p:nvPr/>
        </p:nvSpPr>
        <p:spPr>
          <a:xfrm>
            <a:off x="492125" y="1746250"/>
            <a:ext cx="8050530" cy="175069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en-US" altLang="x-none"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CPU</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：运算器，控制器，寄存器</a:t>
            </a: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x-none"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状态和</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中间结果</a:t>
            </a: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存储器：</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用来存储程序和数据</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I/O</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设备：</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输入数据、</a:t>
            </a:r>
            <a:r>
              <a:rPr lang="zh-CN" altLang="en-US" sz="24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输出计算结果</a:t>
            </a:r>
            <a:endPar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27653" name="矩形 2458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7654" name="矩形 24581"/>
          <p:cNvSpPr/>
          <p:nvPr/>
        </p:nvSpPr>
        <p:spPr>
          <a:xfrm>
            <a:off x="214630" y="530225"/>
            <a:ext cx="8038465" cy="68199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存储程序式计算机的结构和特点</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7655" name="矩形 24582"/>
          <p:cNvSpPr/>
          <p:nvPr/>
        </p:nvSpPr>
        <p:spPr>
          <a:xfrm>
            <a:off x="665163" y="11636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基本部件</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7657" name="矩形 24584"/>
          <p:cNvSpPr/>
          <p:nvPr/>
        </p:nvSpPr>
        <p:spPr>
          <a:xfrm>
            <a:off x="666750" y="3494088"/>
            <a:ext cx="2498725"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24583"/>
          <p:cNvSpPr/>
          <p:nvPr/>
        </p:nvSpPr>
        <p:spPr>
          <a:xfrm>
            <a:off x="455295" y="4060825"/>
            <a:ext cx="5256213" cy="2340610"/>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集中顺序过程控制</a:t>
            </a:r>
            <a:endParaRPr lang="zh-CN" altLang="en-US"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过程性</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模拟人们手工操作</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集中控制</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：由</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CPU</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集中管理</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顺序性</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顺序执行 </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4">
                                            <p:txEl>
                                              <p:charRg st="0" end="18"/>
                                            </p:txEl>
                                          </p:spTgt>
                                        </p:tgtEl>
                                        <p:attrNameLst>
                                          <p:attrName>style.visibility</p:attrName>
                                        </p:attrNameLst>
                                      </p:cBhvr>
                                      <p:to>
                                        <p:strVal val="visible"/>
                                      </p:to>
                                    </p:set>
                                    <p:anim calcmode="lin" valueType="num">
                                      <p:cBhvr additive="base">
                                        <p:cTn id="7" dur="1000" fill="hold"/>
                                        <p:tgtEl>
                                          <p:spTgt spid="27654">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5"/>
                                        </p:tgtEl>
                                        <p:attrNameLst>
                                          <p:attrName>style.visibility</p:attrName>
                                        </p:attrNameLst>
                                      </p:cBhvr>
                                      <p:to>
                                        <p:strVal val="visible"/>
                                      </p:to>
                                    </p:set>
                                    <p:anim calcmode="lin" valueType="num">
                                      <p:cBhvr additive="base">
                                        <p:cTn id="13" dur="500" fill="hold"/>
                                        <p:tgtEl>
                                          <p:spTgt spid="27655"/>
                                        </p:tgtEl>
                                        <p:attrNameLst>
                                          <p:attrName>ppt_x</p:attrName>
                                        </p:attrNameLst>
                                      </p:cBhvr>
                                      <p:tavLst>
                                        <p:tav tm="0">
                                          <p:val>
                                            <p:strVal val="0-#ppt_w/2"/>
                                          </p:val>
                                        </p:tav>
                                        <p:tav tm="100000">
                                          <p:val>
                                            <p:strVal val="#ppt_x"/>
                                          </p:val>
                                        </p:tav>
                                      </p:tavLst>
                                    </p:anim>
                                    <p:anim calcmode="lin" valueType="num">
                                      <p:cBhvr additive="base">
                                        <p:cTn id="14"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charRg st="0" end="16"/>
                                            </p:txEl>
                                          </p:spTgt>
                                        </p:tgtEl>
                                        <p:attrNameLst>
                                          <p:attrName>style.visibility</p:attrName>
                                        </p:attrNameLst>
                                      </p:cBhvr>
                                      <p:to>
                                        <p:strVal val="visible"/>
                                      </p:to>
                                    </p:set>
                                    <p:anim calcmode="lin" valueType="num">
                                      <p:cBhvr additive="base">
                                        <p:cTn id="19" dur="1000" fill="hold"/>
                                        <p:tgtEl>
                                          <p:spTgt spid="27651">
                                            <p:txEl>
                                              <p:charRg st="0" end="1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7651">
                                            <p:txEl>
                                              <p:charRg st="0" end="1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651">
                                            <p:txEl>
                                              <p:charRg st="16" end="22"/>
                                            </p:txEl>
                                          </p:spTgt>
                                        </p:tgtEl>
                                        <p:attrNameLst>
                                          <p:attrName>style.visibility</p:attrName>
                                        </p:attrNameLst>
                                      </p:cBhvr>
                                      <p:to>
                                        <p:strVal val="visible"/>
                                      </p:to>
                                    </p:set>
                                    <p:anim calcmode="lin" valueType="num">
                                      <p:cBhvr additive="base">
                                        <p:cTn id="23" dur="1000" fill="hold"/>
                                        <p:tgtEl>
                                          <p:spTgt spid="27651">
                                            <p:txEl>
                                              <p:charRg st="16" end="22"/>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7651">
                                            <p:txEl>
                                              <p:charRg st="16" end="2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651">
                                            <p:txEl>
                                              <p:charRg st="22" end="42"/>
                                            </p:txEl>
                                          </p:spTgt>
                                        </p:tgtEl>
                                        <p:attrNameLst>
                                          <p:attrName>style.visibility</p:attrName>
                                        </p:attrNameLst>
                                      </p:cBhvr>
                                      <p:to>
                                        <p:strVal val="visible"/>
                                      </p:to>
                                    </p:set>
                                    <p:anim calcmode="lin" valueType="num">
                                      <p:cBhvr additive="base">
                                        <p:cTn id="27" dur="1000" fill="hold"/>
                                        <p:tgtEl>
                                          <p:spTgt spid="27651">
                                            <p:txEl>
                                              <p:charRg st="22" end="4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7651">
                                            <p:txEl>
                                              <p:charRg st="22" end="4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657"/>
                                        </p:tgtEl>
                                        <p:attrNameLst>
                                          <p:attrName>style.visibility</p:attrName>
                                        </p:attrNameLst>
                                      </p:cBhvr>
                                      <p:to>
                                        <p:strVal val="visible"/>
                                      </p:to>
                                    </p:set>
                                    <p:anim calcmode="lin" valueType="num">
                                      <p:cBhvr additive="base">
                                        <p:cTn id="33" dur="500" fill="hold"/>
                                        <p:tgtEl>
                                          <p:spTgt spid="27657"/>
                                        </p:tgtEl>
                                        <p:attrNameLst>
                                          <p:attrName>ppt_x</p:attrName>
                                        </p:attrNameLst>
                                      </p:cBhvr>
                                      <p:tavLst>
                                        <p:tav tm="0">
                                          <p:val>
                                            <p:strVal val="0-#ppt_w/2"/>
                                          </p:val>
                                        </p:tav>
                                        <p:tav tm="100000">
                                          <p:val>
                                            <p:strVal val="#ppt_x"/>
                                          </p:val>
                                        </p:tav>
                                      </p:tavLst>
                                    </p:anim>
                                    <p:anim calcmode="lin" valueType="num">
                                      <p:cBhvr additive="base">
                                        <p:cTn id="34" dur="500" fill="hold"/>
                                        <p:tgtEl>
                                          <p:spTgt spid="2765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4" grpId="0" build="p"/>
      <p:bldP spid="27655" grpId="0"/>
      <p:bldP spid="27657"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内容占位符 23554"/>
          <p:cNvPicPr>
            <a:picLocks noGrp="true" noChangeAspect="true"/>
          </p:cNvPicPr>
          <p:nvPr>
            <p:ph idx="2147483647"/>
          </p:nvPr>
        </p:nvPicPr>
        <p:blipFill>
          <a:blip r:embed="rId1"/>
          <a:stretch>
            <a:fillRect/>
          </a:stretch>
        </p:blipFill>
        <p:spPr>
          <a:xfrm>
            <a:off x="0" y="0"/>
            <a:ext cx="838200" cy="517525"/>
          </a:xfrm>
        </p:spPr>
      </p:pic>
      <p:sp>
        <p:nvSpPr>
          <p:cNvPr id="29699"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9700" name="矩形 29699"/>
          <p:cNvSpPr/>
          <p:nvPr/>
        </p:nvSpPr>
        <p:spPr>
          <a:xfrm>
            <a:off x="488950" y="769938"/>
            <a:ext cx="8135938"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存储程序式计算机（冯.诺依曼计算机模型）</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9701" name="矩形 29700"/>
          <p:cNvSpPr/>
          <p:nvPr/>
        </p:nvSpPr>
        <p:spPr>
          <a:xfrm>
            <a:off x="753745" y="1447800"/>
            <a:ext cx="7691755" cy="4940935"/>
          </a:xfrm>
          <a:prstGeom prst="rect">
            <a:avLst/>
          </a:prstGeom>
          <a:noFill/>
          <a:ln w="9525">
            <a:noFill/>
            <a:miter/>
          </a:ln>
        </p:spPr>
        <p:txBody>
          <a:bodyPr anchor="t"/>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DejaVu Sans" panose="020B0603030804020204" charset="0"/>
                <a:ea typeface="方正书宋_GBK" panose="02000000000000000000" charset="-122"/>
              </a:rPr>
              <a:t>计算机的本质是用指令来处理数据。</a:t>
            </a:r>
            <a:endParaRPr lang="zh-CN" altLang="en-US" dirty="0">
              <a:solidFill>
                <a:schemeClr val="tx1"/>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DejaVu Sans" panose="020B0603030804020204" charset="0"/>
                <a:ea typeface="方正书宋_GBK" panose="02000000000000000000" charset="-122"/>
              </a:rPr>
              <a:t>程序（作业）就是指令和数据的集合，也可以看作是数据结构＋算法。</a:t>
            </a:r>
            <a:endParaRPr lang="zh-CN" altLang="en-US" dirty="0">
              <a:solidFill>
                <a:schemeClr val="tx1"/>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DejaVu Sans" panose="020B0603030804020204" charset="0"/>
                <a:ea typeface="方正书宋_GBK" panose="02000000000000000000" charset="-122"/>
              </a:rPr>
              <a:t>从开始到现在：</a:t>
            </a:r>
            <a:endParaRPr lang="zh-CN" altLang="en-US" dirty="0">
              <a:solidFill>
                <a:schemeClr val="tx1"/>
              </a:solidFill>
              <a:latin typeface="DejaVu Sans" panose="020B060303080402020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3030804020204" charset="0"/>
                <a:ea typeface="方正书宋_GBK" panose="02000000000000000000" charset="-122"/>
              </a:rPr>
              <a:t>计算机的模型没有变；</a:t>
            </a:r>
            <a:endParaRPr lang="zh-CN" altLang="en-US" sz="2800" b="0" i="1" u="none" baseline="0" dirty="0">
              <a:solidFill>
                <a:schemeClr val="tx1"/>
              </a:solidFill>
              <a:latin typeface="DejaVu Sans" panose="020B060303080402020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3030804020204" charset="0"/>
                <a:ea typeface="方正书宋_GBK" panose="02000000000000000000" charset="-122"/>
              </a:rPr>
              <a:t>计算机的本质没有变；</a:t>
            </a:r>
            <a:endParaRPr lang="zh-CN" altLang="en-US" sz="2800" b="0" i="1" u="none" baseline="0" dirty="0">
              <a:solidFill>
                <a:schemeClr val="tx1"/>
              </a:solidFill>
              <a:latin typeface="DejaVu Sans" panose="020B060303080402020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3030804020204" charset="0"/>
                <a:ea typeface="方正书宋_GBK" panose="02000000000000000000" charset="-122"/>
              </a:rPr>
              <a:t>程序的本质也没有变；</a:t>
            </a:r>
            <a:endParaRPr lang="zh-CN" altLang="en-US" sz="2800" b="0" i="1" u="none" baseline="0" dirty="0">
              <a:solidFill>
                <a:schemeClr val="tx1"/>
              </a:solidFill>
              <a:latin typeface="DejaVu Sans" panose="020B0603030804020204" charset="0"/>
              <a:ea typeface="方正书宋_GBK" panose="02000000000000000000" charset="-122"/>
            </a:endParaRPr>
          </a:p>
          <a:p>
            <a:pPr lvl="1" algn="l" eaLnBrk="1" fontAlgn="base" latinLnBrk="0" hangingPunct="1">
              <a:lnSpc>
                <a:spcPct val="90000"/>
              </a:lnSpc>
              <a:spcBef>
                <a:spcPct val="30000"/>
              </a:spcBef>
              <a:spcAft>
                <a:spcPct val="20000"/>
              </a:spcAft>
              <a:buClr>
                <a:schemeClr val="tx2"/>
              </a:buClr>
              <a:buSzPct val="95000"/>
              <a:buFont typeface="Wingdings" panose="05000000000000000000" pitchFamily="2" charset="2"/>
            </a:pPr>
            <a:r>
              <a:rPr lang="zh-CN" altLang="en-US" sz="2800" b="0" i="1" u="none" baseline="0" dirty="0">
                <a:solidFill>
                  <a:schemeClr val="tx1"/>
                </a:solidFill>
                <a:latin typeface="DejaVu Sans" panose="020B0603030804020204" charset="0"/>
                <a:ea typeface="方正书宋_GBK" panose="02000000000000000000" charset="-122"/>
              </a:rPr>
              <a:t>变化的只是计算机中各个部件的规模和性能</a:t>
            </a:r>
            <a:endParaRPr lang="zh-CN" altLang="en-US" sz="2800" b="0" i="1"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内容占位符 23554"/>
          <p:cNvPicPr>
            <a:picLocks noGrp="true" noChangeAspect="true"/>
          </p:cNvPicPr>
          <p:nvPr>
            <p:ph idx="2147483647"/>
          </p:nvPr>
        </p:nvPicPr>
        <p:blipFill>
          <a:blip r:embed="rId1"/>
          <a:stretch>
            <a:fillRect/>
          </a:stretch>
        </p:blipFill>
        <p:spPr>
          <a:xfrm>
            <a:off x="0" y="0"/>
            <a:ext cx="838200" cy="517525"/>
          </a:xfrm>
        </p:spPr>
      </p:pic>
      <p:sp>
        <p:nvSpPr>
          <p:cNvPr id="29699"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9700" name="矩形 29699"/>
          <p:cNvSpPr/>
          <p:nvPr/>
        </p:nvSpPr>
        <p:spPr>
          <a:xfrm>
            <a:off x="503555" y="589598"/>
            <a:ext cx="8135938"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存储程序式计算机的发展</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9701" name="矩形 29700"/>
          <p:cNvSpPr/>
          <p:nvPr/>
        </p:nvSpPr>
        <p:spPr>
          <a:xfrm>
            <a:off x="381000" y="1428115"/>
            <a:ext cx="8320405" cy="5102860"/>
          </a:xfrm>
          <a:prstGeom prst="rect">
            <a:avLst/>
          </a:prstGeom>
          <a:noFill/>
          <a:ln w="9525">
            <a:noFill/>
            <a:miter/>
          </a:ln>
        </p:spPr>
        <p:txBody>
          <a:bodyPr anchor="t"/>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en-US" altLang="zh-CN" b="0" dirty="0">
                <a:solidFill>
                  <a:schemeClr val="tx1"/>
                </a:solidFill>
                <a:latin typeface="DejaVu Sans" panose="020B0603030804020204" charset="0"/>
                <a:ea typeface="方正书宋_GBK" panose="02000000000000000000" charset="-122"/>
              </a:rPr>
              <a:t>CPU</a:t>
            </a:r>
            <a:endParaRPr lang="en-US" altLang="zh-CN" dirty="0">
              <a:solidFill>
                <a:schemeClr val="tx1"/>
              </a:solidFill>
              <a:latin typeface="DejaVu Sans" panose="020B0603030804020204" charset="0"/>
              <a:ea typeface="方正书宋_GBK" panose="02000000000000000000" charset="-122"/>
            </a:endParaRPr>
          </a:p>
          <a:p>
            <a:pPr marL="1066800" lvl="1"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400" b="0" dirty="0">
                <a:solidFill>
                  <a:schemeClr val="tx1"/>
                </a:solidFill>
                <a:latin typeface="DejaVu Sans" panose="020B0603030804020204" charset="0"/>
                <a:ea typeface="方正书宋_GBK" panose="02000000000000000000" charset="-122"/>
              </a:rPr>
              <a:t>运算器，控制器，寄存器</a:t>
            </a:r>
            <a:r>
              <a:rPr lang="x-none" altLang="zh-CN" sz="2400" b="0" dirty="0">
                <a:solidFill>
                  <a:schemeClr val="tx1"/>
                </a:solidFill>
                <a:latin typeface="DejaVu Sans" panose="020B0603030804020204" charset="0"/>
                <a:ea typeface="方正书宋_GBK" panose="02000000000000000000" charset="-122"/>
              </a:rPr>
              <a:t>，</a:t>
            </a:r>
            <a:r>
              <a:rPr lang="zh-CN" altLang="en-US" sz="2400" b="0" dirty="0">
                <a:solidFill>
                  <a:schemeClr val="tx1"/>
                </a:solidFill>
                <a:latin typeface="DejaVu Sans" panose="020B0603030804020204" charset="0"/>
                <a:ea typeface="方正书宋_GBK" panose="02000000000000000000" charset="-122"/>
                <a:sym typeface="+mn-ea"/>
              </a:rPr>
              <a:t>多核</a:t>
            </a:r>
            <a:endParaRPr lang="zh-CN" altLang="en-US" sz="2400" b="0" dirty="0">
              <a:solidFill>
                <a:schemeClr val="tx1"/>
              </a:solidFill>
              <a:latin typeface="DejaVu Sans" panose="020B0603030804020204" charset="0"/>
              <a:ea typeface="方正书宋_GBK" panose="02000000000000000000" charset="-122"/>
            </a:endParaRPr>
          </a:p>
          <a:p>
            <a:pPr marL="1066800" lvl="1"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400" b="0" dirty="0">
                <a:solidFill>
                  <a:srgbClr val="4138FA"/>
                </a:solidFill>
                <a:latin typeface="DejaVu Sans" panose="020B0603030804020204" charset="0"/>
                <a:ea typeface="方正书宋_GBK" panose="02000000000000000000" charset="-122"/>
              </a:rPr>
              <a:t>指令集，寄存器</a:t>
            </a:r>
            <a:r>
              <a:rPr lang="zh-CN" altLang="en-US" sz="2400" b="0" dirty="0">
                <a:solidFill>
                  <a:srgbClr val="4138FA"/>
                </a:solidFill>
                <a:latin typeface="DejaVu Sans" panose="020B0603030804020204" charset="0"/>
                <a:ea typeface="方正书宋_GBK" panose="02000000000000000000" charset="-122"/>
                <a:sym typeface="+mn-ea"/>
              </a:rPr>
              <a:t>位数</a:t>
            </a:r>
            <a:r>
              <a:rPr lang="x-none" altLang="zh-CN" sz="2400" b="0" dirty="0">
                <a:solidFill>
                  <a:schemeClr val="tx1"/>
                </a:solidFill>
                <a:latin typeface="DejaVu Sans" panose="020B0603030804020204" charset="0"/>
                <a:ea typeface="方正书宋_GBK" panose="02000000000000000000" charset="-122"/>
                <a:sym typeface="+mn-ea"/>
              </a:rPr>
              <a:t>和</a:t>
            </a:r>
            <a:r>
              <a:rPr lang="zh-CN" altLang="en-US" sz="2400" b="0" dirty="0">
                <a:solidFill>
                  <a:schemeClr val="tx1"/>
                </a:solidFill>
                <a:latin typeface="DejaVu Sans" panose="020B0603030804020204" charset="0"/>
                <a:ea typeface="方正书宋_GBK" panose="02000000000000000000" charset="-122"/>
              </a:rPr>
              <a:t>数量</a:t>
            </a:r>
            <a:endParaRPr lang="zh-CN" altLang="en-US" sz="2400" b="0" dirty="0">
              <a:solidFill>
                <a:schemeClr val="tx1"/>
              </a:solidFill>
              <a:latin typeface="DejaVu Sans" panose="020B0603030804020204" charset="0"/>
              <a:ea typeface="方正书宋_GBK" panose="02000000000000000000" charset="-122"/>
            </a:endParaRPr>
          </a:p>
          <a:p>
            <a:pPr lvl="1" algn="l">
              <a:lnSpc>
                <a:spcPct val="90000"/>
              </a:lnSpc>
              <a:spcBef>
                <a:spcPct val="30000"/>
              </a:spcBef>
              <a:spcAft>
                <a:spcPct val="20000"/>
              </a:spcAft>
              <a:buClr>
                <a:schemeClr val="tx2"/>
              </a:buClr>
              <a:buSzPct val="95000"/>
              <a:buFont typeface="Wingdings" panose="05000000000000000000" pitchFamily="2" charset="2"/>
            </a:pPr>
            <a:r>
              <a:rPr lang="en-US" altLang="zh-CN" sz="2400" b="0" i="1" dirty="0">
                <a:solidFill>
                  <a:schemeClr val="tx1"/>
                </a:solidFill>
                <a:latin typeface="DejaVu Sans" panose="020B0603030804020204" charset="0"/>
                <a:ea typeface="方正书宋_GBK" panose="02000000000000000000" charset="-122"/>
                <a:cs typeface="+mn-ea"/>
              </a:rPr>
              <a:t>x86</a:t>
            </a:r>
            <a:r>
              <a:rPr lang="zh-CN" altLang="en-US" sz="2400" b="0" i="1" dirty="0">
                <a:solidFill>
                  <a:schemeClr val="tx1"/>
                </a:solidFill>
                <a:latin typeface="DejaVu Sans" panose="020B0603030804020204" charset="0"/>
                <a:ea typeface="方正书宋_GBK" panose="02000000000000000000" charset="-122"/>
                <a:cs typeface="+mn-ea"/>
              </a:rPr>
              <a:t>（</a:t>
            </a:r>
            <a:r>
              <a:rPr lang="en-US" altLang="zh-CN" sz="2400" b="0" i="1" dirty="0">
                <a:solidFill>
                  <a:schemeClr val="tx1"/>
                </a:solidFill>
                <a:latin typeface="DejaVu Sans" panose="020B0603030804020204" charset="0"/>
                <a:ea typeface="方正书宋_GBK" panose="02000000000000000000" charset="-122"/>
                <a:cs typeface="+mn-ea"/>
              </a:rPr>
              <a:t>8086</a:t>
            </a:r>
            <a:r>
              <a:rPr lang="zh-CN" altLang="en-US" sz="2400" b="0" i="1" dirty="0">
                <a:solidFill>
                  <a:schemeClr val="tx1"/>
                </a:solidFill>
                <a:latin typeface="DejaVu Sans" panose="020B0603030804020204" charset="0"/>
                <a:ea typeface="方正书宋_GBK" panose="02000000000000000000" charset="-122"/>
                <a:cs typeface="+mn-ea"/>
              </a:rPr>
              <a:t>，</a:t>
            </a:r>
            <a:r>
              <a:rPr lang="en-US" altLang="zh-CN" sz="2400" b="0" i="1" dirty="0">
                <a:solidFill>
                  <a:schemeClr val="tx1"/>
                </a:solidFill>
                <a:latin typeface="DejaVu Sans" panose="020B0603030804020204" charset="0"/>
                <a:ea typeface="方正书宋_GBK" panose="02000000000000000000" charset="-122"/>
                <a:cs typeface="+mn-ea"/>
              </a:rPr>
              <a:t>386...</a:t>
            </a:r>
            <a:r>
              <a:rPr lang="zh-CN" altLang="en-US" sz="2400" b="0" i="1" dirty="0">
                <a:solidFill>
                  <a:schemeClr val="tx1"/>
                </a:solidFill>
                <a:latin typeface="DejaVu Sans" panose="020B0603030804020204" charset="0"/>
                <a:ea typeface="方正书宋_GBK" panose="02000000000000000000" charset="-122"/>
                <a:cs typeface="+mn-ea"/>
              </a:rPr>
              <a:t>） ，</a:t>
            </a:r>
            <a:r>
              <a:rPr lang="en-US" altLang="zh-CN" sz="2400" b="0" i="1" u="none" baseline="0" dirty="0">
                <a:solidFill>
                  <a:schemeClr val="tx1"/>
                </a:solidFill>
                <a:latin typeface="DejaVu Sans" panose="020B0603030804020204" charset="0"/>
                <a:ea typeface="方正书宋_GBK" panose="02000000000000000000" charset="-122"/>
              </a:rPr>
              <a:t>x86-64</a:t>
            </a:r>
            <a:endParaRPr lang="en-US" altLang="zh-CN" sz="2400" b="0" i="1" u="none" baseline="0" dirty="0">
              <a:solidFill>
                <a:schemeClr val="tx1"/>
              </a:solidFill>
              <a:latin typeface="DejaVu Sans" panose="020B0603030804020204" charset="0"/>
              <a:ea typeface="方正书宋_GBK" panose="02000000000000000000" charset="-122"/>
            </a:endParaRPr>
          </a:p>
          <a:p>
            <a:pPr lvl="1">
              <a:lnSpc>
                <a:spcPct val="90000"/>
              </a:lnSpc>
              <a:spcBef>
                <a:spcPct val="30000"/>
              </a:spcBef>
              <a:spcAft>
                <a:spcPct val="20000"/>
              </a:spcAft>
              <a:buClr>
                <a:schemeClr val="tx2"/>
              </a:buClr>
              <a:buSzPct val="95000"/>
              <a:buFont typeface="Wingdings" panose="05000000000000000000" pitchFamily="2" charset="2"/>
            </a:pPr>
            <a:r>
              <a:rPr lang="en-US" altLang="zh-CN" sz="2400" b="0" i="1" u="none" baseline="0" dirty="0">
                <a:solidFill>
                  <a:schemeClr val="tx1"/>
                </a:solidFill>
                <a:latin typeface="DejaVu Sans" panose="020B0603030804020204" charset="0"/>
                <a:ea typeface="方正书宋_GBK" panose="02000000000000000000" charset="-122"/>
              </a:rPr>
              <a:t>arm</a:t>
            </a:r>
            <a:r>
              <a:rPr lang="zh-CN" altLang="en-US" sz="2400" b="0" i="1" u="none" baseline="0" dirty="0">
                <a:solidFill>
                  <a:schemeClr val="tx1"/>
                </a:solidFill>
                <a:latin typeface="DejaVu Sans" panose="020B0603030804020204" charset="0"/>
                <a:ea typeface="方正书宋_GBK" panose="02000000000000000000" charset="-122"/>
              </a:rPr>
              <a:t>（</a:t>
            </a:r>
            <a:r>
              <a:rPr lang="en-US" altLang="zh-CN" sz="2400" b="0" i="1" u="none" baseline="0" dirty="0">
                <a:solidFill>
                  <a:schemeClr val="tx1"/>
                </a:solidFill>
                <a:latin typeface="DejaVu Sans" panose="020B0603030804020204" charset="0"/>
                <a:ea typeface="方正书宋_GBK" panose="02000000000000000000" charset="-122"/>
              </a:rPr>
              <a:t>v4~v7</a:t>
            </a:r>
            <a:r>
              <a:rPr lang="zh-CN" altLang="en-US" sz="2400" b="0" i="1" u="none" baseline="0" dirty="0">
                <a:solidFill>
                  <a:schemeClr val="tx1"/>
                </a:solidFill>
                <a:latin typeface="DejaVu Sans" panose="020B0603030804020204" charset="0"/>
                <a:ea typeface="方正书宋_GBK" panose="02000000000000000000" charset="-122"/>
              </a:rPr>
              <a:t>），</a:t>
            </a:r>
            <a:r>
              <a:rPr lang="en-US" altLang="zh-CN" sz="2400" b="0" i="1" u="none" baseline="0" dirty="0">
                <a:solidFill>
                  <a:schemeClr val="tx1"/>
                </a:solidFill>
                <a:latin typeface="DejaVu Sans" panose="020B0603030804020204" charset="0"/>
                <a:ea typeface="方正书宋_GBK" panose="02000000000000000000" charset="-122"/>
              </a:rPr>
              <a:t>armv8 </a:t>
            </a:r>
            <a:endParaRPr lang="en-US" altLang="zh-CN" sz="2400" b="0" u="none" baseline="0" dirty="0">
              <a:solidFill>
                <a:schemeClr val="tx1"/>
              </a:solidFill>
              <a:latin typeface="DejaVu Sans" panose="020B0603030804020204" charset="0"/>
              <a:ea typeface="方正书宋_GBK" panose="02000000000000000000" charset="-122"/>
            </a:endParaRPr>
          </a:p>
          <a:p>
            <a:pPr lvl="1">
              <a:lnSpc>
                <a:spcPct val="90000"/>
              </a:lnSpc>
              <a:spcBef>
                <a:spcPct val="30000"/>
              </a:spcBef>
              <a:spcAft>
                <a:spcPct val="20000"/>
              </a:spcAft>
              <a:buClr>
                <a:schemeClr val="tx2"/>
              </a:buClr>
              <a:buSzPct val="95000"/>
              <a:buFont typeface="Wingdings" panose="05000000000000000000" pitchFamily="2" charset="2"/>
            </a:pPr>
            <a:r>
              <a:rPr lang="en-US" altLang="zh-CN" sz="2400" b="0" u="none" baseline="0" dirty="0">
                <a:solidFill>
                  <a:schemeClr val="tx1"/>
                </a:solidFill>
                <a:latin typeface="DejaVu Sans" panose="020B0603030804020204" charset="0"/>
                <a:ea typeface="方正书宋_GBK" panose="02000000000000000000" charset="-122"/>
              </a:rPr>
              <a:t>mips</a:t>
            </a:r>
            <a:r>
              <a:rPr lang="zh-CN" altLang="en-US" sz="2400" b="0" u="none" baseline="0" dirty="0">
                <a:solidFill>
                  <a:schemeClr val="tx1"/>
                </a:solidFill>
                <a:latin typeface="DejaVu Sans" panose="020B0603030804020204" charset="0"/>
                <a:ea typeface="方正书宋_GBK" panose="02000000000000000000" charset="-122"/>
              </a:rPr>
              <a:t>，</a:t>
            </a:r>
            <a:r>
              <a:rPr lang="en-US" altLang="zh-CN" sz="2400" b="0" u="none" baseline="0" dirty="0">
                <a:solidFill>
                  <a:schemeClr val="tx1"/>
                </a:solidFill>
                <a:latin typeface="DejaVu Sans" panose="020B0603030804020204" charset="0"/>
                <a:ea typeface="方正书宋_GBK" panose="02000000000000000000" charset="-122"/>
              </a:rPr>
              <a:t>risc-v</a:t>
            </a:r>
            <a:endParaRPr lang="en-US" altLang="zh-CN" sz="2400" b="0" u="none" baseline="0" dirty="0">
              <a:solidFill>
                <a:srgbClr val="FF0000"/>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DejaVu Sans" panose="020B0603030804020204" charset="0"/>
                <a:ea typeface="方正书宋_GBK" panose="02000000000000000000" charset="-122"/>
              </a:rPr>
              <a:t>存储器（</a:t>
            </a:r>
            <a:r>
              <a:rPr lang="en-US" altLang="zh-CN" sz="2800" b="0" u="none" baseline="0" dirty="0">
                <a:solidFill>
                  <a:schemeClr val="tx1"/>
                </a:solidFill>
                <a:latin typeface="DejaVu Sans" panose="020B0603030804020204" charset="0"/>
                <a:ea typeface="方正书宋_GBK" panose="02000000000000000000" charset="-122"/>
              </a:rPr>
              <a:t>cache</a:t>
            </a:r>
            <a:r>
              <a:rPr lang="zh-CN" altLang="en-US" sz="2800" b="0" u="none" baseline="0" dirty="0">
                <a:solidFill>
                  <a:schemeClr val="tx1"/>
                </a:solidFill>
                <a:latin typeface="DejaVu Sans" panose="020B0603030804020204" charset="0"/>
                <a:ea typeface="方正书宋_GBK" panose="02000000000000000000" charset="-122"/>
              </a:rPr>
              <a:t>，内存）</a:t>
            </a:r>
            <a:endParaRPr lang="zh-CN" altLang="en-US" sz="2800" b="0" u="none" baseline="0" dirty="0">
              <a:solidFill>
                <a:schemeClr val="tx1"/>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DejaVu Sans" panose="020B0603030804020204" charset="0"/>
                <a:ea typeface="方正书宋_GBK" panose="02000000000000000000" charset="-122"/>
              </a:rPr>
              <a:t>输入</a:t>
            </a:r>
            <a:r>
              <a:rPr lang="en-US" altLang="zh-CN" sz="2800" b="0" u="none" baseline="0" dirty="0">
                <a:solidFill>
                  <a:schemeClr val="tx1"/>
                </a:solidFill>
                <a:latin typeface="DejaVu Sans" panose="020B0603030804020204" charset="0"/>
                <a:ea typeface="方正书宋_GBK" panose="02000000000000000000" charset="-122"/>
              </a:rPr>
              <a:t>/</a:t>
            </a:r>
            <a:r>
              <a:rPr lang="zh-CN" altLang="en-US" sz="2800" b="0" u="none" baseline="0" dirty="0">
                <a:solidFill>
                  <a:schemeClr val="tx1"/>
                </a:solidFill>
                <a:latin typeface="DejaVu Sans" panose="020B0603030804020204" charset="0"/>
                <a:ea typeface="方正书宋_GBK" panose="02000000000000000000" charset="-122"/>
              </a:rPr>
              <a:t>输出设备</a:t>
            </a:r>
            <a:endParaRPr lang="zh-CN" altLang="en-US" sz="2800" b="0" u="none" baseline="0" dirty="0">
              <a:solidFill>
                <a:schemeClr val="tx1"/>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DejaVu Sans" panose="020B0603030804020204" charset="0"/>
                <a:ea typeface="方正书宋_GBK" panose="02000000000000000000" charset="-122"/>
              </a:rPr>
              <a:t>总线</a:t>
            </a:r>
            <a:endParaRPr lang="zh-CN" altLang="en-US" sz="2800" b="0"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矩形 2560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0724" name="矩形 25603"/>
          <p:cNvSpPr/>
          <p:nvPr/>
        </p:nvSpPr>
        <p:spPr>
          <a:xfrm>
            <a:off x="171450" y="53022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2.  操作系统与各层的关系</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30725" name="组合 30724"/>
          <p:cNvGrpSpPr/>
          <p:nvPr/>
        </p:nvGrpSpPr>
        <p:grpSpPr>
          <a:xfrm>
            <a:off x="5067300" y="1155700"/>
            <a:ext cx="3598863" cy="3598863"/>
            <a:chOff x="0" y="0"/>
            <a:chExt cx="2267" cy="2267"/>
          </a:xfrm>
        </p:grpSpPr>
        <p:sp>
          <p:nvSpPr>
            <p:cNvPr id="2" name="椭圆 25605"/>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0726" name="椭圆 25606"/>
            <p:cNvSpPr/>
            <p:nvPr/>
          </p:nvSpPr>
          <p:spPr>
            <a:xfrm>
              <a:off x="491" y="467"/>
              <a:ext cx="1315" cy="1315"/>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0727" name="椭圆 25607"/>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0728" name="文本框 25608"/>
            <p:cNvSpPr txBox="true"/>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裸机</a:t>
              </a:r>
              <a:endParaRPr lang="zh-CN" altLang="en-US" sz="1400" dirty="0">
                <a:solidFill>
                  <a:srgbClr val="000000"/>
                </a:solidFill>
                <a:latin typeface="DejaVu Sans" panose="020B0603030804020204" charset="0"/>
                <a:ea typeface="方正书宋_GBK" panose="02000000000000000000" charset="-122"/>
              </a:endParaRPr>
            </a:p>
          </p:txBody>
        </p:sp>
        <p:sp>
          <p:nvSpPr>
            <p:cNvPr id="30729" name="文本框 25609"/>
            <p:cNvSpPr txBox="true"/>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作</a:t>
              </a:r>
              <a:endParaRPr lang="zh-CN" altLang="en-US" sz="1400" dirty="0">
                <a:solidFill>
                  <a:srgbClr val="000000"/>
                </a:solidFill>
                <a:latin typeface="DejaVu Sans" panose="020B0603030804020204" charset="0"/>
                <a:ea typeface="方正书宋_GBK" panose="02000000000000000000" charset="-122"/>
              </a:endParaRPr>
            </a:p>
          </p:txBody>
        </p:sp>
        <p:sp>
          <p:nvSpPr>
            <p:cNvPr id="30730" name="文本框 25610"/>
            <p:cNvSpPr txBox="true"/>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系</a:t>
              </a:r>
              <a:endParaRPr lang="zh-CN" altLang="en-US" sz="1400" dirty="0">
                <a:solidFill>
                  <a:srgbClr val="000000"/>
                </a:solidFill>
                <a:latin typeface="DejaVu Sans" panose="020B0603030804020204" charset="0"/>
                <a:ea typeface="方正书宋_GBK" panose="02000000000000000000" charset="-122"/>
              </a:endParaRPr>
            </a:p>
          </p:txBody>
        </p:sp>
        <p:sp>
          <p:nvSpPr>
            <p:cNvPr id="30731" name="文本框 25611"/>
            <p:cNvSpPr txBox="true"/>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统</a:t>
              </a:r>
              <a:endParaRPr lang="zh-CN" altLang="en-US" sz="1400" dirty="0">
                <a:solidFill>
                  <a:srgbClr val="000000"/>
                </a:solidFill>
                <a:latin typeface="DejaVu Sans" panose="020B0603030804020204" charset="0"/>
                <a:ea typeface="方正书宋_GBK" panose="02000000000000000000" charset="-122"/>
              </a:endParaRPr>
            </a:p>
          </p:txBody>
        </p:sp>
        <p:sp>
          <p:nvSpPr>
            <p:cNvPr id="30732" name="文本框 25612"/>
            <p:cNvSpPr txBox="true"/>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应</a:t>
              </a:r>
              <a:endParaRPr lang="zh-CN" altLang="en-US" sz="1400" dirty="0">
                <a:solidFill>
                  <a:srgbClr val="000000"/>
                </a:solidFill>
                <a:latin typeface="DejaVu Sans" panose="020B0603030804020204" charset="0"/>
                <a:ea typeface="方正书宋_GBK" panose="02000000000000000000" charset="-122"/>
              </a:endParaRPr>
            </a:p>
          </p:txBody>
        </p:sp>
        <p:sp>
          <p:nvSpPr>
            <p:cNvPr id="30733" name="文本框 25613"/>
            <p:cNvSpPr txBox="true"/>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30734" name="文本框 25614"/>
            <p:cNvSpPr txBox="true"/>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30735" name="文本框 25615"/>
            <p:cNvSpPr txBox="true"/>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30736" name="文本框 25616"/>
            <p:cNvSpPr txBox="true"/>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30737" name="文本框 25617"/>
            <p:cNvSpPr txBox="true"/>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30738" name="文本框 25618"/>
            <p:cNvSpPr txBox="true"/>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30739" name="文本框 25619"/>
            <p:cNvSpPr txBox="true"/>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户</a:t>
              </a:r>
              <a:endParaRPr lang="zh-CN" altLang="en-US" sz="1400" dirty="0">
                <a:solidFill>
                  <a:srgbClr val="000000"/>
                </a:solidFill>
                <a:latin typeface="DejaVu Sans" panose="020B0603030804020204" charset="0"/>
                <a:ea typeface="方正书宋_GBK" panose="02000000000000000000" charset="-122"/>
              </a:endParaRPr>
            </a:p>
          </p:txBody>
        </p:sp>
        <p:sp>
          <p:nvSpPr>
            <p:cNvPr id="30740" name="文本框 25620"/>
            <p:cNvSpPr txBox="true"/>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操</a:t>
              </a:r>
              <a:endParaRPr lang="zh-CN" altLang="en-US" sz="1400" dirty="0">
                <a:solidFill>
                  <a:srgbClr val="000000"/>
                </a:solidFill>
                <a:latin typeface="DejaVu Sans" panose="020B0603030804020204" charset="0"/>
                <a:ea typeface="方正书宋_GBK" panose="02000000000000000000" charset="-122"/>
              </a:endParaRPr>
            </a:p>
          </p:txBody>
        </p:sp>
      </p:grpSp>
      <p:sp>
        <p:nvSpPr>
          <p:cNvPr id="30742" name="矩形 25621"/>
          <p:cNvSpPr/>
          <p:nvPr/>
        </p:nvSpPr>
        <p:spPr>
          <a:xfrm>
            <a:off x="101600" y="1831658"/>
            <a:ext cx="4618038" cy="4700270"/>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与硬件的关系</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控制 </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CPU</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的工作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访问存储器</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设备驱动、中断处理</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与用户及</a:t>
            </a:r>
            <a:r>
              <a:rPr lang="x-none" altLang="zh-CN"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应用</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软件的关系</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提供运行环境</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提供方便的用户接口</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控制、管理</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0743" name="直接连接符 25622"/>
          <p:cNvSpPr/>
          <p:nvPr/>
        </p:nvSpPr>
        <p:spPr>
          <a:xfrm flipV="true">
            <a:off x="7707313" y="2274888"/>
            <a:ext cx="333375" cy="173037"/>
          </a:xfrm>
          <a:prstGeom prst="line">
            <a:avLst/>
          </a:prstGeom>
          <a:ln w="25400" cap="flat" cmpd="sng">
            <a:solidFill>
              <a:srgbClr val="FF0000"/>
            </a:solidFill>
            <a:prstDash val="solid"/>
            <a:round/>
            <a:headEnd type="none" w="med" len="med"/>
            <a:tailEnd type="triangl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0744" name="直接连接符 25623"/>
          <p:cNvSpPr/>
          <p:nvPr/>
        </p:nvSpPr>
        <p:spPr>
          <a:xfrm flipH="true">
            <a:off x="7178675" y="2540000"/>
            <a:ext cx="346075" cy="174625"/>
          </a:xfrm>
          <a:prstGeom prst="line">
            <a:avLst/>
          </a:prstGeom>
          <a:ln w="25400" cap="flat" cmpd="sng">
            <a:solidFill>
              <a:srgbClr val="FF3300"/>
            </a:solidFill>
            <a:prstDash val="solid"/>
            <a:round/>
            <a:headEnd type="none" w="med" len="med"/>
            <a:tailEnd type="triangl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0745" name="矩形 25624"/>
          <p:cNvSpPr/>
          <p:nvPr/>
        </p:nvSpPr>
        <p:spPr>
          <a:xfrm>
            <a:off x="5211763" y="4856163"/>
            <a:ext cx="2786063" cy="4095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0746" name="矩形 25625"/>
          <p:cNvSpPr/>
          <p:nvPr/>
        </p:nvSpPr>
        <p:spPr>
          <a:xfrm>
            <a:off x="431800" y="1163638"/>
            <a:ext cx="4800600"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OS</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对各层的管理和控制</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4">
                                            <p:txEl>
                                              <p:charRg st="0" end="15"/>
                                            </p:txEl>
                                          </p:spTgt>
                                        </p:tgtEl>
                                        <p:attrNameLst>
                                          <p:attrName>style.visibility</p:attrName>
                                        </p:attrNameLst>
                                      </p:cBhvr>
                                      <p:to>
                                        <p:strVal val="visible"/>
                                      </p:to>
                                    </p:set>
                                    <p:anim calcmode="lin" valueType="num">
                                      <p:cBhvr additive="base">
                                        <p:cTn id="7" dur="1000" fill="hold"/>
                                        <p:tgtEl>
                                          <p:spTgt spid="3072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46"/>
                                        </p:tgtEl>
                                        <p:attrNameLst>
                                          <p:attrName>style.visibility</p:attrName>
                                        </p:attrNameLst>
                                      </p:cBhvr>
                                      <p:to>
                                        <p:strVal val="visible"/>
                                      </p:to>
                                    </p:set>
                                    <p:anim calcmode="lin" valueType="num">
                                      <p:cBhvr additive="base">
                                        <p:cTn id="13" dur="500" fill="hold"/>
                                        <p:tgtEl>
                                          <p:spTgt spid="30746"/>
                                        </p:tgtEl>
                                        <p:attrNameLst>
                                          <p:attrName>ppt_x</p:attrName>
                                        </p:attrNameLst>
                                      </p:cBhvr>
                                      <p:tavLst>
                                        <p:tav tm="0">
                                          <p:val>
                                            <p:strVal val="0-#ppt_w/2"/>
                                          </p:val>
                                        </p:tav>
                                        <p:tav tm="100000">
                                          <p:val>
                                            <p:strVal val="#ppt_x"/>
                                          </p:val>
                                        </p:tav>
                                      </p:tavLst>
                                    </p:anim>
                                    <p:anim calcmode="lin" valueType="num">
                                      <p:cBhvr additive="base">
                                        <p:cTn id="14" dur="500" fill="hold"/>
                                        <p:tgtEl>
                                          <p:spTgt spid="307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anim calcmode="lin" valueType="num">
                                      <p:cBhvr additive="base">
                                        <p:cTn id="19" dur="500" fill="hold"/>
                                        <p:tgtEl>
                                          <p:spTgt spid="30725"/>
                                        </p:tgtEl>
                                        <p:attrNameLst>
                                          <p:attrName>ppt_x</p:attrName>
                                        </p:attrNameLst>
                                      </p:cBhvr>
                                      <p:tavLst>
                                        <p:tav tm="0">
                                          <p:val>
                                            <p:strVal val="#ppt_x"/>
                                          </p:val>
                                        </p:tav>
                                        <p:tav tm="100000">
                                          <p:val>
                                            <p:strVal val="#ppt_x"/>
                                          </p:val>
                                        </p:tav>
                                      </p:tavLst>
                                    </p:anim>
                                    <p:anim calcmode="lin" valueType="num">
                                      <p:cBhvr additive="base">
                                        <p:cTn id="20"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0744"/>
                                        </p:tgtEl>
                                        <p:attrNameLst>
                                          <p:attrName>style.visibility</p:attrName>
                                        </p:attrNameLst>
                                      </p:cBhvr>
                                      <p:to>
                                        <p:strVal val="visible"/>
                                      </p:to>
                                    </p:set>
                                    <p:anim calcmode="lin" valueType="num">
                                      <p:cBhvr additive="base">
                                        <p:cTn id="29" dur="500" fill="hold"/>
                                        <p:tgtEl>
                                          <p:spTgt spid="30744"/>
                                        </p:tgtEl>
                                        <p:attrNameLst>
                                          <p:attrName>ppt_x</p:attrName>
                                        </p:attrNameLst>
                                      </p:cBhvr>
                                      <p:tavLst>
                                        <p:tav tm="0">
                                          <p:val>
                                            <p:strVal val="1+#ppt_w/2"/>
                                          </p:val>
                                        </p:tav>
                                        <p:tav tm="100000">
                                          <p:val>
                                            <p:strVal val="#ppt_x"/>
                                          </p:val>
                                        </p:tav>
                                      </p:tavLst>
                                    </p:anim>
                                    <p:anim calcmode="lin" valueType="num">
                                      <p:cBhvr additive="base">
                                        <p:cTn id="30" dur="500" fill="hold"/>
                                        <p:tgtEl>
                                          <p:spTgt spid="3074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42">
                                            <p:txEl>
                                              <p:charRg st="0" end="9"/>
                                            </p:txEl>
                                          </p:spTgt>
                                        </p:tgtEl>
                                        <p:attrNameLst>
                                          <p:attrName>style.visibility</p:attrName>
                                        </p:attrNameLst>
                                      </p:cBhvr>
                                      <p:to>
                                        <p:strVal val="visible"/>
                                      </p:to>
                                    </p:set>
                                    <p:anim calcmode="lin" valueType="num">
                                      <p:cBhvr additive="base">
                                        <p:cTn id="35" dur="500" fill="hold"/>
                                        <p:tgtEl>
                                          <p:spTgt spid="30742">
                                            <p:txEl>
                                              <p:charRg st="0"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42">
                                            <p:txEl>
                                              <p:charRg st="0"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0742">
                                            <p:txEl>
                                              <p:charRg st="9" end="20"/>
                                            </p:txEl>
                                          </p:spTgt>
                                        </p:tgtEl>
                                        <p:attrNameLst>
                                          <p:attrName>style.visibility</p:attrName>
                                        </p:attrNameLst>
                                      </p:cBhvr>
                                      <p:to>
                                        <p:strVal val="visible"/>
                                      </p:to>
                                    </p:set>
                                    <p:anim calcmode="lin" valueType="num">
                                      <p:cBhvr additive="base">
                                        <p:cTn id="39" dur="500" fill="hold"/>
                                        <p:tgtEl>
                                          <p:spTgt spid="30742">
                                            <p:txEl>
                                              <p:charRg st="9" end="2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742">
                                            <p:txEl>
                                              <p:charRg st="9" end="2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742">
                                            <p:txEl>
                                              <p:charRg st="20" end="26"/>
                                            </p:txEl>
                                          </p:spTgt>
                                        </p:tgtEl>
                                        <p:attrNameLst>
                                          <p:attrName>style.visibility</p:attrName>
                                        </p:attrNameLst>
                                      </p:cBhvr>
                                      <p:to>
                                        <p:strVal val="visible"/>
                                      </p:to>
                                    </p:set>
                                    <p:anim calcmode="lin" valueType="num">
                                      <p:cBhvr additive="base">
                                        <p:cTn id="43" dur="500" fill="hold"/>
                                        <p:tgtEl>
                                          <p:spTgt spid="30742">
                                            <p:txEl>
                                              <p:charRg st="20" end="2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42">
                                            <p:txEl>
                                              <p:charRg st="20" end="2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742">
                                            <p:txEl>
                                              <p:charRg st="26" end="37"/>
                                            </p:txEl>
                                          </p:spTgt>
                                        </p:tgtEl>
                                        <p:attrNameLst>
                                          <p:attrName>style.visibility</p:attrName>
                                        </p:attrNameLst>
                                      </p:cBhvr>
                                      <p:to>
                                        <p:strVal val="visible"/>
                                      </p:to>
                                    </p:set>
                                    <p:anim calcmode="lin" valueType="num">
                                      <p:cBhvr additive="base">
                                        <p:cTn id="47" dur="500" fill="hold"/>
                                        <p:tgtEl>
                                          <p:spTgt spid="30742">
                                            <p:txEl>
                                              <p:charRg st="26" end="3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742">
                                            <p:txEl>
                                              <p:charRg st="26" end="3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0743"/>
                                        </p:tgtEl>
                                        <p:attrNameLst>
                                          <p:attrName>style.visibility</p:attrName>
                                        </p:attrNameLst>
                                      </p:cBhvr>
                                      <p:to>
                                        <p:strVal val="visible"/>
                                      </p:to>
                                    </p:set>
                                    <p:anim calcmode="lin" valueType="num">
                                      <p:cBhvr additive="base">
                                        <p:cTn id="53" dur="500" fill="hold"/>
                                        <p:tgtEl>
                                          <p:spTgt spid="30743"/>
                                        </p:tgtEl>
                                        <p:attrNameLst>
                                          <p:attrName>ppt_x</p:attrName>
                                        </p:attrNameLst>
                                      </p:cBhvr>
                                      <p:tavLst>
                                        <p:tav tm="0">
                                          <p:val>
                                            <p:strVal val="1+#ppt_w/2"/>
                                          </p:val>
                                        </p:tav>
                                        <p:tav tm="100000">
                                          <p:val>
                                            <p:strVal val="#ppt_x"/>
                                          </p:val>
                                        </p:tav>
                                      </p:tavLst>
                                    </p:anim>
                                    <p:anim calcmode="lin" valueType="num">
                                      <p:cBhvr additive="base">
                                        <p:cTn id="54" dur="500" fill="hold"/>
                                        <p:tgtEl>
                                          <p:spTgt spid="3074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0742">
                                            <p:txEl>
                                              <p:charRg st="37" end="52"/>
                                            </p:txEl>
                                          </p:spTgt>
                                        </p:tgtEl>
                                        <p:attrNameLst>
                                          <p:attrName>style.visibility</p:attrName>
                                        </p:attrNameLst>
                                      </p:cBhvr>
                                      <p:to>
                                        <p:strVal val="visible"/>
                                      </p:to>
                                    </p:set>
                                    <p:anim calcmode="lin" valueType="num">
                                      <p:cBhvr additive="base">
                                        <p:cTn id="59" dur="500" fill="hold"/>
                                        <p:tgtEl>
                                          <p:spTgt spid="30742">
                                            <p:txEl>
                                              <p:charRg st="37" end="5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0742">
                                            <p:txEl>
                                              <p:charRg st="37" end="5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0742">
                                            <p:txEl>
                                              <p:charRg st="5" end="5"/>
                                            </p:txEl>
                                          </p:spTgt>
                                        </p:tgtEl>
                                        <p:attrNameLst>
                                          <p:attrName>style.visibility</p:attrName>
                                        </p:attrNameLst>
                                      </p:cBhvr>
                                      <p:to>
                                        <p:strVal val="visible"/>
                                      </p:to>
                                    </p:set>
                                    <p:anim calcmode="lin" valueType="num">
                                      <p:cBhvr additive="base">
                                        <p:cTn id="65" dur="500" fill="hold"/>
                                        <p:tgtEl>
                                          <p:spTgt spid="30742">
                                            <p:txEl>
                                              <p:char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0742">
                                            <p:txEl>
                                              <p:char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0742">
                                            <p:txEl>
                                              <p:charRg st="58" end="68"/>
                                            </p:txEl>
                                          </p:spTgt>
                                        </p:tgtEl>
                                        <p:attrNameLst>
                                          <p:attrName>style.visibility</p:attrName>
                                        </p:attrNameLst>
                                      </p:cBhvr>
                                      <p:to>
                                        <p:strVal val="visible"/>
                                      </p:to>
                                    </p:set>
                                    <p:anim calcmode="lin" valueType="num">
                                      <p:cBhvr additive="base">
                                        <p:cTn id="69" dur="500" fill="hold"/>
                                        <p:tgtEl>
                                          <p:spTgt spid="30742">
                                            <p:txEl>
                                              <p:charRg st="58" end="6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0742">
                                            <p:txEl>
                                              <p:charRg st="58" end="6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0742">
                                            <p:txEl>
                                              <p:charRg st="7" end="7"/>
                                            </p:txEl>
                                          </p:spTgt>
                                        </p:tgtEl>
                                        <p:attrNameLst>
                                          <p:attrName>style.visibility</p:attrName>
                                        </p:attrNameLst>
                                      </p:cBhvr>
                                      <p:to>
                                        <p:strVal val="visible"/>
                                      </p:to>
                                    </p:set>
                                    <p:anim calcmode="lin" valueType="num">
                                      <p:cBhvr additive="base">
                                        <p:cTn id="73" dur="500" fill="hold"/>
                                        <p:tgtEl>
                                          <p:spTgt spid="30742">
                                            <p:txEl>
                                              <p:char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0742">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P spid="30745" grpId="0"/>
      <p:bldP spid="307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31746"/>
          <p:cNvGrpSpPr/>
          <p:nvPr/>
        </p:nvGrpSpPr>
        <p:grpSpPr>
          <a:xfrm>
            <a:off x="5153025" y="1198563"/>
            <a:ext cx="3598863" cy="3598862"/>
            <a:chOff x="0" y="0"/>
            <a:chExt cx="2267" cy="2267"/>
          </a:xfrm>
        </p:grpSpPr>
        <p:sp>
          <p:nvSpPr>
            <p:cNvPr id="2" name="椭圆 26627"/>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1748" name="椭圆 26628"/>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1749" name="椭圆 26629"/>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1750" name="文本框 26630"/>
            <p:cNvSpPr txBox="true"/>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裸机</a:t>
              </a:r>
              <a:endParaRPr lang="zh-CN" altLang="en-US" sz="1400" dirty="0">
                <a:solidFill>
                  <a:srgbClr val="000000"/>
                </a:solidFill>
                <a:latin typeface="DejaVu Sans" panose="020B0603030804020204" charset="0"/>
                <a:ea typeface="方正书宋_GBK" panose="02000000000000000000" charset="-122"/>
              </a:endParaRPr>
            </a:p>
          </p:txBody>
        </p:sp>
        <p:sp>
          <p:nvSpPr>
            <p:cNvPr id="31751" name="文本框 26631"/>
            <p:cNvSpPr txBox="true"/>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作</a:t>
              </a:r>
              <a:endParaRPr lang="zh-CN" altLang="en-US" sz="1400" dirty="0">
                <a:solidFill>
                  <a:srgbClr val="000000"/>
                </a:solidFill>
                <a:latin typeface="DejaVu Sans" panose="020B0603030804020204" charset="0"/>
                <a:ea typeface="方正书宋_GBK" panose="02000000000000000000" charset="-122"/>
              </a:endParaRPr>
            </a:p>
          </p:txBody>
        </p:sp>
        <p:sp>
          <p:nvSpPr>
            <p:cNvPr id="31752" name="文本框 26632"/>
            <p:cNvSpPr txBox="true"/>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系</a:t>
              </a:r>
              <a:endParaRPr lang="zh-CN" altLang="en-US" sz="1400" dirty="0">
                <a:solidFill>
                  <a:srgbClr val="000000"/>
                </a:solidFill>
                <a:latin typeface="DejaVu Sans" panose="020B0603030804020204" charset="0"/>
                <a:ea typeface="方正书宋_GBK" panose="02000000000000000000" charset="-122"/>
              </a:endParaRPr>
            </a:p>
          </p:txBody>
        </p:sp>
        <p:sp>
          <p:nvSpPr>
            <p:cNvPr id="31753" name="文本框 26633"/>
            <p:cNvSpPr txBox="true"/>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统</a:t>
              </a:r>
              <a:endParaRPr lang="zh-CN" altLang="en-US" sz="1400" dirty="0">
                <a:solidFill>
                  <a:srgbClr val="000000"/>
                </a:solidFill>
                <a:latin typeface="DejaVu Sans" panose="020B0603030804020204" charset="0"/>
                <a:ea typeface="方正书宋_GBK" panose="02000000000000000000" charset="-122"/>
              </a:endParaRPr>
            </a:p>
          </p:txBody>
        </p:sp>
        <p:sp>
          <p:nvSpPr>
            <p:cNvPr id="31754" name="文本框 26634"/>
            <p:cNvSpPr txBox="true"/>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应</a:t>
              </a:r>
              <a:endParaRPr lang="zh-CN" altLang="en-US" sz="1400" dirty="0">
                <a:solidFill>
                  <a:srgbClr val="000000"/>
                </a:solidFill>
                <a:latin typeface="DejaVu Sans" panose="020B0603030804020204" charset="0"/>
                <a:ea typeface="方正书宋_GBK" panose="02000000000000000000" charset="-122"/>
              </a:endParaRPr>
            </a:p>
          </p:txBody>
        </p:sp>
        <p:sp>
          <p:nvSpPr>
            <p:cNvPr id="31755" name="文本框 26635"/>
            <p:cNvSpPr txBox="true"/>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31756" name="文本框 26636"/>
            <p:cNvSpPr txBox="true"/>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31757" name="文本框 26637"/>
            <p:cNvSpPr txBox="true"/>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31758" name="文本框 26638"/>
            <p:cNvSpPr txBox="true"/>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31759" name="文本框 26639"/>
            <p:cNvSpPr txBox="true"/>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31760" name="文本框 26640"/>
            <p:cNvSpPr txBox="true"/>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31761" name="文本框 26641"/>
            <p:cNvSpPr txBox="true"/>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户</a:t>
              </a:r>
              <a:endParaRPr lang="zh-CN" altLang="en-US" sz="1400" dirty="0">
                <a:solidFill>
                  <a:srgbClr val="000000"/>
                </a:solidFill>
                <a:latin typeface="DejaVu Sans" panose="020B0603030804020204" charset="0"/>
                <a:ea typeface="方正书宋_GBK" panose="02000000000000000000" charset="-122"/>
              </a:endParaRPr>
            </a:p>
          </p:txBody>
        </p:sp>
        <p:sp>
          <p:nvSpPr>
            <p:cNvPr id="31762" name="文本框 26642"/>
            <p:cNvSpPr txBox="true"/>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操</a:t>
              </a:r>
              <a:endParaRPr lang="zh-CN" altLang="en-US" sz="1400" dirty="0">
                <a:solidFill>
                  <a:srgbClr val="000000"/>
                </a:solidFill>
                <a:latin typeface="DejaVu Sans" panose="020B0603030804020204" charset="0"/>
                <a:ea typeface="方正书宋_GBK" panose="02000000000000000000" charset="-122"/>
              </a:endParaRPr>
            </a:p>
          </p:txBody>
        </p:sp>
      </p:grpSp>
      <p:sp>
        <p:nvSpPr>
          <p:cNvPr id="31764" name="矩形 26643"/>
          <p:cNvSpPr/>
          <p:nvPr/>
        </p:nvSpPr>
        <p:spPr>
          <a:xfrm>
            <a:off x="655638" y="3133725"/>
            <a:ext cx="4008438" cy="1750695"/>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②</a:t>
            </a: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用户和应用软件的需求</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满足应用需求</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提供良好的用户界面</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1765" name="直接连接符 26644"/>
          <p:cNvSpPr/>
          <p:nvPr/>
        </p:nvSpPr>
        <p:spPr>
          <a:xfrm rot="-10800000" flipH="true">
            <a:off x="7207250" y="2740025"/>
            <a:ext cx="346075" cy="174625"/>
          </a:xfrm>
          <a:prstGeom prst="line">
            <a:avLst/>
          </a:prstGeom>
          <a:ln w="25400" cap="flat" cmpd="sng">
            <a:solidFill>
              <a:srgbClr val="FF3300"/>
            </a:solidFill>
            <a:prstDash val="solid"/>
            <a:round/>
            <a:headEnd type="none" w="med" len="med"/>
            <a:tailEnd type="triangl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1766" name="直接连接符 26645"/>
          <p:cNvSpPr/>
          <p:nvPr/>
        </p:nvSpPr>
        <p:spPr>
          <a:xfrm rot="-10800000" flipV="true">
            <a:off x="7635875" y="2517775"/>
            <a:ext cx="333375" cy="173038"/>
          </a:xfrm>
          <a:prstGeom prst="line">
            <a:avLst/>
          </a:prstGeom>
          <a:ln w="25400" cap="flat" cmpd="sng">
            <a:solidFill>
              <a:srgbClr val="FF0000"/>
            </a:solidFill>
            <a:prstDash val="solid"/>
            <a:round/>
            <a:headEnd type="none" w="med" len="med"/>
            <a:tailEnd type="triangl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1767" name="矩形 2664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1768" name="矩形 26647"/>
          <p:cNvSpPr/>
          <p:nvPr/>
        </p:nvSpPr>
        <p:spPr>
          <a:xfrm>
            <a:off x="5241925" y="5033963"/>
            <a:ext cx="2786063" cy="4095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1769" name="矩形 26648"/>
          <p:cNvSpPr/>
          <p:nvPr/>
        </p:nvSpPr>
        <p:spPr>
          <a:xfrm>
            <a:off x="390525" y="635000"/>
            <a:ext cx="4872038"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各层对</a:t>
            </a: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OS</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的制约和影响</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1770" name="矩形 26649"/>
          <p:cNvSpPr/>
          <p:nvPr/>
        </p:nvSpPr>
        <p:spPr>
          <a:xfrm>
            <a:off x="657225" y="1298575"/>
            <a:ext cx="4008438" cy="1750695"/>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硬件</a:t>
            </a: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的制约</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提供</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OS</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运行基础</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限制了</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OS</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的功能实现</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1771" name="文本框 31770"/>
          <p:cNvSpPr txBox="true"/>
          <p:nvPr/>
        </p:nvSpPr>
        <p:spPr>
          <a:xfrm>
            <a:off x="501015" y="5601018"/>
            <a:ext cx="8153400" cy="457200"/>
          </a:xfrm>
          <a:prstGeom prst="rect">
            <a:avLst/>
          </a:prstGeom>
          <a:noFill/>
          <a:ln w="9525">
            <a:noFill/>
            <a:miter/>
          </a:ln>
        </p:spPr>
        <p:txBody>
          <a:bodyPr anchor="t">
            <a:spAutoFit/>
          </a:bodyPr>
          <a:p>
            <a:pPr lvl="0">
              <a:spcBef>
                <a:spcPct val="50000"/>
              </a:spcBef>
            </a:pPr>
            <a:r>
              <a:rPr lang="zh-CN" altLang="en-US" sz="2400" dirty="0">
                <a:latin typeface="DejaVu Sans" panose="020B0603030804020204" charset="0"/>
                <a:ea typeface="方正书宋_GBK" panose="02000000000000000000" charset="-122"/>
              </a:rPr>
              <a:t>操作系统的宗旨：</a:t>
            </a:r>
            <a:r>
              <a:rPr lang="zh-CN" altLang="en-US" sz="2400" dirty="0">
                <a:solidFill>
                  <a:srgbClr val="C00000"/>
                </a:solidFill>
                <a:latin typeface="DejaVu Sans" panose="020B0603030804020204" charset="0"/>
                <a:ea typeface="方正书宋_GBK" panose="02000000000000000000" charset="-122"/>
              </a:rPr>
              <a:t>提高计算机的使用效率，方便用户使用。</a:t>
            </a:r>
            <a:endParaRPr lang="zh-CN" altLang="en-US" sz="2400" dirty="0">
              <a:solidFill>
                <a:srgbClr val="C00000"/>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69"/>
                                        </p:tgtEl>
                                        <p:attrNameLst>
                                          <p:attrName>style.visibility</p:attrName>
                                        </p:attrNameLst>
                                      </p:cBhvr>
                                      <p:to>
                                        <p:strVal val="visible"/>
                                      </p:to>
                                    </p:set>
                                    <p:anim calcmode="lin" valueType="num">
                                      <p:cBhvr additive="base">
                                        <p:cTn id="7" dur="500" fill="hold"/>
                                        <p:tgtEl>
                                          <p:spTgt spid="31769"/>
                                        </p:tgtEl>
                                        <p:attrNameLst>
                                          <p:attrName>ppt_x</p:attrName>
                                        </p:attrNameLst>
                                      </p:cBhvr>
                                      <p:tavLst>
                                        <p:tav tm="0">
                                          <p:val>
                                            <p:strVal val="0-#ppt_w/2"/>
                                          </p:val>
                                        </p:tav>
                                        <p:tav tm="100000">
                                          <p:val>
                                            <p:strVal val="#ppt_x"/>
                                          </p:val>
                                        </p:tav>
                                      </p:tavLst>
                                    </p:anim>
                                    <p:anim calcmode="lin" valueType="num">
                                      <p:cBhvr additive="base">
                                        <p:cTn id="8" dur="500" fill="hold"/>
                                        <p:tgtEl>
                                          <p:spTgt spid="317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ppt_x"/>
                                          </p:val>
                                        </p:tav>
                                        <p:tav tm="100000">
                                          <p:val>
                                            <p:strVal val="#ppt_x"/>
                                          </p:val>
                                        </p:tav>
                                      </p:tavLst>
                                    </p:anim>
                                    <p:anim calcmode="lin" valueType="num">
                                      <p:cBhvr additive="base">
                                        <p:cTn id="14"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1765"/>
                                        </p:tgtEl>
                                        <p:attrNameLst>
                                          <p:attrName>style.visibility</p:attrName>
                                        </p:attrNameLst>
                                      </p:cBhvr>
                                      <p:to>
                                        <p:strVal val="visible"/>
                                      </p:to>
                                    </p:set>
                                    <p:anim calcmode="lin" valueType="num">
                                      <p:cBhvr additive="base">
                                        <p:cTn id="23" dur="500" fill="hold"/>
                                        <p:tgtEl>
                                          <p:spTgt spid="31765"/>
                                        </p:tgtEl>
                                        <p:attrNameLst>
                                          <p:attrName>ppt_x</p:attrName>
                                        </p:attrNameLst>
                                      </p:cBhvr>
                                      <p:tavLst>
                                        <p:tav tm="0">
                                          <p:val>
                                            <p:strVal val="1+#ppt_w/2"/>
                                          </p:val>
                                        </p:tav>
                                        <p:tav tm="100000">
                                          <p:val>
                                            <p:strVal val="#ppt_x"/>
                                          </p:val>
                                        </p:tav>
                                      </p:tavLst>
                                    </p:anim>
                                    <p:anim calcmode="lin" valueType="num">
                                      <p:cBhvr additive="base">
                                        <p:cTn id="24"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1770"/>
                                        </p:tgtEl>
                                        <p:attrNameLst>
                                          <p:attrName>style.visibility</p:attrName>
                                        </p:attrNameLst>
                                      </p:cBhvr>
                                      <p:to>
                                        <p:strVal val="visible"/>
                                      </p:to>
                                    </p:set>
                                    <p:anim calcmode="lin" valueType="num">
                                      <p:cBhvr additive="base">
                                        <p:cTn id="29" dur="500" fill="hold"/>
                                        <p:tgtEl>
                                          <p:spTgt spid="31770"/>
                                        </p:tgtEl>
                                        <p:attrNameLst>
                                          <p:attrName>ppt_x</p:attrName>
                                        </p:attrNameLst>
                                      </p:cBhvr>
                                      <p:tavLst>
                                        <p:tav tm="0">
                                          <p:val>
                                            <p:strVal val="0-#ppt_w/2"/>
                                          </p:val>
                                        </p:tav>
                                        <p:tav tm="100000">
                                          <p:val>
                                            <p:strVal val="#ppt_x"/>
                                          </p:val>
                                        </p:tav>
                                      </p:tavLst>
                                    </p:anim>
                                    <p:anim calcmode="lin" valueType="num">
                                      <p:cBhvr additive="base">
                                        <p:cTn id="30" dur="500" fill="hold"/>
                                        <p:tgtEl>
                                          <p:spTgt spid="3177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1766"/>
                                        </p:tgtEl>
                                        <p:attrNameLst>
                                          <p:attrName>style.visibility</p:attrName>
                                        </p:attrNameLst>
                                      </p:cBhvr>
                                      <p:to>
                                        <p:strVal val="visible"/>
                                      </p:to>
                                    </p:set>
                                    <p:anim calcmode="lin" valueType="num">
                                      <p:cBhvr additive="base">
                                        <p:cTn id="35" dur="500" fill="hold"/>
                                        <p:tgtEl>
                                          <p:spTgt spid="31766"/>
                                        </p:tgtEl>
                                        <p:attrNameLst>
                                          <p:attrName>ppt_x</p:attrName>
                                        </p:attrNameLst>
                                      </p:cBhvr>
                                      <p:tavLst>
                                        <p:tav tm="0">
                                          <p:val>
                                            <p:strVal val="1+#ppt_w/2"/>
                                          </p:val>
                                        </p:tav>
                                        <p:tav tm="100000">
                                          <p:val>
                                            <p:strVal val="#ppt_x"/>
                                          </p:val>
                                        </p:tav>
                                      </p:tavLst>
                                    </p:anim>
                                    <p:anim calcmode="lin" valueType="num">
                                      <p:cBhvr additive="base">
                                        <p:cTn id="36" dur="500" fill="hold"/>
                                        <p:tgtEl>
                                          <p:spTgt spid="3176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1764"/>
                                        </p:tgtEl>
                                        <p:attrNameLst>
                                          <p:attrName>style.visibility</p:attrName>
                                        </p:attrNameLst>
                                      </p:cBhvr>
                                      <p:to>
                                        <p:strVal val="visible"/>
                                      </p:to>
                                    </p:set>
                                    <p:anim calcmode="lin" valueType="num">
                                      <p:cBhvr additive="base">
                                        <p:cTn id="41" dur="500" fill="hold"/>
                                        <p:tgtEl>
                                          <p:spTgt spid="31764"/>
                                        </p:tgtEl>
                                        <p:attrNameLst>
                                          <p:attrName>ppt_x</p:attrName>
                                        </p:attrNameLst>
                                      </p:cBhvr>
                                      <p:tavLst>
                                        <p:tav tm="0">
                                          <p:val>
                                            <p:strVal val="#ppt_x"/>
                                          </p:val>
                                        </p:tav>
                                        <p:tav tm="100000">
                                          <p:val>
                                            <p:strVal val="#ppt_x"/>
                                          </p:val>
                                        </p:tav>
                                      </p:tavLst>
                                    </p:anim>
                                    <p:anim calcmode="lin" valueType="num">
                                      <p:cBhvr additive="base">
                                        <p:cTn id="42" dur="500" fill="hold"/>
                                        <p:tgtEl>
                                          <p:spTgt spid="3176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1771"/>
                                        </p:tgtEl>
                                        <p:attrNameLst>
                                          <p:attrName>style.visibility</p:attrName>
                                        </p:attrNameLst>
                                      </p:cBhvr>
                                      <p:to>
                                        <p:strVal val="visible"/>
                                      </p:to>
                                    </p:set>
                                    <p:anim calcmode="lin" valueType="num">
                                      <p:cBhvr additive="base">
                                        <p:cTn id="47" dur="500" fill="hold"/>
                                        <p:tgtEl>
                                          <p:spTgt spid="31771"/>
                                        </p:tgtEl>
                                        <p:attrNameLst>
                                          <p:attrName>ppt_x</p:attrName>
                                        </p:attrNameLst>
                                      </p:cBhvr>
                                      <p:tavLst>
                                        <p:tav tm="0">
                                          <p:val>
                                            <p:strVal val="#ppt_x"/>
                                          </p:val>
                                        </p:tav>
                                        <p:tav tm="100000">
                                          <p:val>
                                            <p:strVal val="#ppt_x"/>
                                          </p:val>
                                        </p:tav>
                                      </p:tavLst>
                                    </p:anim>
                                    <p:anim calcmode="lin" valueType="num">
                                      <p:cBhvr additive="base">
                                        <p:cTn id="48" dur="500" fill="hold"/>
                                        <p:tgtEl>
                                          <p:spTgt spid="31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4" grpId="0"/>
      <p:bldP spid="31768" grpId="0"/>
      <p:bldP spid="31769" grpId="0"/>
      <p:bldP spid="31770" grpId="0"/>
      <p:bldP spid="317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27650"/>
          <p:cNvSpPr/>
          <p:nvPr/>
        </p:nvSpPr>
        <p:spPr>
          <a:xfrm>
            <a:off x="142875" y="530225"/>
            <a:ext cx="7578725"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计算机系统结构与操作系统的关系</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3796" name="矩形 27651"/>
          <p:cNvSpPr>
            <a:spLocks noRot="true"/>
          </p:cNvSpPr>
          <p:nvPr/>
        </p:nvSpPr>
        <p:spPr>
          <a:xfrm>
            <a:off x="1320800" y="2047240"/>
            <a:ext cx="2214563" cy="492125"/>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strike="noStrike" noProof="1" dirty="0">
                <a:solidFill>
                  <a:schemeClr val="tx1"/>
                </a:solidFill>
                <a:effectLst/>
                <a:latin typeface="DejaVu Sans" panose="020B0603030804020204" charset="0"/>
                <a:ea typeface="方正书宋_GBK" panose="02000000000000000000" charset="-122"/>
                <a:cs typeface="+mn-ea"/>
              </a:rPr>
              <a:t>顺序计算模型</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p:txBody>
      </p:sp>
      <p:grpSp>
        <p:nvGrpSpPr>
          <p:cNvPr id="33797" name="组合 33796"/>
          <p:cNvGrpSpPr/>
          <p:nvPr/>
        </p:nvGrpSpPr>
        <p:grpSpPr>
          <a:xfrm>
            <a:off x="3548063" y="1583690"/>
            <a:ext cx="1625600" cy="752475"/>
            <a:chOff x="0" y="0"/>
            <a:chExt cx="1024" cy="474"/>
          </a:xfrm>
        </p:grpSpPr>
        <p:sp>
          <p:nvSpPr>
            <p:cNvPr id="2" name="文本框 27653"/>
            <p:cNvSpPr txBox="true"/>
            <p:nvPr/>
          </p:nvSpPr>
          <p:spPr>
            <a:xfrm>
              <a:off x="0" y="0"/>
              <a:ext cx="1024" cy="290"/>
            </a:xfrm>
            <a:prstGeom prst="rect">
              <a:avLst/>
            </a:prstGeom>
            <a:noFill/>
            <a:ln w="9525">
              <a:noFill/>
              <a:miter/>
            </a:ln>
          </p:spPr>
          <p:txBody>
            <a:bodyPr anchor="t">
              <a:spAutoFit/>
            </a:bodyPr>
            <a:p>
              <a:pPr lvl="0">
                <a:spcBef>
                  <a:spcPct val="50000"/>
                </a:spcBef>
              </a:pPr>
              <a:r>
                <a:rPr lang="x-none" altLang="zh-CN" sz="2400" dirty="0">
                  <a:solidFill>
                    <a:srgbClr val="CC0000"/>
                  </a:solidFill>
                  <a:latin typeface="DejaVu Sans" panose="020B0603030804020204" charset="0"/>
                  <a:ea typeface="方正书宋_GBK" panose="02000000000000000000" charset="-122"/>
                </a:rPr>
                <a:t>   </a:t>
              </a:r>
              <a:r>
                <a:rPr lang="zh-CN" altLang="en-US" sz="2400" dirty="0">
                  <a:solidFill>
                    <a:srgbClr val="CC0000"/>
                  </a:solidFill>
                  <a:latin typeface="DejaVu Sans" panose="020B0603030804020204" charset="0"/>
                  <a:ea typeface="方正书宋_GBK" panose="02000000000000000000" charset="-122"/>
                </a:rPr>
                <a:t>矛盾</a:t>
              </a:r>
              <a:endParaRPr lang="zh-CN" altLang="en-US" sz="2400" dirty="0">
                <a:solidFill>
                  <a:srgbClr val="CC0000"/>
                </a:solidFill>
                <a:latin typeface="DejaVu Sans" panose="020B0603030804020204" charset="0"/>
                <a:ea typeface="方正书宋_GBK" panose="02000000000000000000" charset="-122"/>
              </a:endParaRPr>
            </a:p>
          </p:txBody>
        </p:sp>
        <p:sp>
          <p:nvSpPr>
            <p:cNvPr id="33798" name="直接连接符 27654"/>
            <p:cNvSpPr/>
            <p:nvPr/>
          </p:nvSpPr>
          <p:spPr>
            <a:xfrm>
              <a:off x="46" y="347"/>
              <a:ext cx="81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3799" name="直接连接符 27655"/>
            <p:cNvSpPr/>
            <p:nvPr/>
          </p:nvSpPr>
          <p:spPr>
            <a:xfrm flipH="true">
              <a:off x="46" y="474"/>
              <a:ext cx="765"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grpSp>
      <p:sp>
        <p:nvSpPr>
          <p:cNvPr id="33801" name="矩形 27656"/>
          <p:cNvSpPr>
            <a:spLocks noRot="true"/>
          </p:cNvSpPr>
          <p:nvPr/>
        </p:nvSpPr>
        <p:spPr>
          <a:xfrm>
            <a:off x="682625" y="2625090"/>
            <a:ext cx="3325813" cy="661988"/>
          </a:xfrm>
          <a:prstGeom prst="rect">
            <a:avLst/>
          </a:prstGeom>
          <a:noFill/>
          <a:ln w="9525">
            <a:noFill/>
            <a:miter/>
          </a:ln>
        </p:spPr>
        <p:txBody>
          <a:bodyPr/>
          <a:p>
            <a:pPr marL="571500" lvl="0" indent="-571500" algn="l" fontAlgn="base">
              <a:lnSpc>
                <a:spcPct val="120000"/>
              </a:lnSpc>
              <a:spcBef>
                <a:spcPct val="40000"/>
              </a:spcBef>
              <a:buClr>
                <a:schemeClr val="tx2"/>
              </a:buClr>
              <a:buSzPct val="95000"/>
            </a:pPr>
            <a:r>
              <a:rPr lang="zh-CN" altLang="en-US"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cs typeface="+mn-ea"/>
              </a:rPr>
              <a:t>如何解决矛盾 </a:t>
            </a:r>
            <a:r>
              <a:rPr lang="en-US" altLang="x-none"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x-none" sz="3600"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en-US" altLang="x-none" sz="2800"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en-US" altLang="x-none" sz="2800"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3802" name="矩形 27662"/>
          <p:cNvSpPr>
            <a:spLocks noRot="true"/>
          </p:cNvSpPr>
          <p:nvPr/>
        </p:nvSpPr>
        <p:spPr>
          <a:xfrm>
            <a:off x="1144588" y="1451928"/>
            <a:ext cx="2547938" cy="492125"/>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b="0" strike="noStrike" noProof="1" dirty="0">
                <a:solidFill>
                  <a:schemeClr val="tx1"/>
                </a:solidFill>
                <a:effectLst/>
                <a:latin typeface="DejaVu Sans" panose="020B0603030804020204" charset="0"/>
                <a:ea typeface="方正书宋_GBK" panose="02000000000000000000" charset="-122"/>
                <a:cs typeface="+mn-ea"/>
              </a:rPr>
              <a:t>计算机系统结构</a:t>
            </a:r>
            <a:endParaRPr lang="zh-CN" altLang="en-US" sz="2400" b="0" strike="noStrike" noProof="1" dirty="0">
              <a:solidFill>
                <a:schemeClr val="tx1"/>
              </a:solidFill>
              <a:effectLst/>
              <a:latin typeface="DejaVu Sans" panose="020B0603030804020204" charset="0"/>
              <a:ea typeface="方正书宋_GBK" panose="02000000000000000000" charset="-122"/>
            </a:endParaRPr>
          </a:p>
        </p:txBody>
      </p:sp>
      <p:grpSp>
        <p:nvGrpSpPr>
          <p:cNvPr id="33803" name="组合 33802"/>
          <p:cNvGrpSpPr>
            <a:grpSpLocks noRot="true"/>
          </p:cNvGrpSpPr>
          <p:nvPr/>
        </p:nvGrpSpPr>
        <p:grpSpPr>
          <a:xfrm>
            <a:off x="4986338" y="1450340"/>
            <a:ext cx="2214562" cy="1074738"/>
            <a:chOff x="0" y="0"/>
            <a:chExt cx="1395" cy="677"/>
          </a:xfrm>
        </p:grpSpPr>
        <p:sp>
          <p:nvSpPr>
            <p:cNvPr id="33804" name="矩形 27664"/>
            <p:cNvSpPr>
              <a:spLocks noRot="true"/>
            </p:cNvSpPr>
            <p:nvPr/>
          </p:nvSpPr>
          <p:spPr>
            <a:xfrm>
              <a:off x="0" y="367"/>
              <a:ext cx="1395" cy="310"/>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strike="noStrike" noProof="1" dirty="0">
                  <a:solidFill>
                    <a:schemeClr val="tx1"/>
                  </a:solidFill>
                  <a:effectLst/>
                  <a:latin typeface="DejaVu Sans" panose="020B0603030804020204" charset="0"/>
                  <a:ea typeface="方正书宋_GBK" panose="02000000000000000000" charset="-122"/>
                  <a:cs typeface="+mn-ea"/>
                </a:rPr>
                <a:t>并行计算模型</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p:txBody>
        </p:sp>
        <p:sp>
          <p:nvSpPr>
            <p:cNvPr id="33805" name="矩形 27665"/>
            <p:cNvSpPr>
              <a:spLocks noRot="true"/>
            </p:cNvSpPr>
            <p:nvPr/>
          </p:nvSpPr>
          <p:spPr>
            <a:xfrm>
              <a:off x="170" y="0"/>
              <a:ext cx="1020" cy="310"/>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b="0" strike="noStrike" noProof="1" dirty="0">
                  <a:solidFill>
                    <a:schemeClr val="tx1"/>
                  </a:solidFill>
                  <a:effectLst/>
                  <a:latin typeface="DejaVu Sans" panose="020B0603030804020204" charset="0"/>
                  <a:ea typeface="方正书宋_GBK" panose="02000000000000000000" charset="-122"/>
                  <a:cs typeface="+mn-ea"/>
                </a:rPr>
                <a:t>操作系统</a:t>
              </a:r>
              <a:endParaRPr lang="zh-CN" altLang="en-US" sz="2400" b="0" strike="noStrike" noProof="1" dirty="0">
                <a:solidFill>
                  <a:schemeClr val="tx1"/>
                </a:solidFill>
                <a:effectLst/>
                <a:latin typeface="DejaVu Sans" panose="020B0603030804020204" charset="0"/>
                <a:ea typeface="方正书宋_GBK" panose="02000000000000000000" charset="-122"/>
                <a:cs typeface="+mn-ea"/>
              </a:endParaRPr>
            </a:p>
          </p:txBody>
        </p:sp>
      </p:grpSp>
      <p:sp>
        <p:nvSpPr>
          <p:cNvPr id="33806" name="矩形 2766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3808" name="矩形 27668"/>
          <p:cNvSpPr/>
          <p:nvPr/>
        </p:nvSpPr>
        <p:spPr>
          <a:xfrm>
            <a:off x="519430" y="3437255"/>
            <a:ext cx="8191500" cy="171513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b="0" strike="noStrike" noProof="1" dirty="0">
                <a:solidFill>
                  <a:schemeClr val="tx1"/>
                </a:solidFill>
                <a:effectLst/>
                <a:latin typeface="DejaVu Sans" panose="020B0603030804020204" charset="0"/>
                <a:ea typeface="方正书宋_GBK" panose="02000000000000000000" charset="-122"/>
                <a:cs typeface="+mn-ea"/>
              </a:rPr>
              <a:t>(1) OS</a:t>
            </a:r>
            <a:r>
              <a:rPr lang="zh-CN" altLang="en-US" sz="2800" b="0" strike="noStrike" noProof="1" dirty="0">
                <a:solidFill>
                  <a:schemeClr val="tx1"/>
                </a:solidFill>
                <a:effectLst/>
                <a:latin typeface="DejaVu Sans" panose="020B0603030804020204" charset="0"/>
                <a:ea typeface="方正书宋_GBK" panose="02000000000000000000" charset="-122"/>
                <a:cs typeface="+mn-ea"/>
              </a:rPr>
              <a:t>采用的软件技术：</a:t>
            </a:r>
            <a:endParaRPr lang="zh-CN" altLang="en-US" sz="2800" b="0" strike="noStrike" noProof="1" dirty="0">
              <a:solidFill>
                <a:schemeClr val="tx1"/>
              </a:solidFill>
              <a:effectLst/>
              <a:latin typeface="DejaVu Sans" panose="020B0603030804020204" charset="0"/>
              <a:ea typeface="方正书宋_GBK" panose="02000000000000000000" charset="-122"/>
              <a:cs typeface="+mn-ea"/>
            </a:endParaRPr>
          </a:p>
          <a:p>
            <a:pPr marL="0" lvl="1" indent="-533400" algn="l" fontAlgn="base">
              <a:lnSpc>
                <a:spcPct val="120000"/>
              </a:lnSpc>
              <a:spcBef>
                <a:spcPct val="30000"/>
              </a:spcBef>
              <a:buClr>
                <a:schemeClr val="tx2"/>
              </a:buClr>
              <a:buSzPct val="95000"/>
            </a:pPr>
            <a:r>
              <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多道程序设计技术、分时技术、进程、资源分配与调度</a:t>
            </a:r>
            <a:r>
              <a:rPr lang="x-none" altLang="zh-CN"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的机制和策略</a:t>
            </a:r>
            <a:r>
              <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等</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endParaRPr lang="zh-CN" altLang="en-US" sz="2800" b="0" strike="noStrike" noProof="1" dirty="0">
              <a:solidFill>
                <a:schemeClr val="tx1"/>
              </a:solidFill>
              <a:effectLst/>
              <a:latin typeface="DejaVu Sans" panose="020B0603030804020204" charset="0"/>
              <a:ea typeface="方正书宋_GBK" panose="02000000000000000000" charset="-122"/>
              <a:cs typeface="+mn-ea"/>
            </a:endParaRPr>
          </a:p>
        </p:txBody>
      </p:sp>
      <p:sp>
        <p:nvSpPr>
          <p:cNvPr id="33810" name="矩形 27670"/>
          <p:cNvSpPr/>
          <p:nvPr/>
        </p:nvSpPr>
        <p:spPr>
          <a:xfrm>
            <a:off x="519430" y="4638675"/>
            <a:ext cx="7973695" cy="60769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b="0" strike="noStrike" noProof="1" dirty="0">
                <a:solidFill>
                  <a:schemeClr val="tx1"/>
                </a:solidFill>
                <a:effectLst/>
                <a:latin typeface="DejaVu Sans" panose="020B0603030804020204" charset="0"/>
                <a:ea typeface="方正书宋_GBK" panose="02000000000000000000" charset="-122"/>
                <a:cs typeface="+mn-ea"/>
              </a:rPr>
              <a:t>(2) </a:t>
            </a:r>
            <a:r>
              <a:rPr lang="zh-CN" altLang="en-US" sz="2800" b="0" strike="noStrike" noProof="1" dirty="0">
                <a:solidFill>
                  <a:schemeClr val="tx1"/>
                </a:solidFill>
                <a:effectLst/>
                <a:latin typeface="DejaVu Sans" panose="020B0603030804020204" charset="0"/>
                <a:ea typeface="方正书宋_GBK" panose="02000000000000000000" charset="-122"/>
                <a:cs typeface="+mn-ea"/>
              </a:rPr>
              <a:t>计算机体系结构与硬件技术的发展</a:t>
            </a:r>
            <a:endParaRPr lang="zh-CN" altLang="en-US" sz="2800" b="0" strike="noStrike" noProof="1" dirty="0">
              <a:solidFill>
                <a:schemeClr val="tx1"/>
              </a:solidFill>
              <a:effectLst/>
              <a:latin typeface="DejaVu Sans" panose="020B0603030804020204" charset="0"/>
              <a:ea typeface="方正书宋_GBK" panose="02000000000000000000" charset="-122"/>
              <a:cs typeface="+mn-ea"/>
            </a:endParaRPr>
          </a:p>
        </p:txBody>
      </p:sp>
      <p:grpSp>
        <p:nvGrpSpPr>
          <p:cNvPr id="33811" name="组合 33810"/>
          <p:cNvGrpSpPr/>
          <p:nvPr/>
        </p:nvGrpSpPr>
        <p:grpSpPr>
          <a:xfrm>
            <a:off x="973138" y="5230495"/>
            <a:ext cx="7021512" cy="1217613"/>
            <a:chOff x="0" y="0"/>
            <a:chExt cx="4423" cy="767"/>
          </a:xfrm>
        </p:grpSpPr>
        <p:sp>
          <p:nvSpPr>
            <p:cNvPr id="33812" name="矩形 27658"/>
            <p:cNvSpPr/>
            <p:nvPr/>
          </p:nvSpPr>
          <p:spPr>
            <a:xfrm>
              <a:off x="0" y="3"/>
              <a:ext cx="1601" cy="36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单CPU计算机</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3813" name="矩形 27660"/>
            <p:cNvSpPr>
              <a:spLocks noRot="true"/>
            </p:cNvSpPr>
            <p:nvPr/>
          </p:nvSpPr>
          <p:spPr>
            <a:xfrm>
              <a:off x="2457" y="0"/>
              <a:ext cx="1966" cy="767"/>
            </a:xfrm>
            <a:prstGeom prst="rect">
              <a:avLst/>
            </a:prstGeom>
            <a:noFill/>
            <a:ln w="9525">
              <a:noFill/>
              <a:miter/>
            </a:ln>
          </p:spPr>
          <p:txBody>
            <a:bodyPr/>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并行多处理器系统</a:t>
              </a:r>
              <a:endPar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消息传递型多计算机</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计算机网络，分布式</a:t>
              </a:r>
              <a:endPar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 name="直接连接符 27661"/>
            <p:cNvSpPr/>
            <p:nvPr/>
          </p:nvSpPr>
          <p:spPr>
            <a:xfrm>
              <a:off x="1660" y="208"/>
              <a:ext cx="631"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20"/>
                                            </p:txEl>
                                          </p:spTgt>
                                        </p:tgtEl>
                                        <p:attrNameLst>
                                          <p:attrName>style.visibility</p:attrName>
                                        </p:attrNameLst>
                                      </p:cBhvr>
                                      <p:to>
                                        <p:strVal val="visible"/>
                                      </p:to>
                                    </p:set>
                                    <p:anim calcmode="lin" valueType="num">
                                      <p:cBhvr additive="base">
                                        <p:cTn id="7" dur="1000" fill="hold"/>
                                        <p:tgtEl>
                                          <p:spTgt spid="33795">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6"/>
                                        </p:tgtEl>
                                        <p:attrNameLst>
                                          <p:attrName>style.visibility</p:attrName>
                                        </p:attrNameLst>
                                      </p:cBhvr>
                                      <p:to>
                                        <p:strVal val="visible"/>
                                      </p:to>
                                    </p:set>
                                    <p:anim calcmode="lin" valueType="num">
                                      <p:cBhvr additive="base">
                                        <p:cTn id="13" dur="500" fill="hold"/>
                                        <p:tgtEl>
                                          <p:spTgt spid="33796"/>
                                        </p:tgtEl>
                                        <p:attrNameLst>
                                          <p:attrName>ppt_x</p:attrName>
                                        </p:attrNameLst>
                                      </p:cBhvr>
                                      <p:tavLst>
                                        <p:tav tm="0">
                                          <p:val>
                                            <p:strVal val="0-#ppt_w/2"/>
                                          </p:val>
                                        </p:tav>
                                        <p:tav tm="100000">
                                          <p:val>
                                            <p:strVal val="#ppt_x"/>
                                          </p:val>
                                        </p:tav>
                                      </p:tavLst>
                                    </p:anim>
                                    <p:anim calcmode="lin" valueType="num">
                                      <p:cBhvr additive="base">
                                        <p:cTn id="14" dur="500" fill="hold"/>
                                        <p:tgtEl>
                                          <p:spTgt spid="3379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3802"/>
                                        </p:tgtEl>
                                        <p:attrNameLst>
                                          <p:attrName>style.visibility</p:attrName>
                                        </p:attrNameLst>
                                      </p:cBhvr>
                                      <p:to>
                                        <p:strVal val="visible"/>
                                      </p:to>
                                    </p:set>
                                    <p:anim calcmode="lin" valueType="num">
                                      <p:cBhvr additive="base">
                                        <p:cTn id="17" dur="500" fill="hold"/>
                                        <p:tgtEl>
                                          <p:spTgt spid="33802"/>
                                        </p:tgtEl>
                                        <p:attrNameLst>
                                          <p:attrName>ppt_x</p:attrName>
                                        </p:attrNameLst>
                                      </p:cBhvr>
                                      <p:tavLst>
                                        <p:tav tm="0">
                                          <p:val>
                                            <p:strVal val="0-#ppt_w/2"/>
                                          </p:val>
                                        </p:tav>
                                        <p:tav tm="100000">
                                          <p:val>
                                            <p:strVal val="#ppt_x"/>
                                          </p:val>
                                        </p:tav>
                                      </p:tavLst>
                                    </p:anim>
                                    <p:anim calcmode="lin" valueType="num">
                                      <p:cBhvr additive="base">
                                        <p:cTn id="18" dur="500" fill="hold"/>
                                        <p:tgtEl>
                                          <p:spTgt spid="3380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3803"/>
                                        </p:tgtEl>
                                        <p:attrNameLst>
                                          <p:attrName>style.visibility</p:attrName>
                                        </p:attrNameLst>
                                      </p:cBhvr>
                                      <p:to>
                                        <p:strVal val="visible"/>
                                      </p:to>
                                    </p:set>
                                    <p:anim calcmode="lin" valueType="num">
                                      <p:cBhvr additive="base">
                                        <p:cTn id="23" dur="500" fill="hold"/>
                                        <p:tgtEl>
                                          <p:spTgt spid="33803"/>
                                        </p:tgtEl>
                                        <p:attrNameLst>
                                          <p:attrName>ppt_x</p:attrName>
                                        </p:attrNameLst>
                                      </p:cBhvr>
                                      <p:tavLst>
                                        <p:tav tm="0">
                                          <p:val>
                                            <p:strVal val="1+#ppt_w/2"/>
                                          </p:val>
                                        </p:tav>
                                        <p:tav tm="100000">
                                          <p:val>
                                            <p:strVal val="#ppt_x"/>
                                          </p:val>
                                        </p:tav>
                                      </p:tavLst>
                                    </p:anim>
                                    <p:anim calcmode="lin" valueType="num">
                                      <p:cBhvr additive="base">
                                        <p:cTn id="24" dur="500" fill="hold"/>
                                        <p:tgtEl>
                                          <p:spTgt spid="3380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7"/>
                                        </p:tgtEl>
                                        <p:attrNameLst>
                                          <p:attrName>style.visibility</p:attrName>
                                        </p:attrNameLst>
                                      </p:cBhvr>
                                      <p:to>
                                        <p:strVal val="visible"/>
                                      </p:to>
                                    </p:set>
                                    <p:anim calcmode="lin" valueType="num">
                                      <p:cBhvr additive="base">
                                        <p:cTn id="29" dur="500" fill="hold"/>
                                        <p:tgtEl>
                                          <p:spTgt spid="33797"/>
                                        </p:tgtEl>
                                        <p:attrNameLst>
                                          <p:attrName>ppt_x</p:attrName>
                                        </p:attrNameLst>
                                      </p:cBhvr>
                                      <p:tavLst>
                                        <p:tav tm="0">
                                          <p:val>
                                            <p:strVal val="#ppt_x"/>
                                          </p:val>
                                        </p:tav>
                                        <p:tav tm="100000">
                                          <p:val>
                                            <p:strVal val="#ppt_x"/>
                                          </p:val>
                                        </p:tav>
                                      </p:tavLst>
                                    </p:anim>
                                    <p:anim calcmode="lin" valueType="num">
                                      <p:cBhvr additive="base">
                                        <p:cTn id="30"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801"/>
                                        </p:tgtEl>
                                        <p:attrNameLst>
                                          <p:attrName>style.visibility</p:attrName>
                                        </p:attrNameLst>
                                      </p:cBhvr>
                                      <p:to>
                                        <p:strVal val="visible"/>
                                      </p:to>
                                    </p:set>
                                    <p:anim calcmode="lin" valueType="num">
                                      <p:cBhvr additive="base">
                                        <p:cTn id="35" dur="500" fill="hold"/>
                                        <p:tgtEl>
                                          <p:spTgt spid="33801"/>
                                        </p:tgtEl>
                                        <p:attrNameLst>
                                          <p:attrName>ppt_x</p:attrName>
                                        </p:attrNameLst>
                                      </p:cBhvr>
                                      <p:tavLst>
                                        <p:tav tm="0">
                                          <p:val>
                                            <p:strVal val="#ppt_x"/>
                                          </p:val>
                                        </p:tav>
                                        <p:tav tm="100000">
                                          <p:val>
                                            <p:strVal val="#ppt_x"/>
                                          </p:val>
                                        </p:tav>
                                      </p:tavLst>
                                    </p:anim>
                                    <p:anim calcmode="lin" valueType="num">
                                      <p:cBhvr additive="base">
                                        <p:cTn id="36"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3808"/>
                                        </p:tgtEl>
                                        <p:attrNameLst>
                                          <p:attrName>style.visibility</p:attrName>
                                        </p:attrNameLst>
                                      </p:cBhvr>
                                      <p:to>
                                        <p:strVal val="visible"/>
                                      </p:to>
                                    </p:set>
                                    <p:anim calcmode="lin" valueType="num">
                                      <p:cBhvr additive="base">
                                        <p:cTn id="41" dur="500" fill="hold"/>
                                        <p:tgtEl>
                                          <p:spTgt spid="33808"/>
                                        </p:tgtEl>
                                        <p:attrNameLst>
                                          <p:attrName>ppt_x</p:attrName>
                                        </p:attrNameLst>
                                      </p:cBhvr>
                                      <p:tavLst>
                                        <p:tav tm="0">
                                          <p:val>
                                            <p:strVal val="0-#ppt_w/2"/>
                                          </p:val>
                                        </p:tav>
                                        <p:tav tm="100000">
                                          <p:val>
                                            <p:strVal val="#ppt_x"/>
                                          </p:val>
                                        </p:tav>
                                      </p:tavLst>
                                    </p:anim>
                                    <p:anim calcmode="lin" valueType="num">
                                      <p:cBhvr additive="base">
                                        <p:cTn id="42"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33810"/>
                                        </p:tgtEl>
                                        <p:attrNameLst>
                                          <p:attrName>style.visibility</p:attrName>
                                        </p:attrNameLst>
                                      </p:cBhvr>
                                      <p:to>
                                        <p:strVal val="visible"/>
                                      </p:to>
                                    </p:set>
                                    <p:anim calcmode="lin" valueType="num">
                                      <p:cBhvr additive="base">
                                        <p:cTn id="47" dur="500" fill="hold"/>
                                        <p:tgtEl>
                                          <p:spTgt spid="33810"/>
                                        </p:tgtEl>
                                        <p:attrNameLst>
                                          <p:attrName>ppt_x</p:attrName>
                                        </p:attrNameLst>
                                      </p:cBhvr>
                                      <p:tavLst>
                                        <p:tav tm="0">
                                          <p:val>
                                            <p:strVal val="#ppt_x"/>
                                          </p:val>
                                        </p:tav>
                                        <p:tav tm="100000">
                                          <p:val>
                                            <p:strVal val="#ppt_x"/>
                                          </p:val>
                                        </p:tav>
                                      </p:tavLst>
                                    </p:anim>
                                    <p:anim calcmode="lin" valueType="num">
                                      <p:cBhvr additive="base">
                                        <p:cTn id="48" dur="500" fill="hold"/>
                                        <p:tgtEl>
                                          <p:spTgt spid="338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3811"/>
                                        </p:tgtEl>
                                        <p:attrNameLst>
                                          <p:attrName>style.visibility</p:attrName>
                                        </p:attrNameLst>
                                      </p:cBhvr>
                                      <p:to>
                                        <p:strVal val="visible"/>
                                      </p:to>
                                    </p:set>
                                    <p:anim calcmode="lin" valueType="num">
                                      <p:cBhvr additive="base">
                                        <p:cTn id="53" dur="500" fill="hold"/>
                                        <p:tgtEl>
                                          <p:spTgt spid="33811"/>
                                        </p:tgtEl>
                                        <p:attrNameLst>
                                          <p:attrName>ppt_x</p:attrName>
                                        </p:attrNameLst>
                                      </p:cBhvr>
                                      <p:tavLst>
                                        <p:tav tm="0">
                                          <p:val>
                                            <p:strVal val="#ppt_x"/>
                                          </p:val>
                                        </p:tav>
                                        <p:tav tm="100000">
                                          <p:val>
                                            <p:strVal val="#ppt_x"/>
                                          </p:val>
                                        </p:tav>
                                      </p:tavLst>
                                    </p:anim>
                                    <p:anim calcmode="lin" valueType="num">
                                      <p:cBhvr additive="base">
                                        <p:cTn id="54" dur="500" fill="hold"/>
                                        <p:tgtEl>
                                          <p:spTgt spid="33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796" grpId="0"/>
      <p:bldP spid="33801" grpId="0"/>
      <p:bldP spid="33802" grpId="0"/>
      <p:bldP spid="33808" grpId="0"/>
      <p:bldP spid="3381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矩形 28673"/>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28674"/>
          <p:cNvPicPr>
            <a:picLocks noGrp="true" noChangeAspect="true"/>
          </p:cNvPicPr>
          <p:nvPr>
            <p:ph idx="2147483647"/>
          </p:nvPr>
        </p:nvPicPr>
        <p:blipFill>
          <a:blip r:embed="rId1"/>
          <a:stretch>
            <a:fillRect/>
          </a:stretch>
        </p:blipFill>
        <p:spPr>
          <a:xfrm>
            <a:off x="0" y="0"/>
            <a:ext cx="838200" cy="517525"/>
          </a:xfrm>
        </p:spPr>
      </p:pic>
      <p:sp>
        <p:nvSpPr>
          <p:cNvPr id="34820" name="矩形 2867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charRg st="1" end="12"/>
                                            </p:txEl>
                                          </p:spTgt>
                                        </p:tgtEl>
                                        <p:attrNameLst>
                                          <p:attrName>style.visibility</p:attrName>
                                        </p:attrNameLst>
                                      </p:cBhvr>
                                      <p:to>
                                        <p:strVal val="visible"/>
                                      </p:to>
                                    </p:set>
                                    <p:anim calcmode="lin" valueType="num">
                                      <p:cBhvr additive="base">
                                        <p:cTn id="7" dur="1000" fill="hold"/>
                                        <p:tgtEl>
                                          <p:spTgt spid="34818">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8">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9697"/>
          <p:cNvSpPr>
            <a:spLocks noGrp="true"/>
          </p:cNvSpPr>
          <p:nvPr>
            <p:ph type="title"/>
          </p:nvPr>
        </p:nvSpPr>
        <p:spPr>
          <a:xfrm>
            <a:off x="750888" y="112713"/>
            <a:ext cx="8393112" cy="420687"/>
          </a:xfrm>
        </p:spPr>
        <p:txBody>
          <a:bodyPr anchor="t">
            <a:spAutoFit/>
          </a:bodyPr>
          <a:p>
            <a:pPr lvl="0" algn="r"/>
            <a:r>
              <a:rPr lang="zh-CN" altLang="en-US" sz="2400" dirty="0"/>
              <a:t>绪论——操作系统的形成与发展</a:t>
            </a:r>
            <a:endParaRPr lang="zh-CN" altLang="en-US" sz="2400" dirty="0"/>
          </a:p>
        </p:txBody>
      </p:sp>
      <p:sp>
        <p:nvSpPr>
          <p:cNvPr id="35842" name="文本框 29698"/>
          <p:cNvSpPr txBox="true"/>
          <p:nvPr/>
        </p:nvSpPr>
        <p:spPr>
          <a:xfrm>
            <a:off x="752475" y="1860550"/>
            <a:ext cx="7323138" cy="2042160"/>
          </a:xfrm>
          <a:prstGeom prst="rect">
            <a:avLst/>
          </a:prstGeom>
          <a:noFill/>
          <a:ln w="9525">
            <a:noFill/>
            <a:miter/>
          </a:ln>
        </p:spPr>
        <p:txBody>
          <a:bodyPr wrap="square" lIns="72418" tIns="36208" rIns="72418" bIns="36208" anchor="t">
            <a:spAutoFit/>
          </a:bodyPr>
          <a:p>
            <a:pPr lvl="0" defTabSz="873125">
              <a:buChar char="•"/>
            </a:pPr>
            <a:r>
              <a:rPr lang="zh-CN" altLang="en-US" b="0" dirty="0">
                <a:solidFill>
                  <a:schemeClr val="tx1"/>
                </a:solidFill>
                <a:latin typeface="DejaVu Sans" panose="020B0603030804020204" charset="0"/>
                <a:ea typeface="方正书宋_GBK" panose="02000000000000000000" charset="-122"/>
              </a:rPr>
              <a:t>电子管时代 </a:t>
            </a:r>
            <a:r>
              <a:rPr lang="en-US" altLang="x-none" b="0" dirty="0">
                <a:solidFill>
                  <a:schemeClr val="tx1"/>
                </a:solidFill>
                <a:latin typeface="DejaVu Sans" panose="020B0603030804020204" charset="0"/>
                <a:ea typeface="方正书宋_GBK" panose="02000000000000000000" charset="-122"/>
              </a:rPr>
              <a:t>(1946</a:t>
            </a:r>
            <a:r>
              <a:rPr lang="zh-CN" altLang="en-US"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a:t>
            </a:r>
            <a:r>
              <a:rPr lang="en-US" altLang="x-none" b="0" dirty="0">
                <a:solidFill>
                  <a:schemeClr val="tx1"/>
                </a:solidFill>
                <a:latin typeface="DejaVu Sans" panose="020B0603030804020204" charset="0"/>
                <a:ea typeface="方正书宋_GBK" panose="02000000000000000000" charset="-122"/>
              </a:rPr>
              <a:t>58)</a:t>
            </a:r>
            <a:endParaRPr lang="en-US" altLang="x-none" b="0" dirty="0">
              <a:solidFill>
                <a:schemeClr val="tx1"/>
              </a:solidFill>
              <a:latin typeface="DejaVu Sans" panose="020B0603030804020204" charset="0"/>
              <a:ea typeface="方正书宋_GBK" panose="02000000000000000000" charset="-122"/>
            </a:endParaRPr>
          </a:p>
          <a:p>
            <a:pPr lvl="0" defTabSz="873125">
              <a:buChar char="•"/>
            </a:pPr>
            <a:r>
              <a:rPr lang="zh-CN" altLang="en-US" b="0" dirty="0">
                <a:solidFill>
                  <a:schemeClr val="tx1"/>
                </a:solidFill>
                <a:latin typeface="DejaVu Sans" panose="020B0603030804020204" charset="0"/>
                <a:ea typeface="方正书宋_GBK" panose="02000000000000000000" charset="-122"/>
              </a:rPr>
              <a:t>晶体管        </a:t>
            </a:r>
            <a:r>
              <a:rPr lang="en-US" altLang="x-none"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a:t>
            </a:r>
            <a:r>
              <a:rPr lang="en-US" altLang="x-none" b="0" dirty="0">
                <a:solidFill>
                  <a:schemeClr val="tx1"/>
                </a:solidFill>
                <a:latin typeface="DejaVu Sans" panose="020B0603030804020204" charset="0"/>
                <a:ea typeface="方正书宋_GBK" panose="02000000000000000000" charset="-122"/>
              </a:rPr>
              <a:t>58</a:t>
            </a:r>
            <a:r>
              <a:rPr lang="zh-CN" altLang="en-US"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a:t>
            </a:r>
            <a:r>
              <a:rPr lang="en-US" altLang="x-none" b="0" dirty="0">
                <a:solidFill>
                  <a:schemeClr val="tx1"/>
                </a:solidFill>
                <a:latin typeface="DejaVu Sans" panose="020B0603030804020204" charset="0"/>
                <a:ea typeface="方正书宋_GBK" panose="02000000000000000000" charset="-122"/>
              </a:rPr>
              <a:t>64)</a:t>
            </a:r>
            <a:endParaRPr lang="en-US" altLang="x-none" b="0" dirty="0">
              <a:solidFill>
                <a:schemeClr val="tx1"/>
              </a:solidFill>
              <a:latin typeface="DejaVu Sans" panose="020B0603030804020204" charset="0"/>
              <a:ea typeface="方正书宋_GBK" panose="02000000000000000000" charset="-122"/>
            </a:endParaRPr>
          </a:p>
          <a:p>
            <a:pPr lvl="0" defTabSz="873125">
              <a:buChar char="•"/>
            </a:pPr>
            <a:r>
              <a:rPr lang="zh-CN" altLang="en-US" b="0" dirty="0">
                <a:solidFill>
                  <a:schemeClr val="tx1"/>
                </a:solidFill>
                <a:latin typeface="DejaVu Sans" panose="020B0603030804020204" charset="0"/>
                <a:ea typeface="方正书宋_GBK" panose="02000000000000000000" charset="-122"/>
              </a:rPr>
              <a:t>集成电路     </a:t>
            </a:r>
            <a:r>
              <a:rPr lang="en-US" altLang="x-none"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a:t>
            </a:r>
            <a:r>
              <a:rPr lang="en-US" altLang="x-none" b="0" dirty="0">
                <a:solidFill>
                  <a:schemeClr val="tx1"/>
                </a:solidFill>
                <a:latin typeface="DejaVu Sans" panose="020B0603030804020204" charset="0"/>
                <a:ea typeface="方正书宋_GBK" panose="02000000000000000000" charset="-122"/>
              </a:rPr>
              <a:t>46</a:t>
            </a:r>
            <a:r>
              <a:rPr lang="zh-CN" altLang="en-US"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a:t>
            </a:r>
            <a:r>
              <a:rPr lang="en-US" altLang="x-none" b="0" dirty="0">
                <a:solidFill>
                  <a:schemeClr val="tx1"/>
                </a:solidFill>
                <a:latin typeface="DejaVu Sans" panose="020B0603030804020204" charset="0"/>
                <a:ea typeface="方正书宋_GBK" panose="02000000000000000000" charset="-122"/>
              </a:rPr>
              <a:t>58)</a:t>
            </a:r>
            <a:endParaRPr lang="en-US" altLang="x-none" b="0" dirty="0">
              <a:solidFill>
                <a:schemeClr val="tx1"/>
              </a:solidFill>
              <a:latin typeface="DejaVu Sans" panose="020B0603030804020204" charset="0"/>
              <a:ea typeface="方正书宋_GBK" panose="02000000000000000000" charset="-122"/>
            </a:endParaRPr>
          </a:p>
          <a:p>
            <a:pPr lvl="0" defTabSz="873125">
              <a:buChar char="•"/>
            </a:pPr>
            <a:r>
              <a:rPr lang="zh-CN" altLang="en-US" b="0" dirty="0">
                <a:solidFill>
                  <a:schemeClr val="tx1"/>
                </a:solidFill>
                <a:latin typeface="DejaVu Sans" panose="020B0603030804020204" charset="0"/>
                <a:ea typeface="方正书宋_GBK" panose="02000000000000000000" charset="-122"/>
              </a:rPr>
              <a:t>大规模集成电路时代</a:t>
            </a:r>
            <a:r>
              <a:rPr lang="en-US" altLang="x-none" b="0" dirty="0">
                <a:solidFill>
                  <a:schemeClr val="tx1"/>
                </a:solidFill>
                <a:latin typeface="DejaVu Sans" panose="020B0603030804020204" charset="0"/>
                <a:ea typeface="方正书宋_GBK" panose="02000000000000000000" charset="-122"/>
              </a:rPr>
              <a:t>(70</a:t>
            </a:r>
            <a:r>
              <a:rPr lang="zh-CN" altLang="en-US" b="0" dirty="0">
                <a:solidFill>
                  <a:schemeClr val="tx1"/>
                </a:solidFill>
                <a:latin typeface="DejaVu Sans" panose="020B0603030804020204" charset="0"/>
                <a:ea typeface="方正书宋_GBK" panose="02000000000000000000" charset="-122"/>
              </a:rPr>
              <a:t>年代中至今</a:t>
            </a:r>
            <a:r>
              <a:rPr lang="en-US" altLang="x-none" b="0" dirty="0">
                <a:solidFill>
                  <a:schemeClr val="tx1"/>
                </a:solidFill>
                <a:latin typeface="DejaVu Sans" panose="020B0603030804020204" charset="0"/>
                <a:ea typeface="方正书宋_GBK" panose="02000000000000000000" charset="-122"/>
              </a:rPr>
              <a:t>)</a:t>
            </a:r>
            <a:endParaRPr lang="en-US" altLang="x-none" b="0" dirty="0">
              <a:solidFill>
                <a:schemeClr val="tx1"/>
              </a:solidFill>
              <a:latin typeface="DejaVu Sans" panose="020B0603030804020204" charset="0"/>
              <a:ea typeface="方正书宋_GBK" panose="02000000000000000000" charset="-122"/>
            </a:endParaRPr>
          </a:p>
        </p:txBody>
      </p:sp>
      <p:sp>
        <p:nvSpPr>
          <p:cNvPr id="35844" name="直接连接符 29699"/>
          <p:cNvSpPr/>
          <p:nvPr/>
        </p:nvSpPr>
        <p:spPr>
          <a:xfrm>
            <a:off x="1390650" y="4968875"/>
            <a:ext cx="904875"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5845" name="文本框 29700"/>
          <p:cNvSpPr txBox="true"/>
          <p:nvPr/>
        </p:nvSpPr>
        <p:spPr>
          <a:xfrm>
            <a:off x="2257425" y="4598988"/>
            <a:ext cx="5457190" cy="1071245"/>
          </a:xfrm>
          <a:prstGeom prst="rect">
            <a:avLst/>
          </a:prstGeom>
          <a:noFill/>
          <a:ln w="9525">
            <a:noFill/>
            <a:miter/>
          </a:ln>
        </p:spPr>
        <p:txBody>
          <a:bodyPr wrap="none" lIns="87273" tIns="43636" rIns="87273" bIns="43636" anchor="t">
            <a:spAutoFit/>
          </a:bodyPr>
          <a:p>
            <a:pPr lvl="0" defTabSz="873125"/>
            <a:r>
              <a:rPr lang="zh-CN" altLang="en-US" b="0" dirty="0">
                <a:solidFill>
                  <a:schemeClr val="tx1"/>
                </a:solidFill>
                <a:latin typeface="DejaVu Sans" panose="020B0603030804020204" charset="0"/>
                <a:ea typeface="方正书宋_GBK" panose="02000000000000000000" charset="-122"/>
              </a:rPr>
              <a:t>微型、并行、</a:t>
            </a:r>
            <a:endParaRPr lang="zh-CN" altLang="en-US" b="0" dirty="0">
              <a:solidFill>
                <a:schemeClr val="tx1"/>
              </a:solidFill>
              <a:latin typeface="DejaVu Sans" panose="020B0603030804020204" charset="0"/>
              <a:ea typeface="方正书宋_GBK" panose="02000000000000000000" charset="-122"/>
            </a:endParaRPr>
          </a:p>
          <a:p>
            <a:pPr lvl="0" defTabSz="873125"/>
            <a:r>
              <a:rPr lang="zh-CN" altLang="en-US" b="0" dirty="0">
                <a:solidFill>
                  <a:schemeClr val="tx1"/>
                </a:solidFill>
                <a:latin typeface="DejaVu Sans" panose="020B0603030804020204" charset="0"/>
                <a:ea typeface="方正书宋_GBK" panose="02000000000000000000" charset="-122"/>
              </a:rPr>
              <a:t>网络化、智能化几个方向发展</a:t>
            </a:r>
            <a:endParaRPr lang="zh-CN" altLang="en-US" b="0" dirty="0">
              <a:solidFill>
                <a:schemeClr val="tx1"/>
              </a:solidFill>
              <a:latin typeface="DejaVu Sans" panose="020B0603030804020204" charset="0"/>
              <a:ea typeface="方正书宋_GBK" panose="02000000000000000000" charset="-122"/>
            </a:endParaRPr>
          </a:p>
        </p:txBody>
      </p:sp>
      <p:sp>
        <p:nvSpPr>
          <p:cNvPr id="2" name="矩形 29701"/>
          <p:cNvSpPr/>
          <p:nvPr/>
        </p:nvSpPr>
        <p:spPr>
          <a:xfrm>
            <a:off x="1371600" y="1143000"/>
            <a:ext cx="5192713" cy="622300"/>
          </a:xfrm>
          <a:prstGeom prst="rect">
            <a:avLst/>
          </a:prstGeom>
          <a:noFill/>
          <a:ln w="9525">
            <a:noFill/>
            <a:miter/>
          </a:ln>
        </p:spPr>
        <p:txBody>
          <a:bodyPr wrap="none" lIns="72418" tIns="36208" rIns="72418" bIns="36208" anchor="t">
            <a:spAutoFit/>
          </a:bodyPr>
          <a:p>
            <a:pPr lvl="0"/>
            <a:r>
              <a:rPr lang="zh-CN" altLang="en-US" sz="3600" dirty="0">
                <a:solidFill>
                  <a:srgbClr val="0000FF"/>
                </a:solidFill>
                <a:latin typeface="DejaVu Sans" panose="020B0603030804020204" charset="0"/>
                <a:ea typeface="方正书宋_GBK" panose="02000000000000000000" charset="-122"/>
              </a:rPr>
              <a:t>计算机元件工艺的演变：</a:t>
            </a:r>
            <a:endParaRPr lang="zh-CN" altLang="en-US" sz="3600" dirty="0">
              <a:solidFill>
                <a:srgbClr val="0000FF"/>
              </a:solidFill>
              <a:latin typeface="DejaVu Sans" panose="020B0603030804020204" charset="0"/>
              <a:ea typeface="方正书宋_GBK" panose="02000000000000000000" charset="-122"/>
            </a:endParaRPr>
          </a:p>
        </p:txBody>
      </p:sp>
      <p:sp>
        <p:nvSpPr>
          <p:cNvPr id="35846" name="文本框 29702"/>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DejaVu Sans" panose="020B0603030804020204" charset="0"/>
                <a:ea typeface="方正书宋_GBK" panose="02000000000000000000" charset="-122"/>
              </a:rPr>
              <a:t>15</a:t>
            </a:r>
            <a:endParaRPr lang="en-US" altLang="x-none" sz="1400" b="0" dirty="0">
              <a:solidFill>
                <a:schemeClr val="tx2"/>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left)">
                                      <p:cBhvr>
                                        <p:cTn id="7" dur="500"/>
                                        <p:tgtEl>
                                          <p:spTgt spid="3584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5">
                                            <p:txEl>
                                              <p:charRg st="0" end="7"/>
                                            </p:txEl>
                                          </p:spTgt>
                                        </p:tgtEl>
                                        <p:attrNameLst>
                                          <p:attrName>style.visibility</p:attrName>
                                        </p:attrNameLst>
                                      </p:cBhvr>
                                      <p:to>
                                        <p:strVal val="visible"/>
                                      </p:to>
                                    </p:set>
                                    <p:animEffect transition="in" filter="wipe(left)">
                                      <p:cBhvr>
                                        <p:cTn id="11" dur="500"/>
                                        <p:tgtEl>
                                          <p:spTgt spid="35845">
                                            <p:txEl>
                                              <p:charRg st="0" end="7"/>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845">
                                            <p:txEl>
                                              <p:charRg st="7" end="21"/>
                                            </p:txEl>
                                          </p:spTgt>
                                        </p:tgtEl>
                                        <p:attrNameLst>
                                          <p:attrName>style.visibility</p:attrName>
                                        </p:attrNameLst>
                                      </p:cBhvr>
                                      <p:to>
                                        <p:strVal val="visible"/>
                                      </p:to>
                                    </p:set>
                                    <p:animEffect transition="in" filter="wipe(left)">
                                      <p:cBhvr>
                                        <p:cTn id="15" dur="500"/>
                                        <p:tgtEl>
                                          <p:spTgt spid="35845">
                                            <p:txEl>
                                              <p:charRg st="7"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true"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23553"/>
          <p:cNvSpPr/>
          <p:nvPr/>
        </p:nvSpPr>
        <p:spPr>
          <a:xfrm>
            <a:off x="398463" y="901700"/>
            <a:ext cx="5265738" cy="676275"/>
          </a:xfrm>
          <a:prstGeom prst="rect">
            <a:avLst/>
          </a:prstGeom>
          <a:noFill/>
          <a:ln w="9525">
            <a:noFill/>
            <a:miter/>
          </a:ln>
        </p:spPr>
        <p:txBody>
          <a:bodyPr>
            <a:spAutoFit/>
          </a:bodyPr>
          <a:p>
            <a:pPr marL="533400" lvl="0" indent="-533400" algn="ctr" fontAlgn="base">
              <a:lnSpc>
                <a:spcPct val="120000"/>
              </a:lnSpc>
              <a:buClr>
                <a:schemeClr val="tx2"/>
              </a:buClr>
              <a:buSzPct val="95000"/>
            </a:pPr>
            <a:r>
              <a:rPr lang="zh-CN" altLang="en-US"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各种各样的操作系统</a:t>
            </a:r>
            <a:endParaRPr lang="zh-CN" altLang="en-US"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23554"/>
          <p:cNvPicPr>
            <a:picLocks noGrp="true" noChangeAspect="true"/>
          </p:cNvPicPr>
          <p:nvPr>
            <p:ph idx="2147483647"/>
          </p:nvPr>
        </p:nvPicPr>
        <p:blipFill>
          <a:blip r:embed="rId1"/>
          <a:stretch>
            <a:fillRect/>
          </a:stretch>
        </p:blipFill>
        <p:spPr>
          <a:xfrm>
            <a:off x="0" y="0"/>
            <a:ext cx="838200" cy="517525"/>
          </a:xfrm>
        </p:spPr>
      </p:pic>
      <p:sp>
        <p:nvSpPr>
          <p:cNvPr id="10244"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10245" name="矩形 10244"/>
          <p:cNvSpPr/>
          <p:nvPr/>
        </p:nvSpPr>
        <p:spPr>
          <a:xfrm>
            <a:off x="398780" y="1844675"/>
            <a:ext cx="7720965" cy="4378325"/>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Ø"/>
            </a:pPr>
            <a:endParaRPr lang="zh-CN" altLang="en-US" sz="900" b="0" i="1" u="none" baseline="0" dirty="0">
              <a:solidFill>
                <a:schemeClr val="bg2"/>
              </a:solidFill>
              <a:latin typeface="DejaVu Sans" panose="020B0603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DOS（1979）</a:t>
            </a:r>
            <a:endParaRPr lang="zh-CN" altLang="en-US" b="0" dirty="0">
              <a:solidFill>
                <a:schemeClr val="tx1"/>
              </a:solidFill>
              <a:latin typeface="DejaVu Sans" panose="020B0603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windows（1985）</a:t>
            </a:r>
            <a:endParaRPr lang="zh-CN" altLang="en-US" b="0" dirty="0">
              <a:solidFill>
                <a:schemeClr val="tx1"/>
              </a:solidFill>
              <a:latin typeface="DejaVu Sans" panose="020B0603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UNIX（1969，197</a:t>
            </a:r>
            <a:r>
              <a:rPr lang="zh-CN" altLang="zh-CN" b="0" dirty="0">
                <a:solidFill>
                  <a:schemeClr val="tx1"/>
                </a:solidFill>
                <a:latin typeface="DejaVu Sans" panose="020B0603030804020204" charset="0"/>
                <a:ea typeface="方正书宋_GBK" panose="02000000000000000000" charset="-122"/>
              </a:rPr>
              <a:t>4</a:t>
            </a:r>
            <a:r>
              <a:rPr lang="zh-CN" altLang="en-US" b="0" dirty="0">
                <a:solidFill>
                  <a:schemeClr val="tx1"/>
                </a:solidFill>
                <a:latin typeface="DejaVu Sans" panose="020B0603030804020204" charset="0"/>
                <a:ea typeface="方正书宋_GBK" panose="02000000000000000000" charset="-122"/>
              </a:rPr>
              <a:t>）</a:t>
            </a:r>
            <a:endParaRPr lang="zh-CN" altLang="en-US" b="0" dirty="0">
              <a:solidFill>
                <a:schemeClr val="tx1"/>
              </a:solidFill>
              <a:latin typeface="DejaVu Sans" panose="020B0603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FreeBSD（1993）</a:t>
            </a:r>
            <a:endParaRPr lang="zh-CN" altLang="en-US" b="0" dirty="0">
              <a:solidFill>
                <a:schemeClr val="tx1"/>
              </a:solidFill>
              <a:latin typeface="DejaVu Sans" panose="020B0603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Linux（1991）</a:t>
            </a:r>
            <a:endParaRPr lang="zh-CN" altLang="en-US" b="0" dirty="0">
              <a:solidFill>
                <a:schemeClr val="tx1"/>
              </a:solidFill>
              <a:latin typeface="DejaVu Sans" panose="020B0603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Mac OS（1984，2000）</a:t>
            </a:r>
            <a:endParaRPr lang="zh-CN" altLang="en-US" sz="24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245">
                                            <p:txEl>
                                              <p:charRg st="1" end="12"/>
                                            </p:txEl>
                                          </p:spTgt>
                                        </p:tgtEl>
                                        <p:attrNameLst>
                                          <p:attrName>style.visibility</p:attrName>
                                        </p:attrNameLst>
                                      </p:cBhvr>
                                      <p:to>
                                        <p:strVal val="visible"/>
                                      </p:to>
                                    </p:set>
                                    <p:anim calcmode="lin" valueType="num">
                                      <p:cBhvr additive="base">
                                        <p:cTn id="7" dur="500" fill="hold"/>
                                        <p:tgtEl>
                                          <p:spTgt spid="10245">
                                            <p:txEl>
                                              <p:charRg st="1"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5">
                                            <p:txEl>
                                              <p:charRg st="1"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5">
                                            <p:txEl>
                                              <p:charRg st="12" end="26"/>
                                            </p:txEl>
                                          </p:spTgt>
                                        </p:tgtEl>
                                        <p:attrNameLst>
                                          <p:attrName>style.visibility</p:attrName>
                                        </p:attrNameLst>
                                      </p:cBhvr>
                                      <p:to>
                                        <p:strVal val="visible"/>
                                      </p:to>
                                    </p:set>
                                    <p:anim calcmode="lin" valueType="num">
                                      <p:cBhvr additive="base">
                                        <p:cTn id="13" dur="500" fill="hold"/>
                                        <p:tgtEl>
                                          <p:spTgt spid="10245">
                                            <p:txEl>
                                              <p:charRg st="12"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5">
                                            <p:txEl>
                                              <p:charRg st="12"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5">
                                            <p:txEl>
                                              <p:charRg st="26" end="42"/>
                                            </p:txEl>
                                          </p:spTgt>
                                        </p:tgtEl>
                                        <p:attrNameLst>
                                          <p:attrName>style.visibility</p:attrName>
                                        </p:attrNameLst>
                                      </p:cBhvr>
                                      <p:to>
                                        <p:strVal val="visible"/>
                                      </p:to>
                                    </p:set>
                                    <p:anim calcmode="lin" valueType="num">
                                      <p:cBhvr additive="base">
                                        <p:cTn id="19" dur="500" fill="hold"/>
                                        <p:tgtEl>
                                          <p:spTgt spid="10245">
                                            <p:txEl>
                                              <p:charRg st="26" end="4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5">
                                            <p:txEl>
                                              <p:charRg st="26" end="4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5">
                                            <p:txEl>
                                              <p:charRg st="42" end="56"/>
                                            </p:txEl>
                                          </p:spTgt>
                                        </p:tgtEl>
                                        <p:attrNameLst>
                                          <p:attrName>style.visibility</p:attrName>
                                        </p:attrNameLst>
                                      </p:cBhvr>
                                      <p:to>
                                        <p:strVal val="visible"/>
                                      </p:to>
                                    </p:set>
                                    <p:anim calcmode="lin" valueType="num">
                                      <p:cBhvr additive="base">
                                        <p:cTn id="25" dur="500" fill="hold"/>
                                        <p:tgtEl>
                                          <p:spTgt spid="10245">
                                            <p:txEl>
                                              <p:charRg st="42" end="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5">
                                            <p:txEl>
                                              <p:charRg st="42" end="5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5">
                                            <p:txEl>
                                              <p:charRg st="56" end="68"/>
                                            </p:txEl>
                                          </p:spTgt>
                                        </p:tgtEl>
                                        <p:attrNameLst>
                                          <p:attrName>style.visibility</p:attrName>
                                        </p:attrNameLst>
                                      </p:cBhvr>
                                      <p:to>
                                        <p:strVal val="visible"/>
                                      </p:to>
                                    </p:set>
                                    <p:anim calcmode="lin" valueType="num">
                                      <p:cBhvr additive="base">
                                        <p:cTn id="31" dur="500" fill="hold"/>
                                        <p:tgtEl>
                                          <p:spTgt spid="10245">
                                            <p:txEl>
                                              <p:charRg st="56" end="6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5">
                                            <p:txEl>
                                              <p:charRg st="56" end="6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5">
                                            <p:txEl>
                                              <p:charRg st="68" end="86"/>
                                            </p:txEl>
                                          </p:spTgt>
                                        </p:tgtEl>
                                        <p:attrNameLst>
                                          <p:attrName>style.visibility</p:attrName>
                                        </p:attrNameLst>
                                      </p:cBhvr>
                                      <p:to>
                                        <p:strVal val="visible"/>
                                      </p:to>
                                    </p:set>
                                    <p:anim calcmode="lin" valueType="num">
                                      <p:cBhvr additive="base">
                                        <p:cTn id="37" dur="500" fill="hold"/>
                                        <p:tgtEl>
                                          <p:spTgt spid="10245">
                                            <p:txEl>
                                              <p:charRg st="68" end="8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5">
                                            <p:txEl>
                                              <p:charRg st="68"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317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17</a:t>
            </a:r>
            <a:endParaRPr lang="zh-CN" altLang="en-US" sz="1400" b="0" dirty="0">
              <a:solidFill>
                <a:schemeClr val="tx2"/>
              </a:solidFill>
              <a:latin typeface="DejaVu Sans" panose="020B0603030804020204" charset="0"/>
              <a:ea typeface="方正书宋_GBK" panose="02000000000000000000" charset="-122"/>
            </a:endParaRPr>
          </a:p>
        </p:txBody>
      </p:sp>
      <p:sp>
        <p:nvSpPr>
          <p:cNvPr id="37891" name="矩形 31746"/>
          <p:cNvSpPr/>
          <p:nvPr/>
        </p:nvSpPr>
        <p:spPr>
          <a:xfrm>
            <a:off x="158750" y="488950"/>
            <a:ext cx="7496175" cy="82994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手工操作阶段</a:t>
            </a:r>
            <a:r>
              <a:rPr lang="zh-CN" altLang="en-US"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x-none"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1946</a:t>
            </a:r>
            <a:r>
              <a:rPr lang="zh-CN" altLang="en-US"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zh-CN"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19</a:t>
            </a:r>
            <a:r>
              <a:rPr lang="en-US" altLang="x-none"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50</a:t>
            </a:r>
            <a:r>
              <a:rPr lang="zh-CN" altLang="en-US"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a:t>
            </a:r>
            <a:endParaRPr lang="zh-CN" altLang="en-US"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7892" name="矩形 3174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7893" name="文本框 31748"/>
          <p:cNvSpPr txBox="true"/>
          <p:nvPr/>
        </p:nvSpPr>
        <p:spPr>
          <a:xfrm>
            <a:off x="612775" y="1636713"/>
            <a:ext cx="7888288" cy="3990975"/>
          </a:xfrm>
          <a:prstGeom prst="rect">
            <a:avLst/>
          </a:prstGeom>
          <a:noFill/>
          <a:ln w="9525">
            <a:noFill/>
            <a:miter/>
          </a:ln>
        </p:spPr>
        <p:txBody>
          <a:bodyPr anchor="t">
            <a:spAutoFit/>
          </a:bodyPr>
          <a:p>
            <a:pPr marL="609600" lvl="0" indent="-609600" algn="ctr"/>
            <a:r>
              <a:rPr lang="zh-CN" altLang="en-US" b="0" dirty="0">
                <a:solidFill>
                  <a:schemeClr val="tx1"/>
                </a:solidFill>
                <a:latin typeface="DejaVu Sans" panose="020B0603030804020204" charset="0"/>
                <a:ea typeface="方正书宋_GBK" panose="02000000000000000000" charset="-122"/>
              </a:rPr>
              <a:t>计算机系统的资源管理和控制由人工负责：</a:t>
            </a:r>
            <a:endParaRPr lang="zh-CN" altLang="en-US" b="0" dirty="0">
              <a:solidFill>
                <a:schemeClr val="tx1"/>
              </a:solidFill>
              <a:latin typeface="DejaVu Sans" panose="020B0603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3030804020204" charset="0"/>
                <a:ea typeface="方正书宋_GBK" panose="02000000000000000000" charset="-122"/>
              </a:rPr>
              <a:t>人工把程序用穿孔机穿制在卡片或纸带上；</a:t>
            </a:r>
            <a:endParaRPr lang="zh-CN" altLang="en-US" sz="3200" b="0" u="none" baseline="0" dirty="0">
              <a:solidFill>
                <a:schemeClr val="tx1"/>
              </a:solidFill>
              <a:latin typeface="DejaVu Sans" panose="020B0603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3030804020204" charset="0"/>
                <a:ea typeface="方正书宋_GBK" panose="02000000000000000000" charset="-122"/>
              </a:rPr>
              <a:t>把卡片或纸带装上输入机，把程序和数据输入计算机；</a:t>
            </a:r>
            <a:endParaRPr lang="zh-CN" altLang="en-US" sz="3200" b="0" u="none" baseline="0" dirty="0">
              <a:solidFill>
                <a:schemeClr val="tx1"/>
              </a:solidFill>
              <a:latin typeface="DejaVu Sans" panose="020B0603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3030804020204" charset="0"/>
                <a:ea typeface="方正书宋_GBK" panose="02000000000000000000" charset="-122"/>
              </a:rPr>
              <a:t>启动计算机运行，等待计算完毕；</a:t>
            </a:r>
            <a:endParaRPr lang="zh-CN" altLang="en-US" sz="3200" b="0" u="none" baseline="0" dirty="0">
              <a:solidFill>
                <a:schemeClr val="tx1"/>
              </a:solidFill>
              <a:latin typeface="DejaVu Sans" panose="020B0603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3030804020204" charset="0"/>
                <a:ea typeface="方正书宋_GBK" panose="02000000000000000000" charset="-122"/>
              </a:rPr>
              <a:t>产生计算结果，结果从打印机或卡片机上输出。</a:t>
            </a:r>
            <a:endParaRPr lang="zh-CN" altLang="en-US" sz="3200" b="0"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20"/>
                                            </p:txEl>
                                          </p:spTgt>
                                        </p:tgtEl>
                                        <p:attrNameLst>
                                          <p:attrName>style.visibility</p:attrName>
                                        </p:attrNameLst>
                                      </p:cBhvr>
                                      <p:to>
                                        <p:strVal val="visible"/>
                                      </p:to>
                                    </p:set>
                                    <p:anim calcmode="lin" valueType="num">
                                      <p:cBhvr additive="base">
                                        <p:cTn id="7" dur="1000" fill="hold"/>
                                        <p:tgtEl>
                                          <p:spTgt spid="3789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additive="base">
                                        <p:cTn id="13" dur="500" fill="hold"/>
                                        <p:tgtEl>
                                          <p:spTgt spid="37893"/>
                                        </p:tgtEl>
                                        <p:attrNameLst>
                                          <p:attrName>ppt_x</p:attrName>
                                        </p:attrNameLst>
                                      </p:cBhvr>
                                      <p:tavLst>
                                        <p:tav tm="0">
                                          <p:val>
                                            <p:strVal val="#ppt_x"/>
                                          </p:val>
                                        </p:tav>
                                        <p:tav tm="100000">
                                          <p:val>
                                            <p:strVal val="#ppt_x"/>
                                          </p:val>
                                        </p:tav>
                                      </p:tavLst>
                                    </p:anim>
                                    <p:anim calcmode="lin" valueType="num">
                                      <p:cBhvr additive="base">
                                        <p:cTn id="14"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37893"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276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18</a:t>
            </a:r>
            <a:endParaRPr lang="zh-CN" altLang="en-US" sz="1400" b="0" dirty="0">
              <a:solidFill>
                <a:schemeClr val="tx2"/>
              </a:solidFill>
              <a:latin typeface="DejaVu Sans" panose="020B0603030804020204" charset="0"/>
              <a:ea typeface="方正书宋_GBK" panose="02000000000000000000" charset="-122"/>
            </a:endParaRPr>
          </a:p>
        </p:txBody>
      </p:sp>
      <p:sp>
        <p:nvSpPr>
          <p:cNvPr id="38915" name="矩形 32770"/>
          <p:cNvSpPr/>
          <p:nvPr/>
        </p:nvSpPr>
        <p:spPr>
          <a:xfrm>
            <a:off x="104775" y="1660525"/>
            <a:ext cx="8693150" cy="2136775"/>
          </a:xfrm>
          <a:prstGeom prst="rect">
            <a:avLst/>
          </a:prstGeom>
          <a:noFill/>
          <a:ln w="9525">
            <a:noFill/>
            <a:miter/>
          </a:ln>
        </p:spPr>
        <p:txBody>
          <a:bodyPr>
            <a:spAutoFit/>
          </a:bodyPr>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有人工干预，手工操作多，浪费处理机时间，容易发生差错。</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sym typeface="Symbol" panose="05050102010706020507" pitchFamily="2" charset="2"/>
            </a:endParaRPr>
          </a:p>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②</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独占性，用户上机独占全机资源，造成资源利用率不高，系统效率低下</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sym typeface="Symbol" panose="05050102010706020507" pitchFamily="2" charset="2"/>
            </a:endParaRPr>
          </a:p>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③</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串行性，程序运行前的准备时间过长</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sym typeface="Symbol" panose="05050102010706020507" pitchFamily="2" charset="2"/>
            </a:endParaRPr>
          </a:p>
        </p:txBody>
      </p:sp>
      <p:grpSp>
        <p:nvGrpSpPr>
          <p:cNvPr id="38916" name="组合 38915"/>
          <p:cNvGrpSpPr/>
          <p:nvPr/>
        </p:nvGrpSpPr>
        <p:grpSpPr>
          <a:xfrm>
            <a:off x="909638" y="4833938"/>
            <a:ext cx="5819775" cy="1484312"/>
            <a:chOff x="0" y="0"/>
            <a:chExt cx="3666" cy="935"/>
          </a:xfrm>
        </p:grpSpPr>
        <p:sp>
          <p:nvSpPr>
            <p:cNvPr id="2" name="直接连接符 32772"/>
            <p:cNvSpPr/>
            <p:nvPr/>
          </p:nvSpPr>
          <p:spPr>
            <a:xfrm flipV="true">
              <a:off x="0" y="0"/>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17" name="直接连接符 32773"/>
            <p:cNvSpPr/>
            <p:nvPr/>
          </p:nvSpPr>
          <p:spPr>
            <a:xfrm flipV="true">
              <a:off x="0" y="451"/>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18" name="直接连接符 32774"/>
            <p:cNvSpPr/>
            <p:nvPr/>
          </p:nvSpPr>
          <p:spPr>
            <a:xfrm flipV="true">
              <a:off x="0" y="686"/>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19" name="直接连接符 32775"/>
            <p:cNvSpPr/>
            <p:nvPr/>
          </p:nvSpPr>
          <p:spPr>
            <a:xfrm flipV="true">
              <a:off x="0" y="921"/>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0" name="直接连接符 32776"/>
            <p:cNvSpPr/>
            <p:nvPr/>
          </p:nvSpPr>
          <p:spPr>
            <a:xfrm>
              <a:off x="4" y="0"/>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1" name="直接连接符 32777"/>
            <p:cNvSpPr/>
            <p:nvPr/>
          </p:nvSpPr>
          <p:spPr>
            <a:xfrm>
              <a:off x="788" y="1"/>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2" name="直接连接符 32778"/>
            <p:cNvSpPr/>
            <p:nvPr/>
          </p:nvSpPr>
          <p:spPr>
            <a:xfrm>
              <a:off x="1743" y="2"/>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3" name="直接连接符 32779"/>
            <p:cNvSpPr/>
            <p:nvPr/>
          </p:nvSpPr>
          <p:spPr>
            <a:xfrm>
              <a:off x="2392" y="3"/>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4" name="直接连接符 32780"/>
            <p:cNvSpPr/>
            <p:nvPr/>
          </p:nvSpPr>
          <p:spPr>
            <a:xfrm>
              <a:off x="3652" y="3"/>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grpSp>
      <p:sp>
        <p:nvSpPr>
          <p:cNvPr id="38926" name="矩形 32781"/>
          <p:cNvSpPr/>
          <p:nvPr/>
        </p:nvSpPr>
        <p:spPr>
          <a:xfrm>
            <a:off x="157163" y="487363"/>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手工操作阶段</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8927" name="矩形 32782"/>
          <p:cNvSpPr/>
          <p:nvPr/>
        </p:nvSpPr>
        <p:spPr>
          <a:xfrm>
            <a:off x="665163" y="1077913"/>
            <a:ext cx="60007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特点：</a:t>
            </a: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无任何管理软件</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8928" name="矩形 32783"/>
          <p:cNvSpPr/>
          <p:nvPr/>
        </p:nvSpPr>
        <p:spPr>
          <a:xfrm>
            <a:off x="476250" y="4384675"/>
            <a:ext cx="8362950" cy="1922780"/>
          </a:xfrm>
          <a:prstGeom prst="rect">
            <a:avLst/>
          </a:prstGeom>
          <a:noFill/>
          <a:ln w="9525">
            <a:noFill/>
            <a:miter/>
          </a:ln>
        </p:spPr>
        <p:txBody>
          <a:bodyPr>
            <a:spAutoFit/>
          </a:bodyPr>
          <a:p>
            <a:pPr marL="914400" lvl="1" indent="-457200" algn="l" fontAlgn="base">
              <a:lnSpc>
                <a:spcPct val="120000"/>
              </a:lnSpc>
              <a:spcBef>
                <a:spcPct val="30000"/>
              </a:spcBef>
              <a:spcAft>
                <a:spcPct val="30000"/>
              </a:spcAft>
              <a:buClr>
                <a:schemeClr val="tx2"/>
              </a:buClr>
              <a:buSzPct val="95000"/>
            </a:pPr>
            <a:r>
              <a:rPr lang="zh-CN" altLang="en-US"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当</a:t>
            </a:r>
            <a:r>
              <a:rPr lang="en-US" altLang="x-none"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CPU</a:t>
            </a:r>
            <a:r>
              <a:rPr lang="zh-CN" altLang="en-US"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速度提高时，出现了</a:t>
            </a:r>
            <a:endParaRPr lang="zh-CN" altLang="en-US"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机器            程序处理        人工操         操作时间与机器</a:t>
            </a:r>
            <a:endPar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just" fontAlgn="base">
              <a:lnSpc>
                <a:spcPct val="120000"/>
              </a:lnSpc>
              <a:buClr>
                <a:schemeClr val="tx2"/>
              </a:buClr>
              <a:buSzPct val="95000"/>
            </a:pP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速度            所需时间        作时间       有效运行时间之比</a:t>
            </a:r>
            <a:endPar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just" fontAlgn="base">
              <a:lnSpc>
                <a:spcPct val="120000"/>
              </a:lnSpc>
              <a:spcBef>
                <a:spcPct val="30000"/>
              </a:spcBef>
              <a:buClr>
                <a:schemeClr val="tx2"/>
              </a:buClr>
              <a:buSzPct val="95000"/>
            </a:pP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万次</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秒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小时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3</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分钟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  </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20</a:t>
            </a:r>
            <a:endPar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60</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万次</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秒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分钟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3</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分钟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3  </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a:t>
            </a:r>
            <a:endPar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8929" name="矩形 32784"/>
          <p:cNvSpPr/>
          <p:nvPr/>
        </p:nvSpPr>
        <p:spPr>
          <a:xfrm>
            <a:off x="681038" y="3808413"/>
            <a:ext cx="2587625"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问题</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8930" name="文本框 32785"/>
          <p:cNvSpPr txBox="true"/>
          <p:nvPr/>
        </p:nvSpPr>
        <p:spPr>
          <a:xfrm>
            <a:off x="3997325" y="4375150"/>
            <a:ext cx="1849438" cy="396875"/>
          </a:xfrm>
          <a:prstGeom prst="rect">
            <a:avLst/>
          </a:prstGeom>
          <a:noFill/>
          <a:ln w="9525">
            <a:noFill/>
            <a:miter/>
          </a:ln>
        </p:spPr>
        <p:txBody>
          <a:bodyPr anchor="t">
            <a:spAutoFit/>
          </a:bodyPr>
          <a:p>
            <a:pPr lvl="0">
              <a:spcBef>
                <a:spcPct val="50000"/>
              </a:spcBef>
            </a:pPr>
            <a:r>
              <a:rPr lang="zh-CN" altLang="en-US" sz="2000" dirty="0">
                <a:solidFill>
                  <a:srgbClr val="FF3300"/>
                </a:solidFill>
                <a:latin typeface="DejaVu Sans" panose="020B0603030804020204" charset="0"/>
                <a:ea typeface="方正书宋_GBK" panose="02000000000000000000" charset="-122"/>
              </a:rPr>
              <a:t>人</a:t>
            </a:r>
            <a:r>
              <a:rPr lang="en-US" altLang="x-none" sz="2000" dirty="0">
                <a:solidFill>
                  <a:srgbClr val="FF3300"/>
                </a:solidFill>
                <a:latin typeface="DejaVu Sans" panose="020B0603030804020204" charset="0"/>
                <a:ea typeface="方正书宋_GBK" panose="02000000000000000000" charset="-122"/>
              </a:rPr>
              <a:t>—— </a:t>
            </a:r>
            <a:r>
              <a:rPr lang="zh-CN" altLang="en-US" sz="2000" dirty="0">
                <a:solidFill>
                  <a:srgbClr val="FF3300"/>
                </a:solidFill>
                <a:latin typeface="DejaVu Sans" panose="020B0603030804020204" charset="0"/>
                <a:ea typeface="方正书宋_GBK" panose="02000000000000000000" charset="-122"/>
              </a:rPr>
              <a:t>机矛盾</a:t>
            </a:r>
            <a:endParaRPr lang="zh-CN" altLang="en-US" sz="2000" dirty="0">
              <a:solidFill>
                <a:srgbClr val="FF3300"/>
              </a:solidFill>
              <a:latin typeface="DejaVu Sans" panose="020B0603030804020204" charset="0"/>
              <a:ea typeface="方正书宋_GBK" panose="02000000000000000000" charset="-122"/>
            </a:endParaRPr>
          </a:p>
        </p:txBody>
      </p:sp>
      <p:sp>
        <p:nvSpPr>
          <p:cNvPr id="38931" name="矩形 327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26">
                                            <p:txEl>
                                              <p:charRg st="0" end="11"/>
                                            </p:txEl>
                                          </p:spTgt>
                                        </p:tgtEl>
                                        <p:attrNameLst>
                                          <p:attrName>style.visibility</p:attrName>
                                        </p:attrNameLst>
                                      </p:cBhvr>
                                      <p:to>
                                        <p:strVal val="visible"/>
                                      </p:to>
                                    </p:set>
                                    <p:anim calcmode="lin" valueType="num">
                                      <p:cBhvr additive="base">
                                        <p:cTn id="7" dur="1000" fill="hold"/>
                                        <p:tgtEl>
                                          <p:spTgt spid="38926">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26">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27"/>
                                        </p:tgtEl>
                                        <p:attrNameLst>
                                          <p:attrName>style.visibility</p:attrName>
                                        </p:attrNameLst>
                                      </p:cBhvr>
                                      <p:to>
                                        <p:strVal val="visible"/>
                                      </p:to>
                                    </p:set>
                                    <p:anim calcmode="lin" valueType="num">
                                      <p:cBhvr additive="base">
                                        <p:cTn id="13" dur="500" fill="hold"/>
                                        <p:tgtEl>
                                          <p:spTgt spid="38927"/>
                                        </p:tgtEl>
                                        <p:attrNameLst>
                                          <p:attrName>ppt_x</p:attrName>
                                        </p:attrNameLst>
                                      </p:cBhvr>
                                      <p:tavLst>
                                        <p:tav tm="0">
                                          <p:val>
                                            <p:strVal val="0-#ppt_w/2"/>
                                          </p:val>
                                        </p:tav>
                                        <p:tav tm="100000">
                                          <p:val>
                                            <p:strVal val="#ppt_x"/>
                                          </p:val>
                                        </p:tav>
                                      </p:tavLst>
                                    </p:anim>
                                    <p:anim calcmode="lin" valueType="num">
                                      <p:cBhvr additive="base">
                                        <p:cTn id="14" dur="500" fill="hold"/>
                                        <p:tgtEl>
                                          <p:spTgt spid="389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5">
                                            <p:txEl>
                                              <p:charRg st="0" end="30"/>
                                            </p:txEl>
                                          </p:spTgt>
                                        </p:tgtEl>
                                        <p:attrNameLst>
                                          <p:attrName>style.visibility</p:attrName>
                                        </p:attrNameLst>
                                      </p:cBhvr>
                                      <p:to>
                                        <p:strVal val="visible"/>
                                      </p:to>
                                    </p:set>
                                    <p:anim calcmode="lin" valueType="num">
                                      <p:cBhvr additive="base">
                                        <p:cTn id="19" dur="1000" fill="hold"/>
                                        <p:tgtEl>
                                          <p:spTgt spid="38915">
                                            <p:txEl>
                                              <p:charRg st="0" end="3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8915">
                                            <p:txEl>
                                              <p:charRg st="0" end="3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5">
                                            <p:txEl>
                                              <p:charRg st="30" end="64"/>
                                            </p:txEl>
                                          </p:spTgt>
                                        </p:tgtEl>
                                        <p:attrNameLst>
                                          <p:attrName>style.visibility</p:attrName>
                                        </p:attrNameLst>
                                      </p:cBhvr>
                                      <p:to>
                                        <p:strVal val="visible"/>
                                      </p:to>
                                    </p:set>
                                    <p:anim calcmode="lin" valueType="num">
                                      <p:cBhvr additive="base">
                                        <p:cTn id="25" dur="1000" fill="hold"/>
                                        <p:tgtEl>
                                          <p:spTgt spid="38915">
                                            <p:txEl>
                                              <p:charRg st="30" end="6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8915">
                                            <p:txEl>
                                              <p:charRg st="30" end="6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5">
                                            <p:txEl>
                                              <p:charRg st="64" end="83"/>
                                            </p:txEl>
                                          </p:spTgt>
                                        </p:tgtEl>
                                        <p:attrNameLst>
                                          <p:attrName>style.visibility</p:attrName>
                                        </p:attrNameLst>
                                      </p:cBhvr>
                                      <p:to>
                                        <p:strVal val="visible"/>
                                      </p:to>
                                    </p:set>
                                    <p:anim calcmode="lin" valueType="num">
                                      <p:cBhvr additive="base">
                                        <p:cTn id="31" dur="1000" fill="hold"/>
                                        <p:tgtEl>
                                          <p:spTgt spid="38915">
                                            <p:txEl>
                                              <p:charRg st="64" end="8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8915">
                                            <p:txEl>
                                              <p:charRg st="64" end="8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29"/>
                                        </p:tgtEl>
                                        <p:attrNameLst>
                                          <p:attrName>style.visibility</p:attrName>
                                        </p:attrNameLst>
                                      </p:cBhvr>
                                      <p:to>
                                        <p:strVal val="visible"/>
                                      </p:to>
                                    </p:set>
                                    <p:anim calcmode="lin" valueType="num">
                                      <p:cBhvr additive="base">
                                        <p:cTn id="37" dur="500" fill="hold"/>
                                        <p:tgtEl>
                                          <p:spTgt spid="38929"/>
                                        </p:tgtEl>
                                        <p:attrNameLst>
                                          <p:attrName>ppt_x</p:attrName>
                                        </p:attrNameLst>
                                      </p:cBhvr>
                                      <p:tavLst>
                                        <p:tav tm="0">
                                          <p:val>
                                            <p:strVal val="0-#ppt_w/2"/>
                                          </p:val>
                                        </p:tav>
                                        <p:tav tm="100000">
                                          <p:val>
                                            <p:strVal val="#ppt_x"/>
                                          </p:val>
                                        </p:tav>
                                      </p:tavLst>
                                    </p:anim>
                                    <p:anim calcmode="lin" valueType="num">
                                      <p:cBhvr additive="base">
                                        <p:cTn id="38" dur="500" fill="hold"/>
                                        <p:tgtEl>
                                          <p:spTgt spid="3892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8928">
                                            <p:txEl>
                                              <p:charRg st="0" end="14"/>
                                            </p:txEl>
                                          </p:spTgt>
                                        </p:tgtEl>
                                        <p:attrNameLst>
                                          <p:attrName>style.visibility</p:attrName>
                                        </p:attrNameLst>
                                      </p:cBhvr>
                                      <p:to>
                                        <p:strVal val="visible"/>
                                      </p:to>
                                    </p:set>
                                    <p:anim calcmode="lin" valueType="num">
                                      <p:cBhvr additive="base">
                                        <p:cTn id="43" dur="1000" fill="hold"/>
                                        <p:tgtEl>
                                          <p:spTgt spid="38928">
                                            <p:txEl>
                                              <p:charRg st="0" end="14"/>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8928">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8930"/>
                                        </p:tgtEl>
                                        <p:attrNameLst>
                                          <p:attrName>style.visibility</p:attrName>
                                        </p:attrNameLst>
                                      </p:cBhvr>
                                      <p:to>
                                        <p:strVal val="visible"/>
                                      </p:to>
                                    </p:set>
                                    <p:anim calcmode="lin" valueType="num">
                                      <p:cBhvr additive="base">
                                        <p:cTn id="49" dur="500" fill="hold"/>
                                        <p:tgtEl>
                                          <p:spTgt spid="38930"/>
                                        </p:tgtEl>
                                        <p:attrNameLst>
                                          <p:attrName>ppt_x</p:attrName>
                                        </p:attrNameLst>
                                      </p:cBhvr>
                                      <p:tavLst>
                                        <p:tav tm="0">
                                          <p:val>
                                            <p:strVal val="1+#ppt_w/2"/>
                                          </p:val>
                                        </p:tav>
                                        <p:tav tm="100000">
                                          <p:val>
                                            <p:strVal val="#ppt_x"/>
                                          </p:val>
                                        </p:tav>
                                      </p:tavLst>
                                    </p:anim>
                                    <p:anim calcmode="lin" valueType="num">
                                      <p:cBhvr additive="base">
                                        <p:cTn id="50" dur="500" fill="hold"/>
                                        <p:tgtEl>
                                          <p:spTgt spid="3893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8928">
                                            <p:txEl>
                                              <p:charRg st="14" end="79"/>
                                            </p:txEl>
                                          </p:spTgt>
                                        </p:tgtEl>
                                        <p:attrNameLst>
                                          <p:attrName>style.visibility</p:attrName>
                                        </p:attrNameLst>
                                      </p:cBhvr>
                                      <p:to>
                                        <p:strVal val="visible"/>
                                      </p:to>
                                    </p:set>
                                    <p:anim calcmode="lin" valueType="num">
                                      <p:cBhvr additive="base">
                                        <p:cTn id="55" dur="500" fill="hold"/>
                                        <p:tgtEl>
                                          <p:spTgt spid="38928">
                                            <p:txEl>
                                              <p:charRg st="14" end="7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928">
                                            <p:txEl>
                                              <p:charRg st="14" end="7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8928">
                                            <p:txEl>
                                              <p:charRg st="79" end="144"/>
                                            </p:txEl>
                                          </p:spTgt>
                                        </p:tgtEl>
                                        <p:attrNameLst>
                                          <p:attrName>style.visibility</p:attrName>
                                        </p:attrNameLst>
                                      </p:cBhvr>
                                      <p:to>
                                        <p:strVal val="visible"/>
                                      </p:to>
                                    </p:set>
                                    <p:anim calcmode="lin" valueType="num">
                                      <p:cBhvr additive="base">
                                        <p:cTn id="59" dur="500" fill="hold"/>
                                        <p:tgtEl>
                                          <p:spTgt spid="38928">
                                            <p:txEl>
                                              <p:charRg st="79" end="14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8928">
                                            <p:txEl>
                                              <p:charRg st="79" end="14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8928">
                                            <p:txEl>
                                              <p:charRg st="144" end="219"/>
                                            </p:txEl>
                                          </p:spTgt>
                                        </p:tgtEl>
                                        <p:attrNameLst>
                                          <p:attrName>style.visibility</p:attrName>
                                        </p:attrNameLst>
                                      </p:cBhvr>
                                      <p:to>
                                        <p:strVal val="visible"/>
                                      </p:to>
                                    </p:set>
                                    <p:anim calcmode="lin" valueType="num">
                                      <p:cBhvr additive="base">
                                        <p:cTn id="63" dur="500" fill="hold"/>
                                        <p:tgtEl>
                                          <p:spTgt spid="38928">
                                            <p:txEl>
                                              <p:charRg st="144" end="21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8928">
                                            <p:txEl>
                                              <p:charRg st="144" end="21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8928">
                                            <p:txEl>
                                              <p:charRg st="219" end="292"/>
                                            </p:txEl>
                                          </p:spTgt>
                                        </p:tgtEl>
                                        <p:attrNameLst>
                                          <p:attrName>style.visibility</p:attrName>
                                        </p:attrNameLst>
                                      </p:cBhvr>
                                      <p:to>
                                        <p:strVal val="visible"/>
                                      </p:to>
                                    </p:set>
                                    <p:anim calcmode="lin" valueType="num">
                                      <p:cBhvr additive="base">
                                        <p:cTn id="67" dur="500" fill="hold"/>
                                        <p:tgtEl>
                                          <p:spTgt spid="38928">
                                            <p:txEl>
                                              <p:charRg st="219" end="29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8928">
                                            <p:txEl>
                                              <p:charRg st="219" end="29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8916"/>
                                        </p:tgtEl>
                                        <p:attrNameLst>
                                          <p:attrName>style.visibility</p:attrName>
                                        </p:attrNameLst>
                                      </p:cBhvr>
                                      <p:to>
                                        <p:strVal val="visible"/>
                                      </p:to>
                                    </p:set>
                                    <p:anim calcmode="lin" valueType="num">
                                      <p:cBhvr additive="base">
                                        <p:cTn id="73" dur="500" fill="hold"/>
                                        <p:tgtEl>
                                          <p:spTgt spid="38916"/>
                                        </p:tgtEl>
                                        <p:attrNameLst>
                                          <p:attrName>ppt_x</p:attrName>
                                        </p:attrNameLst>
                                      </p:cBhvr>
                                      <p:tavLst>
                                        <p:tav tm="0">
                                          <p:val>
                                            <p:strVal val="0-#ppt_w/2"/>
                                          </p:val>
                                        </p:tav>
                                        <p:tav tm="100000">
                                          <p:val>
                                            <p:strVal val="#ppt_x"/>
                                          </p:val>
                                        </p:tav>
                                      </p:tavLst>
                                    </p:anim>
                                    <p:anim calcmode="lin" valueType="num">
                                      <p:cBhvr additive="base">
                                        <p:cTn id="74"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P spid="38926" grpId="0" build="p"/>
      <p:bldP spid="38927" grpId="0"/>
      <p:bldP spid="38928" grpId="0" uiExpand="1" build="p"/>
      <p:bldP spid="38929" grpId="0"/>
      <p:bldP spid="389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3793"/>
          <p:cNvSpPr/>
          <p:nvPr/>
        </p:nvSpPr>
        <p:spPr>
          <a:xfrm>
            <a:off x="158750" y="517525"/>
            <a:ext cx="6896100"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批处理阶段</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x-none"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50</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末－</a:t>
            </a:r>
            <a:r>
              <a:rPr lang="en-US" altLang="x-none"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60</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中）</a:t>
            </a:r>
            <a:endPar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文本框 33794"/>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19</a:t>
            </a:r>
            <a:endParaRPr lang="zh-CN" altLang="en-US" sz="1400" b="0" dirty="0">
              <a:solidFill>
                <a:schemeClr val="tx2"/>
              </a:solidFill>
              <a:latin typeface="DejaVu Sans" panose="020B0603030804020204" charset="0"/>
              <a:ea typeface="方正书宋_GBK" panose="02000000000000000000" charset="-122"/>
            </a:endParaRPr>
          </a:p>
        </p:txBody>
      </p:sp>
      <p:sp>
        <p:nvSpPr>
          <p:cNvPr id="39940" name="矩形 3379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9941" name="文本框 33796"/>
          <p:cNvSpPr txBox="true"/>
          <p:nvPr/>
        </p:nvSpPr>
        <p:spPr>
          <a:xfrm>
            <a:off x="732155" y="1531620"/>
            <a:ext cx="7370445" cy="3107690"/>
          </a:xfrm>
          <a:prstGeom prst="rect">
            <a:avLst/>
          </a:prstGeom>
          <a:noFill/>
          <a:ln w="9525">
            <a:noFill/>
            <a:miter/>
          </a:ln>
        </p:spPr>
        <p:txBody>
          <a:bodyPr wrap="square" anchor="t">
            <a:spAutoFit/>
          </a:bodyPr>
          <a:p>
            <a:pPr lvl="0" algn="l"/>
            <a:r>
              <a:rPr lang="zh-CN" altLang="en-US" sz="2800" b="0" dirty="0">
                <a:solidFill>
                  <a:schemeClr val="tx1"/>
                </a:solidFill>
                <a:latin typeface="DejaVu Sans" panose="020B0603030804020204" charset="0"/>
                <a:ea typeface="方正书宋_GBK" panose="02000000000000000000" charset="-122"/>
              </a:rPr>
              <a:t>	为了缓和早期使用计算机时存在的人－机速度严重不匹配的矛盾</a:t>
            </a:r>
            <a:r>
              <a:rPr lang="x-none" altLang="zh-CN" sz="2800" b="0" dirty="0">
                <a:solidFill>
                  <a:schemeClr val="tx1"/>
                </a:solidFill>
                <a:latin typeface="DejaVu Sans" panose="020B0603030804020204" charset="0"/>
                <a:ea typeface="方正书宋_GBK" panose="02000000000000000000" charset="-122"/>
              </a:rPr>
              <a:t>（</a:t>
            </a:r>
            <a:r>
              <a:rPr lang="zh-CN" altLang="en-US" sz="2800" b="0" dirty="0">
                <a:solidFill>
                  <a:schemeClr val="tx1"/>
                </a:solidFill>
                <a:latin typeface="DejaVu Sans" panose="020B0603030804020204" charset="0"/>
                <a:ea typeface="方正书宋_GBK" panose="02000000000000000000" charset="-122"/>
              </a:rPr>
              <a:t>提高资源利用率</a:t>
            </a:r>
            <a:r>
              <a:rPr lang="x-none" altLang="zh-CN" sz="2800" b="0" dirty="0">
                <a:solidFill>
                  <a:schemeClr val="tx1"/>
                </a:solidFill>
                <a:latin typeface="DejaVu Sans" panose="020B0603030804020204" charset="0"/>
                <a:ea typeface="方正书宋_GBK" panose="02000000000000000000" charset="-122"/>
              </a:rPr>
              <a:t>），就需要去掉人工干预，实现作业的自动过渡。</a:t>
            </a:r>
            <a:endParaRPr lang="x-none" altLang="zh-CN" sz="2800" b="0" dirty="0">
              <a:solidFill>
                <a:schemeClr val="tx1"/>
              </a:solidFill>
              <a:latin typeface="DejaVu Sans" panose="020B0603030804020204" charset="0"/>
              <a:ea typeface="方正书宋_GBK" panose="02000000000000000000" charset="-122"/>
            </a:endParaRPr>
          </a:p>
          <a:p>
            <a:pPr lvl="0" algn="l"/>
            <a:r>
              <a:rPr lang="x-none" altLang="zh-CN" sz="2800" b="0" dirty="0">
                <a:solidFill>
                  <a:schemeClr val="tx1"/>
                </a:solidFill>
                <a:latin typeface="DejaVu Sans" panose="020B0603030804020204" charset="0"/>
                <a:ea typeface="方正书宋_GBK" panose="02000000000000000000" charset="-122"/>
              </a:rPr>
              <a:t>	</a:t>
            </a:r>
            <a:r>
              <a:rPr lang="zh-CN" altLang="en-US" sz="2800" b="0" dirty="0">
                <a:solidFill>
                  <a:schemeClr val="tx1"/>
                </a:solidFill>
                <a:latin typeface="DejaVu Sans" panose="020B0603030804020204" charset="0"/>
                <a:ea typeface="方正书宋_GBK" panose="02000000000000000000" charset="-122"/>
              </a:rPr>
              <a:t>人们开始利用计算机系统中的软件来代替操作员的部分工作，</a:t>
            </a:r>
            <a:r>
              <a:rPr lang="x-none" altLang="zh-CN" sz="2800" b="0" dirty="0">
                <a:solidFill>
                  <a:schemeClr val="tx1"/>
                </a:solidFill>
                <a:latin typeface="DejaVu Sans" panose="020B0603030804020204" charset="0"/>
                <a:ea typeface="方正书宋_GBK" panose="02000000000000000000" charset="-122"/>
              </a:rPr>
              <a:t>编制一个小的核心代码，称为监督程序。它常驻内存，实现作业的自动过渡。这个监督程序就是操作系统的萌芽。</a:t>
            </a:r>
            <a:endParaRPr lang="zh-CN" altLang="en-US" sz="28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9"/>
                                            </p:txEl>
                                          </p:spTgt>
                                        </p:tgtEl>
                                        <p:attrNameLst>
                                          <p:attrName>style.visibility</p:attrName>
                                        </p:attrNameLst>
                                      </p:cBhvr>
                                      <p:to>
                                        <p:strVal val="visible"/>
                                      </p:to>
                                    </p:set>
                                    <p:anim calcmode="lin" valueType="num">
                                      <p:cBhvr additive="base">
                                        <p:cTn id="7" dur="1000" fill="hold"/>
                                        <p:tgtEl>
                                          <p:spTgt spid="39938">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8">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1"/>
                                        </p:tgtEl>
                                        <p:attrNameLst>
                                          <p:attrName>style.visibility</p:attrName>
                                        </p:attrNameLst>
                                      </p:cBhvr>
                                      <p:to>
                                        <p:strVal val="visible"/>
                                      </p:to>
                                    </p:set>
                                    <p:anim calcmode="lin" valueType="num">
                                      <p:cBhvr additive="base">
                                        <p:cTn id="13" dur="500" fill="hold"/>
                                        <p:tgtEl>
                                          <p:spTgt spid="39941"/>
                                        </p:tgtEl>
                                        <p:attrNameLst>
                                          <p:attrName>ppt_x</p:attrName>
                                        </p:attrNameLst>
                                      </p:cBhvr>
                                      <p:tavLst>
                                        <p:tav tm="0">
                                          <p:val>
                                            <p:strVal val="0-#ppt_w/2"/>
                                          </p:val>
                                        </p:tav>
                                        <p:tav tm="100000">
                                          <p:val>
                                            <p:strVal val="#ppt_x"/>
                                          </p:val>
                                        </p:tav>
                                      </p:tavLst>
                                    </p:anim>
                                    <p:anim calcmode="lin" valueType="num">
                                      <p:cBhvr additive="base">
                                        <p:cTn id="14"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39941" grpId="0" bldLvl="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6" name="矩形 34822"/>
          <p:cNvSpPr/>
          <p:nvPr/>
        </p:nvSpPr>
        <p:spPr>
          <a:xfrm>
            <a:off x="641033" y="67722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联机批处理</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0967" name="矩形 34824"/>
          <p:cNvSpPr/>
          <p:nvPr/>
        </p:nvSpPr>
        <p:spPr>
          <a:xfrm>
            <a:off x="1137285" y="4672965"/>
            <a:ext cx="7220585" cy="175069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① </a:t>
            </a:r>
            <a:r>
              <a:rPr lang="x-none"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联机：</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CPU直接操作输入/输出设备</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问题</a:t>
            </a:r>
            <a:r>
              <a:rPr lang="x-none" altLang="zh-CN"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CPU</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高速与</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慢速的矛盾</a:t>
            </a: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，串行</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解决办法</a:t>
            </a:r>
            <a:r>
              <a:rPr lang="x-none" altLang="zh-CN"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由</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卫星机负责</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x-none"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x-none" altLang="en-US"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脱机</a:t>
            </a:r>
            <a:r>
              <a:rPr lang="x-none"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endParaRPr lang="x-none"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
        <p:nvSpPr>
          <p:cNvPr id="40991"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9942" name="文本框 33797"/>
          <p:cNvSpPr txBox="true"/>
          <p:nvPr/>
        </p:nvSpPr>
        <p:spPr>
          <a:xfrm>
            <a:off x="204788" y="1362075"/>
            <a:ext cx="8745537" cy="3193415"/>
          </a:xfrm>
          <a:prstGeom prst="rect">
            <a:avLst/>
          </a:prstGeom>
          <a:noFill/>
          <a:ln w="9525">
            <a:noFill/>
            <a:miter/>
          </a:ln>
        </p:spPr>
        <p:txBody>
          <a:bodyPr anchor="t">
            <a:spAutoFit/>
          </a:bodyPr>
          <a:p>
            <a:pPr lvl="0" algn="l">
              <a:spcBef>
                <a:spcPct val="20000"/>
              </a:spcBef>
              <a:buClr>
                <a:schemeClr val="accent1"/>
              </a:buClr>
              <a:buSzPct val="80000"/>
            </a:pPr>
            <a:r>
              <a:rPr lang="zh-CN" altLang="en-US" sz="2800" b="0" dirty="0">
                <a:solidFill>
                  <a:srgbClr val="FF0000"/>
                </a:solidFill>
                <a:latin typeface="DejaVu Sans" panose="020B0603030804020204" charset="0"/>
                <a:ea typeface="方正书宋_GBK" panose="02000000000000000000" charset="-122"/>
              </a:rPr>
              <a:t>工作流程如下：</a:t>
            </a:r>
            <a:endParaRPr lang="zh-CN" altLang="en-US" sz="2800" b="0" dirty="0">
              <a:solidFill>
                <a:srgbClr val="FF0000"/>
              </a:solidFill>
              <a:latin typeface="DejaVu Sans" panose="020B0603030804020204" charset="0"/>
              <a:ea typeface="方正书宋_GBK" panose="02000000000000000000" charset="-122"/>
            </a:endParaRPr>
          </a:p>
          <a:p>
            <a:pPr lvl="0" algn="l">
              <a:spcBef>
                <a:spcPct val="20000"/>
              </a:spcBef>
              <a:buClr>
                <a:schemeClr val="accent1"/>
              </a:buClr>
              <a:buSzPct val="80000"/>
            </a:pPr>
            <a:r>
              <a:rPr lang="zh-CN" altLang="en-US" sz="2800" b="0" dirty="0">
                <a:solidFill>
                  <a:schemeClr val="tx1"/>
                </a:solidFill>
                <a:latin typeface="DejaVu Sans" panose="020B0603030804020204" charset="0"/>
                <a:ea typeface="方正书宋_GBK" panose="02000000000000000000" charset="-122"/>
              </a:rPr>
              <a:t>	操作员集中一批用户提交的作业，由</a:t>
            </a:r>
            <a:r>
              <a:rPr lang="x-none" altLang="zh-CN" sz="2800" b="0" dirty="0">
                <a:solidFill>
                  <a:schemeClr val="tx1"/>
                </a:solidFill>
                <a:latin typeface="DejaVu Sans" panose="020B0603030804020204" charset="0"/>
                <a:ea typeface="方正书宋_GBK" panose="02000000000000000000" charset="-122"/>
              </a:rPr>
              <a:t>监督</a:t>
            </a:r>
            <a:r>
              <a:rPr lang="zh-CN" altLang="en-US" sz="2800" b="0" dirty="0">
                <a:solidFill>
                  <a:schemeClr val="tx1"/>
                </a:solidFill>
                <a:latin typeface="DejaVu Sans" panose="020B0603030804020204" charset="0"/>
                <a:ea typeface="方正书宋_GBK" panose="02000000000000000000" charset="-122"/>
              </a:rPr>
              <a:t>程序将这批作业从纸带或卡片机输入到磁带上，输入完成后，</a:t>
            </a:r>
            <a:r>
              <a:rPr lang="x-none" altLang="zh-CN" sz="2800" b="0" dirty="0">
                <a:solidFill>
                  <a:schemeClr val="tx1"/>
                </a:solidFill>
                <a:latin typeface="DejaVu Sans" panose="020B0603030804020204" charset="0"/>
                <a:ea typeface="方正书宋_GBK" panose="02000000000000000000" charset="-122"/>
              </a:rPr>
              <a:t>监督</a:t>
            </a:r>
            <a:r>
              <a:rPr lang="zh-CN" altLang="en-US" sz="2800" b="0" dirty="0">
                <a:solidFill>
                  <a:schemeClr val="tx1"/>
                </a:solidFill>
                <a:latin typeface="DejaVu Sans" panose="020B0603030804020204" charset="0"/>
                <a:ea typeface="方正书宋_GBK" panose="02000000000000000000" charset="-122"/>
              </a:rPr>
              <a:t>程序自动把磁带上的第一个作业装入内存，并把控制权交给作业。当该作业执行完成后，</a:t>
            </a:r>
            <a:r>
              <a:rPr lang="x-none" altLang="zh-CN" sz="2800" b="0" dirty="0">
                <a:solidFill>
                  <a:schemeClr val="tx1"/>
                </a:solidFill>
                <a:latin typeface="DejaVu Sans" panose="020B0603030804020204" charset="0"/>
                <a:ea typeface="方正书宋_GBK" panose="02000000000000000000" charset="-122"/>
              </a:rPr>
              <a:t>监督</a:t>
            </a:r>
            <a:r>
              <a:rPr lang="zh-CN" altLang="en-US" sz="2800" b="0" dirty="0">
                <a:solidFill>
                  <a:schemeClr val="tx1"/>
                </a:solidFill>
                <a:latin typeface="DejaVu Sans" panose="020B0603030804020204" charset="0"/>
                <a:ea typeface="方正书宋_GBK" panose="02000000000000000000" charset="-122"/>
                <a:sym typeface="+mn-ea"/>
              </a:rPr>
              <a:t>程序打印输出结果。</a:t>
            </a:r>
            <a:r>
              <a:rPr lang="zh-CN" altLang="en-US" sz="2800" b="0" dirty="0">
                <a:solidFill>
                  <a:schemeClr val="tx1"/>
                </a:solidFill>
                <a:latin typeface="DejaVu Sans" panose="020B0603030804020204" charset="0"/>
                <a:ea typeface="方正书宋_GBK" panose="02000000000000000000" charset="-122"/>
              </a:rPr>
              <a:t>管理程序再调入磁带上的第二个作业到内存执行。 </a:t>
            </a:r>
            <a:endParaRPr lang="zh-CN" altLang="en-US" sz="28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additive="base">
                                        <p:cTn id="7" dur="500" fill="hold"/>
                                        <p:tgtEl>
                                          <p:spTgt spid="40966"/>
                                        </p:tgtEl>
                                        <p:attrNameLst>
                                          <p:attrName>ppt_x</p:attrName>
                                        </p:attrNameLst>
                                      </p:cBhvr>
                                      <p:tavLst>
                                        <p:tav tm="0">
                                          <p:val>
                                            <p:strVal val="0-#ppt_w/2"/>
                                          </p:val>
                                        </p:tav>
                                        <p:tav tm="100000">
                                          <p:val>
                                            <p:strVal val="#ppt_x"/>
                                          </p:val>
                                        </p:tav>
                                      </p:tavLst>
                                    </p:anim>
                                    <p:anim calcmode="lin" valueType="num">
                                      <p:cBhvr additive="base">
                                        <p:cTn id="8"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7">
                                            <p:txEl>
                                              <p:charRg st="0" end="5"/>
                                            </p:txEl>
                                          </p:spTgt>
                                        </p:tgtEl>
                                        <p:attrNameLst>
                                          <p:attrName>style.visibility</p:attrName>
                                        </p:attrNameLst>
                                      </p:cBhvr>
                                      <p:to>
                                        <p:strVal val="visible"/>
                                      </p:to>
                                    </p:set>
                                    <p:anim calcmode="lin" valueType="num">
                                      <p:cBhvr additive="base">
                                        <p:cTn id="13" dur="1000" fill="hold"/>
                                        <p:tgtEl>
                                          <p:spTgt spid="40967">
                                            <p:txEl>
                                              <p:charRg st="0" end="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7">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967">
                                            <p:txEl>
                                              <p:charRg st="5" end="26"/>
                                            </p:txEl>
                                          </p:spTgt>
                                        </p:tgtEl>
                                        <p:attrNameLst>
                                          <p:attrName>style.visibility</p:attrName>
                                        </p:attrNameLst>
                                      </p:cBhvr>
                                      <p:to>
                                        <p:strVal val="visible"/>
                                      </p:to>
                                    </p:set>
                                    <p:anim calcmode="lin" valueType="num">
                                      <p:cBhvr additive="base">
                                        <p:cTn id="19" dur="500" fill="hold"/>
                                        <p:tgtEl>
                                          <p:spTgt spid="40967">
                                            <p:txEl>
                                              <p:charRg st="5" end="2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7">
                                            <p:txEl>
                                              <p:charRg st="5" end="2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967">
                                            <p:txEl>
                                              <p:charRg st="26" end="43"/>
                                            </p:txEl>
                                          </p:spTgt>
                                        </p:tgtEl>
                                        <p:attrNameLst>
                                          <p:attrName>style.visibility</p:attrName>
                                        </p:attrNameLst>
                                      </p:cBhvr>
                                      <p:to>
                                        <p:strVal val="visible"/>
                                      </p:to>
                                    </p:set>
                                    <p:anim calcmode="lin" valueType="num">
                                      <p:cBhvr additive="base">
                                        <p:cTn id="25" dur="500" fill="hold"/>
                                        <p:tgtEl>
                                          <p:spTgt spid="40967">
                                            <p:txEl>
                                              <p:charRg st="26" end="4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7">
                                            <p:txEl>
                                              <p:charRg st="26" end="4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942"/>
                                        </p:tgtEl>
                                        <p:attrNameLst>
                                          <p:attrName>style.visibility</p:attrName>
                                        </p:attrNameLst>
                                      </p:cBhvr>
                                      <p:to>
                                        <p:strVal val="visible"/>
                                      </p:to>
                                    </p:set>
                                    <p:anim calcmode="lin" valueType="num">
                                      <p:cBhvr additive="base">
                                        <p:cTn id="31" dur="500" fill="hold"/>
                                        <p:tgtEl>
                                          <p:spTgt spid="39942"/>
                                        </p:tgtEl>
                                        <p:attrNameLst>
                                          <p:attrName>ppt_x</p:attrName>
                                        </p:attrNameLst>
                                      </p:cBhvr>
                                      <p:tavLst>
                                        <p:tav tm="0">
                                          <p:val>
                                            <p:strVal val="0-#ppt_w/2"/>
                                          </p:val>
                                        </p:tav>
                                        <p:tav tm="100000">
                                          <p:val>
                                            <p:strVal val="#ppt_x"/>
                                          </p:val>
                                        </p:tav>
                                      </p:tavLst>
                                    </p:anim>
                                    <p:anim calcmode="lin" valueType="num">
                                      <p:cBhvr additive="base">
                                        <p:cTn id="32"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build="p"/>
      <p:bldP spid="39942"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34818"/>
          <p:cNvSpPr/>
          <p:nvPr/>
        </p:nvSpPr>
        <p:spPr>
          <a:xfrm>
            <a:off x="458470" y="1246505"/>
            <a:ext cx="7773035" cy="244856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主机</a:t>
            </a: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负责计算，</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卫星机</a:t>
            </a: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负责I/O工作。</a:t>
            </a:r>
            <a:endPar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1、一个作业通过卫星机输入到磁带，然后转移到主机；</a:t>
            </a:r>
            <a:endPar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2、主机从输入带上调入作业，并执行，执行完毕后把结果记录到输出带上；</a:t>
            </a:r>
            <a:endPar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3、卫星机负责把输出带上的结果打印出来；</a:t>
            </a:r>
            <a:endPar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
        <p:nvSpPr>
          <p:cNvPr id="2" name="文本框 348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20</a:t>
            </a:r>
            <a:endParaRPr lang="zh-CN" altLang="en-US" sz="1400" b="0" dirty="0">
              <a:solidFill>
                <a:schemeClr val="tx2"/>
              </a:solidFill>
              <a:latin typeface="DejaVu Sans" panose="020B0603030804020204" charset="0"/>
              <a:ea typeface="方正书宋_GBK" panose="02000000000000000000" charset="-122"/>
            </a:endParaRPr>
          </a:p>
        </p:txBody>
      </p:sp>
      <p:sp>
        <p:nvSpPr>
          <p:cNvPr id="43013" name="矩形 34823"/>
          <p:cNvSpPr/>
          <p:nvPr/>
        </p:nvSpPr>
        <p:spPr>
          <a:xfrm>
            <a:off x="751523" y="72675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脱机批处理</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3014"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40968" name="组合 40967"/>
          <p:cNvGrpSpPr/>
          <p:nvPr/>
        </p:nvGrpSpPr>
        <p:grpSpPr>
          <a:xfrm>
            <a:off x="1255713" y="3883660"/>
            <a:ext cx="6470650" cy="2681288"/>
            <a:chOff x="0" y="0"/>
            <a:chExt cx="4076" cy="1689"/>
          </a:xfrm>
        </p:grpSpPr>
        <p:sp>
          <p:nvSpPr>
            <p:cNvPr id="3" name="文本框 34826"/>
            <p:cNvSpPr txBox="true"/>
            <p:nvPr/>
          </p:nvSpPr>
          <p:spPr>
            <a:xfrm>
              <a:off x="1459" y="1477"/>
              <a:ext cx="1228"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脱机批处理图示</a:t>
              </a:r>
              <a:endParaRPr lang="zh-CN" altLang="en-US" sz="1600" b="0" dirty="0">
                <a:solidFill>
                  <a:schemeClr val="tx1"/>
                </a:solidFill>
                <a:latin typeface="DejaVu Sans" panose="020B0603030804020204" charset="0"/>
                <a:ea typeface="方正书宋_GBK" panose="02000000000000000000" charset="-122"/>
              </a:endParaRPr>
            </a:p>
          </p:txBody>
        </p:sp>
        <p:grpSp>
          <p:nvGrpSpPr>
            <p:cNvPr id="40969" name="组合 40969"/>
            <p:cNvGrpSpPr/>
            <p:nvPr/>
          </p:nvGrpSpPr>
          <p:grpSpPr>
            <a:xfrm>
              <a:off x="2659" y="18"/>
              <a:ext cx="1417" cy="1219"/>
              <a:chOff x="0" y="0"/>
              <a:chExt cx="1417" cy="1219"/>
            </a:xfrm>
          </p:grpSpPr>
          <p:sp>
            <p:nvSpPr>
              <p:cNvPr id="40970" name="直接连接符 34828"/>
              <p:cNvSpPr/>
              <p:nvPr/>
            </p:nvSpPr>
            <p:spPr>
              <a:xfrm flipH="true">
                <a:off x="470" y="738"/>
                <a:ext cx="393" cy="22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0971" name="文本框 34829"/>
              <p:cNvSpPr txBox="true"/>
              <p:nvPr/>
            </p:nvSpPr>
            <p:spPr>
              <a:xfrm>
                <a:off x="863" y="466"/>
                <a:ext cx="554" cy="29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0000"/>
                  </a:lnSpc>
                </a:pPr>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主  机</a:t>
                </a:r>
                <a:endParaRPr lang="zh-CN" altLang="en-US" sz="1400" b="0" dirty="0">
                  <a:solidFill>
                    <a:schemeClr val="tx1"/>
                  </a:solidFill>
                  <a:latin typeface="DejaVu Sans" panose="020B0603030804020204" charset="0"/>
                  <a:ea typeface="方正书宋_GBK" panose="02000000000000000000" charset="-122"/>
                </a:endParaRPr>
              </a:p>
            </p:txBody>
          </p:sp>
          <p:sp>
            <p:nvSpPr>
              <p:cNvPr id="40972" name="直接连接符 34830"/>
              <p:cNvSpPr/>
              <p:nvPr/>
            </p:nvSpPr>
            <p:spPr>
              <a:xfrm>
                <a:off x="432" y="246"/>
                <a:ext cx="431" cy="22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0974" name="流程图: 顺序访问存储器 34831"/>
              <p:cNvSpPr/>
              <p:nvPr/>
            </p:nvSpPr>
            <p:spPr>
              <a:xfrm>
                <a:off x="2" y="723"/>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4" name="文本框 34832"/>
              <p:cNvSpPr txBox="true"/>
              <p:nvPr/>
            </p:nvSpPr>
            <p:spPr>
              <a:xfrm>
                <a:off x="2" y="879"/>
                <a:ext cx="497" cy="294"/>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输出带</a:t>
                </a:r>
                <a:endParaRPr lang="zh-CN" altLang="en-US" sz="1400" b="0" dirty="0">
                  <a:solidFill>
                    <a:schemeClr val="tx1"/>
                  </a:solidFill>
                  <a:latin typeface="DejaVu Sans" panose="020B0603030804020204" charset="0"/>
                  <a:ea typeface="方正书宋_GBK" panose="02000000000000000000" charset="-122"/>
                </a:endParaRPr>
              </a:p>
            </p:txBody>
          </p:sp>
          <p:sp>
            <p:nvSpPr>
              <p:cNvPr id="40976" name="流程图: 顺序访问存储器 34833"/>
              <p:cNvSpPr/>
              <p:nvPr/>
            </p:nvSpPr>
            <p:spPr>
              <a:xfrm>
                <a:off x="0" y="0"/>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5" name="文本框 34834"/>
              <p:cNvSpPr txBox="true"/>
              <p:nvPr/>
            </p:nvSpPr>
            <p:spPr>
              <a:xfrm>
                <a:off x="0" y="156"/>
                <a:ext cx="497" cy="294"/>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输入带</a:t>
                </a:r>
                <a:endParaRPr lang="zh-CN" altLang="en-US" sz="1400" b="0" dirty="0">
                  <a:solidFill>
                    <a:schemeClr val="tx1"/>
                  </a:solidFill>
                  <a:latin typeface="DejaVu Sans" panose="020B0603030804020204" charset="0"/>
                  <a:ea typeface="方正书宋_GBK" panose="02000000000000000000" charset="-122"/>
                </a:endParaRPr>
              </a:p>
            </p:txBody>
          </p:sp>
        </p:grpSp>
        <p:grpSp>
          <p:nvGrpSpPr>
            <p:cNvPr id="40977" name="组合 40977"/>
            <p:cNvGrpSpPr/>
            <p:nvPr/>
          </p:nvGrpSpPr>
          <p:grpSpPr>
            <a:xfrm>
              <a:off x="0" y="0"/>
              <a:ext cx="2074" cy="1193"/>
              <a:chOff x="0" y="0"/>
              <a:chExt cx="2074" cy="1193"/>
            </a:xfrm>
          </p:grpSpPr>
          <p:sp>
            <p:nvSpPr>
              <p:cNvPr id="40978" name="直接连接符 34836"/>
              <p:cNvSpPr/>
              <p:nvPr/>
            </p:nvSpPr>
            <p:spPr>
              <a:xfrm flipH="true">
                <a:off x="492" y="629"/>
                <a:ext cx="394" cy="229"/>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0980" name="流程图: 顺序访问存储器 34837"/>
              <p:cNvSpPr/>
              <p:nvPr/>
            </p:nvSpPr>
            <p:spPr>
              <a:xfrm>
                <a:off x="1576"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6" name="文本框 34838"/>
              <p:cNvSpPr txBox="true"/>
              <p:nvPr/>
            </p:nvSpPr>
            <p:spPr>
              <a:xfrm>
                <a:off x="1576" y="156"/>
                <a:ext cx="498" cy="294"/>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输入带</a:t>
                </a:r>
                <a:endParaRPr lang="zh-CN" altLang="en-US" sz="1400" b="0" dirty="0">
                  <a:solidFill>
                    <a:schemeClr val="tx1"/>
                  </a:solidFill>
                  <a:latin typeface="DejaVu Sans" panose="020B0603030804020204" charset="0"/>
                  <a:ea typeface="方正书宋_GBK" panose="02000000000000000000" charset="-122"/>
                </a:endParaRPr>
              </a:p>
            </p:txBody>
          </p:sp>
          <p:sp>
            <p:nvSpPr>
              <p:cNvPr id="40981" name="直接连接符 34839"/>
              <p:cNvSpPr/>
              <p:nvPr/>
            </p:nvSpPr>
            <p:spPr>
              <a:xfrm flipV="true">
                <a:off x="1191" y="244"/>
                <a:ext cx="395" cy="238"/>
              </a:xfrm>
              <a:prstGeom prst="line">
                <a:avLst/>
              </a:prstGeom>
              <a:ln w="9525" cap="flat" cmpd="sng">
                <a:solidFill>
                  <a:schemeClr val="tx1"/>
                </a:solidFill>
                <a:prstDash val="solid"/>
                <a:round/>
                <a:headEnd type="none" w="med" len="med"/>
                <a:tailEnd type="triangle" w="sm" len="med"/>
              </a:ln>
            </p:spPr>
            <p:txBody>
              <a:bodyPr rot="10800000" anchor="t"/>
              <a:p>
                <a:pPr lvl="0" algn="ctr"/>
                <a:endParaRPr lang="zh-CN" altLang="en-US" dirty="0">
                  <a:latin typeface="DejaVu Sans" panose="020B0603030804020204" charset="0"/>
                  <a:ea typeface="方正书宋_GBK" panose="02000000000000000000" charset="-122"/>
                </a:endParaRPr>
              </a:p>
            </p:txBody>
          </p:sp>
          <p:sp>
            <p:nvSpPr>
              <p:cNvPr id="40982" name="文本框 34840"/>
              <p:cNvSpPr txBox="true"/>
              <p:nvPr/>
            </p:nvSpPr>
            <p:spPr>
              <a:xfrm>
                <a:off x="27" y="85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5000"/>
                  </a:lnSpc>
                </a:pPr>
                <a:r>
                  <a:rPr lang="zh-CN" altLang="en-US" sz="1400" b="0" dirty="0">
                    <a:solidFill>
                      <a:schemeClr val="tx1"/>
                    </a:solidFill>
                    <a:latin typeface="DejaVu Sans" panose="020B0603030804020204" charset="0"/>
                    <a:ea typeface="方正书宋_GBK" panose="02000000000000000000" charset="-122"/>
                  </a:rPr>
                  <a:t>打印机</a:t>
                </a:r>
                <a:endParaRPr lang="zh-CN" altLang="en-US" sz="1400" b="0" dirty="0">
                  <a:solidFill>
                    <a:schemeClr val="tx1"/>
                  </a:solidFill>
                  <a:latin typeface="DejaVu Sans" panose="020B0603030804020204" charset="0"/>
                  <a:ea typeface="方正书宋_GBK" panose="02000000000000000000" charset="-122"/>
                </a:endParaRPr>
              </a:p>
            </p:txBody>
          </p:sp>
          <p:sp>
            <p:nvSpPr>
              <p:cNvPr id="40983" name="文本框 34841"/>
              <p:cNvSpPr txBox="true"/>
              <p:nvPr/>
            </p:nvSpPr>
            <p:spPr>
              <a:xfrm>
                <a:off x="727" y="410"/>
                <a:ext cx="567" cy="315"/>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0000"/>
                  </a:lnSpc>
                </a:pPr>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卫星机</a:t>
                </a:r>
                <a:endParaRPr lang="zh-CN" altLang="en-US" sz="1400" b="0" dirty="0">
                  <a:solidFill>
                    <a:schemeClr val="tx1"/>
                  </a:solidFill>
                  <a:latin typeface="DejaVu Sans" panose="020B0603030804020204" charset="0"/>
                  <a:ea typeface="方正书宋_GBK" panose="02000000000000000000" charset="-122"/>
                </a:endParaRPr>
              </a:p>
            </p:txBody>
          </p:sp>
          <p:sp>
            <p:nvSpPr>
              <p:cNvPr id="40984" name="直接连接符 34842"/>
              <p:cNvSpPr/>
              <p:nvPr/>
            </p:nvSpPr>
            <p:spPr>
              <a:xfrm>
                <a:off x="420" y="254"/>
                <a:ext cx="311" cy="155"/>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0985" name="直接连接符 34843"/>
              <p:cNvSpPr/>
              <p:nvPr/>
            </p:nvSpPr>
            <p:spPr>
              <a:xfrm flipH="true" flipV="true">
                <a:off x="1290" y="721"/>
                <a:ext cx="413" cy="262"/>
              </a:xfrm>
              <a:prstGeom prst="line">
                <a:avLst/>
              </a:prstGeom>
              <a:ln w="9525" cap="flat" cmpd="sng">
                <a:solidFill>
                  <a:schemeClr val="tx1"/>
                </a:solidFill>
                <a:prstDash val="solid"/>
                <a:round/>
                <a:headEnd type="none" w="med" len="med"/>
                <a:tailEnd type="triangle" w="sm" len="med"/>
              </a:ln>
            </p:spPr>
            <p:txBody>
              <a:bodyPr rot="10800000" anchor="t"/>
              <a:p>
                <a:pPr lvl="0" algn="ctr"/>
                <a:endParaRPr lang="zh-CN" altLang="en-US" dirty="0">
                  <a:latin typeface="DejaVu Sans" panose="020B0603030804020204" charset="0"/>
                  <a:ea typeface="方正书宋_GBK" panose="02000000000000000000" charset="-122"/>
                </a:endParaRPr>
              </a:p>
            </p:txBody>
          </p:sp>
          <p:grpSp>
            <p:nvGrpSpPr>
              <p:cNvPr id="40986" name="组合 40986"/>
              <p:cNvGrpSpPr/>
              <p:nvPr/>
            </p:nvGrpSpPr>
            <p:grpSpPr>
              <a:xfrm>
                <a:off x="1575" y="697"/>
                <a:ext cx="498" cy="496"/>
                <a:chOff x="0" y="0"/>
                <a:chExt cx="498" cy="496"/>
              </a:xfrm>
            </p:grpSpPr>
            <p:sp>
              <p:nvSpPr>
                <p:cNvPr id="40988" name="流程图: 顺序访问存储器 34845"/>
                <p:cNvSpPr/>
                <p:nvPr/>
              </p:nvSpPr>
              <p:spPr>
                <a:xfrm>
                  <a:off x="18"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7" name="文本框 34846"/>
                <p:cNvSpPr txBox="true"/>
                <p:nvPr/>
              </p:nvSpPr>
              <p:spPr>
                <a:xfrm>
                  <a:off x="0" y="156"/>
                  <a:ext cx="498" cy="294"/>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输出带</a:t>
                  </a:r>
                  <a:endParaRPr lang="zh-CN" altLang="en-US" sz="1400" b="0" dirty="0">
                    <a:solidFill>
                      <a:schemeClr val="tx1"/>
                    </a:solidFill>
                    <a:latin typeface="DejaVu Sans" panose="020B0603030804020204" charset="0"/>
                    <a:ea typeface="方正书宋_GBK" panose="02000000000000000000" charset="-122"/>
                  </a:endParaRPr>
                </a:p>
              </p:txBody>
            </p:sp>
          </p:grpSp>
          <p:sp>
            <p:nvSpPr>
              <p:cNvPr id="40989" name="文本框 34847"/>
              <p:cNvSpPr txBox="true"/>
              <p:nvPr/>
            </p:nvSpPr>
            <p:spPr>
              <a:xfrm>
                <a:off x="0" y="10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5000"/>
                  </a:lnSpc>
                </a:pPr>
                <a:r>
                  <a:rPr lang="zh-CN" altLang="en-US" sz="1400" b="0" dirty="0">
                    <a:solidFill>
                      <a:schemeClr val="tx1"/>
                    </a:solidFill>
                    <a:latin typeface="DejaVu Sans" panose="020B0603030804020204" charset="0"/>
                    <a:ea typeface="方正书宋_GBK" panose="02000000000000000000" charset="-122"/>
                  </a:rPr>
                  <a:t>输入机</a:t>
                </a:r>
                <a:endParaRPr lang="zh-CN" altLang="en-US" sz="1400" b="0" dirty="0">
                  <a:solidFill>
                    <a:schemeClr val="tx1"/>
                  </a:solidFill>
                  <a:latin typeface="DejaVu Sans" panose="020B0603030804020204" charset="0"/>
                  <a:ea typeface="方正书宋_GBK" panose="02000000000000000000"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0" end="17"/>
                                            </p:txEl>
                                          </p:spTgt>
                                        </p:tgtEl>
                                        <p:attrNameLst>
                                          <p:attrName>style.visibility</p:attrName>
                                        </p:attrNameLst>
                                      </p:cBhvr>
                                      <p:to>
                                        <p:strVal val="visible"/>
                                      </p:to>
                                    </p:set>
                                    <p:anim calcmode="lin" valueType="num">
                                      <p:cBhvr additive="base">
                                        <p:cTn id="13" dur="500" fill="hold"/>
                                        <p:tgtEl>
                                          <p:spTgt spid="43011">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1" end="1"/>
                                            </p:txEl>
                                          </p:spTgt>
                                        </p:tgtEl>
                                        <p:attrNameLst>
                                          <p:attrName>style.visibility</p:attrName>
                                        </p:attrNameLst>
                                      </p:cBhvr>
                                      <p:to>
                                        <p:strVal val="visible"/>
                                      </p:to>
                                    </p:set>
                                    <p:anim calcmode="lin" valueType="num">
                                      <p:cBhvr additive="base">
                                        <p:cTn id="19" dur="500" fill="hold"/>
                                        <p:tgtEl>
                                          <p:spTgt spid="43011">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charRg st="2" end="2"/>
                                            </p:txEl>
                                          </p:spTgt>
                                        </p:tgtEl>
                                        <p:attrNameLst>
                                          <p:attrName>style.visibility</p:attrName>
                                        </p:attrNameLst>
                                      </p:cBhvr>
                                      <p:to>
                                        <p:strVal val="visible"/>
                                      </p:to>
                                    </p:set>
                                    <p:anim calcmode="lin" valueType="num">
                                      <p:cBhvr additive="base">
                                        <p:cTn id="25" dur="500" fill="hold"/>
                                        <p:tgtEl>
                                          <p:spTgt spid="43011">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1"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7"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3011">
                                            <p:txEl>
                                              <p:charRg st="4" end="4"/>
                                            </p:txEl>
                                          </p:spTgt>
                                        </p:tgtEl>
                                        <p:attrNameLst>
                                          <p:attrName>style.visibility</p:attrName>
                                        </p:attrNameLst>
                                      </p:cBhvr>
                                      <p:to>
                                        <p:strVal val="visible"/>
                                      </p:to>
                                    </p:set>
                                    <p:anim calcmode="lin" valueType="num">
                                      <p:cBhvr additive="base">
                                        <p:cTn id="43" dur="500" fill="hold"/>
                                        <p:tgtEl>
                                          <p:spTgt spid="43011">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01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968"/>
                                        </p:tgtEl>
                                        <p:attrNameLst>
                                          <p:attrName>style.visibility</p:attrName>
                                        </p:attrNameLst>
                                      </p:cBhvr>
                                      <p:to>
                                        <p:strVal val="visible"/>
                                      </p:to>
                                    </p:set>
                                    <p:anim calcmode="lin" valueType="num">
                                      <p:cBhvr additive="base">
                                        <p:cTn id="49" dur="500" fill="hold"/>
                                        <p:tgtEl>
                                          <p:spTgt spid="40968"/>
                                        </p:tgtEl>
                                        <p:attrNameLst>
                                          <p:attrName>ppt_x</p:attrName>
                                        </p:attrNameLst>
                                      </p:cBhvr>
                                      <p:tavLst>
                                        <p:tav tm="0">
                                          <p:val>
                                            <p:strVal val="#ppt_x"/>
                                          </p:val>
                                        </p:tav>
                                        <p:tav tm="100000">
                                          <p:val>
                                            <p:strVal val="#ppt_x"/>
                                          </p:val>
                                        </p:tav>
                                      </p:tavLst>
                                    </p:anim>
                                    <p:anim calcmode="lin" valueType="num">
                                      <p:cBhvr additive="base">
                                        <p:cTn id="50"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584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21</a:t>
            </a:r>
            <a:endParaRPr lang="zh-CN" altLang="en-US" sz="1400" b="0" dirty="0">
              <a:solidFill>
                <a:schemeClr val="tx2"/>
              </a:solidFill>
              <a:latin typeface="DejaVu Sans" panose="020B0603030804020204" charset="0"/>
              <a:ea typeface="方正书宋_GBK" panose="02000000000000000000" charset="-122"/>
            </a:endParaRPr>
          </a:p>
        </p:txBody>
      </p:sp>
      <p:sp>
        <p:nvSpPr>
          <p:cNvPr id="41987" name="矩形 35842"/>
          <p:cNvSpPr/>
          <p:nvPr/>
        </p:nvSpPr>
        <p:spPr>
          <a:xfrm>
            <a:off x="666750" y="32083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1988" name="矩形 35843"/>
          <p:cNvSpPr/>
          <p:nvPr/>
        </p:nvSpPr>
        <p:spPr>
          <a:xfrm>
            <a:off x="549275" y="3790950"/>
            <a:ext cx="6361113" cy="530225"/>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主机、外设并行操作；增强了保护能力</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1989" name="矩形 358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1990" name="矩形 35845"/>
          <p:cNvSpPr/>
          <p:nvPr/>
        </p:nvSpPr>
        <p:spPr>
          <a:xfrm>
            <a:off x="117475" y="642938"/>
            <a:ext cx="7791450" cy="715963"/>
          </a:xfrm>
          <a:prstGeom prst="rect">
            <a:avLst/>
          </a:prstGeom>
          <a:noFill/>
          <a:ln w="9525">
            <a:noFill/>
            <a:miter/>
          </a:ln>
        </p:spPr>
        <p:txBody>
          <a:bodyPr anchor="b"/>
          <a:p>
            <a:pPr lvl="0" algn="l" fontAlgn="base"/>
            <a:r>
              <a:rPr lang="zh-CN" altLang="en-US" sz="3600" strike="noStrike" noProof="1" dirty="0">
                <a:solidFill>
                  <a:srgbClr val="0000FF"/>
                </a:solidFill>
                <a:latin typeface="DejaVu Sans" panose="020B0603030804020204" charset="0"/>
                <a:ea typeface="方正书宋_GBK" panose="02000000000000000000" charset="-122"/>
                <a:cs typeface="+mn-ea"/>
              </a:rPr>
              <a:t>脱机批处理操作系统</a:t>
            </a:r>
            <a:endParaRPr lang="zh-CN" altLang="en-US" sz="4000" strike="noStrike" noProof="1" dirty="0">
              <a:solidFill>
                <a:srgbClr val="0000FF"/>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35846"/>
          <p:cNvSpPr/>
          <p:nvPr/>
        </p:nvSpPr>
        <p:spPr>
          <a:xfrm>
            <a:off x="1182688" y="4587875"/>
            <a:ext cx="7772400" cy="1546225"/>
          </a:xfrm>
          <a:prstGeom prst="rect">
            <a:avLst/>
          </a:prstGeom>
          <a:noFill/>
          <a:ln w="9525">
            <a:noFill/>
            <a:miter/>
          </a:ln>
        </p:spPr>
        <p:txBody>
          <a:bodyPr anchor="t"/>
          <a:p>
            <a:pPr marL="342900" lvl="0" indent="-342900" algn="ctr">
              <a:lnSpc>
                <a:spcPct val="90000"/>
              </a:lnSpc>
              <a:spcBef>
                <a:spcPct val="20000"/>
              </a:spcBef>
              <a:buClr>
                <a:schemeClr val="accent1"/>
              </a:buClr>
              <a:buSzPct val="80000"/>
            </a:pPr>
            <a:r>
              <a:rPr lang="en-US" altLang="x-none" sz="2000" b="0" dirty="0">
                <a:solidFill>
                  <a:schemeClr val="tx1"/>
                </a:solidFill>
                <a:latin typeface="DejaVu Sans" panose="020B0603030804020204" charset="0"/>
                <a:ea typeface="方正书宋_GBK" panose="02000000000000000000" charset="-122"/>
              </a:rPr>
              <a:t>Early batch system</a:t>
            </a:r>
            <a:endParaRPr lang="en-US" altLang="x-none" sz="2000" b="0" dirty="0">
              <a:solidFill>
                <a:schemeClr val="tx1"/>
              </a:solidFill>
              <a:latin typeface="DejaVu Sans" panose="020B0603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3030804020204" charset="0"/>
                <a:ea typeface="方正书宋_GBK" panose="02000000000000000000" charset="-122"/>
              </a:rPr>
              <a:t>bring cards to 1401</a:t>
            </a:r>
            <a:endParaRPr lang="en-US" altLang="x-none" sz="2000" b="0" u="none" baseline="0" dirty="0">
              <a:solidFill>
                <a:schemeClr val="tx1"/>
              </a:solidFill>
              <a:latin typeface="DejaVu Sans" panose="020B0603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3030804020204" charset="0"/>
                <a:ea typeface="方正书宋_GBK" panose="02000000000000000000" charset="-122"/>
              </a:rPr>
              <a:t>read cards to tape</a:t>
            </a:r>
            <a:endParaRPr lang="en-US" altLang="x-none" sz="2000" b="0" u="none" baseline="0" dirty="0">
              <a:solidFill>
                <a:schemeClr val="tx1"/>
              </a:solidFill>
              <a:latin typeface="DejaVu Sans" panose="020B0603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3030804020204" charset="0"/>
                <a:ea typeface="方正书宋_GBK" panose="02000000000000000000" charset="-122"/>
              </a:rPr>
              <a:t>put tape on 7094 which does computing</a:t>
            </a:r>
            <a:endParaRPr lang="en-US" altLang="x-none" sz="2000" b="0" u="none" baseline="0" dirty="0">
              <a:solidFill>
                <a:schemeClr val="tx1"/>
              </a:solidFill>
              <a:latin typeface="DejaVu Sans" panose="020B0603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3030804020204" charset="0"/>
                <a:ea typeface="方正书宋_GBK" panose="02000000000000000000" charset="-122"/>
              </a:rPr>
              <a:t>put tape on 1401 which prints output</a:t>
            </a:r>
            <a:endParaRPr lang="en-US" altLang="x-none" sz="2000" b="0" u="none" baseline="0" dirty="0">
              <a:solidFill>
                <a:schemeClr val="tx1"/>
              </a:solidFill>
              <a:latin typeface="DejaVu Sans" panose="020B0603030804020204" charset="0"/>
              <a:ea typeface="方正书宋_GBK" panose="02000000000000000000" charset="-122"/>
            </a:endParaRPr>
          </a:p>
        </p:txBody>
      </p:sp>
      <p:pic>
        <p:nvPicPr>
          <p:cNvPr id="41991" name="图片 35847"/>
          <p:cNvPicPr>
            <a:picLocks noChangeAspect="true"/>
          </p:cNvPicPr>
          <p:nvPr/>
        </p:nvPicPr>
        <p:blipFill>
          <a:blip r:embed="rId1"/>
          <a:stretch>
            <a:fillRect/>
          </a:stretch>
        </p:blipFill>
        <p:spPr>
          <a:xfrm>
            <a:off x="123825" y="1455738"/>
            <a:ext cx="8905875" cy="2857500"/>
          </a:xfrm>
          <a:prstGeom prst="rect">
            <a:avLst/>
          </a:prstGeom>
          <a:noFill/>
          <a:ln w="9525">
            <a:noFill/>
            <a:miter/>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8"/>
                                        </p:tgtEl>
                                        <p:attrNameLst>
                                          <p:attrName>style.visibility</p:attrName>
                                        </p:attrNameLst>
                                      </p:cBhvr>
                                      <p:to>
                                        <p:strVal val="visible"/>
                                      </p:to>
                                    </p:set>
                                    <p:anim calcmode="lin" valueType="num">
                                      <p:cBhvr additive="base">
                                        <p:cTn id="13" dur="500" fill="hold"/>
                                        <p:tgtEl>
                                          <p:spTgt spid="41988"/>
                                        </p:tgtEl>
                                        <p:attrNameLst>
                                          <p:attrName>ppt_x</p:attrName>
                                        </p:attrNameLst>
                                      </p:cBhvr>
                                      <p:tavLst>
                                        <p:tav tm="0">
                                          <p:val>
                                            <p:strVal val="#ppt_x"/>
                                          </p:val>
                                        </p:tav>
                                        <p:tav tm="100000">
                                          <p:val>
                                            <p:strVal val="#ppt_x"/>
                                          </p:val>
                                        </p:tav>
                                      </p:tavLst>
                                    </p:anim>
                                    <p:anim calcmode="lin" valueType="num">
                                      <p:cBhvr additive="base">
                                        <p:cTn id="14"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34818"/>
          <p:cNvSpPr/>
          <p:nvPr/>
        </p:nvSpPr>
        <p:spPr>
          <a:xfrm>
            <a:off x="308610" y="1461135"/>
            <a:ext cx="8465820" cy="393573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①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特点：</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主机与卫星机并行操作</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问题 ：</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调度不灵活，需要人工；保护问题</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解决办法 ：</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硬件技术的发展 </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en-US" altLang="x-none" sz="2000"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通道、中断</a:t>
            </a:r>
            <a:endPar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endParaRPr>
          </a:p>
          <a:p>
            <a:pPr marL="914400" lvl="1" indent="-457200" algn="l" fontAlgn="base">
              <a:lnSpc>
                <a:spcPct val="130000"/>
              </a:lnSpc>
              <a:spcBef>
                <a:spcPct val="30000"/>
              </a:spcBef>
              <a:buClr>
                <a:schemeClr val="tx2"/>
              </a:buClr>
              <a:buSzPct val="95000"/>
            </a:pPr>
            <a:r>
              <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通道：一种专用处理部件，类似于卫星机，控制一台或多台外部设备，</a:t>
            </a: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在外设和主存之间传输数据。受CPU控制，一旦启动就能独立于CPU运行，和CPU并行工作。</a:t>
            </a:r>
            <a:endPar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中断：</a:t>
            </a:r>
            <a:r>
              <a:rPr lang="en-US" altLang="zh-CN"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CPU</a:t>
            </a: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收到外设完成的信号，停止当前工作，处理这个信号，处理完毕后回到原来的工作点继续工作。</a:t>
            </a:r>
            <a:endPar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
        <p:nvSpPr>
          <p:cNvPr id="2" name="文本框 348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20</a:t>
            </a:r>
            <a:endParaRPr lang="zh-CN" altLang="en-US" sz="1400" b="0" dirty="0">
              <a:solidFill>
                <a:schemeClr val="tx2"/>
              </a:solidFill>
              <a:latin typeface="DejaVu Sans" panose="020B0603030804020204" charset="0"/>
              <a:ea typeface="方正书宋_GBK" panose="02000000000000000000" charset="-122"/>
            </a:endParaRPr>
          </a:p>
        </p:txBody>
      </p:sp>
      <p:sp>
        <p:nvSpPr>
          <p:cNvPr id="43013" name="矩形 34823"/>
          <p:cNvSpPr/>
          <p:nvPr/>
        </p:nvSpPr>
        <p:spPr>
          <a:xfrm>
            <a:off x="785178" y="80994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脱机批处理</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3014"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0" end="17"/>
                                            </p:txEl>
                                          </p:spTgt>
                                        </p:tgtEl>
                                        <p:attrNameLst>
                                          <p:attrName>style.visibility</p:attrName>
                                        </p:attrNameLst>
                                      </p:cBhvr>
                                      <p:to>
                                        <p:strVal val="visible"/>
                                      </p:to>
                                    </p:set>
                                    <p:anim calcmode="lin" valueType="num">
                                      <p:cBhvr additive="base">
                                        <p:cTn id="13" dur="500" fill="hold"/>
                                        <p:tgtEl>
                                          <p:spTgt spid="43011">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17" end="34"/>
                                            </p:txEl>
                                          </p:spTgt>
                                        </p:tgtEl>
                                        <p:attrNameLst>
                                          <p:attrName>style.visibility</p:attrName>
                                        </p:attrNameLst>
                                      </p:cBhvr>
                                      <p:to>
                                        <p:strVal val="visible"/>
                                      </p:to>
                                    </p:set>
                                    <p:anim calcmode="lin" valueType="num">
                                      <p:cBhvr additive="base">
                                        <p:cTn id="19" dur="500" fill="hold"/>
                                        <p:tgtEl>
                                          <p:spTgt spid="43011">
                                            <p:txEl>
                                              <p:charRg st="17" end="3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17" end="3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charRg st="34" end="52"/>
                                            </p:txEl>
                                          </p:spTgt>
                                        </p:tgtEl>
                                        <p:attrNameLst>
                                          <p:attrName>style.visibility</p:attrName>
                                        </p:attrNameLst>
                                      </p:cBhvr>
                                      <p:to>
                                        <p:strVal val="visible"/>
                                      </p:to>
                                    </p:set>
                                    <p:anim calcmode="lin" valueType="num">
                                      <p:cBhvr additive="base">
                                        <p:cTn id="25" dur="500" fill="hold"/>
                                        <p:tgtEl>
                                          <p:spTgt spid="43011">
                                            <p:txEl>
                                              <p:charRg st="34" end="5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charRg st="34" end="5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1"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charRg st="4" end="4"/>
                                            </p:txEl>
                                          </p:spTgt>
                                        </p:tgtEl>
                                        <p:attrNameLst>
                                          <p:attrName>style.visibility</p:attrName>
                                        </p:attrNameLst>
                                      </p:cBhvr>
                                      <p:to>
                                        <p:strVal val="visible"/>
                                      </p:to>
                                    </p:set>
                                    <p:anim calcmode="lin" valueType="num">
                                      <p:cBhvr additive="base">
                                        <p:cTn id="37" dur="500" fill="hold"/>
                                        <p:tgtEl>
                                          <p:spTgt spid="43011">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36866"/>
          <p:cNvSpPr/>
          <p:nvPr/>
        </p:nvSpPr>
        <p:spPr>
          <a:xfrm>
            <a:off x="356235" y="1717675"/>
            <a:ext cx="8582025" cy="1420495"/>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借助于</a:t>
            </a:r>
            <a:r>
              <a:rPr lang="zh-CN" altLang="en-US" sz="2400" i="1" strike="noStrike" noProof="1" dirty="0">
                <a:solidFill>
                  <a:srgbClr val="A50021"/>
                </a:solidFill>
                <a:latin typeface="DejaVu Sans" panose="020B0603030804020204" charset="0"/>
                <a:ea typeface="方正书宋_GBK" panose="02000000000000000000" charset="-122"/>
                <a:cs typeface="+mn-ea"/>
              </a:rPr>
              <a:t>通道</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与</a:t>
            </a:r>
            <a:r>
              <a:rPr lang="zh-CN" altLang="en-US" sz="2400" i="1" strike="noStrike" noProof="1" dirty="0">
                <a:solidFill>
                  <a:srgbClr val="A50021"/>
                </a:solidFill>
                <a:latin typeface="DejaVu Sans" panose="020B0603030804020204" charset="0"/>
                <a:ea typeface="方正书宋_GBK" panose="02000000000000000000" charset="-122"/>
                <a:cs typeface="+mn-ea"/>
              </a:rPr>
              <a:t>中断</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技术，由主机控制</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设备工作。原有的监督程序不仅要负责调度作业自动地运行，而且还要提供</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控制功能。它常驻主存，称为执行系统。</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4036" name="矩形 36867"/>
          <p:cNvSpPr/>
          <p:nvPr/>
        </p:nvSpPr>
        <p:spPr>
          <a:xfrm>
            <a:off x="157163" y="515938"/>
            <a:ext cx="34718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执行系统</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4037" name="矩形 36868"/>
          <p:cNvSpPr/>
          <p:nvPr/>
        </p:nvSpPr>
        <p:spPr>
          <a:xfrm>
            <a:off x="665163" y="107791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什么是执行系统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4038" name="矩形 36870"/>
          <p:cNvSpPr/>
          <p:nvPr/>
        </p:nvSpPr>
        <p:spPr>
          <a:xfrm>
            <a:off x="666750" y="32083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4039" name="矩形 36871"/>
          <p:cNvSpPr/>
          <p:nvPr/>
        </p:nvSpPr>
        <p:spPr>
          <a:xfrm>
            <a:off x="158115" y="3790950"/>
            <a:ext cx="8711565" cy="2454275"/>
          </a:xfrm>
          <a:prstGeom prst="rect">
            <a:avLst/>
          </a:prstGeom>
          <a:noFill/>
          <a:ln w="9525">
            <a:noFill/>
            <a:miter/>
          </a:ln>
        </p:spPr>
        <p:txBody>
          <a:bodyPr wrap="square">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利用通道和中断技术，节省了卫星机，实现了主机和</a:t>
            </a: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设备的并行操作，解决了高速处理器和低速设备的矛盾；</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系统负责用户的</a:t>
            </a: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传输工作，增强了对不合法的</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命令的保护能力；</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缺点：</a:t>
            </a: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CPU</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和外设的并行是有限度的，并不能完全消除等待。</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4042" name="矩形 3687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6">
                                            <p:txEl>
                                              <p:charRg st="0" end="9"/>
                                            </p:txEl>
                                          </p:spTgt>
                                        </p:tgtEl>
                                        <p:attrNameLst>
                                          <p:attrName>style.visibility</p:attrName>
                                        </p:attrNameLst>
                                      </p:cBhvr>
                                      <p:to>
                                        <p:strVal val="visible"/>
                                      </p:to>
                                    </p:set>
                                    <p:anim calcmode="lin" valueType="num">
                                      <p:cBhvr additive="base">
                                        <p:cTn id="7" dur="1000" fill="hold"/>
                                        <p:tgtEl>
                                          <p:spTgt spid="44036">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6">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7"/>
                                        </p:tgtEl>
                                        <p:attrNameLst>
                                          <p:attrName>style.visibility</p:attrName>
                                        </p:attrNameLst>
                                      </p:cBhvr>
                                      <p:to>
                                        <p:strVal val="visible"/>
                                      </p:to>
                                    </p:set>
                                    <p:anim calcmode="lin" valueType="num">
                                      <p:cBhvr additive="base">
                                        <p:cTn id="13" dur="500" fill="hold"/>
                                        <p:tgtEl>
                                          <p:spTgt spid="44037"/>
                                        </p:tgtEl>
                                        <p:attrNameLst>
                                          <p:attrName>ppt_x</p:attrName>
                                        </p:attrNameLst>
                                      </p:cBhvr>
                                      <p:tavLst>
                                        <p:tav tm="0">
                                          <p:val>
                                            <p:strVal val="0-#ppt_w/2"/>
                                          </p:val>
                                        </p:tav>
                                        <p:tav tm="100000">
                                          <p:val>
                                            <p:strVal val="#ppt_x"/>
                                          </p:val>
                                        </p:tav>
                                      </p:tavLst>
                                    </p:anim>
                                    <p:anim calcmode="lin" valueType="num">
                                      <p:cBhvr additive="base">
                                        <p:cTn id="14"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gtEl>
                                        <p:attrNameLst>
                                          <p:attrName>style.visibility</p:attrName>
                                        </p:attrNameLst>
                                      </p:cBhvr>
                                      <p:to>
                                        <p:strVal val="visible"/>
                                      </p:to>
                                    </p:set>
                                    <p:anim calcmode="lin" valueType="num">
                                      <p:cBhvr additive="base">
                                        <p:cTn id="19" dur="500" fill="hold"/>
                                        <p:tgtEl>
                                          <p:spTgt spid="44035"/>
                                        </p:tgtEl>
                                        <p:attrNameLst>
                                          <p:attrName>ppt_x</p:attrName>
                                        </p:attrNameLst>
                                      </p:cBhvr>
                                      <p:tavLst>
                                        <p:tav tm="0">
                                          <p:val>
                                            <p:strVal val="#ppt_x"/>
                                          </p:val>
                                        </p:tav>
                                        <p:tav tm="100000">
                                          <p:val>
                                            <p:strVal val="#ppt_x"/>
                                          </p:val>
                                        </p:tav>
                                      </p:tavLst>
                                    </p:anim>
                                    <p:anim calcmode="lin" valueType="num">
                                      <p:cBhvr additive="base">
                                        <p:cTn id="20"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8"/>
                                        </p:tgtEl>
                                        <p:attrNameLst>
                                          <p:attrName>style.visibility</p:attrName>
                                        </p:attrNameLst>
                                      </p:cBhvr>
                                      <p:to>
                                        <p:strVal val="visible"/>
                                      </p:to>
                                    </p:set>
                                    <p:anim calcmode="lin" valueType="num">
                                      <p:cBhvr additive="base">
                                        <p:cTn id="25" dur="500" fill="hold"/>
                                        <p:tgtEl>
                                          <p:spTgt spid="44038"/>
                                        </p:tgtEl>
                                        <p:attrNameLst>
                                          <p:attrName>ppt_x</p:attrName>
                                        </p:attrNameLst>
                                      </p:cBhvr>
                                      <p:tavLst>
                                        <p:tav tm="0">
                                          <p:val>
                                            <p:strVal val="0-#ppt_w/2"/>
                                          </p:val>
                                        </p:tav>
                                        <p:tav tm="100000">
                                          <p:val>
                                            <p:strVal val="#ppt_x"/>
                                          </p:val>
                                        </p:tav>
                                      </p:tavLst>
                                    </p:anim>
                                    <p:anim calcmode="lin" valueType="num">
                                      <p:cBhvr additive="base">
                                        <p:cTn id="26"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039"/>
                                        </p:tgtEl>
                                        <p:attrNameLst>
                                          <p:attrName>style.visibility</p:attrName>
                                        </p:attrNameLst>
                                      </p:cBhvr>
                                      <p:to>
                                        <p:strVal val="visible"/>
                                      </p:to>
                                    </p:set>
                                    <p:anim calcmode="lin" valueType="num">
                                      <p:cBhvr additive="base">
                                        <p:cTn id="31" dur="500" fill="hold"/>
                                        <p:tgtEl>
                                          <p:spTgt spid="44039"/>
                                        </p:tgtEl>
                                        <p:attrNameLst>
                                          <p:attrName>ppt_x</p:attrName>
                                        </p:attrNameLst>
                                      </p:cBhvr>
                                      <p:tavLst>
                                        <p:tav tm="0">
                                          <p:val>
                                            <p:strVal val="#ppt_x"/>
                                          </p:val>
                                        </p:tav>
                                        <p:tav tm="100000">
                                          <p:val>
                                            <p:strVal val="#ppt_x"/>
                                          </p:val>
                                        </p:tav>
                                      </p:tavLst>
                                    </p:anim>
                                    <p:anim calcmode="lin" valueType="num">
                                      <p:cBhvr additive="base">
                                        <p:cTn id="3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build="p"/>
      <p:bldP spid="44037" grpId="0"/>
      <p:bldP spid="44038" grpId="0"/>
      <p:bldP spid="440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3788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23</a:t>
            </a:r>
            <a:endParaRPr lang="zh-CN" altLang="en-US" sz="1400" b="0" dirty="0">
              <a:solidFill>
                <a:schemeClr val="tx2"/>
              </a:solidFill>
              <a:latin typeface="DejaVu Sans" panose="020B0603030804020204" charset="0"/>
              <a:ea typeface="方正书宋_GBK" panose="02000000000000000000" charset="-122"/>
            </a:endParaRPr>
          </a:p>
        </p:txBody>
      </p:sp>
      <p:sp>
        <p:nvSpPr>
          <p:cNvPr id="45059" name="矩形 37890"/>
          <p:cNvSpPr/>
          <p:nvPr/>
        </p:nvSpPr>
        <p:spPr>
          <a:xfrm>
            <a:off x="100013" y="1730375"/>
            <a:ext cx="6475413"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单道程序程序的工作情况</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5060" name="矩形 37891"/>
          <p:cNvSpPr/>
          <p:nvPr/>
        </p:nvSpPr>
        <p:spPr>
          <a:xfrm>
            <a:off x="185738" y="53022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4.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x-none"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60</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中至今）</a:t>
            </a:r>
            <a:endPar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45061" name="组合 45060"/>
          <p:cNvGrpSpPr/>
          <p:nvPr/>
        </p:nvGrpSpPr>
        <p:grpSpPr>
          <a:xfrm>
            <a:off x="846138" y="2805113"/>
            <a:ext cx="6618287" cy="2195512"/>
            <a:chOff x="0" y="0"/>
            <a:chExt cx="4169" cy="1383"/>
          </a:xfrm>
        </p:grpSpPr>
        <p:sp>
          <p:nvSpPr>
            <p:cNvPr id="2" name="文本框 37893"/>
            <p:cNvSpPr txBox="true"/>
            <p:nvPr/>
          </p:nvSpPr>
          <p:spPr>
            <a:xfrm>
              <a:off x="5" y="133"/>
              <a:ext cx="875" cy="37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用户程序</a:t>
              </a:r>
              <a:endParaRPr lang="zh-CN" altLang="en-US" sz="1400" b="0" dirty="0">
                <a:solidFill>
                  <a:schemeClr val="tx1"/>
                </a:solidFill>
                <a:latin typeface="DejaVu Sans" panose="020B0603030804020204" charset="0"/>
                <a:ea typeface="方正书宋_GBK" panose="02000000000000000000" charset="-122"/>
              </a:endParaRPr>
            </a:p>
          </p:txBody>
        </p:sp>
        <p:sp>
          <p:nvSpPr>
            <p:cNvPr id="45062" name="文本框 37894"/>
            <p:cNvSpPr txBox="true"/>
            <p:nvPr/>
          </p:nvSpPr>
          <p:spPr>
            <a:xfrm>
              <a:off x="5" y="571"/>
              <a:ext cx="1050" cy="37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监督程序</a:t>
              </a:r>
              <a:endParaRPr lang="zh-CN" altLang="en-US" sz="1400" b="0" dirty="0">
                <a:solidFill>
                  <a:schemeClr val="tx1"/>
                </a:solidFill>
                <a:latin typeface="DejaVu Sans" panose="020B0603030804020204" charset="0"/>
                <a:ea typeface="方正书宋_GBK" panose="02000000000000000000" charset="-122"/>
              </a:endParaRPr>
            </a:p>
          </p:txBody>
        </p:sp>
        <p:sp>
          <p:nvSpPr>
            <p:cNvPr id="45063" name="文本框 37895"/>
            <p:cNvSpPr txBox="true"/>
            <p:nvPr/>
          </p:nvSpPr>
          <p:spPr>
            <a:xfrm>
              <a:off x="0" y="1008"/>
              <a:ext cx="982" cy="375"/>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I/O</a:t>
              </a:r>
              <a:r>
                <a:rPr lang="zh-CN" altLang="en-US" sz="1400" b="0" dirty="0">
                  <a:solidFill>
                    <a:schemeClr val="tx1"/>
                  </a:solidFill>
                  <a:latin typeface="DejaVu Sans" panose="020B0603030804020204" charset="0"/>
                  <a:ea typeface="方正书宋_GBK" panose="02000000000000000000" charset="-122"/>
                </a:rPr>
                <a:t>操作</a:t>
              </a:r>
              <a:endParaRPr lang="zh-CN" altLang="en-US" sz="1400" b="0" dirty="0">
                <a:solidFill>
                  <a:schemeClr val="tx1"/>
                </a:solidFill>
                <a:latin typeface="DejaVu Sans" panose="020B0603030804020204" charset="0"/>
                <a:ea typeface="方正书宋_GBK" panose="02000000000000000000" charset="-122"/>
              </a:endParaRPr>
            </a:p>
          </p:txBody>
        </p:sp>
        <p:sp>
          <p:nvSpPr>
            <p:cNvPr id="45064" name="直接连接符 37896"/>
            <p:cNvSpPr/>
            <p:nvPr/>
          </p:nvSpPr>
          <p:spPr>
            <a:xfrm>
              <a:off x="1756" y="309"/>
              <a:ext cx="0" cy="484"/>
            </a:xfrm>
            <a:prstGeom prst="line">
              <a:avLst/>
            </a:prstGeom>
            <a:ln w="28575" cap="flat" cmpd="sng">
              <a:solidFill>
                <a:schemeClr val="tx1"/>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5" name="直接连接符 37897"/>
            <p:cNvSpPr/>
            <p:nvPr/>
          </p:nvSpPr>
          <p:spPr>
            <a:xfrm>
              <a:off x="1756" y="758"/>
              <a:ext cx="369"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6" name="直接连接符 37898"/>
            <p:cNvSpPr/>
            <p:nvPr/>
          </p:nvSpPr>
          <p:spPr>
            <a:xfrm>
              <a:off x="2106" y="758"/>
              <a:ext cx="0" cy="372"/>
            </a:xfrm>
            <a:prstGeom prst="line">
              <a:avLst/>
            </a:prstGeom>
            <a:ln w="2857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7" name="直接连接符 37899"/>
            <p:cNvSpPr/>
            <p:nvPr/>
          </p:nvSpPr>
          <p:spPr>
            <a:xfrm>
              <a:off x="3156" y="258"/>
              <a:ext cx="957"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8" name="直接连接符 37900"/>
            <p:cNvSpPr/>
            <p:nvPr/>
          </p:nvSpPr>
          <p:spPr>
            <a:xfrm>
              <a:off x="2097" y="1133"/>
              <a:ext cx="724" cy="0"/>
            </a:xfrm>
            <a:prstGeom prst="line">
              <a:avLst/>
            </a:prstGeom>
            <a:ln w="5715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9" name="文本框 37901"/>
            <p:cNvSpPr txBox="true"/>
            <p:nvPr/>
          </p:nvSpPr>
          <p:spPr>
            <a:xfrm>
              <a:off x="1114" y="9"/>
              <a:ext cx="642" cy="313"/>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计算</a:t>
              </a:r>
              <a:endParaRPr lang="zh-CN" altLang="en-US" sz="1400" b="0" dirty="0">
                <a:solidFill>
                  <a:schemeClr val="tx1"/>
                </a:solidFill>
                <a:latin typeface="DejaVu Sans" panose="020B0603030804020204" charset="0"/>
                <a:ea typeface="方正书宋_GBK" panose="02000000000000000000" charset="-122"/>
              </a:endParaRPr>
            </a:p>
          </p:txBody>
        </p:sp>
        <p:sp>
          <p:nvSpPr>
            <p:cNvPr id="45070" name="直接连接符 37902"/>
            <p:cNvSpPr/>
            <p:nvPr/>
          </p:nvSpPr>
          <p:spPr>
            <a:xfrm>
              <a:off x="939" y="301"/>
              <a:ext cx="815"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71" name="文本框 37903"/>
            <p:cNvSpPr txBox="true"/>
            <p:nvPr/>
          </p:nvSpPr>
          <p:spPr>
            <a:xfrm>
              <a:off x="1724" y="143"/>
              <a:ext cx="879" cy="32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请求输入</a:t>
              </a:r>
              <a:endParaRPr lang="zh-CN" altLang="en-US" sz="1400" b="0" dirty="0">
                <a:solidFill>
                  <a:schemeClr val="tx1"/>
                </a:solidFill>
                <a:latin typeface="DejaVu Sans" panose="020B0603030804020204" charset="0"/>
                <a:ea typeface="方正书宋_GBK" panose="02000000000000000000" charset="-122"/>
              </a:endParaRPr>
            </a:p>
          </p:txBody>
        </p:sp>
        <p:sp>
          <p:nvSpPr>
            <p:cNvPr id="45072" name="文本框 37904"/>
            <p:cNvSpPr txBox="true"/>
            <p:nvPr/>
          </p:nvSpPr>
          <p:spPr>
            <a:xfrm>
              <a:off x="1258" y="617"/>
              <a:ext cx="992" cy="312"/>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启动</a:t>
              </a:r>
              <a:r>
                <a:rPr lang="en-US" altLang="x-none" sz="1400" b="0" dirty="0">
                  <a:solidFill>
                    <a:schemeClr val="tx1"/>
                  </a:solidFill>
                  <a:latin typeface="DejaVu Sans" panose="020B0603030804020204" charset="0"/>
                  <a:ea typeface="方正书宋_GBK" panose="02000000000000000000" charset="-122"/>
                </a:rPr>
                <a:t>I/O</a:t>
              </a:r>
              <a:endParaRPr lang="en-US" altLang="x-none" sz="1400" b="0" dirty="0">
                <a:solidFill>
                  <a:schemeClr val="tx1"/>
                </a:solidFill>
                <a:latin typeface="DejaVu Sans" panose="020B0603030804020204" charset="0"/>
                <a:ea typeface="方正书宋_GBK" panose="02000000000000000000" charset="-122"/>
              </a:endParaRPr>
            </a:p>
          </p:txBody>
        </p:sp>
        <p:sp>
          <p:nvSpPr>
            <p:cNvPr id="45073" name="文本框 37905"/>
            <p:cNvSpPr txBox="true"/>
            <p:nvPr/>
          </p:nvSpPr>
          <p:spPr>
            <a:xfrm>
              <a:off x="3127" y="571"/>
              <a:ext cx="905" cy="250"/>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I/O</a:t>
              </a:r>
              <a:r>
                <a:rPr lang="zh-CN" altLang="en-US" sz="1400" b="0" dirty="0">
                  <a:solidFill>
                    <a:schemeClr val="tx1"/>
                  </a:solidFill>
                  <a:latin typeface="DejaVu Sans" panose="020B0603030804020204" charset="0"/>
                  <a:ea typeface="方正书宋_GBK" panose="02000000000000000000" charset="-122"/>
                </a:rPr>
                <a:t>完成</a:t>
              </a:r>
              <a:endParaRPr lang="zh-CN" altLang="en-US" sz="1400" b="0" dirty="0">
                <a:solidFill>
                  <a:schemeClr val="tx1"/>
                </a:solidFill>
                <a:latin typeface="DejaVu Sans" panose="020B0603030804020204" charset="0"/>
                <a:ea typeface="方正书宋_GBK" panose="02000000000000000000" charset="-122"/>
              </a:endParaRPr>
            </a:p>
          </p:txBody>
        </p:sp>
        <p:sp>
          <p:nvSpPr>
            <p:cNvPr id="45074" name="文本框 37906"/>
            <p:cNvSpPr txBox="true"/>
            <p:nvPr/>
          </p:nvSpPr>
          <p:spPr>
            <a:xfrm>
              <a:off x="3374" y="0"/>
              <a:ext cx="795" cy="344"/>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继续计算</a:t>
              </a:r>
              <a:endParaRPr lang="zh-CN" altLang="en-US" sz="1400" b="0" dirty="0">
                <a:solidFill>
                  <a:schemeClr val="tx1"/>
                </a:solidFill>
                <a:latin typeface="DejaVu Sans" panose="020B0603030804020204" charset="0"/>
                <a:ea typeface="方正书宋_GBK" panose="02000000000000000000" charset="-122"/>
              </a:endParaRPr>
            </a:p>
          </p:txBody>
        </p:sp>
        <p:sp>
          <p:nvSpPr>
            <p:cNvPr id="45075" name="文本框 37907"/>
            <p:cNvSpPr txBox="true"/>
            <p:nvPr/>
          </p:nvSpPr>
          <p:spPr>
            <a:xfrm>
              <a:off x="2806" y="1008"/>
              <a:ext cx="934" cy="313"/>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结束中断</a:t>
              </a:r>
              <a:endParaRPr lang="zh-CN" altLang="en-US" sz="1400" b="0" dirty="0">
                <a:solidFill>
                  <a:schemeClr val="tx1"/>
                </a:solidFill>
                <a:latin typeface="DejaVu Sans" panose="020B0603030804020204" charset="0"/>
                <a:ea typeface="方正书宋_GBK" panose="02000000000000000000" charset="-122"/>
              </a:endParaRPr>
            </a:p>
          </p:txBody>
        </p:sp>
        <p:sp>
          <p:nvSpPr>
            <p:cNvPr id="45076" name="直接连接符 37908"/>
            <p:cNvSpPr/>
            <p:nvPr/>
          </p:nvSpPr>
          <p:spPr>
            <a:xfrm>
              <a:off x="2806" y="761"/>
              <a:ext cx="0" cy="372"/>
            </a:xfrm>
            <a:prstGeom prst="line">
              <a:avLst/>
            </a:prstGeom>
            <a:ln w="2857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77" name="直接连接符 37909"/>
            <p:cNvSpPr/>
            <p:nvPr/>
          </p:nvSpPr>
          <p:spPr>
            <a:xfrm>
              <a:off x="2806" y="758"/>
              <a:ext cx="370"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78" name="直接连接符 37910"/>
            <p:cNvSpPr/>
            <p:nvPr/>
          </p:nvSpPr>
          <p:spPr>
            <a:xfrm>
              <a:off x="3156" y="274"/>
              <a:ext cx="0" cy="484"/>
            </a:xfrm>
            <a:prstGeom prst="line">
              <a:avLst/>
            </a:prstGeom>
            <a:ln w="28575" cap="flat" cmpd="sng">
              <a:solidFill>
                <a:schemeClr val="tx1"/>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grpSp>
      <p:sp>
        <p:nvSpPr>
          <p:cNvPr id="45080" name="文本框 37911"/>
          <p:cNvSpPr txBox="true"/>
          <p:nvPr/>
        </p:nvSpPr>
        <p:spPr>
          <a:xfrm>
            <a:off x="3665538" y="5143500"/>
            <a:ext cx="2398712"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单道程序工作示例</a:t>
            </a:r>
            <a:endParaRPr lang="zh-CN" altLang="en-US" sz="1600" b="0" dirty="0">
              <a:solidFill>
                <a:schemeClr val="tx1"/>
              </a:solidFill>
              <a:latin typeface="DejaVu Sans" panose="020B0603030804020204" charset="0"/>
              <a:ea typeface="方正书宋_GBK" panose="02000000000000000000" charset="-122"/>
            </a:endParaRPr>
          </a:p>
        </p:txBody>
      </p:sp>
      <p:sp>
        <p:nvSpPr>
          <p:cNvPr id="45081" name="矩形 37912"/>
          <p:cNvSpPr/>
          <p:nvPr/>
        </p:nvSpPr>
        <p:spPr>
          <a:xfrm>
            <a:off x="665163" y="113506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多道程序设计技术</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5082" name="矩形 3791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0">
                                            <p:txEl>
                                              <p:charRg st="0" end="19"/>
                                            </p:txEl>
                                          </p:spTgt>
                                        </p:tgtEl>
                                        <p:attrNameLst>
                                          <p:attrName>style.visibility</p:attrName>
                                        </p:attrNameLst>
                                      </p:cBhvr>
                                      <p:to>
                                        <p:strVal val="visible"/>
                                      </p:to>
                                    </p:set>
                                    <p:anim calcmode="lin" valueType="num">
                                      <p:cBhvr additive="base">
                                        <p:cTn id="7" dur="1000" fill="hold"/>
                                        <p:tgtEl>
                                          <p:spTgt spid="45060">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60">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81"/>
                                        </p:tgtEl>
                                        <p:attrNameLst>
                                          <p:attrName>style.visibility</p:attrName>
                                        </p:attrNameLst>
                                      </p:cBhvr>
                                      <p:to>
                                        <p:strVal val="visible"/>
                                      </p:to>
                                    </p:set>
                                    <p:anim calcmode="lin" valueType="num">
                                      <p:cBhvr additive="base">
                                        <p:cTn id="13" dur="500" fill="hold"/>
                                        <p:tgtEl>
                                          <p:spTgt spid="45081"/>
                                        </p:tgtEl>
                                        <p:attrNameLst>
                                          <p:attrName>ppt_x</p:attrName>
                                        </p:attrNameLst>
                                      </p:cBhvr>
                                      <p:tavLst>
                                        <p:tav tm="0">
                                          <p:val>
                                            <p:strVal val="0-#ppt_w/2"/>
                                          </p:val>
                                        </p:tav>
                                        <p:tav tm="100000">
                                          <p:val>
                                            <p:strVal val="#ppt_x"/>
                                          </p:val>
                                        </p:tav>
                                      </p:tavLst>
                                    </p:anim>
                                    <p:anim calcmode="lin" valueType="num">
                                      <p:cBhvr additive="base">
                                        <p:cTn id="14" dur="500" fill="hold"/>
                                        <p:tgtEl>
                                          <p:spTgt spid="450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charRg st="0" end="14"/>
                                            </p:txEl>
                                          </p:spTgt>
                                        </p:tgtEl>
                                        <p:attrNameLst>
                                          <p:attrName>style.visibility</p:attrName>
                                        </p:attrNameLst>
                                      </p:cBhvr>
                                      <p:to>
                                        <p:strVal val="visible"/>
                                      </p:to>
                                    </p:set>
                                    <p:anim calcmode="lin" valueType="num">
                                      <p:cBhvr additive="base">
                                        <p:cTn id="19" dur="1000" fill="hold"/>
                                        <p:tgtEl>
                                          <p:spTgt spid="45059">
                                            <p:txEl>
                                              <p:charRg st="0" end="1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505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61"/>
                                        </p:tgtEl>
                                        <p:attrNameLst>
                                          <p:attrName>style.visibility</p:attrName>
                                        </p:attrNameLst>
                                      </p:cBhvr>
                                      <p:to>
                                        <p:strVal val="visible"/>
                                      </p:to>
                                    </p:set>
                                    <p:anim calcmode="lin" valueType="num">
                                      <p:cBhvr additive="base">
                                        <p:cTn id="25" dur="500" fill="hold"/>
                                        <p:tgtEl>
                                          <p:spTgt spid="45061"/>
                                        </p:tgtEl>
                                        <p:attrNameLst>
                                          <p:attrName>ppt_x</p:attrName>
                                        </p:attrNameLst>
                                      </p:cBhvr>
                                      <p:tavLst>
                                        <p:tav tm="0">
                                          <p:val>
                                            <p:strVal val="#ppt_x"/>
                                          </p:val>
                                        </p:tav>
                                        <p:tav tm="100000">
                                          <p:val>
                                            <p:strVal val="#ppt_x"/>
                                          </p:val>
                                        </p:tav>
                                      </p:tavLst>
                                    </p:anim>
                                    <p:anim calcmode="lin" valueType="num">
                                      <p:cBhvr additive="base">
                                        <p:cTn id="26"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060" grpId="0" build="p"/>
      <p:bldP spid="45080" grpId="0"/>
      <p:bldP spid="4508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38913"/>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24</a:t>
            </a:r>
            <a:endParaRPr lang="zh-CN" altLang="en-US" sz="1400" b="0" dirty="0">
              <a:solidFill>
                <a:schemeClr val="tx2"/>
              </a:solidFill>
              <a:latin typeface="DejaVu Sans" panose="020B0603030804020204" charset="0"/>
              <a:ea typeface="方正书宋_GBK" panose="02000000000000000000" charset="-122"/>
            </a:endParaRPr>
          </a:p>
        </p:txBody>
      </p:sp>
      <p:sp>
        <p:nvSpPr>
          <p:cNvPr id="46083" name="矩形 38914"/>
          <p:cNvSpPr/>
          <p:nvPr/>
        </p:nvSpPr>
        <p:spPr>
          <a:xfrm>
            <a:off x="131763" y="835025"/>
            <a:ext cx="6302375" cy="57086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多道程序的工作情况</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6116" name="矩形 3894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 name="文本框 2"/>
          <p:cNvSpPr txBox="true"/>
          <p:nvPr/>
        </p:nvSpPr>
        <p:spPr>
          <a:xfrm>
            <a:off x="814705" y="5501640"/>
            <a:ext cx="5584825" cy="706755"/>
          </a:xfrm>
          <a:prstGeom prst="rect">
            <a:avLst/>
          </a:prstGeom>
          <a:noFill/>
        </p:spPr>
        <p:txBody>
          <a:bodyPr wrap="none" rtlCol="0" anchor="t">
            <a:spAutoFit/>
          </a:bodyPr>
          <a:p>
            <a:r>
              <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问题：</a:t>
            </a:r>
            <a:r>
              <a:rPr lang="en-US" altLang="zh-CN"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	1</a:t>
            </a:r>
            <a:r>
              <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、两个程序运行，</a:t>
            </a:r>
            <a:r>
              <a:rPr lang="en-US" altLang="zh-CN"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CPU</a:t>
            </a:r>
            <a:r>
              <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有无空闲等待？</a:t>
            </a:r>
            <a:endPar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endParaRPr>
          </a:p>
          <a:p>
            <a:r>
              <a:rPr lang="en-US" altLang="zh-CN"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	2</a:t>
            </a:r>
            <a:r>
              <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、程序多道运行的数量多少最合适？</a:t>
            </a:r>
            <a:endPar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endParaRPr>
          </a:p>
        </p:txBody>
      </p:sp>
      <p:grpSp>
        <p:nvGrpSpPr>
          <p:cNvPr id="6" name="组合 5"/>
          <p:cNvGrpSpPr/>
          <p:nvPr/>
        </p:nvGrpSpPr>
        <p:grpSpPr>
          <a:xfrm>
            <a:off x="476250" y="1809750"/>
            <a:ext cx="7943850" cy="3489325"/>
            <a:chOff x="750" y="2850"/>
            <a:chExt cx="12510" cy="5495"/>
          </a:xfrm>
        </p:grpSpPr>
        <p:sp>
          <p:nvSpPr>
            <p:cNvPr id="2" name="文本框 38916"/>
            <p:cNvSpPr txBox="true"/>
            <p:nvPr/>
          </p:nvSpPr>
          <p:spPr>
            <a:xfrm>
              <a:off x="750" y="3298"/>
              <a:ext cx="2243" cy="1198"/>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中央处理机</a:t>
              </a:r>
              <a:endParaRPr lang="zh-CN" altLang="en-US" sz="1400" b="0" dirty="0">
                <a:solidFill>
                  <a:schemeClr val="tx1"/>
                </a:solidFill>
                <a:latin typeface="DejaVu Sans" panose="020B0603030804020204" charset="0"/>
                <a:ea typeface="方正书宋_GBK" panose="02000000000000000000" charset="-122"/>
              </a:endParaRPr>
            </a:p>
          </p:txBody>
        </p:sp>
        <p:sp>
          <p:nvSpPr>
            <p:cNvPr id="46085" name="文本框 38917"/>
            <p:cNvSpPr txBox="true"/>
            <p:nvPr/>
          </p:nvSpPr>
          <p:spPr>
            <a:xfrm>
              <a:off x="875" y="4943"/>
              <a:ext cx="1895" cy="898"/>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外部设备</a:t>
              </a:r>
              <a:endParaRPr lang="zh-CN" altLang="en-US" sz="1400" b="0" dirty="0">
                <a:solidFill>
                  <a:schemeClr val="tx1"/>
                </a:solidFill>
                <a:latin typeface="DejaVu Sans" panose="020B0603030804020204" charset="0"/>
                <a:ea typeface="方正书宋_GBK" panose="02000000000000000000" charset="-122"/>
              </a:endParaRPr>
            </a:p>
          </p:txBody>
        </p:sp>
        <p:sp>
          <p:nvSpPr>
            <p:cNvPr id="46086" name="文本框 38918"/>
            <p:cNvSpPr txBox="true"/>
            <p:nvPr/>
          </p:nvSpPr>
          <p:spPr>
            <a:xfrm>
              <a:off x="5832" y="5195"/>
              <a:ext cx="946" cy="931"/>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输入</a:t>
              </a:r>
              <a:endParaRPr lang="zh-CN" altLang="en-US" sz="1400" b="0" dirty="0">
                <a:solidFill>
                  <a:schemeClr val="tx1"/>
                </a:solidFill>
                <a:latin typeface="DejaVu Sans" panose="020B0603030804020204" charset="0"/>
                <a:ea typeface="方正书宋_GBK" panose="02000000000000000000" charset="-122"/>
              </a:endParaRPr>
            </a:p>
            <a:p>
              <a:pPr lvl="0" algn="just"/>
              <a:r>
                <a:rPr lang="zh-CN" altLang="en-US" sz="1400" b="0" dirty="0">
                  <a:solidFill>
                    <a:schemeClr val="tx1"/>
                  </a:solidFill>
                  <a:latin typeface="DejaVu Sans" panose="020B0603030804020204" charset="0"/>
                  <a:ea typeface="方正书宋_GBK" panose="02000000000000000000" charset="-122"/>
                </a:rPr>
                <a:t>结束</a:t>
              </a:r>
              <a:endParaRPr lang="zh-CN" altLang="en-US" sz="1400" b="0" dirty="0">
                <a:solidFill>
                  <a:schemeClr val="tx1"/>
                </a:solidFill>
                <a:latin typeface="DejaVu Sans" panose="020B0603030804020204" charset="0"/>
                <a:ea typeface="方正书宋_GBK" panose="02000000000000000000" charset="-122"/>
              </a:endParaRPr>
            </a:p>
          </p:txBody>
        </p:sp>
        <p:sp>
          <p:nvSpPr>
            <p:cNvPr id="46087" name="直接连接符 38919"/>
            <p:cNvSpPr/>
            <p:nvPr/>
          </p:nvSpPr>
          <p:spPr>
            <a:xfrm>
              <a:off x="9348" y="3598"/>
              <a:ext cx="2026" cy="1"/>
            </a:xfrm>
            <a:prstGeom prst="line">
              <a:avLst/>
            </a:prstGeom>
            <a:ln w="7620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88" name="直接连接符 38920"/>
            <p:cNvSpPr/>
            <p:nvPr/>
          </p:nvSpPr>
          <p:spPr>
            <a:xfrm>
              <a:off x="8655" y="3598"/>
              <a:ext cx="0" cy="1505"/>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89" name="直接连接符 38921"/>
            <p:cNvSpPr/>
            <p:nvPr/>
          </p:nvSpPr>
          <p:spPr>
            <a:xfrm>
              <a:off x="8667" y="5092"/>
              <a:ext cx="2029" cy="1"/>
            </a:xfrm>
            <a:prstGeom prst="line">
              <a:avLst/>
            </a:prstGeom>
            <a:ln w="5715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92" name="文本框 38924"/>
            <p:cNvSpPr txBox="true"/>
            <p:nvPr/>
          </p:nvSpPr>
          <p:spPr>
            <a:xfrm>
              <a:off x="9403" y="2868"/>
              <a:ext cx="1430" cy="54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程序</a:t>
              </a:r>
              <a:r>
                <a:rPr lang="en-US" altLang="x-none" sz="1400" b="0" dirty="0">
                  <a:solidFill>
                    <a:schemeClr val="tx1"/>
                  </a:solidFill>
                  <a:latin typeface="DejaVu Sans" panose="020B0603030804020204" charset="0"/>
                  <a:ea typeface="方正书宋_GBK" panose="02000000000000000000" charset="-122"/>
                </a:rPr>
                <a:t>B</a:t>
              </a:r>
              <a:endParaRPr lang="en-US" altLang="x-none" sz="1400" b="0" dirty="0">
                <a:solidFill>
                  <a:schemeClr val="tx1"/>
                </a:solidFill>
                <a:latin typeface="DejaVu Sans" panose="020B0603030804020204" charset="0"/>
                <a:ea typeface="方正书宋_GBK" panose="02000000000000000000" charset="-122"/>
              </a:endParaRPr>
            </a:p>
          </p:txBody>
        </p:sp>
        <p:sp>
          <p:nvSpPr>
            <p:cNvPr id="46093" name="直接连接符 38925"/>
            <p:cNvSpPr/>
            <p:nvPr/>
          </p:nvSpPr>
          <p:spPr>
            <a:xfrm>
              <a:off x="4365" y="5093"/>
              <a:ext cx="2118" cy="10"/>
            </a:xfrm>
            <a:prstGeom prst="line">
              <a:avLst/>
            </a:prstGeom>
            <a:ln w="5715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94" name="文本框 38926"/>
            <p:cNvSpPr txBox="true"/>
            <p:nvPr/>
          </p:nvSpPr>
          <p:spPr>
            <a:xfrm>
              <a:off x="7727" y="4659"/>
              <a:ext cx="928" cy="867"/>
            </a:xfrm>
            <a:prstGeom prst="rect">
              <a:avLst/>
            </a:prstGeom>
            <a:noFill/>
            <a:ln w="9525">
              <a:noFill/>
              <a:miter/>
            </a:ln>
          </p:spPr>
          <p:txBody>
            <a:bodyPr anchor="t"/>
            <a:p>
              <a:pPr lvl="0" algn="just"/>
              <a:r>
                <a:rPr lang="x-none" altLang="zh-CN" sz="1400" b="0" dirty="0">
                  <a:solidFill>
                    <a:schemeClr val="tx1"/>
                  </a:solidFill>
                  <a:latin typeface="DejaVu Sans" panose="020B0603030804020204" charset="0"/>
                  <a:ea typeface="方正书宋_GBK" panose="02000000000000000000" charset="-122"/>
                </a:rPr>
                <a:t>请求</a:t>
              </a:r>
              <a:endParaRPr lang="zh-CN" altLang="en-US" sz="1400" b="0" dirty="0">
                <a:solidFill>
                  <a:schemeClr val="tx1"/>
                </a:solidFill>
                <a:latin typeface="DejaVu Sans" panose="020B0603030804020204" charset="0"/>
                <a:ea typeface="方正书宋_GBK" panose="02000000000000000000" charset="-122"/>
              </a:endParaRPr>
            </a:p>
            <a:p>
              <a:pPr lvl="0" algn="just"/>
              <a:r>
                <a:rPr lang="zh-CN" altLang="en-US" sz="1400" b="0" dirty="0">
                  <a:solidFill>
                    <a:schemeClr val="tx1"/>
                  </a:solidFill>
                  <a:latin typeface="DejaVu Sans" panose="020B0603030804020204" charset="0"/>
                  <a:ea typeface="方正书宋_GBK" panose="02000000000000000000" charset="-122"/>
                </a:rPr>
                <a:t>输出</a:t>
              </a:r>
              <a:endParaRPr lang="zh-CN" altLang="en-US" sz="1400" b="0" dirty="0">
                <a:solidFill>
                  <a:schemeClr val="tx1"/>
                </a:solidFill>
                <a:latin typeface="DejaVu Sans" panose="020B0603030804020204" charset="0"/>
                <a:ea typeface="方正书宋_GBK" panose="02000000000000000000" charset="-122"/>
              </a:endParaRPr>
            </a:p>
          </p:txBody>
        </p:sp>
        <p:sp>
          <p:nvSpPr>
            <p:cNvPr id="46095" name="直接连接符 38927"/>
            <p:cNvSpPr/>
            <p:nvPr/>
          </p:nvSpPr>
          <p:spPr>
            <a:xfrm>
              <a:off x="7195" y="3598"/>
              <a:ext cx="1460"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96" name="直接连接符 38928"/>
            <p:cNvSpPr/>
            <p:nvPr/>
          </p:nvSpPr>
          <p:spPr>
            <a:xfrm flipV="true">
              <a:off x="7126" y="6847"/>
              <a:ext cx="2222" cy="1"/>
            </a:xfrm>
            <a:prstGeom prst="line">
              <a:avLst/>
            </a:prstGeom>
            <a:ln w="5715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98" name="文本框 38930"/>
            <p:cNvSpPr txBox="true"/>
            <p:nvPr/>
          </p:nvSpPr>
          <p:spPr>
            <a:xfrm>
              <a:off x="6102" y="6588"/>
              <a:ext cx="1093" cy="765"/>
            </a:xfrm>
            <a:prstGeom prst="rect">
              <a:avLst/>
            </a:prstGeom>
            <a:noFill/>
            <a:ln w="9525">
              <a:noFill/>
              <a:miter/>
            </a:ln>
          </p:spPr>
          <p:txBody>
            <a:bodyPr anchor="t"/>
            <a:p>
              <a:pPr lvl="0" algn="just"/>
              <a:r>
                <a:rPr lang="x-none" altLang="zh-CN" sz="1400" b="0" dirty="0">
                  <a:solidFill>
                    <a:schemeClr val="tx1"/>
                  </a:solidFill>
                  <a:latin typeface="DejaVu Sans" panose="020B0603030804020204" charset="0"/>
                  <a:ea typeface="方正书宋_GBK" panose="02000000000000000000" charset="-122"/>
                  <a:sym typeface="+mn-ea"/>
                </a:rPr>
                <a:t>请求</a:t>
              </a:r>
              <a:endParaRPr lang="x-none" altLang="zh-CN" sz="1400" b="0" dirty="0">
                <a:solidFill>
                  <a:schemeClr val="tx1"/>
                </a:solidFill>
                <a:latin typeface="DejaVu Sans" panose="020B0603030804020204" charset="0"/>
                <a:ea typeface="方正书宋_GBK" panose="02000000000000000000" charset="-122"/>
                <a:sym typeface="+mn-ea"/>
              </a:endParaRPr>
            </a:p>
            <a:p>
              <a:pPr lvl="0" algn="just"/>
              <a:r>
                <a:rPr lang="zh-CN" altLang="en-US" sz="1400" b="0" dirty="0">
                  <a:solidFill>
                    <a:schemeClr val="tx1"/>
                  </a:solidFill>
                  <a:latin typeface="DejaVu Sans" panose="020B0603030804020204" charset="0"/>
                  <a:ea typeface="方正书宋_GBK" panose="02000000000000000000" charset="-122"/>
                </a:rPr>
                <a:t>输入</a:t>
              </a:r>
              <a:endParaRPr lang="x-none" altLang="zh-CN" sz="1400" b="0" dirty="0">
                <a:solidFill>
                  <a:schemeClr val="tx1"/>
                </a:solidFill>
                <a:latin typeface="DejaVu Sans" panose="020B0603030804020204" charset="0"/>
                <a:ea typeface="方正书宋_GBK" panose="02000000000000000000" charset="-122"/>
              </a:endParaRPr>
            </a:p>
          </p:txBody>
        </p:sp>
        <p:sp>
          <p:nvSpPr>
            <p:cNvPr id="46100" name="文本框 38932"/>
            <p:cNvSpPr txBox="true"/>
            <p:nvPr/>
          </p:nvSpPr>
          <p:spPr>
            <a:xfrm>
              <a:off x="11485" y="4758"/>
              <a:ext cx="1775" cy="89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输出结束</a:t>
              </a:r>
              <a:endParaRPr lang="zh-CN" altLang="en-US" sz="1400" b="0" dirty="0">
                <a:solidFill>
                  <a:schemeClr val="tx1"/>
                </a:solidFill>
                <a:latin typeface="DejaVu Sans" panose="020B0603030804020204" charset="0"/>
                <a:ea typeface="方正书宋_GBK" panose="02000000000000000000" charset="-122"/>
              </a:endParaRPr>
            </a:p>
            <a:p>
              <a:pPr lvl="0" algn="just"/>
              <a:r>
                <a:rPr lang="x-none" altLang="zh-CN" sz="1400" b="0" dirty="0">
                  <a:solidFill>
                    <a:schemeClr val="tx1"/>
                  </a:solidFill>
                  <a:latin typeface="DejaVu Sans" panose="020B0603030804020204" charset="0"/>
                  <a:ea typeface="方正书宋_GBK" panose="02000000000000000000" charset="-122"/>
                </a:rPr>
                <a:t>A运行结束</a:t>
              </a:r>
              <a:endParaRPr lang="x-none" altLang="zh-CN" sz="1400" b="0" dirty="0">
                <a:solidFill>
                  <a:schemeClr val="tx1"/>
                </a:solidFill>
                <a:latin typeface="DejaVu Sans" panose="020B0603030804020204" charset="0"/>
                <a:ea typeface="方正书宋_GBK" panose="02000000000000000000" charset="-122"/>
              </a:endParaRPr>
            </a:p>
          </p:txBody>
        </p:sp>
        <p:sp>
          <p:nvSpPr>
            <p:cNvPr id="46101" name="文本框 38933"/>
            <p:cNvSpPr txBox="true"/>
            <p:nvPr/>
          </p:nvSpPr>
          <p:spPr>
            <a:xfrm>
              <a:off x="11373" y="3414"/>
              <a:ext cx="1805" cy="603"/>
            </a:xfrm>
            <a:prstGeom prst="rect">
              <a:avLst/>
            </a:prstGeom>
            <a:noFill/>
            <a:ln w="9525">
              <a:noFill/>
              <a:miter/>
            </a:ln>
          </p:spPr>
          <p:txBody>
            <a:bodyPr anchor="t"/>
            <a:p>
              <a:pPr lvl="0" algn="just"/>
              <a:r>
                <a:rPr lang="x-none" altLang="zh-CN" sz="1400" b="0" dirty="0">
                  <a:solidFill>
                    <a:schemeClr val="tx1"/>
                  </a:solidFill>
                  <a:latin typeface="DejaVu Sans" panose="020B0603030804020204" charset="0"/>
                  <a:ea typeface="方正书宋_GBK" panose="02000000000000000000" charset="-122"/>
                </a:rPr>
                <a:t>B运行</a:t>
              </a:r>
              <a:r>
                <a:rPr lang="zh-CN" altLang="en-US" sz="1400" b="0" dirty="0">
                  <a:solidFill>
                    <a:schemeClr val="tx1"/>
                  </a:solidFill>
                  <a:latin typeface="DejaVu Sans" panose="020B0603030804020204" charset="0"/>
                  <a:ea typeface="方正书宋_GBK" panose="02000000000000000000" charset="-122"/>
                </a:rPr>
                <a:t>结束</a:t>
              </a:r>
              <a:endParaRPr lang="zh-CN" altLang="en-US" sz="1400" b="0" dirty="0">
                <a:solidFill>
                  <a:schemeClr val="tx1"/>
                </a:solidFill>
                <a:latin typeface="DejaVu Sans" panose="020B0603030804020204" charset="0"/>
                <a:ea typeface="方正书宋_GBK" panose="02000000000000000000" charset="-122"/>
              </a:endParaRPr>
            </a:p>
          </p:txBody>
        </p:sp>
        <p:sp>
          <p:nvSpPr>
            <p:cNvPr id="46102" name="直接连接符 38934"/>
            <p:cNvSpPr/>
            <p:nvPr/>
          </p:nvSpPr>
          <p:spPr>
            <a:xfrm>
              <a:off x="9348" y="3598"/>
              <a:ext cx="0" cy="3250"/>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03" name="文本框 38935"/>
            <p:cNvSpPr txBox="true"/>
            <p:nvPr/>
          </p:nvSpPr>
          <p:spPr>
            <a:xfrm>
              <a:off x="7281" y="2850"/>
              <a:ext cx="1495" cy="564"/>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程序</a:t>
              </a:r>
              <a:r>
                <a:rPr lang="en-US" altLang="x-none" sz="1400" b="0" dirty="0">
                  <a:solidFill>
                    <a:schemeClr val="tx1"/>
                  </a:solidFill>
                  <a:latin typeface="DejaVu Sans" panose="020B0603030804020204" charset="0"/>
                  <a:ea typeface="方正书宋_GBK" panose="02000000000000000000" charset="-122"/>
                </a:rPr>
                <a:t>A</a:t>
              </a:r>
              <a:endParaRPr lang="en-US" altLang="x-none" sz="1400" b="0" dirty="0">
                <a:solidFill>
                  <a:schemeClr val="tx1"/>
                </a:solidFill>
                <a:latin typeface="DejaVu Sans" panose="020B0603030804020204" charset="0"/>
                <a:ea typeface="方正书宋_GBK" panose="02000000000000000000" charset="-122"/>
              </a:endParaRPr>
            </a:p>
          </p:txBody>
        </p:sp>
        <p:sp>
          <p:nvSpPr>
            <p:cNvPr id="46105" name="文本框 38937"/>
            <p:cNvSpPr txBox="true"/>
            <p:nvPr/>
          </p:nvSpPr>
          <p:spPr>
            <a:xfrm>
              <a:off x="9345" y="6848"/>
              <a:ext cx="1933" cy="748"/>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输入结束</a:t>
              </a:r>
              <a:endParaRPr lang="zh-CN" altLang="en-US" sz="1400" b="0" dirty="0">
                <a:solidFill>
                  <a:schemeClr val="tx1"/>
                </a:solidFill>
                <a:latin typeface="DejaVu Sans" panose="020B0603030804020204" charset="0"/>
                <a:ea typeface="方正书宋_GBK" panose="02000000000000000000" charset="-122"/>
              </a:endParaRPr>
            </a:p>
          </p:txBody>
        </p:sp>
        <p:sp>
          <p:nvSpPr>
            <p:cNvPr id="46106" name="直接连接符 38938"/>
            <p:cNvSpPr/>
            <p:nvPr/>
          </p:nvSpPr>
          <p:spPr>
            <a:xfrm>
              <a:off x="7146" y="3598"/>
              <a:ext cx="0" cy="3250"/>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07" name="直接连接符 38939"/>
            <p:cNvSpPr/>
            <p:nvPr/>
          </p:nvSpPr>
          <p:spPr>
            <a:xfrm>
              <a:off x="4436" y="3598"/>
              <a:ext cx="2690" cy="1"/>
            </a:xfrm>
            <a:prstGeom prst="line">
              <a:avLst/>
            </a:prstGeom>
            <a:ln w="7620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08" name="文本框 38940"/>
            <p:cNvSpPr txBox="true"/>
            <p:nvPr/>
          </p:nvSpPr>
          <p:spPr>
            <a:xfrm>
              <a:off x="3118" y="2905"/>
              <a:ext cx="1495" cy="843"/>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程序</a:t>
              </a:r>
              <a:r>
                <a:rPr lang="en-US" altLang="x-none" sz="1400" b="0" dirty="0">
                  <a:solidFill>
                    <a:schemeClr val="tx1"/>
                  </a:solidFill>
                  <a:latin typeface="DejaVu Sans" panose="020B0603030804020204" charset="0"/>
                  <a:ea typeface="方正书宋_GBK" panose="02000000000000000000" charset="-122"/>
                </a:rPr>
                <a:t>A</a:t>
              </a:r>
              <a:endParaRPr lang="en-US" altLang="x-none" sz="1400" b="0" dirty="0">
                <a:solidFill>
                  <a:schemeClr val="tx1"/>
                </a:solidFill>
                <a:latin typeface="DejaVu Sans" panose="020B0603030804020204" charset="0"/>
                <a:ea typeface="方正书宋_GBK" panose="02000000000000000000" charset="-122"/>
              </a:endParaRPr>
            </a:p>
          </p:txBody>
        </p:sp>
        <p:sp>
          <p:nvSpPr>
            <p:cNvPr id="46109" name="文本框 38941"/>
            <p:cNvSpPr txBox="true"/>
            <p:nvPr/>
          </p:nvSpPr>
          <p:spPr>
            <a:xfrm>
              <a:off x="4988" y="2935"/>
              <a:ext cx="1553" cy="840"/>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程序</a:t>
              </a:r>
              <a:r>
                <a:rPr lang="en-US" altLang="x-none" sz="1400" b="0" dirty="0">
                  <a:solidFill>
                    <a:schemeClr val="tx1"/>
                  </a:solidFill>
                  <a:latin typeface="DejaVu Sans" panose="020B0603030804020204" charset="0"/>
                  <a:ea typeface="方正书宋_GBK" panose="02000000000000000000" charset="-122"/>
                </a:rPr>
                <a:t>B</a:t>
              </a:r>
              <a:endParaRPr lang="en-US" altLang="x-none" sz="1400" b="0" dirty="0">
                <a:solidFill>
                  <a:schemeClr val="tx1"/>
                </a:solidFill>
                <a:latin typeface="DejaVu Sans" panose="020B0603030804020204" charset="0"/>
                <a:ea typeface="方正书宋_GBK" panose="02000000000000000000" charset="-122"/>
              </a:endParaRPr>
            </a:p>
          </p:txBody>
        </p:sp>
        <p:sp>
          <p:nvSpPr>
            <p:cNvPr id="46110" name="直接连接符 38942"/>
            <p:cNvSpPr/>
            <p:nvPr/>
          </p:nvSpPr>
          <p:spPr>
            <a:xfrm>
              <a:off x="4365" y="3598"/>
              <a:ext cx="0" cy="1505"/>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11" name="文本框 38943"/>
            <p:cNvSpPr txBox="true"/>
            <p:nvPr/>
          </p:nvSpPr>
          <p:spPr>
            <a:xfrm>
              <a:off x="3393" y="4828"/>
              <a:ext cx="1043" cy="825"/>
            </a:xfrm>
            <a:prstGeom prst="rect">
              <a:avLst/>
            </a:prstGeom>
            <a:noFill/>
            <a:ln w="9525">
              <a:noFill/>
              <a:miter/>
            </a:ln>
          </p:spPr>
          <p:txBody>
            <a:bodyPr anchor="t"/>
            <a:p>
              <a:pPr lvl="0" algn="just"/>
              <a:r>
                <a:rPr lang="x-none" altLang="zh-CN" sz="1400" b="0" dirty="0">
                  <a:solidFill>
                    <a:schemeClr val="tx1"/>
                  </a:solidFill>
                  <a:latin typeface="DejaVu Sans" panose="020B0603030804020204" charset="0"/>
                  <a:ea typeface="方正书宋_GBK" panose="02000000000000000000" charset="-122"/>
                  <a:sym typeface="+mn-ea"/>
                </a:rPr>
                <a:t>请求</a:t>
              </a:r>
              <a:endParaRPr lang="x-none" altLang="zh-CN" sz="1400" b="0" dirty="0">
                <a:solidFill>
                  <a:schemeClr val="tx1"/>
                </a:solidFill>
                <a:latin typeface="DejaVu Sans" panose="020B0603030804020204" charset="0"/>
                <a:ea typeface="方正书宋_GBK" panose="02000000000000000000" charset="-122"/>
                <a:sym typeface="+mn-ea"/>
              </a:endParaRPr>
            </a:p>
            <a:p>
              <a:pPr lvl="0" algn="just"/>
              <a:r>
                <a:rPr lang="zh-CN" altLang="en-US" sz="1400" b="0" dirty="0">
                  <a:solidFill>
                    <a:schemeClr val="tx1"/>
                  </a:solidFill>
                  <a:latin typeface="DejaVu Sans" panose="020B0603030804020204" charset="0"/>
                  <a:ea typeface="方正书宋_GBK" panose="02000000000000000000" charset="-122"/>
                </a:rPr>
                <a:t>输入</a:t>
              </a:r>
              <a:endParaRPr lang="x-none" altLang="zh-CN" sz="1400" b="0" dirty="0">
                <a:solidFill>
                  <a:schemeClr val="tx1"/>
                </a:solidFill>
                <a:latin typeface="DejaVu Sans" panose="020B0603030804020204" charset="0"/>
                <a:ea typeface="方正书宋_GBK" panose="02000000000000000000" charset="-122"/>
              </a:endParaRPr>
            </a:p>
          </p:txBody>
        </p:sp>
        <p:sp>
          <p:nvSpPr>
            <p:cNvPr id="46112" name="直接连接符 38944"/>
            <p:cNvSpPr/>
            <p:nvPr/>
          </p:nvSpPr>
          <p:spPr>
            <a:xfrm>
              <a:off x="3118" y="3598"/>
              <a:ext cx="1248" cy="0"/>
            </a:xfrm>
            <a:prstGeom prst="line">
              <a:avLst/>
            </a:prstGeom>
            <a:ln w="76200"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13" name="文本框 38945"/>
            <p:cNvSpPr txBox="true"/>
            <p:nvPr/>
          </p:nvSpPr>
          <p:spPr>
            <a:xfrm>
              <a:off x="1000" y="6588"/>
              <a:ext cx="1895" cy="898"/>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外部设备</a:t>
              </a:r>
              <a:endParaRPr lang="zh-CN" altLang="en-US" sz="1400" b="0" dirty="0">
                <a:solidFill>
                  <a:schemeClr val="tx1"/>
                </a:solidFill>
                <a:latin typeface="DejaVu Sans" panose="020B0603030804020204" charset="0"/>
                <a:ea typeface="方正书宋_GBK" panose="02000000000000000000" charset="-122"/>
              </a:endParaRPr>
            </a:p>
          </p:txBody>
        </p:sp>
        <p:sp>
          <p:nvSpPr>
            <p:cNvPr id="46115" name="文本框 38946"/>
            <p:cNvSpPr txBox="true"/>
            <p:nvPr/>
          </p:nvSpPr>
          <p:spPr>
            <a:xfrm>
              <a:off x="6048" y="7815"/>
              <a:ext cx="3822" cy="53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多道程序工作示例</a:t>
              </a:r>
              <a:endParaRPr lang="zh-CN" altLang="en-US" sz="1600" b="0" dirty="0">
                <a:solidFill>
                  <a:schemeClr val="tx1"/>
                </a:solidFill>
                <a:latin typeface="DejaVu Sans" panose="020B0603030804020204" charset="0"/>
                <a:ea typeface="方正书宋_GBK" panose="02000000000000000000" charset="-122"/>
              </a:endParaRPr>
            </a:p>
          </p:txBody>
        </p:sp>
        <p:sp>
          <p:nvSpPr>
            <p:cNvPr id="4" name="直接连接符 38929"/>
            <p:cNvSpPr/>
            <p:nvPr/>
          </p:nvSpPr>
          <p:spPr>
            <a:xfrm>
              <a:off x="6541" y="5103"/>
              <a:ext cx="600" cy="0"/>
            </a:xfrm>
            <a:prstGeom prst="line">
              <a:avLst/>
            </a:prstGeom>
            <a:ln w="38100" cap="flat" cmpd="sng">
              <a:solidFill>
                <a:schemeClr val="tx1">
                  <a:lumMod val="95000"/>
                  <a:lumOff val="5000"/>
                </a:schemeClr>
              </a:solidFill>
              <a:prstDash val="sysDot"/>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5" name="直接连接符 38929"/>
            <p:cNvSpPr/>
            <p:nvPr/>
          </p:nvSpPr>
          <p:spPr>
            <a:xfrm>
              <a:off x="8667" y="5103"/>
              <a:ext cx="600" cy="0"/>
            </a:xfrm>
            <a:prstGeom prst="line">
              <a:avLst/>
            </a:prstGeom>
            <a:ln w="38100" cap="flat" cmpd="sng">
              <a:solidFill>
                <a:schemeClr val="tx1">
                  <a:lumMod val="95000"/>
                  <a:lumOff val="5000"/>
                </a:schemeClr>
              </a:solidFill>
              <a:prstDash val="sysDot"/>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4"/>
                                            </p:txEl>
                                          </p:spTgt>
                                        </p:tgtEl>
                                        <p:attrNameLst>
                                          <p:attrName>style.visibility</p:attrName>
                                        </p:attrNameLst>
                                      </p:cBhvr>
                                      <p:to>
                                        <p:strVal val="visible"/>
                                      </p:to>
                                    </p:set>
                                    <p:anim calcmode="lin" valueType="num">
                                      <p:cBhvr additive="base">
                                        <p:cTn id="7" dur="1000" fill="hold"/>
                                        <p:tgtEl>
                                          <p:spTgt spid="460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内容占位符 23554"/>
          <p:cNvPicPr>
            <a:picLocks noGrp="true" noChangeAspect="true"/>
          </p:cNvPicPr>
          <p:nvPr>
            <p:ph idx="2147483647"/>
          </p:nvPr>
        </p:nvPicPr>
        <p:blipFill>
          <a:blip r:embed="rId1"/>
          <a:stretch>
            <a:fillRect/>
          </a:stretch>
        </p:blipFill>
        <p:spPr>
          <a:xfrm>
            <a:off x="0" y="0"/>
            <a:ext cx="838200" cy="517525"/>
          </a:xfrm>
        </p:spPr>
      </p:pic>
      <p:sp>
        <p:nvSpPr>
          <p:cNvPr id="11267"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11268" name="矩形 23553"/>
          <p:cNvSpPr/>
          <p:nvPr/>
        </p:nvSpPr>
        <p:spPr>
          <a:xfrm>
            <a:off x="398463" y="901700"/>
            <a:ext cx="5265738" cy="676275"/>
          </a:xfrm>
          <a:prstGeom prst="rect">
            <a:avLst/>
          </a:prstGeom>
          <a:noFill/>
          <a:ln w="9525">
            <a:noFill/>
            <a:miter/>
          </a:ln>
        </p:spPr>
        <p:txBody>
          <a:bodyPr>
            <a:spAutoFit/>
          </a:bodyPr>
          <a:p>
            <a:pPr marL="533400" lvl="0" indent="-533400" algn="ctr" fontAlgn="base">
              <a:lnSpc>
                <a:spcPct val="120000"/>
              </a:lnSpc>
              <a:buClr>
                <a:schemeClr val="tx2"/>
              </a:buClr>
              <a:buSzPct val="95000"/>
            </a:pPr>
            <a:r>
              <a:rPr lang="zh-CN" altLang="en-US"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各种各样的操作系统</a:t>
            </a:r>
            <a:endParaRPr lang="zh-CN" altLang="en-US"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11268"/>
          <p:cNvSpPr/>
          <p:nvPr/>
        </p:nvSpPr>
        <p:spPr>
          <a:xfrm>
            <a:off x="427355" y="1380490"/>
            <a:ext cx="8261350" cy="3955415"/>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Ø"/>
            </a:pPr>
            <a:endParaRPr lang="zh-CN" altLang="en-US" sz="1200" b="0" i="1" u="none" baseline="0" dirty="0">
              <a:solidFill>
                <a:schemeClr val="bg2"/>
              </a:solidFill>
              <a:latin typeface="DejaVu Sans" panose="020B0603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sz="4000" b="0" dirty="0">
                <a:solidFill>
                  <a:schemeClr val="bg2"/>
                </a:solidFill>
                <a:latin typeface="DejaVu Sans" panose="020B0603030804020204" charset="0"/>
                <a:ea typeface="方正书宋_GBK" panose="02000000000000000000" charset="-122"/>
              </a:rPr>
              <a:t> </a:t>
            </a:r>
            <a:r>
              <a:rPr lang="zh-CN" altLang="en-US" b="0" dirty="0">
                <a:solidFill>
                  <a:schemeClr val="tx1"/>
                </a:solidFill>
                <a:latin typeface="DejaVu Sans" panose="020B0603030804020204" charset="0"/>
                <a:ea typeface="方正书宋_GBK" panose="02000000000000000000" charset="-122"/>
              </a:rPr>
              <a:t>嵌入式操作系统</a:t>
            </a:r>
            <a:endParaRPr lang="zh-CN" altLang="en-US" b="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3030804020204" charset="0"/>
                <a:ea typeface="方正书宋_GBK" panose="02000000000000000000" charset="-122"/>
              </a:rPr>
              <a:t>Linux、uClinux、WinCE、PalmOS、Symbian、eCos、uCOS-II、</a:t>
            </a:r>
            <a:r>
              <a:rPr lang="zh-CN" altLang="en-US" sz="2800" b="0" i="1" dirty="0">
                <a:solidFill>
                  <a:schemeClr val="tx1"/>
                </a:solidFill>
                <a:latin typeface="DejaVu Sans" panose="020B0603030804020204" charset="0"/>
                <a:ea typeface="方正书宋_GBK" panose="02000000000000000000" charset="-122"/>
                <a:sym typeface="+mn-ea"/>
              </a:rPr>
              <a:t>uCOS-II</a:t>
            </a:r>
            <a:r>
              <a:rPr lang="x-none" altLang="zh-CN" sz="2800" b="0" i="1" dirty="0">
                <a:solidFill>
                  <a:schemeClr val="tx1"/>
                </a:solidFill>
                <a:latin typeface="DejaVu Sans" panose="020B0603030804020204" charset="0"/>
                <a:ea typeface="方正书宋_GBK" panose="02000000000000000000" charset="-122"/>
                <a:sym typeface="+mn-ea"/>
              </a:rPr>
              <a:t>I、</a:t>
            </a:r>
            <a:r>
              <a:rPr lang="zh-CN" altLang="en-US" sz="2800" b="0" i="1" u="none" baseline="0" dirty="0">
                <a:solidFill>
                  <a:schemeClr val="tx1"/>
                </a:solidFill>
                <a:latin typeface="DejaVu Sans" panose="020B0603030804020204" charset="0"/>
                <a:ea typeface="方正书宋_GBK" panose="02000000000000000000" charset="-122"/>
              </a:rPr>
              <a:t>VxWorks、pSOS、Nucleus、ThreadX 、Rtems 、QNX、INTEGRITY</a:t>
            </a:r>
            <a:r>
              <a:rPr lang="x-none" altLang="zh-CN" sz="2800" b="0" i="1" u="none" baseline="0" dirty="0">
                <a:solidFill>
                  <a:schemeClr val="tx1"/>
                </a:solidFill>
                <a:latin typeface="DejaVu Sans" panose="020B0603030804020204" charset="0"/>
                <a:ea typeface="方正书宋_GBK" panose="02000000000000000000" charset="-122"/>
              </a:rPr>
              <a:t>、</a:t>
            </a:r>
            <a:r>
              <a:rPr lang="zh-CN" altLang="en-US" sz="2800" b="0" i="1" u="none" baseline="0" dirty="0">
                <a:solidFill>
                  <a:schemeClr val="tx1"/>
                </a:solidFill>
                <a:latin typeface="DejaVu Sans" panose="020B0603030804020204" charset="0"/>
                <a:ea typeface="方正书宋_GBK" panose="02000000000000000000" charset="-122"/>
              </a:rPr>
              <a:t>FreeRTOS</a:t>
            </a:r>
            <a:r>
              <a:rPr lang="x-none" altLang="zh-CN" sz="2800" b="0" i="1" u="none" baseline="0" dirty="0">
                <a:solidFill>
                  <a:schemeClr val="tx1"/>
                </a:solidFill>
                <a:latin typeface="DejaVu Sans" panose="020B0603030804020204" charset="0"/>
                <a:ea typeface="方正书宋_GBK" panose="02000000000000000000" charset="-122"/>
              </a:rPr>
              <a:t>、RTOS</a:t>
            </a:r>
            <a:endParaRPr lang="x-none" altLang="zh-CN" sz="2800" b="0" i="1" u="none" baseline="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dirty="0">
                <a:solidFill>
                  <a:schemeClr val="tx1"/>
                </a:solidFill>
                <a:latin typeface="DejaVu Sans" panose="020B0603030804020204" charset="0"/>
                <a:ea typeface="方正书宋_GBK" panose="02000000000000000000" charset="-122"/>
                <a:sym typeface="+mn-ea"/>
              </a:rPr>
              <a:t>RT-Thread</a:t>
            </a:r>
            <a:r>
              <a:rPr lang="x-none" altLang="zh-CN" sz="2800" b="0" i="1" u="none" baseline="0" dirty="0">
                <a:solidFill>
                  <a:schemeClr val="tx1"/>
                </a:solidFill>
                <a:latin typeface="DejaVu Sans" panose="020B0603030804020204" charset="0"/>
                <a:ea typeface="方正书宋_GBK" panose="02000000000000000000" charset="-122"/>
              </a:rPr>
              <a:t>、</a:t>
            </a:r>
            <a:r>
              <a:rPr lang="zh-CN" altLang="en-US" sz="2800" b="0" i="1" u="none" baseline="0" dirty="0">
                <a:solidFill>
                  <a:schemeClr val="tx1"/>
                </a:solidFill>
                <a:latin typeface="DejaVu Sans" panose="020B0603030804020204" charset="0"/>
                <a:ea typeface="方正书宋_GBK" panose="02000000000000000000" charset="-122"/>
              </a:rPr>
              <a:t>DeltaOS</a:t>
            </a:r>
            <a:r>
              <a:rPr lang="x-none" altLang="zh-CN" sz="2800" b="0" i="1" u="none" baseline="0" dirty="0">
                <a:solidFill>
                  <a:schemeClr val="tx1"/>
                </a:solidFill>
                <a:latin typeface="DejaVu Sans" panose="020B0603030804020204" charset="0"/>
                <a:ea typeface="方正书宋_GBK" panose="02000000000000000000" charset="-122"/>
              </a:rPr>
              <a:t>、SylixOS</a:t>
            </a:r>
            <a:r>
              <a:rPr lang="zh-CN" altLang="x-none" sz="2800" b="0" i="1" u="none" baseline="0" dirty="0">
                <a:solidFill>
                  <a:schemeClr val="tx1"/>
                </a:solidFill>
                <a:latin typeface="DejaVu Sans" panose="020B0603030804020204" charset="0"/>
                <a:ea typeface="方正书宋_GBK" panose="02000000000000000000" charset="-122"/>
              </a:rPr>
              <a:t>、</a:t>
            </a:r>
            <a:r>
              <a:rPr lang="zh-CN" altLang="en-US" sz="2800" b="0" i="1" dirty="0">
                <a:solidFill>
                  <a:schemeClr val="tx1"/>
                </a:solidFill>
                <a:latin typeface="DejaVu Sans" panose="020B0603030804020204" charset="0"/>
                <a:ea typeface="方正书宋_GBK" panose="02000000000000000000" charset="-122"/>
                <a:sym typeface="+mn-ea"/>
              </a:rPr>
              <a:t>djyOS</a:t>
            </a:r>
            <a:endParaRPr lang="x-none" altLang="zh-CN" sz="2800" b="0" i="1" u="none" baseline="0" dirty="0">
              <a:solidFill>
                <a:schemeClr val="tx1"/>
              </a:solidFill>
              <a:latin typeface="DejaVu Sans" panose="020B0603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endParaRPr lang="zh-CN" altLang="en-US"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9937"/>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25</a:t>
            </a:r>
            <a:endParaRPr lang="zh-CN" altLang="en-US" sz="1400" b="0" dirty="0">
              <a:solidFill>
                <a:schemeClr val="tx2"/>
              </a:solidFill>
              <a:latin typeface="DejaVu Sans" panose="020B0603030804020204" charset="0"/>
              <a:ea typeface="方正书宋_GBK" panose="02000000000000000000" charset="-122"/>
            </a:endParaRPr>
          </a:p>
        </p:txBody>
      </p:sp>
      <p:sp>
        <p:nvSpPr>
          <p:cNvPr id="47107" name="矩形 39938"/>
          <p:cNvSpPr/>
          <p:nvPr/>
        </p:nvSpPr>
        <p:spPr>
          <a:xfrm>
            <a:off x="230823" y="981393"/>
            <a:ext cx="8555038" cy="1990725"/>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000"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在计算机主存中同时存放几道相互独立的程序。这些程序在管理程序控制之下，相互穿插地运行。当某道程序因某种原因不能继续运行下去时</a:t>
            </a:r>
            <a:r>
              <a:rPr lang="en-US" altLang="x-none"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如等待外部设备传输数据</a:t>
            </a:r>
            <a:r>
              <a:rPr lang="en-US" altLang="x-none"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，管理程序便将另一道程序投入运行。</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7108" name="矩形 39939"/>
          <p:cNvSpPr/>
          <p:nvPr/>
        </p:nvSpPr>
        <p:spPr>
          <a:xfrm>
            <a:off x="131763" y="522605"/>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什么是</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多道程序程序设计技术</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7109" name="矩形 39940"/>
          <p:cNvSpPr/>
          <p:nvPr/>
        </p:nvSpPr>
        <p:spPr>
          <a:xfrm>
            <a:off x="603250" y="3332480"/>
            <a:ext cx="7938770" cy="2710180"/>
          </a:xfrm>
          <a:prstGeom prst="rect">
            <a:avLst/>
          </a:prstGeom>
          <a:noFill/>
          <a:ln w="9525">
            <a:noFill/>
            <a:miter/>
          </a:ln>
        </p:spPr>
        <p:txBody>
          <a:bodyPr wrap="square">
            <a:spAutoFit/>
          </a:bodyPr>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多道：同时存在几个相互独立的程序运行。</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宏观上并行：每个作业都已开始进入系统运行，可以在不同的部件上进行操作，都在向前推进，但都尚未完成。</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微</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观上串行：在任一时刻，在单处理机上运行的作业只有一个</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7110" name="矩形 39941"/>
          <p:cNvSpPr/>
          <p:nvPr/>
        </p:nvSpPr>
        <p:spPr>
          <a:xfrm>
            <a:off x="119063" y="2871153"/>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④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多道运行的特征</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7111" name="矩形 3994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8">
                                            <p:txEl>
                                              <p:charRg st="0" end="16"/>
                                            </p:txEl>
                                          </p:spTgt>
                                        </p:tgtEl>
                                        <p:attrNameLst>
                                          <p:attrName>style.visibility</p:attrName>
                                        </p:attrNameLst>
                                      </p:cBhvr>
                                      <p:to>
                                        <p:strVal val="visible"/>
                                      </p:to>
                                    </p:set>
                                    <p:anim calcmode="lin" valueType="num">
                                      <p:cBhvr additive="base">
                                        <p:cTn id="7" dur="1000" fill="hold"/>
                                        <p:tgtEl>
                                          <p:spTgt spid="4710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charRg st="0" end="95"/>
                                            </p:txEl>
                                          </p:spTgt>
                                        </p:tgtEl>
                                        <p:attrNameLst>
                                          <p:attrName>style.visibility</p:attrName>
                                        </p:attrNameLst>
                                      </p:cBhvr>
                                      <p:to>
                                        <p:strVal val="visible"/>
                                      </p:to>
                                    </p:set>
                                    <p:anim calcmode="lin" valueType="num">
                                      <p:cBhvr additive="base">
                                        <p:cTn id="13" dur="500" fill="hold"/>
                                        <p:tgtEl>
                                          <p:spTgt spid="47107">
                                            <p:txEl>
                                              <p:charRg st="0" end="9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charRg st="0" end="9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10">
                                            <p:txEl>
                                              <p:charRg st="0" end="10"/>
                                            </p:txEl>
                                          </p:spTgt>
                                        </p:tgtEl>
                                        <p:attrNameLst>
                                          <p:attrName>style.visibility</p:attrName>
                                        </p:attrNameLst>
                                      </p:cBhvr>
                                      <p:to>
                                        <p:strVal val="visible"/>
                                      </p:to>
                                    </p:set>
                                    <p:anim calcmode="lin" valueType="num">
                                      <p:cBhvr additive="base">
                                        <p:cTn id="19" dur="1000" fill="hold"/>
                                        <p:tgtEl>
                                          <p:spTgt spid="47110">
                                            <p:txEl>
                                              <p:charRg st="0" end="1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7110">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9">
                                            <p:txEl>
                                              <p:charRg st="0" end="3"/>
                                            </p:txEl>
                                          </p:spTgt>
                                        </p:tgtEl>
                                        <p:attrNameLst>
                                          <p:attrName>style.visibility</p:attrName>
                                        </p:attrNameLst>
                                      </p:cBhvr>
                                      <p:to>
                                        <p:strVal val="visible"/>
                                      </p:to>
                                    </p:set>
                                    <p:anim calcmode="lin" valueType="num">
                                      <p:cBhvr additive="base">
                                        <p:cTn id="25" dur="500" fill="hold"/>
                                        <p:tgtEl>
                                          <p:spTgt spid="47109">
                                            <p:txEl>
                                              <p:charRg st="0"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9">
                                            <p:txEl>
                                              <p:charRg st="0"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109">
                                            <p:txEl>
                                              <p:charRg st="3" end="64"/>
                                            </p:txEl>
                                          </p:spTgt>
                                        </p:tgtEl>
                                        <p:attrNameLst>
                                          <p:attrName>style.visibility</p:attrName>
                                        </p:attrNameLst>
                                      </p:cBhvr>
                                      <p:to>
                                        <p:strVal val="visible"/>
                                      </p:to>
                                    </p:set>
                                    <p:anim calcmode="lin" valueType="num">
                                      <p:cBhvr additive="base">
                                        <p:cTn id="29" dur="500" fill="hold"/>
                                        <p:tgtEl>
                                          <p:spTgt spid="47109">
                                            <p:txEl>
                                              <p:charRg st="3" end="6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9">
                                            <p:txEl>
                                              <p:charRg st="3" end="6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9">
                                            <p:txEl>
                                              <p:charRg st="64" end="91"/>
                                            </p:txEl>
                                          </p:spTgt>
                                        </p:tgtEl>
                                        <p:attrNameLst>
                                          <p:attrName>style.visibility</p:attrName>
                                        </p:attrNameLst>
                                      </p:cBhvr>
                                      <p:to>
                                        <p:strVal val="visible"/>
                                      </p:to>
                                    </p:set>
                                    <p:anim calcmode="lin" valueType="num">
                                      <p:cBhvr additive="base">
                                        <p:cTn id="33" dur="500" fill="hold"/>
                                        <p:tgtEl>
                                          <p:spTgt spid="47109">
                                            <p:txEl>
                                              <p:charRg st="64" end="9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9">
                                            <p:txEl>
                                              <p:charRg st="64" end="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P spid="4711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9937"/>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25</a:t>
            </a:r>
            <a:endParaRPr lang="zh-CN" altLang="en-US" sz="1400" b="0" dirty="0">
              <a:solidFill>
                <a:schemeClr val="tx2"/>
              </a:solidFill>
              <a:latin typeface="DejaVu Sans" panose="020B0603030804020204" charset="0"/>
              <a:ea typeface="方正书宋_GBK" panose="02000000000000000000" charset="-122"/>
            </a:endParaRPr>
          </a:p>
        </p:txBody>
      </p:sp>
      <p:sp>
        <p:nvSpPr>
          <p:cNvPr id="47108" name="矩形 39939"/>
          <p:cNvSpPr/>
          <p:nvPr/>
        </p:nvSpPr>
        <p:spPr>
          <a:xfrm>
            <a:off x="328930" y="1096010"/>
            <a:ext cx="8091170" cy="45180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latin typeface="DejaVu Sans" panose="020B0603030804020204" charset="0"/>
                <a:ea typeface="方正书宋_GBK" panose="02000000000000000000" charset="-122"/>
              </a:rPr>
              <a:t>早期人们使用计算机的方式是</a:t>
            </a:r>
            <a:r>
              <a:rPr lang="zh-CN" altLang="en-US" sz="2400" strike="noStrike" noProof="1" dirty="0">
                <a:solidFill>
                  <a:srgbClr val="C00000"/>
                </a:solidFill>
                <a:effectLst/>
                <a:latin typeface="DejaVu Sans" panose="020B0603030804020204" charset="0"/>
                <a:ea typeface="方正书宋_GBK" panose="02000000000000000000" charset="-122"/>
              </a:rPr>
              <a:t>脱机操作方式</a:t>
            </a:r>
            <a:r>
              <a:rPr lang="zh-CN" altLang="en-US" sz="2400" b="0" strike="noStrike" noProof="1" dirty="0">
                <a:solidFill>
                  <a:schemeClr val="tx1"/>
                </a:solidFill>
                <a:effectLst/>
                <a:latin typeface="DejaVu Sans" panose="020B0603030804020204" charset="0"/>
                <a:ea typeface="方正书宋_GBK" panose="02000000000000000000" charset="-122"/>
              </a:rPr>
              <a:t>（这里的脱机指的是用户使用计算机的操作方式）：程序运行过程中，用户不能直接实施控制，必须一次性把程序和数据一起提交给系统，等待运行结果（打印输出）。</a:t>
            </a:r>
            <a:endParaRPr lang="zh-CN" altLang="en-US" sz="2400" b="0" strike="noStrike" noProof="1" dirty="0">
              <a:solidFill>
                <a:schemeClr val="tx1"/>
              </a:solidFill>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latin typeface="DejaVu Sans" panose="020B0603030804020204" charset="0"/>
                <a:ea typeface="方正书宋_GBK" panose="02000000000000000000" charset="-122"/>
              </a:rPr>
              <a:t>人们希望能够</a:t>
            </a:r>
            <a:r>
              <a:rPr lang="zh-CN" altLang="en-US" sz="2400" strike="noStrike" noProof="1" dirty="0">
                <a:solidFill>
                  <a:srgbClr val="C00000"/>
                </a:solidFill>
                <a:effectLst/>
                <a:latin typeface="DejaVu Sans" panose="020B0603030804020204" charset="0"/>
                <a:ea typeface="方正书宋_GBK" panose="02000000000000000000" charset="-122"/>
              </a:rPr>
              <a:t>联机操作方式</a:t>
            </a:r>
            <a:r>
              <a:rPr lang="zh-CN" altLang="en-US" sz="2400" b="0" strike="noStrike" noProof="1" dirty="0">
                <a:solidFill>
                  <a:schemeClr val="tx1"/>
                </a:solidFill>
                <a:effectLst/>
                <a:latin typeface="DejaVu Sans" panose="020B0603030804020204" charset="0"/>
                <a:ea typeface="方正书宋_GBK" panose="02000000000000000000" charset="-122"/>
              </a:rPr>
              <a:t>：直接控制程序的运行，通过终端向计算机发出控制命令，系统运行时输出必要信息，用户根据信息决定下一个的操作。用户和计算机之间可以</a:t>
            </a:r>
            <a:r>
              <a:rPr lang="en-US" altLang="zh-CN" sz="2400" b="0" strike="noStrike" noProof="1" dirty="0">
                <a:solidFill>
                  <a:schemeClr val="tx1"/>
                </a:solidFill>
                <a:effectLst/>
                <a:latin typeface="DejaVu Sans" panose="020B0603030804020204" charset="0"/>
                <a:ea typeface="方正书宋_GBK" panose="02000000000000000000" charset="-122"/>
              </a:rPr>
              <a:t>“</a:t>
            </a:r>
            <a:r>
              <a:rPr lang="zh-CN" altLang="en-US" sz="2400" b="0" strike="noStrike" noProof="1" dirty="0">
                <a:solidFill>
                  <a:schemeClr val="tx1"/>
                </a:solidFill>
                <a:effectLst/>
                <a:latin typeface="DejaVu Sans" panose="020B0603030804020204" charset="0"/>
                <a:ea typeface="方正书宋_GBK" panose="02000000000000000000" charset="-122"/>
              </a:rPr>
              <a:t>交互会话</a:t>
            </a:r>
            <a:r>
              <a:rPr lang="en-US" altLang="zh-CN" sz="2400" b="0" strike="noStrike" noProof="1" dirty="0">
                <a:solidFill>
                  <a:schemeClr val="tx1"/>
                </a:solidFill>
                <a:effectLst/>
                <a:latin typeface="DejaVu Sans" panose="020B0603030804020204" charset="0"/>
                <a:ea typeface="方正书宋_GBK" panose="02000000000000000000" charset="-122"/>
              </a:rPr>
              <a:t>”</a:t>
            </a:r>
            <a:r>
              <a:rPr lang="zh-CN" altLang="en-US" sz="2400" b="0" strike="noStrike" noProof="1" dirty="0">
                <a:solidFill>
                  <a:schemeClr val="tx1"/>
                </a:solidFill>
                <a:effectLst/>
                <a:latin typeface="DejaVu Sans" panose="020B0603030804020204" charset="0"/>
                <a:ea typeface="方正书宋_GBK" panose="02000000000000000000" charset="-122"/>
              </a:rPr>
              <a:t>。</a:t>
            </a:r>
            <a:endParaRPr lang="zh-CN" altLang="en-US" sz="2400" b="0" strike="noStrike" noProof="1" dirty="0">
              <a:solidFill>
                <a:schemeClr val="tx1"/>
              </a:solidFill>
              <a:effectLst/>
              <a:latin typeface="DejaVu Sans" panose="020B0603030804020204" charset="0"/>
              <a:ea typeface="方正书宋_GBK" panose="02000000000000000000" charset="-122"/>
            </a:endParaRPr>
          </a:p>
        </p:txBody>
      </p:sp>
      <p:sp>
        <p:nvSpPr>
          <p:cNvPr id="47111" name="矩形 3994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8">
                                            <p:txEl>
                                              <p:charRg st="0" end="16"/>
                                            </p:txEl>
                                          </p:spTgt>
                                        </p:tgtEl>
                                        <p:attrNameLst>
                                          <p:attrName>style.visibility</p:attrName>
                                        </p:attrNameLst>
                                      </p:cBhvr>
                                      <p:to>
                                        <p:strVal val="visible"/>
                                      </p:to>
                                    </p:set>
                                    <p:anim calcmode="lin" valueType="num">
                                      <p:cBhvr additive="base">
                                        <p:cTn id="7" dur="1000" fill="hold"/>
                                        <p:tgtEl>
                                          <p:spTgt spid="4710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8">
                                            <p:txEl>
                                              <p:charRg st="0"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矩形 40962"/>
          <p:cNvSpPr/>
          <p:nvPr/>
        </p:nvSpPr>
        <p:spPr>
          <a:xfrm>
            <a:off x="339090" y="1646238"/>
            <a:ext cx="8591550" cy="1371600"/>
          </a:xfrm>
          <a:prstGeom prst="rect">
            <a:avLst/>
          </a:prstGeom>
          <a:noFill/>
          <a:ln w="9525">
            <a:noFill/>
            <a:miter/>
          </a:ln>
        </p:spPr>
        <p:txBody>
          <a:bodyPr>
            <a:spAutoFit/>
          </a:bodyPr>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所谓分时技术，是把处理机时间划分成很短的时间片</a:t>
            </a:r>
            <a:r>
              <a:rPr lang="en-US" altLang="x-none"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如几百毫秒</a:t>
            </a:r>
            <a:r>
              <a:rPr lang="en-US" altLang="x-none"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轮地</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分配给各个</a:t>
            </a:r>
            <a:r>
              <a:rPr lang="x-none" altLang="zh-CN"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用户</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程序使用，如果某个</a:t>
            </a:r>
            <a:r>
              <a:rPr lang="x-none" altLang="zh-CN"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用户</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程序在分配的时间片用完之前</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计算还未完成，该程序就暂时中断，等待下一轮继续计算。</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grpSp>
        <p:nvGrpSpPr>
          <p:cNvPr id="49156" name="组合 49155"/>
          <p:cNvGrpSpPr/>
          <p:nvPr/>
        </p:nvGrpSpPr>
        <p:grpSpPr>
          <a:xfrm>
            <a:off x="1276668" y="3915093"/>
            <a:ext cx="5280025" cy="2524125"/>
            <a:chOff x="0" y="0"/>
            <a:chExt cx="5136" cy="3169"/>
          </a:xfrm>
        </p:grpSpPr>
        <p:pic>
          <p:nvPicPr>
            <p:cNvPr id="2" name="对象 40964"/>
            <p:cNvPicPr>
              <a:picLocks noChangeAspect="true"/>
            </p:cNvPicPr>
            <p:nvPr/>
          </p:nvPicPr>
          <p:blipFill>
            <a:blip r:embed="rId1"/>
            <a:stretch>
              <a:fillRect/>
            </a:stretch>
          </p:blipFill>
          <p:spPr>
            <a:xfrm>
              <a:off x="3346" y="0"/>
              <a:ext cx="1214" cy="2131"/>
            </a:xfrm>
            <a:prstGeom prst="rect">
              <a:avLst/>
            </a:prstGeom>
            <a:noFill/>
            <a:ln w="9525">
              <a:noFill/>
              <a:miter/>
            </a:ln>
          </p:spPr>
        </p:pic>
        <p:pic>
          <p:nvPicPr>
            <p:cNvPr id="49157" name="对象 40965"/>
            <p:cNvPicPr>
              <a:picLocks noChangeAspect="true"/>
            </p:cNvPicPr>
            <p:nvPr/>
          </p:nvPicPr>
          <p:blipFill>
            <a:blip r:embed="rId2"/>
            <a:stretch>
              <a:fillRect/>
            </a:stretch>
          </p:blipFill>
          <p:spPr>
            <a:xfrm>
              <a:off x="720" y="432"/>
              <a:ext cx="768" cy="625"/>
            </a:xfrm>
            <a:prstGeom prst="rect">
              <a:avLst/>
            </a:prstGeom>
            <a:noFill/>
            <a:ln w="9525">
              <a:noFill/>
              <a:miter/>
            </a:ln>
          </p:spPr>
        </p:pic>
        <p:pic>
          <p:nvPicPr>
            <p:cNvPr id="49158" name="对象 40966"/>
            <p:cNvPicPr>
              <a:picLocks noChangeAspect="true"/>
            </p:cNvPicPr>
            <p:nvPr/>
          </p:nvPicPr>
          <p:blipFill>
            <a:blip r:embed="rId2"/>
            <a:stretch>
              <a:fillRect/>
            </a:stretch>
          </p:blipFill>
          <p:spPr>
            <a:xfrm>
              <a:off x="720" y="1296"/>
              <a:ext cx="768" cy="625"/>
            </a:xfrm>
            <a:prstGeom prst="rect">
              <a:avLst/>
            </a:prstGeom>
            <a:noFill/>
            <a:ln w="9525">
              <a:noFill/>
              <a:miter/>
            </a:ln>
          </p:spPr>
        </p:pic>
        <p:pic>
          <p:nvPicPr>
            <p:cNvPr id="49159" name="对象 40967"/>
            <p:cNvPicPr>
              <a:picLocks noChangeAspect="true"/>
            </p:cNvPicPr>
            <p:nvPr/>
          </p:nvPicPr>
          <p:blipFill>
            <a:blip r:embed="rId2"/>
            <a:stretch>
              <a:fillRect/>
            </a:stretch>
          </p:blipFill>
          <p:spPr>
            <a:xfrm>
              <a:off x="720" y="2544"/>
              <a:ext cx="768" cy="625"/>
            </a:xfrm>
            <a:prstGeom prst="rect">
              <a:avLst/>
            </a:prstGeom>
            <a:noFill/>
            <a:ln w="9525">
              <a:noFill/>
              <a:miter/>
            </a:ln>
          </p:spPr>
        </p:pic>
        <p:sp>
          <p:nvSpPr>
            <p:cNvPr id="49160" name="文本框 40968"/>
            <p:cNvSpPr txBox="true"/>
            <p:nvPr/>
          </p:nvSpPr>
          <p:spPr>
            <a:xfrm>
              <a:off x="960" y="2065"/>
              <a:ext cx="288" cy="382"/>
            </a:xfrm>
            <a:prstGeom prst="rect">
              <a:avLst/>
            </a:prstGeom>
            <a:noFill/>
            <a:ln w="9525">
              <a:noFill/>
              <a:miter/>
            </a:ln>
          </p:spPr>
          <p:txBody>
            <a:bodyPr anchor="t">
              <a:spAutoFit/>
            </a:bodyPr>
            <a:p>
              <a:pPr lvl="0">
                <a:spcBef>
                  <a:spcPct val="50000"/>
                </a:spcBef>
              </a:pPr>
              <a:r>
                <a:rPr lang="en-US" altLang="x-none" sz="1400" dirty="0">
                  <a:solidFill>
                    <a:schemeClr val="tx1"/>
                  </a:solidFill>
                  <a:latin typeface="方正书宋_GBK" panose="02000000000000000000" charset="-122"/>
                  <a:ea typeface="方正书宋_GBK" panose="02000000000000000000" charset="-122"/>
                  <a:sym typeface="MT Extra" panose="05050102010205020202" pitchFamily="2" charset="2"/>
                </a:rPr>
                <a:t>┇</a:t>
              </a:r>
              <a:endParaRPr lang="en-US" altLang="x-none" sz="1400" dirty="0">
                <a:solidFill>
                  <a:schemeClr val="tx1"/>
                </a:solidFill>
                <a:latin typeface="方正书宋_GBK" panose="02000000000000000000" charset="-122"/>
                <a:ea typeface="方正书宋_GBK" panose="02000000000000000000" charset="-122"/>
                <a:sym typeface="MT Extra" panose="05050102010205020202" pitchFamily="2" charset="2"/>
              </a:endParaRPr>
            </a:p>
          </p:txBody>
        </p:sp>
        <p:sp>
          <p:nvSpPr>
            <p:cNvPr id="49161" name="直接连接符 40969"/>
            <p:cNvSpPr/>
            <p:nvPr/>
          </p:nvSpPr>
          <p:spPr>
            <a:xfrm>
              <a:off x="3552" y="1920"/>
              <a:ext cx="0" cy="192"/>
            </a:xfrm>
            <a:prstGeom prst="line">
              <a:avLst/>
            </a:prstGeom>
            <a:ln w="2857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2" name="直接连接符 40970"/>
            <p:cNvSpPr/>
            <p:nvPr/>
          </p:nvSpPr>
          <p:spPr>
            <a:xfrm>
              <a:off x="1440" y="1488"/>
              <a:ext cx="43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3" name="直接连接符 40971"/>
            <p:cNvSpPr/>
            <p:nvPr/>
          </p:nvSpPr>
          <p:spPr>
            <a:xfrm>
              <a:off x="1872" y="1488"/>
              <a:ext cx="0" cy="81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4" name="直接连接符 40972"/>
            <p:cNvSpPr/>
            <p:nvPr/>
          </p:nvSpPr>
          <p:spPr>
            <a:xfrm>
              <a:off x="1872" y="2304"/>
              <a:ext cx="182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5" name="直接连接符 40973"/>
            <p:cNvSpPr/>
            <p:nvPr/>
          </p:nvSpPr>
          <p:spPr>
            <a:xfrm>
              <a:off x="3692" y="1920"/>
              <a:ext cx="0" cy="38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6" name="直接连接符 40974"/>
            <p:cNvSpPr/>
            <p:nvPr/>
          </p:nvSpPr>
          <p:spPr>
            <a:xfrm>
              <a:off x="1440" y="624"/>
              <a:ext cx="7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7" name="直接连接符 40975"/>
            <p:cNvSpPr/>
            <p:nvPr/>
          </p:nvSpPr>
          <p:spPr>
            <a:xfrm>
              <a:off x="2160" y="624"/>
              <a:ext cx="0" cy="148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8" name="直接连接符 40976"/>
            <p:cNvSpPr/>
            <p:nvPr/>
          </p:nvSpPr>
          <p:spPr>
            <a:xfrm>
              <a:off x="2160" y="2112"/>
              <a:ext cx="139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9" name="直接连接符 40977"/>
            <p:cNvSpPr/>
            <p:nvPr/>
          </p:nvSpPr>
          <p:spPr>
            <a:xfrm>
              <a:off x="1440" y="2736"/>
              <a:ext cx="244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70" name="直接连接符 40978"/>
            <p:cNvSpPr/>
            <p:nvPr/>
          </p:nvSpPr>
          <p:spPr>
            <a:xfrm>
              <a:off x="3888" y="1943"/>
              <a:ext cx="0" cy="79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71" name="文本框 40979"/>
            <p:cNvSpPr txBox="true"/>
            <p:nvPr/>
          </p:nvSpPr>
          <p:spPr>
            <a:xfrm>
              <a:off x="4512" y="383"/>
              <a:ext cx="624"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3030804020204" charset="0"/>
                  <a:ea typeface="方正书宋_GBK" panose="02000000000000000000" charset="-122"/>
                </a:rPr>
                <a:t>主机</a:t>
              </a:r>
              <a:endParaRPr lang="zh-CN" altLang="en-US" sz="1400" b="0" dirty="0">
                <a:solidFill>
                  <a:schemeClr val="tx1"/>
                </a:solidFill>
                <a:latin typeface="DejaVu Sans" panose="020B0603030804020204" charset="0"/>
                <a:ea typeface="方正书宋_GBK" panose="02000000000000000000" charset="-122"/>
              </a:endParaRPr>
            </a:p>
          </p:txBody>
        </p:sp>
        <p:sp>
          <p:nvSpPr>
            <p:cNvPr id="49172" name="文本框 40980"/>
            <p:cNvSpPr txBox="true"/>
            <p:nvPr/>
          </p:nvSpPr>
          <p:spPr>
            <a:xfrm>
              <a:off x="0" y="624"/>
              <a:ext cx="672"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3030804020204" charset="0"/>
                  <a:ea typeface="方正书宋_GBK" panose="02000000000000000000" charset="-122"/>
                </a:rPr>
                <a:t>终端 </a:t>
              </a:r>
              <a:r>
                <a:rPr lang="en-US" altLang="x-none" sz="1400" b="0" dirty="0">
                  <a:solidFill>
                    <a:schemeClr val="tx1"/>
                  </a:solidFill>
                  <a:latin typeface="DejaVu Sans" panose="020B0603030804020204" charset="0"/>
                  <a:ea typeface="方正书宋_GBK" panose="02000000000000000000" charset="-122"/>
                </a:rPr>
                <a:t>1</a:t>
              </a:r>
              <a:endParaRPr lang="en-US" altLang="x-none" sz="1400" b="0" dirty="0">
                <a:solidFill>
                  <a:schemeClr val="tx1"/>
                </a:solidFill>
                <a:latin typeface="DejaVu Sans" panose="020B0603030804020204" charset="0"/>
                <a:ea typeface="方正书宋_GBK" panose="02000000000000000000" charset="-122"/>
              </a:endParaRPr>
            </a:p>
          </p:txBody>
        </p:sp>
        <p:sp>
          <p:nvSpPr>
            <p:cNvPr id="49173" name="文本框 40981"/>
            <p:cNvSpPr txBox="true"/>
            <p:nvPr/>
          </p:nvSpPr>
          <p:spPr>
            <a:xfrm>
              <a:off x="0" y="1439"/>
              <a:ext cx="672" cy="383"/>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3030804020204" charset="0"/>
                  <a:ea typeface="方正书宋_GBK" panose="02000000000000000000" charset="-122"/>
                </a:rPr>
                <a:t>终端 </a:t>
              </a:r>
              <a:r>
                <a:rPr lang="en-US" altLang="x-none" sz="1400" b="0" dirty="0">
                  <a:solidFill>
                    <a:schemeClr val="tx1"/>
                  </a:solidFill>
                  <a:latin typeface="DejaVu Sans" panose="020B0603030804020204" charset="0"/>
                  <a:ea typeface="方正书宋_GBK" panose="02000000000000000000" charset="-122"/>
                </a:rPr>
                <a:t>2</a:t>
              </a:r>
              <a:endParaRPr lang="en-US" altLang="x-none" sz="1400" b="0" dirty="0">
                <a:solidFill>
                  <a:schemeClr val="tx1"/>
                </a:solidFill>
                <a:latin typeface="DejaVu Sans" panose="020B0603030804020204" charset="0"/>
                <a:ea typeface="方正书宋_GBK" panose="02000000000000000000" charset="-122"/>
              </a:endParaRPr>
            </a:p>
          </p:txBody>
        </p:sp>
        <p:sp>
          <p:nvSpPr>
            <p:cNvPr id="49174" name="文本框 40982"/>
            <p:cNvSpPr txBox="true"/>
            <p:nvPr/>
          </p:nvSpPr>
          <p:spPr>
            <a:xfrm>
              <a:off x="0" y="2639"/>
              <a:ext cx="672"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3030804020204" charset="0"/>
                  <a:ea typeface="方正书宋_GBK" panose="02000000000000000000" charset="-122"/>
                </a:rPr>
                <a:t>终端 </a:t>
              </a:r>
              <a:r>
                <a:rPr lang="en-US" altLang="x-none" sz="1400" b="0" dirty="0">
                  <a:solidFill>
                    <a:schemeClr val="tx1"/>
                  </a:solidFill>
                  <a:latin typeface="DejaVu Sans" panose="020B0603030804020204" charset="0"/>
                  <a:ea typeface="方正书宋_GBK" panose="02000000000000000000" charset="-122"/>
                </a:rPr>
                <a:t>n</a:t>
              </a:r>
              <a:endParaRPr lang="en-US" altLang="x-none" sz="1400" b="0" dirty="0">
                <a:solidFill>
                  <a:schemeClr val="tx1"/>
                </a:solidFill>
                <a:latin typeface="DejaVu Sans" panose="020B0603030804020204" charset="0"/>
                <a:ea typeface="方正书宋_GBK" panose="02000000000000000000" charset="-122"/>
              </a:endParaRPr>
            </a:p>
          </p:txBody>
        </p:sp>
      </p:grpSp>
      <p:sp>
        <p:nvSpPr>
          <p:cNvPr id="49176" name="文本框 40983"/>
          <p:cNvSpPr txBox="true"/>
          <p:nvPr/>
        </p:nvSpPr>
        <p:spPr>
          <a:xfrm>
            <a:off x="5828030" y="5983605"/>
            <a:ext cx="2398713"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一个分时系统示例</a:t>
            </a:r>
            <a:endParaRPr lang="zh-CN" altLang="en-US" sz="1600" b="0" dirty="0">
              <a:solidFill>
                <a:schemeClr val="tx1"/>
              </a:solidFill>
              <a:latin typeface="DejaVu Sans" panose="020B0603030804020204" charset="0"/>
              <a:ea typeface="方正书宋_GBK" panose="02000000000000000000" charset="-122"/>
            </a:endParaRPr>
          </a:p>
        </p:txBody>
      </p:sp>
      <p:sp>
        <p:nvSpPr>
          <p:cNvPr id="49177" name="矩形 40984"/>
          <p:cNvSpPr/>
          <p:nvPr/>
        </p:nvSpPr>
        <p:spPr>
          <a:xfrm>
            <a:off x="665163" y="549275"/>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分时技术</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9178" name="矩形 40985"/>
          <p:cNvSpPr/>
          <p:nvPr/>
        </p:nvSpPr>
        <p:spPr>
          <a:xfrm>
            <a:off x="119063" y="1079500"/>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什么是分时技术</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9179" name="矩形 40986"/>
          <p:cNvSpPr/>
          <p:nvPr/>
        </p:nvSpPr>
        <p:spPr>
          <a:xfrm>
            <a:off x="193993" y="3488055"/>
            <a:ext cx="8591550" cy="457200"/>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en-US" altLang="x-none"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一台计算机与许多终端设备连接，终端用户以联机方式使用计算机。</a:t>
            </a:r>
            <a:r>
              <a:rPr lang="zh-CN" altLang="en-US" sz="1800" b="0" i="1"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zh-CN" altLang="en-US" sz="1800" b="0" i="1"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9180" name="矩形 40987"/>
          <p:cNvSpPr/>
          <p:nvPr/>
        </p:nvSpPr>
        <p:spPr>
          <a:xfrm>
            <a:off x="120650" y="2938463"/>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分时处理</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9181" name="矩形 4098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77"/>
                                        </p:tgtEl>
                                        <p:attrNameLst>
                                          <p:attrName>style.visibility</p:attrName>
                                        </p:attrNameLst>
                                      </p:cBhvr>
                                      <p:to>
                                        <p:strVal val="visible"/>
                                      </p:to>
                                    </p:set>
                                    <p:anim calcmode="lin" valueType="num">
                                      <p:cBhvr additive="base">
                                        <p:cTn id="7" dur="500" fill="hold"/>
                                        <p:tgtEl>
                                          <p:spTgt spid="49177"/>
                                        </p:tgtEl>
                                        <p:attrNameLst>
                                          <p:attrName>ppt_x</p:attrName>
                                        </p:attrNameLst>
                                      </p:cBhvr>
                                      <p:tavLst>
                                        <p:tav tm="0">
                                          <p:val>
                                            <p:strVal val="0-#ppt_w/2"/>
                                          </p:val>
                                        </p:tav>
                                        <p:tav tm="100000">
                                          <p:val>
                                            <p:strVal val="#ppt_x"/>
                                          </p:val>
                                        </p:tav>
                                      </p:tavLst>
                                    </p:anim>
                                    <p:anim calcmode="lin" valueType="num">
                                      <p:cBhvr additive="base">
                                        <p:cTn id="8" dur="500" fill="hold"/>
                                        <p:tgtEl>
                                          <p:spTgt spid="491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78"/>
                                        </p:tgtEl>
                                        <p:attrNameLst>
                                          <p:attrName>style.visibility</p:attrName>
                                        </p:attrNameLst>
                                      </p:cBhvr>
                                      <p:to>
                                        <p:strVal val="visible"/>
                                      </p:to>
                                    </p:set>
                                    <p:anim calcmode="lin" valueType="num">
                                      <p:cBhvr additive="base">
                                        <p:cTn id="13" dur="500" fill="hold"/>
                                        <p:tgtEl>
                                          <p:spTgt spid="49178"/>
                                        </p:tgtEl>
                                        <p:attrNameLst>
                                          <p:attrName>ppt_x</p:attrName>
                                        </p:attrNameLst>
                                      </p:cBhvr>
                                      <p:tavLst>
                                        <p:tav tm="0">
                                          <p:val>
                                            <p:strVal val="0-#ppt_w/2"/>
                                          </p:val>
                                        </p:tav>
                                        <p:tav tm="100000">
                                          <p:val>
                                            <p:strVal val="#ppt_x"/>
                                          </p:val>
                                        </p:tav>
                                      </p:tavLst>
                                    </p:anim>
                                    <p:anim calcmode="lin" valueType="num">
                                      <p:cBhvr additive="base">
                                        <p:cTn id="14" dur="500" fill="hold"/>
                                        <p:tgtEl>
                                          <p:spTgt spid="491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5"/>
                                        </p:tgtEl>
                                        <p:attrNameLst>
                                          <p:attrName>style.visibility</p:attrName>
                                        </p:attrNameLst>
                                      </p:cBhvr>
                                      <p:to>
                                        <p:strVal val="visible"/>
                                      </p:to>
                                    </p:set>
                                    <p:anim calcmode="lin" valueType="num">
                                      <p:cBhvr additive="base">
                                        <p:cTn id="19" dur="500" fill="hold"/>
                                        <p:tgtEl>
                                          <p:spTgt spid="49155"/>
                                        </p:tgtEl>
                                        <p:attrNameLst>
                                          <p:attrName>ppt_x</p:attrName>
                                        </p:attrNameLst>
                                      </p:cBhvr>
                                      <p:tavLst>
                                        <p:tav tm="0">
                                          <p:val>
                                            <p:strVal val="#ppt_x"/>
                                          </p:val>
                                        </p:tav>
                                        <p:tav tm="100000">
                                          <p:val>
                                            <p:strVal val="#ppt_x"/>
                                          </p:val>
                                        </p:tav>
                                      </p:tavLst>
                                    </p:anim>
                                    <p:anim calcmode="lin" valueType="num">
                                      <p:cBhvr additive="base">
                                        <p:cTn id="20"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80"/>
                                        </p:tgtEl>
                                        <p:attrNameLst>
                                          <p:attrName>style.visibility</p:attrName>
                                        </p:attrNameLst>
                                      </p:cBhvr>
                                      <p:to>
                                        <p:strVal val="visible"/>
                                      </p:to>
                                    </p:set>
                                    <p:anim calcmode="lin" valueType="num">
                                      <p:cBhvr additive="base">
                                        <p:cTn id="25" dur="500" fill="hold"/>
                                        <p:tgtEl>
                                          <p:spTgt spid="49180"/>
                                        </p:tgtEl>
                                        <p:attrNameLst>
                                          <p:attrName>ppt_x</p:attrName>
                                        </p:attrNameLst>
                                      </p:cBhvr>
                                      <p:tavLst>
                                        <p:tav tm="0">
                                          <p:val>
                                            <p:strVal val="0-#ppt_w/2"/>
                                          </p:val>
                                        </p:tav>
                                        <p:tav tm="100000">
                                          <p:val>
                                            <p:strVal val="#ppt_x"/>
                                          </p:val>
                                        </p:tav>
                                      </p:tavLst>
                                    </p:anim>
                                    <p:anim calcmode="lin" valueType="num">
                                      <p:cBhvr additive="base">
                                        <p:cTn id="26" dur="500" fill="hold"/>
                                        <p:tgtEl>
                                          <p:spTgt spid="4918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79"/>
                                        </p:tgtEl>
                                        <p:attrNameLst>
                                          <p:attrName>style.visibility</p:attrName>
                                        </p:attrNameLst>
                                      </p:cBhvr>
                                      <p:to>
                                        <p:strVal val="visible"/>
                                      </p:to>
                                    </p:set>
                                    <p:anim calcmode="lin" valueType="num">
                                      <p:cBhvr additive="base">
                                        <p:cTn id="31" dur="500" fill="hold"/>
                                        <p:tgtEl>
                                          <p:spTgt spid="49179"/>
                                        </p:tgtEl>
                                        <p:attrNameLst>
                                          <p:attrName>ppt_x</p:attrName>
                                        </p:attrNameLst>
                                      </p:cBhvr>
                                      <p:tavLst>
                                        <p:tav tm="0">
                                          <p:val>
                                            <p:strVal val="#ppt_x"/>
                                          </p:val>
                                        </p:tav>
                                        <p:tav tm="100000">
                                          <p:val>
                                            <p:strVal val="#ppt_x"/>
                                          </p:val>
                                        </p:tav>
                                      </p:tavLst>
                                    </p:anim>
                                    <p:anim calcmode="lin" valueType="num">
                                      <p:cBhvr additive="base">
                                        <p:cTn id="32" dur="500" fill="hold"/>
                                        <p:tgtEl>
                                          <p:spTgt spid="4917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156"/>
                                        </p:tgtEl>
                                        <p:attrNameLst>
                                          <p:attrName>style.visibility</p:attrName>
                                        </p:attrNameLst>
                                      </p:cBhvr>
                                      <p:to>
                                        <p:strVal val="visible"/>
                                      </p:to>
                                    </p:set>
                                    <p:anim calcmode="lin" valueType="num">
                                      <p:cBhvr additive="base">
                                        <p:cTn id="37" dur="500" fill="hold"/>
                                        <p:tgtEl>
                                          <p:spTgt spid="49156"/>
                                        </p:tgtEl>
                                        <p:attrNameLst>
                                          <p:attrName>ppt_x</p:attrName>
                                        </p:attrNameLst>
                                      </p:cBhvr>
                                      <p:tavLst>
                                        <p:tav tm="0">
                                          <p:val>
                                            <p:strVal val="#ppt_x"/>
                                          </p:val>
                                        </p:tav>
                                        <p:tav tm="100000">
                                          <p:val>
                                            <p:strVal val="#ppt_x"/>
                                          </p:val>
                                        </p:tav>
                                      </p:tavLst>
                                    </p:anim>
                                    <p:anim calcmode="lin" valueType="num">
                                      <p:cBhvr additive="base">
                                        <p:cTn id="38"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76" grpId="0"/>
      <p:bldP spid="49177" grpId="0"/>
      <p:bldP spid="49178" grpId="0"/>
      <p:bldP spid="49179" grpId="0"/>
      <p:bldP spid="4918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41985"/>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27</a:t>
            </a:r>
            <a:endParaRPr lang="zh-CN" altLang="en-US" sz="1400" b="0" dirty="0">
              <a:solidFill>
                <a:schemeClr val="tx2"/>
              </a:solidFill>
              <a:latin typeface="DejaVu Sans" panose="020B0603030804020204" charset="0"/>
              <a:ea typeface="方正书宋_GBK" panose="02000000000000000000" charset="-122"/>
            </a:endParaRPr>
          </a:p>
        </p:txBody>
      </p:sp>
      <p:sp>
        <p:nvSpPr>
          <p:cNvPr id="50179" name="矩形 419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41987"/>
          <p:cNvSpPr/>
          <p:nvPr/>
        </p:nvSpPr>
        <p:spPr>
          <a:xfrm>
            <a:off x="461645" y="935355"/>
            <a:ext cx="7863205" cy="5408295"/>
          </a:xfrm>
          <a:prstGeom prst="rect">
            <a:avLst/>
          </a:prstGeom>
          <a:noFill/>
          <a:ln w="9525">
            <a:noFill/>
            <a:miter/>
          </a:ln>
        </p:spPr>
        <p:txBody>
          <a:bodyPr anchor="t"/>
          <a:p>
            <a:pPr marL="571500" lvl="0" indent="-571500" algn="just">
              <a:spcBef>
                <a:spcPct val="20000"/>
              </a:spcBef>
              <a:buClr>
                <a:schemeClr val="accent1"/>
              </a:buClr>
              <a:buSzPct val="80000"/>
              <a:buFont typeface="Arial" panose="02080604020202020204" pitchFamily="34" charset="0"/>
              <a:buChar char="•"/>
            </a:pPr>
            <a:r>
              <a:rPr lang="en-US" altLang="x-none" sz="3600" b="0" dirty="0">
                <a:solidFill>
                  <a:schemeClr val="tx1"/>
                </a:solidFill>
                <a:latin typeface="DejaVu Sans" panose="020B0603030804020204" charset="0"/>
                <a:ea typeface="方正书宋_GBK" panose="02000000000000000000" charset="-122"/>
              </a:rPr>
              <a:t>      1962</a:t>
            </a:r>
            <a:r>
              <a:rPr lang="zh-CN" altLang="en-US" sz="3600" b="0" dirty="0">
                <a:solidFill>
                  <a:schemeClr val="tx1"/>
                </a:solidFill>
                <a:latin typeface="DejaVu Sans" panose="020B0603030804020204" charset="0"/>
                <a:ea typeface="方正书宋_GBK" panose="02000000000000000000" charset="-122"/>
              </a:rPr>
              <a:t>年第一个分时系统</a:t>
            </a:r>
            <a:r>
              <a:rPr lang="en-US" altLang="x-none" sz="3600" b="0" dirty="0">
                <a:solidFill>
                  <a:schemeClr val="tx1"/>
                </a:solidFill>
                <a:latin typeface="DejaVu Sans" panose="020B0603030804020204" charset="0"/>
                <a:ea typeface="方正书宋_GBK" panose="02000000000000000000" charset="-122"/>
              </a:rPr>
              <a:t>CTSS</a:t>
            </a:r>
            <a:r>
              <a:rPr lang="zh-CN" altLang="en-US" sz="3600" b="0" dirty="0">
                <a:solidFill>
                  <a:schemeClr val="tx1"/>
                </a:solidFill>
                <a:latin typeface="DejaVu Sans" panose="020B0603030804020204" charset="0"/>
                <a:ea typeface="方正书宋_GBK" panose="02000000000000000000" charset="-122"/>
              </a:rPr>
              <a:t>，运行在</a:t>
            </a:r>
            <a:r>
              <a:rPr lang="en-US" altLang="x-none" sz="3600" b="0" dirty="0">
                <a:solidFill>
                  <a:schemeClr val="tx1"/>
                </a:solidFill>
                <a:latin typeface="DejaVu Sans" panose="020B0603030804020204" charset="0"/>
                <a:ea typeface="方正书宋_GBK" panose="02000000000000000000" charset="-122"/>
              </a:rPr>
              <a:t>IBM 7094</a:t>
            </a:r>
            <a:r>
              <a:rPr lang="zh-CN" altLang="en-US" sz="3600" b="0" dirty="0">
                <a:solidFill>
                  <a:schemeClr val="tx1"/>
                </a:solidFill>
                <a:latin typeface="DejaVu Sans" panose="020B0603030804020204" charset="0"/>
                <a:ea typeface="方正书宋_GBK" panose="02000000000000000000" charset="-122"/>
              </a:rPr>
              <a:t>机上，支持</a:t>
            </a:r>
            <a:r>
              <a:rPr lang="en-US" altLang="x-none" sz="3600" b="0" dirty="0">
                <a:solidFill>
                  <a:schemeClr val="tx1"/>
                </a:solidFill>
                <a:latin typeface="DejaVu Sans" panose="020B0603030804020204" charset="0"/>
                <a:ea typeface="方正书宋_GBK" panose="02000000000000000000" charset="-122"/>
              </a:rPr>
              <a:t>32</a:t>
            </a:r>
            <a:r>
              <a:rPr lang="zh-CN" altLang="en-US" sz="3600" b="0" dirty="0">
                <a:solidFill>
                  <a:schemeClr val="tx1"/>
                </a:solidFill>
                <a:latin typeface="DejaVu Sans" panose="020B0603030804020204" charset="0"/>
                <a:ea typeface="方正书宋_GBK" panose="02000000000000000000" charset="-122"/>
              </a:rPr>
              <a:t>个交互式用户同时工作。</a:t>
            </a:r>
            <a:endParaRPr lang="zh-CN" altLang="en-US" sz="3600" b="0" dirty="0">
              <a:solidFill>
                <a:schemeClr val="tx1"/>
              </a:solidFill>
              <a:latin typeface="DejaVu Sans" panose="020B0603030804020204" charset="0"/>
              <a:ea typeface="方正书宋_GBK" panose="02000000000000000000" charset="-122"/>
            </a:endParaRPr>
          </a:p>
          <a:p>
            <a:pPr marL="571500" lvl="0" indent="-571500" algn="just">
              <a:spcBef>
                <a:spcPct val="20000"/>
              </a:spcBef>
              <a:buClr>
                <a:schemeClr val="accent1"/>
              </a:buClr>
              <a:buSzPct val="80000"/>
              <a:buFont typeface="Arial" panose="02080604020202020204" pitchFamily="34" charset="0"/>
              <a:buChar char="•"/>
            </a:pPr>
            <a:r>
              <a:rPr lang="en-US" altLang="x-none" sz="3600" b="0" dirty="0">
                <a:solidFill>
                  <a:schemeClr val="tx1"/>
                </a:solidFill>
                <a:latin typeface="DejaVu Sans" panose="020B0603030804020204" charset="0"/>
                <a:ea typeface="方正书宋_GBK" panose="02000000000000000000" charset="-122"/>
                <a:sym typeface="+mn-ea"/>
              </a:rPr>
              <a:t>       1965</a:t>
            </a:r>
            <a:r>
              <a:rPr lang="zh-CN" altLang="en-US" sz="3600" b="0" dirty="0">
                <a:solidFill>
                  <a:schemeClr val="tx1"/>
                </a:solidFill>
                <a:latin typeface="DejaVu Sans" panose="020B0603030804020204" charset="0"/>
                <a:ea typeface="方正书宋_GBK" panose="02000000000000000000" charset="-122"/>
                <a:sym typeface="+mn-ea"/>
              </a:rPr>
              <a:t>年在美国国防部支持下，</a:t>
            </a:r>
            <a:r>
              <a:rPr lang="en-US" altLang="x-none" sz="3600" b="0" dirty="0">
                <a:solidFill>
                  <a:schemeClr val="tx1"/>
                </a:solidFill>
                <a:latin typeface="DejaVu Sans" panose="020B0603030804020204" charset="0"/>
                <a:ea typeface="方正书宋_GBK" panose="02000000000000000000" charset="-122"/>
                <a:sym typeface="+mn-ea"/>
              </a:rPr>
              <a:t>MIT</a:t>
            </a:r>
            <a:r>
              <a:rPr lang="zh-CN" altLang="en-US" sz="3600" b="0" dirty="0">
                <a:solidFill>
                  <a:schemeClr val="tx1"/>
                </a:solidFill>
                <a:latin typeface="DejaVu Sans" panose="020B0603030804020204" charset="0"/>
                <a:ea typeface="方正书宋_GBK" panose="02000000000000000000" charset="-122"/>
                <a:sym typeface="+mn-ea"/>
              </a:rPr>
              <a:t>、</a:t>
            </a:r>
            <a:r>
              <a:rPr lang="en-US" altLang="x-none" sz="3600" b="0" dirty="0">
                <a:solidFill>
                  <a:schemeClr val="tx1"/>
                </a:solidFill>
                <a:latin typeface="DejaVu Sans" panose="020B0603030804020204" charset="0"/>
                <a:ea typeface="方正书宋_GBK" panose="02000000000000000000" charset="-122"/>
                <a:sym typeface="+mn-ea"/>
              </a:rPr>
              <a:t>BELL</a:t>
            </a:r>
            <a:r>
              <a:rPr lang="zh-CN" altLang="en-US" sz="3600" b="0" dirty="0">
                <a:solidFill>
                  <a:schemeClr val="tx1"/>
                </a:solidFill>
                <a:latin typeface="DejaVu Sans" panose="020B0603030804020204" charset="0"/>
                <a:ea typeface="方正书宋_GBK" panose="02000000000000000000" charset="-122"/>
                <a:sym typeface="+mn-ea"/>
              </a:rPr>
              <a:t>和</a:t>
            </a:r>
            <a:r>
              <a:rPr lang="en-US" altLang="x-none" sz="3600" b="0" dirty="0">
                <a:solidFill>
                  <a:schemeClr val="tx1"/>
                </a:solidFill>
                <a:latin typeface="DejaVu Sans" panose="020B0603030804020204" charset="0"/>
                <a:ea typeface="方正书宋_GBK" panose="02000000000000000000" charset="-122"/>
                <a:sym typeface="+mn-ea"/>
              </a:rPr>
              <a:t>GE</a:t>
            </a:r>
            <a:r>
              <a:rPr lang="zh-CN" altLang="en-US" sz="3600" b="0" dirty="0">
                <a:solidFill>
                  <a:schemeClr val="tx1"/>
                </a:solidFill>
                <a:latin typeface="DejaVu Sans" panose="020B0603030804020204" charset="0"/>
                <a:ea typeface="方正书宋_GBK" panose="02000000000000000000" charset="-122"/>
                <a:sym typeface="+mn-ea"/>
              </a:rPr>
              <a:t>公司开发“公用计算服务系统”，支持波士顿地区分时用户，这个系统就是</a:t>
            </a:r>
            <a:r>
              <a:rPr lang="en-US" altLang="x-none" sz="3600" b="0" dirty="0">
                <a:solidFill>
                  <a:schemeClr val="tx1"/>
                </a:solidFill>
                <a:latin typeface="DejaVu Sans" panose="020B0603030804020204" charset="0"/>
                <a:ea typeface="方正书宋_GBK" panose="02000000000000000000" charset="-122"/>
                <a:sym typeface="+mn-ea"/>
              </a:rPr>
              <a:t>MULTICS (MULTiplexed Information and Computing Service) </a:t>
            </a:r>
            <a:r>
              <a:rPr lang="zh-CN" altLang="en-US" sz="3600" b="0" dirty="0">
                <a:solidFill>
                  <a:schemeClr val="tx1"/>
                </a:solidFill>
                <a:latin typeface="DejaVu Sans" panose="020B0603030804020204" charset="0"/>
                <a:ea typeface="方正书宋_GBK" panose="02000000000000000000" charset="-122"/>
                <a:sym typeface="+mn-ea"/>
              </a:rPr>
              <a:t>。</a:t>
            </a:r>
            <a:endParaRPr lang="zh-CN" altLang="en-US" sz="3600" b="0" dirty="0">
              <a:solidFill>
                <a:schemeClr val="tx1"/>
              </a:solidFill>
              <a:latin typeface="DejaVu Sans" panose="020B0603030804020204" charset="0"/>
              <a:ea typeface="方正书宋_GBK" panose="02000000000000000000" charset="-122"/>
            </a:endParaRPr>
          </a:p>
          <a:p>
            <a:pPr marL="571500" lvl="0" indent="-571500" algn="ctr">
              <a:spcBef>
                <a:spcPct val="20000"/>
              </a:spcBef>
              <a:buClr>
                <a:schemeClr val="accent1"/>
              </a:buClr>
              <a:buSzPct val="80000"/>
              <a:buChar char="n"/>
            </a:pPr>
            <a:endParaRPr lang="zh-CN" altLang="en-US" sz="3600" b="0" dirty="0">
              <a:solidFill>
                <a:schemeClr val="tx1"/>
              </a:solidFill>
              <a:latin typeface="DejaVu Sans" panose="020B0603030804020204" charset="0"/>
              <a:ea typeface="方正书宋_GBK" panose="02000000000000000000"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44033"/>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29</a:t>
            </a:r>
            <a:endParaRPr lang="zh-CN" altLang="en-US" sz="1400" b="0" dirty="0">
              <a:solidFill>
                <a:schemeClr val="tx2"/>
              </a:solidFill>
              <a:latin typeface="DejaVu Sans" panose="020B0603030804020204" charset="0"/>
              <a:ea typeface="方正书宋_GBK" panose="02000000000000000000" charset="-122"/>
            </a:endParaRPr>
          </a:p>
        </p:txBody>
      </p:sp>
      <p:sp>
        <p:nvSpPr>
          <p:cNvPr id="52227" name="矩形 440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44035"/>
          <p:cNvSpPr/>
          <p:nvPr/>
        </p:nvSpPr>
        <p:spPr>
          <a:xfrm>
            <a:off x="579120" y="1219200"/>
            <a:ext cx="7802880" cy="4572000"/>
          </a:xfrm>
          <a:prstGeom prst="rect">
            <a:avLst/>
          </a:prstGeom>
          <a:noFill/>
          <a:ln w="9525">
            <a:noFill/>
            <a:miter/>
          </a:ln>
        </p:spPr>
        <p:txBody>
          <a:bodyPr anchor="t"/>
          <a:p>
            <a:pPr marL="342900" lvl="0" indent="-342900" algn="just">
              <a:spcBef>
                <a:spcPct val="20000"/>
              </a:spcBef>
              <a:buClr>
                <a:schemeClr val="accent1"/>
              </a:buClr>
              <a:buSzPct val="80000"/>
            </a:pPr>
            <a:r>
              <a:rPr lang="en-US" altLang="x-none" b="0" dirty="0">
                <a:solidFill>
                  <a:schemeClr val="tx1"/>
                </a:solidFill>
                <a:latin typeface="DejaVu Sans" panose="020B0603030804020204" charset="0"/>
                <a:ea typeface="方正书宋_GBK" panose="02000000000000000000" charset="-122"/>
              </a:rPr>
              <a:t>          </a:t>
            </a:r>
            <a:r>
              <a:rPr lang="en-US" altLang="x-none" sz="3600" b="0" dirty="0">
                <a:solidFill>
                  <a:schemeClr val="tx1"/>
                </a:solidFill>
                <a:latin typeface="DejaVu Sans" panose="020B0603030804020204" charset="0"/>
                <a:ea typeface="方正书宋_GBK" panose="02000000000000000000" charset="-122"/>
              </a:rPr>
              <a:t>MULTICS</a:t>
            </a:r>
            <a:r>
              <a:rPr lang="zh-CN" altLang="en-US" sz="3600" b="0" dirty="0">
                <a:solidFill>
                  <a:schemeClr val="tx1"/>
                </a:solidFill>
                <a:latin typeface="DejaVu Sans" panose="020B0603030804020204" charset="0"/>
                <a:ea typeface="方正书宋_GBK" panose="02000000000000000000" charset="-122"/>
              </a:rPr>
              <a:t>引入许多现代操作系统概念雏形</a:t>
            </a:r>
            <a:r>
              <a:rPr lang="en-US" altLang="x-none" sz="3600" b="0" dirty="0">
                <a:solidFill>
                  <a:schemeClr val="tx1"/>
                </a:solidFill>
                <a:latin typeface="DejaVu Sans" panose="020B0603030804020204" charset="0"/>
                <a:ea typeface="方正书宋_GBK" panose="02000000000000000000" charset="-122"/>
              </a:rPr>
              <a:t>,</a:t>
            </a:r>
            <a:r>
              <a:rPr lang="zh-CN" altLang="en-US" sz="3600" b="0" dirty="0">
                <a:solidFill>
                  <a:schemeClr val="tx1"/>
                </a:solidFill>
                <a:latin typeface="DejaVu Sans" panose="020B0603030804020204" charset="0"/>
                <a:ea typeface="方正书宋_GBK" panose="02000000000000000000" charset="-122"/>
              </a:rPr>
              <a:t>如分时处理、远程联机、段页式虚拟存储器、文件系统、多级反馈调度、保护环安全机制、多</a:t>
            </a:r>
            <a:r>
              <a:rPr lang="en-US" altLang="x-none" sz="3600" b="0" dirty="0">
                <a:solidFill>
                  <a:schemeClr val="tx1"/>
                </a:solidFill>
                <a:latin typeface="DejaVu Sans" panose="020B0603030804020204" charset="0"/>
                <a:ea typeface="方正书宋_GBK" panose="02000000000000000000" charset="-122"/>
              </a:rPr>
              <a:t>CPU</a:t>
            </a:r>
            <a:r>
              <a:rPr lang="zh-CN" altLang="en-US" sz="3600" b="0" dirty="0">
                <a:solidFill>
                  <a:schemeClr val="tx1"/>
                </a:solidFill>
                <a:latin typeface="DejaVu Sans" panose="020B0603030804020204" charset="0"/>
                <a:ea typeface="方正书宋_GBK" panose="02000000000000000000" charset="-122"/>
              </a:rPr>
              <a:t>管理，多种程序设计环境等，对后来操作系统设计有着极大影响</a:t>
            </a:r>
            <a:endParaRPr lang="zh-CN" altLang="en-US" sz="3600" b="0" dirty="0">
              <a:solidFill>
                <a:schemeClr val="tx1"/>
              </a:solidFill>
              <a:latin typeface="DejaVu Sans" panose="020B0603030804020204" charset="0"/>
              <a:ea typeface="方正书宋_GBK" panose="02000000000000000000"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4033"/>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29</a:t>
            </a:r>
            <a:endParaRPr lang="zh-CN" altLang="en-US" sz="1400" b="0" dirty="0">
              <a:solidFill>
                <a:schemeClr val="tx2"/>
              </a:solidFill>
              <a:latin typeface="DejaVu Sans" panose="020B0603030804020204" charset="0"/>
              <a:ea typeface="方正书宋_GBK" panose="02000000000000000000" charset="-122"/>
            </a:endParaRPr>
          </a:p>
        </p:txBody>
      </p:sp>
      <p:sp>
        <p:nvSpPr>
          <p:cNvPr id="53251" name="矩形 440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44035"/>
          <p:cNvSpPr/>
          <p:nvPr/>
        </p:nvSpPr>
        <p:spPr>
          <a:xfrm>
            <a:off x="758190" y="1226820"/>
            <a:ext cx="7623810" cy="4572000"/>
          </a:xfrm>
          <a:prstGeom prst="rect">
            <a:avLst/>
          </a:prstGeom>
          <a:noFill/>
          <a:ln w="9525">
            <a:noFill/>
            <a:miter/>
          </a:ln>
        </p:spPr>
        <p:txBody>
          <a:bodyPr anchor="t"/>
          <a:p>
            <a:pPr marL="342900" lvl="0" indent="-342900" algn="just">
              <a:spcBef>
                <a:spcPct val="20000"/>
              </a:spcBef>
              <a:buClr>
                <a:schemeClr val="accent1"/>
              </a:buClr>
              <a:buSzPct val="80000"/>
            </a:pPr>
            <a:r>
              <a:rPr lang="zh-CN" altLang="en-US" b="0" dirty="0">
                <a:solidFill>
                  <a:schemeClr val="tx1"/>
                </a:solidFill>
                <a:latin typeface="DejaVu Sans" panose="020B0603030804020204" charset="0"/>
                <a:ea typeface="方正书宋_GBK" panose="02000000000000000000" charset="-122"/>
              </a:rPr>
              <a:t>   分时操作系统和多道批处理操作系统的出现标志着操作系统的初步形成</a:t>
            </a:r>
            <a:endParaRPr lang="zh-CN" altLang="en-US" sz="3600" b="0" dirty="0">
              <a:solidFill>
                <a:schemeClr val="tx1"/>
              </a:solidFill>
              <a:latin typeface="DejaVu Sans" panose="020B0603030804020204" charset="0"/>
              <a:ea typeface="方正书宋_GBK" panose="02000000000000000000"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07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16</a:t>
            </a:r>
            <a:endParaRPr lang="zh-CN" altLang="en-US" sz="1400" b="0" dirty="0">
              <a:solidFill>
                <a:schemeClr val="tx2"/>
              </a:solidFill>
              <a:latin typeface="DejaVu Sans" panose="020B0603030804020204" charset="0"/>
              <a:ea typeface="方正书宋_GBK" panose="02000000000000000000" charset="-122"/>
            </a:endParaRPr>
          </a:p>
        </p:txBody>
      </p:sp>
      <p:sp>
        <p:nvSpPr>
          <p:cNvPr id="36867" name="矩形 3072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6868" name="文本框 30723"/>
          <p:cNvSpPr txBox="true"/>
          <p:nvPr/>
        </p:nvSpPr>
        <p:spPr>
          <a:xfrm>
            <a:off x="2284413" y="669925"/>
            <a:ext cx="4383087" cy="530225"/>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DejaVu Sans" panose="020B0603030804020204" charset="0"/>
                <a:ea typeface="方正书宋_GBK" panose="02000000000000000000" charset="-122"/>
              </a:rPr>
              <a:t>操作系统形成与发展过程</a:t>
            </a:r>
            <a:endParaRPr lang="zh-CN" altLang="en-US" sz="2400" dirty="0">
              <a:solidFill>
                <a:schemeClr val="tx1"/>
              </a:solidFill>
              <a:latin typeface="DejaVu Sans" panose="020B0603030804020204" charset="0"/>
              <a:ea typeface="方正书宋_GBK" panose="02000000000000000000" charset="-122"/>
            </a:endParaRPr>
          </a:p>
        </p:txBody>
      </p:sp>
      <p:grpSp>
        <p:nvGrpSpPr>
          <p:cNvPr id="36869" name="组合 36868"/>
          <p:cNvGrpSpPr/>
          <p:nvPr/>
        </p:nvGrpSpPr>
        <p:grpSpPr>
          <a:xfrm>
            <a:off x="430213" y="1323975"/>
            <a:ext cx="8472487" cy="5087938"/>
            <a:chOff x="0" y="0"/>
            <a:chExt cx="5337" cy="3205"/>
          </a:xfrm>
        </p:grpSpPr>
        <p:sp>
          <p:nvSpPr>
            <p:cNvPr id="2" name="文本框 30725"/>
            <p:cNvSpPr txBox="true"/>
            <p:nvPr/>
          </p:nvSpPr>
          <p:spPr>
            <a:xfrm>
              <a:off x="2906" y="1531"/>
              <a:ext cx="2159" cy="1674"/>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p:txBody>
        </p:sp>
        <p:sp>
          <p:nvSpPr>
            <p:cNvPr id="36870" name="文本框 30726"/>
            <p:cNvSpPr txBox="true"/>
            <p:nvPr/>
          </p:nvSpPr>
          <p:spPr>
            <a:xfrm>
              <a:off x="1809" y="49"/>
              <a:ext cx="3171" cy="972"/>
            </a:xfrm>
            <a:prstGeom prst="rect">
              <a:avLst/>
            </a:prstGeom>
            <a:solidFill>
              <a:srgbClr val="FFCCFF"/>
            </a:solidFill>
            <a:ln w="9525" cap="flat" cmpd="sng">
              <a:solidFill>
                <a:schemeClr val="tx1"/>
              </a:solidFill>
              <a:prstDash val="solid"/>
              <a:miter/>
              <a:headEnd type="none" w="med" len="med"/>
              <a:tailEnd type="none" w="med" len="med"/>
            </a:ln>
          </p:spPr>
          <p:txBody>
            <a:bodyPr anchor="t"/>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操作系统初期阶段</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endParaRPr lang="zh-CN" altLang="en-US" sz="2000" b="0" dirty="0">
                <a:solidFill>
                  <a:schemeClr val="tx1"/>
                </a:solidFill>
                <a:latin typeface="DejaVu Sans" panose="020B0603030804020204" charset="0"/>
                <a:ea typeface="方正书宋_GBK" panose="02000000000000000000" charset="-122"/>
              </a:endParaRPr>
            </a:p>
          </p:txBody>
        </p:sp>
        <p:sp>
          <p:nvSpPr>
            <p:cNvPr id="36871" name="文本框 30727"/>
            <p:cNvSpPr txBox="true"/>
            <p:nvPr/>
          </p:nvSpPr>
          <p:spPr>
            <a:xfrm>
              <a:off x="537" y="1521"/>
              <a:ext cx="1858" cy="1674"/>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p:txBody>
        </p:sp>
        <p:sp>
          <p:nvSpPr>
            <p:cNvPr id="36872" name="文本框 30728"/>
            <p:cNvSpPr txBox="true"/>
            <p:nvPr/>
          </p:nvSpPr>
          <p:spPr>
            <a:xfrm>
              <a:off x="514" y="0"/>
              <a:ext cx="4544" cy="1329"/>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r>
                <a:rPr lang="en-US" altLang="x-none" sz="2400" b="0" dirty="0">
                  <a:solidFill>
                    <a:schemeClr val="tx1"/>
                  </a:solidFill>
                  <a:latin typeface="DejaVu Sans" panose="020B0603030804020204" charset="0"/>
                  <a:ea typeface="方正书宋_GBK" panose="02000000000000000000" charset="-122"/>
                </a:rPr>
                <a:t>                         </a:t>
              </a: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r>
                <a:rPr lang="en-US" altLang="x-none" sz="2400" dirty="0">
                  <a:solidFill>
                    <a:schemeClr val="tx1"/>
                  </a:solidFill>
                  <a:latin typeface="DejaVu Sans" panose="020B0603030804020204" charset="0"/>
                  <a:ea typeface="方正书宋_GBK" panose="02000000000000000000" charset="-122"/>
                </a:rPr>
                <a:t>                           </a:t>
              </a:r>
              <a:r>
                <a:rPr lang="zh-CN" altLang="en-US" sz="2400" dirty="0">
                  <a:solidFill>
                    <a:schemeClr val="tx1"/>
                  </a:solidFill>
                  <a:latin typeface="DejaVu Sans" panose="020B0603030804020204" charset="0"/>
                  <a:ea typeface="方正书宋_GBK" panose="02000000000000000000" charset="-122"/>
                </a:rPr>
                <a:t>操作系统发展的初期阶段</a:t>
              </a:r>
              <a:endParaRPr lang="zh-CN" altLang="en-US" sz="2400" dirty="0">
                <a:solidFill>
                  <a:schemeClr val="tx1"/>
                </a:solidFill>
                <a:latin typeface="DejaVu Sans" panose="020B0603030804020204" charset="0"/>
                <a:ea typeface="方正书宋_GBK" panose="02000000000000000000" charset="-122"/>
              </a:endParaRPr>
            </a:p>
          </p:txBody>
        </p:sp>
        <p:sp>
          <p:nvSpPr>
            <p:cNvPr id="36873" name="直接连接符 30729"/>
            <p:cNvSpPr/>
            <p:nvPr/>
          </p:nvSpPr>
          <p:spPr>
            <a:xfrm>
              <a:off x="1458" y="534"/>
              <a:ext cx="52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74" name="直接连接符 30730"/>
            <p:cNvSpPr/>
            <p:nvPr/>
          </p:nvSpPr>
          <p:spPr>
            <a:xfrm>
              <a:off x="2754" y="534"/>
              <a:ext cx="28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75" name="直接连接符 30731"/>
            <p:cNvSpPr/>
            <p:nvPr/>
          </p:nvSpPr>
          <p:spPr>
            <a:xfrm>
              <a:off x="3810" y="534"/>
              <a:ext cx="28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76" name="文本框 30732"/>
            <p:cNvSpPr txBox="true"/>
            <p:nvPr/>
          </p:nvSpPr>
          <p:spPr>
            <a:xfrm>
              <a:off x="675" y="258"/>
              <a:ext cx="912"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手工操作</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阶段</a:t>
              </a:r>
              <a:endParaRPr lang="zh-CN" altLang="en-US" sz="2000" b="0" dirty="0">
                <a:solidFill>
                  <a:schemeClr val="tx1"/>
                </a:solidFill>
                <a:latin typeface="DejaVu Sans" panose="020B0603030804020204" charset="0"/>
                <a:ea typeface="方正书宋_GBK" panose="02000000000000000000" charset="-122"/>
              </a:endParaRPr>
            </a:p>
          </p:txBody>
        </p:sp>
        <p:sp>
          <p:nvSpPr>
            <p:cNvPr id="36877" name="文本框 30733"/>
            <p:cNvSpPr txBox="true"/>
            <p:nvPr/>
          </p:nvSpPr>
          <p:spPr>
            <a:xfrm>
              <a:off x="1986"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联机</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批处理</a:t>
              </a:r>
              <a:endParaRPr lang="zh-CN" altLang="en-US" sz="2000" b="0" dirty="0">
                <a:solidFill>
                  <a:schemeClr val="tx1"/>
                </a:solidFill>
                <a:latin typeface="DejaVu Sans" panose="020B0603030804020204" charset="0"/>
                <a:ea typeface="方正书宋_GBK" panose="02000000000000000000" charset="-122"/>
              </a:endParaRPr>
            </a:p>
          </p:txBody>
        </p:sp>
        <p:sp>
          <p:nvSpPr>
            <p:cNvPr id="36878" name="文本框 30734"/>
            <p:cNvSpPr txBox="true"/>
            <p:nvPr/>
          </p:nvSpPr>
          <p:spPr>
            <a:xfrm>
              <a:off x="3042"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脱机</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批处理</a:t>
              </a:r>
              <a:endParaRPr lang="zh-CN" altLang="en-US" sz="2000" b="0" dirty="0">
                <a:solidFill>
                  <a:schemeClr val="tx1"/>
                </a:solidFill>
                <a:latin typeface="DejaVu Sans" panose="020B0603030804020204" charset="0"/>
                <a:ea typeface="方正书宋_GBK" panose="02000000000000000000" charset="-122"/>
              </a:endParaRPr>
            </a:p>
          </p:txBody>
        </p:sp>
        <p:sp>
          <p:nvSpPr>
            <p:cNvPr id="36879" name="文本框 30735"/>
            <p:cNvSpPr txBox="true"/>
            <p:nvPr/>
          </p:nvSpPr>
          <p:spPr>
            <a:xfrm>
              <a:off x="4098"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执行</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0" name="直接连接符 30736"/>
            <p:cNvSpPr/>
            <p:nvPr/>
          </p:nvSpPr>
          <p:spPr>
            <a:xfrm>
              <a:off x="0" y="2352"/>
              <a:ext cx="528"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81" name="文本框 30737"/>
            <p:cNvSpPr txBox="true"/>
            <p:nvPr/>
          </p:nvSpPr>
          <p:spPr>
            <a:xfrm>
              <a:off x="3207" y="1642"/>
              <a:ext cx="1679"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2000" b="0" dirty="0">
                  <a:solidFill>
                    <a:schemeClr val="tx1"/>
                  </a:solidFill>
                  <a:latin typeface="DejaVu Sans" panose="020B0603030804020204" charset="0"/>
                  <a:ea typeface="方正书宋_GBK" panose="02000000000000000000" charset="-122"/>
                </a:rPr>
                <a:t>个人计算机操作系统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2" name="文本框 30738"/>
            <p:cNvSpPr txBox="true"/>
            <p:nvPr/>
          </p:nvSpPr>
          <p:spPr>
            <a:xfrm>
              <a:off x="3431" y="2082"/>
              <a:ext cx="1230"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网络操作系统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3" name="文本框 30739"/>
            <p:cNvSpPr txBox="true"/>
            <p:nvPr/>
          </p:nvSpPr>
          <p:spPr>
            <a:xfrm>
              <a:off x="3390" y="2543"/>
              <a:ext cx="1312"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2000" b="0" dirty="0">
                  <a:solidFill>
                    <a:schemeClr val="tx1"/>
                  </a:solidFill>
                  <a:latin typeface="DejaVu Sans" panose="020B0603030804020204" charset="0"/>
                  <a:ea typeface="方正书宋_GBK" panose="02000000000000000000" charset="-122"/>
                </a:rPr>
                <a:t>分布式操作系统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4" name="文本框 30740"/>
            <p:cNvSpPr txBox="true"/>
            <p:nvPr/>
          </p:nvSpPr>
          <p:spPr>
            <a:xfrm>
              <a:off x="918" y="2511"/>
              <a:ext cx="1056" cy="256"/>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实时系统</a:t>
              </a:r>
              <a:endParaRPr lang="zh-CN" altLang="en-US" sz="2000" b="0" dirty="0">
                <a:solidFill>
                  <a:schemeClr val="tx1"/>
                </a:solidFill>
                <a:latin typeface="DejaVu Sans" panose="020B0603030804020204" charset="0"/>
                <a:ea typeface="方正书宋_GBK" panose="02000000000000000000" charset="-122"/>
              </a:endParaRPr>
            </a:p>
          </p:txBody>
        </p:sp>
        <p:grpSp>
          <p:nvGrpSpPr>
            <p:cNvPr id="36885" name="组合 36885"/>
            <p:cNvGrpSpPr/>
            <p:nvPr/>
          </p:nvGrpSpPr>
          <p:grpSpPr>
            <a:xfrm>
              <a:off x="681" y="1641"/>
              <a:ext cx="1550" cy="716"/>
              <a:chOff x="0" y="0"/>
              <a:chExt cx="1440" cy="716"/>
            </a:xfrm>
          </p:grpSpPr>
          <p:sp>
            <p:nvSpPr>
              <p:cNvPr id="36886" name="文本框 30742"/>
              <p:cNvSpPr txBox="true"/>
              <p:nvPr/>
            </p:nvSpPr>
            <p:spPr>
              <a:xfrm>
                <a:off x="0" y="0"/>
                <a:ext cx="1440" cy="716"/>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dirty="0">
                    <a:solidFill>
                      <a:schemeClr val="tx1"/>
                    </a:solidFill>
                    <a:latin typeface="DejaVu Sans" panose="020B0603030804020204" charset="0"/>
                    <a:ea typeface="方正书宋_GBK" panose="02000000000000000000" charset="-122"/>
                  </a:rPr>
                  <a:t>   </a:t>
                </a:r>
                <a:r>
                  <a:rPr lang="zh-CN" altLang="en-US" sz="2000" dirty="0">
                    <a:solidFill>
                      <a:schemeClr val="tx1"/>
                    </a:solidFill>
                    <a:latin typeface="DejaVu Sans" panose="020B0603030804020204" charset="0"/>
                    <a:ea typeface="方正书宋_GBK" panose="02000000000000000000" charset="-122"/>
                  </a:rPr>
                  <a:t>多道程序系统</a:t>
                </a:r>
                <a:endParaRPr lang="zh-CN" altLang="en-US" sz="200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多道批         分时</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处理系统      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7" name="直接连接符 30743"/>
              <p:cNvSpPr/>
              <p:nvPr/>
            </p:nvSpPr>
            <p:spPr>
              <a:xfrm>
                <a:off x="0" y="264"/>
                <a:ext cx="144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88" name="直接连接符 30744"/>
              <p:cNvSpPr/>
              <p:nvPr/>
            </p:nvSpPr>
            <p:spPr>
              <a:xfrm>
                <a:off x="846" y="255"/>
                <a:ext cx="0" cy="45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grpSp>
        <p:sp>
          <p:nvSpPr>
            <p:cNvPr id="36889" name="直接连接符 30745"/>
            <p:cNvSpPr/>
            <p:nvPr/>
          </p:nvSpPr>
          <p:spPr>
            <a:xfrm>
              <a:off x="5058" y="544"/>
              <a:ext cx="279"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90" name="文本框 30746"/>
            <p:cNvSpPr txBox="true"/>
            <p:nvPr/>
          </p:nvSpPr>
          <p:spPr>
            <a:xfrm>
              <a:off x="1725" y="79"/>
              <a:ext cx="3227" cy="946"/>
            </a:xfrm>
            <a:prstGeom prst="rect">
              <a:avLst/>
            </a:prstGeom>
            <a:noFill/>
            <a:ln w="9525" cap="flat" cmpd="sng">
              <a:solidFill>
                <a:schemeClr val="tx1"/>
              </a:solidFill>
              <a:prstDash val="solid"/>
              <a:miter/>
              <a:headEnd type="none" w="med" len="med"/>
              <a:tailEnd type="none" w="med" len="med"/>
            </a:ln>
          </p:spPr>
          <p:txBody>
            <a:bodyPr anchor="t">
              <a:spAutoFit/>
            </a:bodyPr>
            <a:p>
              <a:pPr marL="914400" lvl="0" indent="-340995">
                <a:lnSpc>
                  <a:spcPct val="120000"/>
                </a:lnSpc>
                <a:spcBef>
                  <a:spcPct val="50000"/>
                </a:spcBef>
                <a:buClr>
                  <a:schemeClr val="tx2"/>
                </a:buClr>
                <a:buSzPct val="95000"/>
              </a:pPr>
              <a:endParaRPr lang="en-US" altLang="x-none" sz="2000" dirty="0">
                <a:solidFill>
                  <a:schemeClr val="tx1"/>
                </a:solidFill>
                <a:latin typeface="DejaVu Sans" panose="020B0603030804020204" charset="0"/>
                <a:ea typeface="方正书宋_GBK" panose="02000000000000000000" charset="-122"/>
              </a:endParaRPr>
            </a:p>
            <a:p>
              <a:pPr marL="914400" lvl="0" indent="-340995">
                <a:lnSpc>
                  <a:spcPct val="120000"/>
                </a:lnSpc>
                <a:spcBef>
                  <a:spcPct val="50000"/>
                </a:spcBef>
                <a:buClr>
                  <a:schemeClr val="tx2"/>
                </a:buClr>
                <a:buSzPct val="95000"/>
              </a:pPr>
              <a:endParaRPr lang="en-US" altLang="x-none" sz="2000" dirty="0">
                <a:solidFill>
                  <a:schemeClr val="tx1"/>
                </a:solidFill>
                <a:latin typeface="DejaVu Sans" panose="020B0603030804020204" charset="0"/>
                <a:ea typeface="方正书宋_GBK" panose="02000000000000000000" charset="-122"/>
              </a:endParaRPr>
            </a:p>
            <a:p>
              <a:pPr marL="914400" lvl="0" indent="-340995">
                <a:lnSpc>
                  <a:spcPct val="120000"/>
                </a:lnSpc>
                <a:spcBef>
                  <a:spcPct val="50000"/>
                </a:spcBef>
                <a:buClr>
                  <a:schemeClr val="tx2"/>
                </a:buClr>
                <a:buSzPct val="95000"/>
              </a:pPr>
              <a:r>
                <a:rPr lang="en-US" altLang="x-none" sz="20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早期批处理</a:t>
              </a:r>
              <a:endParaRPr lang="zh-CN" altLang="en-US" sz="2000" b="0" dirty="0">
                <a:solidFill>
                  <a:schemeClr val="tx1"/>
                </a:solidFill>
                <a:latin typeface="DejaVu Sans" panose="020B0603030804020204" charset="0"/>
                <a:ea typeface="方正书宋_GBK" panose="02000000000000000000" charset="-122"/>
              </a:endParaRPr>
            </a:p>
          </p:txBody>
        </p:sp>
        <p:sp>
          <p:nvSpPr>
            <p:cNvPr id="36891" name="文本框 30747"/>
            <p:cNvSpPr txBox="true"/>
            <p:nvPr/>
          </p:nvSpPr>
          <p:spPr>
            <a:xfrm>
              <a:off x="2615" y="2832"/>
              <a:ext cx="2478" cy="334"/>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DejaVu Sans" panose="020B0603030804020204" charset="0"/>
                  <a:ea typeface="方正书宋_GBK" panose="02000000000000000000" charset="-122"/>
                </a:rPr>
                <a:t>操作系统的进一步发展</a:t>
              </a:r>
              <a:endParaRPr lang="zh-CN" altLang="en-US" sz="2400" dirty="0">
                <a:solidFill>
                  <a:schemeClr val="tx1"/>
                </a:solidFill>
                <a:latin typeface="DejaVu Sans" panose="020B0603030804020204" charset="0"/>
                <a:ea typeface="方正书宋_GBK" panose="02000000000000000000" charset="-122"/>
              </a:endParaRPr>
            </a:p>
          </p:txBody>
        </p:sp>
        <p:sp>
          <p:nvSpPr>
            <p:cNvPr id="36892" name="直接连接符 30748"/>
            <p:cNvSpPr/>
            <p:nvPr/>
          </p:nvSpPr>
          <p:spPr>
            <a:xfrm>
              <a:off x="2385" y="2342"/>
              <a:ext cx="528"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93" name="文本框 30749"/>
            <p:cNvSpPr txBox="true"/>
            <p:nvPr/>
          </p:nvSpPr>
          <p:spPr>
            <a:xfrm>
              <a:off x="355" y="2832"/>
              <a:ext cx="1911" cy="334"/>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DejaVu Sans" panose="020B0603030804020204" charset="0"/>
                  <a:ea typeface="方正书宋_GBK" panose="02000000000000000000" charset="-122"/>
                </a:rPr>
                <a:t>操作系统的形成</a:t>
              </a:r>
              <a:endParaRPr lang="zh-CN" altLang="en-US" sz="2400" dirty="0">
                <a:solidFill>
                  <a:schemeClr val="tx1"/>
                </a:solidFill>
                <a:latin typeface="DejaVu Sans" panose="020B0603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0-#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9"/>
                                        </p:tgtEl>
                                        <p:attrNameLst>
                                          <p:attrName>style.visibility</p:attrName>
                                        </p:attrNameLst>
                                      </p:cBhvr>
                                      <p:to>
                                        <p:strVal val="visible"/>
                                      </p:to>
                                    </p:set>
                                    <p:anim calcmode="lin" valueType="num">
                                      <p:cBhvr additive="base">
                                        <p:cTn id="13" dur="500" fill="hold"/>
                                        <p:tgtEl>
                                          <p:spTgt spid="36869"/>
                                        </p:tgtEl>
                                        <p:attrNameLst>
                                          <p:attrName>ppt_x</p:attrName>
                                        </p:attrNameLst>
                                      </p:cBhvr>
                                      <p:tavLst>
                                        <p:tav tm="0">
                                          <p:val>
                                            <p:strVal val="#ppt_x"/>
                                          </p:val>
                                        </p:tav>
                                        <p:tav tm="100000">
                                          <p:val>
                                            <p:strVal val="#ppt_x"/>
                                          </p:val>
                                        </p:tav>
                                      </p:tavLst>
                                    </p:anim>
                                    <p:anim calcmode="lin" valueType="num">
                                      <p:cBhvr additive="base">
                                        <p:cTn id="14"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46081"/>
          <p:cNvSpPr>
            <a:spLocks noGrp="true"/>
          </p:cNvSpPr>
          <p:nvPr>
            <p:ph type="body"/>
          </p:nvPr>
        </p:nvSpPr>
        <p:spPr>
          <a:xfrm>
            <a:off x="133350" y="1214120"/>
            <a:ext cx="8869045" cy="5158740"/>
          </a:xfrm>
        </p:spPr>
        <p:txBody>
          <a:bodyPr wrap="square" anchor="t">
            <a:spAutoFit/>
          </a:bodyPr>
          <a:p>
            <a:pPr lvl="0">
              <a:lnSpc>
                <a:spcPct val="120000"/>
              </a:lnSpc>
              <a:buChar char="Ø"/>
            </a:pPr>
            <a:r>
              <a:rPr lang="zh-CN" altLang="en-US" sz="2800" b="1" dirty="0">
                <a:solidFill>
                  <a:srgbClr val="A50021"/>
                </a:solidFill>
              </a:rPr>
              <a:t> PC (personal computer):</a:t>
            </a:r>
            <a:r>
              <a:rPr lang="zh-CN" altLang="en-US" sz="2800" dirty="0">
                <a:solidFill>
                  <a:schemeClr val="tx1"/>
                </a:solidFill>
              </a:rPr>
              <a:t>随着微电子技术的发展,个人计算机出现于20世纪70年代。</a:t>
            </a:r>
            <a:endParaRPr lang="zh-CN" altLang="en-US" sz="2800" dirty="0">
              <a:solidFill>
                <a:schemeClr val="tx1"/>
              </a:solidFill>
            </a:endParaRPr>
          </a:p>
          <a:p>
            <a:pPr lvl="0">
              <a:lnSpc>
                <a:spcPct val="120000"/>
              </a:lnSpc>
              <a:buChar char="Ø"/>
            </a:pPr>
            <a:r>
              <a:rPr lang="zh-CN" altLang="en-US" sz="2800" dirty="0">
                <a:solidFill>
                  <a:schemeClr val="tx1"/>
                </a:solidFill>
              </a:rPr>
              <a:t>个人计算机操作系统得益于大型机操作系统的研制成果。另一方面微型计算机硬件费用很低，有些技术实现可相对简单。</a:t>
            </a:r>
            <a:r>
              <a:rPr lang="zh-CN" altLang="en-US" sz="2800" dirty="0">
                <a:solidFill>
                  <a:schemeClr val="tx1"/>
                </a:solidFill>
                <a:sym typeface="+mn-ea"/>
              </a:rPr>
              <a:t>个人计算机操作系统侧重于用户使用的方便性和响应速度。</a:t>
            </a:r>
            <a:endParaRPr lang="zh-CN" altLang="en-US" sz="2800" dirty="0">
              <a:solidFill>
                <a:schemeClr val="tx1"/>
              </a:solidFill>
            </a:endParaRPr>
          </a:p>
          <a:p>
            <a:pPr lvl="0">
              <a:lnSpc>
                <a:spcPct val="110000"/>
              </a:lnSpc>
              <a:spcAft>
                <a:spcPct val="20000"/>
              </a:spcAft>
              <a:buChar char="Ø"/>
            </a:pPr>
            <a:r>
              <a:rPr lang="zh-CN" altLang="en-US" sz="2800" dirty="0">
                <a:solidFill>
                  <a:schemeClr val="tx1"/>
                </a:solidFill>
              </a:rPr>
              <a:t>MS-DOS，Windows</a:t>
            </a:r>
            <a:endParaRPr lang="zh-CN" altLang="en-US" sz="2800" dirty="0">
              <a:solidFill>
                <a:schemeClr val="tx1"/>
              </a:solidFill>
            </a:endParaRPr>
          </a:p>
          <a:p>
            <a:pPr lvl="0">
              <a:lnSpc>
                <a:spcPct val="90000"/>
              </a:lnSpc>
              <a:spcAft>
                <a:spcPct val="20000"/>
              </a:spcAft>
              <a:buChar char="Ø"/>
            </a:pPr>
            <a:r>
              <a:rPr lang="en-US" altLang="zh-CN" sz="2800" dirty="0">
                <a:solidFill>
                  <a:schemeClr val="tx1"/>
                </a:solidFill>
              </a:rPr>
              <a:t>Mac OS</a:t>
            </a:r>
            <a:endParaRPr lang="en-US" altLang="zh-CN" sz="2800" dirty="0">
              <a:solidFill>
                <a:schemeClr val="tx1"/>
              </a:solidFill>
            </a:endParaRPr>
          </a:p>
          <a:p>
            <a:pPr lvl="0">
              <a:lnSpc>
                <a:spcPct val="90000"/>
              </a:lnSpc>
              <a:spcAft>
                <a:spcPct val="20000"/>
              </a:spcAft>
              <a:buChar char="Ø"/>
            </a:pPr>
            <a:r>
              <a:rPr lang="en-US" altLang="zh-CN" sz="2800" dirty="0">
                <a:solidFill>
                  <a:schemeClr val="tx1"/>
                </a:solidFill>
              </a:rPr>
              <a:t>Linux</a:t>
            </a:r>
            <a:endParaRPr lang="en-US" altLang="zh-CN" sz="2800" dirty="0">
              <a:solidFill>
                <a:schemeClr val="tx1"/>
              </a:solidFill>
            </a:endParaRPr>
          </a:p>
        </p:txBody>
      </p:sp>
      <p:sp>
        <p:nvSpPr>
          <p:cNvPr id="2" name="文本框 46082"/>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31</a:t>
            </a:r>
            <a:endParaRPr lang="zh-CN" altLang="en-US" sz="1400" b="0" dirty="0">
              <a:solidFill>
                <a:schemeClr val="tx2"/>
              </a:solidFill>
              <a:latin typeface="DejaVu Sans" panose="020B0603030804020204" charset="0"/>
              <a:ea typeface="方正书宋_GBK" panose="02000000000000000000" charset="-122"/>
            </a:endParaRPr>
          </a:p>
        </p:txBody>
      </p:sp>
      <p:sp>
        <p:nvSpPr>
          <p:cNvPr id="55300" name="矩形 46083"/>
          <p:cNvSpPr/>
          <p:nvPr/>
        </p:nvSpPr>
        <p:spPr>
          <a:xfrm>
            <a:off x="176213" y="638810"/>
            <a:ext cx="8734425" cy="681990"/>
          </a:xfrm>
          <a:prstGeom prst="rect">
            <a:avLst/>
          </a:prstGeom>
          <a:noFill/>
          <a:ln w="9525">
            <a:noFill/>
            <a:miter/>
          </a:ln>
        </p:spPr>
        <p:txBody>
          <a:bodyPr anchor="t">
            <a:spAutoFit/>
          </a:bodyPr>
          <a:p>
            <a:pPr marL="533400" lvl="0" indent="-533400" algn="ctr">
              <a:lnSpc>
                <a:spcPct val="120000"/>
              </a:lnSpc>
              <a:spcBef>
                <a:spcPct val="30000"/>
              </a:spcBef>
              <a:buClr>
                <a:schemeClr val="tx2"/>
              </a:buClr>
              <a:buSzPct val="95000"/>
            </a:pPr>
            <a:r>
              <a:rPr lang="en-US" altLang="zh-CN" dirty="0">
                <a:solidFill>
                  <a:srgbClr val="990000"/>
                </a:solidFill>
                <a:latin typeface="DejaVu Sans" panose="020B0603030804020204" charset="0"/>
                <a:ea typeface="方正书宋_GBK" panose="02000000000000000000" charset="-122"/>
              </a:rPr>
              <a:t>5</a:t>
            </a:r>
            <a:r>
              <a:rPr lang="zh-CN" altLang="en-US" dirty="0">
                <a:solidFill>
                  <a:srgbClr val="990000"/>
                </a:solidFill>
                <a:latin typeface="DejaVu Sans" panose="020B0603030804020204" charset="0"/>
                <a:ea typeface="方正书宋_GBK" panose="02000000000000000000" charset="-122"/>
              </a:rPr>
              <a:t>. </a:t>
            </a:r>
            <a:r>
              <a:rPr lang="zh-CN" altLang="en-US" dirty="0">
                <a:solidFill>
                  <a:schemeClr val="tx2"/>
                </a:solidFill>
                <a:latin typeface="DejaVu Sans" panose="020B0603030804020204" charset="0"/>
                <a:ea typeface="方正书宋_GBK" panose="02000000000000000000" charset="-122"/>
              </a:rPr>
              <a:t>操作系统的进一步发展-</a:t>
            </a:r>
            <a:r>
              <a:rPr lang="zh-CN" altLang="en-US" dirty="0">
                <a:solidFill>
                  <a:srgbClr val="990000"/>
                </a:solidFill>
                <a:latin typeface="DejaVu Sans" panose="020B0603030804020204" charset="0"/>
                <a:ea typeface="方正书宋_GBK" panose="02000000000000000000" charset="-122"/>
              </a:rPr>
              <a:t>个人计算机操作系统</a:t>
            </a:r>
            <a:endParaRPr lang="zh-CN" altLang="en-US" dirty="0">
              <a:solidFill>
                <a:srgbClr val="990000"/>
              </a:solidFill>
              <a:latin typeface="DejaVu Sans" panose="020B0603030804020204" charset="0"/>
              <a:ea typeface="方正书宋_GBK" panose="02000000000000000000" charset="-122"/>
            </a:endParaRPr>
          </a:p>
        </p:txBody>
      </p:sp>
      <p:sp>
        <p:nvSpPr>
          <p:cNvPr id="55301" name="矩形 4608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0-#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8">
                                            <p:txEl>
                                              <p:charRg st="0" end="64"/>
                                            </p:txEl>
                                          </p:spTgt>
                                        </p:tgtEl>
                                        <p:attrNameLst>
                                          <p:attrName>style.visibility</p:attrName>
                                        </p:attrNameLst>
                                      </p:cBhvr>
                                      <p:to>
                                        <p:strVal val="visible"/>
                                      </p:to>
                                    </p:set>
                                    <p:anim calcmode="lin" valueType="num">
                                      <p:cBhvr additive="base">
                                        <p:cTn id="13" dur="500" fill="hold"/>
                                        <p:tgtEl>
                                          <p:spTgt spid="55298">
                                            <p:txEl>
                                              <p:charRg st="0"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charRg st="0" end="6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298">
                                            <p:txEl>
                                              <p:charRg st="106" end="179"/>
                                            </p:txEl>
                                          </p:spTgt>
                                        </p:tgtEl>
                                        <p:attrNameLst>
                                          <p:attrName>style.visibility</p:attrName>
                                        </p:attrNameLst>
                                      </p:cBhvr>
                                      <p:to>
                                        <p:strVal val="visible"/>
                                      </p:to>
                                    </p:set>
                                    <p:anim calcmode="lin" valueType="num">
                                      <p:cBhvr additive="base">
                                        <p:cTn id="17" dur="500" fill="hold"/>
                                        <p:tgtEl>
                                          <p:spTgt spid="55298">
                                            <p:txEl>
                                              <p:charRg st="106" end="17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charRg st="106" end="17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5298">
                                            <p:txEl>
                                              <p:charRg st="3" end="3"/>
                                            </p:txEl>
                                          </p:spTgt>
                                        </p:tgtEl>
                                        <p:attrNameLst>
                                          <p:attrName>style.visibility</p:attrName>
                                        </p:attrNameLst>
                                      </p:cBhvr>
                                      <p:to>
                                        <p:strVal val="visible"/>
                                      </p:to>
                                    </p:set>
                                    <p:anim calcmode="lin" valueType="num">
                                      <p:cBhvr additive="base">
                                        <p:cTn id="21" dur="500" fill="hold"/>
                                        <p:tgtEl>
                                          <p:spTgt spid="55298">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8">
                                            <p:txEl>
                                              <p:char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298">
                                            <p:txEl>
                                              <p:charRg st="4" end="4"/>
                                            </p:txEl>
                                          </p:spTgt>
                                        </p:tgtEl>
                                        <p:attrNameLst>
                                          <p:attrName>style.visibility</p:attrName>
                                        </p:attrNameLst>
                                      </p:cBhvr>
                                      <p:to>
                                        <p:strVal val="visible"/>
                                      </p:to>
                                    </p:set>
                                    <p:anim calcmode="lin" valueType="num">
                                      <p:cBhvr additive="base">
                                        <p:cTn id="25" dur="500" fill="hold"/>
                                        <p:tgtEl>
                                          <p:spTgt spid="55298">
                                            <p:txEl>
                                              <p:char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48129"/>
          <p:cNvSpPr>
            <a:spLocks noGrp="true"/>
          </p:cNvSpPr>
          <p:nvPr>
            <p:ph type="body"/>
          </p:nvPr>
        </p:nvSpPr>
        <p:spPr>
          <a:xfrm>
            <a:off x="138113" y="500063"/>
            <a:ext cx="7999412" cy="811530"/>
          </a:xfrm>
        </p:spPr>
        <p:txBody>
          <a:bodyPr wrap="square" anchor="t">
            <a:spAutoFit/>
          </a:bodyPr>
          <a:p>
            <a:pPr lvl="0">
              <a:lnSpc>
                <a:spcPct val="130000"/>
              </a:lnSpc>
              <a:buNone/>
            </a:pPr>
            <a:r>
              <a:rPr lang="en-US" altLang="zh-CN" b="1" dirty="0">
                <a:solidFill>
                  <a:srgbClr val="990000"/>
                </a:solidFill>
              </a:rPr>
              <a:t>5</a:t>
            </a:r>
            <a:r>
              <a:rPr lang="zh-CN" altLang="en-US" b="1" dirty="0">
                <a:solidFill>
                  <a:srgbClr val="990000"/>
                </a:solidFill>
              </a:rPr>
              <a:t>. </a:t>
            </a:r>
            <a:r>
              <a:rPr lang="zh-CN" altLang="en-US" sz="3600" b="1" dirty="0">
                <a:solidFill>
                  <a:schemeClr val="tx2"/>
                </a:solidFill>
              </a:rPr>
              <a:t>操作系统的进一步发展-</a:t>
            </a:r>
            <a:r>
              <a:rPr lang="zh-CN" altLang="en-US" b="1" dirty="0">
                <a:solidFill>
                  <a:srgbClr val="990000"/>
                </a:solidFill>
              </a:rPr>
              <a:t>网络操作系统</a:t>
            </a:r>
            <a:endParaRPr lang="zh-CN" altLang="en-US" b="1" dirty="0">
              <a:solidFill>
                <a:srgbClr val="990000"/>
              </a:solidFill>
            </a:endParaRPr>
          </a:p>
        </p:txBody>
      </p:sp>
      <p:sp>
        <p:nvSpPr>
          <p:cNvPr id="2" name="文本框 48130"/>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33</a:t>
            </a:r>
            <a:endParaRPr lang="zh-CN" altLang="en-US" sz="1400" b="0" dirty="0">
              <a:solidFill>
                <a:schemeClr val="tx2"/>
              </a:solidFill>
              <a:latin typeface="DejaVu Sans" panose="020B0603030804020204" charset="0"/>
              <a:ea typeface="方正书宋_GBK" panose="02000000000000000000" charset="-122"/>
            </a:endParaRPr>
          </a:p>
        </p:txBody>
      </p:sp>
      <p:pic>
        <p:nvPicPr>
          <p:cNvPr id="57348" name="图片 48131" descr="Drawing3"/>
          <p:cNvPicPr>
            <a:picLocks noChangeAspect="true"/>
          </p:cNvPicPr>
          <p:nvPr/>
        </p:nvPicPr>
        <p:blipFill>
          <a:blip r:embed="rId1"/>
          <a:stretch>
            <a:fillRect/>
          </a:stretch>
        </p:blipFill>
        <p:spPr>
          <a:xfrm>
            <a:off x="1426528" y="2879090"/>
            <a:ext cx="5602287" cy="3176588"/>
          </a:xfrm>
          <a:prstGeom prst="rect">
            <a:avLst/>
          </a:prstGeom>
          <a:solidFill>
            <a:schemeClr val="accent1"/>
          </a:solidFill>
          <a:ln w="9525">
            <a:noFill/>
            <a:miter/>
          </a:ln>
        </p:spPr>
      </p:pic>
      <p:sp>
        <p:nvSpPr>
          <p:cNvPr id="57349" name="文本框 48132"/>
          <p:cNvSpPr txBox="true"/>
          <p:nvPr/>
        </p:nvSpPr>
        <p:spPr>
          <a:xfrm>
            <a:off x="3416618" y="6077585"/>
            <a:ext cx="1947862" cy="336550"/>
          </a:xfrm>
          <a:prstGeom prst="rect">
            <a:avLst/>
          </a:prstGeom>
          <a:noFill/>
          <a:ln w="9525">
            <a:noFill/>
            <a:miter/>
          </a:ln>
        </p:spPr>
        <p:txBody>
          <a:bodyPr anchor="t">
            <a:spAutoFit/>
          </a:bodyPr>
          <a:p>
            <a:pPr lvl="0" algn="ctr">
              <a:spcBef>
                <a:spcPct val="50000"/>
              </a:spcBef>
            </a:pPr>
            <a:r>
              <a:rPr lang="zh-CN" altLang="en-US" sz="1600" b="0" dirty="0">
                <a:solidFill>
                  <a:schemeClr val="tx1"/>
                </a:solidFill>
                <a:latin typeface="DejaVu Sans" panose="020B0603030804020204" charset="0"/>
                <a:ea typeface="方正书宋_GBK" panose="02000000000000000000" charset="-122"/>
              </a:rPr>
              <a:t>计算机网络示意图</a:t>
            </a:r>
            <a:endParaRPr lang="zh-CN" altLang="en-US" sz="1600" b="0" dirty="0">
              <a:solidFill>
                <a:schemeClr val="tx1"/>
              </a:solidFill>
              <a:latin typeface="DejaVu Sans" panose="020B0603030804020204" charset="0"/>
              <a:ea typeface="方正书宋_GBK" panose="02000000000000000000" charset="-122"/>
            </a:endParaRPr>
          </a:p>
        </p:txBody>
      </p:sp>
      <p:sp>
        <p:nvSpPr>
          <p:cNvPr id="57350" name="矩形 48133"/>
          <p:cNvSpPr/>
          <p:nvPr/>
        </p:nvSpPr>
        <p:spPr>
          <a:xfrm>
            <a:off x="380365" y="1809750"/>
            <a:ext cx="8549640" cy="977265"/>
          </a:xfrm>
          <a:prstGeom prst="rect">
            <a:avLst/>
          </a:prstGeom>
          <a:noFill/>
          <a:ln w="9525">
            <a:noFill/>
            <a:miter/>
          </a:ln>
        </p:spPr>
        <p:txBody>
          <a:bodyPr wrap="square">
            <a:spAutoFit/>
          </a:bodyPr>
          <a:p>
            <a:pPr marL="571500" lvl="0" indent="-571500" algn="l" fontAlgn="base">
              <a:lnSpc>
                <a:spcPct val="120000"/>
              </a:lnSpc>
              <a:spcBef>
                <a:spcPct val="20000"/>
              </a:spcBef>
              <a:buClr>
                <a:schemeClr val="tx2"/>
              </a:buClr>
              <a:buSzPct val="95000"/>
            </a:pPr>
            <a:r>
              <a:rPr lang="en-US" altLang="x-none"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利用通讯线路将一些独立自治的计算机相互连接形成的一个集合体称为计算机网络</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Symbol" panose="05050102010706020507" pitchFamily="2" charset="2"/>
            </a:endParaRPr>
          </a:p>
        </p:txBody>
      </p:sp>
      <p:sp>
        <p:nvSpPr>
          <p:cNvPr id="57351" name="矩形 48134"/>
          <p:cNvSpPr/>
          <p:nvPr/>
        </p:nvSpPr>
        <p:spPr>
          <a:xfrm>
            <a:off x="665163" y="12350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计算机网络的定义</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57354" name="矩形 4813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46">
                                            <p:txEl>
                                              <p:charRg st="0" end="21"/>
                                            </p:txEl>
                                          </p:spTgt>
                                        </p:tgtEl>
                                        <p:attrNameLst>
                                          <p:attrName>style.visibility</p:attrName>
                                        </p:attrNameLst>
                                      </p:cBhvr>
                                      <p:to>
                                        <p:strVal val="visible"/>
                                      </p:to>
                                    </p:set>
                                    <p:anim calcmode="lin" valueType="num">
                                      <p:cBhvr>
                                        <p:cTn id="7" dur="500" fill="hold"/>
                                        <p:tgtEl>
                                          <p:spTgt spid="57346">
                                            <p:txEl>
                                              <p:charRg st="0" end="21"/>
                                            </p:txEl>
                                          </p:spTgt>
                                        </p:tgtEl>
                                        <p:attrNameLst>
                                          <p:attrName>ppt_w</p:attrName>
                                        </p:attrNameLst>
                                      </p:cBhvr>
                                      <p:tavLst>
                                        <p:tav tm="0">
                                          <p:val>
                                            <p:fltVal val="0.000000"/>
                                          </p:val>
                                        </p:tav>
                                        <p:tav tm="100000">
                                          <p:val>
                                            <p:strVal val="#ppt_w"/>
                                          </p:val>
                                        </p:tav>
                                      </p:tavLst>
                                    </p:anim>
                                    <p:anim calcmode="lin" valueType="num">
                                      <p:cBhvr>
                                        <p:cTn id="8" dur="500" fill="hold"/>
                                        <p:tgtEl>
                                          <p:spTgt spid="57346">
                                            <p:txEl>
                                              <p:charRg st="0" end="2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51"/>
                                        </p:tgtEl>
                                        <p:attrNameLst>
                                          <p:attrName>style.visibility</p:attrName>
                                        </p:attrNameLst>
                                      </p:cBhvr>
                                      <p:to>
                                        <p:strVal val="visible"/>
                                      </p:to>
                                    </p:set>
                                    <p:anim calcmode="lin" valueType="num">
                                      <p:cBhvr additive="base">
                                        <p:cTn id="13" dur="500" fill="hold"/>
                                        <p:tgtEl>
                                          <p:spTgt spid="57351"/>
                                        </p:tgtEl>
                                        <p:attrNameLst>
                                          <p:attrName>ppt_x</p:attrName>
                                        </p:attrNameLst>
                                      </p:cBhvr>
                                      <p:tavLst>
                                        <p:tav tm="0">
                                          <p:val>
                                            <p:strVal val="0-#ppt_w/2"/>
                                          </p:val>
                                        </p:tav>
                                        <p:tav tm="100000">
                                          <p:val>
                                            <p:strVal val="#ppt_x"/>
                                          </p:val>
                                        </p:tav>
                                      </p:tavLst>
                                    </p:anim>
                                    <p:anim calcmode="lin" valueType="num">
                                      <p:cBhvr additive="base">
                                        <p:cTn id="14"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50"/>
                                        </p:tgtEl>
                                        <p:attrNameLst>
                                          <p:attrName>style.visibility</p:attrName>
                                        </p:attrNameLst>
                                      </p:cBhvr>
                                      <p:to>
                                        <p:strVal val="visible"/>
                                      </p:to>
                                    </p:set>
                                    <p:anim calcmode="lin" valueType="num">
                                      <p:cBhvr additive="base">
                                        <p:cTn id="19" dur="500" fill="hold"/>
                                        <p:tgtEl>
                                          <p:spTgt spid="57350"/>
                                        </p:tgtEl>
                                        <p:attrNameLst>
                                          <p:attrName>ppt_x</p:attrName>
                                        </p:attrNameLst>
                                      </p:cBhvr>
                                      <p:tavLst>
                                        <p:tav tm="0">
                                          <p:val>
                                            <p:strVal val="#ppt_x"/>
                                          </p:val>
                                        </p:tav>
                                        <p:tav tm="100000">
                                          <p:val>
                                            <p:strVal val="#ppt_x"/>
                                          </p:val>
                                        </p:tav>
                                      </p:tavLst>
                                    </p:anim>
                                    <p:anim calcmode="lin" valueType="num">
                                      <p:cBhvr additive="base">
                                        <p:cTn id="2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8"/>
                                        </p:tgtEl>
                                        <p:attrNameLst>
                                          <p:attrName>style.visibility</p:attrName>
                                        </p:attrNameLst>
                                      </p:cBhvr>
                                      <p:to>
                                        <p:strVal val="visible"/>
                                      </p:to>
                                    </p:set>
                                    <p:anim calcmode="lin" valueType="num">
                                      <p:cBhvr additive="base">
                                        <p:cTn id="25" dur="500" fill="hold"/>
                                        <p:tgtEl>
                                          <p:spTgt spid="57348"/>
                                        </p:tgtEl>
                                        <p:attrNameLst>
                                          <p:attrName>ppt_x</p:attrName>
                                        </p:attrNameLst>
                                      </p:cBhvr>
                                      <p:tavLst>
                                        <p:tav tm="0">
                                          <p:val>
                                            <p:strVal val="#ppt_x"/>
                                          </p:val>
                                        </p:tav>
                                        <p:tav tm="100000">
                                          <p:val>
                                            <p:strVal val="#ppt_x"/>
                                          </p:val>
                                        </p:tav>
                                      </p:tavLst>
                                    </p:anim>
                                    <p:anim calcmode="lin" valueType="num">
                                      <p:cBhvr additive="base">
                                        <p:cTn id="26"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P spid="57349" grpId="0"/>
      <p:bldP spid="57350" grpId="0"/>
      <p:bldP spid="5735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占位符 49153"/>
          <p:cNvSpPr>
            <a:spLocks noGrp="true"/>
          </p:cNvSpPr>
          <p:nvPr>
            <p:ph type="body"/>
          </p:nvPr>
        </p:nvSpPr>
        <p:spPr>
          <a:xfrm>
            <a:off x="518160" y="1257300"/>
            <a:ext cx="8239760" cy="2599690"/>
          </a:xfrm>
        </p:spPr>
        <p:txBody>
          <a:bodyPr wrap="square" anchor="t">
            <a:spAutoFit/>
          </a:bodyPr>
          <a:p>
            <a:pPr lvl="0">
              <a:lnSpc>
                <a:spcPct val="130000"/>
              </a:lnSpc>
              <a:buNone/>
            </a:pPr>
            <a:r>
              <a:rPr lang="zh-CN" altLang="en-US" sz="2400" dirty="0">
                <a:solidFill>
                  <a:schemeClr val="tx1"/>
                </a:solidFill>
                <a:sym typeface="Symbol" panose="05050102010706020507" pitchFamily="2" charset="2"/>
              </a:rPr>
              <a:t>网络操作系统除了具备一般操作系统应具有的功能模块外(如系统核心、设备管理、存储管理、文件系统等)，还要增加一个网络通信模块。</a:t>
            </a:r>
            <a:endParaRPr lang="zh-CN" altLang="en-US" sz="2400" dirty="0">
              <a:solidFill>
                <a:schemeClr val="tx1"/>
              </a:solidFill>
              <a:sym typeface="Symbol" panose="05050102010706020507" pitchFamily="2" charset="2"/>
            </a:endParaRPr>
          </a:p>
          <a:p>
            <a:pPr lvl="0">
              <a:lnSpc>
                <a:spcPct val="130000"/>
              </a:lnSpc>
              <a:buNone/>
            </a:pPr>
            <a:r>
              <a:rPr lang="zh-CN" altLang="en-US" sz="2400" dirty="0">
                <a:solidFill>
                  <a:schemeClr val="tx1"/>
                </a:solidFill>
                <a:sym typeface="Symbol" panose="05050102010706020507" pitchFamily="2" charset="2"/>
              </a:rPr>
              <a:t>该模块由通信接口中断处理程序、通信控制程序以及各级网络协议软件组成。 </a:t>
            </a:r>
            <a:endParaRPr lang="zh-CN" altLang="en-US" sz="2400" dirty="0">
              <a:solidFill>
                <a:schemeClr val="tx1"/>
              </a:solidFill>
              <a:sym typeface="Symbol" panose="05050102010706020507" pitchFamily="2" charset="2"/>
            </a:endParaRPr>
          </a:p>
        </p:txBody>
      </p:sp>
      <p:sp>
        <p:nvSpPr>
          <p:cNvPr id="58372" name="矩形 49155"/>
          <p:cNvSpPr/>
          <p:nvPr/>
        </p:nvSpPr>
        <p:spPr>
          <a:xfrm>
            <a:off x="666750" y="636588"/>
            <a:ext cx="4400550" cy="60769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网络操作系统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58374" name="矩形 4915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0">
                                            <p:txEl>
                                              <p:charRg st="0" end="33"/>
                                            </p:txEl>
                                          </p:spTgt>
                                        </p:tgtEl>
                                        <p:attrNameLst>
                                          <p:attrName>style.visibility</p:attrName>
                                        </p:attrNameLst>
                                      </p:cBhvr>
                                      <p:to>
                                        <p:strVal val="visible"/>
                                      </p:to>
                                    </p:set>
                                    <p:anim calcmode="lin" valueType="num">
                                      <p:cBhvr additive="base">
                                        <p:cTn id="13" dur="500" fill="hold"/>
                                        <p:tgtEl>
                                          <p:spTgt spid="58370">
                                            <p:txEl>
                                              <p:charRg st="0"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0">
                                            <p:txEl>
                                              <p:charRg st="1" end="1"/>
                                            </p:txEl>
                                          </p:spTgt>
                                        </p:tgtEl>
                                        <p:attrNameLst>
                                          <p:attrName>style.visibility</p:attrName>
                                        </p:attrNameLst>
                                      </p:cBhvr>
                                      <p:to>
                                        <p:strVal val="visible"/>
                                      </p:to>
                                    </p:set>
                                    <p:anim calcmode="lin" valueType="num">
                                      <p:cBhvr additive="base">
                                        <p:cTn id="19" dur="500" fill="hold"/>
                                        <p:tgtEl>
                                          <p:spTgt spid="58370">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0">
                                            <p:txEl>
                                              <p:char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矩形 12289"/>
          <p:cNvSpPr/>
          <p:nvPr/>
        </p:nvSpPr>
        <p:spPr>
          <a:xfrm>
            <a:off x="146050" y="1227138"/>
            <a:ext cx="4751388" cy="472122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a:t>
            </a: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认识操作系统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trike="noStrike" noProof="1" dirty="0">
                <a:solidFill>
                  <a:srgbClr val="800000"/>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从操作系统在计算机系统中的位置来分析</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操作系统是什么 ？</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zh-CN" altLang="en-US" sz="28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zh-CN" altLang="en-US" sz="28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②</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操作系统能做什么 ？</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zh-CN" altLang="en-US" sz="28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zh-CN" altLang="en-US" sz="28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③</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操作系统如何去做 ？     </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12290"/>
          <p:cNvPicPr>
            <a:picLocks noGrp="true" noChangeAspect="true"/>
          </p:cNvPicPr>
          <p:nvPr>
            <p:ph idx="2147483647"/>
          </p:nvPr>
        </p:nvPicPr>
        <p:blipFill>
          <a:blip r:embed="rId1"/>
          <a:stretch>
            <a:fillRect/>
          </a:stretch>
        </p:blipFill>
        <p:spPr>
          <a:xfrm>
            <a:off x="0" y="0"/>
            <a:ext cx="838200" cy="517525"/>
          </a:xfrm>
        </p:spPr>
      </p:pic>
      <p:sp>
        <p:nvSpPr>
          <p:cNvPr id="12293" name="矩形 12292"/>
          <p:cNvSpPr/>
          <p:nvPr/>
        </p:nvSpPr>
        <p:spPr>
          <a:xfrm>
            <a:off x="622300" y="3556000"/>
            <a:ext cx="31781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操作系统定义</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12294" name="矩形 12293"/>
          <p:cNvSpPr/>
          <p:nvPr/>
        </p:nvSpPr>
        <p:spPr>
          <a:xfrm>
            <a:off x="623888" y="4786313"/>
            <a:ext cx="31781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操作系统的功能</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12295" name="矩形 12294"/>
          <p:cNvSpPr/>
          <p:nvPr/>
        </p:nvSpPr>
        <p:spPr>
          <a:xfrm>
            <a:off x="582613" y="5945188"/>
            <a:ext cx="3773488"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操作系统的实现技术</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12296" name="矩形 12295"/>
          <p:cNvSpPr/>
          <p:nvPr/>
        </p:nvSpPr>
        <p:spPr>
          <a:xfrm>
            <a:off x="187325" y="527050"/>
            <a:ext cx="5738813" cy="681990"/>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操作系统课程的重要性</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12297" name="组合 12296"/>
          <p:cNvGrpSpPr/>
          <p:nvPr/>
        </p:nvGrpSpPr>
        <p:grpSpPr>
          <a:xfrm>
            <a:off x="5051425" y="1236663"/>
            <a:ext cx="3598863" cy="4276725"/>
            <a:chOff x="0" y="0"/>
            <a:chExt cx="2267" cy="2694"/>
          </a:xfrm>
        </p:grpSpPr>
        <p:grpSp>
          <p:nvGrpSpPr>
            <p:cNvPr id="3" name="组合 12297"/>
            <p:cNvGrpSpPr/>
            <p:nvPr/>
          </p:nvGrpSpPr>
          <p:grpSpPr>
            <a:xfrm>
              <a:off x="0" y="0"/>
              <a:ext cx="2267" cy="2267"/>
              <a:chOff x="0" y="0"/>
              <a:chExt cx="2267" cy="2267"/>
            </a:xfrm>
          </p:grpSpPr>
          <p:sp>
            <p:nvSpPr>
              <p:cNvPr id="12298" name="椭圆 12298"/>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12299" name="椭圆 12299"/>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12300" name="椭圆 12300"/>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12301" name="文本框 12301"/>
              <p:cNvSpPr txBox="true"/>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裸机</a:t>
                </a:r>
                <a:endParaRPr lang="zh-CN" altLang="en-US" sz="1400" dirty="0">
                  <a:solidFill>
                    <a:srgbClr val="000000"/>
                  </a:solidFill>
                  <a:latin typeface="DejaVu Sans" panose="020B0603030804020204" charset="0"/>
                  <a:ea typeface="方正书宋_GBK" panose="02000000000000000000" charset="-122"/>
                </a:endParaRPr>
              </a:p>
            </p:txBody>
          </p:sp>
          <p:sp>
            <p:nvSpPr>
              <p:cNvPr id="12302" name="文本框 12302"/>
              <p:cNvSpPr txBox="true"/>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作</a:t>
                </a:r>
                <a:endParaRPr lang="zh-CN" altLang="en-US" sz="1400" dirty="0">
                  <a:solidFill>
                    <a:srgbClr val="000000"/>
                  </a:solidFill>
                  <a:latin typeface="DejaVu Sans" panose="020B0603030804020204" charset="0"/>
                  <a:ea typeface="方正书宋_GBK" panose="02000000000000000000" charset="-122"/>
                </a:endParaRPr>
              </a:p>
            </p:txBody>
          </p:sp>
          <p:sp>
            <p:nvSpPr>
              <p:cNvPr id="12303" name="文本框 12303"/>
              <p:cNvSpPr txBox="true"/>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系</a:t>
                </a:r>
                <a:endParaRPr lang="zh-CN" altLang="en-US" sz="1400" dirty="0">
                  <a:solidFill>
                    <a:srgbClr val="000000"/>
                  </a:solidFill>
                  <a:latin typeface="DejaVu Sans" panose="020B0603030804020204" charset="0"/>
                  <a:ea typeface="方正书宋_GBK" panose="02000000000000000000" charset="-122"/>
                </a:endParaRPr>
              </a:p>
            </p:txBody>
          </p:sp>
          <p:sp>
            <p:nvSpPr>
              <p:cNvPr id="12304" name="文本框 12304"/>
              <p:cNvSpPr txBox="true"/>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统</a:t>
                </a:r>
                <a:endParaRPr lang="zh-CN" altLang="en-US" sz="1400" dirty="0">
                  <a:solidFill>
                    <a:srgbClr val="000000"/>
                  </a:solidFill>
                  <a:latin typeface="DejaVu Sans" panose="020B0603030804020204" charset="0"/>
                  <a:ea typeface="方正书宋_GBK" panose="02000000000000000000" charset="-122"/>
                </a:endParaRPr>
              </a:p>
            </p:txBody>
          </p:sp>
          <p:sp>
            <p:nvSpPr>
              <p:cNvPr id="12305" name="文本框 12305"/>
              <p:cNvSpPr txBox="true"/>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应</a:t>
                </a:r>
                <a:endParaRPr lang="zh-CN" altLang="en-US" sz="1400" dirty="0">
                  <a:solidFill>
                    <a:srgbClr val="000000"/>
                  </a:solidFill>
                  <a:latin typeface="DejaVu Sans" panose="020B0603030804020204" charset="0"/>
                  <a:ea typeface="方正书宋_GBK" panose="02000000000000000000" charset="-122"/>
                </a:endParaRPr>
              </a:p>
            </p:txBody>
          </p:sp>
          <p:sp>
            <p:nvSpPr>
              <p:cNvPr id="12306" name="文本框 12306"/>
              <p:cNvSpPr txBox="true"/>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12307" name="文本框 12307"/>
              <p:cNvSpPr txBox="true"/>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12308" name="文本框 12308"/>
              <p:cNvSpPr txBox="true"/>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12309" name="文本框 12309"/>
              <p:cNvSpPr txBox="true"/>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12310" name="文本框 12310"/>
              <p:cNvSpPr txBox="true"/>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12311" name="文本框 12311"/>
              <p:cNvSpPr txBox="true"/>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12312" name="文本框 12312"/>
              <p:cNvSpPr txBox="true"/>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户</a:t>
                </a:r>
                <a:endParaRPr lang="zh-CN" altLang="en-US" sz="1400" dirty="0">
                  <a:solidFill>
                    <a:srgbClr val="000000"/>
                  </a:solidFill>
                  <a:latin typeface="DejaVu Sans" panose="020B0603030804020204" charset="0"/>
                  <a:ea typeface="方正书宋_GBK" panose="02000000000000000000" charset="-122"/>
                </a:endParaRPr>
              </a:p>
            </p:txBody>
          </p:sp>
          <p:sp>
            <p:nvSpPr>
              <p:cNvPr id="12313" name="文本框 12313"/>
              <p:cNvSpPr txBox="true"/>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操</a:t>
                </a:r>
                <a:endParaRPr lang="zh-CN" altLang="en-US" sz="1400" dirty="0">
                  <a:solidFill>
                    <a:srgbClr val="000000"/>
                  </a:solidFill>
                  <a:latin typeface="DejaVu Sans" panose="020B0603030804020204" charset="0"/>
                  <a:ea typeface="方正书宋_GBK" panose="02000000000000000000" charset="-122"/>
                </a:endParaRPr>
              </a:p>
            </p:txBody>
          </p:sp>
        </p:grpSp>
        <p:sp>
          <p:nvSpPr>
            <p:cNvPr id="12315" name="矩形 12314"/>
            <p:cNvSpPr/>
            <p:nvPr/>
          </p:nvSpPr>
          <p:spPr>
            <a:xfrm>
              <a:off x="169" y="2436"/>
              <a:ext cx="1719"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grpSp>
      <p:sp>
        <p:nvSpPr>
          <p:cNvPr id="12316" name="矩形 1231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6">
                                            <p:txEl>
                                              <p:charRg st="0" end="15"/>
                                            </p:txEl>
                                          </p:spTgt>
                                        </p:tgtEl>
                                        <p:attrNameLst>
                                          <p:attrName>style.visibility</p:attrName>
                                        </p:attrNameLst>
                                      </p:cBhvr>
                                      <p:to>
                                        <p:strVal val="visible"/>
                                      </p:to>
                                    </p:set>
                                    <p:anim calcmode="lin" valueType="num">
                                      <p:cBhvr additive="base">
                                        <p:cTn id="7" dur="1000" fill="hold"/>
                                        <p:tgtEl>
                                          <p:spTgt spid="12296">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charRg st="0" end="16"/>
                                            </p:txEl>
                                          </p:spTgt>
                                        </p:tgtEl>
                                        <p:attrNameLst>
                                          <p:attrName>style.visibility</p:attrName>
                                        </p:attrNameLst>
                                      </p:cBhvr>
                                      <p:to>
                                        <p:strVal val="visible"/>
                                      </p:to>
                                    </p:set>
                                    <p:anim calcmode="lin" valueType="num">
                                      <p:cBhvr additive="base">
                                        <p:cTn id="13" dur="1000" fill="hold"/>
                                        <p:tgtEl>
                                          <p:spTgt spid="12290">
                                            <p:txEl>
                                              <p:charRg st="0" end="1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0">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charRg st="16" end="40"/>
                                            </p:txEl>
                                          </p:spTgt>
                                        </p:tgtEl>
                                        <p:attrNameLst>
                                          <p:attrName>style.visibility</p:attrName>
                                        </p:attrNameLst>
                                      </p:cBhvr>
                                      <p:to>
                                        <p:strVal val="visible"/>
                                      </p:to>
                                    </p:set>
                                    <p:anim calcmode="lin" valueType="num">
                                      <p:cBhvr additive="base">
                                        <p:cTn id="19" dur="1000" fill="hold"/>
                                        <p:tgtEl>
                                          <p:spTgt spid="12290">
                                            <p:txEl>
                                              <p:charRg st="16" end="4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0">
                                            <p:txEl>
                                              <p:charRg st="16" end="4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297"/>
                                        </p:tgtEl>
                                        <p:attrNameLst>
                                          <p:attrName>style.visibility</p:attrName>
                                        </p:attrNameLst>
                                      </p:cBhvr>
                                      <p:to>
                                        <p:strVal val="visible"/>
                                      </p:to>
                                    </p:set>
                                    <p:anim calcmode="lin" valueType="num">
                                      <p:cBhvr additive="base">
                                        <p:cTn id="25" dur="500" fill="hold"/>
                                        <p:tgtEl>
                                          <p:spTgt spid="12297"/>
                                        </p:tgtEl>
                                        <p:attrNameLst>
                                          <p:attrName>ppt_x</p:attrName>
                                        </p:attrNameLst>
                                      </p:cBhvr>
                                      <p:tavLst>
                                        <p:tav tm="0">
                                          <p:val>
                                            <p:strVal val="1+#ppt_w/2"/>
                                          </p:val>
                                        </p:tav>
                                        <p:tav tm="100000">
                                          <p:val>
                                            <p:strVal val="#ppt_x"/>
                                          </p:val>
                                        </p:tav>
                                      </p:tavLst>
                                    </p:anim>
                                    <p:anim calcmode="lin" valueType="num">
                                      <p:cBhvr additive="base">
                                        <p:cTn id="26" dur="500" fill="hold"/>
                                        <p:tgtEl>
                                          <p:spTgt spid="1229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290">
                                            <p:txEl>
                                              <p:charRg st="40" end="52"/>
                                            </p:txEl>
                                          </p:spTgt>
                                        </p:tgtEl>
                                        <p:attrNameLst>
                                          <p:attrName>style.visibility</p:attrName>
                                        </p:attrNameLst>
                                      </p:cBhvr>
                                      <p:to>
                                        <p:strVal val="visible"/>
                                      </p:to>
                                    </p:set>
                                    <p:anim calcmode="lin" valueType="num">
                                      <p:cBhvr additive="base">
                                        <p:cTn id="31" dur="500" fill="hold"/>
                                        <p:tgtEl>
                                          <p:spTgt spid="12290">
                                            <p:txEl>
                                              <p:charRg st="40" end="5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0">
                                            <p:txEl>
                                              <p:charRg st="40" end="52"/>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2290">
                                            <p:txEl>
                                              <p:charRg st="52" end="57"/>
                                            </p:txEl>
                                          </p:spTgt>
                                        </p:tgtEl>
                                        <p:attrNameLst>
                                          <p:attrName>style.visibility</p:attrName>
                                        </p:attrNameLst>
                                      </p:cBhvr>
                                      <p:to>
                                        <p:strVal val="visible"/>
                                      </p:to>
                                    </p:set>
                                    <p:anim calcmode="lin" valueType="num">
                                      <p:cBhvr additive="base">
                                        <p:cTn id="35" dur="500" fill="hold"/>
                                        <p:tgtEl>
                                          <p:spTgt spid="12290">
                                            <p:txEl>
                                              <p:charRg st="52" end="5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2290">
                                            <p:txEl>
                                              <p:charRg st="52" end="5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2290">
                                            <p:txEl>
                                              <p:charRg st="57" end="70"/>
                                            </p:txEl>
                                          </p:spTgt>
                                        </p:tgtEl>
                                        <p:attrNameLst>
                                          <p:attrName>style.visibility</p:attrName>
                                        </p:attrNameLst>
                                      </p:cBhvr>
                                      <p:to>
                                        <p:strVal val="visible"/>
                                      </p:to>
                                    </p:set>
                                    <p:anim calcmode="lin" valueType="num">
                                      <p:cBhvr additive="base">
                                        <p:cTn id="39" dur="500" fill="hold"/>
                                        <p:tgtEl>
                                          <p:spTgt spid="12290">
                                            <p:txEl>
                                              <p:charRg st="57" end="7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2290">
                                            <p:txEl>
                                              <p:charRg st="57" end="70"/>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2290">
                                            <p:txEl>
                                              <p:charRg st="70" end="75"/>
                                            </p:txEl>
                                          </p:spTgt>
                                        </p:tgtEl>
                                        <p:attrNameLst>
                                          <p:attrName>style.visibility</p:attrName>
                                        </p:attrNameLst>
                                      </p:cBhvr>
                                      <p:to>
                                        <p:strVal val="visible"/>
                                      </p:to>
                                    </p:set>
                                    <p:anim calcmode="lin" valueType="num">
                                      <p:cBhvr additive="base">
                                        <p:cTn id="43" dur="500" fill="hold"/>
                                        <p:tgtEl>
                                          <p:spTgt spid="12290">
                                            <p:txEl>
                                              <p:charRg st="70" end="7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0">
                                            <p:txEl>
                                              <p:charRg st="70" end="75"/>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2290">
                                            <p:txEl>
                                              <p:charRg st="75" end="93"/>
                                            </p:txEl>
                                          </p:spTgt>
                                        </p:tgtEl>
                                        <p:attrNameLst>
                                          <p:attrName>style.visibility</p:attrName>
                                        </p:attrNameLst>
                                      </p:cBhvr>
                                      <p:to>
                                        <p:strVal val="visible"/>
                                      </p:to>
                                    </p:set>
                                    <p:anim calcmode="lin" valueType="num">
                                      <p:cBhvr additive="base">
                                        <p:cTn id="47" dur="500" fill="hold"/>
                                        <p:tgtEl>
                                          <p:spTgt spid="12290">
                                            <p:txEl>
                                              <p:charRg st="75" end="9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2290">
                                            <p:txEl>
                                              <p:charRg st="75" end="93"/>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2293"/>
                                        </p:tgtEl>
                                        <p:attrNameLst>
                                          <p:attrName>style.visibility</p:attrName>
                                        </p:attrNameLst>
                                      </p:cBhvr>
                                      <p:to>
                                        <p:strVal val="visible"/>
                                      </p:to>
                                    </p:set>
                                    <p:anim calcmode="lin" valueType="num">
                                      <p:cBhvr additive="base">
                                        <p:cTn id="53" dur="500" fill="hold"/>
                                        <p:tgtEl>
                                          <p:spTgt spid="12293"/>
                                        </p:tgtEl>
                                        <p:attrNameLst>
                                          <p:attrName>ppt_x</p:attrName>
                                        </p:attrNameLst>
                                      </p:cBhvr>
                                      <p:tavLst>
                                        <p:tav tm="0">
                                          <p:val>
                                            <p:strVal val="0-#ppt_w/2"/>
                                          </p:val>
                                        </p:tav>
                                        <p:tav tm="100000">
                                          <p:val>
                                            <p:strVal val="#ppt_x"/>
                                          </p:val>
                                        </p:tav>
                                      </p:tavLst>
                                    </p:anim>
                                    <p:anim calcmode="lin" valueType="num">
                                      <p:cBhvr additive="base">
                                        <p:cTn id="54" dur="500" fill="hold"/>
                                        <p:tgtEl>
                                          <p:spTgt spid="1229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2294"/>
                                        </p:tgtEl>
                                        <p:attrNameLst>
                                          <p:attrName>style.visibility</p:attrName>
                                        </p:attrNameLst>
                                      </p:cBhvr>
                                      <p:to>
                                        <p:strVal val="visible"/>
                                      </p:to>
                                    </p:set>
                                    <p:anim calcmode="lin" valueType="num">
                                      <p:cBhvr additive="base">
                                        <p:cTn id="59" dur="500" fill="hold"/>
                                        <p:tgtEl>
                                          <p:spTgt spid="12294"/>
                                        </p:tgtEl>
                                        <p:attrNameLst>
                                          <p:attrName>ppt_x</p:attrName>
                                        </p:attrNameLst>
                                      </p:cBhvr>
                                      <p:tavLst>
                                        <p:tav tm="0">
                                          <p:val>
                                            <p:strVal val="0-#ppt_w/2"/>
                                          </p:val>
                                        </p:tav>
                                        <p:tav tm="100000">
                                          <p:val>
                                            <p:strVal val="#ppt_x"/>
                                          </p:val>
                                        </p:tav>
                                      </p:tavLst>
                                    </p:anim>
                                    <p:anim calcmode="lin" valueType="num">
                                      <p:cBhvr additive="base">
                                        <p:cTn id="60"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2295"/>
                                        </p:tgtEl>
                                        <p:attrNameLst>
                                          <p:attrName>style.visibility</p:attrName>
                                        </p:attrNameLst>
                                      </p:cBhvr>
                                      <p:to>
                                        <p:strVal val="visible"/>
                                      </p:to>
                                    </p:set>
                                    <p:anim calcmode="lin" valueType="num">
                                      <p:cBhvr additive="base">
                                        <p:cTn id="65" dur="500" fill="hold"/>
                                        <p:tgtEl>
                                          <p:spTgt spid="12295"/>
                                        </p:tgtEl>
                                        <p:attrNameLst>
                                          <p:attrName>ppt_x</p:attrName>
                                        </p:attrNameLst>
                                      </p:cBhvr>
                                      <p:tavLst>
                                        <p:tav tm="0">
                                          <p:val>
                                            <p:strVal val="0-#ppt_w/2"/>
                                          </p:val>
                                        </p:tav>
                                        <p:tav tm="100000">
                                          <p:val>
                                            <p:strVal val="#ppt_x"/>
                                          </p:val>
                                        </p:tav>
                                      </p:tavLst>
                                    </p:anim>
                                    <p:anim calcmode="lin" valueType="num">
                                      <p:cBhvr additive="base">
                                        <p:cTn id="66"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uiExpand="1" build="p"/>
      <p:bldP spid="12293" grpId="0"/>
      <p:bldP spid="12294" grpId="0"/>
      <p:bldP spid="12295" grpId="0"/>
      <p:bldP spid="1229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61441"/>
          <p:cNvSpPr/>
          <p:nvPr/>
        </p:nvSpPr>
        <p:spPr>
          <a:xfrm>
            <a:off x="1006475" y="1562100"/>
            <a:ext cx="7129463" cy="2066925"/>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61442"/>
          <p:cNvPicPr>
            <a:picLocks noGrp="true" noChangeAspect="true"/>
          </p:cNvPicPr>
          <p:nvPr>
            <p:ph idx="2147483647"/>
          </p:nvPr>
        </p:nvPicPr>
        <p:blipFill>
          <a:blip r:embed="rId1"/>
          <a:stretch>
            <a:fillRect/>
          </a:stretch>
        </p:blipFill>
        <p:spPr>
          <a:xfrm>
            <a:off x="0" y="0"/>
            <a:ext cx="838200" cy="517525"/>
          </a:xfrm>
        </p:spPr>
      </p:pic>
      <p:sp>
        <p:nvSpPr>
          <p:cNvPr id="81924" name="矩形 6144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1" end="11"/>
                                            </p:txEl>
                                          </p:spTgt>
                                        </p:tgtEl>
                                        <p:attrNameLst>
                                          <p:attrName>style.visibility</p:attrName>
                                        </p:attrNameLst>
                                      </p:cBhvr>
                                      <p:to>
                                        <p:strVal val="visible"/>
                                      </p:to>
                                    </p:set>
                                    <p:anim calcmode="lin" valueType="num">
                                      <p:cBhvr additive="base">
                                        <p:cTn id="7" dur="1000" fill="hold"/>
                                        <p:tgtEl>
                                          <p:spTgt spid="81922">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占位符 62465"/>
          <p:cNvSpPr>
            <a:spLocks noGrp="true"/>
          </p:cNvSpPr>
          <p:nvPr>
            <p:ph type="body"/>
          </p:nvPr>
        </p:nvSpPr>
        <p:spPr>
          <a:xfrm>
            <a:off x="117475" y="1700213"/>
            <a:ext cx="8478838" cy="2558415"/>
          </a:xfrm>
        </p:spPr>
        <p:txBody>
          <a:bodyPr wrap="square" anchor="t">
            <a:spAutoFit/>
          </a:bodyPr>
          <a:p>
            <a:pPr lvl="0">
              <a:lnSpc>
                <a:spcPct val="120000"/>
              </a:lnSpc>
              <a:buNone/>
            </a:pPr>
            <a:r>
              <a:rPr lang="zh-CN" altLang="en-US" sz="2700" dirty="0">
                <a:solidFill>
                  <a:schemeClr val="tx1"/>
                </a:solidFill>
              </a:rPr>
              <a:t>	批量操作系统是操作系统的一种类型。该系统把用户提交的程序组织成作业形式。作业成批送入计算机，然后由作业调度程序自动选择作业，在系统内多道运行。	FMS(FORTRAN Monitor System ) 			IBMSYS(IBM  7094 机配备)</a:t>
            </a:r>
            <a:endParaRPr lang="zh-CN" altLang="en-US" sz="2700" dirty="0">
              <a:solidFill>
                <a:schemeClr val="tx1"/>
              </a:solidFill>
            </a:endParaRPr>
          </a:p>
        </p:txBody>
      </p:sp>
      <p:sp>
        <p:nvSpPr>
          <p:cNvPr id="2" name="文本框 62466"/>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44</a:t>
            </a:r>
            <a:endParaRPr lang="zh-CN" altLang="en-US" sz="1400" b="0" dirty="0">
              <a:solidFill>
                <a:schemeClr val="tx2"/>
              </a:solidFill>
              <a:latin typeface="DejaVu Sans" panose="020B0603030804020204" charset="0"/>
              <a:ea typeface="方正书宋_GBK" panose="02000000000000000000" charset="-122"/>
            </a:endParaRPr>
          </a:p>
        </p:txBody>
      </p:sp>
      <p:sp>
        <p:nvSpPr>
          <p:cNvPr id="82948" name="矩形 62467"/>
          <p:cNvSpPr/>
          <p:nvPr/>
        </p:nvSpPr>
        <p:spPr>
          <a:xfrm>
            <a:off x="271463" y="515938"/>
            <a:ext cx="38909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批量操作系统</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2949" name="矩形 62468"/>
          <p:cNvSpPr/>
          <p:nvPr/>
        </p:nvSpPr>
        <p:spPr>
          <a:xfrm>
            <a:off x="665163" y="117792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什么是批量操作系统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2950" name="矩形 62469"/>
          <p:cNvSpPr/>
          <p:nvPr/>
        </p:nvSpPr>
        <p:spPr>
          <a:xfrm>
            <a:off x="681038" y="4051300"/>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批量操作系统的特点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82951" name="组合 82950"/>
          <p:cNvGrpSpPr/>
          <p:nvPr/>
        </p:nvGrpSpPr>
        <p:grpSpPr>
          <a:xfrm>
            <a:off x="119063" y="4665663"/>
            <a:ext cx="6318250" cy="1725612"/>
            <a:chOff x="0" y="0"/>
            <a:chExt cx="3980" cy="1087"/>
          </a:xfrm>
        </p:grpSpPr>
        <p:sp>
          <p:nvSpPr>
            <p:cNvPr id="82952" name="矩形 62471"/>
            <p:cNvSpPr/>
            <p:nvPr/>
          </p:nvSpPr>
          <p:spPr>
            <a:xfrm>
              <a:off x="13" y="401"/>
              <a:ext cx="3915" cy="334"/>
            </a:xfrm>
            <a:prstGeom prst="rect">
              <a:avLst/>
            </a:prstGeom>
            <a:noFill/>
            <a:ln w="9525">
              <a:noFill/>
              <a:miter/>
            </a:ln>
          </p:spPr>
          <p:txBody>
            <a:bodyPr>
              <a:spAutoFit/>
            </a:bodyPr>
            <a:p>
              <a:pPr marL="1428750" lvl="2" indent="-398145" algn="l" fontAlgn="base">
                <a:lnSpc>
                  <a:spcPct val="12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脱机操作   多道运行    合理搭配作业</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82953" name="矩形 62472"/>
            <p:cNvSpPr/>
            <p:nvPr/>
          </p:nvSpPr>
          <p:spPr>
            <a:xfrm>
              <a:off x="0" y="0"/>
              <a:ext cx="3970" cy="357"/>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系统吞吐率高</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2954" name="矩形 62473"/>
            <p:cNvSpPr/>
            <p:nvPr/>
          </p:nvSpPr>
          <p:spPr>
            <a:xfrm>
              <a:off x="10" y="730"/>
              <a:ext cx="3970" cy="357"/>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作业周转时间长，用户使用不方便</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sym typeface="Symbol" panose="05050102010706020507" pitchFamily="2" charset="2"/>
              </a:endParaRPr>
            </a:p>
          </p:txBody>
        </p:sp>
      </p:grpSp>
      <p:sp>
        <p:nvSpPr>
          <p:cNvPr id="82955" name="矩形 6247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0-#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9"/>
                                        </p:tgtEl>
                                        <p:attrNameLst>
                                          <p:attrName>style.visibility</p:attrName>
                                        </p:attrNameLst>
                                      </p:cBhvr>
                                      <p:to>
                                        <p:strVal val="visible"/>
                                      </p:to>
                                    </p:set>
                                    <p:anim calcmode="lin" valueType="num">
                                      <p:cBhvr additive="base">
                                        <p:cTn id="13" dur="500" fill="hold"/>
                                        <p:tgtEl>
                                          <p:spTgt spid="82949"/>
                                        </p:tgtEl>
                                        <p:attrNameLst>
                                          <p:attrName>ppt_x</p:attrName>
                                        </p:attrNameLst>
                                      </p:cBhvr>
                                      <p:tavLst>
                                        <p:tav tm="0">
                                          <p:val>
                                            <p:strVal val="0-#ppt_w/2"/>
                                          </p:val>
                                        </p:tav>
                                        <p:tav tm="100000">
                                          <p:val>
                                            <p:strVal val="#ppt_x"/>
                                          </p:val>
                                        </p:tav>
                                      </p:tavLst>
                                    </p:anim>
                                    <p:anim calcmode="lin" valueType="num">
                                      <p:cBhvr additive="base">
                                        <p:cTn id="14"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946">
                                            <p:txEl>
                                              <p:charRg st="0" end="128"/>
                                            </p:txEl>
                                          </p:spTgt>
                                        </p:tgtEl>
                                        <p:attrNameLst>
                                          <p:attrName>style.visibility</p:attrName>
                                        </p:attrNameLst>
                                      </p:cBhvr>
                                      <p:to>
                                        <p:strVal val="visible"/>
                                      </p:to>
                                    </p:set>
                                    <p:anim calcmode="lin" valueType="num">
                                      <p:cBhvr additive="base">
                                        <p:cTn id="19" dur="500" fill="hold"/>
                                        <p:tgtEl>
                                          <p:spTgt spid="82946">
                                            <p:txEl>
                                              <p:charRg st="0" end="12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6">
                                            <p:txEl>
                                              <p:charRg st="0" end="12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0"/>
                                        </p:tgtEl>
                                        <p:attrNameLst>
                                          <p:attrName>style.visibility</p:attrName>
                                        </p:attrNameLst>
                                      </p:cBhvr>
                                      <p:to>
                                        <p:strVal val="visible"/>
                                      </p:to>
                                    </p:set>
                                    <p:anim calcmode="lin" valueType="num">
                                      <p:cBhvr additive="base">
                                        <p:cTn id="25" dur="500" fill="hold"/>
                                        <p:tgtEl>
                                          <p:spTgt spid="82950"/>
                                        </p:tgtEl>
                                        <p:attrNameLst>
                                          <p:attrName>ppt_x</p:attrName>
                                        </p:attrNameLst>
                                      </p:cBhvr>
                                      <p:tavLst>
                                        <p:tav tm="0">
                                          <p:val>
                                            <p:strVal val="0-#ppt_w/2"/>
                                          </p:val>
                                        </p:tav>
                                        <p:tav tm="100000">
                                          <p:val>
                                            <p:strVal val="#ppt_x"/>
                                          </p:val>
                                        </p:tav>
                                      </p:tavLst>
                                    </p:anim>
                                    <p:anim calcmode="lin" valueType="num">
                                      <p:cBhvr additive="base">
                                        <p:cTn id="26" dur="500" fill="hold"/>
                                        <p:tgtEl>
                                          <p:spTgt spid="8295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2951"/>
                                        </p:tgtEl>
                                        <p:attrNameLst>
                                          <p:attrName>style.visibility</p:attrName>
                                        </p:attrNameLst>
                                      </p:cBhvr>
                                      <p:to>
                                        <p:strVal val="visible"/>
                                      </p:to>
                                    </p:set>
                                    <p:anim calcmode="lin" valueType="num">
                                      <p:cBhvr additive="base">
                                        <p:cTn id="31" dur="500" fill="hold"/>
                                        <p:tgtEl>
                                          <p:spTgt spid="82951"/>
                                        </p:tgtEl>
                                        <p:attrNameLst>
                                          <p:attrName>ppt_x</p:attrName>
                                        </p:attrNameLst>
                                      </p:cBhvr>
                                      <p:tavLst>
                                        <p:tav tm="0">
                                          <p:val>
                                            <p:strVal val="#ppt_x"/>
                                          </p:val>
                                        </p:tav>
                                        <p:tav tm="100000">
                                          <p:val>
                                            <p:strVal val="#ppt_x"/>
                                          </p:val>
                                        </p:tav>
                                      </p:tavLst>
                                    </p:anim>
                                    <p:anim calcmode="lin" valueType="num">
                                      <p:cBhvr additive="base">
                                        <p:cTn id="32"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p:bldP spid="82948" grpId="0"/>
      <p:bldP spid="82949" grpId="0"/>
      <p:bldP spid="8295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文本占位符 63489"/>
          <p:cNvSpPr>
            <a:spLocks noGrp="true"/>
          </p:cNvSpPr>
          <p:nvPr>
            <p:ph type="body"/>
          </p:nvPr>
        </p:nvSpPr>
        <p:spPr>
          <a:xfrm>
            <a:off x="218123" y="1714500"/>
            <a:ext cx="8677275" cy="2063750"/>
          </a:xfrm>
        </p:spPr>
        <p:txBody>
          <a:bodyPr wrap="square" anchor="t">
            <a:spAutoFit/>
          </a:bodyPr>
          <a:p>
            <a:pPr lvl="1" indent="-455295">
              <a:lnSpc>
                <a:spcPct val="120000"/>
              </a:lnSpc>
              <a:spcBef>
                <a:spcPct val="20000"/>
              </a:spcBef>
              <a:buNone/>
            </a:pPr>
            <a:r>
              <a:rPr lang="zh-CN" altLang="en-US" sz="2400" dirty="0">
                <a:solidFill>
                  <a:schemeClr val="tx1"/>
                </a:solidFill>
              </a:rPr>
              <a:t>分时操作系统是操作系统的另一种类型。它一般采用时间</a:t>
            </a:r>
            <a:endParaRPr lang="zh-CN" altLang="en-US" sz="2400" dirty="0">
              <a:solidFill>
                <a:schemeClr val="tx1"/>
              </a:solidFill>
            </a:endParaRPr>
          </a:p>
          <a:p>
            <a:pPr lvl="1" indent="-455295">
              <a:lnSpc>
                <a:spcPct val="120000"/>
              </a:lnSpc>
              <a:spcBef>
                <a:spcPct val="20000"/>
              </a:spcBef>
              <a:buNone/>
            </a:pPr>
            <a:r>
              <a:rPr lang="zh-CN" altLang="en-US" sz="2400" dirty="0">
                <a:solidFill>
                  <a:schemeClr val="tx1"/>
                </a:solidFill>
              </a:rPr>
              <a:t>片轮转的办法，使一台计算机同时为多个终端用户服务。</a:t>
            </a:r>
            <a:endParaRPr lang="zh-CN" altLang="en-US" sz="2400" dirty="0">
              <a:solidFill>
                <a:schemeClr val="tx1"/>
              </a:solidFill>
            </a:endParaRPr>
          </a:p>
          <a:p>
            <a:pPr lvl="1" indent="-455295">
              <a:lnSpc>
                <a:spcPct val="120000"/>
              </a:lnSpc>
              <a:spcBef>
                <a:spcPct val="20000"/>
              </a:spcBef>
              <a:buNone/>
            </a:pPr>
            <a:r>
              <a:rPr lang="zh-CN" altLang="en-US" sz="2400" dirty="0">
                <a:solidFill>
                  <a:schemeClr val="tx1"/>
                </a:solidFill>
              </a:rPr>
              <a:t>该系统对每个用户都能保证足够快的响应时间，并提供交</a:t>
            </a:r>
            <a:endParaRPr lang="zh-CN" altLang="en-US" sz="2400" dirty="0">
              <a:solidFill>
                <a:schemeClr val="tx1"/>
              </a:solidFill>
            </a:endParaRPr>
          </a:p>
          <a:p>
            <a:pPr lvl="1" indent="-455295">
              <a:lnSpc>
                <a:spcPct val="120000"/>
              </a:lnSpc>
              <a:spcBef>
                <a:spcPct val="20000"/>
              </a:spcBef>
              <a:buNone/>
            </a:pPr>
            <a:r>
              <a:rPr lang="zh-CN" altLang="en-US" sz="2400" dirty="0">
                <a:solidFill>
                  <a:schemeClr val="tx1"/>
                </a:solidFill>
              </a:rPr>
              <a:t>互会话功能。</a:t>
            </a:r>
            <a:endParaRPr lang="zh-CN" altLang="en-US" sz="2400" dirty="0">
              <a:solidFill>
                <a:schemeClr val="tx1"/>
              </a:solidFill>
            </a:endParaRPr>
          </a:p>
        </p:txBody>
      </p:sp>
      <p:sp>
        <p:nvSpPr>
          <p:cNvPr id="2" name="文本框 63490"/>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45</a:t>
            </a:r>
            <a:endParaRPr lang="zh-CN" altLang="en-US" sz="1400" b="0" dirty="0">
              <a:solidFill>
                <a:schemeClr val="tx2"/>
              </a:solidFill>
              <a:latin typeface="DejaVu Sans" panose="020B0603030804020204" charset="0"/>
              <a:ea typeface="方正书宋_GBK" panose="02000000000000000000" charset="-122"/>
            </a:endParaRPr>
          </a:p>
        </p:txBody>
      </p:sp>
      <p:sp>
        <p:nvSpPr>
          <p:cNvPr id="83972" name="矩形 63491"/>
          <p:cNvSpPr/>
          <p:nvPr/>
        </p:nvSpPr>
        <p:spPr>
          <a:xfrm>
            <a:off x="271463" y="515938"/>
            <a:ext cx="38909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分时操作系统</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3973" name="矩形 63492"/>
          <p:cNvSpPr/>
          <p:nvPr/>
        </p:nvSpPr>
        <p:spPr>
          <a:xfrm>
            <a:off x="665163" y="117792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什么是分时操作系统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3974" name="矩形 63493"/>
          <p:cNvSpPr/>
          <p:nvPr/>
        </p:nvSpPr>
        <p:spPr>
          <a:xfrm>
            <a:off x="681038" y="37369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分时操作系统的特点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3975" name="矩形 63494"/>
          <p:cNvSpPr/>
          <p:nvPr/>
        </p:nvSpPr>
        <p:spPr>
          <a:xfrm>
            <a:off x="538480" y="4452620"/>
            <a:ext cx="5205413" cy="17351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并行性</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独占性</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交互性  </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endParaRPr>
          </a:p>
        </p:txBody>
      </p:sp>
      <p:sp>
        <p:nvSpPr>
          <p:cNvPr id="83976" name="矩形 6349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0-#ppt_w/2"/>
                                          </p:val>
                                        </p:tav>
                                        <p:tav tm="100000">
                                          <p:val>
                                            <p:strVal val="#ppt_x"/>
                                          </p:val>
                                        </p:tav>
                                      </p:tavLst>
                                    </p:anim>
                                    <p:anim calcmode="lin" valueType="num">
                                      <p:cBhvr additive="base">
                                        <p:cTn id="8"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0-#ppt_w/2"/>
                                          </p:val>
                                        </p:tav>
                                        <p:tav tm="100000">
                                          <p:val>
                                            <p:strVal val="#ppt_x"/>
                                          </p:val>
                                        </p:tav>
                                      </p:tavLst>
                                    </p:anim>
                                    <p:anim calcmode="lin" valueType="num">
                                      <p:cBhvr additive="base">
                                        <p:cTn id="14"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3970">
                                            <p:txEl>
                                              <p:charRg st="0" end="26"/>
                                            </p:txEl>
                                          </p:spTgt>
                                        </p:tgtEl>
                                        <p:attrNameLst>
                                          <p:attrName>style.visibility</p:attrName>
                                        </p:attrNameLst>
                                      </p:cBhvr>
                                      <p:to>
                                        <p:strVal val="visible"/>
                                      </p:to>
                                    </p:set>
                                    <p:anim calcmode="lin" valueType="num">
                                      <p:cBhvr additive="base">
                                        <p:cTn id="19" dur="500" fill="hold"/>
                                        <p:tgtEl>
                                          <p:spTgt spid="83970">
                                            <p:txEl>
                                              <p:charRg st="0" end="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0">
                                            <p:txEl>
                                              <p:charRg st="0" end="2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3970">
                                            <p:txEl>
                                              <p:charRg st="26" end="52"/>
                                            </p:txEl>
                                          </p:spTgt>
                                        </p:tgtEl>
                                        <p:attrNameLst>
                                          <p:attrName>style.visibility</p:attrName>
                                        </p:attrNameLst>
                                      </p:cBhvr>
                                      <p:to>
                                        <p:strVal val="visible"/>
                                      </p:to>
                                    </p:set>
                                    <p:anim calcmode="lin" valueType="num">
                                      <p:cBhvr additive="base">
                                        <p:cTn id="23" dur="500" fill="hold"/>
                                        <p:tgtEl>
                                          <p:spTgt spid="83970">
                                            <p:txEl>
                                              <p:charRg st="26" end="5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3970">
                                            <p:txEl>
                                              <p:charRg st="26" end="5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3970">
                                            <p:txEl>
                                              <p:charRg st="52" end="78"/>
                                            </p:txEl>
                                          </p:spTgt>
                                        </p:tgtEl>
                                        <p:attrNameLst>
                                          <p:attrName>style.visibility</p:attrName>
                                        </p:attrNameLst>
                                      </p:cBhvr>
                                      <p:to>
                                        <p:strVal val="visible"/>
                                      </p:to>
                                    </p:set>
                                    <p:anim calcmode="lin" valueType="num">
                                      <p:cBhvr additive="base">
                                        <p:cTn id="27" dur="500" fill="hold"/>
                                        <p:tgtEl>
                                          <p:spTgt spid="83970">
                                            <p:txEl>
                                              <p:charRg st="52" end="7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0">
                                            <p:txEl>
                                              <p:charRg st="52" end="7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3970">
                                            <p:txEl>
                                              <p:charRg st="78" end="85"/>
                                            </p:txEl>
                                          </p:spTgt>
                                        </p:tgtEl>
                                        <p:attrNameLst>
                                          <p:attrName>style.visibility</p:attrName>
                                        </p:attrNameLst>
                                      </p:cBhvr>
                                      <p:to>
                                        <p:strVal val="visible"/>
                                      </p:to>
                                    </p:set>
                                    <p:anim calcmode="lin" valueType="num">
                                      <p:cBhvr additive="base">
                                        <p:cTn id="31" dur="500" fill="hold"/>
                                        <p:tgtEl>
                                          <p:spTgt spid="83970">
                                            <p:txEl>
                                              <p:charRg st="78" end="8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0">
                                            <p:txEl>
                                              <p:charRg st="78" end="8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4"/>
                                        </p:tgtEl>
                                        <p:attrNameLst>
                                          <p:attrName>style.visibility</p:attrName>
                                        </p:attrNameLst>
                                      </p:cBhvr>
                                      <p:to>
                                        <p:strVal val="visible"/>
                                      </p:to>
                                    </p:set>
                                    <p:anim calcmode="lin" valueType="num">
                                      <p:cBhvr additive="base">
                                        <p:cTn id="37" dur="500" fill="hold"/>
                                        <p:tgtEl>
                                          <p:spTgt spid="83974"/>
                                        </p:tgtEl>
                                        <p:attrNameLst>
                                          <p:attrName>ppt_x</p:attrName>
                                        </p:attrNameLst>
                                      </p:cBhvr>
                                      <p:tavLst>
                                        <p:tav tm="0">
                                          <p:val>
                                            <p:strVal val="0-#ppt_w/2"/>
                                          </p:val>
                                        </p:tav>
                                        <p:tav tm="100000">
                                          <p:val>
                                            <p:strVal val="#ppt_x"/>
                                          </p:val>
                                        </p:tav>
                                      </p:tavLst>
                                    </p:anim>
                                    <p:anim calcmode="lin" valueType="num">
                                      <p:cBhvr additive="base">
                                        <p:cTn id="38"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3975"/>
                                        </p:tgtEl>
                                        <p:attrNameLst>
                                          <p:attrName>style.visibility</p:attrName>
                                        </p:attrNameLst>
                                      </p:cBhvr>
                                      <p:to>
                                        <p:strVal val="visible"/>
                                      </p:to>
                                    </p:set>
                                    <p:anim calcmode="lin" valueType="num">
                                      <p:cBhvr additive="base">
                                        <p:cTn id="43" dur="500" fill="hold"/>
                                        <p:tgtEl>
                                          <p:spTgt spid="83975"/>
                                        </p:tgtEl>
                                        <p:attrNameLst>
                                          <p:attrName>ppt_x</p:attrName>
                                        </p:attrNameLst>
                                      </p:cBhvr>
                                      <p:tavLst>
                                        <p:tav tm="0">
                                          <p:val>
                                            <p:strVal val="#ppt_x"/>
                                          </p:val>
                                        </p:tav>
                                        <p:tav tm="100000">
                                          <p:val>
                                            <p:strVal val="#ppt_x"/>
                                          </p:val>
                                        </p:tav>
                                      </p:tavLst>
                                    </p:anim>
                                    <p:anim calcmode="lin" valueType="num">
                                      <p:cBhvr additive="base">
                                        <p:cTn id="44" dur="500" fill="hold"/>
                                        <p:tgtEl>
                                          <p:spTgt spid="839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83972" grpId="0"/>
      <p:bldP spid="83973" grpId="0"/>
      <p:bldP spid="83974" grpId="0"/>
      <p:bldP spid="8397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45057"/>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30</a:t>
            </a:r>
            <a:endParaRPr lang="zh-CN" altLang="en-US" sz="1400" b="0" dirty="0">
              <a:solidFill>
                <a:schemeClr val="tx2"/>
              </a:solidFill>
              <a:latin typeface="DejaVu Sans" panose="020B0603030804020204" charset="0"/>
              <a:ea typeface="方正书宋_GBK" panose="02000000000000000000" charset="-122"/>
            </a:endParaRPr>
          </a:p>
        </p:txBody>
      </p:sp>
      <p:sp>
        <p:nvSpPr>
          <p:cNvPr id="54276" name="矩形 45059"/>
          <p:cNvSpPr/>
          <p:nvPr/>
        </p:nvSpPr>
        <p:spPr>
          <a:xfrm>
            <a:off x="519430" y="577850"/>
            <a:ext cx="4989830" cy="68199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zh-CN"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3</a:t>
            </a:r>
            <a:r>
              <a:rPr lang="zh-CN" altLang="en-US"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、实时操作系统</a:t>
            </a:r>
            <a:endParaRPr lang="zh-CN" altLang="en-US"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54277" name="矩形 45060"/>
          <p:cNvSpPr/>
          <p:nvPr/>
        </p:nvSpPr>
        <p:spPr>
          <a:xfrm>
            <a:off x="217170" y="1183640"/>
            <a:ext cx="8656320" cy="5320665"/>
          </a:xfrm>
          <a:prstGeom prst="rect">
            <a:avLst/>
          </a:prstGeom>
          <a:noFill/>
          <a:ln w="9525">
            <a:noFill/>
            <a:miter/>
          </a:ln>
        </p:spPr>
        <p:txBody>
          <a:bodyPr wrap="square">
            <a:spAutoFit/>
          </a:bodyPr>
          <a:p>
            <a:pPr lvl="0" indent="-457200" algn="l" fontAlgn="base">
              <a:lnSpc>
                <a:spcPct val="130000"/>
              </a:lnSpc>
              <a:spcBef>
                <a:spcPct val="30000"/>
              </a:spcBef>
              <a:buClr>
                <a:schemeClr val="tx2"/>
              </a:buClr>
              <a:buSzPct val="95000"/>
            </a:pP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在计算机的发展过程中，形成了一类特殊的系统：</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endParaRPr>
          </a:p>
          <a:p>
            <a:pPr lvl="0" indent="-457200" algn="l" fontAlgn="base">
              <a:lnSpc>
                <a:spcPct val="130000"/>
              </a:lnSpc>
              <a:spcBef>
                <a:spcPct val="30000"/>
              </a:spcBef>
              <a:buClr>
                <a:schemeClr val="tx2"/>
              </a:buClr>
              <a:buSzPct val="95000"/>
            </a:pPr>
            <a:r>
              <a:rPr lang="zh-CN" altLang="en-US" sz="2400" dirty="0">
                <a:solidFill>
                  <a:srgbClr val="000066"/>
                </a:solidFill>
                <a:latin typeface="DejaVu Sans" panose="020B0603030804020204" charset="0"/>
                <a:ea typeface="方正书宋_GBK" panose="02000000000000000000" charset="-122"/>
                <a:sym typeface="Arial" panose="02080604020202020204" pitchFamily="34" charset="0"/>
              </a:rPr>
              <a:t>     </a:t>
            </a:r>
            <a:r>
              <a:rPr lang="zh-CN" altLang="en-US" sz="2400" b="0" dirty="0">
                <a:solidFill>
                  <a:srgbClr val="000066"/>
                </a:solidFill>
                <a:latin typeface="DejaVu Sans" panose="020B0603030804020204" charset="0"/>
                <a:ea typeface="方正书宋_GBK" panose="02000000000000000000" charset="-122"/>
                <a:sym typeface="Arial" panose="02080604020202020204" pitchFamily="34" charset="0"/>
              </a:rPr>
              <a:t> </a:t>
            </a:r>
            <a:r>
              <a:rPr lang="zh-CN" altLang="en-US" sz="2000" b="0" dirty="0">
                <a:solidFill>
                  <a:srgbClr val="000066"/>
                </a:solidFill>
                <a:latin typeface="DejaVu Sans" panose="020B0603030804020204" charset="0"/>
                <a:ea typeface="方正书宋_GBK" panose="02000000000000000000" charset="-122"/>
                <a:sym typeface="Arial" panose="02080604020202020204" pitchFamily="34" charset="0"/>
              </a:rPr>
              <a:t>系统必须在一个给定的时间期限之前完成计算任务，否则就会发生灾难性的后果。这些系统通常是嵌入式系统，用于监视、响应和控制外部环境。比如：生产制造、汽车控制系统，飞行控制，核能设备监控。</a:t>
            </a:r>
            <a:r>
              <a:rPr lang="zh-CN" altLang="en-US" sz="2000" dirty="0">
                <a:solidFill>
                  <a:srgbClr val="FF0000"/>
                </a:solidFill>
                <a:latin typeface="DejaVu Sans" panose="020B0603030804020204" charset="0"/>
                <a:ea typeface="方正书宋_GBK" panose="02000000000000000000" charset="-122"/>
                <a:cs typeface="+mn-ea"/>
                <a:sym typeface="+mn-ea"/>
              </a:rPr>
              <a:t>计算的正确性不仅取决于程序的</a:t>
            </a:r>
            <a:r>
              <a:rPr lang="x-none" altLang="zh-CN" sz="2000" dirty="0">
                <a:solidFill>
                  <a:srgbClr val="FF0000"/>
                </a:solidFill>
                <a:latin typeface="DejaVu Sans" panose="020B0603030804020204" charset="0"/>
                <a:ea typeface="方正书宋_GBK" panose="02000000000000000000" charset="-122"/>
                <a:cs typeface="+mn-ea"/>
                <a:sym typeface="+mn-ea"/>
              </a:rPr>
              <a:t>结果</a:t>
            </a:r>
            <a:r>
              <a:rPr lang="zh-CN" altLang="en-US" sz="2000" dirty="0">
                <a:solidFill>
                  <a:srgbClr val="FF0000"/>
                </a:solidFill>
                <a:latin typeface="DejaVu Sans" panose="020B0603030804020204" charset="0"/>
                <a:ea typeface="方正书宋_GBK" panose="02000000000000000000" charset="-122"/>
                <a:cs typeface="+mn-ea"/>
                <a:sym typeface="+mn-ea"/>
              </a:rPr>
              <a:t>正确，也取决于结果产生的时间。</a:t>
            </a:r>
            <a:endParaRPr lang="zh-CN" altLang="en-US" sz="2000" dirty="0">
              <a:solidFill>
                <a:srgbClr val="000066"/>
              </a:solidFill>
              <a:latin typeface="DejaVu Sans" panose="020B0603030804020204" charset="0"/>
              <a:ea typeface="方正书宋_GBK" panose="02000000000000000000" charset="-122"/>
              <a:sym typeface="Arial" panose="02080604020202020204" pitchFamily="34" charset="0"/>
            </a:endParaRPr>
          </a:p>
          <a:p>
            <a:pPr lvl="0" indent="-457200" algn="l" fontAlgn="base">
              <a:lnSpc>
                <a:spcPct val="130000"/>
              </a:lnSpc>
              <a:spcBef>
                <a:spcPct val="30000"/>
              </a:spcBef>
              <a:buClr>
                <a:schemeClr val="tx2"/>
              </a:buClr>
              <a:buSzPct val="95000"/>
            </a:pPr>
            <a:r>
              <a:rPr lang="en-US" altLang="x-none" sz="20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000" b="0" strike="noStrike" noProof="1" dirty="0">
                <a:solidFill>
                  <a:srgbClr val="000066"/>
                </a:solidFill>
                <a:latin typeface="DejaVu Sans" panose="020B0603030804020204" charset="0"/>
                <a:ea typeface="方正书宋_GBK" panose="02000000000000000000" charset="-122"/>
                <a:cs typeface="+mn-ea"/>
              </a:rPr>
              <a:t>实时系统中配置的操作系统被称为实时操作系统（</a:t>
            </a:r>
            <a:r>
              <a:rPr lang="zh-CN" altLang="en-US" sz="2000" b="0" dirty="0">
                <a:solidFill>
                  <a:srgbClr val="000066"/>
                </a:solidFill>
                <a:latin typeface="DejaVu Sans" panose="020B0603030804020204" charset="0"/>
                <a:ea typeface="方正书宋_GBK" panose="02000000000000000000" charset="-122"/>
                <a:cs typeface="+mn-ea"/>
                <a:sym typeface="+mn-ea"/>
              </a:rPr>
              <a:t>RTOS）</a:t>
            </a:r>
            <a:endParaRPr lang="zh-CN" altLang="en-US" sz="2000" b="0" dirty="0">
              <a:solidFill>
                <a:srgbClr val="000066"/>
              </a:solidFill>
              <a:latin typeface="DejaVu Sans" panose="020B0603030804020204" charset="0"/>
              <a:ea typeface="方正书宋_GBK" panose="02000000000000000000" charset="-122"/>
              <a:cs typeface="+mn-ea"/>
              <a:sym typeface="+mn-ea"/>
            </a:endParaRPr>
          </a:p>
          <a:p>
            <a:pPr lvl="0" indent="-457200" algn="l" fontAlgn="base">
              <a:lnSpc>
                <a:spcPct val="130000"/>
              </a:lnSpc>
              <a:spcBef>
                <a:spcPct val="30000"/>
              </a:spcBef>
              <a:buClr>
                <a:schemeClr val="tx2"/>
              </a:buClr>
              <a:buSzPct val="95000"/>
            </a:pP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实时操作系统的特点：</a:t>
            </a:r>
            <a:endParaRPr lang="zh-CN" altLang="en-US" sz="2400" strike="noStrike" noProof="1" dirty="0">
              <a:solidFill>
                <a:srgbClr val="000066"/>
              </a:solidFill>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en-US"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1 </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实时响应：对外部输入的实时信号能够在规定的时间（截止期限，</a:t>
            </a:r>
            <a:r>
              <a:rPr lang="en-US"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deadline</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）之内处理完毕并作出反应。</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2 </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具有高可靠性和安全性。</a:t>
            </a:r>
            <a:endPar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endParaRPr>
          </a:p>
          <a:p>
            <a:pPr marL="0" lvl="1" indent="-457200" algn="l" fontAlgn="base">
              <a:lnSpc>
                <a:spcPct val="130000"/>
              </a:lnSpc>
              <a:spcBef>
                <a:spcPct val="30000"/>
              </a:spcBef>
              <a:buClr>
                <a:schemeClr val="tx2"/>
              </a:buClr>
              <a:buSzPct val="95000"/>
            </a:pPr>
            <a:r>
              <a:rPr lang="x-none"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     </a:t>
            </a:r>
            <a:r>
              <a:rPr lang="en-US"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3 具有</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可预测性。 </a:t>
            </a:r>
            <a:r>
              <a:rPr lang="x-none"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实时系统采用各种算法和策略</a:t>
            </a:r>
            <a:r>
              <a:rPr lang="x-none"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保证可预测性)</a:t>
            </a:r>
            <a:endParaRPr lang="x-none"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endParaRPr>
          </a:p>
        </p:txBody>
      </p:sp>
      <p:sp>
        <p:nvSpPr>
          <p:cNvPr id="54280" name="矩形 4506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0-#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7"/>
                                        </p:tgtEl>
                                        <p:attrNameLst>
                                          <p:attrName>style.visibility</p:attrName>
                                        </p:attrNameLst>
                                      </p:cBhvr>
                                      <p:to>
                                        <p:strVal val="visible"/>
                                      </p:to>
                                    </p:set>
                                    <p:anim calcmode="lin" valueType="num">
                                      <p:cBhvr additive="base">
                                        <p:cTn id="13" dur="500" fill="hold"/>
                                        <p:tgtEl>
                                          <p:spTgt spid="54277"/>
                                        </p:tgtEl>
                                        <p:attrNameLst>
                                          <p:attrName>ppt_x</p:attrName>
                                        </p:attrNameLst>
                                      </p:cBhvr>
                                      <p:tavLst>
                                        <p:tav tm="0">
                                          <p:val>
                                            <p:strVal val="0-#ppt_w/2"/>
                                          </p:val>
                                        </p:tav>
                                        <p:tav tm="100000">
                                          <p:val>
                                            <p:strVal val="#ppt_x"/>
                                          </p:val>
                                        </p:tav>
                                      </p:tavLst>
                                    </p:anim>
                                    <p:anim calcmode="lin" valueType="num">
                                      <p:cBhvr additive="base">
                                        <p:cTn id="14" dur="500" fill="hold"/>
                                        <p:tgtEl>
                                          <p:spTgt spid="54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占位符 65537"/>
          <p:cNvSpPr>
            <a:spLocks noGrp="true"/>
          </p:cNvSpPr>
          <p:nvPr>
            <p:ph type="body"/>
          </p:nvPr>
        </p:nvSpPr>
        <p:spPr>
          <a:xfrm>
            <a:off x="381000" y="1939290"/>
            <a:ext cx="7383145" cy="1494155"/>
          </a:xfrm>
        </p:spPr>
        <p:txBody>
          <a:bodyPr wrap="square" anchor="t">
            <a:spAutoFit/>
          </a:bodyPr>
          <a:p>
            <a:pPr lvl="0">
              <a:lnSpc>
                <a:spcPct val="120000"/>
              </a:lnSpc>
              <a:spcBef>
                <a:spcPct val="20000"/>
              </a:spcBef>
              <a:buNone/>
            </a:pPr>
            <a:r>
              <a:rPr lang="en-US" altLang="x-none" sz="2400" dirty="0">
                <a:solidFill>
                  <a:schemeClr val="tx1"/>
                </a:solidFill>
              </a:rPr>
              <a:t>            </a:t>
            </a:r>
            <a:r>
              <a:rPr lang="x-none" altLang="zh-CN" sz="2400" dirty="0">
                <a:solidFill>
                  <a:schemeClr val="tx1"/>
                </a:solidFill>
              </a:rPr>
              <a:t>常用的个人计算机操作系统windows为什么不是实时操作系统</a:t>
            </a:r>
            <a:r>
              <a:rPr lang="zh-CN" altLang="x-none" sz="2400" dirty="0">
                <a:solidFill>
                  <a:schemeClr val="tx1"/>
                </a:solidFill>
              </a:rPr>
              <a:t>？</a:t>
            </a:r>
            <a:endParaRPr lang="zh-CN" altLang="x-none" sz="2400" dirty="0">
              <a:solidFill>
                <a:schemeClr val="tx1"/>
              </a:solidFill>
            </a:endParaRPr>
          </a:p>
          <a:p>
            <a:pPr lvl="0">
              <a:lnSpc>
                <a:spcPct val="120000"/>
              </a:lnSpc>
              <a:spcBef>
                <a:spcPct val="20000"/>
              </a:spcBef>
              <a:buNone/>
            </a:pPr>
            <a:r>
              <a:rPr lang="en-US" altLang="zh-CN" sz="2400" dirty="0">
                <a:solidFill>
                  <a:schemeClr val="tx1"/>
                </a:solidFill>
              </a:rPr>
              <a:t>	</a:t>
            </a:r>
            <a:r>
              <a:rPr lang="x-none" altLang="zh-CN" sz="2400" dirty="0">
                <a:solidFill>
                  <a:schemeClr val="tx1"/>
                </a:solidFill>
              </a:rPr>
              <a:t>不能满足实时性</a:t>
            </a:r>
            <a:r>
              <a:rPr lang="zh-CN" altLang="x-none" sz="2400" dirty="0">
                <a:solidFill>
                  <a:schemeClr val="tx1"/>
                </a:solidFill>
              </a:rPr>
              <a:t>和可预测性</a:t>
            </a:r>
            <a:endParaRPr lang="en-US" altLang="zh-CN" sz="2400" dirty="0">
              <a:solidFill>
                <a:schemeClr val="tx1"/>
              </a:solidFill>
            </a:endParaRPr>
          </a:p>
        </p:txBody>
      </p:sp>
      <p:sp>
        <p:nvSpPr>
          <p:cNvPr id="86020" name="矩形 65539"/>
          <p:cNvSpPr/>
          <p:nvPr/>
        </p:nvSpPr>
        <p:spPr>
          <a:xfrm>
            <a:off x="681355" y="1210945"/>
            <a:ext cx="6247130" cy="566420"/>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x-none" altLang="zh-CN"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实时操作系统和非实时操作系统的区别</a:t>
            </a:r>
            <a:endParaRPr lang="x-none" altLang="zh-CN"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endParaRPr>
          </a:p>
        </p:txBody>
      </p:sp>
      <p:sp>
        <p:nvSpPr>
          <p:cNvPr id="86023" name="矩形 65542"/>
          <p:cNvSpPr/>
          <p:nvPr/>
        </p:nvSpPr>
        <p:spPr>
          <a:xfrm>
            <a:off x="676275" y="4025900"/>
            <a:ext cx="5128260" cy="570865"/>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x-none"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实时系统必须理论证明</a:t>
            </a:r>
            <a:endParaRPr lang="x-none"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endParaRPr>
          </a:p>
        </p:txBody>
      </p:sp>
      <p:sp>
        <p:nvSpPr>
          <p:cNvPr id="86025" name="矩形 655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020">
                                            <p:txEl>
                                              <p:charRg st="0" end="12"/>
                                            </p:txEl>
                                          </p:spTgt>
                                        </p:tgtEl>
                                        <p:attrNameLst>
                                          <p:attrName>style.visibility</p:attrName>
                                        </p:attrNameLst>
                                      </p:cBhvr>
                                      <p:to>
                                        <p:strVal val="visible"/>
                                      </p:to>
                                    </p:set>
                                    <p:anim calcmode="lin" valueType="num">
                                      <p:cBhvr additive="base">
                                        <p:cTn id="7" dur="500" fill="hold"/>
                                        <p:tgtEl>
                                          <p:spTgt spid="86020">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20">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18">
                                            <p:txEl>
                                              <p:charRg st="0" end="30"/>
                                            </p:txEl>
                                          </p:spTgt>
                                        </p:tgtEl>
                                        <p:attrNameLst>
                                          <p:attrName>style.visibility</p:attrName>
                                        </p:attrNameLst>
                                      </p:cBhvr>
                                      <p:to>
                                        <p:strVal val="visible"/>
                                      </p:to>
                                    </p:set>
                                    <p:anim calcmode="lin" valueType="num">
                                      <p:cBhvr additive="base">
                                        <p:cTn id="13" dur="500" fill="hold"/>
                                        <p:tgtEl>
                                          <p:spTgt spid="86018">
                                            <p:txEl>
                                              <p:charRg st="0"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8">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18">
                                            <p:txEl>
                                              <p:charRg st="1" end="1"/>
                                            </p:txEl>
                                          </p:spTgt>
                                        </p:tgtEl>
                                        <p:attrNameLst>
                                          <p:attrName>style.visibility</p:attrName>
                                        </p:attrNameLst>
                                      </p:cBhvr>
                                      <p:to>
                                        <p:strVal val="visible"/>
                                      </p:to>
                                    </p:set>
                                    <p:anim calcmode="lin" valueType="num">
                                      <p:cBhvr additive="base">
                                        <p:cTn id="19" dur="500" fill="hold"/>
                                        <p:tgtEl>
                                          <p:spTgt spid="86018">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8">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6018">
                                            <p:txEl>
                                              <p:charRg st="1" end="1"/>
                                            </p:txEl>
                                          </p:spTgt>
                                        </p:tgtEl>
                                        <p:attrNameLst>
                                          <p:attrName>style.visibility</p:attrName>
                                        </p:attrNameLst>
                                      </p:cBhvr>
                                      <p:to>
                                        <p:strVal val="visible"/>
                                      </p:to>
                                    </p:set>
                                    <p:anim calcmode="lin" valueType="num">
                                      <p:cBhvr additive="base">
                                        <p:cTn id="25" dur="500" fill="hold"/>
                                        <p:tgtEl>
                                          <p:spTgt spid="86018">
                                            <p:txEl>
                                              <p:char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8">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6023">
                                            <p:txEl>
                                              <p:charRg st="0" end="12"/>
                                            </p:txEl>
                                          </p:spTgt>
                                        </p:tgtEl>
                                        <p:attrNameLst>
                                          <p:attrName>style.visibility</p:attrName>
                                        </p:attrNameLst>
                                      </p:cBhvr>
                                      <p:to>
                                        <p:strVal val="visible"/>
                                      </p:to>
                                    </p:set>
                                    <p:anim calcmode="lin" valueType="num">
                                      <p:cBhvr additive="base">
                                        <p:cTn id="31" dur="500" fill="hold"/>
                                        <p:tgtEl>
                                          <p:spTgt spid="86023">
                                            <p:txEl>
                                              <p:charRg st="0" end="1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023">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文本占位符 20482"/>
          <p:cNvSpPr>
            <a:spLocks noGrp="true"/>
          </p:cNvSpPr>
          <p:nvPr>
            <p:ph type="body" idx="1"/>
          </p:nvPr>
        </p:nvSpPr>
        <p:spPr>
          <a:xfrm>
            <a:off x="245110" y="615950"/>
            <a:ext cx="8433435" cy="5661025"/>
          </a:xfrm>
        </p:spPr>
        <p:txBody>
          <a:bodyPr wrap="square"/>
          <a:p>
            <a:pPr>
              <a:lnSpc>
                <a:spcPct val="80000"/>
              </a:lnSpc>
            </a:pPr>
            <a:r>
              <a:rPr lang="zh-CN" altLang="en-US" sz="3100" dirty="0">
                <a:solidFill>
                  <a:schemeClr val="tx1"/>
                </a:solidFill>
              </a:rPr>
              <a:t>硬实时周期任务</a:t>
            </a:r>
            <a:endParaRPr lang="zh-CN" altLang="en-US" sz="3100" dirty="0">
              <a:solidFill>
                <a:schemeClr val="tx1"/>
              </a:solidFill>
            </a:endParaRPr>
          </a:p>
          <a:p>
            <a:pPr lvl="1">
              <a:lnSpc>
                <a:spcPct val="80000"/>
              </a:lnSpc>
            </a:pPr>
            <a:r>
              <a:rPr lang="zh-CN" altLang="en-US" sz="2700" dirty="0">
                <a:solidFill>
                  <a:schemeClr val="tx1"/>
                </a:solidFill>
              </a:rPr>
              <a:t>某个计算任务以固定的时间间隔反复不断的执行；适用于确定性的工作负荷；</a:t>
            </a:r>
            <a:endParaRPr lang="zh-CN" altLang="en-US" sz="2700" dirty="0">
              <a:solidFill>
                <a:schemeClr val="tx1"/>
              </a:solidFill>
            </a:endParaRPr>
          </a:p>
          <a:p>
            <a:pPr lvl="1">
              <a:lnSpc>
                <a:spcPct val="80000"/>
              </a:lnSpc>
            </a:pPr>
            <a:r>
              <a:rPr lang="zh-CN" altLang="en-US" dirty="0">
                <a:solidFill>
                  <a:schemeClr val="tx1"/>
                </a:solidFill>
              </a:rPr>
              <a:t>参数</a:t>
            </a:r>
            <a:endParaRPr lang="zh-CN" altLang="en-US" dirty="0">
              <a:solidFill>
                <a:schemeClr val="tx1"/>
              </a:solidFill>
            </a:endParaRPr>
          </a:p>
          <a:p>
            <a:pPr lvl="2">
              <a:lnSpc>
                <a:spcPct val="80000"/>
              </a:lnSpc>
            </a:pPr>
            <a:r>
              <a:rPr lang="zh-CN" altLang="en-US" dirty="0">
                <a:solidFill>
                  <a:schemeClr val="tx1"/>
                </a:solidFill>
              </a:rPr>
              <a:t>周期T：作业释放的固定时间间隔，</a:t>
            </a:r>
            <a:endParaRPr lang="zh-CN" altLang="en-US" dirty="0">
              <a:solidFill>
                <a:schemeClr val="tx1"/>
              </a:solidFill>
            </a:endParaRPr>
          </a:p>
          <a:p>
            <a:pPr lvl="2">
              <a:lnSpc>
                <a:spcPct val="80000"/>
              </a:lnSpc>
            </a:pPr>
            <a:r>
              <a:rPr lang="zh-CN" altLang="en-US" dirty="0">
                <a:solidFill>
                  <a:schemeClr val="tx1"/>
                </a:solidFill>
              </a:rPr>
              <a:t>执行时间C：作业的最大执行时间，</a:t>
            </a:r>
            <a:endParaRPr lang="zh-CN" altLang="en-US" dirty="0">
              <a:solidFill>
                <a:schemeClr val="tx1"/>
              </a:solidFill>
            </a:endParaRPr>
          </a:p>
          <a:p>
            <a:pPr lvl="2">
              <a:lnSpc>
                <a:spcPct val="80000"/>
              </a:lnSpc>
            </a:pPr>
            <a:r>
              <a:rPr lang="zh-CN" altLang="en-US" dirty="0">
                <a:solidFill>
                  <a:schemeClr val="tx1"/>
                </a:solidFill>
              </a:rPr>
              <a:t>截止时间D：作业必须在释放时间点之后多久完成，</a:t>
            </a:r>
            <a:endParaRPr lang="zh-CN" altLang="en-US" dirty="0">
              <a:solidFill>
                <a:schemeClr val="tx1"/>
              </a:solidFill>
            </a:endParaRPr>
          </a:p>
          <a:p>
            <a:pPr marL="573405" lvl="1" indent="0">
              <a:lnSpc>
                <a:spcPct val="80000"/>
              </a:lnSpc>
              <a:buNone/>
            </a:pPr>
            <a:endParaRPr lang="zh-CN" altLang="en-US" dirty="0">
              <a:solidFill>
                <a:schemeClr val="tx1"/>
              </a:solidFill>
            </a:endParaRPr>
          </a:p>
          <a:p>
            <a:pPr marL="573405" lvl="1" indent="0">
              <a:lnSpc>
                <a:spcPct val="80000"/>
              </a:lnSpc>
              <a:buNone/>
            </a:pPr>
            <a:r>
              <a:rPr lang="zh-CN" altLang="en-US" dirty="0">
                <a:solidFill>
                  <a:schemeClr val="tx1"/>
                </a:solidFill>
              </a:rPr>
              <a:t>一个</a:t>
            </a:r>
            <a:r>
              <a:rPr lang="zh-CN" altLang="en-US" dirty="0">
                <a:solidFill>
                  <a:schemeClr val="tx1"/>
                </a:solidFill>
                <a:sym typeface="+mn-ea"/>
              </a:rPr>
              <a:t>硬实时周期任务的</a:t>
            </a:r>
            <a:r>
              <a:rPr lang="zh-CN" altLang="en-US" dirty="0">
                <a:solidFill>
                  <a:schemeClr val="tx1"/>
                </a:solidFill>
              </a:rPr>
              <a:t>第j次执行最迟必须在（j*T+D）时刻完成。</a:t>
            </a:r>
            <a:endParaRPr lang="zh-CN" altLang="en-US" dirty="0">
              <a:solidFill>
                <a:schemeClr val="tx1"/>
              </a:solidFill>
            </a:endParaRPr>
          </a:p>
          <a:p>
            <a:pPr marL="573405" lvl="1" indent="0">
              <a:lnSpc>
                <a:spcPct val="80000"/>
              </a:lnSpc>
              <a:buNone/>
            </a:pPr>
            <a:endParaRPr lang="zh-CN" altLang="en-US" dirty="0">
              <a:solidFill>
                <a:schemeClr val="tx1"/>
              </a:solidFill>
            </a:endParaRPr>
          </a:p>
          <a:p>
            <a:pPr marL="573405" lvl="1" indent="0">
              <a:lnSpc>
                <a:spcPct val="80000"/>
              </a:lnSpc>
              <a:buNone/>
            </a:pPr>
            <a:r>
              <a:rPr lang="zh-CN" altLang="en-US" dirty="0">
                <a:solidFill>
                  <a:schemeClr val="tx1"/>
                </a:solidFill>
              </a:rPr>
              <a:t>一般: 0 &lt; C &lt; D = T</a:t>
            </a:r>
            <a:endParaRPr lang="zh-CN" altLang="en-US" dirty="0">
              <a:solidFill>
                <a:schemeClr val="tx1"/>
              </a:solidFill>
            </a:endParaRPr>
          </a:p>
          <a:p>
            <a:pPr marL="573405" lvl="1" indent="0">
              <a:lnSpc>
                <a:spcPct val="80000"/>
              </a:lnSpc>
              <a:buNone/>
            </a:pPr>
            <a:r>
              <a:rPr lang="zh-CN" altLang="en-US" dirty="0">
                <a:solidFill>
                  <a:schemeClr val="tx1"/>
                </a:solidFill>
              </a:rPr>
              <a:t>即 </a:t>
            </a:r>
            <a:r>
              <a:rPr lang="zh-CN" altLang="en-US" dirty="0">
                <a:solidFill>
                  <a:schemeClr val="tx1"/>
                </a:solidFill>
                <a:sym typeface="+mn-ea"/>
              </a:rPr>
              <a:t>第j次执行最迟必须在第</a:t>
            </a:r>
            <a:r>
              <a:rPr lang="en-US" altLang="zh-CN" dirty="0">
                <a:solidFill>
                  <a:schemeClr val="tx1"/>
                </a:solidFill>
                <a:sym typeface="+mn-ea"/>
              </a:rPr>
              <a:t>j+1</a:t>
            </a:r>
            <a:r>
              <a:rPr lang="zh-CN" altLang="en-US" dirty="0">
                <a:solidFill>
                  <a:schemeClr val="tx1"/>
                </a:solidFill>
                <a:sym typeface="+mn-ea"/>
              </a:rPr>
              <a:t>次到来之前完成。</a:t>
            </a:r>
            <a:endParaRPr lang="zh-CN" altLang="en-US" dirty="0">
              <a:solidFill>
                <a:schemeClr val="tx1"/>
              </a:solidFill>
              <a:sym typeface="+mn-ea"/>
            </a:endParaRPr>
          </a:p>
        </p:txBody>
      </p:sp>
      <p:sp>
        <p:nvSpPr>
          <p:cNvPr id="19458" name="标题 19457"/>
          <p:cNvSpPr>
            <a:spLocks noGrp="true"/>
          </p:cNvSpPr>
          <p:nvPr>
            <p:ph type="title"/>
          </p:nvPr>
        </p:nvSpPr>
        <p:spPr>
          <a:xfrm>
            <a:off x="4032885" y="76835"/>
            <a:ext cx="4858385" cy="423545"/>
          </a:xfrm>
        </p:spPr>
        <p:txBody>
          <a:bodyPr wrap="square" anchor="ctr"/>
          <a:p>
            <a:pPr algn="r"/>
            <a:r>
              <a:rPr lang="zh-CN" altLang="en-US" sz="2400" b="1" dirty="0">
                <a:effectLst>
                  <a:outerShdw blurRad="38100" dist="38100" dir="2700000">
                    <a:srgbClr val="000000"/>
                  </a:outerShdw>
                </a:effectLst>
                <a:ea typeface="方正书宋_GBK" panose="02000000000000000000" charset="-122"/>
                <a:cs typeface="+mn-ea"/>
              </a:rPr>
              <a:t>实时系统参考模型</a:t>
            </a:r>
            <a:endParaRPr lang="zh-CN" altLang="en-US" sz="2400" b="1" dirty="0">
              <a:effectLst>
                <a:outerShdw blurRad="38100" dist="38100" dir="2700000">
                  <a:srgbClr val="000000"/>
                </a:outerShdw>
              </a:effectLst>
              <a:ea typeface="方正书宋_GBK" panose="02000000000000000000" charset="-122"/>
              <a:cs typeface="+mn-ea"/>
            </a:endParaRPr>
          </a:p>
        </p:txBody>
      </p:sp>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true"/>
          </p:cNvSpPr>
          <p:nvPr>
            <p:ph type="title"/>
          </p:nvPr>
        </p:nvSpPr>
        <p:spPr>
          <a:xfrm>
            <a:off x="4032885" y="76835"/>
            <a:ext cx="4858385" cy="423545"/>
          </a:xfrm>
        </p:spPr>
        <p:txBody>
          <a:bodyPr wrap="square" anchor="ctr"/>
          <a:p>
            <a:pPr algn="r"/>
            <a:r>
              <a:rPr lang="zh-CN" altLang="en-US" sz="2400" b="1" dirty="0">
                <a:effectLst>
                  <a:outerShdw blurRad="38100" dist="38100" dir="2700000">
                    <a:srgbClr val="000000"/>
                  </a:outerShdw>
                </a:effectLst>
                <a:ea typeface="方正书宋_GBK" panose="02000000000000000000" charset="-122"/>
                <a:cs typeface="+mn-ea"/>
              </a:rPr>
              <a:t>实时系统参考模型</a:t>
            </a:r>
            <a:endParaRPr lang="zh-CN" altLang="en-US" sz="2400" b="1" dirty="0">
              <a:effectLst>
                <a:outerShdw blurRad="38100" dist="38100" dir="2700000">
                  <a:srgbClr val="000000"/>
                </a:outerShdw>
              </a:effectLst>
              <a:ea typeface="方正书宋_GBK" panose="02000000000000000000" charset="-122"/>
              <a:cs typeface="+mn-ea"/>
            </a:endParaRPr>
          </a:p>
        </p:txBody>
      </p:sp>
      <p:pic>
        <p:nvPicPr>
          <p:cNvPr id="2" name="图片 -2147482605" descr="3_5"/>
          <p:cNvPicPr>
            <a:picLocks noChangeAspect="true"/>
          </p:cNvPicPr>
          <p:nvPr/>
        </p:nvPicPr>
        <p:blipFill>
          <a:blip r:embed="rId1"/>
          <a:stretch>
            <a:fillRect/>
          </a:stretch>
        </p:blipFill>
        <p:spPr>
          <a:xfrm>
            <a:off x="554355" y="779145"/>
            <a:ext cx="4305300" cy="2190750"/>
          </a:xfrm>
          <a:prstGeom prst="rect">
            <a:avLst/>
          </a:prstGeom>
          <a:noFill/>
          <a:ln w="9525">
            <a:noFill/>
          </a:ln>
        </p:spPr>
      </p:pic>
      <p:pic>
        <p:nvPicPr>
          <p:cNvPr id="3" name="图片 -2147482618" descr="3_1"/>
          <p:cNvPicPr>
            <a:picLocks noChangeAspect="true"/>
          </p:cNvPicPr>
          <p:nvPr/>
        </p:nvPicPr>
        <p:blipFill>
          <a:blip r:embed="rId2"/>
          <a:stretch>
            <a:fillRect/>
          </a:stretch>
        </p:blipFill>
        <p:spPr>
          <a:xfrm>
            <a:off x="288925" y="3726815"/>
            <a:ext cx="5162550" cy="2057400"/>
          </a:xfrm>
          <a:prstGeom prst="rect">
            <a:avLst/>
          </a:prstGeom>
          <a:noFill/>
          <a:ln w="9525">
            <a:noFill/>
          </a:ln>
        </p:spPr>
      </p:pic>
      <p:sp>
        <p:nvSpPr>
          <p:cNvPr id="4" name="文本框 3"/>
          <p:cNvSpPr txBox="true"/>
          <p:nvPr/>
        </p:nvSpPr>
        <p:spPr>
          <a:xfrm>
            <a:off x="5712460" y="1475740"/>
            <a:ext cx="3088640" cy="2245360"/>
          </a:xfrm>
          <a:prstGeom prst="rect">
            <a:avLst/>
          </a:prstGeom>
          <a:noFill/>
        </p:spPr>
        <p:txBody>
          <a:bodyPr wrap="square" rtlCol="0" anchor="t">
            <a:spAutoFit/>
          </a:bodyPr>
          <a:p>
            <a:r>
              <a:rPr lang="zh-CN" altLang="en-US" sz="2000" dirty="0">
                <a:solidFill>
                  <a:schemeClr val="tx1"/>
                </a:solidFill>
                <a:latin typeface="DejaVu Sans" panose="020B0603030804020204" charset="0"/>
                <a:ea typeface="方正书宋_GBK" panose="02000000000000000000" charset="-122"/>
                <a:sym typeface="+mn-ea"/>
              </a:rPr>
              <a:t>可以提出那些调度方案？</a:t>
            </a:r>
            <a:endParaRPr lang="zh-CN" altLang="en-US" sz="2000" dirty="0">
              <a:solidFill>
                <a:schemeClr val="tx1"/>
              </a:solidFill>
              <a:latin typeface="DejaVu Sans" panose="020B0603030804020204" charset="0"/>
              <a:ea typeface="方正书宋_GBK" panose="02000000000000000000" charset="-122"/>
              <a:sym typeface="+mn-ea"/>
            </a:endParaRPr>
          </a:p>
          <a:p>
            <a:endParaRPr lang="zh-CN" altLang="en-US" sz="2000" dirty="0">
              <a:solidFill>
                <a:schemeClr val="tx1"/>
              </a:solidFill>
              <a:latin typeface="DejaVu Sans" panose="020B0603030804020204" charset="0"/>
              <a:ea typeface="方正书宋_GBK" panose="02000000000000000000" charset="-122"/>
              <a:sym typeface="+mn-ea"/>
            </a:endParaRPr>
          </a:p>
          <a:p>
            <a:r>
              <a:rPr lang="en-US" altLang="zh-CN" sz="2000" dirty="0">
                <a:solidFill>
                  <a:schemeClr val="tx1"/>
                </a:solidFill>
                <a:latin typeface="DejaVu Sans" panose="020B0603030804020204" charset="0"/>
                <a:ea typeface="方正书宋_GBK" panose="02000000000000000000" charset="-122"/>
                <a:sym typeface="+mn-ea"/>
              </a:rPr>
              <a:t>  1</a:t>
            </a:r>
            <a:r>
              <a:rPr lang="zh-CN" altLang="en-US" sz="2000" dirty="0">
                <a:solidFill>
                  <a:schemeClr val="tx1"/>
                </a:solidFill>
                <a:latin typeface="DejaVu Sans" panose="020B0603030804020204" charset="0"/>
                <a:ea typeface="方正书宋_GBK" panose="02000000000000000000" charset="-122"/>
                <a:sym typeface="+mn-ea"/>
              </a:rPr>
              <a:t>、</a:t>
            </a:r>
            <a:endParaRPr lang="zh-CN" altLang="en-US" sz="2000" dirty="0">
              <a:solidFill>
                <a:schemeClr val="tx1"/>
              </a:solidFill>
              <a:latin typeface="DejaVu Sans" panose="020B0603030804020204" charset="0"/>
              <a:ea typeface="方正书宋_GBK" panose="02000000000000000000" charset="-122"/>
              <a:sym typeface="+mn-ea"/>
            </a:endParaRPr>
          </a:p>
          <a:p>
            <a:endParaRPr lang="en-US" altLang="zh-CN" sz="2000" dirty="0">
              <a:solidFill>
                <a:schemeClr val="tx1"/>
              </a:solidFill>
              <a:latin typeface="DejaVu Sans" panose="020B0603030804020204" charset="0"/>
              <a:ea typeface="方正书宋_GBK" panose="02000000000000000000" charset="-122"/>
              <a:sym typeface="+mn-ea"/>
            </a:endParaRPr>
          </a:p>
          <a:p>
            <a:r>
              <a:rPr lang="en-US" altLang="zh-CN" sz="2000" dirty="0">
                <a:solidFill>
                  <a:schemeClr val="tx1"/>
                </a:solidFill>
                <a:latin typeface="DejaVu Sans" panose="020B0603030804020204" charset="0"/>
                <a:ea typeface="方正书宋_GBK" panose="02000000000000000000" charset="-122"/>
                <a:sym typeface="+mn-ea"/>
              </a:rPr>
              <a:t>  2</a:t>
            </a:r>
            <a:r>
              <a:rPr lang="zh-CN" altLang="en-US" sz="2000" dirty="0">
                <a:solidFill>
                  <a:schemeClr val="tx1"/>
                </a:solidFill>
                <a:latin typeface="DejaVu Sans" panose="020B0603030804020204" charset="0"/>
                <a:ea typeface="方正书宋_GBK" panose="02000000000000000000" charset="-122"/>
                <a:sym typeface="+mn-ea"/>
              </a:rPr>
              <a:t>、</a:t>
            </a:r>
            <a:endParaRPr lang="zh-CN" altLang="en-US" sz="2000" dirty="0">
              <a:solidFill>
                <a:schemeClr val="tx1"/>
              </a:solidFill>
              <a:latin typeface="DejaVu Sans" panose="020B0603030804020204" charset="0"/>
              <a:ea typeface="方正书宋_GBK" panose="02000000000000000000" charset="-122"/>
              <a:sym typeface="+mn-ea"/>
            </a:endParaRPr>
          </a:p>
          <a:p>
            <a:endParaRPr lang="en-US" altLang="zh-CN" sz="2000" dirty="0">
              <a:solidFill>
                <a:schemeClr val="tx1"/>
              </a:solidFill>
              <a:latin typeface="DejaVu Sans" panose="020B0603030804020204" charset="0"/>
              <a:ea typeface="方正书宋_GBK" panose="02000000000000000000" charset="-122"/>
              <a:sym typeface="+mn-ea"/>
            </a:endParaRPr>
          </a:p>
          <a:p>
            <a:r>
              <a:rPr lang="en-US" altLang="zh-CN" sz="2000" dirty="0">
                <a:solidFill>
                  <a:schemeClr val="tx1"/>
                </a:solidFill>
                <a:latin typeface="DejaVu Sans" panose="020B0603030804020204" charset="0"/>
                <a:ea typeface="方正书宋_GBK" panose="02000000000000000000" charset="-122"/>
                <a:sym typeface="+mn-ea"/>
              </a:rPr>
              <a:t>  3</a:t>
            </a:r>
            <a:r>
              <a:rPr lang="zh-CN" altLang="en-US" sz="2000" dirty="0">
                <a:solidFill>
                  <a:schemeClr val="tx1"/>
                </a:solidFill>
                <a:latin typeface="DejaVu Sans" panose="020B0603030804020204" charset="0"/>
                <a:ea typeface="方正书宋_GBK" panose="02000000000000000000" charset="-122"/>
                <a:sym typeface="+mn-ea"/>
              </a:rPr>
              <a:t>、</a:t>
            </a:r>
            <a:endParaRPr lang="zh-CN" altLang="en-US" sz="2000" dirty="0">
              <a:solidFill>
                <a:schemeClr val="tx1"/>
              </a:solidFill>
              <a:latin typeface="DejaVu Sans" panose="020B0603030804020204" charset="0"/>
              <a:ea typeface="方正书宋_GBK" panose="02000000000000000000" charset="-122"/>
              <a:sym typeface="+mn-ea"/>
            </a:endParaRPr>
          </a:p>
        </p:txBody>
      </p:sp>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true"/>
          </p:cNvSpPr>
          <p:nvPr>
            <p:ph type="title"/>
          </p:nvPr>
        </p:nvSpPr>
        <p:spPr>
          <a:xfrm>
            <a:off x="3890963" y="69533"/>
            <a:ext cx="5129212" cy="414655"/>
          </a:xfrm>
        </p:spPr>
        <p:txBody>
          <a:bodyPr wrap="square" lIns="82440" tIns="41400" rIns="82440" bIns="41400" anchor="t"/>
          <a:p>
            <a:pPr algn="r" defTabSz="914400"/>
            <a:r>
              <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rPr>
              <a:t>实时任务调度算法 </a:t>
            </a:r>
            <a:endPar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endParaRPr>
          </a:p>
        </p:txBody>
      </p:sp>
      <p:sp>
        <p:nvSpPr>
          <p:cNvPr id="21507" name="文本框 21506"/>
          <p:cNvSpPr txBox="true"/>
          <p:nvPr/>
        </p:nvSpPr>
        <p:spPr>
          <a:xfrm>
            <a:off x="331470" y="1073150"/>
            <a:ext cx="8480425" cy="2472055"/>
          </a:xfrm>
          <a:prstGeom prst="rect">
            <a:avLst/>
          </a:prstGeom>
          <a:noFill/>
          <a:ln w="9525">
            <a:noFill/>
          </a:ln>
        </p:spPr>
        <p:txBody>
          <a:bodyPr lIns="82440" tIns="41400" rIns="82440" bIns="41400"/>
          <a:p>
            <a:pPr marL="252730" indent="-252730"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dirty="0">
                <a:solidFill>
                  <a:srgbClr val="000066"/>
                </a:solidFill>
                <a:latin typeface="DejaVu Sans" panose="020B0603030804020204" charset="0"/>
                <a:ea typeface="方正书宋_GBK" panose="02000000000000000000" charset="-122"/>
              </a:rPr>
              <a:t>静态优先级调度算法</a:t>
            </a:r>
            <a:endParaRPr lang="zh-CN" altLang="en-US" sz="2400"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速率单调调度算法（RM）</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最优</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U &lt;=                        --&gt;  ln2 ~ 69</a:t>
            </a:r>
            <a:r>
              <a:rPr lang="en-US" altLang="zh-CN" sz="2400" b="1" dirty="0">
                <a:solidFill>
                  <a:srgbClr val="000066"/>
                </a:solidFill>
                <a:latin typeface="DejaVu Sans" panose="020B0603030804020204" charset="0"/>
                <a:ea typeface="方正书宋_GBK" panose="02000000000000000000" charset="-122"/>
              </a:rPr>
              <a:t>.3</a:t>
            </a:r>
            <a:r>
              <a:rPr lang="zh-CN" altLang="en-US" sz="2400" b="1" dirty="0">
                <a:solidFill>
                  <a:srgbClr val="000066"/>
                </a:solidFill>
                <a:latin typeface="DejaVu Sans" panose="020B0603030804020204" charset="0"/>
                <a:ea typeface="方正书宋_GBK" panose="02000000000000000000" charset="-122"/>
              </a:rPr>
              <a:t>%</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endParaRPr lang="zh-CN" altLang="en-US" sz="2400" b="1" dirty="0">
              <a:solidFill>
                <a:srgbClr val="000066"/>
              </a:solidFill>
              <a:latin typeface="DejaVu Sans" panose="020B0603030804020204" charset="0"/>
              <a:ea typeface="方正书宋_GBK" panose="02000000000000000000" charset="-122"/>
            </a:endParaRPr>
          </a:p>
        </p:txBody>
      </p:sp>
      <p:sp>
        <p:nvSpPr>
          <p:cNvPr id="86024" name="矩形 65543"/>
          <p:cNvSpPr/>
          <p:nvPr/>
        </p:nvSpPr>
        <p:spPr>
          <a:xfrm>
            <a:off x="322580" y="3886835"/>
            <a:ext cx="8322310" cy="2065020"/>
          </a:xfrm>
          <a:prstGeom prst="rect">
            <a:avLst/>
          </a:prstGeom>
          <a:noFill/>
          <a:ln w="9525">
            <a:noFill/>
            <a:miter/>
          </a:ln>
        </p:spPr>
        <p:txBody>
          <a:bodyPr wrap="square">
            <a:spAutoFit/>
          </a:bodyPr>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Scheduling algorithms for multiprogramming in a hard-real-time environment.</a:t>
            </a:r>
            <a:endPar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Journal of ACM,1973,20(1):174~189</a:t>
            </a:r>
            <a:endPar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Liu CL, Layland JW.</a:t>
            </a:r>
            <a:endPar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pic>
        <p:nvPicPr>
          <p:cNvPr id="5" name="图片 4" descr="图片1"/>
          <p:cNvPicPr>
            <a:picLocks noChangeAspect="true"/>
          </p:cNvPicPr>
          <p:nvPr/>
        </p:nvPicPr>
        <p:blipFill>
          <a:blip r:embed="rId1"/>
          <a:stretch>
            <a:fillRect/>
          </a:stretch>
        </p:blipFill>
        <p:spPr>
          <a:xfrm>
            <a:off x="6008370" y="1186180"/>
            <a:ext cx="1426210" cy="956945"/>
          </a:xfrm>
          <a:prstGeom prst="rect">
            <a:avLst/>
          </a:prstGeom>
        </p:spPr>
      </p:pic>
      <p:pic>
        <p:nvPicPr>
          <p:cNvPr id="6" name="图片 5" descr="图片2"/>
          <p:cNvPicPr>
            <a:picLocks noChangeAspect="true"/>
          </p:cNvPicPr>
          <p:nvPr/>
        </p:nvPicPr>
        <p:blipFill>
          <a:blip r:embed="rId2"/>
          <a:stretch>
            <a:fillRect/>
          </a:stretch>
        </p:blipFill>
        <p:spPr>
          <a:xfrm>
            <a:off x="2056130" y="2647315"/>
            <a:ext cx="1670050" cy="5791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24">
                                            <p:txEl>
                                              <p:charRg st="0" end="10"/>
                                            </p:txEl>
                                          </p:spTgt>
                                        </p:tgtEl>
                                        <p:attrNameLst>
                                          <p:attrName>style.visibility</p:attrName>
                                        </p:attrNameLst>
                                      </p:cBhvr>
                                      <p:to>
                                        <p:strVal val="visible"/>
                                      </p:to>
                                    </p:set>
                                    <p:anim calcmode="lin" valueType="num">
                                      <p:cBhvr additive="base">
                                        <p:cTn id="7" dur="500" fill="hold"/>
                                        <p:tgtEl>
                                          <p:spTgt spid="86024">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4">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24">
                                            <p:txEl>
                                              <p:charRg st="1" end="1"/>
                                            </p:txEl>
                                          </p:spTgt>
                                        </p:tgtEl>
                                        <p:attrNameLst>
                                          <p:attrName>style.visibility</p:attrName>
                                        </p:attrNameLst>
                                      </p:cBhvr>
                                      <p:to>
                                        <p:strVal val="visible"/>
                                      </p:to>
                                    </p:set>
                                    <p:anim calcmode="lin" valueType="num">
                                      <p:cBhvr additive="base">
                                        <p:cTn id="13" dur="500" fill="hold"/>
                                        <p:tgtEl>
                                          <p:spTgt spid="86024">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24">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24">
                                            <p:txEl>
                                              <p:charRg st="2" end="2"/>
                                            </p:txEl>
                                          </p:spTgt>
                                        </p:tgtEl>
                                        <p:attrNameLst>
                                          <p:attrName>style.visibility</p:attrName>
                                        </p:attrNameLst>
                                      </p:cBhvr>
                                      <p:to>
                                        <p:strVal val="visible"/>
                                      </p:to>
                                    </p:set>
                                    <p:anim calcmode="lin" valueType="num">
                                      <p:cBhvr additive="base">
                                        <p:cTn id="19" dur="500" fill="hold"/>
                                        <p:tgtEl>
                                          <p:spTgt spid="86024">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4">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文本框 22530"/>
          <p:cNvSpPr txBox="true"/>
          <p:nvPr/>
        </p:nvSpPr>
        <p:spPr>
          <a:xfrm>
            <a:off x="322580" y="1057910"/>
            <a:ext cx="8480425" cy="3397885"/>
          </a:xfrm>
          <a:prstGeom prst="rect">
            <a:avLst/>
          </a:prstGeom>
          <a:noFill/>
          <a:ln w="9525">
            <a:noFill/>
          </a:ln>
        </p:spPr>
        <p:txBody>
          <a:bodyPr lIns="82440" tIns="41400" rIns="82440" bIns="41400"/>
          <a:p>
            <a:pPr marL="252730" indent="-252730"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动态优先级调度算法</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最早截止期优先调度算法（EDF）</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最优</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U &lt;= 100%</a:t>
            </a:r>
            <a:endParaRPr lang="zh-CN" altLang="en-US" sz="2400" b="1" dirty="0">
              <a:solidFill>
                <a:srgbClr val="000066"/>
              </a:solidFill>
              <a:latin typeface="DejaVu Sans" panose="020B0603030804020204" charset="0"/>
              <a:ea typeface="方正书宋_GBK" panose="02000000000000000000" charset="-122"/>
            </a:endParaRPr>
          </a:p>
        </p:txBody>
      </p:sp>
      <p:sp>
        <p:nvSpPr>
          <p:cNvPr id="21506" name="标题 21505"/>
          <p:cNvSpPr>
            <a:spLocks noGrp="true"/>
          </p:cNvSpPr>
          <p:nvPr>
            <p:ph type="title"/>
          </p:nvPr>
        </p:nvSpPr>
        <p:spPr>
          <a:xfrm>
            <a:off x="3890963" y="69533"/>
            <a:ext cx="5129212" cy="414655"/>
          </a:xfrm>
        </p:spPr>
        <p:txBody>
          <a:bodyPr wrap="square" lIns="82440" tIns="41400" rIns="82440" bIns="41400" anchor="t"/>
          <a:p>
            <a:pPr algn="r" defTabSz="914400"/>
            <a:r>
              <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rPr>
              <a:t>实时任务调度算法 </a:t>
            </a:r>
            <a:endPar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矩形 52225"/>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52226"/>
          <p:cNvPicPr>
            <a:picLocks noGrp="true" noChangeAspect="true"/>
          </p:cNvPicPr>
          <p:nvPr>
            <p:ph idx="2147483647"/>
          </p:nvPr>
        </p:nvPicPr>
        <p:blipFill>
          <a:blip r:embed="rId1"/>
          <a:stretch>
            <a:fillRect/>
          </a:stretch>
        </p:blipFill>
        <p:spPr>
          <a:xfrm>
            <a:off x="0" y="0"/>
            <a:ext cx="838200" cy="517525"/>
          </a:xfrm>
        </p:spPr>
      </p:pic>
      <p:sp>
        <p:nvSpPr>
          <p:cNvPr id="59396"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xEl>
                                              <p:charRg st="1" end="12"/>
                                            </p:txEl>
                                          </p:spTgt>
                                        </p:tgtEl>
                                        <p:attrNameLst>
                                          <p:attrName>style.visibility</p:attrName>
                                        </p:attrNameLst>
                                      </p:cBhvr>
                                      <p:to>
                                        <p:strVal val="visible"/>
                                      </p:to>
                                    </p:set>
                                    <p:anim calcmode="lin" valueType="num">
                                      <p:cBhvr additive="base">
                                        <p:cTn id="7" dur="1000" fill="hold"/>
                                        <p:tgtEl>
                                          <p:spTgt spid="59394">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4">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内容占位符 12290"/>
          <p:cNvPicPr>
            <a:picLocks noGrp="true" noChangeAspect="true"/>
          </p:cNvPicPr>
          <p:nvPr>
            <p:ph idx="2147483647"/>
          </p:nvPr>
        </p:nvPicPr>
        <p:blipFill>
          <a:blip r:embed="rId1"/>
          <a:stretch>
            <a:fillRect/>
          </a:stretch>
        </p:blipFill>
        <p:spPr>
          <a:xfrm>
            <a:off x="0" y="0"/>
            <a:ext cx="838200" cy="517525"/>
          </a:xfrm>
        </p:spPr>
      </p:pic>
      <p:sp>
        <p:nvSpPr>
          <p:cNvPr id="13316" name="矩形 12292"/>
          <p:cNvSpPr/>
          <p:nvPr/>
        </p:nvSpPr>
        <p:spPr>
          <a:xfrm>
            <a:off x="622300" y="1117600"/>
            <a:ext cx="7708900" cy="3538220"/>
          </a:xfrm>
          <a:prstGeom prst="rect">
            <a:avLst/>
          </a:prstGeom>
          <a:noFill/>
          <a:ln w="9525">
            <a:noFill/>
            <a:miter/>
          </a:ln>
        </p:spPr>
        <p:txBody>
          <a:bodyPr>
            <a:spAutoFit/>
          </a:bodyPr>
          <a:p>
            <a:pPr lvl="0" algn="l" fontAlgn="base"/>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操作系统的地位</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a:p>
            <a:pPr lvl="0" algn="l" fontAlgn="base"/>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操作系统是计算机系统中的核心基础软件，   </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lvl="0" algn="l" fontAlgn="base"/>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algn="l" fontAlgn="base"/>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操作</a:t>
            </a: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系统</a:t>
            </a: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负责控制和协调使用整个计算机的所有资源，使计算机系统高效的工作。</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algn="l" fontAlgn="base"/>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algn="l" fontAlgn="base"/>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要开发正确高效的系统软件和应用软件，必须深入了解操作系统的内部实现机制</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algn="l" fontAlgn="base"/>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13317" name="矩形 1231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0-#ppt_w/2"/>
                                          </p:val>
                                        </p:tav>
                                        <p:tav tm="100000">
                                          <p:val>
                                            <p:strVal val="#ppt_x"/>
                                          </p:val>
                                        </p:tav>
                                      </p:tavLst>
                                    </p:anim>
                                    <p:anim calcmode="lin" valueType="num">
                                      <p:cBhvr additive="base">
                                        <p:cTn id="8"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7" name="内容占位符 52226"/>
          <p:cNvPicPr>
            <a:picLocks noGrp="true" noChangeAspect="true"/>
          </p:cNvPicPr>
          <p:nvPr>
            <p:ph idx="2147483647"/>
          </p:nvPr>
        </p:nvPicPr>
        <p:blipFill>
          <a:blip r:embed="rId1"/>
          <a:stretch>
            <a:fillRect/>
          </a:stretch>
        </p:blipFill>
        <p:spPr>
          <a:xfrm>
            <a:off x="0" y="0"/>
            <a:ext cx="838200" cy="517525"/>
          </a:xfrm>
        </p:spPr>
      </p:pic>
      <p:sp>
        <p:nvSpPr>
          <p:cNvPr id="60419"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2" name="组合 60419"/>
          <p:cNvGrpSpPr/>
          <p:nvPr/>
        </p:nvGrpSpPr>
        <p:grpSpPr>
          <a:xfrm>
            <a:off x="1189038" y="1670050"/>
            <a:ext cx="6705600" cy="4724400"/>
            <a:chOff x="0" y="0"/>
            <a:chExt cx="3600" cy="2492"/>
          </a:xfrm>
        </p:grpSpPr>
        <p:sp>
          <p:nvSpPr>
            <p:cNvPr id="60420" name="文本框 60420"/>
            <p:cNvSpPr txBox="true"/>
            <p:nvPr/>
          </p:nvSpPr>
          <p:spPr>
            <a:xfrm>
              <a:off x="124"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1</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1" name="文本框 60421"/>
            <p:cNvSpPr txBox="true"/>
            <p:nvPr/>
          </p:nvSpPr>
          <p:spPr>
            <a:xfrm>
              <a:off x="745" y="0"/>
              <a:ext cx="372"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2</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2" name="文本框 60422"/>
            <p:cNvSpPr txBox="true"/>
            <p:nvPr/>
          </p:nvSpPr>
          <p:spPr>
            <a:xfrm>
              <a:off x="1363"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3</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3" name="文本框 60423"/>
            <p:cNvSpPr txBox="true"/>
            <p:nvPr/>
          </p:nvSpPr>
          <p:spPr>
            <a:xfrm>
              <a:off x="1986"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4</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4" name="文本框 60424"/>
            <p:cNvSpPr txBox="true"/>
            <p:nvPr/>
          </p:nvSpPr>
          <p:spPr>
            <a:xfrm>
              <a:off x="2979"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n</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5" name="矩形 60425"/>
            <p:cNvSpPr/>
            <p:nvPr/>
          </p:nvSpPr>
          <p:spPr>
            <a:xfrm>
              <a:off x="0" y="572"/>
              <a:ext cx="3600" cy="90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DejaVu Sans" panose="020B0603030804020204" charset="0"/>
                <a:ea typeface="方正书宋_GBK" panose="02000000000000000000" charset="-122"/>
              </a:endParaRPr>
            </a:p>
          </p:txBody>
        </p:sp>
        <p:sp>
          <p:nvSpPr>
            <p:cNvPr id="60426" name="文本框 60426"/>
            <p:cNvSpPr txBox="true"/>
            <p:nvPr/>
          </p:nvSpPr>
          <p:spPr>
            <a:xfrm>
              <a:off x="0"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财务系统</a:t>
              </a:r>
              <a:endParaRPr lang="zh-CN" altLang="en-US" sz="1800" b="0" dirty="0">
                <a:solidFill>
                  <a:srgbClr val="009900"/>
                </a:solidFill>
                <a:latin typeface="DejaVu Sans" panose="020B0603030804020204" charset="0"/>
                <a:ea typeface="方正书宋_GBK" panose="02000000000000000000" charset="-122"/>
              </a:endParaRPr>
            </a:p>
          </p:txBody>
        </p:sp>
        <p:sp>
          <p:nvSpPr>
            <p:cNvPr id="60427" name="文本框 60427"/>
            <p:cNvSpPr txBox="true"/>
            <p:nvPr/>
          </p:nvSpPr>
          <p:spPr>
            <a:xfrm>
              <a:off x="621" y="566"/>
              <a:ext cx="620"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航空订票</a:t>
              </a:r>
              <a:endParaRPr lang="zh-CN" altLang="en-US" sz="1800" b="0" dirty="0">
                <a:solidFill>
                  <a:srgbClr val="009900"/>
                </a:solidFill>
                <a:latin typeface="DejaVu Sans" panose="020B0603030804020204" charset="0"/>
                <a:ea typeface="方正书宋_GBK" panose="02000000000000000000" charset="-122"/>
              </a:endParaRPr>
            </a:p>
          </p:txBody>
        </p:sp>
        <p:sp>
          <p:nvSpPr>
            <p:cNvPr id="60428" name="文本框 60428"/>
            <p:cNvSpPr txBox="true"/>
            <p:nvPr/>
          </p:nvSpPr>
          <p:spPr>
            <a:xfrm>
              <a:off x="1241"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上网浏览</a:t>
              </a:r>
              <a:endParaRPr lang="zh-CN" altLang="en-US" sz="1800" b="0" dirty="0">
                <a:solidFill>
                  <a:srgbClr val="009900"/>
                </a:solidFill>
                <a:latin typeface="DejaVu Sans" panose="020B0603030804020204" charset="0"/>
                <a:ea typeface="方正书宋_GBK" panose="02000000000000000000" charset="-122"/>
              </a:endParaRPr>
            </a:p>
          </p:txBody>
        </p:sp>
        <p:sp>
          <p:nvSpPr>
            <p:cNvPr id="60429" name="文本框 60429"/>
            <p:cNvSpPr txBox="true"/>
            <p:nvPr/>
          </p:nvSpPr>
          <p:spPr>
            <a:xfrm>
              <a:off x="1862"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电子商务</a:t>
              </a:r>
              <a:endParaRPr lang="zh-CN" altLang="en-US" sz="1800" b="0" dirty="0">
                <a:solidFill>
                  <a:srgbClr val="009900"/>
                </a:solidFill>
                <a:latin typeface="DejaVu Sans" panose="020B0603030804020204" charset="0"/>
                <a:ea typeface="方正书宋_GBK" panose="02000000000000000000" charset="-122"/>
              </a:endParaRPr>
            </a:p>
          </p:txBody>
        </p:sp>
        <p:sp>
          <p:nvSpPr>
            <p:cNvPr id="60430" name="文本框 60430"/>
            <p:cNvSpPr txBox="true"/>
            <p:nvPr/>
          </p:nvSpPr>
          <p:spPr>
            <a:xfrm>
              <a:off x="2855"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科学计算</a:t>
              </a:r>
              <a:endParaRPr lang="zh-CN" altLang="en-US" sz="1800" b="0" dirty="0">
                <a:solidFill>
                  <a:srgbClr val="009900"/>
                </a:solidFill>
                <a:latin typeface="DejaVu Sans" panose="020B0603030804020204" charset="0"/>
                <a:ea typeface="方正书宋_GBK" panose="02000000000000000000" charset="-122"/>
              </a:endParaRPr>
            </a:p>
          </p:txBody>
        </p:sp>
        <p:sp>
          <p:nvSpPr>
            <p:cNvPr id="60431" name="矩形 60431"/>
            <p:cNvSpPr/>
            <p:nvPr/>
          </p:nvSpPr>
          <p:spPr>
            <a:xfrm>
              <a:off x="248" y="1133"/>
              <a:ext cx="3104" cy="679"/>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DejaVu Sans" panose="020B0603030804020204" charset="0"/>
                <a:ea typeface="方正书宋_GBK" panose="02000000000000000000" charset="-122"/>
              </a:endParaRPr>
            </a:p>
          </p:txBody>
        </p:sp>
        <p:sp>
          <p:nvSpPr>
            <p:cNvPr id="60432" name="文本框 60432"/>
            <p:cNvSpPr txBox="true"/>
            <p:nvPr/>
          </p:nvSpPr>
          <p:spPr>
            <a:xfrm>
              <a:off x="1318" y="906"/>
              <a:ext cx="890" cy="194"/>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（应用程序）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3" name="文本框 60433"/>
            <p:cNvSpPr txBox="true"/>
            <p:nvPr/>
          </p:nvSpPr>
          <p:spPr>
            <a:xfrm>
              <a:off x="372"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编译程序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4" name="文本框 60434"/>
            <p:cNvSpPr txBox="true"/>
            <p:nvPr/>
          </p:nvSpPr>
          <p:spPr>
            <a:xfrm>
              <a:off x="993"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汇编程序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5" name="文本框 60435"/>
            <p:cNvSpPr txBox="true"/>
            <p:nvPr/>
          </p:nvSpPr>
          <p:spPr>
            <a:xfrm>
              <a:off x="1738"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编辑程序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6" name="文本框 60436"/>
            <p:cNvSpPr txBox="true"/>
            <p:nvPr/>
          </p:nvSpPr>
          <p:spPr>
            <a:xfrm>
              <a:off x="2832" y="1133"/>
              <a:ext cx="497"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数据库</a:t>
              </a:r>
              <a:endParaRPr lang="zh-CN" altLang="en-US" sz="1800" b="0" dirty="0">
                <a:solidFill>
                  <a:srgbClr val="009900"/>
                </a:solidFill>
                <a:latin typeface="DejaVu Sans" panose="020B0603030804020204" charset="0"/>
                <a:ea typeface="方正书宋_GBK" panose="02000000000000000000" charset="-122"/>
              </a:endParaRPr>
            </a:p>
          </p:txBody>
        </p:sp>
        <p:sp>
          <p:nvSpPr>
            <p:cNvPr id="60437" name="矩形 60437"/>
            <p:cNvSpPr/>
            <p:nvPr/>
          </p:nvSpPr>
          <p:spPr>
            <a:xfrm>
              <a:off x="1117" y="1699"/>
              <a:ext cx="1242" cy="45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DejaVu Sans" panose="020B0603030804020204" charset="0"/>
                <a:ea typeface="方正书宋_GBK" panose="02000000000000000000" charset="-122"/>
              </a:endParaRPr>
            </a:p>
          </p:txBody>
        </p:sp>
        <p:sp>
          <p:nvSpPr>
            <p:cNvPr id="60438" name="文本框 60438"/>
            <p:cNvSpPr txBox="true"/>
            <p:nvPr/>
          </p:nvSpPr>
          <p:spPr>
            <a:xfrm>
              <a:off x="1248" y="1473"/>
              <a:ext cx="986" cy="203"/>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（系统程序）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9" name="文本框 60439"/>
            <p:cNvSpPr txBox="true"/>
            <p:nvPr/>
          </p:nvSpPr>
          <p:spPr>
            <a:xfrm>
              <a:off x="1241" y="1812"/>
              <a:ext cx="869"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操作系统</a:t>
              </a:r>
              <a:endParaRPr lang="zh-CN" altLang="en-US" sz="1800" b="0" dirty="0">
                <a:solidFill>
                  <a:srgbClr val="009900"/>
                </a:solidFill>
                <a:latin typeface="DejaVu Sans" panose="020B0603030804020204" charset="0"/>
                <a:ea typeface="方正书宋_GBK" panose="02000000000000000000" charset="-122"/>
              </a:endParaRPr>
            </a:p>
          </p:txBody>
        </p:sp>
        <p:sp>
          <p:nvSpPr>
            <p:cNvPr id="60440" name="文本框 60440"/>
            <p:cNvSpPr txBox="true"/>
            <p:nvPr/>
          </p:nvSpPr>
          <p:spPr>
            <a:xfrm>
              <a:off x="1366" y="2039"/>
              <a:ext cx="620" cy="45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计算机</a:t>
              </a:r>
              <a:endParaRPr lang="zh-CN" altLang="en-US" sz="1800" b="0" dirty="0">
                <a:solidFill>
                  <a:srgbClr val="009900"/>
                </a:solidFill>
                <a:latin typeface="DejaVu Sans" panose="020B0603030804020204" charset="0"/>
                <a:ea typeface="方正书宋_GBK" panose="02000000000000000000" charset="-122"/>
              </a:endParaRPr>
            </a:p>
            <a:p>
              <a:pPr lvl="0" algn="ctr" eaLnBrk="0" hangingPunct="0"/>
              <a:r>
                <a:rPr lang="zh-CN" altLang="en-US" sz="1800" b="0" dirty="0">
                  <a:solidFill>
                    <a:srgbClr val="009900"/>
                  </a:solidFill>
                  <a:latin typeface="DejaVu Sans" panose="020B0603030804020204" charset="0"/>
                  <a:ea typeface="方正书宋_GBK" panose="02000000000000000000" charset="-122"/>
                </a:rPr>
                <a:t>硬件</a:t>
              </a:r>
              <a:endParaRPr lang="zh-CN" altLang="en-US" sz="1800" b="0" dirty="0">
                <a:solidFill>
                  <a:srgbClr val="009900"/>
                </a:solidFill>
                <a:latin typeface="DejaVu Sans" panose="020B0603030804020204" charset="0"/>
                <a:ea typeface="方正书宋_GBK" panose="02000000000000000000" charset="-122"/>
              </a:endParaRPr>
            </a:p>
          </p:txBody>
        </p:sp>
        <p:sp>
          <p:nvSpPr>
            <p:cNvPr id="60441" name="文本框 60441"/>
            <p:cNvSpPr txBox="true"/>
            <p:nvPr/>
          </p:nvSpPr>
          <p:spPr>
            <a:xfrm>
              <a:off x="2483" y="0"/>
              <a:ext cx="372" cy="227"/>
            </a:xfrm>
            <a:prstGeom prst="rect">
              <a:avLst/>
            </a:prstGeom>
            <a:noFill/>
            <a:ln w="9525">
              <a:noFill/>
              <a:miter/>
            </a:ln>
          </p:spPr>
          <p:txBody>
            <a:bodyPr anchor="t"/>
            <a:p>
              <a:pPr lvl="0" algn="just" eaLnBrk="0" hangingPunct="0"/>
              <a:r>
                <a:rPr lang="en-US" altLang="x-none" sz="1200" b="0" dirty="0">
                  <a:solidFill>
                    <a:srgbClr val="009900"/>
                  </a:solidFill>
                  <a:latin typeface="方正书宋_GBK" panose="02000000000000000000" charset="-122"/>
                  <a:ea typeface="方正书宋_GBK" panose="02000000000000000000" charset="-122"/>
                </a:rPr>
                <a:t>…</a:t>
              </a:r>
              <a:endParaRPr lang="en-US" altLang="x-none" sz="1200" b="0" dirty="0">
                <a:solidFill>
                  <a:srgbClr val="009900"/>
                </a:solidFill>
                <a:latin typeface="DejaVu Sans" panose="020B0603030804020204" charset="0"/>
                <a:ea typeface="方正书宋_GBK" panose="02000000000000000000" charset="-122"/>
              </a:endParaRPr>
            </a:p>
          </p:txBody>
        </p:sp>
        <p:sp>
          <p:nvSpPr>
            <p:cNvPr id="60442" name="文本框 60442"/>
            <p:cNvSpPr txBox="true"/>
            <p:nvPr/>
          </p:nvSpPr>
          <p:spPr>
            <a:xfrm>
              <a:off x="2483" y="566"/>
              <a:ext cx="372" cy="227"/>
            </a:xfrm>
            <a:prstGeom prst="rect">
              <a:avLst/>
            </a:prstGeom>
            <a:noFill/>
            <a:ln w="9525">
              <a:noFill/>
              <a:miter/>
            </a:ln>
          </p:spPr>
          <p:txBody>
            <a:bodyPr anchor="t"/>
            <a:p>
              <a:pPr lvl="0" algn="just" eaLnBrk="0" hangingPunct="0"/>
              <a:r>
                <a:rPr lang="en-US" altLang="x-none" sz="1400" b="0" dirty="0">
                  <a:solidFill>
                    <a:srgbClr val="009900"/>
                  </a:solidFill>
                  <a:latin typeface="方正书宋_GBK" panose="02000000000000000000" charset="-122"/>
                  <a:ea typeface="方正书宋_GBK" panose="02000000000000000000" charset="-122"/>
                </a:rPr>
                <a:t>…</a:t>
              </a:r>
              <a:endParaRPr lang="en-US" altLang="x-none" sz="1400" b="0" dirty="0">
                <a:solidFill>
                  <a:srgbClr val="009900"/>
                </a:solidFill>
                <a:latin typeface="DejaVu Sans" panose="020B0603030804020204" charset="0"/>
                <a:ea typeface="方正书宋_GBK" panose="02000000000000000000" charset="-122"/>
              </a:endParaRPr>
            </a:p>
          </p:txBody>
        </p:sp>
        <p:sp>
          <p:nvSpPr>
            <p:cNvPr id="60443" name="文本框 60443"/>
            <p:cNvSpPr txBox="true"/>
            <p:nvPr/>
          </p:nvSpPr>
          <p:spPr>
            <a:xfrm>
              <a:off x="2359" y="1133"/>
              <a:ext cx="372" cy="226"/>
            </a:xfrm>
            <a:prstGeom prst="rect">
              <a:avLst/>
            </a:prstGeom>
            <a:noFill/>
            <a:ln w="9525">
              <a:noFill/>
              <a:miter/>
            </a:ln>
          </p:spPr>
          <p:txBody>
            <a:bodyPr anchor="t"/>
            <a:p>
              <a:pPr lvl="0" algn="just" eaLnBrk="0" hangingPunct="0"/>
              <a:r>
                <a:rPr lang="en-US" altLang="x-none" sz="1200" b="0" dirty="0">
                  <a:solidFill>
                    <a:srgbClr val="009900"/>
                  </a:solidFill>
                  <a:latin typeface="方正书宋_GBK" panose="02000000000000000000" charset="-122"/>
                  <a:ea typeface="方正书宋_GBK" panose="02000000000000000000" charset="-122"/>
                </a:rPr>
                <a:t>…</a:t>
              </a:r>
              <a:endParaRPr lang="en-US" altLang="x-none" sz="1200" b="0" dirty="0">
                <a:solidFill>
                  <a:srgbClr val="009900"/>
                </a:solidFill>
                <a:latin typeface="DejaVu Sans" panose="020B0603030804020204" charset="0"/>
                <a:ea typeface="方正书宋_GBK" panose="02000000000000000000" charset="-122"/>
              </a:endParaRPr>
            </a:p>
          </p:txBody>
        </p:sp>
        <p:sp>
          <p:nvSpPr>
            <p:cNvPr id="60444" name="直接连接符 60444"/>
            <p:cNvSpPr/>
            <p:nvPr/>
          </p:nvSpPr>
          <p:spPr>
            <a:xfrm>
              <a:off x="248"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sp>
          <p:nvSpPr>
            <p:cNvPr id="60445" name="直接连接符 60445"/>
            <p:cNvSpPr/>
            <p:nvPr/>
          </p:nvSpPr>
          <p:spPr>
            <a:xfrm>
              <a:off x="869"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sp>
          <p:nvSpPr>
            <p:cNvPr id="60446" name="直接连接符 60446"/>
            <p:cNvSpPr/>
            <p:nvPr/>
          </p:nvSpPr>
          <p:spPr>
            <a:xfrm>
              <a:off x="1490"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sp>
          <p:nvSpPr>
            <p:cNvPr id="60447" name="直接连接符 60447"/>
            <p:cNvSpPr/>
            <p:nvPr/>
          </p:nvSpPr>
          <p:spPr>
            <a:xfrm>
              <a:off x="2110"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sp>
          <p:nvSpPr>
            <p:cNvPr id="60448" name="直接连接符 60448"/>
            <p:cNvSpPr/>
            <p:nvPr/>
          </p:nvSpPr>
          <p:spPr>
            <a:xfrm>
              <a:off x="3103"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grpSp>
      <p:sp>
        <p:nvSpPr>
          <p:cNvPr id="60450" name="矩形 60449"/>
          <p:cNvSpPr/>
          <p:nvPr/>
        </p:nvSpPr>
        <p:spPr>
          <a:xfrm>
            <a:off x="1201738" y="749300"/>
            <a:ext cx="4264025" cy="579438"/>
          </a:xfrm>
          <a:prstGeom prst="rect">
            <a:avLst/>
          </a:prstGeom>
          <a:noFill/>
          <a:ln w="9525">
            <a:noFill/>
            <a:miter/>
          </a:ln>
        </p:spPr>
        <p:txBody>
          <a:bodyPr wrap="none" anchor="t">
            <a:spAutoFit/>
          </a:bodyPr>
          <a:p>
            <a:pPr lvl="0" algn="l" fontAlgn="base"/>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计算机系统的层次结构</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内容占位符 52226"/>
          <p:cNvPicPr>
            <a:picLocks noGrp="true" noChangeAspect="true"/>
          </p:cNvPicPr>
          <p:nvPr>
            <p:ph idx="2147483647"/>
          </p:nvPr>
        </p:nvPicPr>
        <p:blipFill>
          <a:blip r:embed="rId1"/>
          <a:stretch>
            <a:fillRect/>
          </a:stretch>
        </p:blipFill>
        <p:spPr>
          <a:xfrm>
            <a:off x="0" y="0"/>
            <a:ext cx="838200" cy="517525"/>
          </a:xfrm>
        </p:spPr>
      </p:pic>
      <p:sp>
        <p:nvSpPr>
          <p:cNvPr id="61443"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61444" name="矩形 61443"/>
          <p:cNvSpPr/>
          <p:nvPr/>
        </p:nvSpPr>
        <p:spPr>
          <a:xfrm>
            <a:off x="1173163" y="652463"/>
            <a:ext cx="5953125" cy="6604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为什么引入操作系统（目的）</a:t>
            </a:r>
            <a:endParaRPr lang="en-US" altLang="zh-CN"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endParaRPr>
          </a:p>
        </p:txBody>
      </p:sp>
      <p:sp>
        <p:nvSpPr>
          <p:cNvPr id="61445" name="矩形 61444"/>
          <p:cNvSpPr/>
          <p:nvPr/>
        </p:nvSpPr>
        <p:spPr>
          <a:xfrm>
            <a:off x="927100" y="1489075"/>
            <a:ext cx="7200900" cy="4608513"/>
          </a:xfrm>
          <a:prstGeom prst="rect">
            <a:avLst/>
          </a:prstGeom>
          <a:noFill/>
          <a:ln w="9525">
            <a:noFill/>
            <a:miter/>
          </a:ln>
        </p:spPr>
        <p:txBody>
          <a:bodyPr anchor="t"/>
          <a:p>
            <a:pPr marL="571500" lvl="0" indent="-571500">
              <a:lnSpc>
                <a:spcPct val="105000"/>
              </a:lnSpc>
              <a:spcBef>
                <a:spcPct val="30000"/>
              </a:spcBef>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提供良好的、一致的用户接口，屏蔽不同硬件的差别，方便程序或用户操作硬件。</a:t>
            </a:r>
            <a:endParaRPr lang="zh-CN" altLang="en-US" sz="2800" b="0" dirty="0">
              <a:solidFill>
                <a:schemeClr val="tx1"/>
              </a:solidFill>
              <a:latin typeface="DejaVu Sans" panose="020B0603030804020204" charset="0"/>
              <a:ea typeface="方正书宋_GBK" panose="02000000000000000000" charset="-122"/>
            </a:endParaRPr>
          </a:p>
          <a:p>
            <a:pPr marL="571500" lvl="0" indent="-571500">
              <a:lnSpc>
                <a:spcPct val="105000"/>
              </a:lnSpc>
              <a:spcBef>
                <a:spcPct val="30000"/>
              </a:spcBef>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扩展硬件的功能</a:t>
            </a:r>
            <a:endParaRPr lang="zh-CN" altLang="en-US" b="0" dirty="0">
              <a:solidFill>
                <a:schemeClr val="tx1"/>
              </a:solidFill>
              <a:latin typeface="DejaVu Sans" panose="020B0603030804020204" charset="0"/>
              <a:ea typeface="方正书宋_GBK" panose="02000000000000000000" charset="-122"/>
            </a:endParaRPr>
          </a:p>
          <a:p>
            <a:pPr marL="571500" lvl="0" indent="-571500">
              <a:lnSpc>
                <a:spcPct val="105000"/>
              </a:lnSpc>
              <a:spcBef>
                <a:spcPct val="30000"/>
              </a:spcBef>
              <a:buClr>
                <a:schemeClr val="tx2"/>
              </a:buClr>
              <a:buSzPct val="95000"/>
              <a:buFont typeface="Wingdings" panose="05000000000000000000" pitchFamily="2" charset="2"/>
              <a:buChar char="l"/>
            </a:pPr>
            <a:r>
              <a:rPr lang="zh-CN" altLang="en-US" dirty="0">
                <a:solidFill>
                  <a:schemeClr val="tx1"/>
                </a:solidFill>
                <a:latin typeface="DejaVu Sans" panose="020B0603030804020204" charset="0"/>
                <a:ea typeface="方正书宋_GBK" panose="02000000000000000000" charset="-122"/>
              </a:rPr>
              <a:t>提高计算机系统的资源利用率</a:t>
            </a:r>
            <a:endParaRPr lang="zh-CN" altLang="en-US"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105000"/>
              </a:lnSpc>
              <a:spcBef>
                <a:spcPct val="30000"/>
              </a:spcBef>
              <a:spcAft>
                <a:spcPct val="0"/>
              </a:spcAft>
              <a:buClr>
                <a:schemeClr val="tx2"/>
              </a:buClr>
              <a:buSzPct val="95000"/>
              <a:buFont typeface="Wingdings" panose="05000000000000000000" pitchFamily="2" charset="2"/>
              <a:buNone/>
            </a:pPr>
            <a:r>
              <a:rPr lang="zh-CN" altLang="en-US" sz="2800" b="0" i="1" u="none" baseline="0" dirty="0">
                <a:solidFill>
                  <a:schemeClr val="tx1"/>
                </a:solidFill>
                <a:latin typeface="DejaVu Sans" panose="020B0603030804020204" charset="0"/>
                <a:ea typeface="方正书宋_GBK" panose="02000000000000000000" charset="-122"/>
              </a:rPr>
              <a:t>          一个程序或用户独占，计算机系统资源的利用率很低的，必须多个程序或用户同时使用计算机－－并发</a:t>
            </a:r>
            <a:endParaRPr lang="zh-CN" altLang="en-US" sz="2800" b="0" i="1"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5">
                                            <p:txEl>
                                              <p:charRg st="0" end="37"/>
                                            </p:txEl>
                                          </p:spTgt>
                                        </p:tgtEl>
                                        <p:attrNameLst>
                                          <p:attrName>style.visibility</p:attrName>
                                        </p:attrNameLst>
                                      </p:cBhvr>
                                      <p:to>
                                        <p:strVal val="visible"/>
                                      </p:to>
                                    </p:set>
                                    <p:anim calcmode="lin" valueType="num">
                                      <p:cBhvr additive="base">
                                        <p:cTn id="7" dur="500" fill="hold"/>
                                        <p:tgtEl>
                                          <p:spTgt spid="61445">
                                            <p:txEl>
                                              <p:charRg st="0" end="3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5">
                                            <p:txEl>
                                              <p:charRg st="0" end="3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5">
                                            <p:txEl>
                                              <p:charRg st="37" end="45"/>
                                            </p:txEl>
                                          </p:spTgt>
                                        </p:tgtEl>
                                        <p:attrNameLst>
                                          <p:attrName>style.visibility</p:attrName>
                                        </p:attrNameLst>
                                      </p:cBhvr>
                                      <p:to>
                                        <p:strVal val="visible"/>
                                      </p:to>
                                    </p:set>
                                    <p:anim calcmode="lin" valueType="num">
                                      <p:cBhvr additive="base">
                                        <p:cTn id="13" dur="500" fill="hold"/>
                                        <p:tgtEl>
                                          <p:spTgt spid="61445">
                                            <p:txEl>
                                              <p:charRg st="37" end="4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5">
                                            <p:txEl>
                                              <p:charRg st="37" end="4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5">
                                            <p:txEl>
                                              <p:charRg st="45" end="59"/>
                                            </p:txEl>
                                          </p:spTgt>
                                        </p:tgtEl>
                                        <p:attrNameLst>
                                          <p:attrName>style.visibility</p:attrName>
                                        </p:attrNameLst>
                                      </p:cBhvr>
                                      <p:to>
                                        <p:strVal val="visible"/>
                                      </p:to>
                                    </p:set>
                                    <p:anim calcmode="lin" valueType="num">
                                      <p:cBhvr additive="base">
                                        <p:cTn id="19" dur="500" fill="hold"/>
                                        <p:tgtEl>
                                          <p:spTgt spid="61445">
                                            <p:txEl>
                                              <p:charRg st="45" end="5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5">
                                            <p:txEl>
                                              <p:charRg st="45" end="59"/>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1445">
                                            <p:txEl>
                                              <p:charRg st="59" end="115"/>
                                            </p:txEl>
                                          </p:spTgt>
                                        </p:tgtEl>
                                        <p:attrNameLst>
                                          <p:attrName>style.visibility</p:attrName>
                                        </p:attrNameLst>
                                      </p:cBhvr>
                                      <p:to>
                                        <p:strVal val="visible"/>
                                      </p:to>
                                    </p:set>
                                    <p:anim calcmode="lin" valueType="num">
                                      <p:cBhvr additive="base">
                                        <p:cTn id="23" dur="500" fill="hold"/>
                                        <p:tgtEl>
                                          <p:spTgt spid="61445">
                                            <p:txEl>
                                              <p:charRg st="59" end="11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1445">
                                            <p:txEl>
                                              <p:charRg st="59" end="1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5" name="内容占位符 52226"/>
          <p:cNvPicPr>
            <a:picLocks noGrp="true" noChangeAspect="true"/>
          </p:cNvPicPr>
          <p:nvPr>
            <p:ph idx="2147483647"/>
          </p:nvPr>
        </p:nvPicPr>
        <p:blipFill>
          <a:blip r:embed="rId1"/>
          <a:stretch>
            <a:fillRect/>
          </a:stretch>
        </p:blipFill>
        <p:spPr>
          <a:xfrm>
            <a:off x="0" y="0"/>
            <a:ext cx="838200" cy="517525"/>
          </a:xfrm>
        </p:spPr>
      </p:pic>
      <p:sp>
        <p:nvSpPr>
          <p:cNvPr id="62467"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62467"/>
          <p:cNvSpPr/>
          <p:nvPr/>
        </p:nvSpPr>
        <p:spPr>
          <a:xfrm>
            <a:off x="539750" y="900113"/>
            <a:ext cx="7924800" cy="5432425"/>
          </a:xfrm>
          <a:prstGeom prst="rect">
            <a:avLst/>
          </a:prstGeom>
          <a:noFill/>
          <a:ln w="9525">
            <a:noFill/>
            <a:miter/>
          </a:ln>
        </p:spPr>
        <p:txBody>
          <a:bodyPr anchor="t"/>
          <a:p>
            <a:pPr marL="342900" lvl="0" indent="-342900">
              <a:spcBef>
                <a:spcPct val="20000"/>
              </a:spcBef>
              <a:buClr>
                <a:schemeClr val="accent1"/>
              </a:buClr>
              <a:buSzPct val="80000"/>
              <a:buChar char="n"/>
            </a:pPr>
            <a:r>
              <a:rPr lang="zh-CN" altLang="en-US" b="0" dirty="0">
                <a:solidFill>
                  <a:schemeClr val="tx1"/>
                </a:solidFill>
                <a:latin typeface="DejaVu Sans" panose="020B0603030804020204" charset="0"/>
                <a:ea typeface="方正书宋_GBK" panose="02000000000000000000" charset="-122"/>
              </a:rPr>
              <a:t>例</a:t>
            </a:r>
            <a:r>
              <a:rPr lang="en-US" altLang="x-none" b="0" dirty="0">
                <a:solidFill>
                  <a:schemeClr val="tx1"/>
                </a:solidFill>
                <a:latin typeface="方正书宋_GBK" panose="02000000000000000000" charset="-122"/>
                <a:ea typeface="方正书宋_GBK" panose="02000000000000000000" charset="-122"/>
              </a:rPr>
              <a:t>1</a:t>
            </a:r>
            <a:r>
              <a:rPr lang="zh-CN" altLang="en-US" b="0" dirty="0">
                <a:solidFill>
                  <a:schemeClr val="tx1"/>
                </a:solidFill>
                <a:latin typeface="方正书宋_GBK" panose="02000000000000000000" charset="-122"/>
                <a:ea typeface="方正书宋_GBK" panose="02000000000000000000" charset="-122"/>
              </a:rPr>
              <a:t>，用户想把一批信息存储到某个设备上，必须先弄清楚该设备的存储格式、读写命令和各种情况下的中断处理步骤。而让用户了解设备的物理细节将会十分困难，甚至束手无策。</a:t>
            </a:r>
            <a:endParaRPr lang="zh-CN" altLang="en-US" b="0" dirty="0">
              <a:solidFill>
                <a:schemeClr val="tx1"/>
              </a:solidFill>
              <a:latin typeface="方正书宋_GBK" panose="02000000000000000000" charset="-122"/>
              <a:ea typeface="方正书宋_GBK" panose="02000000000000000000" charset="-122"/>
            </a:endParaRPr>
          </a:p>
          <a:p>
            <a:pPr marL="342900" lvl="0" indent="-342900">
              <a:spcBef>
                <a:spcPct val="20000"/>
              </a:spcBef>
              <a:buClr>
                <a:schemeClr val="accent1"/>
              </a:buClr>
              <a:buSzPct val="80000"/>
              <a:buChar char="n"/>
            </a:pPr>
            <a:endParaRPr lang="zh-CN" altLang="en-US" b="0" dirty="0">
              <a:solidFill>
                <a:schemeClr val="tx1"/>
              </a:solidFill>
              <a:latin typeface="方正书宋_GBK" panose="02000000000000000000" charset="-122"/>
              <a:ea typeface="方正书宋_GBK" panose="02000000000000000000" charset="-122"/>
            </a:endParaRPr>
          </a:p>
          <a:p>
            <a:pPr marL="342900" lvl="0" indent="-342900">
              <a:spcBef>
                <a:spcPct val="20000"/>
              </a:spcBef>
              <a:buClr>
                <a:schemeClr val="accent1"/>
              </a:buClr>
              <a:buSzPct val="80000"/>
              <a:buChar char="n"/>
            </a:pPr>
            <a:r>
              <a:rPr lang="zh-CN" altLang="en-US" b="0" dirty="0">
                <a:solidFill>
                  <a:schemeClr val="tx1"/>
                </a:solidFill>
                <a:latin typeface="方正书宋_GBK" panose="02000000000000000000" charset="-122"/>
                <a:ea typeface="方正书宋_GBK" panose="02000000000000000000" charset="-122"/>
              </a:rPr>
              <a:t>例</a:t>
            </a:r>
            <a:r>
              <a:rPr lang="en-US" altLang="x-none" b="0" dirty="0">
                <a:solidFill>
                  <a:schemeClr val="tx1"/>
                </a:solidFill>
                <a:latin typeface="方正书宋_GBK" panose="02000000000000000000" charset="-122"/>
                <a:ea typeface="方正书宋_GBK" panose="02000000000000000000" charset="-122"/>
              </a:rPr>
              <a:t>2</a:t>
            </a:r>
            <a:r>
              <a:rPr lang="zh-CN" altLang="en-US" b="0" dirty="0">
                <a:solidFill>
                  <a:schemeClr val="tx1"/>
                </a:solidFill>
                <a:latin typeface="方正书宋_GBK" panose="02000000000000000000" charset="-122"/>
                <a:ea typeface="方正书宋_GBK" panose="02000000000000000000" charset="-122"/>
              </a:rPr>
              <a:t>，三个需要打印输出信息的应用程序在同时运行，打印机上三个程序的输出结果会交错夹杂、混乱不堪。</a:t>
            </a:r>
            <a:endParaRPr lang="zh-CN" altLang="en-US" b="0" dirty="0">
              <a:solidFill>
                <a:schemeClr val="tx1"/>
              </a:solidFill>
              <a:latin typeface="方正书宋_GBK" panose="02000000000000000000" charset="-122"/>
              <a:ea typeface="方正书宋_GBK" panose="02000000000000000000" charset="-122"/>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89" name="内容占位符 52226"/>
          <p:cNvPicPr>
            <a:picLocks noGrp="true" noChangeAspect="true"/>
          </p:cNvPicPr>
          <p:nvPr>
            <p:ph idx="2147483647"/>
          </p:nvPr>
        </p:nvPicPr>
        <p:blipFill>
          <a:blip r:embed="rId1"/>
          <a:stretch>
            <a:fillRect/>
          </a:stretch>
        </p:blipFill>
        <p:spPr>
          <a:xfrm>
            <a:off x="0" y="0"/>
            <a:ext cx="838200" cy="517525"/>
          </a:xfrm>
        </p:spPr>
      </p:pic>
      <p:sp>
        <p:nvSpPr>
          <p:cNvPr id="63491"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63491"/>
          <p:cNvSpPr/>
          <p:nvPr/>
        </p:nvSpPr>
        <p:spPr>
          <a:xfrm>
            <a:off x="795338" y="1092200"/>
            <a:ext cx="7391400" cy="4478338"/>
          </a:xfrm>
          <a:prstGeom prst="rect">
            <a:avLst/>
          </a:prstGeom>
          <a:noFill/>
          <a:ln w="9525">
            <a:noFill/>
            <a:miter/>
          </a:ln>
        </p:spPr>
        <p:txBody>
          <a:bodyPr anchor="t">
            <a:spAutoFit/>
          </a:bodyPr>
          <a:p>
            <a:pPr lvl="0">
              <a:buChar char="•"/>
            </a:pPr>
            <a:r>
              <a:rPr lang="zh-CN" altLang="en-US" b="0" dirty="0">
                <a:solidFill>
                  <a:schemeClr val="tx1"/>
                </a:solidFill>
                <a:latin typeface="DejaVu Sans" panose="020B0603030804020204" charset="0"/>
                <a:ea typeface="方正书宋_GBK" panose="02000000000000000000" charset="-122"/>
              </a:rPr>
              <a:t>例</a:t>
            </a:r>
            <a:r>
              <a:rPr lang="en-US" altLang="x-none" b="0" dirty="0">
                <a:solidFill>
                  <a:schemeClr val="tx1"/>
                </a:solidFill>
                <a:latin typeface="DejaVu Sans" panose="020B0603030804020204" charset="0"/>
                <a:ea typeface="方正书宋_GBK" panose="02000000000000000000" charset="-122"/>
              </a:rPr>
              <a:t>3</a:t>
            </a:r>
            <a:r>
              <a:rPr lang="zh-CN" altLang="en-US" b="0" dirty="0">
                <a:solidFill>
                  <a:schemeClr val="tx1"/>
                </a:solidFill>
                <a:latin typeface="DejaVu Sans" panose="020B0603030804020204" charset="0"/>
                <a:ea typeface="方正书宋_GBK" panose="02000000000000000000" charset="-122"/>
              </a:rPr>
              <a:t>，在裸机上加上虚拟存储管理软件，用户就可有硕大的编程空间，不必涉及物理存储空间的容量、地址转换、程序重定位等物理细节。</a:t>
            </a:r>
            <a:endParaRPr lang="zh-CN" altLang="en-US" b="0" dirty="0">
              <a:solidFill>
                <a:schemeClr val="tx1"/>
              </a:solidFill>
              <a:latin typeface="DejaVu Sans" panose="020B0603030804020204" charset="0"/>
              <a:ea typeface="方正书宋_GBK" panose="02000000000000000000" charset="-122"/>
            </a:endParaRPr>
          </a:p>
          <a:p>
            <a:pPr lvl="0">
              <a:buChar char="•"/>
            </a:pPr>
            <a:endParaRPr lang="zh-CN" altLang="en-US" b="0" dirty="0">
              <a:solidFill>
                <a:schemeClr val="tx1"/>
              </a:solidFill>
              <a:latin typeface="DejaVu Sans" panose="020B0603030804020204" charset="0"/>
              <a:ea typeface="方正书宋_GBK" panose="02000000000000000000" charset="-122"/>
            </a:endParaRPr>
          </a:p>
          <a:p>
            <a:pPr lvl="0">
              <a:buChar char="•"/>
            </a:pPr>
            <a:r>
              <a:rPr lang="zh-CN" altLang="en-US" sz="2800" b="0" dirty="0">
                <a:solidFill>
                  <a:schemeClr val="tx1"/>
                </a:solidFill>
                <a:latin typeface="DejaVu Sans" panose="020B0603030804020204" charset="0"/>
                <a:ea typeface="方正书宋_GBK" panose="02000000000000000000" charset="-122"/>
              </a:rPr>
              <a:t>例</a:t>
            </a:r>
            <a:r>
              <a:rPr lang="en-US" altLang="x-none" sz="2800" b="0" dirty="0">
                <a:solidFill>
                  <a:schemeClr val="tx1"/>
                </a:solidFill>
                <a:latin typeface="DejaVu Sans" panose="020B0603030804020204" charset="0"/>
                <a:ea typeface="方正书宋_GBK" panose="02000000000000000000" charset="-122"/>
              </a:rPr>
              <a:t>4</a:t>
            </a:r>
            <a:r>
              <a:rPr lang="zh-CN" altLang="en-US" sz="2800" b="0" dirty="0">
                <a:solidFill>
                  <a:schemeClr val="tx1"/>
                </a:solidFill>
                <a:latin typeface="DejaVu Sans" panose="020B0603030804020204" charset="0"/>
                <a:ea typeface="方正书宋_GBK" panose="02000000000000000000" charset="-122"/>
              </a:rPr>
              <a:t>，</a:t>
            </a:r>
            <a:r>
              <a:rPr lang="zh-CN" altLang="en-US" b="0" dirty="0">
                <a:solidFill>
                  <a:schemeClr val="tx1"/>
                </a:solidFill>
                <a:latin typeface="DejaVu Sans" panose="020B0603030804020204" charset="0"/>
                <a:ea typeface="方正书宋_GBK" panose="02000000000000000000" charset="-122"/>
              </a:rPr>
              <a:t>加上窗口管理软件，由该软件把一台物理屏幕改造成多窗口，每个应用可以在各自的窗口中操作，用户可以在窗口环境中方便地与计算机交互。</a:t>
            </a:r>
            <a:endParaRPr lang="zh-CN" altLang="en-US"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3" name="内容占位符 52226"/>
          <p:cNvPicPr>
            <a:picLocks noGrp="true" noChangeAspect="true"/>
          </p:cNvPicPr>
          <p:nvPr>
            <p:ph idx="2147483647"/>
          </p:nvPr>
        </p:nvPicPr>
        <p:blipFill>
          <a:blip r:embed="rId1"/>
          <a:stretch>
            <a:fillRect/>
          </a:stretch>
        </p:blipFill>
        <p:spPr>
          <a:xfrm>
            <a:off x="0" y="0"/>
            <a:ext cx="838200" cy="517525"/>
          </a:xfrm>
        </p:spPr>
      </p:pic>
      <p:sp>
        <p:nvSpPr>
          <p:cNvPr id="64515"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64516" name="组合 64515"/>
          <p:cNvGrpSpPr/>
          <p:nvPr/>
        </p:nvGrpSpPr>
        <p:grpSpPr>
          <a:xfrm>
            <a:off x="939800" y="981075"/>
            <a:ext cx="7091363" cy="4870450"/>
            <a:chOff x="-147" y="0"/>
            <a:chExt cx="4467" cy="3068"/>
          </a:xfrm>
        </p:grpSpPr>
        <p:sp>
          <p:nvSpPr>
            <p:cNvPr id="2" name="文本框 64516"/>
            <p:cNvSpPr txBox="true"/>
            <p:nvPr/>
          </p:nvSpPr>
          <p:spPr>
            <a:xfrm>
              <a:off x="2448" y="0"/>
              <a:ext cx="768"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2400" dirty="0">
                  <a:solidFill>
                    <a:schemeClr val="tx1"/>
                  </a:solidFill>
                  <a:latin typeface="DejaVu Sans" panose="020B0603030804020204" charset="0"/>
                  <a:ea typeface="方正书宋_GBK" panose="02000000000000000000" charset="-122"/>
                </a:rPr>
                <a:t>  中央</a:t>
              </a:r>
              <a:endParaRPr lang="zh-CN" altLang="en-US" sz="2400" dirty="0">
                <a:solidFill>
                  <a:schemeClr val="tx1"/>
                </a:solidFill>
                <a:latin typeface="DejaVu Sans" panose="020B0603030804020204" charset="0"/>
                <a:ea typeface="方正书宋_GBK" panose="02000000000000000000" charset="-122"/>
              </a:endParaRPr>
            </a:p>
            <a:p>
              <a:pPr lvl="0" algn="ctr">
                <a:lnSpc>
                  <a:spcPct val="50000"/>
                </a:lnSpc>
                <a:spcBef>
                  <a:spcPct val="50000"/>
                </a:spcBef>
              </a:pPr>
              <a:r>
                <a:rPr lang="zh-CN" altLang="en-US" sz="2400" dirty="0">
                  <a:solidFill>
                    <a:schemeClr val="tx1"/>
                  </a:solidFill>
                  <a:latin typeface="DejaVu Sans" panose="020B0603030804020204" charset="0"/>
                  <a:ea typeface="方正书宋_GBK" panose="02000000000000000000" charset="-122"/>
                </a:rPr>
                <a:t>处理机</a:t>
              </a:r>
              <a:endParaRPr lang="zh-CN" altLang="en-US" sz="2400" dirty="0">
                <a:solidFill>
                  <a:schemeClr val="tx1"/>
                </a:solidFill>
                <a:latin typeface="DejaVu Sans" panose="020B0603030804020204" charset="0"/>
                <a:ea typeface="方正书宋_GBK" panose="02000000000000000000" charset="-122"/>
              </a:endParaRPr>
            </a:p>
          </p:txBody>
        </p:sp>
        <p:sp>
          <p:nvSpPr>
            <p:cNvPr id="64517" name="文本框 64517"/>
            <p:cNvSpPr txBox="true"/>
            <p:nvPr/>
          </p:nvSpPr>
          <p:spPr>
            <a:xfrm>
              <a:off x="3504" y="67"/>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存储器</a:t>
              </a:r>
              <a:endParaRPr lang="zh-CN" altLang="en-US" sz="2400" dirty="0">
                <a:solidFill>
                  <a:schemeClr val="tx1"/>
                </a:solidFill>
                <a:latin typeface="DejaVu Sans" panose="020B0603030804020204" charset="0"/>
                <a:ea typeface="方正书宋_GBK" panose="02000000000000000000" charset="-122"/>
              </a:endParaRPr>
            </a:p>
          </p:txBody>
        </p:sp>
        <p:sp>
          <p:nvSpPr>
            <p:cNvPr id="64518" name="文本框 64518"/>
            <p:cNvSpPr txBox="true"/>
            <p:nvPr/>
          </p:nvSpPr>
          <p:spPr>
            <a:xfrm>
              <a:off x="3504" y="595"/>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绘图仪</a:t>
              </a:r>
              <a:endParaRPr lang="zh-CN" altLang="en-US" sz="2400" dirty="0">
                <a:solidFill>
                  <a:schemeClr val="tx1"/>
                </a:solidFill>
                <a:latin typeface="DejaVu Sans" panose="020B0603030804020204" charset="0"/>
                <a:ea typeface="方正书宋_GBK" panose="02000000000000000000" charset="-122"/>
              </a:endParaRPr>
            </a:p>
          </p:txBody>
        </p:sp>
        <p:sp>
          <p:nvSpPr>
            <p:cNvPr id="64519" name="文本框 64519"/>
            <p:cNvSpPr txBox="true"/>
            <p:nvPr/>
          </p:nvSpPr>
          <p:spPr>
            <a:xfrm>
              <a:off x="2424" y="643"/>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打印机</a:t>
              </a:r>
              <a:endParaRPr lang="zh-CN" altLang="en-US" sz="2400" dirty="0">
                <a:solidFill>
                  <a:schemeClr val="tx1"/>
                </a:solidFill>
                <a:latin typeface="DejaVu Sans" panose="020B0603030804020204" charset="0"/>
                <a:ea typeface="方正书宋_GBK" panose="02000000000000000000" charset="-122"/>
              </a:endParaRPr>
            </a:p>
          </p:txBody>
        </p:sp>
        <p:sp>
          <p:nvSpPr>
            <p:cNvPr id="64520" name="文本框 64520"/>
            <p:cNvSpPr txBox="true"/>
            <p:nvPr/>
          </p:nvSpPr>
          <p:spPr>
            <a:xfrm>
              <a:off x="2424" y="1148"/>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显示器</a:t>
              </a:r>
              <a:endParaRPr lang="zh-CN" altLang="en-US" sz="2400" dirty="0">
                <a:solidFill>
                  <a:schemeClr val="tx1"/>
                </a:solidFill>
                <a:latin typeface="DejaVu Sans" panose="020B0603030804020204" charset="0"/>
                <a:ea typeface="方正书宋_GBK" panose="02000000000000000000" charset="-122"/>
              </a:endParaRPr>
            </a:p>
          </p:txBody>
        </p:sp>
        <p:sp>
          <p:nvSpPr>
            <p:cNvPr id="64521" name="文本框 64521"/>
            <p:cNvSpPr txBox="true"/>
            <p:nvPr/>
          </p:nvSpPr>
          <p:spPr>
            <a:xfrm>
              <a:off x="3504" y="1171"/>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键   盘</a:t>
              </a:r>
              <a:endParaRPr lang="zh-CN" altLang="en-US" sz="2400" dirty="0">
                <a:solidFill>
                  <a:schemeClr val="tx1"/>
                </a:solidFill>
                <a:latin typeface="DejaVu Sans" panose="020B0603030804020204" charset="0"/>
                <a:ea typeface="方正书宋_GBK" panose="02000000000000000000" charset="-122"/>
              </a:endParaRPr>
            </a:p>
          </p:txBody>
        </p:sp>
        <p:sp>
          <p:nvSpPr>
            <p:cNvPr id="64522" name="文本框 64522"/>
            <p:cNvSpPr txBox="true"/>
            <p:nvPr/>
          </p:nvSpPr>
          <p:spPr>
            <a:xfrm>
              <a:off x="3504" y="1699"/>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网  卡</a:t>
              </a:r>
              <a:endParaRPr lang="zh-CN" altLang="en-US" sz="2400" dirty="0">
                <a:solidFill>
                  <a:schemeClr val="tx1"/>
                </a:solidFill>
                <a:latin typeface="DejaVu Sans" panose="020B0603030804020204" charset="0"/>
                <a:ea typeface="方正书宋_GBK" panose="02000000000000000000" charset="-122"/>
              </a:endParaRPr>
            </a:p>
          </p:txBody>
        </p:sp>
        <p:sp>
          <p:nvSpPr>
            <p:cNvPr id="64523" name="文本框 64523"/>
            <p:cNvSpPr txBox="true"/>
            <p:nvPr/>
          </p:nvSpPr>
          <p:spPr>
            <a:xfrm>
              <a:off x="2424" y="1651"/>
              <a:ext cx="816" cy="403"/>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鼠标</a:t>
              </a:r>
              <a:endParaRPr lang="zh-CN" altLang="en-US" sz="2400" dirty="0">
                <a:solidFill>
                  <a:schemeClr val="tx1"/>
                </a:solidFill>
                <a:latin typeface="DejaVu Sans" panose="020B0603030804020204" charset="0"/>
                <a:ea typeface="方正书宋_GBK" panose="02000000000000000000" charset="-122"/>
              </a:endParaRPr>
            </a:p>
          </p:txBody>
        </p:sp>
        <p:sp>
          <p:nvSpPr>
            <p:cNvPr id="64524" name="文本框 64524"/>
            <p:cNvSpPr txBox="true"/>
            <p:nvPr/>
          </p:nvSpPr>
          <p:spPr>
            <a:xfrm>
              <a:off x="3504" y="2227"/>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文   件</a:t>
              </a:r>
              <a:endParaRPr lang="zh-CN" altLang="en-US" sz="2400" dirty="0">
                <a:solidFill>
                  <a:schemeClr val="tx1"/>
                </a:solidFill>
                <a:latin typeface="DejaVu Sans" panose="020B0603030804020204" charset="0"/>
                <a:ea typeface="方正书宋_GBK" panose="02000000000000000000" charset="-122"/>
              </a:endParaRPr>
            </a:p>
          </p:txBody>
        </p:sp>
        <p:sp>
          <p:nvSpPr>
            <p:cNvPr id="64525" name="文本框 64525"/>
            <p:cNvSpPr txBox="true"/>
            <p:nvPr/>
          </p:nvSpPr>
          <p:spPr>
            <a:xfrm>
              <a:off x="2448" y="2156"/>
              <a:ext cx="768"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2400" dirty="0">
                  <a:solidFill>
                    <a:schemeClr val="tx1"/>
                  </a:solidFill>
                  <a:latin typeface="DejaVu Sans" panose="020B0603030804020204" charset="0"/>
                  <a:ea typeface="方正书宋_GBK" panose="02000000000000000000" charset="-122"/>
                </a:rPr>
                <a:t>  应  用</a:t>
              </a:r>
              <a:endParaRPr lang="zh-CN" altLang="en-US" sz="2400" dirty="0">
                <a:solidFill>
                  <a:schemeClr val="tx1"/>
                </a:solidFill>
                <a:latin typeface="DejaVu Sans" panose="020B0603030804020204" charset="0"/>
                <a:ea typeface="方正书宋_GBK" panose="02000000000000000000" charset="-122"/>
              </a:endParaRPr>
            </a:p>
            <a:p>
              <a:pPr lvl="0" algn="ctr">
                <a:lnSpc>
                  <a:spcPct val="50000"/>
                </a:lnSpc>
                <a:spcBef>
                  <a:spcPct val="50000"/>
                </a:spcBef>
              </a:pPr>
              <a:r>
                <a:rPr lang="zh-CN" altLang="en-US" sz="2400" dirty="0">
                  <a:solidFill>
                    <a:schemeClr val="tx1"/>
                  </a:solidFill>
                  <a:latin typeface="DejaVu Sans" panose="020B0603030804020204" charset="0"/>
                  <a:ea typeface="方正书宋_GBK" panose="02000000000000000000" charset="-122"/>
                </a:rPr>
                <a:t>  程  序</a:t>
              </a:r>
              <a:endParaRPr lang="zh-CN" altLang="en-US" sz="2400" dirty="0">
                <a:solidFill>
                  <a:schemeClr val="tx1"/>
                </a:solidFill>
                <a:latin typeface="DejaVu Sans" panose="020B0603030804020204" charset="0"/>
                <a:ea typeface="方正书宋_GBK" panose="02000000000000000000" charset="-122"/>
              </a:endParaRPr>
            </a:p>
          </p:txBody>
        </p:sp>
        <p:sp>
          <p:nvSpPr>
            <p:cNvPr id="64526" name="直接连接符 64526"/>
            <p:cNvSpPr/>
            <p:nvPr/>
          </p:nvSpPr>
          <p:spPr>
            <a:xfrm>
              <a:off x="2112" y="31"/>
              <a:ext cx="0" cy="2749"/>
            </a:xfrm>
            <a:prstGeom prst="line">
              <a:avLst/>
            </a:prstGeom>
            <a:ln w="57150" cap="flat" cmpd="sng">
              <a:solidFill>
                <a:schemeClr val="tx1"/>
              </a:solidFill>
              <a:prstDash val="solid"/>
              <a:round/>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64527" name="文本框 64527"/>
            <p:cNvSpPr txBox="true"/>
            <p:nvPr/>
          </p:nvSpPr>
          <p:spPr>
            <a:xfrm>
              <a:off x="1632" y="2780"/>
              <a:ext cx="960"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操作系统</a:t>
              </a:r>
              <a:endParaRPr lang="zh-CN" altLang="en-US" sz="2400" dirty="0">
                <a:solidFill>
                  <a:schemeClr val="tx1"/>
                </a:solidFill>
                <a:latin typeface="DejaVu Sans" panose="020B0603030804020204" charset="0"/>
                <a:ea typeface="方正书宋_GBK" panose="02000000000000000000" charset="-122"/>
              </a:endParaRPr>
            </a:p>
          </p:txBody>
        </p:sp>
        <p:sp>
          <p:nvSpPr>
            <p:cNvPr id="64528" name="文本框 64528"/>
            <p:cNvSpPr txBox="true"/>
            <p:nvPr/>
          </p:nvSpPr>
          <p:spPr>
            <a:xfrm>
              <a:off x="-78" y="1628"/>
              <a:ext cx="1182"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3030804020204" charset="0"/>
                  <a:ea typeface="方正书宋_GBK" panose="02000000000000000000" charset="-122"/>
                </a:rPr>
                <a:t> 应用程序 </a:t>
              </a:r>
              <a:r>
                <a:rPr lang="en-US" altLang="x-none" sz="2400" dirty="0">
                  <a:solidFill>
                    <a:schemeClr val="tx1"/>
                  </a:solidFill>
                  <a:latin typeface="DejaVu Sans" panose="020B0603030804020204" charset="0"/>
                  <a:ea typeface="方正书宋_GBK" panose="02000000000000000000" charset="-122"/>
                </a:rPr>
                <a:t>1</a:t>
              </a:r>
              <a:endParaRPr lang="en-US" altLang="x-none" sz="2400" dirty="0">
                <a:solidFill>
                  <a:schemeClr val="tx1"/>
                </a:solidFill>
                <a:latin typeface="DejaVu Sans" panose="020B0603030804020204" charset="0"/>
                <a:ea typeface="方正书宋_GBK" panose="02000000000000000000" charset="-122"/>
              </a:endParaRPr>
            </a:p>
          </p:txBody>
        </p:sp>
        <p:sp>
          <p:nvSpPr>
            <p:cNvPr id="64529" name="文本框 64529"/>
            <p:cNvSpPr txBox="true"/>
            <p:nvPr/>
          </p:nvSpPr>
          <p:spPr>
            <a:xfrm>
              <a:off x="-147" y="2444"/>
              <a:ext cx="1252"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3030804020204" charset="0"/>
                  <a:ea typeface="方正书宋_GBK" panose="02000000000000000000" charset="-122"/>
                </a:rPr>
                <a:t> 应用程序 </a:t>
              </a:r>
              <a:r>
                <a:rPr lang="en-US" altLang="x-none" sz="2400" dirty="0">
                  <a:solidFill>
                    <a:schemeClr val="tx1"/>
                  </a:solidFill>
                  <a:latin typeface="DejaVu Sans" panose="020B0603030804020204" charset="0"/>
                  <a:ea typeface="方正书宋_GBK" panose="02000000000000000000" charset="-122"/>
                </a:rPr>
                <a:t>n</a:t>
              </a:r>
              <a:endParaRPr lang="en-US" altLang="x-none" sz="2400" dirty="0">
                <a:solidFill>
                  <a:schemeClr val="tx1"/>
                </a:solidFill>
                <a:latin typeface="DejaVu Sans" panose="020B0603030804020204" charset="0"/>
                <a:ea typeface="方正书宋_GBK" panose="02000000000000000000" charset="-122"/>
              </a:endParaRPr>
            </a:p>
          </p:txBody>
        </p:sp>
        <p:sp>
          <p:nvSpPr>
            <p:cNvPr id="64530" name="文本框 64530"/>
            <p:cNvSpPr txBox="true"/>
            <p:nvPr/>
          </p:nvSpPr>
          <p:spPr>
            <a:xfrm>
              <a:off x="79" y="236"/>
              <a:ext cx="929"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3030804020204" charset="0"/>
                  <a:ea typeface="方正书宋_GBK" panose="02000000000000000000" charset="-122"/>
                </a:rPr>
                <a:t> 用 户 </a:t>
              </a:r>
              <a:r>
                <a:rPr lang="en-US" altLang="x-none" sz="2400" dirty="0">
                  <a:solidFill>
                    <a:schemeClr val="tx1"/>
                  </a:solidFill>
                  <a:latin typeface="DejaVu Sans" panose="020B0603030804020204" charset="0"/>
                  <a:ea typeface="方正书宋_GBK" panose="02000000000000000000" charset="-122"/>
                </a:rPr>
                <a:t>1</a:t>
              </a:r>
              <a:endParaRPr lang="en-US" altLang="x-none" sz="2400" dirty="0">
                <a:solidFill>
                  <a:schemeClr val="tx1"/>
                </a:solidFill>
                <a:latin typeface="DejaVu Sans" panose="020B0603030804020204" charset="0"/>
                <a:ea typeface="方正书宋_GBK" panose="02000000000000000000" charset="-122"/>
              </a:endParaRPr>
            </a:p>
          </p:txBody>
        </p:sp>
        <p:sp>
          <p:nvSpPr>
            <p:cNvPr id="64531" name="文本框 64531"/>
            <p:cNvSpPr txBox="true"/>
            <p:nvPr/>
          </p:nvSpPr>
          <p:spPr>
            <a:xfrm>
              <a:off x="88" y="1052"/>
              <a:ext cx="920"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3030804020204" charset="0"/>
                  <a:ea typeface="方正书宋_GBK" panose="02000000000000000000" charset="-122"/>
                </a:rPr>
                <a:t> 用 户 </a:t>
              </a:r>
              <a:r>
                <a:rPr lang="en-US" altLang="x-none" sz="2400" dirty="0">
                  <a:solidFill>
                    <a:schemeClr val="tx1"/>
                  </a:solidFill>
                  <a:latin typeface="DejaVu Sans" panose="020B0603030804020204" charset="0"/>
                  <a:ea typeface="方正书宋_GBK" panose="02000000000000000000" charset="-122"/>
                </a:rPr>
                <a:t>n</a:t>
              </a:r>
              <a:endParaRPr lang="en-US" altLang="x-none" sz="2400" dirty="0">
                <a:solidFill>
                  <a:schemeClr val="tx1"/>
                </a:solidFill>
                <a:latin typeface="DejaVu Sans" panose="020B0603030804020204" charset="0"/>
                <a:ea typeface="方正书宋_GBK" panose="02000000000000000000" charset="-122"/>
              </a:endParaRPr>
            </a:p>
          </p:txBody>
        </p:sp>
        <p:sp>
          <p:nvSpPr>
            <p:cNvPr id="64532" name="文本框 64532"/>
            <p:cNvSpPr txBox="true"/>
            <p:nvPr/>
          </p:nvSpPr>
          <p:spPr>
            <a:xfrm>
              <a:off x="384" y="476"/>
              <a:ext cx="480" cy="480"/>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a:t>
              </a:r>
              <a:r>
                <a:rPr lang="zh-CN" altLang="en-US" sz="2000" dirty="0">
                  <a:solidFill>
                    <a:schemeClr val="tx1"/>
                  </a:solidFill>
                  <a:latin typeface="DejaVu Sans" panose="020B0603030804020204" charset="0"/>
                  <a:ea typeface="方正书宋_GBK" panose="02000000000000000000" charset="-122"/>
                  <a:sym typeface="Symbol" panose="05050102010706020507" pitchFamily="2" charset="2"/>
                </a:rPr>
                <a:t></a:t>
              </a:r>
              <a:r>
                <a:rPr lang="zh-CN" altLang="en-US" sz="2000" dirty="0">
                  <a:solidFill>
                    <a:schemeClr val="tx1"/>
                  </a:solidFill>
                  <a:latin typeface="DejaVu Sans" panose="020B0603030804020204" charset="0"/>
                  <a:ea typeface="方正书宋_GBK" panose="02000000000000000000" charset="-122"/>
                </a:rPr>
                <a:t> </a:t>
              </a:r>
              <a:endParaRPr lang="zh-CN" altLang="en-US" sz="2000" dirty="0">
                <a:solidFill>
                  <a:schemeClr val="tx1"/>
                </a:solidFill>
                <a:latin typeface="DejaVu Sans" panose="020B0603030804020204" charset="0"/>
                <a:ea typeface="方正书宋_GBK" panose="02000000000000000000" charset="-122"/>
              </a:endParaRPr>
            </a:p>
            <a:p>
              <a:pPr lvl="0" algn="ctr"/>
              <a:r>
                <a:rPr lang="zh-CN" altLang="en-US" sz="2000" dirty="0">
                  <a:solidFill>
                    <a:schemeClr val="tx1"/>
                  </a:solidFill>
                  <a:latin typeface="DejaVu Sans" panose="020B0603030804020204" charset="0"/>
                  <a:ea typeface="方正书宋_GBK" panose="02000000000000000000" charset="-122"/>
                </a:rPr>
                <a:t> </a:t>
              </a:r>
              <a:r>
                <a:rPr lang="zh-CN" altLang="en-US" sz="2000" dirty="0">
                  <a:solidFill>
                    <a:schemeClr val="tx1"/>
                  </a:solidFill>
                  <a:latin typeface="DejaVu Sans" panose="020B0603030804020204" charset="0"/>
                  <a:ea typeface="方正书宋_GBK" panose="02000000000000000000" charset="-122"/>
                  <a:sym typeface="Symbol" panose="05050102010706020507" pitchFamily="2" charset="2"/>
                </a:rPr>
                <a:t></a:t>
              </a:r>
              <a:endParaRPr lang="zh-CN" altLang="en-US" sz="2000" dirty="0">
                <a:solidFill>
                  <a:schemeClr val="tx1"/>
                </a:solidFill>
                <a:latin typeface="DejaVu Sans" panose="020B0603030804020204" charset="0"/>
                <a:ea typeface="方正书宋_GBK" panose="02000000000000000000" charset="-122"/>
                <a:sym typeface="Symbol" panose="05050102010706020507" pitchFamily="2" charset="2"/>
              </a:endParaRPr>
            </a:p>
          </p:txBody>
        </p:sp>
        <p:sp>
          <p:nvSpPr>
            <p:cNvPr id="64533" name="直接连接符 64533"/>
            <p:cNvSpPr/>
            <p:nvPr/>
          </p:nvSpPr>
          <p:spPr>
            <a:xfrm>
              <a:off x="1152" y="476"/>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3030804020204" charset="0"/>
                <a:ea typeface="方正书宋_GBK" panose="02000000000000000000" charset="-122"/>
              </a:endParaRPr>
            </a:p>
          </p:txBody>
        </p:sp>
        <p:sp>
          <p:nvSpPr>
            <p:cNvPr id="64534" name="直接连接符 64534"/>
            <p:cNvSpPr/>
            <p:nvPr/>
          </p:nvSpPr>
          <p:spPr>
            <a:xfrm>
              <a:off x="1152" y="1196"/>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3030804020204" charset="0"/>
                <a:ea typeface="方正书宋_GBK" panose="02000000000000000000" charset="-122"/>
              </a:endParaRPr>
            </a:p>
          </p:txBody>
        </p:sp>
        <p:sp>
          <p:nvSpPr>
            <p:cNvPr id="64535" name="文本框 64535"/>
            <p:cNvSpPr txBox="true"/>
            <p:nvPr/>
          </p:nvSpPr>
          <p:spPr>
            <a:xfrm>
              <a:off x="1056" y="188"/>
              <a:ext cx="960"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操作命令 </a:t>
              </a:r>
              <a:endParaRPr lang="zh-CN" altLang="en-US" sz="2400" dirty="0">
                <a:solidFill>
                  <a:schemeClr val="tx1"/>
                </a:solidFill>
                <a:latin typeface="DejaVu Sans" panose="020B0603030804020204" charset="0"/>
                <a:ea typeface="方正书宋_GBK" panose="02000000000000000000" charset="-122"/>
              </a:endParaRPr>
            </a:p>
          </p:txBody>
        </p:sp>
        <p:sp>
          <p:nvSpPr>
            <p:cNvPr id="64536" name="文本框 64536"/>
            <p:cNvSpPr txBox="true"/>
            <p:nvPr/>
          </p:nvSpPr>
          <p:spPr>
            <a:xfrm>
              <a:off x="384" y="1820"/>
              <a:ext cx="480" cy="480"/>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a:t>
              </a:r>
              <a:r>
                <a:rPr lang="zh-CN" altLang="en-US" sz="2000" dirty="0">
                  <a:solidFill>
                    <a:schemeClr val="tx1"/>
                  </a:solidFill>
                  <a:latin typeface="DejaVu Sans" panose="020B0603030804020204" charset="0"/>
                  <a:ea typeface="方正书宋_GBK" panose="02000000000000000000" charset="-122"/>
                  <a:sym typeface="Symbol" panose="05050102010706020507" pitchFamily="2" charset="2"/>
                </a:rPr>
                <a:t></a:t>
              </a:r>
              <a:endParaRPr lang="zh-CN" altLang="en-US" sz="2000" dirty="0">
                <a:solidFill>
                  <a:schemeClr val="tx1"/>
                </a:solidFill>
                <a:latin typeface="DejaVu Sans" panose="020B0603030804020204" charset="0"/>
                <a:ea typeface="方正书宋_GBK" panose="02000000000000000000" charset="-122"/>
                <a:sym typeface="MT Extra" panose="05050102010205020202" pitchFamily="2" charset="2"/>
              </a:endParaRPr>
            </a:p>
            <a:p>
              <a:pPr lvl="0" algn="ctr"/>
              <a:r>
                <a:rPr lang="zh-CN" altLang="en-US" sz="2000" dirty="0">
                  <a:solidFill>
                    <a:schemeClr val="tx1"/>
                  </a:solidFill>
                  <a:latin typeface="DejaVu Sans" panose="020B0603030804020204" charset="0"/>
                  <a:ea typeface="方正书宋_GBK" panose="02000000000000000000" charset="-122"/>
                  <a:sym typeface="MT Extra" panose="05050102010205020202" pitchFamily="2" charset="2"/>
                </a:rPr>
                <a:t> </a:t>
              </a:r>
              <a:r>
                <a:rPr lang="zh-CN" altLang="en-US" sz="2000" dirty="0">
                  <a:solidFill>
                    <a:schemeClr val="tx1"/>
                  </a:solidFill>
                  <a:latin typeface="DejaVu Sans" panose="020B0603030804020204" charset="0"/>
                  <a:ea typeface="方正书宋_GBK" panose="02000000000000000000" charset="-122"/>
                  <a:sym typeface="Symbol" panose="05050102010706020507" pitchFamily="2" charset="2"/>
                </a:rPr>
                <a:t></a:t>
              </a:r>
              <a:endParaRPr lang="zh-CN" altLang="en-US" sz="2000" dirty="0">
                <a:solidFill>
                  <a:schemeClr val="tx1"/>
                </a:solidFill>
                <a:latin typeface="DejaVu Sans" panose="020B0603030804020204" charset="0"/>
                <a:ea typeface="方正书宋_GBK" panose="02000000000000000000" charset="-122"/>
                <a:sym typeface="Symbol" panose="05050102010706020507" pitchFamily="2" charset="2"/>
              </a:endParaRPr>
            </a:p>
          </p:txBody>
        </p:sp>
        <p:sp>
          <p:nvSpPr>
            <p:cNvPr id="64537" name="直接连接符 64537"/>
            <p:cNvSpPr/>
            <p:nvPr/>
          </p:nvSpPr>
          <p:spPr>
            <a:xfrm>
              <a:off x="1152" y="1868"/>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3030804020204" charset="0"/>
                <a:ea typeface="方正书宋_GBK" panose="02000000000000000000" charset="-122"/>
              </a:endParaRPr>
            </a:p>
          </p:txBody>
        </p:sp>
        <p:sp>
          <p:nvSpPr>
            <p:cNvPr id="64538" name="直接连接符 64538"/>
            <p:cNvSpPr/>
            <p:nvPr/>
          </p:nvSpPr>
          <p:spPr>
            <a:xfrm>
              <a:off x="1152" y="2588"/>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3030804020204" charset="0"/>
                <a:ea typeface="方正书宋_GBK" panose="02000000000000000000" charset="-122"/>
              </a:endParaRPr>
            </a:p>
          </p:txBody>
        </p:sp>
        <p:sp>
          <p:nvSpPr>
            <p:cNvPr id="64539" name="文本框 64539"/>
            <p:cNvSpPr txBox="true"/>
            <p:nvPr/>
          </p:nvSpPr>
          <p:spPr>
            <a:xfrm>
              <a:off x="1056" y="1532"/>
              <a:ext cx="1008"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系统调用 </a:t>
              </a:r>
              <a:endParaRPr lang="zh-CN" altLang="en-US" sz="2400" dirty="0">
                <a:solidFill>
                  <a:schemeClr val="tx1"/>
                </a:solidFill>
                <a:latin typeface="DejaVu Sans" panose="020B0603030804020204" charset="0"/>
                <a:ea typeface="方正书宋_GBK" panose="02000000000000000000" charset="-122"/>
              </a:endParaRPr>
            </a:p>
          </p:txBody>
        </p:sp>
        <p:sp>
          <p:nvSpPr>
            <p:cNvPr id="64540" name="文本框 64540"/>
            <p:cNvSpPr txBox="true"/>
            <p:nvPr/>
          </p:nvSpPr>
          <p:spPr>
            <a:xfrm>
              <a:off x="1056" y="860"/>
              <a:ext cx="960"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操作命令 </a:t>
              </a:r>
              <a:endParaRPr lang="zh-CN" altLang="en-US" sz="2400" dirty="0">
                <a:solidFill>
                  <a:schemeClr val="tx1"/>
                </a:solidFill>
                <a:latin typeface="DejaVu Sans" panose="020B0603030804020204" charset="0"/>
                <a:ea typeface="方正书宋_GBK" panose="02000000000000000000" charset="-122"/>
              </a:endParaRPr>
            </a:p>
          </p:txBody>
        </p:sp>
        <p:sp>
          <p:nvSpPr>
            <p:cNvPr id="64541" name="文本框 64541"/>
            <p:cNvSpPr txBox="true"/>
            <p:nvPr/>
          </p:nvSpPr>
          <p:spPr>
            <a:xfrm>
              <a:off x="1056" y="2252"/>
              <a:ext cx="1008"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系统调用 </a:t>
              </a:r>
              <a:endParaRPr lang="zh-CN" altLang="en-US" sz="2400" dirty="0">
                <a:solidFill>
                  <a:schemeClr val="tx1"/>
                </a:solidFill>
                <a:latin typeface="DejaVu Sans" panose="020B0603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in)">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7" name="内容占位符 52226"/>
          <p:cNvPicPr>
            <a:picLocks noGrp="true" noChangeAspect="true"/>
          </p:cNvPicPr>
          <p:nvPr>
            <p:ph idx="2147483647"/>
          </p:nvPr>
        </p:nvPicPr>
        <p:blipFill>
          <a:blip r:embed="rId1"/>
          <a:stretch>
            <a:fillRect/>
          </a:stretch>
        </p:blipFill>
        <p:spPr>
          <a:xfrm>
            <a:off x="0" y="0"/>
            <a:ext cx="838200" cy="517525"/>
          </a:xfrm>
        </p:spPr>
      </p:pic>
      <p:sp>
        <p:nvSpPr>
          <p:cNvPr id="65539"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65540" name="矩形 65539"/>
          <p:cNvSpPr/>
          <p:nvPr/>
        </p:nvSpPr>
        <p:spPr>
          <a:xfrm>
            <a:off x="808038" y="719138"/>
            <a:ext cx="6781800" cy="728663"/>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65541" name="矩形 65540"/>
          <p:cNvSpPr/>
          <p:nvPr/>
        </p:nvSpPr>
        <p:spPr>
          <a:xfrm>
            <a:off x="838200" y="1490980"/>
            <a:ext cx="7822565" cy="480885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操作系统是一个大型的系统程序，它负责计算机的全部软、硬资源的分配、调度工作，控制和协调并发活动，实现信息的存取和保护。它提供用户接口，使用户获得良好的工作环境。</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操作系统使整个计算机系统实现高度自动化、高效率、高利用率、高可靠性。</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操作系统是整个计算机系统的核心。</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fontAlgn="base">
              <a:spcAft>
                <a:spcPct val="20000"/>
              </a:spcAft>
            </a:pPr>
            <a:r>
              <a:rPr lang="zh-CN" altLang="en-US" sz="2800" strike="noStrike" noProof="1" dirty="0">
                <a:solidFill>
                  <a:srgbClr val="FF0000"/>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操作系统的宗旨：</a:t>
            </a: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提高计算机的使用效率，方便用户使用。</a:t>
            </a:r>
            <a:r>
              <a:rPr lang="zh-CN" altLang="en-US" b="1" strike="noStrike" noProof="1" dirty="0">
                <a:solidFill>
                  <a:schemeClr val="tx1"/>
                </a:solidFill>
                <a:latin typeface="DejaVu Sans" panose="020B0603030804020204" charset="0"/>
                <a:ea typeface="方正书宋_GBK" panose="02000000000000000000" charset="-122"/>
                <a:cs typeface="+mn-ea"/>
                <a:sym typeface="Symbol" panose="05050102010706020507" pitchFamily="2" charset="2"/>
              </a:rPr>
              <a:t> </a:t>
            </a:r>
            <a:endParaRPr lang="zh-CN" altLang="en-US" b="1" strike="noStrike" noProof="1" dirty="0">
              <a:solidFill>
                <a:schemeClr val="tx1"/>
              </a:solidFill>
              <a:latin typeface="DejaVu Sans" panose="020B0603030804020204" charset="0"/>
              <a:ea typeface="方正书宋_GBK" panose="02000000000000000000" charset="-122"/>
              <a:cs typeface="+mn-ea"/>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1">
                                            <p:txEl>
                                              <p:charRg st="0" end="81"/>
                                            </p:txEl>
                                          </p:spTgt>
                                        </p:tgtEl>
                                        <p:attrNameLst>
                                          <p:attrName>style.visibility</p:attrName>
                                        </p:attrNameLst>
                                      </p:cBhvr>
                                      <p:to>
                                        <p:strVal val="visible"/>
                                      </p:to>
                                    </p:set>
                                    <p:anim calcmode="lin" valueType="num">
                                      <p:cBhvr additive="base">
                                        <p:cTn id="7" dur="500" fill="hold"/>
                                        <p:tgtEl>
                                          <p:spTgt spid="65541">
                                            <p:txEl>
                                              <p:charRg st="0" end="8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41">
                                            <p:txEl>
                                              <p:charRg st="0" end="8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1">
                                            <p:txEl>
                                              <p:charRg st="81" end="116"/>
                                            </p:txEl>
                                          </p:spTgt>
                                        </p:tgtEl>
                                        <p:attrNameLst>
                                          <p:attrName>style.visibility</p:attrName>
                                        </p:attrNameLst>
                                      </p:cBhvr>
                                      <p:to>
                                        <p:strVal val="visible"/>
                                      </p:to>
                                    </p:set>
                                    <p:anim calcmode="lin" valueType="num">
                                      <p:cBhvr additive="base">
                                        <p:cTn id="13" dur="500" fill="hold"/>
                                        <p:tgtEl>
                                          <p:spTgt spid="65541">
                                            <p:txEl>
                                              <p:charRg st="81" end="1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41">
                                            <p:txEl>
                                              <p:charRg st="81" end="1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41">
                                            <p:txEl>
                                              <p:charRg st="116" end="133"/>
                                            </p:txEl>
                                          </p:spTgt>
                                        </p:tgtEl>
                                        <p:attrNameLst>
                                          <p:attrName>style.visibility</p:attrName>
                                        </p:attrNameLst>
                                      </p:cBhvr>
                                      <p:to>
                                        <p:strVal val="visible"/>
                                      </p:to>
                                    </p:set>
                                    <p:anim calcmode="lin" valueType="num">
                                      <p:cBhvr additive="base">
                                        <p:cTn id="19" dur="500" fill="hold"/>
                                        <p:tgtEl>
                                          <p:spTgt spid="65541">
                                            <p:txEl>
                                              <p:charRg st="116" end="13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41">
                                            <p:txEl>
                                              <p:charRg st="116" end="13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41">
                                            <p:txEl>
                                              <p:charRg st="133" end="161"/>
                                            </p:txEl>
                                          </p:spTgt>
                                        </p:tgtEl>
                                        <p:attrNameLst>
                                          <p:attrName>style.visibility</p:attrName>
                                        </p:attrNameLst>
                                      </p:cBhvr>
                                      <p:to>
                                        <p:strVal val="visible"/>
                                      </p:to>
                                    </p:set>
                                    <p:anim calcmode="lin" valueType="num">
                                      <p:cBhvr additive="base">
                                        <p:cTn id="25" dur="500" fill="hold"/>
                                        <p:tgtEl>
                                          <p:spTgt spid="65541">
                                            <p:txEl>
                                              <p:charRg st="133" end="16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41">
                                            <p:txEl>
                                              <p:charRg st="133" end="16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1" name="内容占位符 55298"/>
          <p:cNvPicPr>
            <a:picLocks noGrp="true" noChangeAspect="true"/>
          </p:cNvPicPr>
          <p:nvPr>
            <p:ph idx="2147483647"/>
          </p:nvPr>
        </p:nvPicPr>
        <p:blipFill>
          <a:blip r:embed="rId1"/>
          <a:stretch>
            <a:fillRect/>
          </a:stretch>
        </p:blipFill>
        <p:spPr>
          <a:xfrm>
            <a:off x="0" y="0"/>
            <a:ext cx="838200" cy="517525"/>
          </a:xfrm>
        </p:spPr>
      </p:pic>
      <p:sp>
        <p:nvSpPr>
          <p:cNvPr id="66563"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66563"/>
          <p:cNvSpPr/>
          <p:nvPr/>
        </p:nvSpPr>
        <p:spPr>
          <a:xfrm>
            <a:off x="767715" y="1372235"/>
            <a:ext cx="7321550" cy="4648200"/>
          </a:xfrm>
          <a:prstGeom prst="rect">
            <a:avLst/>
          </a:prstGeom>
          <a:noFill/>
          <a:ln w="9525">
            <a:noFill/>
            <a:miter/>
          </a:ln>
        </p:spPr>
        <p:txBody>
          <a:bodyPr anchor="t"/>
          <a:p>
            <a:pPr lvl="0">
              <a:spcBef>
                <a:spcPct val="20000"/>
              </a:spcBef>
              <a:buClr>
                <a:schemeClr val="accent1"/>
              </a:buClr>
              <a:buSzPct val="80000"/>
              <a:buFont typeface="Arial" panose="02080604020202020204" pitchFamily="34" charset="0"/>
            </a:pPr>
            <a:r>
              <a:rPr lang="en-US" altLang="zh-CN" sz="2800" dirty="0">
                <a:solidFill>
                  <a:schemeClr val="tx1"/>
                </a:solidFill>
                <a:latin typeface="方正书宋_GBK" panose="02000000000000000000" charset="-122"/>
                <a:ea typeface="方正书宋_GBK" panose="02000000000000000000" charset="-122"/>
              </a:rPr>
              <a:t>1</a:t>
            </a:r>
            <a:r>
              <a:rPr lang="zh-CN" altLang="en-US" sz="2800" dirty="0">
                <a:solidFill>
                  <a:schemeClr val="tx1"/>
                </a:solidFill>
                <a:latin typeface="方正书宋_GBK" panose="02000000000000000000" charset="-122"/>
                <a:ea typeface="方正书宋_GBK" panose="02000000000000000000" charset="-122"/>
              </a:rPr>
              <a:t>、并发性（</a:t>
            </a:r>
            <a:r>
              <a:rPr lang="en-US" altLang="x-none" sz="2800" dirty="0">
                <a:solidFill>
                  <a:schemeClr val="tx1"/>
                </a:solidFill>
                <a:latin typeface="方正书宋_GBK" panose="02000000000000000000" charset="-122"/>
                <a:ea typeface="方正书宋_GBK" panose="02000000000000000000" charset="-122"/>
              </a:rPr>
              <a:t>Concurrence</a:t>
            </a:r>
            <a:r>
              <a:rPr lang="zh-CN" altLang="en-US" sz="2800" dirty="0">
                <a:solidFill>
                  <a:schemeClr val="tx1"/>
                </a:solidFill>
                <a:latin typeface="方正书宋_GBK" panose="02000000000000000000" charset="-122"/>
                <a:ea typeface="方正书宋_GBK" panose="02000000000000000000" charset="-122"/>
              </a:rPr>
              <a:t>）指两个或两个以上的事件或活动在同一时间间隔内发生</a:t>
            </a:r>
            <a:r>
              <a:rPr lang="x-none" altLang="zh-CN" sz="2800" dirty="0">
                <a:solidFill>
                  <a:schemeClr val="tx1"/>
                </a:solidFill>
                <a:latin typeface="方正书宋_GBK" panose="02000000000000000000" charset="-122"/>
                <a:ea typeface="方正书宋_GBK" panose="02000000000000000000" charset="-122"/>
              </a:rPr>
              <a:t>。</a:t>
            </a:r>
            <a:endParaRPr lang="x-none" altLang="zh-CN" sz="2800" dirty="0">
              <a:solidFill>
                <a:schemeClr val="tx1"/>
              </a:solidFill>
              <a:latin typeface="方正书宋_GBK" panose="02000000000000000000" charset="-122"/>
              <a:ea typeface="方正书宋_GBK" panose="02000000000000000000" charset="-122"/>
            </a:endParaRPr>
          </a:p>
          <a:p>
            <a:pPr marL="457200" lvl="0" indent="-457200">
              <a:spcBef>
                <a:spcPct val="20000"/>
              </a:spcBef>
              <a:buClr>
                <a:schemeClr val="accent1"/>
              </a:buClr>
              <a:buSzPct val="80000"/>
              <a:buFont typeface="Arial" panose="02080604020202020204" pitchFamily="34" charset="0"/>
              <a:buChar char="•"/>
            </a:pPr>
            <a:r>
              <a:rPr lang="x-none" altLang="zh-CN" sz="2800" b="0" dirty="0">
                <a:solidFill>
                  <a:schemeClr val="tx1"/>
                </a:solidFill>
                <a:latin typeface="方正书宋_GBK" panose="02000000000000000000" charset="-122"/>
                <a:ea typeface="方正书宋_GBK" panose="02000000000000000000" charset="-122"/>
              </a:rPr>
              <a:t>单机操作系统的并发性(切换，保护，同步)；</a:t>
            </a:r>
            <a:endParaRPr lang="x-none" altLang="zh-CN" sz="2800" b="0" dirty="0">
              <a:solidFill>
                <a:schemeClr val="tx1"/>
              </a:solidFill>
              <a:latin typeface="方正书宋_GBK" panose="02000000000000000000" charset="-122"/>
              <a:ea typeface="方正书宋_GBK" panose="02000000000000000000" charset="-122"/>
            </a:endParaRPr>
          </a:p>
          <a:p>
            <a:pPr marL="457200" lvl="0" indent="-457200">
              <a:spcBef>
                <a:spcPct val="20000"/>
              </a:spcBef>
              <a:buClr>
                <a:schemeClr val="accent1"/>
              </a:buClr>
              <a:buSzPct val="80000"/>
              <a:buFont typeface="Arial" panose="02080604020202020204" pitchFamily="34" charset="0"/>
              <a:buChar char="•"/>
            </a:pPr>
            <a:r>
              <a:rPr lang="x-none" altLang="zh-CN" sz="2800" b="0" dirty="0">
                <a:solidFill>
                  <a:schemeClr val="tx1"/>
                </a:solidFill>
                <a:latin typeface="方正书宋_GBK" panose="02000000000000000000" charset="-122"/>
                <a:ea typeface="方正书宋_GBK" panose="02000000000000000000" charset="-122"/>
              </a:rPr>
              <a:t>多处理器系统的并发性；</a:t>
            </a:r>
            <a:endParaRPr lang="zh-CN" altLang="en-US" sz="2800" b="0" dirty="0">
              <a:solidFill>
                <a:schemeClr val="tx1"/>
              </a:solidFill>
              <a:latin typeface="方正书宋_GBK" panose="02000000000000000000" charset="-122"/>
              <a:ea typeface="方正书宋_GBK" panose="02000000000000000000" charset="-122"/>
            </a:endParaRPr>
          </a:p>
          <a:p>
            <a:pPr marL="457200" lvl="0" indent="-457200">
              <a:spcBef>
                <a:spcPct val="20000"/>
              </a:spcBef>
              <a:buClr>
                <a:schemeClr val="accent1"/>
              </a:buClr>
              <a:buSzPct val="80000"/>
              <a:buFont typeface="Arial" panose="02080604020202020204" pitchFamily="34" charset="0"/>
              <a:buChar char="•"/>
            </a:pPr>
            <a:r>
              <a:rPr lang="zh-CN" altLang="en-US" sz="2800" b="0" dirty="0">
                <a:solidFill>
                  <a:schemeClr val="tx1"/>
                </a:solidFill>
                <a:latin typeface="方正书宋_GBK" panose="02000000000000000000" charset="-122"/>
                <a:ea typeface="方正书宋_GBK" panose="02000000000000000000" charset="-122"/>
              </a:rPr>
              <a:t>并发性能够消除系统中部件和部件之间的等待，有效地改善系统资源的利用率，改进系统的吞吐率，提高系统效率。</a:t>
            </a:r>
            <a:endParaRPr lang="zh-CN" altLang="en-US" b="0" dirty="0">
              <a:solidFill>
                <a:schemeClr val="tx1"/>
              </a:solidFill>
              <a:latin typeface="方正书宋_GBK" panose="02000000000000000000" charset="-122"/>
              <a:ea typeface="方正书宋_GBK" panose="02000000000000000000" charset="-122"/>
            </a:endParaRPr>
          </a:p>
          <a:p>
            <a:pPr marL="342900" lvl="0" indent="-342900">
              <a:spcBef>
                <a:spcPct val="20000"/>
              </a:spcBef>
              <a:buClr>
                <a:schemeClr val="accent1"/>
              </a:buClr>
              <a:buSzPct val="80000"/>
            </a:pPr>
            <a:endParaRPr lang="zh-CN" altLang="en-US" b="0" dirty="0">
              <a:solidFill>
                <a:schemeClr val="tx1"/>
              </a:solidFill>
              <a:latin typeface="方正书宋_GBK" panose="02000000000000000000" charset="-122"/>
              <a:ea typeface="方正书宋_GBK" panose="02000000000000000000" charset="-122"/>
            </a:endParaRPr>
          </a:p>
        </p:txBody>
      </p:sp>
      <p:sp>
        <p:nvSpPr>
          <p:cNvPr id="66565" name="矩形 66564"/>
          <p:cNvSpPr/>
          <p:nvPr/>
        </p:nvSpPr>
        <p:spPr>
          <a:xfrm>
            <a:off x="838200" y="474663"/>
            <a:ext cx="6061075" cy="896938"/>
          </a:xfrm>
          <a:prstGeom prst="rect">
            <a:avLst/>
          </a:prstGeom>
          <a:noFill/>
          <a:ln w="9525">
            <a:noFill/>
            <a:miter/>
          </a:ln>
        </p:spPr>
        <p:txBody>
          <a:bodyPr anchor="ctr"/>
          <a:p>
            <a:pPr lvl="0" algn="l" fontAlgn="base"/>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操作系统的特性</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5" name="内容占位符 55298"/>
          <p:cNvPicPr>
            <a:picLocks noGrp="true" noChangeAspect="true"/>
          </p:cNvPicPr>
          <p:nvPr>
            <p:ph idx="2147483647"/>
          </p:nvPr>
        </p:nvPicPr>
        <p:blipFill>
          <a:blip r:embed="rId1"/>
          <a:stretch>
            <a:fillRect/>
          </a:stretch>
        </p:blipFill>
        <p:spPr>
          <a:xfrm>
            <a:off x="0" y="0"/>
            <a:ext cx="838200" cy="517525"/>
          </a:xfrm>
        </p:spPr>
      </p:pic>
      <p:sp>
        <p:nvSpPr>
          <p:cNvPr id="67587"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67588" name="矩形 67587"/>
          <p:cNvSpPr/>
          <p:nvPr/>
        </p:nvSpPr>
        <p:spPr>
          <a:xfrm>
            <a:off x="542925" y="855663"/>
            <a:ext cx="7696200" cy="5181600"/>
          </a:xfrm>
          <a:prstGeom prst="rect">
            <a:avLst/>
          </a:prstGeom>
          <a:noFill/>
          <a:ln w="9525">
            <a:noFill/>
            <a:miter/>
          </a:ln>
        </p:spPr>
        <p:txBody>
          <a:bodyPr/>
          <a:p>
            <a:pPr lvl="0" algn="l" fontAlgn="base">
              <a:spcBef>
                <a:spcPct val="20000"/>
              </a:spcBef>
              <a:buClr>
                <a:schemeClr val="accent1"/>
              </a:buClr>
              <a:buSzPct val="80000"/>
              <a:buFont typeface="Arial" panose="02080604020202020204" pitchFamily="34" charset="0"/>
            </a:pPr>
            <a:r>
              <a:rPr lang="en-US" altLang="zh-CN"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2</a:t>
            </a: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、共享</a:t>
            </a:r>
            <a:r>
              <a:rPr lang="zh-CN" altLang="en-US" sz="2800" strike="noStrike" noProof="1" dirty="0">
                <a:solidFill>
                  <a:schemeClr val="tx1"/>
                </a:solidFill>
                <a:latin typeface="DejaVu Sans" panose="020B0603030804020204" charset="0"/>
                <a:ea typeface="方正书宋_GBK" panose="02000000000000000000" charset="-122"/>
                <a:cs typeface="+mn-ea"/>
              </a:rPr>
              <a:t>：</a:t>
            </a:r>
            <a:r>
              <a:rPr lang="x-none" altLang="zh-CN" sz="2800" strike="noStrike" noProof="1" dirty="0">
                <a:solidFill>
                  <a:schemeClr val="tx1"/>
                </a:solidFill>
                <a:latin typeface="DejaVu Sans" panose="020B0603030804020204" charset="0"/>
                <a:ea typeface="方正书宋_GBK" panose="02000000000000000000" charset="-122"/>
                <a:cs typeface="+mn-ea"/>
              </a:rPr>
              <a:t>多个计算任务</a:t>
            </a:r>
            <a:r>
              <a:rPr lang="zh-CN" altLang="en-US" sz="2800" strike="noStrike" noProof="1" dirty="0">
                <a:solidFill>
                  <a:schemeClr val="tx1"/>
                </a:solidFill>
                <a:latin typeface="DejaVu Sans" panose="020B0603030804020204" charset="0"/>
                <a:ea typeface="方正书宋_GBK" panose="02000000000000000000" charset="-122"/>
                <a:cs typeface="+mn-ea"/>
              </a:rPr>
              <a:t>共同使用计算机系统中的资源。</a:t>
            </a:r>
            <a:r>
              <a:rPr lang="x-none" altLang="zh-CN" sz="2800" b="0" strike="noStrike" noProof="1" dirty="0">
                <a:solidFill>
                  <a:schemeClr val="tx1"/>
                </a:solidFill>
                <a:latin typeface="DejaVu Sans" panose="020B0603030804020204" charset="0"/>
                <a:ea typeface="方正书宋_GBK" panose="02000000000000000000" charset="-122"/>
                <a:cs typeface="+mn-ea"/>
              </a:rPr>
              <a:t>比如CPU资源，内存资源，磁盘文件，其他硬件设备等</a:t>
            </a:r>
            <a:endParaRPr lang="x-none" altLang="zh-CN" sz="2800" b="0" strike="noStrike" noProof="1" dirty="0">
              <a:solidFill>
                <a:schemeClr val="tx1"/>
              </a:solidFill>
              <a:latin typeface="DejaVu Sans" panose="020B0603030804020204" charset="0"/>
              <a:ea typeface="方正书宋_GBK" panose="02000000000000000000" charset="-122"/>
              <a:cs typeface="+mn-ea"/>
            </a:endParaRPr>
          </a:p>
          <a:p>
            <a:pPr marL="457200" lvl="0" indent="-457200" algn="l" fontAlgn="base">
              <a:spcBef>
                <a:spcPct val="20000"/>
              </a:spcBef>
              <a:buClr>
                <a:schemeClr val="accent1"/>
              </a:buClr>
              <a:buSzPct val="80000"/>
              <a:buFont typeface="Arial" panose="02080604020202020204" pitchFamily="34" charset="0"/>
              <a:buChar char="•"/>
            </a:pPr>
            <a:r>
              <a:rPr lang="zh-CN" altLang="en-US" sz="2800" b="0" strike="noStrike" noProof="1" dirty="0">
                <a:solidFill>
                  <a:schemeClr val="tx1"/>
                </a:solidFill>
                <a:latin typeface="DejaVu Sans" panose="020B0603030804020204" charset="0"/>
                <a:ea typeface="方正书宋_GBK" panose="02000000000000000000" charset="-122"/>
                <a:cs typeface="+mn-ea"/>
              </a:rPr>
              <a:t>与共享性有关的问题是资源分配、信息保护、存取控制等，必须要妥善解决好这些问题。</a:t>
            </a:r>
            <a:endParaRPr lang="zh-CN" altLang="en-US" sz="2800" b="0" strike="noStrike" noProof="1" dirty="0">
              <a:solidFill>
                <a:schemeClr val="tx1"/>
              </a:solidFill>
              <a:latin typeface="DejaVu Sans" panose="020B0603030804020204" charset="0"/>
              <a:ea typeface="方正书宋_GBK" panose="02000000000000000000" charset="-122"/>
              <a:cs typeface="+mn-ea"/>
            </a:endParaRPr>
          </a:p>
          <a:p>
            <a:pPr marL="457200" lvl="0" indent="-457200" algn="l" fontAlgn="base">
              <a:spcBef>
                <a:spcPct val="20000"/>
              </a:spcBef>
              <a:buClr>
                <a:schemeClr val="accent1"/>
              </a:buClr>
              <a:buSzPct val="80000"/>
              <a:buFont typeface="Arial" panose="02080604020202020204" pitchFamily="34" charset="0"/>
              <a:buChar char="•"/>
            </a:pPr>
            <a:r>
              <a:rPr lang="x-none" altLang="zh-CN" sz="2800" b="0" dirty="0">
                <a:solidFill>
                  <a:schemeClr val="tx1"/>
                </a:solidFill>
                <a:latin typeface="DejaVu Sans" panose="020B0603030804020204" charset="0"/>
                <a:ea typeface="方正书宋_GBK" panose="02000000000000000000" charset="-122"/>
                <a:sym typeface="+mn-ea"/>
              </a:rPr>
              <a:t>并发和共享是同时存在的，程序的并发执行必然要求对资源的共享。</a:t>
            </a:r>
            <a:endParaRPr lang="x-none" altLang="zh-CN" sz="2800" b="0" strike="noStrike" noProof="1" dirty="0">
              <a:solidFill>
                <a:schemeClr val="tx1"/>
              </a:solidFill>
              <a:latin typeface="DejaVu Sans" panose="020B0603030804020204" charset="0"/>
              <a:ea typeface="方正书宋_GBK" panose="02000000000000000000" charset="-122"/>
              <a:sym typeface="+mn-ea"/>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09" name="内容占位符 55298"/>
          <p:cNvPicPr>
            <a:picLocks noGrp="true" noChangeAspect="true"/>
          </p:cNvPicPr>
          <p:nvPr>
            <p:ph idx="2147483647"/>
          </p:nvPr>
        </p:nvPicPr>
        <p:blipFill>
          <a:blip r:embed="rId1"/>
          <a:stretch>
            <a:fillRect/>
          </a:stretch>
        </p:blipFill>
        <p:spPr>
          <a:xfrm>
            <a:off x="0" y="0"/>
            <a:ext cx="838200" cy="517525"/>
          </a:xfrm>
        </p:spPr>
      </p:pic>
      <p:sp>
        <p:nvSpPr>
          <p:cNvPr id="68611"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68611"/>
          <p:cNvSpPr/>
          <p:nvPr/>
        </p:nvSpPr>
        <p:spPr>
          <a:xfrm>
            <a:off x="354330" y="666750"/>
            <a:ext cx="8474075" cy="4178935"/>
          </a:xfrm>
          <a:prstGeom prst="rect">
            <a:avLst/>
          </a:prstGeom>
          <a:noFill/>
          <a:ln w="9525">
            <a:noFill/>
            <a:miter/>
          </a:ln>
        </p:spPr>
        <p:txBody>
          <a:bodyPr anchor="t"/>
          <a:p>
            <a:pPr marL="342900" lvl="0" indent="-342900">
              <a:spcBef>
                <a:spcPct val="20000"/>
              </a:spcBef>
              <a:buClr>
                <a:schemeClr val="accent1"/>
              </a:buClr>
              <a:buSzPct val="80000"/>
            </a:pPr>
            <a:r>
              <a:rPr lang="en-US" altLang="zh-CN" sz="2800" dirty="0">
                <a:solidFill>
                  <a:schemeClr val="tx1"/>
                </a:solidFill>
                <a:latin typeface="DejaVu Sans" panose="020B0603030804020204" charset="0"/>
                <a:ea typeface="方正书宋_GBK" panose="02000000000000000000" charset="-122"/>
              </a:rPr>
              <a:t>3</a:t>
            </a:r>
            <a:r>
              <a:rPr lang="zh-CN" altLang="en-US" sz="2800" dirty="0">
                <a:solidFill>
                  <a:schemeClr val="tx1"/>
                </a:solidFill>
                <a:latin typeface="DejaVu Sans" panose="020B0603030804020204" charset="0"/>
                <a:ea typeface="方正书宋_GBK" panose="02000000000000000000" charset="-122"/>
              </a:rPr>
              <a:t>、不确定性：</a:t>
            </a:r>
            <a:r>
              <a:rPr lang="zh-CN" altLang="en-US" sz="2800" dirty="0">
                <a:solidFill>
                  <a:schemeClr val="tx1"/>
                </a:solidFill>
                <a:latin typeface="方正楷体_GBK" panose="02000000000000000000" charset="-122"/>
                <a:ea typeface="方正书宋_GBK" panose="02000000000000000000" charset="-122"/>
              </a:rPr>
              <a:t>操作系统必须随时对以不可预测的次序发生的事件进行响应</a:t>
            </a:r>
            <a:endParaRPr lang="zh-CN" altLang="en-US" sz="2800" dirty="0">
              <a:solidFill>
                <a:schemeClr val="tx1"/>
              </a:solidFill>
              <a:latin typeface="方正楷体_GBK" panose="02000000000000000000" charset="-122"/>
              <a:ea typeface="方正书宋_GBK" panose="02000000000000000000" charset="-122"/>
            </a:endParaRPr>
          </a:p>
          <a:p>
            <a:pPr marL="342900" lvl="0" indent="-342900" algn="l">
              <a:spcBef>
                <a:spcPct val="20000"/>
              </a:spcBef>
              <a:buClr>
                <a:schemeClr val="accent1"/>
              </a:buClr>
              <a:buSzPct val="80000"/>
            </a:pPr>
            <a:r>
              <a:rPr lang="zh-CN" altLang="en-US" b="0" dirty="0">
                <a:solidFill>
                  <a:schemeClr val="tx1"/>
                </a:solidFill>
                <a:latin typeface="方正书宋_GBK" panose="02000000000000000000" charset="-122"/>
                <a:ea typeface="方正书宋_GBK" panose="02000000000000000000" charset="-122"/>
                <a:cs typeface="+mn-ea"/>
              </a:rPr>
              <a:t>操作系统中</a:t>
            </a:r>
            <a:r>
              <a:rPr lang="zh-CN" altLang="en-US" sz="3200" b="0" dirty="0">
                <a:solidFill>
                  <a:schemeClr val="tx1"/>
                </a:solidFill>
                <a:latin typeface="方正书宋_GBK" panose="02000000000000000000" charset="-122"/>
                <a:ea typeface="方正书宋_GBK" panose="02000000000000000000" charset="-122"/>
                <a:cs typeface="+mn-ea"/>
              </a:rPr>
              <a:t>不确定性</a:t>
            </a:r>
            <a:r>
              <a:rPr lang="zh-CN" altLang="en-US" b="0" dirty="0">
                <a:solidFill>
                  <a:schemeClr val="tx1"/>
                </a:solidFill>
                <a:latin typeface="方正书宋_GBK" panose="02000000000000000000" charset="-122"/>
                <a:ea typeface="方正书宋_GBK" panose="02000000000000000000" charset="-122"/>
                <a:cs typeface="+mn-ea"/>
              </a:rPr>
              <a:t>的例子：</a:t>
            </a:r>
            <a:endParaRPr lang="zh-CN" altLang="en-US"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(1)作业到达系统的类型和时间是随机的；</a:t>
            </a:r>
            <a:endParaRPr lang="zh-CN" altLang="en-US" sz="3200"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(2)操作员发出命令或按按钮的时刻是随机的;</a:t>
            </a:r>
            <a:endParaRPr lang="zh-CN" altLang="en-US" sz="3200"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(3)程序运行发生错误或异常的时刻是随机的;</a:t>
            </a:r>
            <a:endParaRPr lang="zh-CN" altLang="en-US" sz="3200"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(4)各种各样硬件和软件中断事件发生的时刻是随机的 。</a:t>
            </a:r>
            <a:endParaRPr lang="zh-CN" altLang="en-US" sz="3200" b="0" dirty="0">
              <a:solidFill>
                <a:schemeClr val="tx1"/>
              </a:solidFill>
              <a:latin typeface="方正书宋_GBK" panose="02000000000000000000" charset="-122"/>
              <a:ea typeface="方正书宋_GBK" panose="02000000000000000000" charset="-122"/>
              <a:cs typeface="+mn-ea"/>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55297"/>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55298"/>
          <p:cNvPicPr>
            <a:picLocks noGrp="true" noChangeAspect="true"/>
          </p:cNvPicPr>
          <p:nvPr>
            <p:ph idx="2147483647"/>
          </p:nvPr>
        </p:nvPicPr>
        <p:blipFill>
          <a:blip r:embed="rId1"/>
          <a:stretch>
            <a:fillRect/>
          </a:stretch>
        </p:blipFill>
        <p:spPr>
          <a:xfrm>
            <a:off x="0" y="0"/>
            <a:ext cx="838200" cy="517525"/>
          </a:xfrm>
        </p:spPr>
      </p:pic>
      <p:sp>
        <p:nvSpPr>
          <p:cNvPr id="69636" name="矩形 55299"/>
          <p:cNvSpPr/>
          <p:nvPr/>
        </p:nvSpPr>
        <p:spPr>
          <a:xfrm>
            <a:off x="381000" y="49848"/>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4">
                                            <p:txEl>
                                              <p:charRg st="1" end="13"/>
                                            </p:txEl>
                                          </p:spTgt>
                                        </p:tgtEl>
                                        <p:attrNameLst>
                                          <p:attrName>style.visibility</p:attrName>
                                        </p:attrNameLst>
                                      </p:cBhvr>
                                      <p:to>
                                        <p:strVal val="visible"/>
                                      </p:to>
                                    </p:set>
                                    <p:anim calcmode="lin" valueType="num">
                                      <p:cBhvr additive="base">
                                        <p:cTn id="7" dur="1000" fill="hold"/>
                                        <p:tgtEl>
                                          <p:spTgt spid="69634">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4">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8434"/>
          <p:cNvPicPr>
            <a:picLocks noGrp="true" noChangeAspect="true"/>
          </p:cNvPicPr>
          <p:nvPr>
            <p:ph idx="2147483647"/>
          </p:nvPr>
        </p:nvPicPr>
        <p:blipFill>
          <a:blip r:embed="rId1"/>
          <a:stretch>
            <a:fillRect/>
          </a:stretch>
        </p:blipFill>
        <p:spPr>
          <a:xfrm>
            <a:off x="0" y="0"/>
            <a:ext cx="838200" cy="517525"/>
          </a:xfrm>
        </p:spPr>
      </p:pic>
      <p:sp>
        <p:nvSpPr>
          <p:cNvPr id="15365" name="矩形 18436"/>
          <p:cNvSpPr/>
          <p:nvPr/>
        </p:nvSpPr>
        <p:spPr>
          <a:xfrm>
            <a:off x="1955165" y="2079308"/>
            <a:ext cx="4694238" cy="804863"/>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36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36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如何学习操作系统</a:t>
            </a:r>
            <a:endParaRPr lang="zh-CN" altLang="en-US" sz="36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15366" name="矩形 18437"/>
          <p:cNvSpPr/>
          <p:nvPr/>
        </p:nvSpPr>
        <p:spPr>
          <a:xfrm>
            <a:off x="1299845" y="3039110"/>
            <a:ext cx="6472555" cy="125920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400" b="0" i="1" strike="noStrike" noProof="1" dirty="0">
                <a:solidFill>
                  <a:srgbClr val="000099"/>
                </a:solidFill>
                <a:effectLst/>
                <a:latin typeface="DejaVu Sans" panose="020B0603030804020204" charset="0"/>
                <a:ea typeface="方正书宋_GBK" panose="02000000000000000000" charset="-122"/>
                <a:cs typeface="+mn-ea"/>
              </a:rPr>
              <a:t>了解操作系统课程的特点</a:t>
            </a:r>
            <a:endParaRPr lang="zh-CN" altLang="en-US" sz="2400" b="0" i="1" strike="noStrike" noProof="1" dirty="0">
              <a:solidFill>
                <a:srgbClr val="000099"/>
              </a:solidFill>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400" b="0" i="1" strike="noStrike" noProof="1" dirty="0">
                <a:solidFill>
                  <a:srgbClr val="000099"/>
                </a:solidFill>
                <a:effectLst/>
                <a:latin typeface="DejaVu Sans" panose="020B0603030804020204" charset="0"/>
                <a:ea typeface="方正书宋_GBK" panose="02000000000000000000" charset="-122"/>
                <a:cs typeface="+mn-ea"/>
              </a:rPr>
              <a:t>掌握操作系统的学习方法</a:t>
            </a:r>
            <a:r>
              <a:rPr lang="zh-CN" altLang="en-US" sz="2800" b="0" i="1" strike="noStrike" noProof="1" dirty="0">
                <a:solidFill>
                  <a:srgbClr val="A50021"/>
                </a:solidFill>
                <a:effectLst/>
                <a:latin typeface="DejaVu Sans" panose="020B0603030804020204" charset="0"/>
                <a:ea typeface="方正书宋_GBK" panose="02000000000000000000" charset="-122"/>
                <a:cs typeface="+mn-ea"/>
              </a:rPr>
              <a:t>    </a:t>
            </a:r>
            <a:r>
              <a:rPr lang="zh-CN" altLang="en-US" sz="2800" b="0" i="1"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zh-CN" altLang="en-US" sz="2800" b="0" i="1"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15367" name="矩形 1843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5">
                                            <p:txEl>
                                              <p:charRg st="0" end="12"/>
                                            </p:txEl>
                                          </p:spTgt>
                                        </p:tgtEl>
                                        <p:attrNameLst>
                                          <p:attrName>style.visibility</p:attrName>
                                        </p:attrNameLst>
                                      </p:cBhvr>
                                      <p:to>
                                        <p:strVal val="visible"/>
                                      </p:to>
                                    </p:set>
                                    <p:anim calcmode="lin" valueType="num">
                                      <p:cBhvr additive="base">
                                        <p:cTn id="7" dur="500" fill="hold"/>
                                        <p:tgtEl>
                                          <p:spTgt spid="15365">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53249"/>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37</a:t>
            </a:r>
            <a:endParaRPr lang="zh-CN" altLang="en-US" sz="1400" b="0" dirty="0">
              <a:solidFill>
                <a:schemeClr val="tx2"/>
              </a:solidFill>
              <a:latin typeface="DejaVu Sans" panose="020B0603030804020204" charset="0"/>
              <a:ea typeface="方正书宋_GBK" panose="02000000000000000000" charset="-122"/>
            </a:endParaRPr>
          </a:p>
        </p:txBody>
      </p:sp>
      <p:sp>
        <p:nvSpPr>
          <p:cNvPr id="70659" name="矩形 53250"/>
          <p:cNvSpPr/>
          <p:nvPr/>
        </p:nvSpPr>
        <p:spPr>
          <a:xfrm>
            <a:off x="411798" y="88646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x-none" altLang="zh-CN"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操作系统的主要功能</a:t>
            </a:r>
            <a:endParaRPr lang="x-none" altLang="zh-CN"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endParaRPr>
          </a:p>
        </p:txBody>
      </p:sp>
      <p:sp>
        <p:nvSpPr>
          <p:cNvPr id="70695" name="矩形 53286"/>
          <p:cNvSpPr/>
          <p:nvPr/>
        </p:nvSpPr>
        <p:spPr>
          <a:xfrm>
            <a:off x="527050" y="1864995"/>
            <a:ext cx="5448300" cy="162623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 控制和协调并发活动</a:t>
            </a:r>
            <a:endPar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2 对系统资源进行管理和调度</a:t>
            </a:r>
            <a:endPar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3 提供用户接口</a:t>
            </a:r>
            <a:endPar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69636"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0"/>
                                            </p:txEl>
                                          </p:spTgt>
                                        </p:tgtEl>
                                        <p:attrNameLst>
                                          <p:attrName>style.visibility</p:attrName>
                                        </p:attrNameLst>
                                      </p:cBhvr>
                                      <p:to>
                                        <p:strVal val="visible"/>
                                      </p:to>
                                    </p:set>
                                    <p:anim calcmode="lin" valueType="num">
                                      <p:cBhvr additive="base">
                                        <p:cTn id="7" dur="1000" fill="hold"/>
                                        <p:tgtEl>
                                          <p:spTgt spid="7065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695">
                                            <p:txEl>
                                              <p:charRg st="0" end="18"/>
                                            </p:txEl>
                                          </p:spTgt>
                                        </p:tgtEl>
                                        <p:attrNameLst>
                                          <p:attrName>style.visibility</p:attrName>
                                        </p:attrNameLst>
                                      </p:cBhvr>
                                      <p:to>
                                        <p:strVal val="visible"/>
                                      </p:to>
                                    </p:set>
                                    <p:anim calcmode="lin" valueType="num">
                                      <p:cBhvr additive="base">
                                        <p:cTn id="13" dur="1000" fill="hold"/>
                                        <p:tgtEl>
                                          <p:spTgt spid="70695">
                                            <p:txEl>
                                              <p:charRg st="0" end="18"/>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70695">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695">
                                            <p:txEl>
                                              <p:charRg st="1" end="1"/>
                                            </p:txEl>
                                          </p:spTgt>
                                        </p:tgtEl>
                                        <p:attrNameLst>
                                          <p:attrName>style.visibility</p:attrName>
                                        </p:attrNameLst>
                                      </p:cBhvr>
                                      <p:to>
                                        <p:strVal val="visible"/>
                                      </p:to>
                                    </p:set>
                                    <p:anim calcmode="lin" valueType="num">
                                      <p:cBhvr additive="base">
                                        <p:cTn id="19" dur="1000" fill="hold"/>
                                        <p:tgtEl>
                                          <p:spTgt spid="70695">
                                            <p:txEl>
                                              <p:charRg st="1" end="1"/>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7069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0695">
                                            <p:txEl>
                                              <p:charRg st="2" end="2"/>
                                            </p:txEl>
                                          </p:spTgt>
                                        </p:tgtEl>
                                        <p:attrNameLst>
                                          <p:attrName>style.visibility</p:attrName>
                                        </p:attrNameLst>
                                      </p:cBhvr>
                                      <p:to>
                                        <p:strVal val="visible"/>
                                      </p:to>
                                    </p:set>
                                    <p:anim calcmode="lin" valueType="num">
                                      <p:cBhvr additive="base">
                                        <p:cTn id="25" dur="1000" fill="hold"/>
                                        <p:tgtEl>
                                          <p:spTgt spid="70695">
                                            <p:txEl>
                                              <p:charRg st="2" end="2"/>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70695">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7069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60417"/>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43</a:t>
            </a:r>
            <a:endParaRPr lang="zh-CN" altLang="en-US" sz="1400" b="0" dirty="0">
              <a:solidFill>
                <a:schemeClr val="tx2"/>
              </a:solidFill>
              <a:latin typeface="DejaVu Sans" panose="020B0603030804020204" charset="0"/>
              <a:ea typeface="方正书宋_GBK" panose="02000000000000000000" charset="-122"/>
            </a:endParaRPr>
          </a:p>
        </p:txBody>
      </p:sp>
      <p:grpSp>
        <p:nvGrpSpPr>
          <p:cNvPr id="71683" name="组合 71682"/>
          <p:cNvGrpSpPr/>
          <p:nvPr/>
        </p:nvGrpSpPr>
        <p:grpSpPr>
          <a:xfrm>
            <a:off x="442913" y="3695700"/>
            <a:ext cx="7154862" cy="747713"/>
            <a:chOff x="0" y="0"/>
            <a:chExt cx="4059" cy="471"/>
          </a:xfrm>
        </p:grpSpPr>
        <p:sp>
          <p:nvSpPr>
            <p:cNvPr id="2" name="文本框 60419"/>
            <p:cNvSpPr txBox="true"/>
            <p:nvPr/>
          </p:nvSpPr>
          <p:spPr>
            <a:xfrm>
              <a:off x="0" y="0"/>
              <a:ext cx="743" cy="439"/>
            </a:xfrm>
            <a:prstGeom prst="rect">
              <a:avLst/>
            </a:prstGeom>
            <a:noFill/>
            <a:ln w="9525">
              <a:noFill/>
              <a:miter/>
            </a:ln>
          </p:spPr>
          <p:txBody>
            <a:bodyPr anchor="t">
              <a:spAutoFit/>
            </a:bodyPr>
            <a:p>
              <a:pPr lvl="0">
                <a:spcBef>
                  <a:spcPct val="20000"/>
                </a:spcBef>
              </a:pPr>
              <a:r>
                <a:rPr lang="zh-CN" altLang="en-US" sz="1800" dirty="0">
                  <a:solidFill>
                    <a:schemeClr val="tx1"/>
                  </a:solidFill>
                  <a:latin typeface="DejaVu Sans" panose="020B0603030804020204" charset="0"/>
                  <a:ea typeface="方正书宋_GBK" panose="02000000000000000000" charset="-122"/>
                </a:rPr>
                <a:t>操作系统</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pPr>
              <a:r>
                <a:rPr lang="zh-CN" altLang="en-US" sz="1800" dirty="0">
                  <a:solidFill>
                    <a:schemeClr val="tx1"/>
                  </a:solidFill>
                  <a:latin typeface="DejaVu Sans" panose="020B0603030804020204" charset="0"/>
                  <a:ea typeface="方正书宋_GBK" panose="02000000000000000000" charset="-122"/>
                </a:rPr>
                <a:t>功能模块</a:t>
              </a:r>
              <a:endParaRPr lang="zh-CN" altLang="en-US" sz="1800" dirty="0">
                <a:solidFill>
                  <a:schemeClr val="tx1"/>
                </a:solidFill>
                <a:latin typeface="DejaVu Sans" panose="020B0603030804020204" charset="0"/>
                <a:ea typeface="方正书宋_GBK" panose="02000000000000000000" charset="-122"/>
              </a:endParaRPr>
            </a:p>
          </p:txBody>
        </p:sp>
        <p:sp>
          <p:nvSpPr>
            <p:cNvPr id="71684" name="文本框 60420"/>
            <p:cNvSpPr txBox="true"/>
            <p:nvPr/>
          </p:nvSpPr>
          <p:spPr>
            <a:xfrm>
              <a:off x="863" y="11"/>
              <a:ext cx="527"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处理机</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管  理</a:t>
              </a:r>
              <a:endParaRPr lang="zh-CN" altLang="en-US" sz="1800" dirty="0">
                <a:solidFill>
                  <a:schemeClr val="tx1"/>
                </a:solidFill>
                <a:latin typeface="DejaVu Sans" panose="020B0603030804020204" charset="0"/>
                <a:ea typeface="方正书宋_GBK" panose="02000000000000000000" charset="-122"/>
              </a:endParaRPr>
            </a:p>
          </p:txBody>
        </p:sp>
        <p:sp>
          <p:nvSpPr>
            <p:cNvPr id="71685" name="文本框 60421"/>
            <p:cNvSpPr txBox="true"/>
            <p:nvPr/>
          </p:nvSpPr>
          <p:spPr>
            <a:xfrm>
              <a:off x="1738" y="11"/>
              <a:ext cx="518"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存储器</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管   理</a:t>
              </a:r>
              <a:endParaRPr lang="zh-CN" altLang="en-US" sz="1800" dirty="0">
                <a:solidFill>
                  <a:schemeClr val="tx1"/>
                </a:solidFill>
                <a:latin typeface="DejaVu Sans" panose="020B0603030804020204" charset="0"/>
                <a:ea typeface="方正书宋_GBK" panose="02000000000000000000" charset="-122"/>
              </a:endParaRPr>
            </a:p>
          </p:txBody>
        </p:sp>
        <p:sp>
          <p:nvSpPr>
            <p:cNvPr id="71686" name="文本框 60422"/>
            <p:cNvSpPr txBox="true"/>
            <p:nvPr/>
          </p:nvSpPr>
          <p:spPr>
            <a:xfrm>
              <a:off x="2687" y="11"/>
              <a:ext cx="498"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设 备</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管 理</a:t>
              </a:r>
              <a:endParaRPr lang="zh-CN" altLang="en-US" sz="1800" dirty="0">
                <a:solidFill>
                  <a:schemeClr val="tx1"/>
                </a:solidFill>
                <a:latin typeface="DejaVu Sans" panose="020B0603030804020204" charset="0"/>
                <a:ea typeface="方正书宋_GBK" panose="02000000000000000000" charset="-122"/>
              </a:endParaRPr>
            </a:p>
          </p:txBody>
        </p:sp>
        <p:sp>
          <p:nvSpPr>
            <p:cNvPr id="71687" name="文本框 60423"/>
            <p:cNvSpPr txBox="true"/>
            <p:nvPr/>
          </p:nvSpPr>
          <p:spPr>
            <a:xfrm>
              <a:off x="3602" y="11"/>
              <a:ext cx="457"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文 件</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系 统</a:t>
              </a:r>
              <a:endParaRPr lang="zh-CN" altLang="en-US" sz="1800" dirty="0">
                <a:solidFill>
                  <a:schemeClr val="tx1"/>
                </a:solidFill>
                <a:latin typeface="DejaVu Sans" panose="020B0603030804020204" charset="0"/>
                <a:ea typeface="方正书宋_GBK" panose="02000000000000000000" charset="-122"/>
              </a:endParaRPr>
            </a:p>
          </p:txBody>
        </p:sp>
      </p:grpSp>
      <p:grpSp>
        <p:nvGrpSpPr>
          <p:cNvPr id="71689" name="组合 71688"/>
          <p:cNvGrpSpPr/>
          <p:nvPr/>
        </p:nvGrpSpPr>
        <p:grpSpPr>
          <a:xfrm>
            <a:off x="2463800" y="2841625"/>
            <a:ext cx="4670425" cy="685800"/>
            <a:chOff x="0" y="0"/>
            <a:chExt cx="2942" cy="432"/>
          </a:xfrm>
        </p:grpSpPr>
        <p:sp>
          <p:nvSpPr>
            <p:cNvPr id="3" name="直接连接符 60425"/>
            <p:cNvSpPr/>
            <p:nvPr/>
          </p:nvSpPr>
          <p:spPr>
            <a:xfrm flipV="true">
              <a:off x="0"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71690" name="直接连接符 60426"/>
            <p:cNvSpPr/>
            <p:nvPr/>
          </p:nvSpPr>
          <p:spPr>
            <a:xfrm flipV="true">
              <a:off x="933"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71691" name="直接连接符 60427"/>
            <p:cNvSpPr/>
            <p:nvPr/>
          </p:nvSpPr>
          <p:spPr>
            <a:xfrm flipV="true">
              <a:off x="1958"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71692" name="直接连接符 60428"/>
            <p:cNvSpPr/>
            <p:nvPr/>
          </p:nvSpPr>
          <p:spPr>
            <a:xfrm flipV="true">
              <a:off x="2942"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grpSp>
      <p:grpSp>
        <p:nvGrpSpPr>
          <p:cNvPr id="71694" name="组合 71693"/>
          <p:cNvGrpSpPr/>
          <p:nvPr/>
        </p:nvGrpSpPr>
        <p:grpSpPr>
          <a:xfrm>
            <a:off x="742950" y="2001838"/>
            <a:ext cx="6769100" cy="733425"/>
            <a:chOff x="0" y="0"/>
            <a:chExt cx="4264" cy="462"/>
          </a:xfrm>
        </p:grpSpPr>
        <p:sp>
          <p:nvSpPr>
            <p:cNvPr id="4" name="文本框 60430"/>
            <p:cNvSpPr txBox="true"/>
            <p:nvPr/>
          </p:nvSpPr>
          <p:spPr>
            <a:xfrm>
              <a:off x="0" y="0"/>
              <a:ext cx="613" cy="439"/>
            </a:xfrm>
            <a:prstGeom prst="rect">
              <a:avLst/>
            </a:prstGeom>
            <a:noFill/>
            <a:ln w="9525">
              <a:noFill/>
              <a:miter/>
            </a:ln>
          </p:spPr>
          <p:txBody>
            <a:bodyPr anchor="t">
              <a:spAutoFit/>
            </a:bodyPr>
            <a:p>
              <a:pPr lvl="0">
                <a:spcBef>
                  <a:spcPct val="20000"/>
                </a:spcBef>
              </a:pPr>
              <a:r>
                <a:rPr lang="zh-CN" altLang="en-US" sz="1800" dirty="0">
                  <a:solidFill>
                    <a:schemeClr val="tx1"/>
                  </a:solidFill>
                  <a:latin typeface="DejaVu Sans" panose="020B0603030804020204" charset="0"/>
                  <a:ea typeface="方正书宋_GBK" panose="02000000000000000000" charset="-122"/>
                </a:rPr>
                <a:t>系  统</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pPr>
              <a:r>
                <a:rPr lang="zh-CN" altLang="en-US" sz="1800" dirty="0">
                  <a:solidFill>
                    <a:schemeClr val="tx1"/>
                  </a:solidFill>
                  <a:latin typeface="DejaVu Sans" panose="020B0603030804020204" charset="0"/>
                  <a:ea typeface="方正书宋_GBK" panose="02000000000000000000" charset="-122"/>
                </a:rPr>
                <a:t>资  源</a:t>
              </a:r>
              <a:endParaRPr lang="zh-CN" altLang="en-US" sz="1800" dirty="0">
                <a:solidFill>
                  <a:schemeClr val="tx1"/>
                </a:solidFill>
                <a:latin typeface="DejaVu Sans" panose="020B0603030804020204" charset="0"/>
                <a:ea typeface="方正书宋_GBK" panose="02000000000000000000" charset="-122"/>
              </a:endParaRPr>
            </a:p>
          </p:txBody>
        </p:sp>
        <p:sp>
          <p:nvSpPr>
            <p:cNvPr id="71695" name="文本框 60431"/>
            <p:cNvSpPr txBox="true"/>
            <p:nvPr/>
          </p:nvSpPr>
          <p:spPr>
            <a:xfrm>
              <a:off x="773" y="94"/>
              <a:ext cx="582" cy="27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100000"/>
                </a:spcBef>
                <a:spcAft>
                  <a:spcPct val="100000"/>
                </a:spcAft>
              </a:pPr>
              <a:r>
                <a:rPr lang="zh-CN" altLang="en-US" sz="1800" dirty="0">
                  <a:solidFill>
                    <a:schemeClr val="tx1"/>
                  </a:solidFill>
                  <a:latin typeface="DejaVu Sans" panose="020B0603030804020204" charset="0"/>
                  <a:ea typeface="方正书宋_GBK" panose="02000000000000000000" charset="-122"/>
                </a:rPr>
                <a:t>处理机</a:t>
              </a:r>
              <a:endParaRPr lang="zh-CN" altLang="en-US" sz="1800" dirty="0">
                <a:solidFill>
                  <a:schemeClr val="tx1"/>
                </a:solidFill>
                <a:latin typeface="DejaVu Sans" panose="020B0603030804020204" charset="0"/>
                <a:ea typeface="方正书宋_GBK" panose="02000000000000000000" charset="-122"/>
              </a:endParaRPr>
            </a:p>
          </p:txBody>
        </p:sp>
        <p:sp>
          <p:nvSpPr>
            <p:cNvPr id="71696" name="文本框 60432"/>
            <p:cNvSpPr txBox="true"/>
            <p:nvPr/>
          </p:nvSpPr>
          <p:spPr>
            <a:xfrm>
              <a:off x="2832" y="18"/>
              <a:ext cx="451" cy="444"/>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40000"/>
                </a:spcBef>
                <a:spcAft>
                  <a:spcPct val="10000"/>
                </a:spcAft>
              </a:pPr>
              <a:r>
                <a:rPr lang="en-US" altLang="x-none" sz="1800" dirty="0">
                  <a:solidFill>
                    <a:schemeClr val="tx1"/>
                  </a:solidFill>
                  <a:latin typeface="DejaVu Sans" panose="020B0603030804020204" charset="0"/>
                  <a:ea typeface="方正书宋_GBK" panose="02000000000000000000" charset="-122"/>
                </a:rPr>
                <a:t>I/O</a:t>
              </a:r>
              <a:endParaRPr lang="en-US" altLang="x-none" sz="1800" dirty="0">
                <a:solidFill>
                  <a:schemeClr val="tx1"/>
                </a:solidFill>
                <a:latin typeface="DejaVu Sans" panose="020B0603030804020204" charset="0"/>
                <a:ea typeface="方正书宋_GBK" panose="02000000000000000000" charset="-122"/>
              </a:endParaRPr>
            </a:p>
            <a:p>
              <a:pPr lvl="0" algn="ctr">
                <a:spcBef>
                  <a:spcPct val="10000"/>
                </a:spcBef>
                <a:spcAft>
                  <a:spcPct val="10000"/>
                </a:spcAft>
              </a:pPr>
              <a:r>
                <a:rPr lang="zh-CN" altLang="en-US" sz="1800" dirty="0">
                  <a:solidFill>
                    <a:schemeClr val="tx1"/>
                  </a:solidFill>
                  <a:latin typeface="DejaVu Sans" panose="020B0603030804020204" charset="0"/>
                  <a:ea typeface="方正书宋_GBK" panose="02000000000000000000" charset="-122"/>
                </a:rPr>
                <a:t>设备</a:t>
              </a:r>
              <a:endParaRPr lang="zh-CN" altLang="en-US" sz="1800" dirty="0">
                <a:solidFill>
                  <a:schemeClr val="tx1"/>
                </a:solidFill>
                <a:latin typeface="DejaVu Sans" panose="020B0603030804020204" charset="0"/>
                <a:ea typeface="方正书宋_GBK" panose="02000000000000000000" charset="-122"/>
              </a:endParaRPr>
            </a:p>
          </p:txBody>
        </p:sp>
        <p:sp>
          <p:nvSpPr>
            <p:cNvPr id="71697" name="文本框 60433"/>
            <p:cNvSpPr txBox="true"/>
            <p:nvPr/>
          </p:nvSpPr>
          <p:spPr>
            <a:xfrm>
              <a:off x="3843" y="18"/>
              <a:ext cx="421" cy="444"/>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40000"/>
                </a:spcBef>
                <a:spcAft>
                  <a:spcPct val="10000"/>
                </a:spcAft>
              </a:pPr>
              <a:r>
                <a:rPr lang="zh-CN" altLang="en-US" sz="1800" dirty="0">
                  <a:solidFill>
                    <a:schemeClr val="tx1"/>
                  </a:solidFill>
                  <a:latin typeface="DejaVu Sans" panose="020B0603030804020204" charset="0"/>
                  <a:ea typeface="方正书宋_GBK" panose="02000000000000000000" charset="-122"/>
                </a:rPr>
                <a:t>软件</a:t>
              </a:r>
              <a:endParaRPr lang="zh-CN" altLang="en-US" sz="1800" dirty="0">
                <a:solidFill>
                  <a:schemeClr val="tx1"/>
                </a:solidFill>
                <a:latin typeface="DejaVu Sans" panose="020B0603030804020204" charset="0"/>
                <a:ea typeface="方正书宋_GBK" panose="02000000000000000000" charset="-122"/>
              </a:endParaRPr>
            </a:p>
            <a:p>
              <a:pPr lvl="0">
                <a:spcBef>
                  <a:spcPct val="10000"/>
                </a:spcBef>
                <a:spcAft>
                  <a:spcPct val="10000"/>
                </a:spcAft>
              </a:pPr>
              <a:r>
                <a:rPr lang="zh-CN" altLang="en-US" sz="1800" dirty="0">
                  <a:solidFill>
                    <a:schemeClr val="tx1"/>
                  </a:solidFill>
                  <a:latin typeface="DejaVu Sans" panose="020B0603030804020204" charset="0"/>
                  <a:ea typeface="方正书宋_GBK" panose="02000000000000000000" charset="-122"/>
                </a:rPr>
                <a:t>资源</a:t>
              </a:r>
              <a:endParaRPr lang="zh-CN" altLang="en-US" sz="1800" dirty="0">
                <a:solidFill>
                  <a:schemeClr val="tx1"/>
                </a:solidFill>
                <a:latin typeface="DejaVu Sans" panose="020B0603030804020204" charset="0"/>
                <a:ea typeface="方正书宋_GBK" panose="02000000000000000000" charset="-122"/>
              </a:endParaRPr>
            </a:p>
          </p:txBody>
        </p:sp>
        <p:sp>
          <p:nvSpPr>
            <p:cNvPr id="71698" name="文本框 60434"/>
            <p:cNvSpPr txBox="true"/>
            <p:nvPr/>
          </p:nvSpPr>
          <p:spPr>
            <a:xfrm>
              <a:off x="1725" y="94"/>
              <a:ext cx="582" cy="27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100000"/>
                </a:spcBef>
                <a:spcAft>
                  <a:spcPct val="100000"/>
                </a:spcAft>
              </a:pPr>
              <a:r>
                <a:rPr lang="zh-CN" altLang="en-US" sz="1800" dirty="0">
                  <a:solidFill>
                    <a:schemeClr val="tx1"/>
                  </a:solidFill>
                  <a:latin typeface="DejaVu Sans" panose="020B0603030804020204" charset="0"/>
                  <a:ea typeface="方正书宋_GBK" panose="02000000000000000000" charset="-122"/>
                </a:rPr>
                <a:t>存储器</a:t>
              </a:r>
              <a:endParaRPr lang="zh-CN" altLang="en-US" sz="1800" dirty="0">
                <a:solidFill>
                  <a:schemeClr val="tx1"/>
                </a:solidFill>
                <a:latin typeface="DejaVu Sans" panose="020B0603030804020204" charset="0"/>
                <a:ea typeface="方正书宋_GBK" panose="02000000000000000000" charset="-122"/>
              </a:endParaRPr>
            </a:p>
          </p:txBody>
        </p:sp>
      </p:grpSp>
      <p:sp>
        <p:nvSpPr>
          <p:cNvPr id="71700" name="文本框 60435"/>
          <p:cNvSpPr txBox="true"/>
          <p:nvPr/>
        </p:nvSpPr>
        <p:spPr>
          <a:xfrm>
            <a:off x="2547938" y="4983163"/>
            <a:ext cx="3502025"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系统资源与操作系统的资源管理模块</a:t>
            </a:r>
            <a:endParaRPr lang="zh-CN" altLang="en-US" sz="1600" b="0" dirty="0">
              <a:solidFill>
                <a:schemeClr val="tx1"/>
              </a:solidFill>
              <a:latin typeface="DejaVu Sans" panose="020B0603030804020204" charset="0"/>
              <a:ea typeface="方正书宋_GBK" panose="02000000000000000000" charset="-122"/>
            </a:endParaRPr>
          </a:p>
        </p:txBody>
      </p:sp>
      <p:sp>
        <p:nvSpPr>
          <p:cNvPr id="71701" name="矩形 60436"/>
          <p:cNvSpPr/>
          <p:nvPr/>
        </p:nvSpPr>
        <p:spPr>
          <a:xfrm>
            <a:off x="242888" y="70167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操作系统的资源管理模块</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1702" name="矩形 6043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1"/>
                                        </p:tgtEl>
                                        <p:attrNameLst>
                                          <p:attrName>style.visibility</p:attrName>
                                        </p:attrNameLst>
                                      </p:cBhvr>
                                      <p:to>
                                        <p:strVal val="visible"/>
                                      </p:to>
                                    </p:set>
                                    <p:anim calcmode="lin" valueType="num">
                                      <p:cBhvr additive="base">
                                        <p:cTn id="7" dur="500" fill="hold"/>
                                        <p:tgtEl>
                                          <p:spTgt spid="71701"/>
                                        </p:tgtEl>
                                        <p:attrNameLst>
                                          <p:attrName>ppt_x</p:attrName>
                                        </p:attrNameLst>
                                      </p:cBhvr>
                                      <p:tavLst>
                                        <p:tav tm="0">
                                          <p:val>
                                            <p:strVal val="0-#ppt_w/2"/>
                                          </p:val>
                                        </p:tav>
                                        <p:tav tm="100000">
                                          <p:val>
                                            <p:strVal val="#ppt_x"/>
                                          </p:val>
                                        </p:tav>
                                      </p:tavLst>
                                    </p:anim>
                                    <p:anim calcmode="lin" valueType="num">
                                      <p:cBhvr additive="base">
                                        <p:cTn id="8" dur="500" fill="hold"/>
                                        <p:tgtEl>
                                          <p:spTgt spid="717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694"/>
                                        </p:tgtEl>
                                        <p:attrNameLst>
                                          <p:attrName>style.visibility</p:attrName>
                                        </p:attrNameLst>
                                      </p:cBhvr>
                                      <p:to>
                                        <p:strVal val="visible"/>
                                      </p:to>
                                    </p:set>
                                    <p:anim calcmode="lin" valueType="num">
                                      <p:cBhvr additive="base">
                                        <p:cTn id="13" dur="500" fill="hold"/>
                                        <p:tgtEl>
                                          <p:spTgt spid="71694"/>
                                        </p:tgtEl>
                                        <p:attrNameLst>
                                          <p:attrName>ppt_x</p:attrName>
                                        </p:attrNameLst>
                                      </p:cBhvr>
                                      <p:tavLst>
                                        <p:tav tm="0">
                                          <p:val>
                                            <p:strVal val="0-#ppt_w/2"/>
                                          </p:val>
                                        </p:tav>
                                        <p:tav tm="100000">
                                          <p:val>
                                            <p:strVal val="#ppt_x"/>
                                          </p:val>
                                        </p:tav>
                                      </p:tavLst>
                                    </p:anim>
                                    <p:anim calcmode="lin" valueType="num">
                                      <p:cBhvr additive="base">
                                        <p:cTn id="14"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683"/>
                                        </p:tgtEl>
                                        <p:attrNameLst>
                                          <p:attrName>style.visibility</p:attrName>
                                        </p:attrNameLst>
                                      </p:cBhvr>
                                      <p:to>
                                        <p:strVal val="visible"/>
                                      </p:to>
                                    </p:set>
                                    <p:anim calcmode="lin" valueType="num">
                                      <p:cBhvr additive="base">
                                        <p:cTn id="19" dur="500" fill="hold"/>
                                        <p:tgtEl>
                                          <p:spTgt spid="71683"/>
                                        </p:tgtEl>
                                        <p:attrNameLst>
                                          <p:attrName>ppt_x</p:attrName>
                                        </p:attrNameLst>
                                      </p:cBhvr>
                                      <p:tavLst>
                                        <p:tav tm="0">
                                          <p:val>
                                            <p:strVal val="0-#ppt_w/2"/>
                                          </p:val>
                                        </p:tav>
                                        <p:tav tm="100000">
                                          <p:val>
                                            <p:strVal val="#ppt_x"/>
                                          </p:val>
                                        </p:tav>
                                      </p:tavLst>
                                    </p:anim>
                                    <p:anim calcmode="lin" valueType="num">
                                      <p:cBhvr additive="base">
                                        <p:cTn id="20"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689"/>
                                        </p:tgtEl>
                                        <p:attrNameLst>
                                          <p:attrName>style.visibility</p:attrName>
                                        </p:attrNameLst>
                                      </p:cBhvr>
                                      <p:to>
                                        <p:strVal val="visible"/>
                                      </p:to>
                                    </p:set>
                                    <p:anim calcmode="lin" valueType="num">
                                      <p:cBhvr additive="base">
                                        <p:cTn id="25" dur="500" fill="hold"/>
                                        <p:tgtEl>
                                          <p:spTgt spid="71689"/>
                                        </p:tgtEl>
                                        <p:attrNameLst>
                                          <p:attrName>ppt_x</p:attrName>
                                        </p:attrNameLst>
                                      </p:cBhvr>
                                      <p:tavLst>
                                        <p:tav tm="0">
                                          <p:val>
                                            <p:strVal val="0-#ppt_w/2"/>
                                          </p:val>
                                        </p:tav>
                                        <p:tav tm="100000">
                                          <p:val>
                                            <p:strVal val="#ppt_x"/>
                                          </p:val>
                                        </p:tav>
                                      </p:tavLst>
                                    </p:anim>
                                    <p:anim calcmode="lin" valueType="num">
                                      <p:cBhvr additive="base">
                                        <p:cTn id="26" dur="500" fill="hold"/>
                                        <p:tgtEl>
                                          <p:spTgt spid="716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0" grpId="0"/>
      <p:bldP spid="7170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56321"/>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39</a:t>
            </a:r>
            <a:endParaRPr lang="zh-CN" altLang="en-US" sz="1400" b="0" dirty="0">
              <a:solidFill>
                <a:schemeClr val="tx2"/>
              </a:solidFill>
              <a:latin typeface="DejaVu Sans" panose="020B0603030804020204" charset="0"/>
              <a:ea typeface="方正书宋_GBK" panose="02000000000000000000" charset="-122"/>
            </a:endParaRPr>
          </a:p>
        </p:txBody>
      </p:sp>
      <p:sp>
        <p:nvSpPr>
          <p:cNvPr id="72707" name="矩形 5632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2708" name="矩形 56323"/>
          <p:cNvSpPr/>
          <p:nvPr/>
        </p:nvSpPr>
        <p:spPr>
          <a:xfrm>
            <a:off x="706755" y="1756410"/>
            <a:ext cx="7319010" cy="1042035"/>
          </a:xfrm>
          <a:prstGeom prst="rect">
            <a:avLst/>
          </a:prstGeom>
          <a:noFill/>
          <a:ln w="9525">
            <a:noFill/>
            <a:miter/>
          </a:ln>
        </p:spPr>
        <p:txBody>
          <a:bodyPr wrap="square">
            <a:spAutoFit/>
          </a:bodyPr>
          <a:p>
            <a:pPr marL="533400" lvl="0" indent="-533400" algn="l" fontAlgn="base">
              <a:lnSpc>
                <a:spcPct val="120000"/>
              </a:lnSpc>
              <a:spcBef>
                <a:spcPct val="2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多个进程竞争一个CPU时，决定</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先</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运行</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哪个</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进程;</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它占用多长时间，</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如何让出CPU;</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2709" name="矩形 56324"/>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处理机管理</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2710" name="矩形 56325"/>
          <p:cNvSpPr/>
          <p:nvPr/>
        </p:nvSpPr>
        <p:spPr>
          <a:xfrm>
            <a:off x="665163" y="1120775"/>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提出进程调度策略</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2711" name="矩形 56326"/>
          <p:cNvSpPr/>
          <p:nvPr/>
        </p:nvSpPr>
        <p:spPr>
          <a:xfrm>
            <a:off x="1106488" y="4314825"/>
            <a:ext cx="6188075" cy="5667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在调度时机到来时，进行处理机分派。</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2712" name="矩形 56327"/>
          <p:cNvSpPr/>
          <p:nvPr/>
        </p:nvSpPr>
        <p:spPr>
          <a:xfrm>
            <a:off x="681038" y="2922588"/>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给出进程调度算法</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2713" name="矩形 56328"/>
          <p:cNvSpPr/>
          <p:nvPr/>
        </p:nvSpPr>
        <p:spPr>
          <a:xfrm>
            <a:off x="682625" y="3652838"/>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进行处理机的分派</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0-#ppt_w/2"/>
                                          </p:val>
                                        </p:tav>
                                        <p:tav tm="100000">
                                          <p:val>
                                            <p:strVal val="#ppt_x"/>
                                          </p:val>
                                        </p:tav>
                                      </p:tavLst>
                                    </p:anim>
                                    <p:anim calcmode="lin" valueType="num">
                                      <p:cBhvr additive="base">
                                        <p:cTn id="8"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10"/>
                                        </p:tgtEl>
                                        <p:attrNameLst>
                                          <p:attrName>style.visibility</p:attrName>
                                        </p:attrNameLst>
                                      </p:cBhvr>
                                      <p:to>
                                        <p:strVal val="visible"/>
                                      </p:to>
                                    </p:set>
                                    <p:anim calcmode="lin" valueType="num">
                                      <p:cBhvr additive="base">
                                        <p:cTn id="13" dur="500" fill="hold"/>
                                        <p:tgtEl>
                                          <p:spTgt spid="72710"/>
                                        </p:tgtEl>
                                        <p:attrNameLst>
                                          <p:attrName>ppt_x</p:attrName>
                                        </p:attrNameLst>
                                      </p:cBhvr>
                                      <p:tavLst>
                                        <p:tav tm="0">
                                          <p:val>
                                            <p:strVal val="0-#ppt_w/2"/>
                                          </p:val>
                                        </p:tav>
                                        <p:tav tm="100000">
                                          <p:val>
                                            <p:strVal val="#ppt_x"/>
                                          </p:val>
                                        </p:tav>
                                      </p:tavLst>
                                    </p:anim>
                                    <p:anim calcmode="lin" valueType="num">
                                      <p:cBhvr additive="base">
                                        <p:cTn id="14" dur="500" fill="hold"/>
                                        <p:tgtEl>
                                          <p:spTgt spid="727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8"/>
                                        </p:tgtEl>
                                        <p:attrNameLst>
                                          <p:attrName>style.visibility</p:attrName>
                                        </p:attrNameLst>
                                      </p:cBhvr>
                                      <p:to>
                                        <p:strVal val="visible"/>
                                      </p:to>
                                    </p:set>
                                    <p:anim calcmode="lin" valueType="num">
                                      <p:cBhvr additive="base">
                                        <p:cTn id="19" dur="500" fill="hold"/>
                                        <p:tgtEl>
                                          <p:spTgt spid="72708"/>
                                        </p:tgtEl>
                                        <p:attrNameLst>
                                          <p:attrName>ppt_x</p:attrName>
                                        </p:attrNameLst>
                                      </p:cBhvr>
                                      <p:tavLst>
                                        <p:tav tm="0">
                                          <p:val>
                                            <p:strVal val="#ppt_x"/>
                                          </p:val>
                                        </p:tav>
                                        <p:tav tm="100000">
                                          <p:val>
                                            <p:strVal val="#ppt_x"/>
                                          </p:val>
                                        </p:tav>
                                      </p:tavLst>
                                    </p:anim>
                                    <p:anim calcmode="lin" valueType="num">
                                      <p:cBhvr additive="base">
                                        <p:cTn id="20"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12"/>
                                        </p:tgtEl>
                                        <p:attrNameLst>
                                          <p:attrName>style.visibility</p:attrName>
                                        </p:attrNameLst>
                                      </p:cBhvr>
                                      <p:to>
                                        <p:strVal val="visible"/>
                                      </p:to>
                                    </p:set>
                                    <p:anim calcmode="lin" valueType="num">
                                      <p:cBhvr additive="base">
                                        <p:cTn id="25" dur="500" fill="hold"/>
                                        <p:tgtEl>
                                          <p:spTgt spid="72712"/>
                                        </p:tgtEl>
                                        <p:attrNameLst>
                                          <p:attrName>ppt_x</p:attrName>
                                        </p:attrNameLst>
                                      </p:cBhvr>
                                      <p:tavLst>
                                        <p:tav tm="0">
                                          <p:val>
                                            <p:strVal val="0-#ppt_w/2"/>
                                          </p:val>
                                        </p:tav>
                                        <p:tav tm="100000">
                                          <p:val>
                                            <p:strVal val="#ppt_x"/>
                                          </p:val>
                                        </p:tav>
                                      </p:tavLst>
                                    </p:anim>
                                    <p:anim calcmode="lin" valueType="num">
                                      <p:cBhvr additive="base">
                                        <p:cTn id="26" dur="500" fill="hold"/>
                                        <p:tgtEl>
                                          <p:spTgt spid="727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713"/>
                                        </p:tgtEl>
                                        <p:attrNameLst>
                                          <p:attrName>style.visibility</p:attrName>
                                        </p:attrNameLst>
                                      </p:cBhvr>
                                      <p:to>
                                        <p:strVal val="visible"/>
                                      </p:to>
                                    </p:set>
                                    <p:anim calcmode="lin" valueType="num">
                                      <p:cBhvr additive="base">
                                        <p:cTn id="31" dur="500" fill="hold"/>
                                        <p:tgtEl>
                                          <p:spTgt spid="72713"/>
                                        </p:tgtEl>
                                        <p:attrNameLst>
                                          <p:attrName>ppt_x</p:attrName>
                                        </p:attrNameLst>
                                      </p:cBhvr>
                                      <p:tavLst>
                                        <p:tav tm="0">
                                          <p:val>
                                            <p:strVal val="0-#ppt_w/2"/>
                                          </p:val>
                                        </p:tav>
                                        <p:tav tm="100000">
                                          <p:val>
                                            <p:strVal val="#ppt_x"/>
                                          </p:val>
                                        </p:tav>
                                      </p:tavLst>
                                    </p:anim>
                                    <p:anim calcmode="lin" valueType="num">
                                      <p:cBhvr additive="base">
                                        <p:cTn id="32" dur="500" fill="hold"/>
                                        <p:tgtEl>
                                          <p:spTgt spid="727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2711"/>
                                        </p:tgtEl>
                                        <p:attrNameLst>
                                          <p:attrName>style.visibility</p:attrName>
                                        </p:attrNameLst>
                                      </p:cBhvr>
                                      <p:to>
                                        <p:strVal val="visible"/>
                                      </p:to>
                                    </p:set>
                                    <p:anim calcmode="lin" valueType="num">
                                      <p:cBhvr additive="base">
                                        <p:cTn id="37" dur="500" fill="hold"/>
                                        <p:tgtEl>
                                          <p:spTgt spid="72711"/>
                                        </p:tgtEl>
                                        <p:attrNameLst>
                                          <p:attrName>ppt_x</p:attrName>
                                        </p:attrNameLst>
                                      </p:cBhvr>
                                      <p:tavLst>
                                        <p:tav tm="0">
                                          <p:val>
                                            <p:strVal val="#ppt_x"/>
                                          </p:val>
                                        </p:tav>
                                        <p:tav tm="100000">
                                          <p:val>
                                            <p:strVal val="#ppt_x"/>
                                          </p:val>
                                        </p:tav>
                                      </p:tavLst>
                                    </p:anim>
                                    <p:anim calcmode="lin" valueType="num">
                                      <p:cBhvr additive="base">
                                        <p:cTn id="38"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9" grpId="0"/>
      <p:bldP spid="72710" grpId="0"/>
      <p:bldP spid="72711" grpId="0"/>
      <p:bldP spid="72712" grpId="0"/>
      <p:bldP spid="727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文本框 57345"/>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40</a:t>
            </a:r>
            <a:endParaRPr lang="zh-CN" altLang="en-US" sz="1400" b="0" dirty="0">
              <a:solidFill>
                <a:schemeClr val="tx2"/>
              </a:solidFill>
              <a:latin typeface="DejaVu Sans" panose="020B0603030804020204" charset="0"/>
              <a:ea typeface="方正书宋_GBK" panose="02000000000000000000" charset="-122"/>
            </a:endParaRPr>
          </a:p>
        </p:txBody>
      </p:sp>
      <p:sp>
        <p:nvSpPr>
          <p:cNvPr id="73731" name="矩形 57346"/>
          <p:cNvSpPr/>
          <p:nvPr/>
        </p:nvSpPr>
        <p:spPr>
          <a:xfrm>
            <a:off x="1119188" y="1727200"/>
            <a:ext cx="8024813" cy="1407795"/>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多个程序在系统中运行，程序指令和数据都要占用和分配内存。程序无法预知</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在主存中的位置及所占区域的大小；</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并且</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程序</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也希望</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无需关心存储细节。</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3732" name="矩形 57347"/>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存储器管理</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3733" name="矩形 57348"/>
          <p:cNvSpPr/>
          <p:nvPr/>
        </p:nvSpPr>
        <p:spPr>
          <a:xfrm>
            <a:off x="666750" y="1120775"/>
            <a:ext cx="5089525"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存储分配和存储无关性</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3734" name="矩形 57349"/>
          <p:cNvSpPr/>
          <p:nvPr/>
        </p:nvSpPr>
        <p:spPr>
          <a:xfrm>
            <a:off x="1106488" y="3914775"/>
            <a:ext cx="8024813" cy="115062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程序只能访问自己的存储空间，</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隔离。</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企图访问非法信息时，系统能够捕获。</a:t>
            </a:r>
            <a:endPar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3735" name="矩形 57350"/>
          <p:cNvSpPr/>
          <p:nvPr/>
        </p:nvSpPr>
        <p:spPr>
          <a:xfrm>
            <a:off x="681038" y="32797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存储保护</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3736" name="矩形 57351"/>
          <p:cNvSpPr/>
          <p:nvPr/>
        </p:nvSpPr>
        <p:spPr>
          <a:xfrm>
            <a:off x="1136650" y="5859463"/>
            <a:ext cx="6791325" cy="5667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系统提供虚拟存储技术，扩大逻辑主存。</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3737" name="矩形 57352"/>
          <p:cNvSpPr/>
          <p:nvPr/>
        </p:nvSpPr>
        <p:spPr>
          <a:xfrm>
            <a:off x="696913" y="5195888"/>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存储扩充</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3738" name="矩形 5735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0-#ppt_w/2"/>
                                          </p:val>
                                        </p:tav>
                                        <p:tav tm="100000">
                                          <p:val>
                                            <p:strVal val="#ppt_x"/>
                                          </p:val>
                                        </p:tav>
                                      </p:tavLst>
                                    </p:anim>
                                    <p:anim calcmode="lin" valueType="num">
                                      <p:cBhvr additive="base">
                                        <p:cTn id="8"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3"/>
                                        </p:tgtEl>
                                        <p:attrNameLst>
                                          <p:attrName>style.visibility</p:attrName>
                                        </p:attrNameLst>
                                      </p:cBhvr>
                                      <p:to>
                                        <p:strVal val="visible"/>
                                      </p:to>
                                    </p:set>
                                    <p:anim calcmode="lin" valueType="num">
                                      <p:cBhvr additive="base">
                                        <p:cTn id="13" dur="500" fill="hold"/>
                                        <p:tgtEl>
                                          <p:spTgt spid="73733"/>
                                        </p:tgtEl>
                                        <p:attrNameLst>
                                          <p:attrName>ppt_x</p:attrName>
                                        </p:attrNameLst>
                                      </p:cBhvr>
                                      <p:tavLst>
                                        <p:tav tm="0">
                                          <p:val>
                                            <p:strVal val="0-#ppt_w/2"/>
                                          </p:val>
                                        </p:tav>
                                        <p:tav tm="100000">
                                          <p:val>
                                            <p:strVal val="#ppt_x"/>
                                          </p:val>
                                        </p:tav>
                                      </p:tavLst>
                                    </p:anim>
                                    <p:anim calcmode="lin" valueType="num">
                                      <p:cBhvr additive="base">
                                        <p:cTn id="14"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1"/>
                                        </p:tgtEl>
                                        <p:attrNameLst>
                                          <p:attrName>style.visibility</p:attrName>
                                        </p:attrNameLst>
                                      </p:cBhvr>
                                      <p:to>
                                        <p:strVal val="visible"/>
                                      </p:to>
                                    </p:set>
                                    <p:anim calcmode="lin" valueType="num">
                                      <p:cBhvr additive="base">
                                        <p:cTn id="19" dur="500" fill="hold"/>
                                        <p:tgtEl>
                                          <p:spTgt spid="73731"/>
                                        </p:tgtEl>
                                        <p:attrNameLst>
                                          <p:attrName>ppt_x</p:attrName>
                                        </p:attrNameLst>
                                      </p:cBhvr>
                                      <p:tavLst>
                                        <p:tav tm="0">
                                          <p:val>
                                            <p:strVal val="#ppt_x"/>
                                          </p:val>
                                        </p:tav>
                                        <p:tav tm="100000">
                                          <p:val>
                                            <p:strVal val="#ppt_x"/>
                                          </p:val>
                                        </p:tav>
                                      </p:tavLst>
                                    </p:anim>
                                    <p:anim calcmode="lin" valueType="num">
                                      <p:cBhvr additive="base">
                                        <p:cTn id="20" dur="500" fill="hold"/>
                                        <p:tgtEl>
                                          <p:spTgt spid="737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5"/>
                                        </p:tgtEl>
                                        <p:attrNameLst>
                                          <p:attrName>style.visibility</p:attrName>
                                        </p:attrNameLst>
                                      </p:cBhvr>
                                      <p:to>
                                        <p:strVal val="visible"/>
                                      </p:to>
                                    </p:set>
                                    <p:anim calcmode="lin" valueType="num">
                                      <p:cBhvr additive="base">
                                        <p:cTn id="25" dur="500" fill="hold"/>
                                        <p:tgtEl>
                                          <p:spTgt spid="73735"/>
                                        </p:tgtEl>
                                        <p:attrNameLst>
                                          <p:attrName>ppt_x</p:attrName>
                                        </p:attrNameLst>
                                      </p:cBhvr>
                                      <p:tavLst>
                                        <p:tav tm="0">
                                          <p:val>
                                            <p:strVal val="0-#ppt_w/2"/>
                                          </p:val>
                                        </p:tav>
                                        <p:tav tm="100000">
                                          <p:val>
                                            <p:strVal val="#ppt_x"/>
                                          </p:val>
                                        </p:tav>
                                      </p:tavLst>
                                    </p:anim>
                                    <p:anim calcmode="lin" valueType="num">
                                      <p:cBhvr additive="base">
                                        <p:cTn id="26" dur="500" fill="hold"/>
                                        <p:tgtEl>
                                          <p:spTgt spid="737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3734"/>
                                        </p:tgtEl>
                                        <p:attrNameLst>
                                          <p:attrName>style.visibility</p:attrName>
                                        </p:attrNameLst>
                                      </p:cBhvr>
                                      <p:to>
                                        <p:strVal val="visible"/>
                                      </p:to>
                                    </p:set>
                                    <p:anim calcmode="lin" valueType="num">
                                      <p:cBhvr additive="base">
                                        <p:cTn id="31" dur="500" fill="hold"/>
                                        <p:tgtEl>
                                          <p:spTgt spid="73734"/>
                                        </p:tgtEl>
                                        <p:attrNameLst>
                                          <p:attrName>ppt_x</p:attrName>
                                        </p:attrNameLst>
                                      </p:cBhvr>
                                      <p:tavLst>
                                        <p:tav tm="0">
                                          <p:val>
                                            <p:strVal val="#ppt_x"/>
                                          </p:val>
                                        </p:tav>
                                        <p:tav tm="100000">
                                          <p:val>
                                            <p:strVal val="#ppt_x"/>
                                          </p:val>
                                        </p:tav>
                                      </p:tavLst>
                                    </p:anim>
                                    <p:anim calcmode="lin" valueType="num">
                                      <p:cBhvr additive="base">
                                        <p:cTn id="32"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37"/>
                                        </p:tgtEl>
                                        <p:attrNameLst>
                                          <p:attrName>style.visibility</p:attrName>
                                        </p:attrNameLst>
                                      </p:cBhvr>
                                      <p:to>
                                        <p:strVal val="visible"/>
                                      </p:to>
                                    </p:set>
                                    <p:anim calcmode="lin" valueType="num">
                                      <p:cBhvr additive="base">
                                        <p:cTn id="37" dur="500" fill="hold"/>
                                        <p:tgtEl>
                                          <p:spTgt spid="73737"/>
                                        </p:tgtEl>
                                        <p:attrNameLst>
                                          <p:attrName>ppt_x</p:attrName>
                                        </p:attrNameLst>
                                      </p:cBhvr>
                                      <p:tavLst>
                                        <p:tav tm="0">
                                          <p:val>
                                            <p:strVal val="0-#ppt_w/2"/>
                                          </p:val>
                                        </p:tav>
                                        <p:tav tm="100000">
                                          <p:val>
                                            <p:strVal val="#ppt_x"/>
                                          </p:val>
                                        </p:tav>
                                      </p:tavLst>
                                    </p:anim>
                                    <p:anim calcmode="lin" valueType="num">
                                      <p:cBhvr additive="base">
                                        <p:cTn id="38" dur="500" fill="hold"/>
                                        <p:tgtEl>
                                          <p:spTgt spid="737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3736"/>
                                        </p:tgtEl>
                                        <p:attrNameLst>
                                          <p:attrName>style.visibility</p:attrName>
                                        </p:attrNameLst>
                                      </p:cBhvr>
                                      <p:to>
                                        <p:strVal val="visible"/>
                                      </p:to>
                                    </p:set>
                                    <p:anim calcmode="lin" valueType="num">
                                      <p:cBhvr additive="base">
                                        <p:cTn id="43" dur="500" fill="hold"/>
                                        <p:tgtEl>
                                          <p:spTgt spid="73736"/>
                                        </p:tgtEl>
                                        <p:attrNameLst>
                                          <p:attrName>ppt_x</p:attrName>
                                        </p:attrNameLst>
                                      </p:cBhvr>
                                      <p:tavLst>
                                        <p:tav tm="0">
                                          <p:val>
                                            <p:strVal val="#ppt_x"/>
                                          </p:val>
                                        </p:tav>
                                        <p:tav tm="100000">
                                          <p:val>
                                            <p:strVal val="#ppt_x"/>
                                          </p:val>
                                        </p:tav>
                                      </p:tavLst>
                                    </p:anim>
                                    <p:anim calcmode="lin" valueType="num">
                                      <p:cBhvr additive="base">
                                        <p:cTn id="44"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p:bldP spid="73733" grpId="0"/>
      <p:bldP spid="73734" grpId="0"/>
      <p:bldP spid="73735" grpId="0"/>
      <p:bldP spid="73736" grpId="0"/>
      <p:bldP spid="7373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58369"/>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41</a:t>
            </a:r>
            <a:endParaRPr lang="zh-CN" altLang="en-US" sz="1400" b="0" dirty="0">
              <a:solidFill>
                <a:schemeClr val="tx2"/>
              </a:solidFill>
              <a:latin typeface="DejaVu Sans" panose="020B0603030804020204" charset="0"/>
              <a:ea typeface="方正书宋_GBK" panose="02000000000000000000" charset="-122"/>
            </a:endParaRPr>
          </a:p>
        </p:txBody>
      </p:sp>
      <p:sp>
        <p:nvSpPr>
          <p:cNvPr id="74755" name="矩形 58370"/>
          <p:cNvSpPr/>
          <p:nvPr/>
        </p:nvSpPr>
        <p:spPr>
          <a:xfrm>
            <a:off x="1147763" y="1684338"/>
            <a:ext cx="7996238" cy="10414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设备无关性是指用户向系统申请和使用的设备与实际操作</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的设备无关，以达到方便用户、提高设备利用率的目的。</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4756" name="矩形 58371"/>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设备管理</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4757" name="矩形 58372"/>
          <p:cNvSpPr/>
          <p:nvPr/>
        </p:nvSpPr>
        <p:spPr>
          <a:xfrm>
            <a:off x="665163" y="11207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设备无关性</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4758" name="矩形 58373"/>
          <p:cNvSpPr/>
          <p:nvPr/>
        </p:nvSpPr>
        <p:spPr>
          <a:xfrm>
            <a:off x="1177925" y="3414713"/>
            <a:ext cx="7996238" cy="10414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操作系统为各应用程序和运行实体分配各种设备。设备分</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配通常采用三种基本技术：独享、共享及虚拟技术。</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4759" name="矩形 58374"/>
          <p:cNvSpPr/>
          <p:nvPr/>
        </p:nvSpPr>
        <p:spPr>
          <a:xfrm>
            <a:off x="681038" y="2736850"/>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设备分配</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4760" name="矩形 58375"/>
          <p:cNvSpPr/>
          <p:nvPr/>
        </p:nvSpPr>
        <p:spPr>
          <a:xfrm>
            <a:off x="1193800" y="5173663"/>
            <a:ext cx="7720013" cy="115062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设备的传输控制包括：启动设备、中断处理、结束处理</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三个方面</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endPar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
        <p:nvSpPr>
          <p:cNvPr id="74761" name="矩形 58376"/>
          <p:cNvSpPr/>
          <p:nvPr/>
        </p:nvSpPr>
        <p:spPr>
          <a:xfrm>
            <a:off x="696913" y="4567238"/>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设备的传输控制</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4762" name="矩形 5837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additive="base">
                                        <p:cTn id="7" dur="500" fill="hold"/>
                                        <p:tgtEl>
                                          <p:spTgt spid="74756"/>
                                        </p:tgtEl>
                                        <p:attrNameLst>
                                          <p:attrName>ppt_x</p:attrName>
                                        </p:attrNameLst>
                                      </p:cBhvr>
                                      <p:tavLst>
                                        <p:tav tm="0">
                                          <p:val>
                                            <p:strVal val="0-#ppt_w/2"/>
                                          </p:val>
                                        </p:tav>
                                        <p:tav tm="100000">
                                          <p:val>
                                            <p:strVal val="#ppt_x"/>
                                          </p:val>
                                        </p:tav>
                                      </p:tavLst>
                                    </p:anim>
                                    <p:anim calcmode="lin" valueType="num">
                                      <p:cBhvr additive="base">
                                        <p:cTn id="8"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7"/>
                                        </p:tgtEl>
                                        <p:attrNameLst>
                                          <p:attrName>style.visibility</p:attrName>
                                        </p:attrNameLst>
                                      </p:cBhvr>
                                      <p:to>
                                        <p:strVal val="visible"/>
                                      </p:to>
                                    </p:set>
                                    <p:anim calcmode="lin" valueType="num">
                                      <p:cBhvr additive="base">
                                        <p:cTn id="13" dur="500" fill="hold"/>
                                        <p:tgtEl>
                                          <p:spTgt spid="74757"/>
                                        </p:tgtEl>
                                        <p:attrNameLst>
                                          <p:attrName>ppt_x</p:attrName>
                                        </p:attrNameLst>
                                      </p:cBhvr>
                                      <p:tavLst>
                                        <p:tav tm="0">
                                          <p:val>
                                            <p:strVal val="0-#ppt_w/2"/>
                                          </p:val>
                                        </p:tav>
                                        <p:tav tm="100000">
                                          <p:val>
                                            <p:strVal val="#ppt_x"/>
                                          </p:val>
                                        </p:tav>
                                      </p:tavLst>
                                    </p:anim>
                                    <p:anim calcmode="lin" valueType="num">
                                      <p:cBhvr additive="base">
                                        <p:cTn id="14"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gtEl>
                                        <p:attrNameLst>
                                          <p:attrName>style.visibility</p:attrName>
                                        </p:attrNameLst>
                                      </p:cBhvr>
                                      <p:to>
                                        <p:strVal val="visible"/>
                                      </p:to>
                                    </p:set>
                                    <p:anim calcmode="lin" valueType="num">
                                      <p:cBhvr additive="base">
                                        <p:cTn id="19" dur="500" fill="hold"/>
                                        <p:tgtEl>
                                          <p:spTgt spid="74755"/>
                                        </p:tgtEl>
                                        <p:attrNameLst>
                                          <p:attrName>ppt_x</p:attrName>
                                        </p:attrNameLst>
                                      </p:cBhvr>
                                      <p:tavLst>
                                        <p:tav tm="0">
                                          <p:val>
                                            <p:strVal val="#ppt_x"/>
                                          </p:val>
                                        </p:tav>
                                        <p:tav tm="100000">
                                          <p:val>
                                            <p:strVal val="#ppt_x"/>
                                          </p:val>
                                        </p:tav>
                                      </p:tavLst>
                                    </p:anim>
                                    <p:anim calcmode="lin" valueType="num">
                                      <p:cBhvr additive="base">
                                        <p:cTn id="20"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9"/>
                                        </p:tgtEl>
                                        <p:attrNameLst>
                                          <p:attrName>style.visibility</p:attrName>
                                        </p:attrNameLst>
                                      </p:cBhvr>
                                      <p:to>
                                        <p:strVal val="visible"/>
                                      </p:to>
                                    </p:set>
                                    <p:anim calcmode="lin" valueType="num">
                                      <p:cBhvr additive="base">
                                        <p:cTn id="25" dur="500" fill="hold"/>
                                        <p:tgtEl>
                                          <p:spTgt spid="74759"/>
                                        </p:tgtEl>
                                        <p:attrNameLst>
                                          <p:attrName>ppt_x</p:attrName>
                                        </p:attrNameLst>
                                      </p:cBhvr>
                                      <p:tavLst>
                                        <p:tav tm="0">
                                          <p:val>
                                            <p:strVal val="0-#ppt_w/2"/>
                                          </p:val>
                                        </p:tav>
                                        <p:tav tm="100000">
                                          <p:val>
                                            <p:strVal val="#ppt_x"/>
                                          </p:val>
                                        </p:tav>
                                      </p:tavLst>
                                    </p:anim>
                                    <p:anim calcmode="lin" valueType="num">
                                      <p:cBhvr additive="base">
                                        <p:cTn id="26"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58"/>
                                        </p:tgtEl>
                                        <p:attrNameLst>
                                          <p:attrName>style.visibility</p:attrName>
                                        </p:attrNameLst>
                                      </p:cBhvr>
                                      <p:to>
                                        <p:strVal val="visible"/>
                                      </p:to>
                                    </p:set>
                                    <p:anim calcmode="lin" valueType="num">
                                      <p:cBhvr additive="base">
                                        <p:cTn id="31" dur="500" fill="hold"/>
                                        <p:tgtEl>
                                          <p:spTgt spid="74758"/>
                                        </p:tgtEl>
                                        <p:attrNameLst>
                                          <p:attrName>ppt_x</p:attrName>
                                        </p:attrNameLst>
                                      </p:cBhvr>
                                      <p:tavLst>
                                        <p:tav tm="0">
                                          <p:val>
                                            <p:strVal val="#ppt_x"/>
                                          </p:val>
                                        </p:tav>
                                        <p:tav tm="100000">
                                          <p:val>
                                            <p:strVal val="#ppt_x"/>
                                          </p:val>
                                        </p:tav>
                                      </p:tavLst>
                                    </p:anim>
                                    <p:anim calcmode="lin" valueType="num">
                                      <p:cBhvr additive="base">
                                        <p:cTn id="32"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761"/>
                                        </p:tgtEl>
                                        <p:attrNameLst>
                                          <p:attrName>style.visibility</p:attrName>
                                        </p:attrNameLst>
                                      </p:cBhvr>
                                      <p:to>
                                        <p:strVal val="visible"/>
                                      </p:to>
                                    </p:set>
                                    <p:anim calcmode="lin" valueType="num">
                                      <p:cBhvr additive="base">
                                        <p:cTn id="37" dur="500" fill="hold"/>
                                        <p:tgtEl>
                                          <p:spTgt spid="74761"/>
                                        </p:tgtEl>
                                        <p:attrNameLst>
                                          <p:attrName>ppt_x</p:attrName>
                                        </p:attrNameLst>
                                      </p:cBhvr>
                                      <p:tavLst>
                                        <p:tav tm="0">
                                          <p:val>
                                            <p:strVal val="0-#ppt_w/2"/>
                                          </p:val>
                                        </p:tav>
                                        <p:tav tm="100000">
                                          <p:val>
                                            <p:strVal val="#ppt_x"/>
                                          </p:val>
                                        </p:tav>
                                      </p:tavLst>
                                    </p:anim>
                                    <p:anim calcmode="lin" valueType="num">
                                      <p:cBhvr additive="base">
                                        <p:cTn id="38" dur="500"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4760"/>
                                        </p:tgtEl>
                                        <p:attrNameLst>
                                          <p:attrName>style.visibility</p:attrName>
                                        </p:attrNameLst>
                                      </p:cBhvr>
                                      <p:to>
                                        <p:strVal val="visible"/>
                                      </p:to>
                                    </p:set>
                                    <p:anim calcmode="lin" valueType="num">
                                      <p:cBhvr additive="base">
                                        <p:cTn id="43" dur="500" fill="hold"/>
                                        <p:tgtEl>
                                          <p:spTgt spid="74760"/>
                                        </p:tgtEl>
                                        <p:attrNameLst>
                                          <p:attrName>ppt_x</p:attrName>
                                        </p:attrNameLst>
                                      </p:cBhvr>
                                      <p:tavLst>
                                        <p:tav tm="0">
                                          <p:val>
                                            <p:strVal val="#ppt_x"/>
                                          </p:val>
                                        </p:tav>
                                        <p:tav tm="100000">
                                          <p:val>
                                            <p:strVal val="#ppt_x"/>
                                          </p:val>
                                        </p:tav>
                                      </p:tavLst>
                                    </p:anim>
                                    <p:anim calcmode="lin" valueType="num">
                                      <p:cBhvr additive="base">
                                        <p:cTn id="44" dur="500" fill="hold"/>
                                        <p:tgtEl>
                                          <p:spTgt spid="74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6" grpId="0"/>
      <p:bldP spid="74757" grpId="0"/>
      <p:bldP spid="74758" grpId="0"/>
      <p:bldP spid="74759" grpId="0"/>
      <p:bldP spid="74760" grpId="0"/>
      <p:bldP spid="7476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59393"/>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42</a:t>
            </a:r>
            <a:endParaRPr lang="zh-CN" altLang="en-US" sz="1400" b="0" dirty="0">
              <a:solidFill>
                <a:schemeClr val="tx2"/>
              </a:solidFill>
              <a:latin typeface="DejaVu Sans" panose="020B0603030804020204" charset="0"/>
              <a:ea typeface="方正书宋_GBK" panose="02000000000000000000" charset="-122"/>
            </a:endParaRPr>
          </a:p>
        </p:txBody>
      </p:sp>
      <p:sp>
        <p:nvSpPr>
          <p:cNvPr id="75779" name="矩形 59394"/>
          <p:cNvSpPr/>
          <p:nvPr/>
        </p:nvSpPr>
        <p:spPr>
          <a:xfrm>
            <a:off x="646113" y="1284288"/>
            <a:ext cx="8321675" cy="45466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文件系统为用户提供一种简便的、统一的存取和管理信息的</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方法，并解决信息的共享、数据的存取控制和保密等问题。</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信息组织</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存取方法</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文件共享</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文件安全</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文件完整性</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磁盘空间分配</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5780" name="矩形 59395"/>
          <p:cNvSpPr/>
          <p:nvPr/>
        </p:nvSpPr>
        <p:spPr>
          <a:xfrm>
            <a:off x="157163" y="544513"/>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4.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信息管理</a:t>
            </a: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文件系统</a:t>
            </a: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a:t>
            </a:r>
            <a:endPar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5781" name="矩形 5939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0-#ppt_w/2"/>
                                          </p:val>
                                        </p:tav>
                                        <p:tav tm="100000">
                                          <p:val>
                                            <p:strVal val="#ppt_x"/>
                                          </p:val>
                                        </p:tav>
                                      </p:tavLst>
                                    </p:anim>
                                    <p:anim calcmode="lin" valueType="num">
                                      <p:cBhvr additive="base">
                                        <p:cTn id="8"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gtEl>
                                        <p:attrNameLst>
                                          <p:attrName>style.visibility</p:attrName>
                                        </p:attrNameLst>
                                      </p:cBhvr>
                                      <p:to>
                                        <p:strVal val="visible"/>
                                      </p:to>
                                    </p:set>
                                    <p:anim calcmode="lin" valueType="num">
                                      <p:cBhvr additive="base">
                                        <p:cTn id="13" dur="500" fill="hold"/>
                                        <p:tgtEl>
                                          <p:spTgt spid="75779"/>
                                        </p:tgtEl>
                                        <p:attrNameLst>
                                          <p:attrName>ppt_x</p:attrName>
                                        </p:attrNameLst>
                                      </p:cBhvr>
                                      <p:tavLst>
                                        <p:tav tm="0">
                                          <p:val>
                                            <p:strVal val="#ppt_x"/>
                                          </p:val>
                                        </p:tav>
                                        <p:tav tm="100000">
                                          <p:val>
                                            <p:strVal val="#ppt_x"/>
                                          </p:val>
                                        </p:tav>
                                      </p:tavLst>
                                    </p:anim>
                                    <p:anim calcmode="lin" valueType="num">
                                      <p:cBhvr additive="base">
                                        <p:cTn id="14" dur="500" fill="hold"/>
                                        <p:tgtEl>
                                          <p:spTgt spid="75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6801" name="内容占位符 61442"/>
          <p:cNvPicPr>
            <a:picLocks noGrp="true" noChangeAspect="true"/>
          </p:cNvPicPr>
          <p:nvPr>
            <p:ph idx="2147483647"/>
          </p:nvPr>
        </p:nvPicPr>
        <p:blipFill>
          <a:blip r:embed="rId1"/>
          <a:stretch>
            <a:fillRect/>
          </a:stretch>
        </p:blipFill>
        <p:spPr>
          <a:xfrm>
            <a:off x="0" y="0"/>
            <a:ext cx="838200" cy="517525"/>
          </a:xfrm>
        </p:spPr>
      </p:pic>
      <p:sp>
        <p:nvSpPr>
          <p:cNvPr id="76803" name="矩形 6144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6804" name="矩形 76803"/>
          <p:cNvSpPr/>
          <p:nvPr/>
        </p:nvSpPr>
        <p:spPr>
          <a:xfrm>
            <a:off x="774700" y="795338"/>
            <a:ext cx="5834063" cy="8890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操作系统应解决的基本问题</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6805" name="矩形 76804"/>
          <p:cNvSpPr/>
          <p:nvPr/>
        </p:nvSpPr>
        <p:spPr>
          <a:xfrm>
            <a:off x="944563" y="1768475"/>
            <a:ext cx="7072312" cy="4114800"/>
          </a:xfrm>
          <a:prstGeom prst="rect">
            <a:avLst/>
          </a:prstGeom>
          <a:noFill/>
          <a:ln w="9525">
            <a:noFill/>
            <a:miter/>
          </a:ln>
        </p:spPr>
        <p:txBody>
          <a:bodyPr anchor="t"/>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1、资源分配的策略和方法</a:t>
            </a:r>
            <a:endParaRPr lang="zh-CN" altLang="en-US" dirty="0">
              <a:solidFill>
                <a:schemeClr val="tx1"/>
              </a:solidFill>
              <a:latin typeface="DejaVu Sans" panose="020B0603030804020204" charset="0"/>
              <a:ea typeface="方正书宋_GBK" panose="02000000000000000000"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2、协调并发活动的关系</a:t>
            </a:r>
            <a:endParaRPr lang="zh-CN" altLang="en-US" dirty="0">
              <a:solidFill>
                <a:schemeClr val="tx1"/>
              </a:solidFill>
              <a:latin typeface="DejaVu Sans" panose="020B0603030804020204" charset="0"/>
              <a:ea typeface="方正书宋_GBK" panose="02000000000000000000"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3、保证数据的一致性</a:t>
            </a:r>
            <a:endParaRPr lang="zh-CN" altLang="en-US" dirty="0">
              <a:solidFill>
                <a:schemeClr val="tx1"/>
              </a:solidFill>
              <a:latin typeface="DejaVu Sans" panose="020B0603030804020204" charset="0"/>
              <a:ea typeface="方正书宋_GBK" panose="02000000000000000000"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4、实现数据存取控制（权限管理）</a:t>
            </a:r>
            <a:endParaRPr lang="zh-CN" altLang="en-US"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5">
                                            <p:txEl>
                                              <p:charRg st="0" end="13"/>
                                            </p:txEl>
                                          </p:spTgt>
                                        </p:tgtEl>
                                        <p:attrNameLst>
                                          <p:attrName>style.visibility</p:attrName>
                                        </p:attrNameLst>
                                      </p:cBhvr>
                                      <p:to>
                                        <p:strVal val="visible"/>
                                      </p:to>
                                    </p:set>
                                    <p:anim calcmode="lin" valueType="num">
                                      <p:cBhvr additive="base">
                                        <p:cTn id="7" dur="500" fill="hold"/>
                                        <p:tgtEl>
                                          <p:spTgt spid="76805">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5">
                                            <p:txEl>
                                              <p:charRg st="13" end="25"/>
                                            </p:txEl>
                                          </p:spTgt>
                                        </p:tgtEl>
                                        <p:attrNameLst>
                                          <p:attrName>style.visibility</p:attrName>
                                        </p:attrNameLst>
                                      </p:cBhvr>
                                      <p:to>
                                        <p:strVal val="visible"/>
                                      </p:to>
                                    </p:set>
                                    <p:anim calcmode="lin" valueType="num">
                                      <p:cBhvr additive="base">
                                        <p:cTn id="13" dur="500" fill="hold"/>
                                        <p:tgtEl>
                                          <p:spTgt spid="76805">
                                            <p:txEl>
                                              <p:charRg st="13"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5">
                                            <p:txEl>
                                              <p:charRg st="13"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5">
                                            <p:txEl>
                                              <p:charRg st="25" end="36"/>
                                            </p:txEl>
                                          </p:spTgt>
                                        </p:tgtEl>
                                        <p:attrNameLst>
                                          <p:attrName>style.visibility</p:attrName>
                                        </p:attrNameLst>
                                      </p:cBhvr>
                                      <p:to>
                                        <p:strVal val="visible"/>
                                      </p:to>
                                    </p:set>
                                    <p:anim calcmode="lin" valueType="num">
                                      <p:cBhvr additive="base">
                                        <p:cTn id="19" dur="500" fill="hold"/>
                                        <p:tgtEl>
                                          <p:spTgt spid="76805">
                                            <p:txEl>
                                              <p:charRg st="25" end="3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5">
                                            <p:txEl>
                                              <p:charRg st="25" end="3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5">
                                            <p:txEl>
                                              <p:charRg st="36" end="47"/>
                                            </p:txEl>
                                          </p:spTgt>
                                        </p:tgtEl>
                                        <p:attrNameLst>
                                          <p:attrName>style.visibility</p:attrName>
                                        </p:attrNameLst>
                                      </p:cBhvr>
                                      <p:to>
                                        <p:strVal val="visible"/>
                                      </p:to>
                                    </p:set>
                                    <p:anim calcmode="lin" valueType="num">
                                      <p:cBhvr additive="base">
                                        <p:cTn id="25" dur="500" fill="hold"/>
                                        <p:tgtEl>
                                          <p:spTgt spid="76805">
                                            <p:txEl>
                                              <p:charRg st="36" end="4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5">
                                            <p:txEl>
                                              <p:charRg st="36" end="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40653" y="700405"/>
            <a:ext cx="8682038" cy="2287270"/>
          </a:xfrm>
          <a:prstGeom prst="rect">
            <a:avLst/>
          </a:prstGeom>
          <a:noFill/>
          <a:ln w="9525">
            <a:noFill/>
            <a:miter/>
          </a:ln>
        </p:spPr>
        <p:txBody>
          <a:bodyPr>
            <a:spAutoFit/>
          </a:bodyPr>
          <a:p>
            <a:pPr marL="533400" lvl="0" indent="-533400" algn="l" fontAlgn="base">
              <a:lnSpc>
                <a:spcPct val="130000"/>
              </a:lnSpc>
              <a:spcBef>
                <a:spcPct val="1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操作系统采用的关键技术</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8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800" strike="noStrike" noProof="1" dirty="0">
                <a:solidFill>
                  <a:srgbClr val="000000"/>
                </a:solidFill>
                <a:latin typeface="DejaVu Sans" panose="020B0603030804020204" charset="0"/>
                <a:ea typeface="方正书宋_GBK" panose="02000000000000000000" charset="-122"/>
                <a:cs typeface="+mn-ea"/>
              </a:rPr>
              <a:t>操作系统采用了大量的先进技术</a:t>
            </a:r>
            <a:r>
              <a:rPr lang="x-none" altLang="zh-CN" sz="2800" strike="noStrike" noProof="1" dirty="0">
                <a:solidFill>
                  <a:srgbClr val="000000"/>
                </a:solidFill>
                <a:latin typeface="DejaVu Sans" panose="020B0603030804020204" charset="0"/>
                <a:ea typeface="方正书宋_GBK" panose="02000000000000000000" charset="-122"/>
                <a:cs typeface="+mn-ea"/>
              </a:rPr>
              <a:t>，包括设计精巧的数据结构和先进的算法，</a:t>
            </a:r>
            <a:r>
              <a:rPr lang="zh-CN" altLang="en-US" sz="2800" strike="noStrike" noProof="1" dirty="0">
                <a:solidFill>
                  <a:srgbClr val="000000"/>
                </a:solidFill>
                <a:latin typeface="DejaVu Sans" panose="020B0603030804020204" charset="0"/>
                <a:ea typeface="方正书宋_GBK" panose="02000000000000000000" charset="-122"/>
                <a:cs typeface="+mn-ea"/>
              </a:rPr>
              <a:t>并行处理技术，虚拟技术</a:t>
            </a:r>
            <a:r>
              <a:rPr lang="x-none" altLang="zh-CN" sz="2800" strike="noStrike" noProof="1" dirty="0">
                <a:solidFill>
                  <a:srgbClr val="000000"/>
                </a:solidFill>
                <a:latin typeface="DejaVu Sans" panose="020B0603030804020204" charset="0"/>
                <a:ea typeface="方正书宋_GBK" panose="02000000000000000000" charset="-122"/>
                <a:cs typeface="+mn-ea"/>
              </a:rPr>
              <a:t>。</a:t>
            </a:r>
            <a:endParaRPr lang="x-none" altLang="zh-CN" sz="2800" strike="noStrike" noProof="1" dirty="0">
              <a:solidFill>
                <a:srgbClr val="000000"/>
              </a:solidFill>
              <a:effectLst>
                <a:outerShdw blurRad="38100" dist="38100" dir="2700000">
                  <a:srgbClr val="000000"/>
                </a:outerShdw>
              </a:effectLst>
              <a:latin typeface="DejaVu Sans" panose="020B0603030804020204" charset="0"/>
              <a:ea typeface="方正书宋_GBK" panose="02000000000000000000" charset="-122"/>
              <a:cs typeface="+mn-ea"/>
            </a:endParaRPr>
          </a:p>
        </p:txBody>
      </p:sp>
      <p:pic>
        <p:nvPicPr>
          <p:cNvPr id="2" name="内容占位符 13314"/>
          <p:cNvPicPr>
            <a:picLocks noGrp="true" noChangeAspect="true"/>
          </p:cNvPicPr>
          <p:nvPr>
            <p:ph idx="2147483647"/>
          </p:nvPr>
        </p:nvPicPr>
        <p:blipFill>
          <a:blip r:embed="rId1"/>
          <a:stretch>
            <a:fillRect/>
          </a:stretch>
        </p:blipFill>
        <p:spPr>
          <a:xfrm>
            <a:off x="0" y="0"/>
            <a:ext cx="838200" cy="517525"/>
          </a:xfrm>
        </p:spPr>
      </p:pic>
      <p:sp>
        <p:nvSpPr>
          <p:cNvPr id="78853" name="矩形 13316"/>
          <p:cNvSpPr/>
          <p:nvPr/>
        </p:nvSpPr>
        <p:spPr>
          <a:xfrm>
            <a:off x="432435" y="2997200"/>
            <a:ext cx="8099425" cy="29305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linux kernel中的数据结构，编程技巧</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rPr>
              <a:t>1、零长度的数组</a:t>
            </a:r>
            <a:endPar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rPr>
              <a:t>2、链表</a:t>
            </a:r>
            <a:endPar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rPr>
              <a:t>3、红黑树</a:t>
            </a:r>
            <a:endPar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rPr>
              <a:t>4、哈希函数</a:t>
            </a:r>
            <a:endPar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850">
                                            <p:txEl>
                                              <p:charRg st="18" end="66"/>
                                            </p:txEl>
                                          </p:spTgt>
                                        </p:tgtEl>
                                        <p:attrNameLst>
                                          <p:attrName>style.visibility</p:attrName>
                                        </p:attrNameLst>
                                      </p:cBhvr>
                                      <p:to>
                                        <p:strVal val="visible"/>
                                      </p:to>
                                    </p:set>
                                    <p:anim calcmode="lin" valueType="num">
                                      <p:cBhvr additive="base">
                                        <p:cTn id="13" dur="500" fill="hold"/>
                                        <p:tgtEl>
                                          <p:spTgt spid="78850">
                                            <p:txEl>
                                              <p:charRg st="18"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0">
                                            <p:txEl>
                                              <p:charRg st="18"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3">
                                            <p:txEl>
                                              <p:charRg st="0" end="15"/>
                                            </p:txEl>
                                          </p:spTgt>
                                        </p:tgtEl>
                                        <p:attrNameLst>
                                          <p:attrName>style.visibility</p:attrName>
                                        </p:attrNameLst>
                                      </p:cBhvr>
                                      <p:to>
                                        <p:strVal val="visible"/>
                                      </p:to>
                                    </p:set>
                                    <p:anim calcmode="lin" valueType="num">
                                      <p:cBhvr additive="base">
                                        <p:cTn id="19" dur="500" fill="hold"/>
                                        <p:tgtEl>
                                          <p:spTgt spid="78853">
                                            <p:txEl>
                                              <p:charRg st="0" end="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3">
                                            <p:txEl>
                                              <p:charRg st="1" end="1"/>
                                            </p:txEl>
                                          </p:spTgt>
                                        </p:tgtEl>
                                        <p:attrNameLst>
                                          <p:attrName>style.visibility</p:attrName>
                                        </p:attrNameLst>
                                      </p:cBhvr>
                                      <p:to>
                                        <p:strVal val="visible"/>
                                      </p:to>
                                    </p:set>
                                    <p:anim calcmode="lin" valueType="num">
                                      <p:cBhvr additive="base">
                                        <p:cTn id="25"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3">
                                            <p:txEl>
                                              <p:charRg st="2" end="2"/>
                                            </p:txEl>
                                          </p:spTgt>
                                        </p:tgtEl>
                                        <p:attrNameLst>
                                          <p:attrName>style.visibility</p:attrName>
                                        </p:attrNameLst>
                                      </p:cBhvr>
                                      <p:to>
                                        <p:strVal val="visible"/>
                                      </p:to>
                                    </p:set>
                                    <p:anim calcmode="lin" valueType="num">
                                      <p:cBhvr additive="base">
                                        <p:cTn id="31" dur="500" fill="hold"/>
                                        <p:tgtEl>
                                          <p:spTgt spid="78853">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3">
                                            <p:txEl>
                                              <p:charRg st="3" end="3"/>
                                            </p:txEl>
                                          </p:spTgt>
                                        </p:tgtEl>
                                        <p:attrNameLst>
                                          <p:attrName>style.visibility</p:attrName>
                                        </p:attrNameLst>
                                      </p:cBhvr>
                                      <p:to>
                                        <p:strVal val="visible"/>
                                      </p:to>
                                    </p:set>
                                    <p:anim calcmode="lin" valueType="num">
                                      <p:cBhvr additive="base">
                                        <p:cTn id="37" dur="500" fill="hold"/>
                                        <p:tgtEl>
                                          <p:spTgt spid="78853">
                                            <p:txEl>
                                              <p:char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3">
                                            <p:txEl>
                                              <p:charRg st="4" end="4"/>
                                            </p:txEl>
                                          </p:spTgt>
                                        </p:tgtEl>
                                        <p:attrNameLst>
                                          <p:attrName>style.visibility</p:attrName>
                                        </p:attrNameLst>
                                      </p:cBhvr>
                                      <p:to>
                                        <p:strVal val="visible"/>
                                      </p:to>
                                    </p:set>
                                    <p:anim calcmode="lin" valueType="num">
                                      <p:cBhvr additive="base">
                                        <p:cTn id="43" dur="500" fill="hold"/>
                                        <p:tgtEl>
                                          <p:spTgt spid="78853">
                                            <p:txEl>
                                              <p:char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3">
                                            <p:txEl>
                                              <p:charRg st="1" end="1"/>
                                            </p:txEl>
                                          </p:spTgt>
                                        </p:tgtEl>
                                        <p:attrNameLst>
                                          <p:attrName>style.visibility</p:attrName>
                                        </p:attrNameLst>
                                      </p:cBhvr>
                                      <p:to>
                                        <p:strVal val="visible"/>
                                      </p:to>
                                    </p:set>
                                    <p:anim calcmode="lin" valueType="num">
                                      <p:cBhvr additive="base">
                                        <p:cTn id="49"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277495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struct student *next;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*prev;</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*st_head=NULL;</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2" name="内容占位符 13314"/>
          <p:cNvPicPr>
            <a:picLocks noGrp="true" noChangeAspect="true"/>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 name="矩形 13313"/>
          <p:cNvSpPr/>
          <p:nvPr/>
        </p:nvSpPr>
        <p:spPr>
          <a:xfrm>
            <a:off x="4705985" y="733425"/>
            <a:ext cx="406844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add_student ( ...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st=malloc(sizeof(*st));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st-&gt;next = st_head;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st_head = 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5" name="图片 4" descr="1361366548"/>
          <p:cNvPicPr>
            <a:picLocks noChangeAspect="true"/>
          </p:cNvPicPr>
          <p:nvPr/>
        </p:nvPicPr>
        <p:blipFill>
          <a:blip r:embed="rId2"/>
          <a:stretch>
            <a:fillRect/>
          </a:stretch>
        </p:blipFill>
        <p:spPr>
          <a:xfrm>
            <a:off x="230505" y="3895090"/>
            <a:ext cx="5278755" cy="2548890"/>
          </a:xfrm>
          <a:prstGeom prst="rect">
            <a:avLst/>
          </a:prstGeom>
        </p:spPr>
      </p:pic>
      <p:sp>
        <p:nvSpPr>
          <p:cNvPr id="6" name="文本框 5"/>
          <p:cNvSpPr txBox="true"/>
          <p:nvPr/>
        </p:nvSpPr>
        <p:spPr>
          <a:xfrm>
            <a:off x="6193790" y="4585335"/>
            <a:ext cx="1612900" cy="521970"/>
          </a:xfrm>
          <a:prstGeom prst="rect">
            <a:avLst/>
          </a:prstGeom>
          <a:noFill/>
        </p:spPr>
        <p:txBody>
          <a:bodyPr wrap="none" rtlCol="0" anchor="t">
            <a:spAutoFit/>
          </a:bodyPr>
          <a:p>
            <a:r>
              <a:rPr lang="zh-CN" altLang="en-US" sz="2800">
                <a:latin typeface="DejaVu Sans" panose="020B0603030804020204" charset="0"/>
                <a:ea typeface="方正书宋_GBK" panose="02000000000000000000" charset="-122"/>
              </a:rPr>
              <a:t>单向链表</a:t>
            </a:r>
            <a:endParaRPr lang="zh-CN" altLang="en-US" sz="2800">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charRg st="1" end="1"/>
                                            </p:txEl>
                                          </p:spTgt>
                                        </p:tgtEl>
                                        <p:attrNameLst>
                                          <p:attrName>style.visibility</p:attrName>
                                        </p:attrNameLst>
                                      </p:cBhvr>
                                      <p:to>
                                        <p:strVal val="visible"/>
                                      </p:to>
                                    </p:set>
                                    <p:anim calcmode="lin" valueType="num">
                                      <p:cBhvr additive="base">
                                        <p:cTn id="49"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charRg st="2" end="2"/>
                                            </p:txEl>
                                          </p:spTgt>
                                        </p:tgtEl>
                                        <p:attrNameLst>
                                          <p:attrName>style.visibility</p:attrName>
                                        </p:attrNameLst>
                                      </p:cBhvr>
                                      <p:to>
                                        <p:strVal val="visible"/>
                                      </p:to>
                                    </p:set>
                                    <p:anim calcmode="lin" valueType="num">
                                      <p:cBhvr additive="base">
                                        <p:cTn id="55" dur="500" fill="hold"/>
                                        <p:tgtEl>
                                          <p:spTgt spid="4">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charRg st="3" end="3"/>
                                            </p:txEl>
                                          </p:spTgt>
                                        </p:tgtEl>
                                        <p:attrNameLst>
                                          <p:attrName>style.visibility</p:attrName>
                                        </p:attrNameLst>
                                      </p:cBhvr>
                                      <p:to>
                                        <p:strVal val="visible"/>
                                      </p:to>
                                    </p:set>
                                    <p:anim calcmode="lin" valueType="num">
                                      <p:cBhvr additive="base">
                                        <p:cTn id="61" dur="500" fill="hold"/>
                                        <p:tgtEl>
                                          <p:spTgt spid="4">
                                            <p:txEl>
                                              <p:char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charRg st="4" end="4"/>
                                            </p:txEl>
                                          </p:spTgt>
                                        </p:tgtEl>
                                        <p:attrNameLst>
                                          <p:attrName>style.visibility</p:attrName>
                                        </p:attrNameLst>
                                      </p:cBhvr>
                                      <p:to>
                                        <p:strVal val="visible"/>
                                      </p:to>
                                    </p:set>
                                    <p:anim calcmode="lin" valueType="num">
                                      <p:cBhvr additive="base">
                                        <p:cTn id="67" dur="500" fill="hold"/>
                                        <p:tgtEl>
                                          <p:spTgt spid="4">
                                            <p:txEl>
                                              <p:char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
                                            <p:txEl>
                                              <p:charRg st="1" end="1"/>
                                            </p:txEl>
                                          </p:spTgt>
                                        </p:tgtEl>
                                        <p:attrNameLst>
                                          <p:attrName>style.visibility</p:attrName>
                                        </p:attrNameLst>
                                      </p:cBhvr>
                                      <p:to>
                                        <p:strVal val="visible"/>
                                      </p:to>
                                    </p:set>
                                    <p:anim calcmode="lin" valueType="num">
                                      <p:cBhvr additive="base">
                                        <p:cTn id="73"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charRg st="5" end="5"/>
                                            </p:txEl>
                                          </p:spTgt>
                                        </p:tgtEl>
                                        <p:attrNameLst>
                                          <p:attrName>style.visibility</p:attrName>
                                        </p:attrNameLst>
                                      </p:cBhvr>
                                      <p:to>
                                        <p:strVal val="visible"/>
                                      </p:to>
                                    </p:set>
                                    <p:anim calcmode="lin" valueType="num">
                                      <p:cBhvr additive="base">
                                        <p:cTn id="79" dur="500" fill="hold"/>
                                        <p:tgtEl>
                                          <p:spTgt spid="4">
                                            <p:txEl>
                                              <p:charRg st="5" end="5"/>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
                                            <p:txEl>
                                              <p:charRg st="7" end="7"/>
                                            </p:txEl>
                                          </p:spTgt>
                                        </p:tgtEl>
                                        <p:attrNameLst>
                                          <p:attrName>style.visibility</p:attrName>
                                        </p:attrNameLst>
                                      </p:cBhvr>
                                      <p:to>
                                        <p:strVal val="visible"/>
                                      </p:to>
                                    </p:set>
                                    <p:anim calcmode="lin" valueType="num">
                                      <p:cBhvr additive="base">
                                        <p:cTn id="85" dur="500" fill="hold"/>
                                        <p:tgtEl>
                                          <p:spTgt spid="4">
                                            <p:txEl>
                                              <p:charRg st="7" end="7"/>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xEl>
                                              <p:charRg st="8" end="8"/>
                                            </p:txEl>
                                          </p:spTgt>
                                        </p:tgtEl>
                                        <p:attrNameLst>
                                          <p:attrName>style.visibility</p:attrName>
                                        </p:attrNameLst>
                                      </p:cBhvr>
                                      <p:to>
                                        <p:strVal val="visible"/>
                                      </p:to>
                                    </p:set>
                                    <p:anim calcmode="lin" valueType="num">
                                      <p:cBhvr additive="base">
                                        <p:cTn id="91"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
                                            <p:txEl>
                                              <p:charRg st="8" end="8"/>
                                            </p:txEl>
                                          </p:spTgt>
                                        </p:tgtEl>
                                        <p:attrNameLst>
                                          <p:attrName>style.visibility</p:attrName>
                                        </p:attrNameLst>
                                      </p:cBhvr>
                                      <p:to>
                                        <p:strVal val="visible"/>
                                      </p:to>
                                    </p:set>
                                    <p:anim calcmode="lin" valueType="num">
                                      <p:cBhvr additive="base">
                                        <p:cTn id="97"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4">
                                            <p:txEl>
                                              <p:charRg st="9" end="9"/>
                                            </p:txEl>
                                          </p:spTgt>
                                        </p:tgtEl>
                                        <p:attrNameLst>
                                          <p:attrName>style.visibility</p:attrName>
                                        </p:attrNameLst>
                                      </p:cBhvr>
                                      <p:to>
                                        <p:strVal val="visible"/>
                                      </p:to>
                                    </p:set>
                                    <p:anim calcmode="lin" valueType="num">
                                      <p:cBhvr additive="base">
                                        <p:cTn id="103" dur="500" fill="hold"/>
                                        <p:tgtEl>
                                          <p:spTgt spid="4">
                                            <p:txEl>
                                              <p:charRg st="9" end="9"/>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4">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
                                            <p:txEl>
                                              <p:charRg st="11" end="11"/>
                                            </p:txEl>
                                          </p:spTgt>
                                        </p:tgtEl>
                                        <p:attrNameLst>
                                          <p:attrName>style.visibility</p:attrName>
                                        </p:attrNameLst>
                                      </p:cBhvr>
                                      <p:to>
                                        <p:strVal val="visible"/>
                                      </p:to>
                                    </p:set>
                                    <p:anim calcmode="lin" valueType="num">
                                      <p:cBhvr additive="base">
                                        <p:cTn id="109"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4">
                                            <p:txEl>
                                              <p:charRg st="10" end="10"/>
                                            </p:txEl>
                                          </p:spTgt>
                                        </p:tgtEl>
                                        <p:attrNameLst>
                                          <p:attrName>style.visibility</p:attrName>
                                        </p:attrNameLst>
                                      </p:cBhvr>
                                      <p:to>
                                        <p:strVal val="visible"/>
                                      </p:to>
                                    </p:set>
                                    <p:anim calcmode="lin" valueType="num">
                                      <p:cBhvr additive="base">
                                        <p:cTn id="115" dur="500" fill="hold"/>
                                        <p:tgtEl>
                                          <p:spTgt spid="4">
                                            <p:txEl>
                                              <p:charRg st="10" end="10"/>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4">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4">
                                            <p:txEl>
                                              <p:charRg st="11" end="11"/>
                                            </p:txEl>
                                          </p:spTgt>
                                        </p:tgtEl>
                                        <p:attrNameLst>
                                          <p:attrName>style.visibility</p:attrName>
                                        </p:attrNameLst>
                                      </p:cBhvr>
                                      <p:to>
                                        <p:strVal val="visible"/>
                                      </p:to>
                                    </p:set>
                                    <p:anim calcmode="lin" valueType="num">
                                      <p:cBhvr additive="base">
                                        <p:cTn id="121"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struct student *next;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*prev;</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*st_head=NULL;</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*st_tail=NULL;</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2" name="内容占位符 13314"/>
          <p:cNvPicPr>
            <a:picLocks noGrp="true" noChangeAspect="true"/>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 name="矩形 13313"/>
          <p:cNvSpPr/>
          <p:nvPr/>
        </p:nvSpPr>
        <p:spPr>
          <a:xfrm>
            <a:off x="5262880" y="678180"/>
            <a:ext cx="3511550" cy="47110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add_student ( ...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st=malloc(sizeof(*st));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if(st_head != NULL)</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st_head-&gt;prev = 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st-&gt;next = st_head;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st-&gt;prev = NULL;</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if(st_tail == NULL);</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st_tail = 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4" name="图片 3" descr="1361366548 (复件)"/>
          <p:cNvPicPr>
            <a:picLocks noChangeAspect="true"/>
          </p:cNvPicPr>
          <p:nvPr/>
        </p:nvPicPr>
        <p:blipFill>
          <a:blip r:embed="rId2"/>
          <a:stretch>
            <a:fillRect/>
          </a:stretch>
        </p:blipFill>
        <p:spPr>
          <a:xfrm>
            <a:off x="230505" y="3836035"/>
            <a:ext cx="4635500" cy="2457450"/>
          </a:xfrm>
          <a:prstGeom prst="rect">
            <a:avLst/>
          </a:prstGeom>
        </p:spPr>
      </p:pic>
      <p:sp>
        <p:nvSpPr>
          <p:cNvPr id="6" name="文本框 5"/>
          <p:cNvSpPr txBox="true"/>
          <p:nvPr/>
        </p:nvSpPr>
        <p:spPr>
          <a:xfrm>
            <a:off x="5621020" y="5534660"/>
            <a:ext cx="1612900" cy="521970"/>
          </a:xfrm>
          <a:prstGeom prst="rect">
            <a:avLst/>
          </a:prstGeom>
          <a:noFill/>
        </p:spPr>
        <p:txBody>
          <a:bodyPr wrap="none" rtlCol="0" anchor="t">
            <a:spAutoFit/>
          </a:bodyPr>
          <a:p>
            <a:r>
              <a:rPr lang="zh-CN" altLang="en-US" sz="2800">
                <a:latin typeface="DejaVu Sans" panose="020B0603030804020204" charset="0"/>
                <a:ea typeface="方正书宋_GBK" panose="02000000000000000000" charset="-122"/>
              </a:rPr>
              <a:t>双向链表</a:t>
            </a:r>
            <a:endParaRPr lang="zh-CN" altLang="en-US" sz="2800">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内容占位符 19457"/>
          <p:cNvPicPr>
            <a:picLocks noGrp="true" noChangeAspect="true"/>
          </p:cNvPicPr>
          <p:nvPr>
            <p:ph idx="2147483647"/>
          </p:nvPr>
        </p:nvPicPr>
        <p:blipFill>
          <a:blip r:embed="rId1"/>
          <a:stretch>
            <a:fillRect/>
          </a:stretch>
        </p:blipFill>
        <p:spPr>
          <a:xfrm>
            <a:off x="0" y="0"/>
            <a:ext cx="838200" cy="517525"/>
          </a:xfrm>
        </p:spPr>
      </p:pic>
      <p:sp>
        <p:nvSpPr>
          <p:cNvPr id="16388" name="矩形 19459"/>
          <p:cNvSpPr/>
          <p:nvPr/>
        </p:nvSpPr>
        <p:spPr>
          <a:xfrm>
            <a:off x="679450" y="1222375"/>
            <a:ext cx="6646863" cy="5181600"/>
          </a:xfrm>
          <a:prstGeom prst="rect">
            <a:avLst/>
          </a:prstGeom>
          <a:noFill/>
          <a:ln w="9525">
            <a:noFill/>
            <a:miter/>
          </a:ln>
        </p:spPr>
        <p:txBody>
          <a:bodyPr/>
          <a:p>
            <a:pPr marL="571500" lvl="0" indent="-5715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①</a:t>
            </a: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内容庞杂、涉及面广</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1028700" lvl="1" indent="-455295" algn="l" fontAlgn="base">
              <a:lnSpc>
                <a:spcPct val="130000"/>
              </a:lnSpc>
              <a:buChar char="Ø"/>
            </a:pP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管理、控制所有硬件</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28700" lvl="1" indent="-455295" algn="l" fontAlgn="base">
              <a:lnSpc>
                <a:spcPct val="130000"/>
              </a:lnSpc>
              <a:buChar char="Ø"/>
            </a:pPr>
            <a:r>
              <a:rPr lang="zh-CN" altLang="en-US" sz="2400"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管理所有软件，控制</a:t>
            </a:r>
            <a:br>
              <a:rPr lang="zh-CN" altLang="en-US" sz="2400"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br>
            <a:r>
              <a:rPr lang="zh-CN" altLang="en-US" sz="2400"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程序的执行</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28700" lvl="1" indent="-455295" algn="l" fontAlgn="base">
              <a:lnSpc>
                <a:spcPct val="130000"/>
              </a:lnSpc>
              <a:buChar char="Ø"/>
            </a:pP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为用户提供良好的接口</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②</a:t>
            </a:r>
            <a:r>
              <a:rPr lang="zh-CN"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注重原理、</a:t>
            </a: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实践性强</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71500" lvl="0" indent="-571500" algn="l" fontAlgn="base">
              <a:lnSpc>
                <a:spcPct val="130000"/>
              </a:lnSpc>
              <a:spcBef>
                <a:spcPct val="30000"/>
              </a:spcBef>
              <a:buClr>
                <a:schemeClr val="tx2"/>
              </a:buClr>
              <a:buSzPct val="95000"/>
            </a:pPr>
            <a:r>
              <a:rPr lang="zh-CN" altLang="en-US" sz="2400"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操作系统原理与实际运行的操作系统的关系 </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③</a:t>
            </a: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技术发展快</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71500" lvl="0" indent="-571500" algn="l" fontAlgn="base">
              <a:lnSpc>
                <a:spcPct val="130000"/>
              </a:lnSpc>
              <a:spcBef>
                <a:spcPct val="30000"/>
              </a:spcBef>
              <a:buClr>
                <a:schemeClr val="tx2"/>
              </a:buClr>
              <a:buSzPct val="95000"/>
            </a:pPr>
            <a:r>
              <a:rPr lang="zh-CN" altLang="en-US" sz="2400"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基础性和先进性的关系</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16389" name="矩形 19460"/>
          <p:cNvSpPr/>
          <p:nvPr/>
        </p:nvSpPr>
        <p:spPr>
          <a:xfrm>
            <a:off x="649288" y="619125"/>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操作系统课程的特点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16390" name="组合 16389"/>
          <p:cNvGrpSpPr/>
          <p:nvPr/>
        </p:nvGrpSpPr>
        <p:grpSpPr>
          <a:xfrm>
            <a:off x="5372100" y="400050"/>
            <a:ext cx="3598863" cy="3998913"/>
            <a:chOff x="0" y="0"/>
            <a:chExt cx="2267" cy="2519"/>
          </a:xfrm>
        </p:grpSpPr>
        <p:grpSp>
          <p:nvGrpSpPr>
            <p:cNvPr id="2" name="组合 16390"/>
            <p:cNvGrpSpPr/>
            <p:nvPr/>
          </p:nvGrpSpPr>
          <p:grpSpPr>
            <a:xfrm>
              <a:off x="0" y="0"/>
              <a:ext cx="2267" cy="2267"/>
              <a:chOff x="0" y="0"/>
              <a:chExt cx="2267" cy="2267"/>
            </a:xfrm>
          </p:grpSpPr>
          <p:sp>
            <p:nvSpPr>
              <p:cNvPr id="16391" name="椭圆 19463"/>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16392" name="椭圆 19464"/>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16393" name="椭圆 19465"/>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16394" name="文本框 19466"/>
              <p:cNvSpPr txBox="true"/>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裸机</a:t>
                </a:r>
                <a:endParaRPr lang="zh-CN" altLang="en-US" sz="1400" dirty="0">
                  <a:solidFill>
                    <a:srgbClr val="000000"/>
                  </a:solidFill>
                  <a:latin typeface="DejaVu Sans" panose="020B0603030804020204" charset="0"/>
                  <a:ea typeface="方正书宋_GBK" panose="02000000000000000000" charset="-122"/>
                </a:endParaRPr>
              </a:p>
            </p:txBody>
          </p:sp>
          <p:sp>
            <p:nvSpPr>
              <p:cNvPr id="16395" name="文本框 19467"/>
              <p:cNvSpPr txBox="true"/>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作</a:t>
                </a:r>
                <a:endParaRPr lang="zh-CN" altLang="en-US" sz="1400" dirty="0">
                  <a:solidFill>
                    <a:srgbClr val="000000"/>
                  </a:solidFill>
                  <a:latin typeface="DejaVu Sans" panose="020B0603030804020204" charset="0"/>
                  <a:ea typeface="方正书宋_GBK" panose="02000000000000000000" charset="-122"/>
                </a:endParaRPr>
              </a:p>
            </p:txBody>
          </p:sp>
          <p:sp>
            <p:nvSpPr>
              <p:cNvPr id="16396" name="文本框 19468"/>
              <p:cNvSpPr txBox="true"/>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系</a:t>
                </a:r>
                <a:endParaRPr lang="zh-CN" altLang="en-US" sz="1400" dirty="0">
                  <a:solidFill>
                    <a:srgbClr val="000000"/>
                  </a:solidFill>
                  <a:latin typeface="DejaVu Sans" panose="020B0603030804020204" charset="0"/>
                  <a:ea typeface="方正书宋_GBK" panose="02000000000000000000" charset="-122"/>
                </a:endParaRPr>
              </a:p>
            </p:txBody>
          </p:sp>
          <p:sp>
            <p:nvSpPr>
              <p:cNvPr id="16397" name="文本框 19469"/>
              <p:cNvSpPr txBox="true"/>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统</a:t>
                </a:r>
                <a:endParaRPr lang="zh-CN" altLang="en-US" sz="1400" dirty="0">
                  <a:solidFill>
                    <a:srgbClr val="000000"/>
                  </a:solidFill>
                  <a:latin typeface="DejaVu Sans" panose="020B0603030804020204" charset="0"/>
                  <a:ea typeface="方正书宋_GBK" panose="02000000000000000000" charset="-122"/>
                </a:endParaRPr>
              </a:p>
            </p:txBody>
          </p:sp>
          <p:sp>
            <p:nvSpPr>
              <p:cNvPr id="16398" name="文本框 19470"/>
              <p:cNvSpPr txBox="true"/>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应</a:t>
                </a:r>
                <a:endParaRPr lang="zh-CN" altLang="en-US" sz="1400" dirty="0">
                  <a:solidFill>
                    <a:srgbClr val="000000"/>
                  </a:solidFill>
                  <a:latin typeface="DejaVu Sans" panose="020B0603030804020204" charset="0"/>
                  <a:ea typeface="方正书宋_GBK" panose="02000000000000000000" charset="-122"/>
                </a:endParaRPr>
              </a:p>
            </p:txBody>
          </p:sp>
          <p:sp>
            <p:nvSpPr>
              <p:cNvPr id="16399" name="文本框 19471"/>
              <p:cNvSpPr txBox="true"/>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16400" name="文本框 19472"/>
              <p:cNvSpPr txBox="true"/>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16401" name="文本框 19473"/>
              <p:cNvSpPr txBox="true"/>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16402" name="文本框 19474"/>
              <p:cNvSpPr txBox="true"/>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16403" name="文本框 19475"/>
              <p:cNvSpPr txBox="true"/>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16404" name="文本框 19476"/>
              <p:cNvSpPr txBox="true"/>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16405" name="文本框 19477"/>
              <p:cNvSpPr txBox="true"/>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户</a:t>
                </a:r>
                <a:endParaRPr lang="zh-CN" altLang="en-US" sz="1400" dirty="0">
                  <a:solidFill>
                    <a:srgbClr val="000000"/>
                  </a:solidFill>
                  <a:latin typeface="DejaVu Sans" panose="020B0603030804020204" charset="0"/>
                  <a:ea typeface="方正书宋_GBK" panose="02000000000000000000" charset="-122"/>
                </a:endParaRPr>
              </a:p>
            </p:txBody>
          </p:sp>
          <p:sp>
            <p:nvSpPr>
              <p:cNvPr id="16406" name="文本框 19478"/>
              <p:cNvSpPr txBox="true"/>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操</a:t>
                </a:r>
                <a:endParaRPr lang="zh-CN" altLang="en-US" sz="1400" dirty="0">
                  <a:solidFill>
                    <a:srgbClr val="000000"/>
                  </a:solidFill>
                  <a:latin typeface="DejaVu Sans" panose="020B0603030804020204" charset="0"/>
                  <a:ea typeface="方正书宋_GBK" panose="02000000000000000000" charset="-122"/>
                </a:endParaRPr>
              </a:p>
            </p:txBody>
          </p:sp>
        </p:grpSp>
        <p:sp>
          <p:nvSpPr>
            <p:cNvPr id="16408" name="矩形 19479"/>
            <p:cNvSpPr/>
            <p:nvPr/>
          </p:nvSpPr>
          <p:spPr>
            <a:xfrm>
              <a:off x="223" y="2261"/>
              <a:ext cx="1755"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grpSp>
      <p:sp>
        <p:nvSpPr>
          <p:cNvPr id="16409" name="矩形 1948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9">
                                            <p:txEl>
                                              <p:charRg st="0" end="14"/>
                                            </p:txEl>
                                          </p:spTgt>
                                        </p:tgtEl>
                                        <p:attrNameLst>
                                          <p:attrName>style.visibility</p:attrName>
                                        </p:attrNameLst>
                                      </p:cBhvr>
                                      <p:to>
                                        <p:strVal val="visible"/>
                                      </p:to>
                                    </p:set>
                                    <p:anim calcmode="lin" valueType="num">
                                      <p:cBhvr additive="base">
                                        <p:cTn id="7" dur="1000" fill="hold"/>
                                        <p:tgtEl>
                                          <p:spTgt spid="1638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390"/>
                                        </p:tgtEl>
                                        <p:attrNameLst>
                                          <p:attrName>style.visibility</p:attrName>
                                        </p:attrNameLst>
                                      </p:cBhvr>
                                      <p:to>
                                        <p:strVal val="visible"/>
                                      </p:to>
                                    </p:set>
                                    <p:anim calcmode="lin" valueType="num">
                                      <p:cBhvr additive="base">
                                        <p:cTn id="13" dur="500" fill="hold"/>
                                        <p:tgtEl>
                                          <p:spTgt spid="16390"/>
                                        </p:tgtEl>
                                        <p:attrNameLst>
                                          <p:attrName>ppt_x</p:attrName>
                                        </p:attrNameLst>
                                      </p:cBhvr>
                                      <p:tavLst>
                                        <p:tav tm="0">
                                          <p:val>
                                            <p:strVal val="1+#ppt_w/2"/>
                                          </p:val>
                                        </p:tav>
                                        <p:tav tm="100000">
                                          <p:val>
                                            <p:strVal val="#ppt_x"/>
                                          </p:val>
                                        </p:tav>
                                      </p:tavLst>
                                    </p:anim>
                                    <p:anim calcmode="lin" valueType="num">
                                      <p:cBhvr additive="base">
                                        <p:cTn id="14"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388">
                                            <p:txEl>
                                              <p:charRg st="0" end="11"/>
                                            </p:txEl>
                                          </p:spTgt>
                                        </p:tgtEl>
                                        <p:attrNameLst>
                                          <p:attrName>style.visibility</p:attrName>
                                        </p:attrNameLst>
                                      </p:cBhvr>
                                      <p:to>
                                        <p:strVal val="visible"/>
                                      </p:to>
                                    </p:set>
                                    <p:anim calcmode="lin" valueType="num">
                                      <p:cBhvr additive="base">
                                        <p:cTn id="19" dur="500" fill="hold"/>
                                        <p:tgtEl>
                                          <p:spTgt spid="16388">
                                            <p:txEl>
                                              <p:charRg st="0" end="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8">
                                            <p:txEl>
                                              <p:charRg st="11" end="21"/>
                                            </p:txEl>
                                          </p:spTgt>
                                        </p:tgtEl>
                                        <p:attrNameLst>
                                          <p:attrName>style.visibility</p:attrName>
                                        </p:attrNameLst>
                                      </p:cBhvr>
                                      <p:to>
                                        <p:strVal val="visible"/>
                                      </p:to>
                                    </p:set>
                                    <p:anim calcmode="lin" valueType="num">
                                      <p:cBhvr additive="base">
                                        <p:cTn id="25" dur="500" fill="hold"/>
                                        <p:tgtEl>
                                          <p:spTgt spid="16388">
                                            <p:txEl>
                                              <p:charRg st="11" end="2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8">
                                            <p:txEl>
                                              <p:charRg st="11" end="2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8">
                                            <p:txEl>
                                              <p:charRg st="21" end="37"/>
                                            </p:txEl>
                                          </p:spTgt>
                                        </p:tgtEl>
                                        <p:attrNameLst>
                                          <p:attrName>style.visibility</p:attrName>
                                        </p:attrNameLst>
                                      </p:cBhvr>
                                      <p:to>
                                        <p:strVal val="visible"/>
                                      </p:to>
                                    </p:set>
                                    <p:anim calcmode="lin" valueType="num">
                                      <p:cBhvr additive="base">
                                        <p:cTn id="29" dur="500" fill="hold"/>
                                        <p:tgtEl>
                                          <p:spTgt spid="16388">
                                            <p:txEl>
                                              <p:charRg st="21" end="3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8">
                                            <p:txEl>
                                              <p:charRg st="21" end="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8">
                                            <p:txEl>
                                              <p:charRg st="37" end="48"/>
                                            </p:txEl>
                                          </p:spTgt>
                                        </p:tgtEl>
                                        <p:attrNameLst>
                                          <p:attrName>style.visibility</p:attrName>
                                        </p:attrNameLst>
                                      </p:cBhvr>
                                      <p:to>
                                        <p:strVal val="visible"/>
                                      </p:to>
                                    </p:set>
                                    <p:anim calcmode="lin" valueType="num">
                                      <p:cBhvr additive="base">
                                        <p:cTn id="33" dur="500" fill="hold"/>
                                        <p:tgtEl>
                                          <p:spTgt spid="16388">
                                            <p:txEl>
                                              <p:charRg st="37" end="4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8">
                                            <p:txEl>
                                              <p:charRg st="37" end="4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6388">
                                            <p:txEl>
                                              <p:charRg st="48" end="59"/>
                                            </p:txEl>
                                          </p:spTgt>
                                        </p:tgtEl>
                                        <p:attrNameLst>
                                          <p:attrName>style.visibility</p:attrName>
                                        </p:attrNameLst>
                                      </p:cBhvr>
                                      <p:to>
                                        <p:strVal val="visible"/>
                                      </p:to>
                                    </p:set>
                                    <p:anim calcmode="lin" valueType="num">
                                      <p:cBhvr additive="base">
                                        <p:cTn id="39" dur="500" fill="hold"/>
                                        <p:tgtEl>
                                          <p:spTgt spid="16388">
                                            <p:txEl>
                                              <p:charRg st="48" end="5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6388">
                                            <p:txEl>
                                              <p:charRg st="48" end="59"/>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6388">
                                            <p:txEl>
                                              <p:charRg st="59" end="86"/>
                                            </p:txEl>
                                          </p:spTgt>
                                        </p:tgtEl>
                                        <p:attrNameLst>
                                          <p:attrName>style.visibility</p:attrName>
                                        </p:attrNameLst>
                                      </p:cBhvr>
                                      <p:to>
                                        <p:strVal val="visible"/>
                                      </p:to>
                                    </p:set>
                                    <p:anim calcmode="lin" valueType="num">
                                      <p:cBhvr additive="base">
                                        <p:cTn id="43" dur="500" fill="hold"/>
                                        <p:tgtEl>
                                          <p:spTgt spid="16388">
                                            <p:txEl>
                                              <p:charRg st="59" end="8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388">
                                            <p:txEl>
                                              <p:charRg st="59" end="8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6388">
                                            <p:txEl>
                                              <p:charRg st="86" end="93"/>
                                            </p:txEl>
                                          </p:spTgt>
                                        </p:tgtEl>
                                        <p:attrNameLst>
                                          <p:attrName>style.visibility</p:attrName>
                                        </p:attrNameLst>
                                      </p:cBhvr>
                                      <p:to>
                                        <p:strVal val="visible"/>
                                      </p:to>
                                    </p:set>
                                    <p:anim calcmode="lin" valueType="num">
                                      <p:cBhvr additive="base">
                                        <p:cTn id="49" dur="500" fill="hold"/>
                                        <p:tgtEl>
                                          <p:spTgt spid="16388">
                                            <p:txEl>
                                              <p:charRg st="86" end="9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388">
                                            <p:txEl>
                                              <p:charRg st="86" end="93"/>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16388">
                                            <p:txEl>
                                              <p:charRg st="93" end="110"/>
                                            </p:txEl>
                                          </p:spTgt>
                                        </p:tgtEl>
                                        <p:attrNameLst>
                                          <p:attrName>style.visibility</p:attrName>
                                        </p:attrNameLst>
                                      </p:cBhvr>
                                      <p:to>
                                        <p:strVal val="visible"/>
                                      </p:to>
                                    </p:set>
                                    <p:anim calcmode="lin" valueType="num">
                                      <p:cBhvr additive="base">
                                        <p:cTn id="53" dur="500" fill="hold"/>
                                        <p:tgtEl>
                                          <p:spTgt spid="16388">
                                            <p:txEl>
                                              <p:charRg st="93" end="1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388">
                                            <p:txEl>
                                              <p:charRg st="93" end="1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265430" y="548640"/>
            <a:ext cx="377380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typedef struct list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struct list *next;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list *prev;</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List;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List 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.next = &amp;head;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.prev = &amp;head;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2" name="内容占位符 13314"/>
          <p:cNvPicPr>
            <a:picLocks noGrp="true" noChangeAspect="true"/>
          </p:cNvPicPr>
          <p:nvPr>
            <p:ph idx="2147483647"/>
          </p:nvPr>
        </p:nvPicPr>
        <p:blipFill>
          <a:blip r:embed="rId1"/>
          <a:stretch>
            <a:fillRect/>
          </a:stretch>
        </p:blipFill>
        <p:spPr>
          <a:xfrm>
            <a:off x="0" y="0"/>
            <a:ext cx="838200" cy="517525"/>
          </a:xfrm>
        </p:spPr>
      </p:pic>
      <p:sp>
        <p:nvSpPr>
          <p:cNvPr id="3" name="矩形 13313"/>
          <p:cNvSpPr/>
          <p:nvPr/>
        </p:nvSpPr>
        <p:spPr>
          <a:xfrm>
            <a:off x="3627120" y="548640"/>
            <a:ext cx="5382895" cy="354901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list_insert(List *me, List *prev, TList *next)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-&gt;next = 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-&gt;prev = prev;</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prev-&gt;next = </a:t>
            </a:r>
            <a:r>
              <a:rPr lang="en-US" altLang="x-none" sz="1800" b="0" dirty="0">
                <a:solidFill>
                  <a:schemeClr val="tx1"/>
                </a:solidFill>
                <a:effectLst/>
                <a:latin typeface="DejaVu Sans" panose="020B0603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next-&gt;prev = </a:t>
            </a:r>
            <a:r>
              <a:rPr lang="en-US" altLang="x-none" sz="1800" b="0" dirty="0">
                <a:solidFill>
                  <a:schemeClr val="tx1"/>
                </a:solidFill>
                <a:effectLst/>
                <a:latin typeface="DejaVu Sans" panose="020B0603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list_add(List *me)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list_insert(me, head, head-&gt;next);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sp>
        <p:nvSpPr>
          <p:cNvPr id="6" name="文本框 5"/>
          <p:cNvSpPr txBox="true"/>
          <p:nvPr/>
        </p:nvSpPr>
        <p:spPr>
          <a:xfrm>
            <a:off x="5311140" y="4958715"/>
            <a:ext cx="3587115" cy="521970"/>
          </a:xfrm>
          <a:prstGeom prst="rect">
            <a:avLst/>
          </a:prstGeom>
          <a:noFill/>
        </p:spPr>
        <p:txBody>
          <a:bodyPr wrap="none" rtlCol="0" anchor="t">
            <a:spAutoFit/>
          </a:bodyPr>
          <a:p>
            <a:r>
              <a:rPr lang="en-US" altLang="zh-CN" sz="2800">
                <a:latin typeface="DejaVu Sans" panose="020B0603030804020204" charset="0"/>
                <a:ea typeface="方正书宋_GBK" panose="02000000000000000000" charset="-122"/>
              </a:rPr>
              <a:t>kernel</a:t>
            </a:r>
            <a:r>
              <a:rPr lang="zh-CN" altLang="en-US" sz="2800">
                <a:latin typeface="DejaVu Sans" panose="020B0603030804020204" charset="0"/>
                <a:ea typeface="方正书宋_GBK" panose="02000000000000000000" charset="-122"/>
              </a:rPr>
              <a:t>双向循环链表</a:t>
            </a:r>
            <a:endParaRPr lang="zh-CN" altLang="en-US" sz="2800">
              <a:latin typeface="DejaVu Sans" panose="020B0603030804020204" charset="0"/>
              <a:ea typeface="方正书宋_GBK" panose="02000000000000000000" charset="-122"/>
            </a:endParaRPr>
          </a:p>
        </p:txBody>
      </p:sp>
      <p:pic>
        <p:nvPicPr>
          <p:cNvPr id="5" name="图片 4" descr="653873334"/>
          <p:cNvPicPr>
            <a:picLocks noChangeAspect="true"/>
          </p:cNvPicPr>
          <p:nvPr/>
        </p:nvPicPr>
        <p:blipFill>
          <a:blip r:embed="rId2"/>
          <a:stretch>
            <a:fillRect/>
          </a:stretch>
        </p:blipFill>
        <p:spPr>
          <a:xfrm>
            <a:off x="72390" y="4065270"/>
            <a:ext cx="4890770" cy="26879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strike="noStrike" noProof="1" dirty="0">
                <a:solidFill>
                  <a:srgbClr val="C00000"/>
                </a:solidFill>
                <a:effectLst/>
                <a:latin typeface="DejaVu Sans" panose="020B0603030804020204" charset="0"/>
                <a:ea typeface="方正书宋_GBK" panose="02000000000000000000" charset="-122"/>
                <a:cs typeface="+mn-ea"/>
              </a:rPr>
              <a:t>List list</a:t>
            </a:r>
            <a:r>
              <a:rPr lang="en-US" altLang="x-none" sz="1800" b="0" dirty="0">
                <a:solidFill>
                  <a:srgbClr val="C00000"/>
                </a:solidFill>
                <a:effectLst/>
                <a:latin typeface="DejaVu Sans" panose="020B0603030804020204" charset="0"/>
                <a:ea typeface="方正书宋_GBK" panose="02000000000000000000" charset="-122"/>
                <a:cs typeface="+mn-ea"/>
                <a:sym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List head={&amp;head, &amp;head};</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2" name="内容占位符 13314"/>
          <p:cNvPicPr>
            <a:picLocks noGrp="true" noChangeAspect="true"/>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 name="矩形 13313"/>
          <p:cNvSpPr/>
          <p:nvPr/>
        </p:nvSpPr>
        <p:spPr>
          <a:xfrm>
            <a:off x="4509770" y="598170"/>
            <a:ext cx="4264660"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add_student ( ... )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st=malloc(sizeof(*st));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list_add(&amp;(st-&gt;list))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7" name="图片 6" descr="timg"/>
          <p:cNvPicPr>
            <a:picLocks noChangeAspect="true"/>
          </p:cNvPicPr>
          <p:nvPr/>
        </p:nvPicPr>
        <p:blipFill>
          <a:blip r:embed="rId2"/>
          <a:stretch>
            <a:fillRect/>
          </a:stretch>
        </p:blipFill>
        <p:spPr>
          <a:xfrm>
            <a:off x="85725" y="3261995"/>
            <a:ext cx="7094220" cy="3438525"/>
          </a:xfrm>
          <a:prstGeom prst="rect">
            <a:avLst/>
          </a:prstGeom>
        </p:spPr>
      </p:pic>
      <p:sp>
        <p:nvSpPr>
          <p:cNvPr id="5" name="文本框 4"/>
          <p:cNvSpPr txBox="true"/>
          <p:nvPr/>
        </p:nvSpPr>
        <p:spPr>
          <a:xfrm>
            <a:off x="5826760" y="4573905"/>
            <a:ext cx="3100070" cy="460375"/>
          </a:xfrm>
          <a:prstGeom prst="rect">
            <a:avLst/>
          </a:prstGeom>
          <a:noFill/>
        </p:spPr>
        <p:txBody>
          <a:bodyPr wrap="none" rtlCol="0" anchor="t">
            <a:spAutoFit/>
          </a:bodyPr>
          <a:p>
            <a:r>
              <a:rPr lang="en-US" altLang="zh-CN" sz="2400">
                <a:latin typeface="DejaVu Sans" panose="020B0603030804020204" charset="0"/>
                <a:ea typeface="方正书宋_GBK" panose="02000000000000000000" charset="-122"/>
              </a:rPr>
              <a:t>kernel</a:t>
            </a:r>
            <a:r>
              <a:rPr lang="zh-CN" altLang="en-US" sz="2400">
                <a:latin typeface="DejaVu Sans" panose="020B0603030804020204" charset="0"/>
                <a:ea typeface="方正书宋_GBK" panose="02000000000000000000" charset="-122"/>
              </a:rPr>
              <a:t>双向循环链表</a:t>
            </a:r>
            <a:endParaRPr lang="zh-CN" altLang="en-US" sz="2400">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3314"/>
          <p:cNvPicPr>
            <a:picLocks noGrp="true" noChangeAspect="true"/>
          </p:cNvPicPr>
          <p:nvPr>
            <p:ph idx="2147483647"/>
          </p:nvPr>
        </p:nvPicPr>
        <p:blipFill>
          <a:blip r:embed="rId1"/>
          <a:stretch>
            <a:fillRect/>
          </a:stretch>
        </p:blipFill>
        <p:spPr>
          <a:xfrm>
            <a:off x="0" y="0"/>
            <a:ext cx="838200" cy="517525"/>
          </a:xfrm>
        </p:spPr>
      </p:pic>
      <p:sp>
        <p:nvSpPr>
          <p:cNvPr id="3" name="矩形 13313"/>
          <p:cNvSpPr/>
          <p:nvPr/>
        </p:nvSpPr>
        <p:spPr>
          <a:xfrm>
            <a:off x="396875" y="3376295"/>
            <a:ext cx="8086090"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zh-CN" altLang="en-US" sz="1800" b="0" strike="noStrike" noProof="1" dirty="0">
                <a:solidFill>
                  <a:schemeClr val="tx1"/>
                </a:solidFill>
                <a:effectLst/>
                <a:latin typeface="DejaVu Sans" panose="020B0603030804020204" charset="0"/>
                <a:ea typeface="方正书宋_GBK" panose="02000000000000000000" charset="-122"/>
                <a:cs typeface="+mn-ea"/>
              </a:rPr>
              <a:t>遍历链表：</a:t>
            </a:r>
            <a:endParaRPr lang="zh-CN" altLang="en-US"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a:t>
            </a:r>
            <a:r>
              <a:rPr lang="zh-CN" altLang="en-US" sz="1800" b="0" strike="noStrike" noProof="1" dirty="0">
                <a:solidFill>
                  <a:schemeClr val="tx1"/>
                </a:solidFill>
                <a:effectLst/>
                <a:latin typeface="DejaVu Sans" panose="020B0603030804020204" charset="0"/>
                <a:ea typeface="方正书宋_GBK" panose="02000000000000000000" charset="-122"/>
                <a:cs typeface="+mn-ea"/>
              </a:rPr>
              <a:t> </a:t>
            </a:r>
            <a:r>
              <a:rPr lang="en-US" altLang="zh-CN" sz="1800" b="0" strike="noStrike" noProof="1" dirty="0">
                <a:solidFill>
                  <a:schemeClr val="tx1"/>
                </a:solidFill>
                <a:effectLst/>
                <a:latin typeface="DejaVu Sans" panose="020B0603030804020204" charset="0"/>
                <a:ea typeface="方正书宋_GBK" panose="02000000000000000000" charset="-122"/>
                <a:cs typeface="+mn-ea"/>
              </a:rPr>
              <a:t>*st;</a:t>
            </a:r>
            <a:endParaRPr lang="zh-CN" altLang="en-US"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rgbClr val="C00000"/>
                </a:solidFill>
                <a:effectLst/>
                <a:latin typeface="DejaVu Sans" panose="020B0603030804020204" charset="0"/>
                <a:ea typeface="方正书宋_GBK" panose="02000000000000000000" charset="-122"/>
                <a:cs typeface="+mn-ea"/>
                <a:sym typeface="+mn-ea"/>
              </a:rPr>
              <a:t>List *plist;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for(plist=head-&gt;next; plist != head; plist=plist-&gt;next)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st =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a:t>
            </a:r>
            <a:r>
              <a:rPr lang="en-US" altLang="x-none" sz="1800" b="0" dirty="0">
                <a:solidFill>
                  <a:schemeClr val="tx1"/>
                </a:solidFill>
                <a:effectLst/>
                <a:latin typeface="DejaVu Sans" panose="020B0603030804020204" charset="0"/>
                <a:ea typeface="方正书宋_GBK" panose="02000000000000000000" charset="-122"/>
                <a:cs typeface="+mn-ea"/>
                <a:sym typeface="+mn-ea"/>
              </a:rPr>
              <a:t>plist</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 -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a:t>
            </a:r>
            <a:r>
              <a:rPr lang="en-US" altLang="x-none" sz="1800" b="0" strike="noStrike" noProof="1" dirty="0">
                <a:solidFill>
                  <a:srgbClr val="C00000"/>
                </a:solidFill>
                <a:effectLst/>
                <a:latin typeface="DejaVu Sans" panose="020B0603030804020204" charset="0"/>
                <a:ea typeface="方正书宋_GBK" panose="02000000000000000000" charset="-122"/>
                <a:cs typeface="+mn-ea"/>
              </a:rPr>
              <a:t>&amp;(((</a:t>
            </a:r>
            <a:r>
              <a:rPr lang="en-US" altLang="x-none" sz="1800" b="0" dirty="0">
                <a:solidFill>
                  <a:srgbClr val="C00000"/>
                </a:solidFill>
                <a:effectLst/>
                <a:latin typeface="DejaVu Sans" panose="020B0603030804020204" charset="0"/>
                <a:ea typeface="方正书宋_GBK" panose="02000000000000000000" charset="-122"/>
                <a:cs typeface="+mn-ea"/>
                <a:sym typeface="+mn-ea"/>
              </a:rPr>
              <a:t>struct student</a:t>
            </a:r>
            <a:r>
              <a:rPr lang="en-US" altLang="x-none" sz="1800" b="0" strike="noStrike" noProof="1" dirty="0">
                <a:solidFill>
                  <a:srgbClr val="C00000"/>
                </a:solidFill>
                <a:effectLst/>
                <a:latin typeface="DejaVu Sans" panose="020B0603030804020204" charset="0"/>
                <a:ea typeface="方正书宋_GBK" panose="02000000000000000000" charset="-122"/>
                <a:cs typeface="+mn-ea"/>
              </a:rPr>
              <a:t>*)0)-&gt;list)</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sp>
        <p:nvSpPr>
          <p:cNvPr id="4" name="矩形 13313"/>
          <p:cNvSpPr/>
          <p:nvPr/>
        </p:nvSpPr>
        <p:spPr>
          <a:xfrm>
            <a:off x="435610" y="551815"/>
            <a:ext cx="4068445"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strike="noStrike" noProof="1" dirty="0">
                <a:solidFill>
                  <a:srgbClr val="C00000"/>
                </a:solidFill>
                <a:effectLst/>
                <a:latin typeface="DejaVu Sans" panose="020B0603030804020204" charset="0"/>
                <a:ea typeface="方正书宋_GBK" panose="02000000000000000000" charset="-122"/>
                <a:cs typeface="+mn-ea"/>
              </a:rPr>
              <a:t>List list</a:t>
            </a:r>
            <a:r>
              <a:rPr lang="en-US" altLang="x-none" sz="1800" b="0" dirty="0">
                <a:solidFill>
                  <a:srgbClr val="C00000"/>
                </a:solidFill>
                <a:effectLst/>
                <a:latin typeface="DejaVu Sans" panose="020B0603030804020204" charset="0"/>
                <a:ea typeface="方正书宋_GBK" panose="02000000000000000000" charset="-122"/>
                <a:cs typeface="+mn-ea"/>
                <a:sym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List head={&amp;head, &amp;head};</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7" name="图片 6" descr="302354135"/>
          <p:cNvPicPr>
            <a:picLocks noChangeAspect="true"/>
          </p:cNvPicPr>
          <p:nvPr/>
        </p:nvPicPr>
        <p:blipFill>
          <a:blip r:embed="rId2"/>
          <a:stretch>
            <a:fillRect/>
          </a:stretch>
        </p:blipFill>
        <p:spPr>
          <a:xfrm>
            <a:off x="4778375" y="589280"/>
            <a:ext cx="3434080" cy="32124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charRg st="1" end="1"/>
                                            </p:txEl>
                                          </p:spTgt>
                                        </p:tgtEl>
                                        <p:attrNameLst>
                                          <p:attrName>style.visibility</p:attrName>
                                        </p:attrNameLst>
                                      </p:cBhvr>
                                      <p:to>
                                        <p:strVal val="visible"/>
                                      </p:to>
                                    </p:set>
                                    <p:anim calcmode="lin" valueType="num">
                                      <p:cBhvr additive="base">
                                        <p:cTn id="7"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charRg st="2" end="2"/>
                                            </p:txEl>
                                          </p:spTgt>
                                        </p:tgtEl>
                                        <p:attrNameLst>
                                          <p:attrName>style.visibility</p:attrName>
                                        </p:attrNameLst>
                                      </p:cBhvr>
                                      <p:to>
                                        <p:strVal val="visible"/>
                                      </p:to>
                                    </p:set>
                                    <p:anim calcmode="lin" valueType="num">
                                      <p:cBhvr additive="base">
                                        <p:cTn id="13"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charRg st="3" end="3"/>
                                            </p:txEl>
                                          </p:spTgt>
                                        </p:tgtEl>
                                        <p:attrNameLst>
                                          <p:attrName>style.visibility</p:attrName>
                                        </p:attrNameLst>
                                      </p:cBhvr>
                                      <p:to>
                                        <p:strVal val="visible"/>
                                      </p:to>
                                    </p:set>
                                    <p:anim calcmode="lin" valueType="num">
                                      <p:cBhvr additive="base">
                                        <p:cTn id="19"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charRg st="4" end="4"/>
                                            </p:txEl>
                                          </p:spTgt>
                                        </p:tgtEl>
                                        <p:attrNameLst>
                                          <p:attrName>style.visibility</p:attrName>
                                        </p:attrNameLst>
                                      </p:cBhvr>
                                      <p:to>
                                        <p:strVal val="visible"/>
                                      </p:to>
                                    </p:set>
                                    <p:anim calcmode="lin" valueType="num">
                                      <p:cBhvr additive="base">
                                        <p:cTn id="25"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charRg st="1" end="1"/>
                                            </p:txEl>
                                          </p:spTgt>
                                        </p:tgtEl>
                                        <p:attrNameLst>
                                          <p:attrName>style.visibility</p:attrName>
                                        </p:attrNameLst>
                                      </p:cBhvr>
                                      <p:to>
                                        <p:strVal val="visible"/>
                                      </p:to>
                                    </p:set>
                                    <p:anim calcmode="lin" valueType="num">
                                      <p:cBhvr additive="base">
                                        <p:cTn id="31"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charRg st="5" end="5"/>
                                            </p:txEl>
                                          </p:spTgt>
                                        </p:tgtEl>
                                        <p:attrNameLst>
                                          <p:attrName>style.visibility</p:attrName>
                                        </p:attrNameLst>
                                      </p:cBhvr>
                                      <p:to>
                                        <p:strVal val="visible"/>
                                      </p:to>
                                    </p:set>
                                    <p:anim calcmode="lin" valueType="num">
                                      <p:cBhvr additive="base">
                                        <p:cTn id="37"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charRg st="7" end="7"/>
                                            </p:txEl>
                                          </p:spTgt>
                                        </p:tgtEl>
                                        <p:attrNameLst>
                                          <p:attrName>style.visibility</p:attrName>
                                        </p:attrNameLst>
                                      </p:cBhvr>
                                      <p:to>
                                        <p:strVal val="visible"/>
                                      </p:to>
                                    </p:set>
                                    <p:anim calcmode="lin" valueType="num">
                                      <p:cBhvr additive="base">
                                        <p:cTn id="43"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charRg st="8" end="8"/>
                                            </p:txEl>
                                          </p:spTgt>
                                        </p:tgtEl>
                                        <p:attrNameLst>
                                          <p:attrName>style.visibility</p:attrName>
                                        </p:attrNameLst>
                                      </p:cBhvr>
                                      <p:to>
                                        <p:strVal val="visible"/>
                                      </p:to>
                                    </p:set>
                                    <p:anim calcmode="lin" valueType="num">
                                      <p:cBhvr additive="base">
                                        <p:cTn id="49"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charRg st="8" end="8"/>
                                            </p:txEl>
                                          </p:spTgt>
                                        </p:tgtEl>
                                        <p:attrNameLst>
                                          <p:attrName>style.visibility</p:attrName>
                                        </p:attrNameLst>
                                      </p:cBhvr>
                                      <p:to>
                                        <p:strVal val="visible"/>
                                      </p:to>
                                    </p:set>
                                    <p:anim calcmode="lin" valueType="num">
                                      <p:cBhvr additive="base">
                                        <p:cTn id="55"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charRg st="9" end="9"/>
                                            </p:txEl>
                                          </p:spTgt>
                                        </p:tgtEl>
                                        <p:attrNameLst>
                                          <p:attrName>style.visibility</p:attrName>
                                        </p:attrNameLst>
                                      </p:cBhvr>
                                      <p:to>
                                        <p:strVal val="visible"/>
                                      </p:to>
                                    </p:set>
                                    <p:anim calcmode="lin" valueType="num">
                                      <p:cBhvr additive="base">
                                        <p:cTn id="61"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charRg st="10" end="10"/>
                                            </p:txEl>
                                          </p:spTgt>
                                        </p:tgtEl>
                                        <p:attrNameLst>
                                          <p:attrName>style.visibility</p:attrName>
                                        </p:attrNameLst>
                                      </p:cBhvr>
                                      <p:to>
                                        <p:strVal val="visible"/>
                                      </p:to>
                                    </p:set>
                                    <p:anim calcmode="lin" valueType="num">
                                      <p:cBhvr additive="base">
                                        <p:cTn id="67"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charRg st="11" end="11"/>
                                            </p:txEl>
                                          </p:spTgt>
                                        </p:tgtEl>
                                        <p:attrNameLst>
                                          <p:attrName>style.visibility</p:attrName>
                                        </p:attrNameLst>
                                      </p:cBhvr>
                                      <p:to>
                                        <p:strVal val="visible"/>
                                      </p:to>
                                    </p:set>
                                    <p:anim calcmode="lin" valueType="num">
                                      <p:cBhvr additive="base">
                                        <p:cTn id="73"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charRg st="0" end="18"/>
                                            </p:txEl>
                                          </p:spTgt>
                                        </p:tgtEl>
                                        <p:attrNameLst>
                                          <p:attrName>style.visibility</p:attrName>
                                        </p:attrNameLst>
                                      </p:cBhvr>
                                      <p:to>
                                        <p:strVal val="visible"/>
                                      </p:to>
                                    </p:set>
                                    <p:anim calcmode="lin" valueType="num">
                                      <p:cBhvr additive="base">
                                        <p:cTn id="79" dur="500" fill="hold"/>
                                        <p:tgtEl>
                                          <p:spTgt spid="4">
                                            <p:txEl>
                                              <p:charRg st="0" end="18"/>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
                                            <p:txEl>
                                              <p:charRg st="1" end="1"/>
                                            </p:txEl>
                                          </p:spTgt>
                                        </p:tgtEl>
                                        <p:attrNameLst>
                                          <p:attrName>style.visibility</p:attrName>
                                        </p:attrNameLst>
                                      </p:cBhvr>
                                      <p:to>
                                        <p:strVal val="visible"/>
                                      </p:to>
                                    </p:set>
                                    <p:anim calcmode="lin" valueType="num">
                                      <p:cBhvr additive="base">
                                        <p:cTn id="85"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xEl>
                                              <p:charRg st="2" end="2"/>
                                            </p:txEl>
                                          </p:spTgt>
                                        </p:tgtEl>
                                        <p:attrNameLst>
                                          <p:attrName>style.visibility</p:attrName>
                                        </p:attrNameLst>
                                      </p:cBhvr>
                                      <p:to>
                                        <p:strVal val="visible"/>
                                      </p:to>
                                    </p:set>
                                    <p:anim calcmode="lin" valueType="num">
                                      <p:cBhvr additive="base">
                                        <p:cTn id="91" dur="500" fill="hold"/>
                                        <p:tgtEl>
                                          <p:spTgt spid="4">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
                                            <p:txEl>
                                              <p:charRg st="3" end="3"/>
                                            </p:txEl>
                                          </p:spTgt>
                                        </p:tgtEl>
                                        <p:attrNameLst>
                                          <p:attrName>style.visibility</p:attrName>
                                        </p:attrNameLst>
                                      </p:cBhvr>
                                      <p:to>
                                        <p:strVal val="visible"/>
                                      </p:to>
                                    </p:set>
                                    <p:anim calcmode="lin" valueType="num">
                                      <p:cBhvr additive="base">
                                        <p:cTn id="97" dur="500" fill="hold"/>
                                        <p:tgtEl>
                                          <p:spTgt spid="4">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4">
                                            <p:txEl>
                                              <p:charRg st="4" end="4"/>
                                            </p:txEl>
                                          </p:spTgt>
                                        </p:tgtEl>
                                        <p:attrNameLst>
                                          <p:attrName>style.visibility</p:attrName>
                                        </p:attrNameLst>
                                      </p:cBhvr>
                                      <p:to>
                                        <p:strVal val="visible"/>
                                      </p:to>
                                    </p:set>
                                    <p:anim calcmode="lin" valueType="num">
                                      <p:cBhvr additive="base">
                                        <p:cTn id="103" dur="500" fill="hold"/>
                                        <p:tgtEl>
                                          <p:spTgt spid="4">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4">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
                                            <p:txEl>
                                              <p:charRg st="1" end="1"/>
                                            </p:txEl>
                                          </p:spTgt>
                                        </p:tgtEl>
                                        <p:attrNameLst>
                                          <p:attrName>style.visibility</p:attrName>
                                        </p:attrNameLst>
                                      </p:cBhvr>
                                      <p:to>
                                        <p:strVal val="visible"/>
                                      </p:to>
                                    </p:set>
                                    <p:anim calcmode="lin" valueType="num">
                                      <p:cBhvr additive="base">
                                        <p:cTn id="109"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4">
                                            <p:txEl>
                                              <p:charRg st="5" end="5"/>
                                            </p:txEl>
                                          </p:spTgt>
                                        </p:tgtEl>
                                        <p:attrNameLst>
                                          <p:attrName>style.visibility</p:attrName>
                                        </p:attrNameLst>
                                      </p:cBhvr>
                                      <p:to>
                                        <p:strVal val="visible"/>
                                      </p:to>
                                    </p:set>
                                    <p:anim calcmode="lin" valueType="num">
                                      <p:cBhvr additive="base">
                                        <p:cTn id="115" dur="500" fill="hold"/>
                                        <p:tgtEl>
                                          <p:spTgt spid="4">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4">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4">
                                            <p:txEl>
                                              <p:charRg st="7" end="7"/>
                                            </p:txEl>
                                          </p:spTgt>
                                        </p:tgtEl>
                                        <p:attrNameLst>
                                          <p:attrName>style.visibility</p:attrName>
                                        </p:attrNameLst>
                                      </p:cBhvr>
                                      <p:to>
                                        <p:strVal val="visible"/>
                                      </p:to>
                                    </p:set>
                                    <p:anim calcmode="lin" valueType="num">
                                      <p:cBhvr additive="base">
                                        <p:cTn id="121" dur="500" fill="hold"/>
                                        <p:tgtEl>
                                          <p:spTgt spid="4">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4">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4">
                                            <p:txEl>
                                              <p:charRg st="8" end="8"/>
                                            </p:txEl>
                                          </p:spTgt>
                                        </p:tgtEl>
                                        <p:attrNameLst>
                                          <p:attrName>style.visibility</p:attrName>
                                        </p:attrNameLst>
                                      </p:cBhvr>
                                      <p:to>
                                        <p:strVal val="visible"/>
                                      </p:to>
                                    </p:set>
                                    <p:anim calcmode="lin" valueType="num">
                                      <p:cBhvr additive="base">
                                        <p:cTn id="127"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4">
                                            <p:txEl>
                                              <p:charRg st="8" end="8"/>
                                            </p:txEl>
                                          </p:spTgt>
                                        </p:tgtEl>
                                        <p:attrNameLst>
                                          <p:attrName>style.visibility</p:attrName>
                                        </p:attrNameLst>
                                      </p:cBhvr>
                                      <p:to>
                                        <p:strVal val="visible"/>
                                      </p:to>
                                    </p:set>
                                    <p:anim calcmode="lin" valueType="num">
                                      <p:cBhvr additive="base">
                                        <p:cTn id="133"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4">
                                            <p:txEl>
                                              <p:charRg st="9" end="9"/>
                                            </p:txEl>
                                          </p:spTgt>
                                        </p:tgtEl>
                                        <p:attrNameLst>
                                          <p:attrName>style.visibility</p:attrName>
                                        </p:attrNameLst>
                                      </p:cBhvr>
                                      <p:to>
                                        <p:strVal val="visible"/>
                                      </p:to>
                                    </p:set>
                                    <p:anim calcmode="lin" valueType="num">
                                      <p:cBhvr additive="base">
                                        <p:cTn id="139" dur="500" fill="hold"/>
                                        <p:tgtEl>
                                          <p:spTgt spid="4">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4">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4">
                                            <p:txEl>
                                              <p:charRg st="10" end="10"/>
                                            </p:txEl>
                                          </p:spTgt>
                                        </p:tgtEl>
                                        <p:attrNameLst>
                                          <p:attrName>style.visibility</p:attrName>
                                        </p:attrNameLst>
                                      </p:cBhvr>
                                      <p:to>
                                        <p:strVal val="visible"/>
                                      </p:to>
                                    </p:set>
                                    <p:anim calcmode="lin" valueType="num">
                                      <p:cBhvr additive="base">
                                        <p:cTn id="145" dur="500" fill="hold"/>
                                        <p:tgtEl>
                                          <p:spTgt spid="4">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4">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4">
                                            <p:txEl>
                                              <p:charRg st="11" end="11"/>
                                            </p:txEl>
                                          </p:spTgt>
                                        </p:tgtEl>
                                        <p:attrNameLst>
                                          <p:attrName>style.visibility</p:attrName>
                                        </p:attrNameLst>
                                      </p:cBhvr>
                                      <p:to>
                                        <p:strVal val="visible"/>
                                      </p:to>
                                    </p:set>
                                    <p:anim calcmode="lin" valueType="num">
                                      <p:cBhvr additive="base">
                                        <p:cTn id="151"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3314"/>
          <p:cNvPicPr>
            <a:picLocks noGrp="true" noChangeAspect="true"/>
          </p:cNvPicPr>
          <p:nvPr>
            <p:ph idx="2147483647"/>
          </p:nvPr>
        </p:nvPicPr>
        <p:blipFill>
          <a:blip r:embed="rId1"/>
          <a:stretch>
            <a:fillRect/>
          </a:stretch>
        </p:blipFill>
        <p:spPr>
          <a:xfrm>
            <a:off x="0" y="0"/>
            <a:ext cx="838200" cy="517525"/>
          </a:xfrm>
        </p:spPr>
      </p:pic>
      <p:sp>
        <p:nvSpPr>
          <p:cNvPr id="78851" name="文本框 13315"/>
          <p:cNvSpPr txBox="true"/>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DejaVu Sans" panose="020B0603030804020204" charset="0"/>
                <a:ea typeface="方正书宋_GBK" panose="02000000000000000000" charset="-122"/>
              </a:rPr>
              <a:t>2</a:t>
            </a:r>
            <a:endParaRPr lang="en-US" altLang="x-none" sz="1400" b="0" dirty="0">
              <a:solidFill>
                <a:schemeClr val="tx2"/>
              </a:solidFill>
              <a:latin typeface="DejaVu Sans" panose="020B0603030804020204" charset="0"/>
              <a:ea typeface="方正书宋_GBK" panose="02000000000000000000" charset="-122"/>
            </a:endParaRPr>
          </a:p>
        </p:txBody>
      </p:sp>
      <p:sp>
        <p:nvSpPr>
          <p:cNvPr id="78853" name="矩形 13316"/>
          <p:cNvSpPr/>
          <p:nvPr/>
        </p:nvSpPr>
        <p:spPr>
          <a:xfrm>
            <a:off x="880745" y="1091565"/>
            <a:ext cx="7147560" cy="4369435"/>
          </a:xfrm>
          <a:prstGeom prst="rect">
            <a:avLst/>
          </a:prstGeom>
          <a:noFill/>
          <a:ln w="9525">
            <a:noFill/>
            <a:miter/>
          </a:ln>
        </p:spPr>
        <p:txBody>
          <a:bodyPr wrap="square">
            <a:spAutoFit/>
          </a:bodyPr>
          <a:p>
            <a:pPr lvl="0"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操作系统中的</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并行处理技术</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DejaVu Sans" panose="020B0603030804020204" charset="0"/>
                <a:ea typeface="方正书宋_GBK" panose="02000000000000000000" charset="-122"/>
                <a:sym typeface="+mn-ea"/>
              </a:rPr>
              <a:t>操作系统中存在大量的并行活动，也存在各种硬件资源（CPU，内存，外设），实现进程的并行运行，硬件资源的并行工作，最大限度提高系统效率采用的技术。</a:t>
            </a:r>
            <a:endParaRPr lang="x-none" altLang="zh-CN" sz="2400" b="0" dirty="0">
              <a:solidFill>
                <a:srgbClr val="000000"/>
              </a:solidFill>
              <a:latin typeface="DejaVu Sans" panose="020B0603030804020204" charset="0"/>
              <a:ea typeface="方正书宋_GBK" panose="02000000000000000000" charset="-122"/>
              <a:sym typeface="+mn-ea"/>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DejaVu Sans" panose="020B0603030804020204" charset="0"/>
                <a:ea typeface="方正书宋_GBK" panose="02000000000000000000" charset="-122"/>
                <a:sym typeface="+mn-ea"/>
              </a:rPr>
              <a:t>分时，通道，中断，资源动态分配，</a:t>
            </a:r>
            <a:endParaRPr lang="x-none" altLang="zh-CN" sz="2400" b="0" dirty="0">
              <a:solidFill>
                <a:srgbClr val="000000"/>
              </a:solidFill>
              <a:latin typeface="DejaVu Sans" panose="020B0603030804020204" charset="0"/>
              <a:ea typeface="方正书宋_GBK" panose="02000000000000000000" charset="-122"/>
              <a:sym typeface="+mn-ea"/>
            </a:endParaRPr>
          </a:p>
          <a:p>
            <a:pPr marL="838200" lvl="1" indent="-381000" algn="l" fontAlgn="base">
              <a:lnSpc>
                <a:spcPct val="130000"/>
              </a:lnSpc>
              <a:spcBef>
                <a:spcPct val="30000"/>
              </a:spcBef>
              <a:buClr>
                <a:schemeClr val="tx2"/>
              </a:buClr>
              <a:buSzPct val="95000"/>
            </a:pPr>
            <a:r>
              <a:rPr lang="zh-CN" altLang="x-none" sz="2400" b="0" dirty="0">
                <a:solidFill>
                  <a:srgbClr val="000000"/>
                </a:solidFill>
                <a:latin typeface="DejaVu Sans" panose="020B0603030804020204" charset="0"/>
                <a:ea typeface="方正书宋_GBK" panose="02000000000000000000" charset="-122"/>
                <a:sym typeface="+mn-ea"/>
              </a:rPr>
              <a:t>消息通讯，共享内存，</a:t>
            </a:r>
            <a:endParaRPr lang="zh-CN" altLang="x-none" sz="2400" b="0" dirty="0">
              <a:solidFill>
                <a:srgbClr val="000000"/>
              </a:solidFill>
              <a:latin typeface="DejaVu Sans" panose="020B0603030804020204" charset="0"/>
              <a:ea typeface="方正书宋_GBK" panose="02000000000000000000" charset="-122"/>
              <a:sym typeface="+mn-ea"/>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DejaVu Sans" panose="020B0603030804020204" charset="0"/>
                <a:ea typeface="方正书宋_GBK" panose="02000000000000000000" charset="-122"/>
                <a:sym typeface="+mn-ea"/>
              </a:rPr>
              <a:t>同步互斥结构(锁，信号量)</a:t>
            </a:r>
            <a:endParaRPr lang="zh-CN" altLang="en-US" sz="2400" b="0" i="1"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3">
                                            <p:txEl>
                                              <p:charRg st="0" end="15"/>
                                            </p:txEl>
                                          </p:spTgt>
                                        </p:tgtEl>
                                        <p:attrNameLst>
                                          <p:attrName>style.visibility</p:attrName>
                                        </p:attrNameLst>
                                      </p:cBhvr>
                                      <p:to>
                                        <p:strVal val="visible"/>
                                      </p:to>
                                    </p:set>
                                    <p:anim calcmode="lin" valueType="num">
                                      <p:cBhvr additive="base">
                                        <p:cTn id="7" dur="500" fill="hold"/>
                                        <p:tgtEl>
                                          <p:spTgt spid="78853">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3">
                                            <p:txEl>
                                              <p:charRg st="1" end="1"/>
                                            </p:txEl>
                                          </p:spTgt>
                                        </p:tgtEl>
                                        <p:attrNameLst>
                                          <p:attrName>style.visibility</p:attrName>
                                        </p:attrNameLst>
                                      </p:cBhvr>
                                      <p:to>
                                        <p:strVal val="visible"/>
                                      </p:to>
                                    </p:set>
                                    <p:anim calcmode="lin" valueType="num">
                                      <p:cBhvr additive="base">
                                        <p:cTn id="13"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3">
                                            <p:txEl>
                                              <p:charRg st="1" end="1"/>
                                            </p:txEl>
                                          </p:spTgt>
                                        </p:tgtEl>
                                        <p:attrNameLst>
                                          <p:attrName>style.visibility</p:attrName>
                                        </p:attrNameLst>
                                      </p:cBhvr>
                                      <p:to>
                                        <p:strVal val="visible"/>
                                      </p:to>
                                    </p:set>
                                    <p:anim calcmode="lin" valueType="num">
                                      <p:cBhvr additive="base">
                                        <p:cTn id="19"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897" name="内容占位符 16385"/>
          <p:cNvPicPr>
            <a:picLocks noGrp="true" noChangeAspect="true"/>
          </p:cNvPicPr>
          <p:nvPr>
            <p:ph idx="2147483647"/>
          </p:nvPr>
        </p:nvPicPr>
        <p:blipFill>
          <a:blip r:embed="rId1"/>
          <a:stretch>
            <a:fillRect/>
          </a:stretch>
        </p:blipFill>
        <p:spPr>
          <a:xfrm>
            <a:off x="0" y="0"/>
            <a:ext cx="838200" cy="517525"/>
          </a:xfrm>
        </p:spPr>
      </p:pic>
      <p:sp>
        <p:nvSpPr>
          <p:cNvPr id="80899" name="矩形 16386"/>
          <p:cNvSpPr/>
          <p:nvPr/>
        </p:nvSpPr>
        <p:spPr>
          <a:xfrm>
            <a:off x="136525" y="673100"/>
            <a:ext cx="8386763" cy="21748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操作系统中的虚拟技术</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用户的逻辑视图与操作系统所管理的物理视图分离</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逻辑视图与物理视图的映射</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2" name="文本框 16387"/>
          <p:cNvSpPr txBox="true"/>
          <p:nvPr/>
        </p:nvSpPr>
        <p:spPr>
          <a:xfrm>
            <a:off x="8537575" y="6524625"/>
            <a:ext cx="376238" cy="347663"/>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DejaVu Sans" panose="020B0603030804020204" charset="0"/>
                <a:ea typeface="方正书宋_GBK" panose="02000000000000000000" charset="-122"/>
              </a:rPr>
              <a:t>5</a:t>
            </a:r>
            <a:endParaRPr lang="en-US" altLang="x-none" sz="1400" b="0" dirty="0">
              <a:solidFill>
                <a:schemeClr val="tx2"/>
              </a:solidFill>
              <a:latin typeface="DejaVu Sans" panose="020B0603030804020204" charset="0"/>
              <a:ea typeface="方正书宋_GBK" panose="02000000000000000000" charset="-122"/>
            </a:endParaRPr>
          </a:p>
        </p:txBody>
      </p:sp>
      <p:grpSp>
        <p:nvGrpSpPr>
          <p:cNvPr id="80901" name="组合 80900"/>
          <p:cNvGrpSpPr/>
          <p:nvPr/>
        </p:nvGrpSpPr>
        <p:grpSpPr>
          <a:xfrm>
            <a:off x="231775" y="2687638"/>
            <a:ext cx="8740775" cy="3667125"/>
            <a:chOff x="0" y="0"/>
            <a:chExt cx="5506" cy="2310"/>
          </a:xfrm>
        </p:grpSpPr>
        <p:sp>
          <p:nvSpPr>
            <p:cNvPr id="3" name="直接连接符 16389"/>
            <p:cNvSpPr/>
            <p:nvPr/>
          </p:nvSpPr>
          <p:spPr>
            <a:xfrm flipH="true" flipV="true">
              <a:off x="775" y="1095"/>
              <a:ext cx="251" cy="595"/>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2" name="直接连接符 16390"/>
            <p:cNvSpPr/>
            <p:nvPr/>
          </p:nvSpPr>
          <p:spPr>
            <a:xfrm flipV="true">
              <a:off x="1062" y="1088"/>
              <a:ext cx="300" cy="628"/>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4" name="左大括号 16391"/>
            <p:cNvSpPr/>
            <p:nvPr/>
          </p:nvSpPr>
          <p:spPr>
            <a:xfrm>
              <a:off x="232" y="836"/>
              <a:ext cx="150" cy="695"/>
            </a:xfrm>
            <a:prstGeom prst="leftBrace">
              <a:avLst>
                <a:gd name="adj1" fmla="val 38589"/>
                <a:gd name="adj2" fmla="val 50000"/>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Blip>
                  <a:blip r:embed="rId2"/>
                </a:buBlip>
              </a:pP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80905" name="左大括号 16392"/>
            <p:cNvSpPr/>
            <p:nvPr/>
          </p:nvSpPr>
          <p:spPr>
            <a:xfrm>
              <a:off x="282" y="1656"/>
              <a:ext cx="65" cy="377"/>
            </a:xfrm>
            <a:prstGeom prst="leftBrace">
              <a:avLst>
                <a:gd name="adj1" fmla="val 48306"/>
                <a:gd name="adj2" fmla="val 50000"/>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Blip>
                  <a:blip r:embed="rId2"/>
                </a:buBlip>
              </a:pP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4" name="直接连接符 16393"/>
            <p:cNvSpPr/>
            <p:nvPr/>
          </p:nvSpPr>
          <p:spPr>
            <a:xfrm>
              <a:off x="780" y="329"/>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6" name="直接连接符 16394"/>
            <p:cNvSpPr/>
            <p:nvPr/>
          </p:nvSpPr>
          <p:spPr>
            <a:xfrm flipH="true" flipV="true">
              <a:off x="2376" y="1095"/>
              <a:ext cx="386" cy="62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7" name="直接连接符 16395"/>
            <p:cNvSpPr/>
            <p:nvPr/>
          </p:nvSpPr>
          <p:spPr>
            <a:xfrm flipV="true">
              <a:off x="2798" y="1079"/>
              <a:ext cx="374" cy="639"/>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8" name="直接连接符 16396"/>
            <p:cNvSpPr/>
            <p:nvPr/>
          </p:nvSpPr>
          <p:spPr>
            <a:xfrm flipH="true" flipV="true">
              <a:off x="4209" y="1085"/>
              <a:ext cx="378" cy="623"/>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9" name="直接连接符 16397"/>
            <p:cNvSpPr/>
            <p:nvPr/>
          </p:nvSpPr>
          <p:spPr>
            <a:xfrm flipV="true">
              <a:off x="4578" y="1096"/>
              <a:ext cx="327" cy="648"/>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10" name="直接连接符 16398"/>
            <p:cNvSpPr/>
            <p:nvPr/>
          </p:nvSpPr>
          <p:spPr>
            <a:xfrm>
              <a:off x="789" y="330"/>
              <a:ext cx="3355"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11" name="直接连接符 16399"/>
            <p:cNvSpPr/>
            <p:nvPr/>
          </p:nvSpPr>
          <p:spPr>
            <a:xfrm>
              <a:off x="2365" y="321"/>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12" name="直接连接符 16400"/>
            <p:cNvSpPr/>
            <p:nvPr/>
          </p:nvSpPr>
          <p:spPr>
            <a:xfrm>
              <a:off x="4157" y="322"/>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13" name="文本框 16401"/>
            <p:cNvSpPr txBox="true"/>
            <p:nvPr/>
          </p:nvSpPr>
          <p:spPr>
            <a:xfrm>
              <a:off x="1265" y="0"/>
              <a:ext cx="2879" cy="212"/>
            </a:xfrm>
            <a:prstGeom prst="rect">
              <a:avLst/>
            </a:prstGeom>
            <a:noFill/>
            <a:ln w="9525">
              <a:noFill/>
              <a:miter/>
            </a:ln>
          </p:spPr>
          <p:txBody>
            <a:bodyPr wrap="square"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rPr>
                <a:t>应用程序</a:t>
              </a:r>
              <a:r>
                <a:rPr lang="en-US" altLang="x-none" sz="1600" baseline="-25000" dirty="0">
                  <a:solidFill>
                    <a:schemeClr val="tx1"/>
                  </a:solidFill>
                  <a:latin typeface="DejaVu Sans" panose="020B0603030804020204" charset="0"/>
                  <a:ea typeface="方正书宋_GBK" panose="02000000000000000000" charset="-122"/>
                </a:rPr>
                <a:t>1</a:t>
              </a:r>
              <a:r>
                <a:rPr lang="zh-CN" altLang="en-US" sz="1600" dirty="0">
                  <a:solidFill>
                    <a:schemeClr val="tx1"/>
                  </a:solidFill>
                  <a:latin typeface="DejaVu Sans" panose="020B0603030804020204" charset="0"/>
                  <a:ea typeface="方正书宋_GBK" panose="02000000000000000000" charset="-122"/>
                </a:rPr>
                <a:t>，应用程序</a:t>
              </a:r>
              <a:r>
                <a:rPr lang="en-US" altLang="x-none" sz="1600" baseline="-25000" dirty="0">
                  <a:solidFill>
                    <a:schemeClr val="tx1"/>
                  </a:solidFill>
                  <a:latin typeface="DejaVu Sans" panose="020B0603030804020204" charset="0"/>
                  <a:ea typeface="方正书宋_GBK" panose="02000000000000000000" charset="-122"/>
                </a:rPr>
                <a:t>2</a:t>
              </a:r>
              <a:r>
                <a:rPr lang="zh-CN" altLang="en-US" sz="1600" dirty="0">
                  <a:solidFill>
                    <a:schemeClr val="tx1"/>
                  </a:solidFill>
                  <a:latin typeface="DejaVu Sans" panose="020B0603030804020204" charset="0"/>
                  <a:ea typeface="方正书宋_GBK" panose="02000000000000000000" charset="-122"/>
                </a:rPr>
                <a:t>，</a:t>
              </a:r>
              <a:r>
                <a:rPr lang="en-US" altLang="zh-CN" sz="1600" dirty="0">
                  <a:solidFill>
                    <a:schemeClr val="tx1"/>
                  </a:solidFill>
                  <a:latin typeface="DejaVu Sans" panose="020B0603030804020204" charset="0"/>
                  <a:ea typeface="方正书宋_GBK" panose="02000000000000000000" charset="-122"/>
                </a:rPr>
                <a:t>......</a:t>
              </a:r>
              <a:r>
                <a:rPr lang="en-US" altLang="x-none" sz="1600" dirty="0">
                  <a:solidFill>
                    <a:schemeClr val="tx1"/>
                  </a:solidFill>
                  <a:latin typeface="DejaVu Sans" panose="020B0603030804020204" charset="0"/>
                  <a:ea typeface="方正书宋_GBK" panose="02000000000000000000" charset="-122"/>
                  <a:sym typeface="MT Extra" panose="05050102010205020202" pitchFamily="2" charset="2"/>
                </a:rPr>
                <a:t>  </a:t>
              </a:r>
              <a:r>
                <a:rPr lang="zh-CN" altLang="en-US" sz="1600" dirty="0">
                  <a:solidFill>
                    <a:schemeClr val="tx1"/>
                  </a:solidFill>
                  <a:latin typeface="DejaVu Sans" panose="020B0603030804020204" charset="0"/>
                  <a:ea typeface="方正书宋_GBK" panose="02000000000000000000" charset="-122"/>
                </a:rPr>
                <a:t>应用程序</a:t>
              </a:r>
              <a:r>
                <a:rPr lang="en-US" altLang="x-none" sz="1600" baseline="-25000" dirty="0">
                  <a:solidFill>
                    <a:schemeClr val="tx1"/>
                  </a:solidFill>
                  <a:latin typeface="DejaVu Sans" panose="020B0603030804020204" charset="0"/>
                  <a:ea typeface="方正书宋_GBK" panose="02000000000000000000" charset="-122"/>
                </a:rPr>
                <a:t>n</a:t>
              </a:r>
              <a:endParaRPr lang="en-US" altLang="x-none" sz="1600" baseline="-25000" dirty="0">
                <a:solidFill>
                  <a:schemeClr val="tx1"/>
                </a:solidFill>
                <a:latin typeface="DejaVu Sans" panose="020B0603030804020204" charset="0"/>
                <a:ea typeface="方正书宋_GBK" panose="02000000000000000000" charset="-122"/>
              </a:endParaRPr>
            </a:p>
          </p:txBody>
        </p:sp>
        <p:grpSp>
          <p:nvGrpSpPr>
            <p:cNvPr id="80914" name="组合 80914"/>
            <p:cNvGrpSpPr/>
            <p:nvPr/>
          </p:nvGrpSpPr>
          <p:grpSpPr>
            <a:xfrm>
              <a:off x="492" y="819"/>
              <a:ext cx="567" cy="272"/>
              <a:chOff x="0" y="0"/>
              <a:chExt cx="567" cy="272"/>
            </a:xfrm>
          </p:grpSpPr>
          <p:sp>
            <p:nvSpPr>
              <p:cNvPr id="80915" name="矩形 16403"/>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16" name="文本框 16404"/>
              <p:cNvSpPr txBox="true"/>
              <p:nvPr/>
            </p:nvSpPr>
            <p:spPr>
              <a:xfrm>
                <a:off x="66" y="4"/>
                <a:ext cx="433" cy="212"/>
              </a:xfrm>
              <a:prstGeom prst="rect">
                <a:avLst/>
              </a:prstGeom>
              <a:noFill/>
              <a:ln w="9525">
                <a:noFill/>
                <a:miter/>
              </a:ln>
            </p:spPr>
            <p:txBody>
              <a:bodyPr anchor="t">
                <a:spAutoFit/>
              </a:bodyPr>
              <a:p>
                <a:pPr lvl="0">
                  <a:spcBef>
                    <a:spcPct val="50000"/>
                  </a:spcBef>
                </a:pPr>
                <a:r>
                  <a:rPr lang="en-US" altLang="x-none" sz="1600" b="0" dirty="0">
                    <a:solidFill>
                      <a:schemeClr val="tx1"/>
                    </a:solidFill>
                    <a:latin typeface="DejaVu Sans" panose="020B0603030804020204" charset="0"/>
                    <a:ea typeface="方正书宋_GBK" panose="02000000000000000000" charset="-122"/>
                  </a:rPr>
                  <a:t>CPU</a:t>
                </a:r>
                <a:r>
                  <a:rPr lang="en-US" altLang="x-none" sz="1600" b="0" baseline="-25000" dirty="0">
                    <a:solidFill>
                      <a:schemeClr val="tx1"/>
                    </a:solidFill>
                    <a:latin typeface="DejaVu Sans" panose="020B0603030804020204" charset="0"/>
                    <a:ea typeface="方正书宋_GBK" panose="02000000000000000000" charset="-122"/>
                  </a:rPr>
                  <a:t>1</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17" name="组合 80917"/>
            <p:cNvGrpSpPr/>
            <p:nvPr/>
          </p:nvGrpSpPr>
          <p:grpSpPr>
            <a:xfrm>
              <a:off x="1097" y="819"/>
              <a:ext cx="567" cy="272"/>
              <a:chOff x="0" y="0"/>
              <a:chExt cx="567" cy="272"/>
            </a:xfrm>
          </p:grpSpPr>
          <p:sp>
            <p:nvSpPr>
              <p:cNvPr id="80918" name="矩形 16406"/>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19" name="文本框 16407"/>
              <p:cNvSpPr txBox="true"/>
              <p:nvPr/>
            </p:nvSpPr>
            <p:spPr>
              <a:xfrm>
                <a:off x="66" y="4"/>
                <a:ext cx="433" cy="212"/>
              </a:xfrm>
              <a:prstGeom prst="rect">
                <a:avLst/>
              </a:prstGeom>
              <a:noFill/>
              <a:ln w="9525">
                <a:noFill/>
                <a:miter/>
              </a:ln>
            </p:spPr>
            <p:txBody>
              <a:bodyPr anchor="t">
                <a:spAutoFit/>
              </a:bodyPr>
              <a:p>
                <a:pPr lvl="0">
                  <a:spcBef>
                    <a:spcPct val="50000"/>
                  </a:spcBef>
                </a:pPr>
                <a:r>
                  <a:rPr lang="en-US" altLang="x-none" sz="1600" b="0" dirty="0">
                    <a:solidFill>
                      <a:schemeClr val="tx1"/>
                    </a:solidFill>
                    <a:latin typeface="DejaVu Sans" panose="020B0603030804020204" charset="0"/>
                    <a:ea typeface="方正书宋_GBK" panose="02000000000000000000" charset="-122"/>
                  </a:rPr>
                  <a:t>CPU</a:t>
                </a:r>
                <a:r>
                  <a:rPr lang="en-US" altLang="x-none" sz="1600" b="0" baseline="-25000" dirty="0">
                    <a:solidFill>
                      <a:schemeClr val="tx1"/>
                    </a:solidFill>
                    <a:latin typeface="DejaVu Sans" panose="020B0603030804020204" charset="0"/>
                    <a:ea typeface="方正书宋_GBK" panose="02000000000000000000" charset="-122"/>
                  </a:rPr>
                  <a:t>2</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20" name="组合 80920"/>
            <p:cNvGrpSpPr/>
            <p:nvPr/>
          </p:nvGrpSpPr>
          <p:grpSpPr>
            <a:xfrm>
              <a:off x="1924" y="819"/>
              <a:ext cx="786" cy="272"/>
              <a:chOff x="0" y="0"/>
              <a:chExt cx="786" cy="272"/>
            </a:xfrm>
          </p:grpSpPr>
          <p:sp>
            <p:nvSpPr>
              <p:cNvPr id="80921" name="矩形 16409"/>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22" name="文本框 16410"/>
              <p:cNvSpPr txBox="true"/>
              <p:nvPr/>
            </p:nvSpPr>
            <p:spPr>
              <a:xfrm>
                <a:off x="76" y="22"/>
                <a:ext cx="707"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虚拟主存</a:t>
                </a:r>
                <a:r>
                  <a:rPr lang="en-US" altLang="x-none" sz="1600" b="0" baseline="-25000" dirty="0">
                    <a:solidFill>
                      <a:schemeClr val="tx1"/>
                    </a:solidFill>
                    <a:latin typeface="DejaVu Sans" panose="020B0603030804020204" charset="0"/>
                    <a:ea typeface="方正书宋_GBK" panose="02000000000000000000" charset="-122"/>
                  </a:rPr>
                  <a:t>1</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24" name="组合 80924"/>
            <p:cNvGrpSpPr/>
            <p:nvPr/>
          </p:nvGrpSpPr>
          <p:grpSpPr>
            <a:xfrm>
              <a:off x="3808" y="819"/>
              <a:ext cx="686" cy="272"/>
              <a:chOff x="0" y="0"/>
              <a:chExt cx="686" cy="272"/>
            </a:xfrm>
          </p:grpSpPr>
          <p:sp>
            <p:nvSpPr>
              <p:cNvPr id="80925" name="矩形 16413"/>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26" name="文本框 16414"/>
              <p:cNvSpPr txBox="true"/>
              <p:nvPr/>
            </p:nvSpPr>
            <p:spPr>
              <a:xfrm>
                <a:off x="24" y="13"/>
                <a:ext cx="609" cy="211"/>
              </a:xfrm>
              <a:prstGeom prst="rect">
                <a:avLst/>
              </a:prstGeom>
              <a:noFill/>
              <a:ln w="9525">
                <a:noFill/>
                <a:miter/>
              </a:ln>
            </p:spPr>
            <p:txBody>
              <a:bodyPr wrap="square"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打印机</a:t>
                </a:r>
                <a:r>
                  <a:rPr lang="en-US" altLang="x-none" sz="1600" b="0" baseline="-25000" dirty="0">
                    <a:solidFill>
                      <a:schemeClr val="tx1"/>
                    </a:solidFill>
                    <a:latin typeface="DejaVu Sans" panose="020B0603030804020204" charset="0"/>
                    <a:ea typeface="方正书宋_GBK" panose="02000000000000000000" charset="-122"/>
                  </a:rPr>
                  <a:t>1</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27" name="组合 80927"/>
            <p:cNvGrpSpPr/>
            <p:nvPr/>
          </p:nvGrpSpPr>
          <p:grpSpPr>
            <a:xfrm>
              <a:off x="4530" y="819"/>
              <a:ext cx="686" cy="272"/>
              <a:chOff x="0" y="0"/>
              <a:chExt cx="686" cy="272"/>
            </a:xfrm>
          </p:grpSpPr>
          <p:sp>
            <p:nvSpPr>
              <p:cNvPr id="80928" name="矩形 16416"/>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29" name="文本框 16417"/>
              <p:cNvSpPr txBox="true"/>
              <p:nvPr/>
            </p:nvSpPr>
            <p:spPr>
              <a:xfrm>
                <a:off x="56" y="13"/>
                <a:ext cx="608" cy="211"/>
              </a:xfrm>
              <a:prstGeom prst="rect">
                <a:avLst/>
              </a:prstGeom>
              <a:noFill/>
              <a:ln w="9525">
                <a:noFill/>
                <a:miter/>
              </a:ln>
            </p:spPr>
            <p:txBody>
              <a:bodyPr wrap="square"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打印机</a:t>
                </a:r>
                <a:r>
                  <a:rPr lang="en-US" altLang="x-none" sz="1600" b="0" baseline="-25000" dirty="0">
                    <a:solidFill>
                      <a:schemeClr val="tx1"/>
                    </a:solidFill>
                    <a:latin typeface="DejaVu Sans" panose="020B0603030804020204" charset="0"/>
                    <a:ea typeface="方正书宋_GBK" panose="02000000000000000000" charset="-122"/>
                  </a:rPr>
                  <a:t>2</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30" name="组合 80930"/>
            <p:cNvGrpSpPr/>
            <p:nvPr/>
          </p:nvGrpSpPr>
          <p:grpSpPr>
            <a:xfrm>
              <a:off x="2773" y="819"/>
              <a:ext cx="786" cy="272"/>
              <a:chOff x="0" y="0"/>
              <a:chExt cx="786" cy="272"/>
            </a:xfrm>
          </p:grpSpPr>
          <p:sp>
            <p:nvSpPr>
              <p:cNvPr id="80931" name="矩形 16419"/>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32" name="文本框 16420"/>
              <p:cNvSpPr txBox="true"/>
              <p:nvPr/>
            </p:nvSpPr>
            <p:spPr>
              <a:xfrm>
                <a:off x="76" y="22"/>
                <a:ext cx="707"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虚拟主存</a:t>
                </a:r>
                <a:r>
                  <a:rPr lang="en-US" altLang="x-none" sz="1600" b="0" baseline="-25000" dirty="0">
                    <a:solidFill>
                      <a:schemeClr val="tx1"/>
                    </a:solidFill>
                    <a:latin typeface="DejaVu Sans" panose="020B0603030804020204" charset="0"/>
                    <a:ea typeface="方正书宋_GBK" panose="02000000000000000000" charset="-122"/>
                  </a:rPr>
                  <a:t>2</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34" name="组合 80934"/>
            <p:cNvGrpSpPr/>
            <p:nvPr/>
          </p:nvGrpSpPr>
          <p:grpSpPr>
            <a:xfrm>
              <a:off x="739" y="1710"/>
              <a:ext cx="589" cy="295"/>
              <a:chOff x="0" y="0"/>
              <a:chExt cx="589" cy="295"/>
            </a:xfrm>
          </p:grpSpPr>
          <p:sp>
            <p:nvSpPr>
              <p:cNvPr id="80935" name="矩形 16423"/>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36" name="文本框 16424"/>
              <p:cNvSpPr txBox="true"/>
              <p:nvPr/>
            </p:nvSpPr>
            <p:spPr>
              <a:xfrm>
                <a:off x="93" y="32"/>
                <a:ext cx="433" cy="212"/>
              </a:xfrm>
              <a:prstGeom prst="rect">
                <a:avLst/>
              </a:prstGeom>
              <a:noFill/>
              <a:ln w="9525">
                <a:noFill/>
                <a:miter/>
              </a:ln>
            </p:spPr>
            <p:txBody>
              <a:bodyPr anchor="t">
                <a:spAutoFit/>
              </a:bodyPr>
              <a:p>
                <a:pPr lvl="0">
                  <a:spcBef>
                    <a:spcPct val="50000"/>
                  </a:spcBef>
                </a:pPr>
                <a:r>
                  <a:rPr lang="en-US" altLang="x-none" sz="1600" dirty="0">
                    <a:solidFill>
                      <a:schemeClr val="tx1"/>
                    </a:solidFill>
                    <a:latin typeface="DejaVu Sans" panose="020B0603030804020204" charset="0"/>
                    <a:ea typeface="方正书宋_GBK" panose="02000000000000000000" charset="-122"/>
                  </a:rPr>
                  <a:t>CPU</a:t>
                </a:r>
                <a:endParaRPr lang="en-US" altLang="x-none" sz="1600" dirty="0">
                  <a:solidFill>
                    <a:schemeClr val="tx1"/>
                  </a:solidFill>
                  <a:latin typeface="DejaVu Sans" panose="020B0603030804020204" charset="0"/>
                  <a:ea typeface="方正书宋_GBK" panose="02000000000000000000" charset="-122"/>
                </a:endParaRPr>
              </a:p>
            </p:txBody>
          </p:sp>
        </p:grpSp>
        <p:grpSp>
          <p:nvGrpSpPr>
            <p:cNvPr id="80937" name="组合 80937"/>
            <p:cNvGrpSpPr/>
            <p:nvPr/>
          </p:nvGrpSpPr>
          <p:grpSpPr>
            <a:xfrm>
              <a:off x="2487" y="1710"/>
              <a:ext cx="589" cy="295"/>
              <a:chOff x="0" y="0"/>
              <a:chExt cx="589" cy="295"/>
            </a:xfrm>
          </p:grpSpPr>
          <p:sp>
            <p:nvSpPr>
              <p:cNvPr id="80938" name="矩形 16426"/>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39" name="文本框 16427"/>
              <p:cNvSpPr txBox="true"/>
              <p:nvPr/>
            </p:nvSpPr>
            <p:spPr>
              <a:xfrm>
                <a:off x="93" y="32"/>
                <a:ext cx="433"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rPr>
                  <a:t>主存</a:t>
                </a:r>
                <a:endParaRPr lang="zh-CN" altLang="en-US" sz="1600" dirty="0">
                  <a:solidFill>
                    <a:schemeClr val="tx1"/>
                  </a:solidFill>
                  <a:latin typeface="DejaVu Sans" panose="020B0603030804020204" charset="0"/>
                  <a:ea typeface="方正书宋_GBK" panose="02000000000000000000" charset="-122"/>
                </a:endParaRPr>
              </a:p>
            </p:txBody>
          </p:sp>
        </p:grpSp>
        <p:grpSp>
          <p:nvGrpSpPr>
            <p:cNvPr id="80940" name="组合 80940"/>
            <p:cNvGrpSpPr/>
            <p:nvPr/>
          </p:nvGrpSpPr>
          <p:grpSpPr>
            <a:xfrm>
              <a:off x="4214" y="1710"/>
              <a:ext cx="717" cy="295"/>
              <a:chOff x="0" y="0"/>
              <a:chExt cx="589" cy="295"/>
            </a:xfrm>
          </p:grpSpPr>
          <p:sp>
            <p:nvSpPr>
              <p:cNvPr id="80941" name="矩形 16429"/>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42" name="文本框 16430"/>
              <p:cNvSpPr txBox="true"/>
              <p:nvPr/>
            </p:nvSpPr>
            <p:spPr>
              <a:xfrm>
                <a:off x="93" y="32"/>
                <a:ext cx="433"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rPr>
                  <a:t>打印机</a:t>
                </a:r>
                <a:endParaRPr lang="zh-CN" altLang="en-US" sz="1600" dirty="0">
                  <a:solidFill>
                    <a:schemeClr val="tx1"/>
                  </a:solidFill>
                  <a:latin typeface="DejaVu Sans" panose="020B0603030804020204" charset="0"/>
                  <a:ea typeface="方正书宋_GBK" panose="02000000000000000000" charset="-122"/>
                </a:endParaRPr>
              </a:p>
            </p:txBody>
          </p:sp>
        </p:grpSp>
        <p:sp>
          <p:nvSpPr>
            <p:cNvPr id="80943" name="文本框 16431"/>
            <p:cNvSpPr txBox="true"/>
            <p:nvPr/>
          </p:nvSpPr>
          <p:spPr>
            <a:xfrm>
              <a:off x="470" y="1261"/>
              <a:ext cx="443"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rPr>
                <a:t>分时</a:t>
              </a:r>
              <a:endPar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4" name="文本框 16432"/>
            <p:cNvSpPr txBox="true"/>
            <p:nvPr/>
          </p:nvSpPr>
          <p:spPr>
            <a:xfrm>
              <a:off x="1951" y="1281"/>
              <a:ext cx="681"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rPr>
                <a:t>主存管理</a:t>
              </a:r>
              <a:endPar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5" name="文本框 16433"/>
            <p:cNvSpPr txBox="true"/>
            <p:nvPr/>
          </p:nvSpPr>
          <p:spPr>
            <a:xfrm>
              <a:off x="3578" y="1262"/>
              <a:ext cx="791"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rPr>
                <a:t>假脱机打印</a:t>
              </a:r>
              <a:endPar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6" name="文本框 16434"/>
            <p:cNvSpPr txBox="true"/>
            <p:nvPr/>
          </p:nvSpPr>
          <p:spPr>
            <a:xfrm>
              <a:off x="0" y="978"/>
              <a:ext cx="27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sym typeface="MT Extra" panose="05050102010205020202" pitchFamily="2" charset="2"/>
                </a:rPr>
                <a:t>软件</a:t>
              </a:r>
              <a:endParaRPr lang="zh-CN" altLang="en-US" sz="160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7" name="文本框 16435"/>
            <p:cNvSpPr txBox="true"/>
            <p:nvPr/>
          </p:nvSpPr>
          <p:spPr>
            <a:xfrm>
              <a:off x="9" y="1663"/>
              <a:ext cx="27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sym typeface="MT Extra" panose="05050102010205020202" pitchFamily="2" charset="2"/>
                </a:rPr>
                <a:t>硬件</a:t>
              </a:r>
              <a:endParaRPr lang="zh-CN" altLang="en-US" sz="160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8" name="文本框 16436"/>
            <p:cNvSpPr txBox="true"/>
            <p:nvPr/>
          </p:nvSpPr>
          <p:spPr>
            <a:xfrm>
              <a:off x="5191" y="831"/>
              <a:ext cx="315" cy="212"/>
            </a:xfrm>
            <a:prstGeom prst="rect">
              <a:avLst/>
            </a:prstGeom>
            <a:noFill/>
            <a:ln w="9525">
              <a:noFill/>
              <a:miter/>
            </a:ln>
          </p:spPr>
          <p:txBody>
            <a:bodyPr anchor="t">
              <a:spAutoFit/>
            </a:bodyPr>
            <a:p>
              <a:pPr lvl="0">
                <a:spcBef>
                  <a:spcPct val="50000"/>
                </a:spcBef>
              </a:pPr>
              <a:r>
                <a:rPr lang="en-US" altLang="x-none" sz="1600" dirty="0">
                  <a:solidFill>
                    <a:schemeClr val="tx1"/>
                  </a:solidFill>
                  <a:latin typeface="DejaVu Sans" panose="020B0603030804020204" charset="0"/>
                  <a:ea typeface="方正书宋_GBK" panose="02000000000000000000" charset="-122"/>
                  <a:sym typeface="MT Extra" panose="05050102010205020202" pitchFamily="2" charset="2"/>
                </a:rPr>
                <a:t></a:t>
              </a:r>
              <a:endParaRPr lang="en-US" altLang="x-none" sz="160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50" name="矩形 16437"/>
            <p:cNvSpPr/>
            <p:nvPr/>
          </p:nvSpPr>
          <p:spPr>
            <a:xfrm>
              <a:off x="1760" y="2052"/>
              <a:ext cx="1636"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虚拟技术示意图</a:t>
              </a:r>
              <a:endPar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grpSp>
      <p:sp>
        <p:nvSpPr>
          <p:cNvPr id="80951" name="矩形 1643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charRg st="0" end="13"/>
                                            </p:txEl>
                                          </p:spTgt>
                                        </p:tgtEl>
                                        <p:attrNameLst>
                                          <p:attrName>style.visibility</p:attrName>
                                        </p:attrNameLst>
                                      </p:cBhvr>
                                      <p:to>
                                        <p:strVal val="visible"/>
                                      </p:to>
                                    </p:set>
                                    <p:anim calcmode="lin" valueType="num">
                                      <p:cBhvr additive="base">
                                        <p:cTn id="7" dur="1000" fill="hold"/>
                                        <p:tgtEl>
                                          <p:spTgt spid="80899">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0899">
                                            <p:txEl>
                                              <p:charRg st="13" end="36"/>
                                            </p:txEl>
                                          </p:spTgt>
                                        </p:tgtEl>
                                        <p:attrNameLst>
                                          <p:attrName>style.visibility</p:attrName>
                                        </p:attrNameLst>
                                      </p:cBhvr>
                                      <p:to>
                                        <p:strVal val="visible"/>
                                      </p:to>
                                    </p:set>
                                    <p:anim calcmode="lin" valueType="num">
                                      <p:cBhvr additive="base">
                                        <p:cTn id="13" dur="500" fill="hold"/>
                                        <p:tgtEl>
                                          <p:spTgt spid="80899">
                                            <p:txEl>
                                              <p:charRg st="13"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charRg st="13" end="36"/>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0899">
                                            <p:txEl>
                                              <p:charRg st="36" end="49"/>
                                            </p:txEl>
                                          </p:spTgt>
                                        </p:tgtEl>
                                        <p:attrNameLst>
                                          <p:attrName>style.visibility</p:attrName>
                                        </p:attrNameLst>
                                      </p:cBhvr>
                                      <p:to>
                                        <p:strVal val="visible"/>
                                      </p:to>
                                    </p:set>
                                    <p:anim calcmode="lin" valueType="num">
                                      <p:cBhvr additive="base">
                                        <p:cTn id="17" dur="500" fill="hold"/>
                                        <p:tgtEl>
                                          <p:spTgt spid="80899">
                                            <p:txEl>
                                              <p:charRg st="36" end="4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899">
                                            <p:txEl>
                                              <p:charRg st="36" end="4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0901"/>
                                        </p:tgtEl>
                                        <p:attrNameLst>
                                          <p:attrName>style.visibility</p:attrName>
                                        </p:attrNameLst>
                                      </p:cBhvr>
                                      <p:to>
                                        <p:strVal val="visible"/>
                                      </p:to>
                                    </p:set>
                                    <p:anim calcmode="lin" valueType="num">
                                      <p:cBhvr additive="base">
                                        <p:cTn id="23" dur="500" fill="hold"/>
                                        <p:tgtEl>
                                          <p:spTgt spid="80901"/>
                                        </p:tgtEl>
                                        <p:attrNameLst>
                                          <p:attrName>ppt_x</p:attrName>
                                        </p:attrNameLst>
                                      </p:cBhvr>
                                      <p:tavLst>
                                        <p:tav tm="0">
                                          <p:val>
                                            <p:strVal val="#ppt_x"/>
                                          </p:val>
                                        </p:tav>
                                        <p:tav tm="100000">
                                          <p:val>
                                            <p:strVal val="#ppt_x"/>
                                          </p:val>
                                        </p:tav>
                                      </p:tavLst>
                                    </p:anim>
                                    <p:anim calcmode="lin" valueType="num">
                                      <p:cBhvr additive="base">
                                        <p:cTn id="24"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7577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DejaVu Sans" panose="020B0603030804020204" charset="0"/>
                <a:ea typeface="方正书宋_GBK" panose="02000000000000000000" charset="-122"/>
              </a:rPr>
              <a:t>2</a:t>
            </a:r>
            <a:endParaRPr lang="en-US" altLang="zh-CN" sz="1400" b="0">
              <a:solidFill>
                <a:schemeClr val="tx2"/>
              </a:solidFill>
              <a:latin typeface="DejaVu Sans" panose="020B0603030804020204" charset="0"/>
              <a:ea typeface="方正书宋_GBK" panose="02000000000000000000" charset="-122"/>
            </a:endParaRPr>
          </a:p>
        </p:txBody>
      </p:sp>
      <p:sp>
        <p:nvSpPr>
          <p:cNvPr id="75779" name="矩形 7577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DejaVu Sans" panose="020B0603030804020204" charset="0"/>
                <a:ea typeface="方正书宋_GBK" panose="02000000000000000000" charset="-122"/>
                <a:cs typeface="+mn-ea"/>
              </a:rPr>
              <a:t>操作系统的结构和硬件支持</a:t>
            </a:r>
            <a:r>
              <a:rPr lang="en-US" altLang="zh-CN" sz="2400" strike="noStrike" noProof="1">
                <a:latin typeface="DejaVu Sans" panose="020B0603030804020204" charset="0"/>
                <a:ea typeface="方正书宋_GBK" panose="02000000000000000000" charset="-122"/>
                <a:cs typeface="+mn-ea"/>
              </a:rPr>
              <a:t>——</a:t>
            </a:r>
            <a:r>
              <a:rPr lang="zh-CN" altLang="en-US" sz="2400" strike="noStrike" noProof="1">
                <a:latin typeface="DejaVu Sans" panose="020B0603030804020204" charset="0"/>
                <a:ea typeface="方正书宋_GBK" panose="02000000000000000000" charset="-122"/>
                <a:cs typeface="+mn-ea"/>
              </a:rPr>
              <a:t>操作系统虚拟机</a:t>
            </a:r>
            <a:endParaRPr lang="zh-CN" altLang="en-US" sz="2400" strike="noStrike" noProof="1">
              <a:latin typeface="DejaVu Sans" panose="020B0603030804020204" charset="0"/>
              <a:ea typeface="方正书宋_GBK" panose="02000000000000000000" charset="-122"/>
            </a:endParaRPr>
          </a:p>
        </p:txBody>
      </p:sp>
      <p:sp>
        <p:nvSpPr>
          <p:cNvPr id="75780" name="矩形 75779"/>
          <p:cNvSpPr/>
          <p:nvPr/>
        </p:nvSpPr>
        <p:spPr>
          <a:xfrm>
            <a:off x="541338" y="752475"/>
            <a:ext cx="6915150" cy="611188"/>
          </a:xfrm>
          <a:prstGeom prst="rect">
            <a:avLst/>
          </a:prstGeom>
          <a:noFill/>
          <a:ln w="9525">
            <a:noFill/>
          </a:ln>
        </p:spPr>
        <p:txBody>
          <a:bodyPr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fontAlgn="base"/>
            <a:r>
              <a:rPr lang="zh-CN" altLang="en-US" sz="3200" strike="noStrike" noProof="1">
                <a:solidFill>
                  <a:srgbClr val="990000"/>
                </a:solidFill>
                <a:latin typeface="DejaVu Sans" panose="020B0603030804020204" charset="0"/>
                <a:ea typeface="方正书宋_GBK" panose="02000000000000000000" charset="-122"/>
                <a:cs typeface="+mn-ea"/>
              </a:rPr>
              <a:t>虚拟技术</a:t>
            </a:r>
            <a:endParaRPr lang="zh-CN" altLang="en-US" sz="3200" strike="noStrike" noProof="1">
              <a:solidFill>
                <a:srgbClr val="990000"/>
              </a:solidFill>
              <a:latin typeface="DejaVu Sans" panose="020B0603030804020204" charset="0"/>
              <a:ea typeface="方正书宋_GBK" panose="02000000000000000000" charset="-122"/>
            </a:endParaRPr>
          </a:p>
        </p:txBody>
      </p:sp>
      <p:sp>
        <p:nvSpPr>
          <p:cNvPr id="75781" name="矩形 75780"/>
          <p:cNvSpPr/>
          <p:nvPr/>
        </p:nvSpPr>
        <p:spPr>
          <a:xfrm>
            <a:off x="688975" y="1560513"/>
            <a:ext cx="7307263" cy="38274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r>
              <a:rPr lang="en-US" altLang="zh-CN" sz="2400" strike="noStrike" noProof="1">
                <a:solidFill>
                  <a:schemeClr val="tx1"/>
                </a:solidFill>
                <a:effectLst/>
                <a:latin typeface="DejaVu Sans" panose="020B0603030804020204" charset="0"/>
                <a:ea typeface="方正书宋_GBK" panose="02000000000000000000" charset="-122"/>
                <a:cs typeface="+mn-ea"/>
              </a:rPr>
              <a:t>CPU</a:t>
            </a:r>
            <a:r>
              <a:rPr lang="zh-CN" altLang="en-US" sz="2400" strike="noStrike" noProof="1">
                <a:solidFill>
                  <a:schemeClr val="tx1"/>
                </a:solidFill>
                <a:effectLst/>
                <a:latin typeface="DejaVu Sans" panose="020B0603030804020204" charset="0"/>
                <a:ea typeface="方正书宋_GBK" panose="02000000000000000000" charset="-122"/>
                <a:cs typeface="+mn-ea"/>
              </a:rPr>
              <a:t>调度和分配（时间）</a:t>
            </a:r>
            <a:endParaRPr lang="zh-CN" altLang="en-US" sz="2400" strike="noStrike" noProof="1">
              <a:solidFill>
                <a:schemeClr val="tx1"/>
              </a:solidFill>
              <a:effectLst/>
              <a:latin typeface="DejaVu Sans" panose="020B0603030804020204" charset="0"/>
              <a:ea typeface="方正书宋_GBK" panose="02000000000000000000" charset="-122"/>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分时技术，时间片，</a:t>
            </a:r>
            <a:endParaRPr lang="zh-CN" altLang="en-US" sz="2400" strike="noStrike" noProof="1">
              <a:solidFill>
                <a:schemeClr val="tx1"/>
              </a:solidFill>
              <a:effectLst/>
              <a:ea typeface="方正书宋_GBK" panose="02000000000000000000" charset="-122"/>
              <a:cs typeface="DejaVu Sans" panose="020B0603030804020204" charset="0"/>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虚拟</a:t>
            </a:r>
            <a:r>
              <a:rPr lang="en-US" altLang="zh-CN" sz="2400" strike="noStrike" noProof="1">
                <a:solidFill>
                  <a:schemeClr val="tx1"/>
                </a:solidFill>
                <a:effectLst/>
                <a:latin typeface="+mn-lt"/>
                <a:ea typeface="方正书宋_GBK" panose="02000000000000000000" charset="-122"/>
                <a:cs typeface="DejaVu Sans" panose="020B0603030804020204" charset="0"/>
              </a:rPr>
              <a:t>cpu</a:t>
            </a:r>
            <a:r>
              <a:rPr lang="zh-CN" altLang="en-US" sz="2400" strike="noStrike" noProof="1">
                <a:solidFill>
                  <a:schemeClr val="tx1"/>
                </a:solidFill>
                <a:effectLst/>
                <a:latin typeface="+mn-lt"/>
                <a:ea typeface="方正书宋_GBK" panose="02000000000000000000" charset="-122"/>
                <a:cs typeface="DejaVu Sans" panose="020B0603030804020204" charset="0"/>
              </a:rPr>
              <a:t>，独占</a:t>
            </a:r>
            <a:endParaRPr lang="zh-CN" altLang="en-US" sz="2400" strike="noStrike" noProof="1">
              <a:solidFill>
                <a:schemeClr val="tx1"/>
              </a:solidFill>
              <a:effectLst/>
              <a:ea typeface="方正书宋_GBK" panose="02000000000000000000" charset="-122"/>
              <a:cs typeface="DejaVu Sans" panose="020B0603030804020204" charset="0"/>
            </a:endParaRPr>
          </a:p>
          <a:p>
            <a:pPr lvl="0" fontAlgn="base"/>
            <a:r>
              <a:rPr lang="zh-CN" altLang="en-US" sz="2400" strike="noStrike" noProof="1">
                <a:solidFill>
                  <a:schemeClr val="tx1"/>
                </a:solidFill>
                <a:effectLst/>
                <a:latin typeface="DejaVu Sans" panose="020B0603030804020204" charset="0"/>
                <a:ea typeface="方正书宋_GBK" panose="02000000000000000000" charset="-122"/>
                <a:cs typeface="+mn-ea"/>
              </a:rPr>
              <a:t>内存管理（空间）</a:t>
            </a:r>
            <a:endParaRPr lang="zh-CN" altLang="en-US" sz="2400" strike="noStrike" noProof="1">
              <a:solidFill>
                <a:schemeClr val="tx1"/>
              </a:solidFill>
              <a:effectLst/>
              <a:latin typeface="DejaVu Sans" panose="020B0603030804020204" charset="0"/>
              <a:ea typeface="方正书宋_GBK" panose="02000000000000000000" charset="-122"/>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虚拟存储技术，虚拟地址－－物理地址</a:t>
            </a:r>
            <a:endParaRPr lang="zh-CN" altLang="en-US" sz="2400" strike="noStrike" noProof="1">
              <a:solidFill>
                <a:schemeClr val="tx1"/>
              </a:solidFill>
              <a:effectLst/>
              <a:ea typeface="方正书宋_GBK" panose="02000000000000000000" charset="-122"/>
              <a:cs typeface="DejaVu Sans" panose="020B0603030804020204" charset="0"/>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虚拟地址空间</a:t>
            </a:r>
            <a:endParaRPr lang="zh-CN" altLang="en-US" sz="2400" strike="noStrike" noProof="1">
              <a:solidFill>
                <a:schemeClr val="tx1"/>
              </a:solidFill>
              <a:effectLst/>
              <a:ea typeface="方正书宋_GBK" panose="02000000000000000000" charset="-122"/>
              <a:cs typeface="DejaVu Sans" panose="020B0603030804020204" charset="0"/>
            </a:endParaRPr>
          </a:p>
          <a:p>
            <a:pPr lvl="0" fontAlgn="base"/>
            <a:r>
              <a:rPr lang="zh-CN" altLang="en-US" sz="2400" strike="noStrike" noProof="1">
                <a:solidFill>
                  <a:schemeClr val="tx1"/>
                </a:solidFill>
                <a:effectLst/>
                <a:latin typeface="DejaVu Sans" panose="020B0603030804020204" charset="0"/>
                <a:ea typeface="方正书宋_GBK" panose="02000000000000000000" charset="-122"/>
                <a:cs typeface="+mn-ea"/>
              </a:rPr>
              <a:t>设备管理</a:t>
            </a:r>
            <a:endParaRPr lang="zh-CN" altLang="en-US" sz="2400" strike="noStrike" noProof="1">
              <a:solidFill>
                <a:schemeClr val="tx1"/>
              </a:solidFill>
              <a:effectLst/>
              <a:latin typeface="DejaVu Sans" panose="020B0603030804020204" charset="0"/>
              <a:ea typeface="方正书宋_GBK" panose="02000000000000000000" charset="-122"/>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虚拟设备（输入、输出），</a:t>
            </a:r>
            <a:r>
              <a:rPr lang="x-none" altLang="zh-CN" sz="2400" strike="noStrike" noProof="1">
                <a:solidFill>
                  <a:schemeClr val="tx1"/>
                </a:solidFill>
                <a:effectLst/>
                <a:latin typeface="+mn-lt"/>
                <a:ea typeface="方正书宋_GBK" panose="02000000000000000000" charset="-122"/>
                <a:cs typeface="DejaVu Sans" panose="020B0603030804020204" charset="0"/>
              </a:rPr>
              <a:t>虚拟分配</a:t>
            </a:r>
            <a:endParaRPr lang="x-none" altLang="zh-CN" sz="2400" strike="noStrike" noProof="1">
              <a:solidFill>
                <a:schemeClr val="tx1"/>
              </a:solidFill>
              <a:effectLst/>
              <a:latin typeface="+mn-lt"/>
              <a:ea typeface="方正书宋_GBK" panose="02000000000000000000" charset="-122"/>
              <a:cs typeface="DejaVu Sans" panose="020B0603030804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1">
                                            <p:txEl>
                                              <p:charRg st="0" end="13"/>
                                            </p:txEl>
                                          </p:spTgt>
                                        </p:tgtEl>
                                        <p:attrNameLst>
                                          <p:attrName>style.visibility</p:attrName>
                                        </p:attrNameLst>
                                      </p:cBhvr>
                                      <p:to>
                                        <p:strVal val="visible"/>
                                      </p:to>
                                    </p:set>
                                    <p:animEffect transition="in" filter="blinds(horizontal)">
                                      <p:cBhvr>
                                        <p:cTn id="7" dur="500"/>
                                        <p:tgtEl>
                                          <p:spTgt spid="75781">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81">
                                            <p:txEl>
                                              <p:charRg st="13" end="23"/>
                                            </p:txEl>
                                          </p:spTgt>
                                        </p:tgtEl>
                                        <p:attrNameLst>
                                          <p:attrName>style.visibility</p:attrName>
                                        </p:attrNameLst>
                                      </p:cBhvr>
                                      <p:to>
                                        <p:strVal val="visible"/>
                                      </p:to>
                                    </p:set>
                                    <p:animEffect transition="in" filter="blinds(horizontal)">
                                      <p:cBhvr>
                                        <p:cTn id="10" dur="500"/>
                                        <p:tgtEl>
                                          <p:spTgt spid="75781">
                                            <p:txEl>
                                              <p:charRg st="13" end="2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81">
                                            <p:txEl>
                                              <p:charRg st="23" end="32"/>
                                            </p:txEl>
                                          </p:spTgt>
                                        </p:tgtEl>
                                        <p:attrNameLst>
                                          <p:attrName>style.visibility</p:attrName>
                                        </p:attrNameLst>
                                      </p:cBhvr>
                                      <p:to>
                                        <p:strVal val="visible"/>
                                      </p:to>
                                    </p:set>
                                    <p:animEffect transition="in" filter="blinds(horizontal)">
                                      <p:cBhvr>
                                        <p:cTn id="13" dur="500"/>
                                        <p:tgtEl>
                                          <p:spTgt spid="75781">
                                            <p:txEl>
                                              <p:charRg st="23" end="3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781">
                                            <p:txEl>
                                              <p:charRg st="32" end="41"/>
                                            </p:txEl>
                                          </p:spTgt>
                                        </p:tgtEl>
                                        <p:attrNameLst>
                                          <p:attrName>style.visibility</p:attrName>
                                        </p:attrNameLst>
                                      </p:cBhvr>
                                      <p:to>
                                        <p:strVal val="visible"/>
                                      </p:to>
                                    </p:set>
                                    <p:animEffect transition="in" filter="blinds(horizontal)">
                                      <p:cBhvr>
                                        <p:cTn id="18" dur="500"/>
                                        <p:tgtEl>
                                          <p:spTgt spid="75781">
                                            <p:txEl>
                                              <p:charRg st="32" end="4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5781">
                                            <p:txEl>
                                              <p:charRg st="41" end="59"/>
                                            </p:txEl>
                                          </p:spTgt>
                                        </p:tgtEl>
                                        <p:attrNameLst>
                                          <p:attrName>style.visibility</p:attrName>
                                        </p:attrNameLst>
                                      </p:cBhvr>
                                      <p:to>
                                        <p:strVal val="visible"/>
                                      </p:to>
                                    </p:set>
                                    <p:animEffect transition="in" filter="blinds(horizontal)">
                                      <p:cBhvr>
                                        <p:cTn id="21" dur="500"/>
                                        <p:tgtEl>
                                          <p:spTgt spid="75781">
                                            <p:txEl>
                                              <p:charRg st="41" end="59"/>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5781">
                                            <p:txEl>
                                              <p:charRg st="59" end="66"/>
                                            </p:txEl>
                                          </p:spTgt>
                                        </p:tgtEl>
                                        <p:attrNameLst>
                                          <p:attrName>style.visibility</p:attrName>
                                        </p:attrNameLst>
                                      </p:cBhvr>
                                      <p:to>
                                        <p:strVal val="visible"/>
                                      </p:to>
                                    </p:set>
                                    <p:animEffect transition="in" filter="blinds(horizontal)">
                                      <p:cBhvr>
                                        <p:cTn id="24" dur="500"/>
                                        <p:tgtEl>
                                          <p:spTgt spid="75781">
                                            <p:txEl>
                                              <p:charRg st="59" end="6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5781">
                                            <p:txEl>
                                              <p:charRg st="66" end="71"/>
                                            </p:txEl>
                                          </p:spTgt>
                                        </p:tgtEl>
                                        <p:attrNameLst>
                                          <p:attrName>style.visibility</p:attrName>
                                        </p:attrNameLst>
                                      </p:cBhvr>
                                      <p:to>
                                        <p:strVal val="visible"/>
                                      </p:to>
                                    </p:set>
                                    <p:animEffect transition="in" filter="blinds(horizontal)">
                                      <p:cBhvr>
                                        <p:cTn id="29" dur="500"/>
                                        <p:tgtEl>
                                          <p:spTgt spid="75781">
                                            <p:txEl>
                                              <p:charRg st="66" end="71"/>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5781">
                                            <p:txEl>
                                              <p:charRg st="71" end="89"/>
                                            </p:txEl>
                                          </p:spTgt>
                                        </p:tgtEl>
                                        <p:attrNameLst>
                                          <p:attrName>style.visibility</p:attrName>
                                        </p:attrNameLst>
                                      </p:cBhvr>
                                      <p:to>
                                        <p:strVal val="visible"/>
                                      </p:to>
                                    </p:set>
                                    <p:animEffect transition="in" filter="blinds(horizontal)">
                                      <p:cBhvr>
                                        <p:cTn id="32" dur="500"/>
                                        <p:tgtEl>
                                          <p:spTgt spid="75781">
                                            <p:txEl>
                                              <p:charRg st="71"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true"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7041" name="内容占位符 67585"/>
          <p:cNvPicPr>
            <a:picLocks noGrp="true" noChangeAspect="true"/>
          </p:cNvPicPr>
          <p:nvPr>
            <p:ph idx="2147483647"/>
          </p:nvPr>
        </p:nvPicPr>
        <p:blipFill>
          <a:blip r:embed="rId1"/>
          <a:stretch>
            <a:fillRect/>
          </a:stretch>
        </p:blipFill>
        <p:spPr>
          <a:xfrm>
            <a:off x="0" y="0"/>
            <a:ext cx="838200" cy="517525"/>
          </a:xfrm>
        </p:spPr>
      </p:pic>
      <p:sp>
        <p:nvSpPr>
          <p:cNvPr id="87043" name="矩形 675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7044" name="矩形 67587"/>
          <p:cNvSpPr>
            <a:spLocks noGrp="true"/>
          </p:cNvSpPr>
          <p:nvPr/>
        </p:nvSpPr>
        <p:spPr>
          <a:xfrm>
            <a:off x="265113" y="804863"/>
            <a:ext cx="8661400" cy="5278438"/>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4400"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cs typeface="+mn-ea"/>
              </a:rPr>
              <a:t>UNIX系统简介</a:t>
            </a:r>
            <a:endParaRPr lang="zh-CN" altLang="en-US" sz="4400"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cs typeface="+mn-ea"/>
              </a:rPr>
              <a:t>	UNIX是一个交互式的多用户的分时操作系统</a:t>
            </a:r>
            <a:endParaRPr lang="zh-CN" altLang="en-US"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b="0"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cs typeface="+mn-ea"/>
              </a:rPr>
              <a:t>UNIX操作系统的发展</a:t>
            </a:r>
            <a:endParaRPr lang="zh-CN" altLang="en-US" b="0"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endParaRPr>
          </a:p>
          <a:p>
            <a:pPr marL="1028700" lvl="1" indent="-455295" algn="l" fontAlgn="base">
              <a:lnSpc>
                <a:spcPct val="90000"/>
              </a:lnSpc>
              <a:spcBef>
                <a:spcPct val="30000"/>
              </a:spcBef>
              <a:buClr>
                <a:schemeClr val="tx2"/>
              </a:buClr>
              <a:buSzPct val="95000"/>
              <a:buChar char="•"/>
            </a:pPr>
            <a:r>
              <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cs typeface="+mn-ea"/>
              </a:rPr>
              <a:t>1965年：麻省理工大学、BELL实验室、通用电器公司组成MAC课题组联合研制Multics操作系统。</a:t>
            </a:r>
            <a:endPar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endParaRPr>
          </a:p>
          <a:p>
            <a:pPr marL="1028700" lvl="1" indent="-455295" algn="l" fontAlgn="base">
              <a:lnSpc>
                <a:spcPct val="90000"/>
              </a:lnSpc>
              <a:spcBef>
                <a:spcPct val="30000"/>
              </a:spcBef>
              <a:buClr>
                <a:schemeClr val="tx2"/>
              </a:buClr>
              <a:buSzPct val="95000"/>
              <a:buChar char="•"/>
            </a:pPr>
            <a:r>
              <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cs typeface="+mn-ea"/>
              </a:rPr>
              <a:t>Multics操作系统设计目标是要向大的用户团体提供对计算机的同时访问，支持强大的计算能力与数据存储，以及允许用户在需要的时候容易共享他们的数据。</a:t>
            </a:r>
            <a:endPar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endParaRPr>
          </a:p>
        </p:txBody>
      </p:sp>
      <p:sp>
        <p:nvSpPr>
          <p:cNvPr id="2" name="文本框 67588"/>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48</a:t>
            </a:r>
            <a:endParaRPr lang="zh-CN" altLang="en-US" sz="1400" b="0" dirty="0">
              <a:solidFill>
                <a:schemeClr val="tx2"/>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9"/>
                                            </p:txEl>
                                          </p:spTgt>
                                        </p:tgtEl>
                                        <p:attrNameLst>
                                          <p:attrName>style.visibility</p:attrName>
                                        </p:attrNameLst>
                                      </p:cBhvr>
                                      <p:to>
                                        <p:strVal val="visible"/>
                                      </p:to>
                                    </p:set>
                                    <p:anim calcmode="lin" valueType="num">
                                      <p:cBhvr additive="base">
                                        <p:cTn id="7" dur="500" fill="hold"/>
                                        <p:tgtEl>
                                          <p:spTgt spid="87044">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9" end="32"/>
                                            </p:txEl>
                                          </p:spTgt>
                                        </p:tgtEl>
                                        <p:attrNameLst>
                                          <p:attrName>style.visibility</p:attrName>
                                        </p:attrNameLst>
                                      </p:cBhvr>
                                      <p:to>
                                        <p:strVal val="visible"/>
                                      </p:to>
                                    </p:set>
                                    <p:anim calcmode="lin" valueType="num">
                                      <p:cBhvr additive="base">
                                        <p:cTn id="13" dur="500" fill="hold"/>
                                        <p:tgtEl>
                                          <p:spTgt spid="87044">
                                            <p:txEl>
                                              <p:charRg st="9"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9" end="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4">
                                            <p:txEl>
                                              <p:charRg st="32" end="44"/>
                                            </p:txEl>
                                          </p:spTgt>
                                        </p:tgtEl>
                                        <p:attrNameLst>
                                          <p:attrName>style.visibility</p:attrName>
                                        </p:attrNameLst>
                                      </p:cBhvr>
                                      <p:to>
                                        <p:strVal val="visible"/>
                                      </p:to>
                                    </p:set>
                                    <p:anim calcmode="lin" valueType="num">
                                      <p:cBhvr additive="base">
                                        <p:cTn id="19" dur="500" fill="hold"/>
                                        <p:tgtEl>
                                          <p:spTgt spid="87044">
                                            <p:txEl>
                                              <p:charRg st="32" end="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4">
                                            <p:txEl>
                                              <p:charRg st="32" end="4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7044">
                                            <p:txEl>
                                              <p:charRg st="44" end="96"/>
                                            </p:txEl>
                                          </p:spTgt>
                                        </p:tgtEl>
                                        <p:attrNameLst>
                                          <p:attrName>style.visibility</p:attrName>
                                        </p:attrNameLst>
                                      </p:cBhvr>
                                      <p:to>
                                        <p:strVal val="visible"/>
                                      </p:to>
                                    </p:set>
                                    <p:anim calcmode="lin" valueType="num">
                                      <p:cBhvr additive="base">
                                        <p:cTn id="25" dur="500" fill="hold"/>
                                        <p:tgtEl>
                                          <p:spTgt spid="87044">
                                            <p:txEl>
                                              <p:charRg st="44" end="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4">
                                            <p:txEl>
                                              <p:charRg st="44" end="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7044">
                                            <p:txEl>
                                              <p:charRg st="96" end="170"/>
                                            </p:txEl>
                                          </p:spTgt>
                                        </p:tgtEl>
                                        <p:attrNameLst>
                                          <p:attrName>style.visibility</p:attrName>
                                        </p:attrNameLst>
                                      </p:cBhvr>
                                      <p:to>
                                        <p:strVal val="visible"/>
                                      </p:to>
                                    </p:set>
                                    <p:anim calcmode="lin" valueType="num">
                                      <p:cBhvr additive="base">
                                        <p:cTn id="31" dur="500" fill="hold"/>
                                        <p:tgtEl>
                                          <p:spTgt spid="87044">
                                            <p:txEl>
                                              <p:charRg st="96" end="17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7044">
                                            <p:txEl>
                                              <p:charRg st="96" end="1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ldLvl="2" animBg="true"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5" name="内容占位符 68609"/>
          <p:cNvPicPr>
            <a:picLocks noGrp="true" noChangeAspect="true"/>
          </p:cNvPicPr>
          <p:nvPr>
            <p:ph idx="2147483647"/>
          </p:nvPr>
        </p:nvPicPr>
        <p:blipFill>
          <a:blip r:embed="rId1"/>
          <a:stretch>
            <a:fillRect/>
          </a:stretch>
        </p:blipFill>
        <p:spPr>
          <a:xfrm>
            <a:off x="0" y="0"/>
            <a:ext cx="838200" cy="517525"/>
          </a:xfrm>
        </p:spPr>
      </p:pic>
      <p:sp>
        <p:nvSpPr>
          <p:cNvPr id="88067" name="矩形 6861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8068" name="矩形 68611"/>
          <p:cNvSpPr>
            <a:spLocks noGrp="true"/>
          </p:cNvSpPr>
          <p:nvPr/>
        </p:nvSpPr>
        <p:spPr>
          <a:xfrm>
            <a:off x="341313" y="1311275"/>
            <a:ext cx="8670925" cy="4972050"/>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3030804020204" charset="0"/>
                <a:ea typeface="方正书宋_GBK" panose="02000000000000000000" charset="-122"/>
              </a:rPr>
              <a:t>1969</a:t>
            </a:r>
            <a:r>
              <a:rPr lang="zh-CN" altLang="en-US" sz="3200" b="0" i="1" u="none" baseline="0" dirty="0">
                <a:solidFill>
                  <a:schemeClr val="tx1"/>
                </a:solidFill>
                <a:latin typeface="DejaVu Sans" panose="020B0603030804020204" charset="0"/>
                <a:ea typeface="方正书宋_GBK" panose="02000000000000000000" charset="-122"/>
              </a:rPr>
              <a:t>年</a:t>
            </a:r>
            <a:r>
              <a:rPr lang="en-US" altLang="x-none" sz="3200" b="0" i="1" u="none" baseline="0" dirty="0">
                <a:solidFill>
                  <a:schemeClr val="tx1"/>
                </a:solidFill>
                <a:latin typeface="DejaVu Sans" panose="020B0603030804020204" charset="0"/>
                <a:ea typeface="方正书宋_GBK" panose="02000000000000000000" charset="-122"/>
              </a:rPr>
              <a:t>Multics</a:t>
            </a:r>
            <a:r>
              <a:rPr lang="zh-CN" altLang="en-US" sz="3200" b="0" i="1" u="none" baseline="0" dirty="0">
                <a:solidFill>
                  <a:schemeClr val="tx1"/>
                </a:solidFill>
                <a:latin typeface="DejaVu Sans" panose="020B0603030804020204" charset="0"/>
                <a:ea typeface="方正书宋_GBK" panose="02000000000000000000" charset="-122"/>
              </a:rPr>
              <a:t>在</a:t>
            </a:r>
            <a:r>
              <a:rPr lang="en-US" altLang="x-none" sz="3200" b="0" i="1" u="none" baseline="0" dirty="0">
                <a:solidFill>
                  <a:schemeClr val="tx1"/>
                </a:solidFill>
                <a:latin typeface="DejaVu Sans" panose="020B0603030804020204" charset="0"/>
                <a:ea typeface="方正书宋_GBK" panose="02000000000000000000" charset="-122"/>
              </a:rPr>
              <a:t>GE645</a:t>
            </a:r>
            <a:r>
              <a:rPr lang="zh-CN" altLang="en-US" sz="3200" b="0" i="1" u="none" baseline="0" dirty="0">
                <a:solidFill>
                  <a:schemeClr val="tx1"/>
                </a:solidFill>
                <a:latin typeface="DejaVu Sans" panose="020B0603030804020204" charset="0"/>
                <a:ea typeface="方正书宋_GBK" panose="02000000000000000000" charset="-122"/>
              </a:rPr>
              <a:t>计算机上运行了，但它既没有能提供预定的综合计算服务，而且连它自己也不清楚究竟什么时候算达到开发的目标。</a:t>
            </a:r>
            <a:endParaRPr lang="zh-CN" altLang="en-US" sz="3200" b="0" i="1" u="none" baseline="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rgbClr val="FF3300"/>
                </a:solidFill>
                <a:latin typeface="DejaVu Sans" panose="020B0603030804020204" charset="0"/>
                <a:ea typeface="方正书宋_GBK" panose="02000000000000000000" charset="-122"/>
              </a:rPr>
              <a:t>BELL</a:t>
            </a:r>
            <a:r>
              <a:rPr lang="zh-CN" altLang="en-US" sz="3200" b="0" i="1" u="none" baseline="0" dirty="0">
                <a:solidFill>
                  <a:srgbClr val="FF3300"/>
                </a:solidFill>
                <a:latin typeface="DejaVu Sans" panose="020B0603030804020204" charset="0"/>
                <a:ea typeface="方正书宋_GBK" panose="02000000000000000000" charset="-122"/>
              </a:rPr>
              <a:t>实验室退出了该课题组。</a:t>
            </a:r>
            <a:endParaRPr lang="zh-CN" altLang="en-US" sz="3200" b="0" i="1" u="none" baseline="0" dirty="0">
              <a:solidFill>
                <a:srgbClr val="FF3300"/>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3030804020204" charset="0"/>
                <a:ea typeface="方正书宋_GBK" panose="02000000000000000000" charset="-122"/>
              </a:rPr>
              <a:t>Multics</a:t>
            </a:r>
            <a:r>
              <a:rPr lang="zh-CN" altLang="en-US" sz="3200" b="0" i="1" u="none" baseline="0" dirty="0">
                <a:solidFill>
                  <a:schemeClr val="tx1"/>
                </a:solidFill>
                <a:latin typeface="DejaVu Sans" panose="020B0603030804020204" charset="0"/>
                <a:ea typeface="方正书宋_GBK" panose="02000000000000000000" charset="-122"/>
              </a:rPr>
              <a:t>操作系统开发失败的原因是当时操作系统设计的指导思想所导致的。</a:t>
            </a:r>
            <a:endParaRPr lang="zh-CN" altLang="en-US" sz="3200" b="0" i="1" u="none" baseline="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zh-CN" altLang="en-US" sz="3200" b="0" i="1" u="none" baseline="0" dirty="0">
                <a:solidFill>
                  <a:schemeClr val="tx1"/>
                </a:solidFill>
                <a:latin typeface="DejaVu Sans" panose="020B0603030804020204" charset="0"/>
                <a:ea typeface="方正书宋_GBK" panose="02000000000000000000" charset="-122"/>
              </a:rPr>
              <a:t>当时操作系统设计的指导思想是“满足所有用户的所有要求”。</a:t>
            </a:r>
            <a:endParaRPr lang="zh-CN" altLang="en-US" sz="3200" b="0" i="1" u="none" baseline="0" dirty="0">
              <a:solidFill>
                <a:schemeClr val="tx1"/>
              </a:solidFill>
              <a:latin typeface="DejaVu Sans" panose="020B0603030804020204" charset="0"/>
              <a:ea typeface="方正书宋_GBK" panose="02000000000000000000" charset="-122"/>
            </a:endParaRPr>
          </a:p>
        </p:txBody>
      </p:sp>
      <p:sp>
        <p:nvSpPr>
          <p:cNvPr id="2" name="文本框 68612"/>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49</a:t>
            </a:r>
            <a:endParaRPr lang="zh-CN" altLang="en-US" sz="1400" b="0" dirty="0">
              <a:solidFill>
                <a:schemeClr val="tx2"/>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8">
                                            <p:txEl>
                                              <p:charRg st="0" end="70"/>
                                            </p:txEl>
                                          </p:spTgt>
                                        </p:tgtEl>
                                        <p:attrNameLst>
                                          <p:attrName>style.visibility</p:attrName>
                                        </p:attrNameLst>
                                      </p:cBhvr>
                                      <p:to>
                                        <p:strVal val="visible"/>
                                      </p:to>
                                    </p:set>
                                    <p:anim calcmode="lin" valueType="num">
                                      <p:cBhvr additive="base">
                                        <p:cTn id="7" dur="500" fill="hold"/>
                                        <p:tgtEl>
                                          <p:spTgt spid="88068">
                                            <p:txEl>
                                              <p:charRg st="0"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8">
                                            <p:txEl>
                                              <p:charRg st="0" end="7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8">
                                            <p:txEl>
                                              <p:charRg st="70" end="86"/>
                                            </p:txEl>
                                          </p:spTgt>
                                        </p:tgtEl>
                                        <p:attrNameLst>
                                          <p:attrName>style.visibility</p:attrName>
                                        </p:attrNameLst>
                                      </p:cBhvr>
                                      <p:to>
                                        <p:strVal val="visible"/>
                                      </p:to>
                                    </p:set>
                                    <p:anim calcmode="lin" valueType="num">
                                      <p:cBhvr additive="base">
                                        <p:cTn id="13" dur="500" fill="hold"/>
                                        <p:tgtEl>
                                          <p:spTgt spid="88068">
                                            <p:txEl>
                                              <p:charRg st="70" end="8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8">
                                            <p:txEl>
                                              <p:charRg st="70" end="8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68">
                                            <p:txEl>
                                              <p:charRg st="86" end="124"/>
                                            </p:txEl>
                                          </p:spTgt>
                                        </p:tgtEl>
                                        <p:attrNameLst>
                                          <p:attrName>style.visibility</p:attrName>
                                        </p:attrNameLst>
                                      </p:cBhvr>
                                      <p:to>
                                        <p:strVal val="visible"/>
                                      </p:to>
                                    </p:set>
                                    <p:anim calcmode="lin" valueType="num">
                                      <p:cBhvr additive="base">
                                        <p:cTn id="19" dur="500" fill="hold"/>
                                        <p:tgtEl>
                                          <p:spTgt spid="88068">
                                            <p:txEl>
                                              <p:charRg st="86" end="12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8">
                                            <p:txEl>
                                              <p:charRg st="86" end="12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8068">
                                            <p:txEl>
                                              <p:charRg st="124" end="153"/>
                                            </p:txEl>
                                          </p:spTgt>
                                        </p:tgtEl>
                                        <p:attrNameLst>
                                          <p:attrName>style.visibility</p:attrName>
                                        </p:attrNameLst>
                                      </p:cBhvr>
                                      <p:to>
                                        <p:strVal val="visible"/>
                                      </p:to>
                                    </p:set>
                                    <p:anim calcmode="lin" valueType="num">
                                      <p:cBhvr additive="base">
                                        <p:cTn id="25" dur="500" fill="hold"/>
                                        <p:tgtEl>
                                          <p:spTgt spid="88068">
                                            <p:txEl>
                                              <p:charRg st="124" end="15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8">
                                            <p:txEl>
                                              <p:charRg st="124"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2" animBg="true"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9089" name="内容占位符 69633"/>
          <p:cNvPicPr>
            <a:picLocks noGrp="true" noChangeAspect="true"/>
          </p:cNvPicPr>
          <p:nvPr>
            <p:ph idx="2147483647"/>
          </p:nvPr>
        </p:nvPicPr>
        <p:blipFill>
          <a:blip r:embed="rId1"/>
          <a:stretch>
            <a:fillRect/>
          </a:stretch>
        </p:blipFill>
        <p:spPr>
          <a:xfrm>
            <a:off x="0" y="0"/>
            <a:ext cx="838200" cy="517525"/>
          </a:xfrm>
        </p:spPr>
      </p:pic>
      <p:sp>
        <p:nvSpPr>
          <p:cNvPr id="89091" name="矩形 696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9092" name="矩形 69635"/>
          <p:cNvSpPr>
            <a:spLocks noGrp="true"/>
          </p:cNvSpPr>
          <p:nvPr/>
        </p:nvSpPr>
        <p:spPr>
          <a:xfrm>
            <a:off x="158750" y="568325"/>
            <a:ext cx="8632825" cy="5986463"/>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3030804020204" charset="0"/>
                <a:ea typeface="方正书宋_GBK" panose="02000000000000000000" charset="-122"/>
              </a:rPr>
              <a:t>UNIX</a:t>
            </a:r>
            <a:r>
              <a:rPr lang="zh-CN" altLang="en-US" sz="3200" b="0" i="1" u="none" baseline="0" dirty="0">
                <a:solidFill>
                  <a:schemeClr val="tx1"/>
                </a:solidFill>
                <a:latin typeface="DejaVu Sans" panose="020B0603030804020204" charset="0"/>
                <a:ea typeface="方正书宋_GBK" panose="02000000000000000000" charset="-122"/>
              </a:rPr>
              <a:t>系统的作者认为：操作系统的设计不应也不可能做到“满足所有用户的所有要求”，而应为广大的计算机用户提供一种良好的程序设计环境。</a:t>
            </a:r>
            <a:endParaRPr lang="zh-CN" altLang="en-US" sz="3200" b="0" i="1" u="none" baseline="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3030804020204" charset="0"/>
                <a:ea typeface="方正书宋_GBK" panose="02000000000000000000" charset="-122"/>
              </a:rPr>
              <a:t>1969</a:t>
            </a:r>
            <a:r>
              <a:rPr lang="zh-CN" altLang="en-US" sz="3200" b="0" i="1" u="none" baseline="0" dirty="0">
                <a:solidFill>
                  <a:schemeClr val="tx1"/>
                </a:solidFill>
                <a:latin typeface="DejaVu Sans" panose="020B0603030804020204" charset="0"/>
                <a:ea typeface="方正书宋_GBK" panose="02000000000000000000" charset="-122"/>
              </a:rPr>
              <a:t>年</a:t>
            </a:r>
            <a:r>
              <a:rPr lang="en-US" altLang="x-none" sz="3200" b="0" i="1" u="none" baseline="0" dirty="0">
                <a:solidFill>
                  <a:schemeClr val="tx1"/>
                </a:solidFill>
                <a:latin typeface="DejaVu Sans" panose="020B0603030804020204" charset="0"/>
                <a:ea typeface="方正书宋_GBK" panose="02000000000000000000" charset="-122"/>
              </a:rPr>
              <a:t>K.  Thompson</a:t>
            </a:r>
            <a:r>
              <a:rPr lang="zh-CN" altLang="en-US" sz="3200" b="0" i="1" u="none" baseline="0" dirty="0">
                <a:solidFill>
                  <a:schemeClr val="tx1"/>
                </a:solidFill>
                <a:latin typeface="DejaVu Sans" panose="020B0603030804020204" charset="0"/>
                <a:ea typeface="方正书宋_GBK" panose="02000000000000000000" charset="-122"/>
              </a:rPr>
              <a:t>和 </a:t>
            </a:r>
            <a:r>
              <a:rPr lang="en-US" altLang="x-none" sz="3200" b="0" i="1" u="none" baseline="0" dirty="0">
                <a:solidFill>
                  <a:schemeClr val="tx1"/>
                </a:solidFill>
                <a:latin typeface="DejaVu Sans" panose="020B0603030804020204" charset="0"/>
                <a:ea typeface="方正书宋_GBK" panose="02000000000000000000" charset="-122"/>
              </a:rPr>
              <a:t>D. Ritchie </a:t>
            </a:r>
            <a:r>
              <a:rPr lang="zh-CN" altLang="en-US" sz="3200" b="0" i="1" u="none" baseline="0" dirty="0">
                <a:solidFill>
                  <a:schemeClr val="tx1"/>
                </a:solidFill>
                <a:latin typeface="DejaVu Sans" panose="020B0603030804020204" charset="0"/>
                <a:ea typeface="方正书宋_GBK" panose="02000000000000000000" charset="-122"/>
              </a:rPr>
              <a:t>为了改善他们的程序设计环境，设计了一个纸面的文件系统设计，这个设计后来演化成</a:t>
            </a:r>
            <a:r>
              <a:rPr lang="en-US" altLang="x-none" sz="3200" b="0" i="1" u="none" baseline="0" dirty="0">
                <a:solidFill>
                  <a:schemeClr val="tx1"/>
                </a:solidFill>
                <a:latin typeface="DejaVu Sans" panose="020B0603030804020204" charset="0"/>
                <a:ea typeface="方正书宋_GBK" panose="02000000000000000000" charset="-122"/>
              </a:rPr>
              <a:t>UNIX</a:t>
            </a:r>
            <a:r>
              <a:rPr lang="zh-CN" altLang="en-US" sz="3200" b="0" i="1" u="none" baseline="0" dirty="0">
                <a:solidFill>
                  <a:schemeClr val="tx1"/>
                </a:solidFill>
                <a:latin typeface="DejaVu Sans" panose="020B0603030804020204" charset="0"/>
                <a:ea typeface="方正书宋_GBK" panose="02000000000000000000" charset="-122"/>
              </a:rPr>
              <a:t>系统早期的版本，并在</a:t>
            </a:r>
            <a:r>
              <a:rPr lang="en-US" altLang="x-none" sz="3200" b="0" i="1" u="none" baseline="0" dirty="0">
                <a:solidFill>
                  <a:schemeClr val="tx1"/>
                </a:solidFill>
                <a:latin typeface="DejaVu Sans" panose="020B0603030804020204" charset="0"/>
                <a:ea typeface="方正书宋_GBK" panose="02000000000000000000" charset="-122"/>
              </a:rPr>
              <a:t>PDP</a:t>
            </a:r>
            <a:r>
              <a:rPr lang="zh-CN" altLang="en-US" sz="3200" b="0" i="1" u="none" baseline="0" dirty="0">
                <a:solidFill>
                  <a:schemeClr val="tx1"/>
                </a:solidFill>
                <a:latin typeface="DejaVu Sans" panose="020B0603030804020204" charset="0"/>
                <a:ea typeface="方正书宋_GBK" panose="02000000000000000000" charset="-122"/>
              </a:rPr>
              <a:t>－</a:t>
            </a:r>
            <a:r>
              <a:rPr lang="en-US" altLang="x-none" sz="3200" b="0" i="1" u="none" baseline="0" dirty="0">
                <a:solidFill>
                  <a:schemeClr val="tx1"/>
                </a:solidFill>
                <a:latin typeface="DejaVu Sans" panose="020B0603030804020204" charset="0"/>
                <a:ea typeface="方正书宋_GBK" panose="02000000000000000000" charset="-122"/>
              </a:rPr>
              <a:t>11</a:t>
            </a:r>
            <a:r>
              <a:rPr lang="zh-CN" altLang="en-US" sz="3200" b="0" i="1" u="none" baseline="0" dirty="0">
                <a:solidFill>
                  <a:schemeClr val="tx1"/>
                </a:solidFill>
                <a:latin typeface="DejaVu Sans" panose="020B0603030804020204" charset="0"/>
                <a:ea typeface="方正书宋_GBK" panose="02000000000000000000" charset="-122"/>
              </a:rPr>
              <a:t>计算机上实现。</a:t>
            </a:r>
            <a:endParaRPr lang="zh-CN" altLang="en-US" sz="3200" b="0" i="1" u="none" baseline="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0"/>
              </a:spcAft>
              <a:buClr>
                <a:schemeClr val="tx2"/>
              </a:buClr>
              <a:buSzPct val="95000"/>
              <a:buFont typeface="Arial" panose="02080604020202020204" pitchFamily="34" charset="0"/>
              <a:buChar char="•"/>
            </a:pPr>
            <a:r>
              <a:rPr lang="en-US" altLang="x-none" sz="2800" b="0" i="1" u="none" baseline="0" dirty="0">
                <a:solidFill>
                  <a:schemeClr val="tx1"/>
                </a:solidFill>
                <a:latin typeface="DejaVu Sans" panose="020B0603030804020204" charset="0"/>
                <a:ea typeface="方正书宋_GBK" panose="02000000000000000000" charset="-122"/>
              </a:rPr>
              <a:t>D. Ritchie</a:t>
            </a:r>
            <a:r>
              <a:rPr lang="zh-CN" altLang="en-US" sz="2800" b="0" i="1" u="none" baseline="0" dirty="0">
                <a:solidFill>
                  <a:schemeClr val="tx1"/>
                </a:solidFill>
                <a:latin typeface="DejaVu Sans" panose="020B0603030804020204" charset="0"/>
                <a:ea typeface="方正书宋_GBK" panose="02000000000000000000" charset="-122"/>
              </a:rPr>
              <a:t>创造了</a:t>
            </a:r>
            <a:r>
              <a:rPr lang="en-US" altLang="x-none" sz="2800" b="0" i="1" u="none" baseline="0" dirty="0">
                <a:solidFill>
                  <a:schemeClr val="tx1"/>
                </a:solidFill>
                <a:latin typeface="DejaVu Sans" panose="020B0603030804020204" charset="0"/>
                <a:ea typeface="方正书宋_GBK" panose="02000000000000000000" charset="-122"/>
              </a:rPr>
              <a:t>C</a:t>
            </a:r>
            <a:r>
              <a:rPr lang="zh-CN" altLang="en-US" sz="2800" b="0" i="1" u="none" baseline="0" dirty="0">
                <a:solidFill>
                  <a:schemeClr val="tx1"/>
                </a:solidFill>
                <a:latin typeface="DejaVu Sans" panose="020B0603030804020204" charset="0"/>
                <a:ea typeface="方正书宋_GBK" panose="02000000000000000000" charset="-122"/>
              </a:rPr>
              <a:t>语言，并用</a:t>
            </a:r>
            <a:r>
              <a:rPr lang="en-US" altLang="x-none" sz="2800" b="0" i="1" u="none" baseline="0" dirty="0">
                <a:solidFill>
                  <a:schemeClr val="tx1"/>
                </a:solidFill>
                <a:latin typeface="DejaVu Sans" panose="020B0603030804020204" charset="0"/>
                <a:ea typeface="方正书宋_GBK" panose="02000000000000000000" charset="-122"/>
              </a:rPr>
              <a:t>C</a:t>
            </a:r>
            <a:r>
              <a:rPr lang="zh-CN" altLang="en-US" sz="2800" b="0" i="1" u="none" baseline="0" dirty="0">
                <a:solidFill>
                  <a:schemeClr val="tx1"/>
                </a:solidFill>
                <a:latin typeface="DejaVu Sans" panose="020B0603030804020204" charset="0"/>
                <a:ea typeface="方正书宋_GBK" panose="02000000000000000000" charset="-122"/>
              </a:rPr>
              <a:t>语言改写了早期的</a:t>
            </a:r>
            <a:r>
              <a:rPr lang="en-US" altLang="x-none" sz="2800" b="0" i="1" u="none" baseline="0" dirty="0">
                <a:solidFill>
                  <a:schemeClr val="tx1"/>
                </a:solidFill>
                <a:latin typeface="DejaVu Sans" panose="020B0603030804020204" charset="0"/>
                <a:ea typeface="方正书宋_GBK" panose="02000000000000000000" charset="-122"/>
              </a:rPr>
              <a:t>UNIX</a:t>
            </a:r>
            <a:r>
              <a:rPr lang="zh-CN" altLang="en-US" sz="2800" b="0" i="1" u="none" baseline="0" dirty="0">
                <a:solidFill>
                  <a:schemeClr val="tx1"/>
                </a:solidFill>
                <a:latin typeface="DejaVu Sans" panose="020B0603030804020204" charset="0"/>
                <a:ea typeface="方正书宋_GBK" panose="02000000000000000000" charset="-122"/>
              </a:rPr>
              <a:t>系统。</a:t>
            </a:r>
            <a:r>
              <a:rPr lang="en-US" altLang="x-none" sz="2800" b="0" i="1" u="none" baseline="0" dirty="0">
                <a:solidFill>
                  <a:schemeClr val="tx1"/>
                </a:solidFill>
                <a:latin typeface="DejaVu Sans" panose="020B0603030804020204" charset="0"/>
                <a:ea typeface="方正书宋_GBK" panose="02000000000000000000" charset="-122"/>
              </a:rPr>
              <a:t>1974</a:t>
            </a:r>
            <a:r>
              <a:rPr lang="zh-CN" altLang="en-US" sz="2800" b="0" i="1" u="none" baseline="0" dirty="0">
                <a:solidFill>
                  <a:schemeClr val="tx1"/>
                </a:solidFill>
                <a:latin typeface="DejaVu Sans" panose="020B0603030804020204" charset="0"/>
                <a:ea typeface="方正书宋_GBK" panose="02000000000000000000" charset="-122"/>
              </a:rPr>
              <a:t>年在</a:t>
            </a:r>
            <a:r>
              <a:rPr lang="en-US" altLang="x-none" sz="2800" b="0" i="1" u="none" baseline="0" dirty="0">
                <a:solidFill>
                  <a:schemeClr val="tx1"/>
                </a:solidFill>
                <a:latin typeface="DejaVu Sans" panose="020B0603030804020204" charset="0"/>
                <a:ea typeface="方正书宋_GBK" panose="02000000000000000000" charset="-122"/>
              </a:rPr>
              <a:t>《ACM</a:t>
            </a:r>
            <a:r>
              <a:rPr lang="zh-CN" altLang="en-US" sz="2800" b="0" i="1" u="none" baseline="0" dirty="0">
                <a:solidFill>
                  <a:schemeClr val="tx1"/>
                </a:solidFill>
                <a:latin typeface="DejaVu Sans" panose="020B0603030804020204" charset="0"/>
                <a:ea typeface="方正书宋_GBK" panose="02000000000000000000" charset="-122"/>
              </a:rPr>
              <a:t>通信</a:t>
            </a:r>
            <a:r>
              <a:rPr lang="en-US" altLang="x-none" sz="2800" b="0" i="1" u="none" baseline="0" dirty="0">
                <a:solidFill>
                  <a:schemeClr val="tx1"/>
                </a:solidFill>
                <a:latin typeface="DejaVu Sans" panose="020B0603030804020204" charset="0"/>
                <a:ea typeface="方正书宋_GBK" panose="02000000000000000000" charset="-122"/>
              </a:rPr>
              <a:t>》</a:t>
            </a:r>
            <a:r>
              <a:rPr lang="zh-CN" altLang="en-US" sz="2800" b="0" i="1" u="none" baseline="0" dirty="0">
                <a:solidFill>
                  <a:schemeClr val="tx1"/>
                </a:solidFill>
                <a:latin typeface="DejaVu Sans" panose="020B0603030804020204" charset="0"/>
                <a:ea typeface="方正书宋_GBK" panose="02000000000000000000" charset="-122"/>
              </a:rPr>
              <a:t>上发表了“</a:t>
            </a:r>
            <a:r>
              <a:rPr lang="en-US" altLang="x-none" sz="2800" b="0" i="1" u="none" baseline="0" dirty="0">
                <a:solidFill>
                  <a:schemeClr val="tx1"/>
                </a:solidFill>
                <a:latin typeface="DejaVu Sans" panose="020B0603030804020204" charset="0"/>
                <a:ea typeface="方正书宋_GBK" panose="02000000000000000000" charset="-122"/>
              </a:rPr>
              <a:t>The UNIX Time-Sharing System”</a:t>
            </a:r>
            <a:r>
              <a:rPr lang="zh-CN" altLang="en-US" sz="2800" b="0" i="1" u="none" baseline="0" dirty="0">
                <a:solidFill>
                  <a:schemeClr val="tx1"/>
                </a:solidFill>
                <a:latin typeface="DejaVu Sans" panose="020B0603030804020204" charset="0"/>
                <a:ea typeface="方正书宋_GBK" panose="02000000000000000000" charset="-122"/>
              </a:rPr>
              <a:t>的论文，</a:t>
            </a:r>
            <a:r>
              <a:rPr lang="en-US" altLang="x-none" sz="2800" b="0" i="1" u="none" baseline="0" dirty="0">
                <a:solidFill>
                  <a:schemeClr val="tx1"/>
                </a:solidFill>
                <a:latin typeface="DejaVu Sans" panose="020B0603030804020204" charset="0"/>
                <a:ea typeface="方正书宋_GBK" panose="02000000000000000000" charset="-122"/>
              </a:rPr>
              <a:t>UNIX</a:t>
            </a:r>
            <a:r>
              <a:rPr lang="zh-CN" altLang="en-US" sz="2800" b="0" i="1" u="none" baseline="0" dirty="0">
                <a:solidFill>
                  <a:schemeClr val="tx1"/>
                </a:solidFill>
                <a:latin typeface="DejaVu Sans" panose="020B0603030804020204" charset="0"/>
                <a:ea typeface="方正书宋_GBK" panose="02000000000000000000" charset="-122"/>
              </a:rPr>
              <a:t>正式公布于世。</a:t>
            </a:r>
            <a:endParaRPr lang="zh-CN" altLang="en-US" sz="2800" b="0" i="1" u="none" baseline="0" dirty="0">
              <a:solidFill>
                <a:schemeClr val="tx1"/>
              </a:solidFill>
              <a:latin typeface="DejaVu Sans" panose="020B0603030804020204" charset="0"/>
              <a:ea typeface="方正书宋_GBK" panose="02000000000000000000" charset="-122"/>
            </a:endParaRPr>
          </a:p>
        </p:txBody>
      </p:sp>
      <p:sp>
        <p:nvSpPr>
          <p:cNvPr id="2" name="文本框 69636"/>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50</a:t>
            </a:r>
            <a:endParaRPr lang="zh-CN" altLang="en-US" sz="1400" b="0" dirty="0">
              <a:solidFill>
                <a:schemeClr val="tx2"/>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2">
                                            <p:txEl>
                                              <p:charRg st="0" end="67"/>
                                            </p:txEl>
                                          </p:spTgt>
                                        </p:tgtEl>
                                        <p:attrNameLst>
                                          <p:attrName>style.visibility</p:attrName>
                                        </p:attrNameLst>
                                      </p:cBhvr>
                                      <p:to>
                                        <p:strVal val="visible"/>
                                      </p:to>
                                    </p:set>
                                    <p:anim calcmode="lin" valueType="num">
                                      <p:cBhvr additive="base">
                                        <p:cTn id="7" dur="500" fill="hold"/>
                                        <p:tgtEl>
                                          <p:spTgt spid="89092">
                                            <p:txEl>
                                              <p:charRg st="0"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2">
                                            <p:txEl>
                                              <p:charRg st="0"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2">
                                            <p:txEl>
                                              <p:charRg st="67" end="163"/>
                                            </p:txEl>
                                          </p:spTgt>
                                        </p:tgtEl>
                                        <p:attrNameLst>
                                          <p:attrName>style.visibility</p:attrName>
                                        </p:attrNameLst>
                                      </p:cBhvr>
                                      <p:to>
                                        <p:strVal val="visible"/>
                                      </p:to>
                                    </p:set>
                                    <p:anim calcmode="lin" valueType="num">
                                      <p:cBhvr additive="base">
                                        <p:cTn id="13" dur="500" fill="hold"/>
                                        <p:tgtEl>
                                          <p:spTgt spid="89092">
                                            <p:txEl>
                                              <p:charRg st="67" end="16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2">
                                            <p:txEl>
                                              <p:charRg st="67" end="16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9092">
                                            <p:txEl>
                                              <p:charRg st="163" end="261"/>
                                            </p:txEl>
                                          </p:spTgt>
                                        </p:tgtEl>
                                        <p:attrNameLst>
                                          <p:attrName>style.visibility</p:attrName>
                                        </p:attrNameLst>
                                      </p:cBhvr>
                                      <p:to>
                                        <p:strVal val="visible"/>
                                      </p:to>
                                    </p:set>
                                    <p:anim calcmode="lin" valueType="num">
                                      <p:cBhvr additive="base">
                                        <p:cTn id="19" dur="500" fill="hold"/>
                                        <p:tgtEl>
                                          <p:spTgt spid="89092">
                                            <p:txEl>
                                              <p:charRg st="163" end="2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2">
                                            <p:txEl>
                                              <p:charRg st="163" end="2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ldLvl="2" animBg="true"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3" name="内容占位符 70657"/>
          <p:cNvPicPr>
            <a:picLocks noGrp="true" noChangeAspect="true"/>
          </p:cNvPicPr>
          <p:nvPr>
            <p:ph idx="2147483647"/>
          </p:nvPr>
        </p:nvPicPr>
        <p:blipFill>
          <a:blip r:embed="rId1"/>
          <a:stretch>
            <a:fillRect/>
          </a:stretch>
        </p:blipFill>
        <p:spPr>
          <a:xfrm>
            <a:off x="0" y="0"/>
            <a:ext cx="838200" cy="517525"/>
          </a:xfrm>
        </p:spPr>
      </p:pic>
      <p:sp>
        <p:nvSpPr>
          <p:cNvPr id="90115" name="矩形 7065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0116" name="矩形 70659"/>
          <p:cNvSpPr>
            <a:spLocks noGrp="true"/>
          </p:cNvSpPr>
          <p:nvPr/>
        </p:nvSpPr>
        <p:spPr>
          <a:xfrm>
            <a:off x="146050" y="615950"/>
            <a:ext cx="8783638" cy="1092200"/>
          </a:xfrm>
          <a:prstGeom prst="rect">
            <a:avLst/>
          </a:prstGeom>
          <a:noFill/>
          <a:ln w="9525">
            <a:noFill/>
            <a:miter/>
          </a:ln>
        </p:spPr>
        <p:txBody>
          <a:bodyPr/>
          <a:p>
            <a:pPr marL="1028700" lvl="1" indent="-455295" algn="l" fontAlgn="base">
              <a:lnSpc>
                <a:spcPct val="90000"/>
              </a:lnSpc>
              <a:spcBef>
                <a:spcPct val="30000"/>
              </a:spcBef>
              <a:spcAft>
                <a:spcPct val="20000"/>
              </a:spcAft>
              <a:buClr>
                <a:schemeClr val="tx2"/>
              </a:buClr>
              <a:buSzPct val="95000"/>
              <a:buChar char="l"/>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由于</a:t>
            </a:r>
            <a:r>
              <a:rPr lang="en-US" altLang="x-none"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UNIX</a:t>
            </a: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生逢其时、品质优秀，很快风靡全球，成为各种计算机系统的主流操作系统。</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90117" name="矩形 70660"/>
          <p:cNvSpPr>
            <a:spLocks noGrp="true"/>
          </p:cNvSpPr>
          <p:nvPr/>
        </p:nvSpPr>
        <p:spPr>
          <a:xfrm>
            <a:off x="508000" y="1550988"/>
            <a:ext cx="8286750" cy="4995863"/>
          </a:xfrm>
          <a:prstGeom prst="rect">
            <a:avLst/>
          </a:prstGeom>
          <a:noFill/>
          <a:ln w="9525">
            <a:noFill/>
            <a:miter/>
          </a:ln>
        </p:spPr>
        <p:txBody>
          <a:bodyPr/>
          <a:p>
            <a:pPr marL="571500" lvl="0" indent="-571500" algn="l" fontAlgn="base">
              <a:lnSpc>
                <a:spcPct val="90000"/>
              </a:lnSpc>
              <a:spcBef>
                <a:spcPct val="30000"/>
              </a:spcBef>
              <a:buClr>
                <a:schemeClr val="tx2"/>
              </a:buClr>
              <a:buSzPct val="95000"/>
              <a:buChar char="Ø"/>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三大分类:</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BSD UNIX  </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AT&amp;T UNIX SVR 4.X</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SCO UNIX</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Ø"/>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厂商发布:</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惠普计算机上的HP-UX　</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IBM小型机上的AIX　</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苹果Mac上的AUX　</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SUN 工作站的Solaris</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2" name="文本框 7066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51</a:t>
            </a:r>
            <a:endParaRPr lang="zh-CN" altLang="en-US" sz="1400" b="0" dirty="0">
              <a:solidFill>
                <a:schemeClr val="tx2"/>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6">
                                            <p:txEl>
                                              <p:charRg st="0" end="41"/>
                                            </p:txEl>
                                          </p:spTgt>
                                        </p:tgtEl>
                                        <p:attrNameLst>
                                          <p:attrName>style.visibility</p:attrName>
                                        </p:attrNameLst>
                                      </p:cBhvr>
                                      <p:to>
                                        <p:strVal val="visible"/>
                                      </p:to>
                                    </p:set>
                                    <p:anim calcmode="lin" valueType="num">
                                      <p:cBhvr additive="base">
                                        <p:cTn id="7" dur="500" fill="hold"/>
                                        <p:tgtEl>
                                          <p:spTgt spid="90116">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6">
                                            <p:txEl>
                                              <p:charRg st="0" end="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117"/>
                                        </p:tgtEl>
                                        <p:attrNameLst>
                                          <p:attrName>style.visibility</p:attrName>
                                        </p:attrNameLst>
                                      </p:cBhvr>
                                      <p:to>
                                        <p:strVal val="visible"/>
                                      </p:to>
                                    </p:set>
                                    <p:anim calcmode="lin" valueType="num">
                                      <p:cBhvr additive="base">
                                        <p:cTn id="13" dur="500" fill="hold"/>
                                        <p:tgtEl>
                                          <p:spTgt spid="90117"/>
                                        </p:tgtEl>
                                        <p:attrNameLst>
                                          <p:attrName>ppt_x</p:attrName>
                                        </p:attrNameLst>
                                      </p:cBhvr>
                                      <p:tavLst>
                                        <p:tav tm="0">
                                          <p:val>
                                            <p:strVal val="#ppt_x"/>
                                          </p:val>
                                        </p:tav>
                                        <p:tav tm="100000">
                                          <p:val>
                                            <p:strVal val="#ppt_x"/>
                                          </p:val>
                                        </p:tav>
                                      </p:tavLst>
                                    </p:anim>
                                    <p:anim calcmode="lin" valueType="num">
                                      <p:cBhvr additive="base">
                                        <p:cTn id="14"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ldLvl="2" animBg="true" build="p"/>
      <p:bldP spid="90117" grpId="0" animBg="tru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20481"/>
          <p:cNvSpPr/>
          <p:nvPr/>
        </p:nvSpPr>
        <p:spPr>
          <a:xfrm>
            <a:off x="20638" y="1257300"/>
            <a:ext cx="6538913" cy="470027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①</a:t>
            </a:r>
            <a:r>
              <a:rPr lang="en-US" altLang="x-none" sz="2400" b="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了解操作系统的本质特性和实现的功能</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②</a:t>
            </a:r>
            <a:r>
              <a:rPr lang="en-US" altLang="x-none" sz="2400" b="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掌握操作系统功能实现的基本原理</a:t>
            </a:r>
            <a:endParaRPr lang="zh-CN" altLang="en-US" sz="2400" b="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③</a:t>
            </a:r>
            <a:r>
              <a:rPr lang="en-US" altLang="x-none" sz="2400" b="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理论与实际的结合</a:t>
            </a:r>
            <a:endParaRPr lang="zh-CN" altLang="en-US" sz="2400" b="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操作系统实例分析</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endPar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en-US" altLang="x-none"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Linux</a:t>
            </a:r>
            <a:r>
              <a:rPr lang="zh-CN" altLang="x-none"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mit-jos</a:t>
            </a:r>
            <a:endPar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动手</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实现操作系统</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主要</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功能</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400" b="0"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mn-ea"/>
              </a:rPr>
              <a:t>硬件平台：</a:t>
            </a:r>
            <a:r>
              <a:rPr lang="en-US" altLang="zh-CN" sz="2400" b="0"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mn-ea"/>
              </a:rPr>
              <a:t>x86</a:t>
            </a:r>
            <a:r>
              <a:rPr lang="zh-CN" altLang="en-US" sz="2400" b="0"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mn-ea"/>
              </a:rPr>
              <a:t>（</a:t>
            </a:r>
            <a:r>
              <a:rPr lang="en-US" altLang="zh-CN" sz="2400" b="0"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mn-ea"/>
              </a:rPr>
              <a:t>arm</a:t>
            </a:r>
            <a:r>
              <a:rPr lang="zh-CN" altLang="en-US" sz="2400" b="0"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mn-ea"/>
              </a:rPr>
              <a:t>，</a:t>
            </a:r>
            <a:r>
              <a:rPr lang="en-US" altLang="zh-CN" sz="2400" b="0"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mn-ea"/>
              </a:rPr>
              <a:t>mips</a:t>
            </a:r>
            <a:r>
              <a:rPr lang="zh-CN" altLang="en-US" sz="2400" b="0"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mn-ea"/>
              </a:rPr>
              <a:t>，</a:t>
            </a:r>
            <a:r>
              <a:rPr lang="en-US" altLang="zh-CN" sz="2400" b="0"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mn-ea"/>
              </a:rPr>
              <a:t>risc-v</a:t>
            </a:r>
            <a:r>
              <a:rPr lang="zh-CN" altLang="en-US" sz="2400" b="0"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mn-ea"/>
              </a:rPr>
              <a:t>）</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zh-CN" altLang="x-none"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软件</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环境：Linux + C语言</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  </a:t>
            </a:r>
            <a:endParaRPr lang="en-US"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pic>
        <p:nvPicPr>
          <p:cNvPr id="2" name="内容占位符 20482"/>
          <p:cNvPicPr>
            <a:picLocks noGrp="true" noChangeAspect="true"/>
          </p:cNvPicPr>
          <p:nvPr>
            <p:ph idx="2147483647"/>
          </p:nvPr>
        </p:nvPicPr>
        <p:blipFill>
          <a:blip r:embed="rId1"/>
          <a:stretch>
            <a:fillRect/>
          </a:stretch>
        </p:blipFill>
        <p:spPr>
          <a:xfrm>
            <a:off x="0" y="0"/>
            <a:ext cx="838200" cy="517525"/>
          </a:xfrm>
        </p:spPr>
      </p:pic>
      <p:grpSp>
        <p:nvGrpSpPr>
          <p:cNvPr id="17413" name="组合 17412"/>
          <p:cNvGrpSpPr/>
          <p:nvPr/>
        </p:nvGrpSpPr>
        <p:grpSpPr>
          <a:xfrm>
            <a:off x="5418138" y="1552575"/>
            <a:ext cx="3598862" cy="4233863"/>
            <a:chOff x="0" y="0"/>
            <a:chExt cx="2267" cy="2667"/>
          </a:xfrm>
        </p:grpSpPr>
        <p:grpSp>
          <p:nvGrpSpPr>
            <p:cNvPr id="3" name="组合 17413"/>
            <p:cNvGrpSpPr/>
            <p:nvPr/>
          </p:nvGrpSpPr>
          <p:grpSpPr>
            <a:xfrm>
              <a:off x="0" y="0"/>
              <a:ext cx="2267" cy="2267"/>
              <a:chOff x="0" y="0"/>
              <a:chExt cx="2267" cy="2267"/>
            </a:xfrm>
          </p:grpSpPr>
          <p:sp>
            <p:nvSpPr>
              <p:cNvPr id="17414" name="椭圆 20486"/>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17415" name="椭圆 20487"/>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17416" name="椭圆 20488"/>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17417" name="文本框 20489"/>
              <p:cNvSpPr txBox="true"/>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裸机</a:t>
                </a:r>
                <a:endParaRPr lang="zh-CN" altLang="en-US" sz="1400" dirty="0">
                  <a:solidFill>
                    <a:srgbClr val="000000"/>
                  </a:solidFill>
                  <a:latin typeface="DejaVu Sans" panose="020B0603030804020204" charset="0"/>
                  <a:ea typeface="方正书宋_GBK" panose="02000000000000000000" charset="-122"/>
                </a:endParaRPr>
              </a:p>
            </p:txBody>
          </p:sp>
          <p:sp>
            <p:nvSpPr>
              <p:cNvPr id="17418" name="文本框 20490"/>
              <p:cNvSpPr txBox="true"/>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作</a:t>
                </a:r>
                <a:endParaRPr lang="zh-CN" altLang="en-US" sz="1400" dirty="0">
                  <a:solidFill>
                    <a:srgbClr val="000000"/>
                  </a:solidFill>
                  <a:latin typeface="DejaVu Sans" panose="020B0603030804020204" charset="0"/>
                  <a:ea typeface="方正书宋_GBK" panose="02000000000000000000" charset="-122"/>
                </a:endParaRPr>
              </a:p>
            </p:txBody>
          </p:sp>
          <p:sp>
            <p:nvSpPr>
              <p:cNvPr id="17419" name="文本框 20491"/>
              <p:cNvSpPr txBox="true"/>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系</a:t>
                </a:r>
                <a:endParaRPr lang="zh-CN" altLang="en-US" sz="1400" dirty="0">
                  <a:solidFill>
                    <a:srgbClr val="000000"/>
                  </a:solidFill>
                  <a:latin typeface="DejaVu Sans" panose="020B0603030804020204" charset="0"/>
                  <a:ea typeface="方正书宋_GBK" panose="02000000000000000000" charset="-122"/>
                </a:endParaRPr>
              </a:p>
            </p:txBody>
          </p:sp>
          <p:sp>
            <p:nvSpPr>
              <p:cNvPr id="17420" name="文本框 20492"/>
              <p:cNvSpPr txBox="true"/>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统</a:t>
                </a:r>
                <a:endParaRPr lang="zh-CN" altLang="en-US" sz="1400" dirty="0">
                  <a:solidFill>
                    <a:srgbClr val="000000"/>
                  </a:solidFill>
                  <a:latin typeface="DejaVu Sans" panose="020B0603030804020204" charset="0"/>
                  <a:ea typeface="方正书宋_GBK" panose="02000000000000000000" charset="-122"/>
                </a:endParaRPr>
              </a:p>
            </p:txBody>
          </p:sp>
          <p:sp>
            <p:nvSpPr>
              <p:cNvPr id="17421" name="文本框 20493"/>
              <p:cNvSpPr txBox="true"/>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应</a:t>
                </a:r>
                <a:endParaRPr lang="zh-CN" altLang="en-US" sz="1400" dirty="0">
                  <a:solidFill>
                    <a:srgbClr val="000000"/>
                  </a:solidFill>
                  <a:latin typeface="DejaVu Sans" panose="020B0603030804020204" charset="0"/>
                  <a:ea typeface="方正书宋_GBK" panose="02000000000000000000" charset="-122"/>
                </a:endParaRPr>
              </a:p>
            </p:txBody>
          </p:sp>
          <p:sp>
            <p:nvSpPr>
              <p:cNvPr id="17422" name="文本框 20494"/>
              <p:cNvSpPr txBox="true"/>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17423" name="文本框 20495"/>
              <p:cNvSpPr txBox="true"/>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17424" name="文本框 20496"/>
              <p:cNvSpPr txBox="true"/>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17425" name="文本框 20497"/>
              <p:cNvSpPr txBox="true"/>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17426" name="文本框 20498"/>
              <p:cNvSpPr txBox="true"/>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17427" name="文本框 20499"/>
              <p:cNvSpPr txBox="true"/>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17428" name="文本框 20500"/>
              <p:cNvSpPr txBox="true"/>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户</a:t>
                </a:r>
                <a:endParaRPr lang="zh-CN" altLang="en-US" sz="1400" dirty="0">
                  <a:solidFill>
                    <a:srgbClr val="000000"/>
                  </a:solidFill>
                  <a:latin typeface="DejaVu Sans" panose="020B0603030804020204" charset="0"/>
                  <a:ea typeface="方正书宋_GBK" panose="02000000000000000000" charset="-122"/>
                </a:endParaRPr>
              </a:p>
            </p:txBody>
          </p:sp>
          <p:sp>
            <p:nvSpPr>
              <p:cNvPr id="17429" name="文本框 20501"/>
              <p:cNvSpPr txBox="true"/>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操</a:t>
                </a:r>
                <a:endParaRPr lang="zh-CN" altLang="en-US" sz="1400" dirty="0">
                  <a:solidFill>
                    <a:srgbClr val="000000"/>
                  </a:solidFill>
                  <a:latin typeface="DejaVu Sans" panose="020B0603030804020204" charset="0"/>
                  <a:ea typeface="方正书宋_GBK" panose="02000000000000000000" charset="-122"/>
                </a:endParaRPr>
              </a:p>
            </p:txBody>
          </p:sp>
        </p:grpSp>
        <p:sp>
          <p:nvSpPr>
            <p:cNvPr id="17431" name="矩形 20502"/>
            <p:cNvSpPr/>
            <p:nvPr/>
          </p:nvSpPr>
          <p:spPr>
            <a:xfrm>
              <a:off x="199" y="2409"/>
              <a:ext cx="1755"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grpSp>
      <p:sp>
        <p:nvSpPr>
          <p:cNvPr id="17432" name="矩形 20503"/>
          <p:cNvSpPr/>
          <p:nvPr/>
        </p:nvSpPr>
        <p:spPr>
          <a:xfrm>
            <a:off x="442913" y="6048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如何学习操作系统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17433" name="矩形 2050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32">
                                            <p:txEl>
                                              <p:charRg st="0" end="13"/>
                                            </p:txEl>
                                          </p:spTgt>
                                        </p:tgtEl>
                                        <p:attrNameLst>
                                          <p:attrName>style.visibility</p:attrName>
                                        </p:attrNameLst>
                                      </p:cBhvr>
                                      <p:to>
                                        <p:strVal val="visible"/>
                                      </p:to>
                                    </p:set>
                                    <p:anim calcmode="lin" valueType="num">
                                      <p:cBhvr additive="base">
                                        <p:cTn id="7" dur="1000" fill="hold"/>
                                        <p:tgtEl>
                                          <p:spTgt spid="17432">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32">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0">
                                            <p:txEl>
                                              <p:charRg st="0" end="26"/>
                                            </p:txEl>
                                          </p:spTgt>
                                        </p:tgtEl>
                                        <p:attrNameLst>
                                          <p:attrName>style.visibility</p:attrName>
                                        </p:attrNameLst>
                                      </p:cBhvr>
                                      <p:to>
                                        <p:strVal val="visible"/>
                                      </p:to>
                                    </p:set>
                                    <p:anim calcmode="lin" valueType="num">
                                      <p:cBhvr additive="base">
                                        <p:cTn id="13" dur="500" fill="hold"/>
                                        <p:tgtEl>
                                          <p:spTgt spid="17410">
                                            <p:txEl>
                                              <p:charRg st="0"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0">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anim calcmode="lin" valueType="num">
                                      <p:cBhvr additive="base">
                                        <p:cTn id="19" dur="500" fill="hold"/>
                                        <p:tgtEl>
                                          <p:spTgt spid="17413"/>
                                        </p:tgtEl>
                                        <p:attrNameLst>
                                          <p:attrName>ppt_x</p:attrName>
                                        </p:attrNameLst>
                                      </p:cBhvr>
                                      <p:tavLst>
                                        <p:tav tm="0">
                                          <p:val>
                                            <p:strVal val="1+#ppt_w/2"/>
                                          </p:val>
                                        </p:tav>
                                        <p:tav tm="100000">
                                          <p:val>
                                            <p:strVal val="#ppt_x"/>
                                          </p:val>
                                        </p:tav>
                                      </p:tavLst>
                                    </p:anim>
                                    <p:anim calcmode="lin" valueType="num">
                                      <p:cBhvr additive="base">
                                        <p:cTn id="20"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410">
                                            <p:txEl>
                                              <p:charRg st="26" end="44"/>
                                            </p:txEl>
                                          </p:spTgt>
                                        </p:tgtEl>
                                        <p:attrNameLst>
                                          <p:attrName>style.visibility</p:attrName>
                                        </p:attrNameLst>
                                      </p:cBhvr>
                                      <p:to>
                                        <p:strVal val="visible"/>
                                      </p:to>
                                    </p:set>
                                    <p:anim calcmode="lin" valueType="num">
                                      <p:cBhvr additive="base">
                                        <p:cTn id="25" dur="500" fill="hold"/>
                                        <p:tgtEl>
                                          <p:spTgt spid="17410">
                                            <p:txEl>
                                              <p:charRg st="26" end="4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0">
                                            <p:txEl>
                                              <p:charRg st="26" end="4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0">
                                            <p:txEl>
                                              <p:charRg st="44" end="56"/>
                                            </p:txEl>
                                          </p:spTgt>
                                        </p:tgtEl>
                                        <p:attrNameLst>
                                          <p:attrName>style.visibility</p:attrName>
                                        </p:attrNameLst>
                                      </p:cBhvr>
                                      <p:to>
                                        <p:strVal val="visible"/>
                                      </p:to>
                                    </p:set>
                                    <p:anim calcmode="lin" valueType="num">
                                      <p:cBhvr additive="base">
                                        <p:cTn id="31" dur="500" fill="hold"/>
                                        <p:tgtEl>
                                          <p:spTgt spid="17410">
                                            <p:txEl>
                                              <p:charRg st="44" end="5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0">
                                            <p:txEl>
                                              <p:charRg st="44" end="5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10">
                                            <p:txEl>
                                              <p:charRg st="56" end="71"/>
                                            </p:txEl>
                                          </p:spTgt>
                                        </p:tgtEl>
                                        <p:attrNameLst>
                                          <p:attrName>style.visibility</p:attrName>
                                        </p:attrNameLst>
                                      </p:cBhvr>
                                      <p:to>
                                        <p:strVal val="visible"/>
                                      </p:to>
                                    </p:set>
                                    <p:anim calcmode="lin" valueType="num">
                                      <p:cBhvr additive="base">
                                        <p:cTn id="37" dur="500" fill="hold"/>
                                        <p:tgtEl>
                                          <p:spTgt spid="17410">
                                            <p:txEl>
                                              <p:charRg st="56" end="7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0">
                                            <p:txEl>
                                              <p:charRg st="56" end="7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410">
                                            <p:txEl>
                                              <p:charRg st="4" end="4"/>
                                            </p:txEl>
                                          </p:spTgt>
                                        </p:tgtEl>
                                        <p:attrNameLst>
                                          <p:attrName>style.visibility</p:attrName>
                                        </p:attrNameLst>
                                      </p:cBhvr>
                                      <p:to>
                                        <p:strVal val="visible"/>
                                      </p:to>
                                    </p:set>
                                    <p:anim calcmode="lin" valueType="num">
                                      <p:cBhvr additive="base">
                                        <p:cTn id="43" dur="500" fill="hold"/>
                                        <p:tgtEl>
                                          <p:spTgt spid="17410">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0">
                                            <p:txEl>
                                              <p:char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0">
                                            <p:txEl>
                                              <p:charRg st="71" end="88"/>
                                            </p:txEl>
                                          </p:spTgt>
                                        </p:tgtEl>
                                        <p:attrNameLst>
                                          <p:attrName>style.visibility</p:attrName>
                                        </p:attrNameLst>
                                      </p:cBhvr>
                                      <p:to>
                                        <p:strVal val="visible"/>
                                      </p:to>
                                    </p:set>
                                    <p:anim calcmode="lin" valueType="num">
                                      <p:cBhvr additive="base">
                                        <p:cTn id="47" dur="500" fill="hold"/>
                                        <p:tgtEl>
                                          <p:spTgt spid="17410">
                                            <p:txEl>
                                              <p:charRg st="71" end="8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0">
                                            <p:txEl>
                                              <p:charRg st="71" end="8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410">
                                            <p:txEl>
                                              <p:charRg st="5" end="5"/>
                                            </p:txEl>
                                          </p:spTgt>
                                        </p:tgtEl>
                                        <p:attrNameLst>
                                          <p:attrName>style.visibility</p:attrName>
                                        </p:attrNameLst>
                                      </p:cBhvr>
                                      <p:to>
                                        <p:strVal val="visible"/>
                                      </p:to>
                                    </p:set>
                                    <p:anim calcmode="lin" valueType="num">
                                      <p:cBhvr additive="base">
                                        <p:cTn id="51" dur="500" fill="hold"/>
                                        <p:tgtEl>
                                          <p:spTgt spid="17410">
                                            <p:txEl>
                                              <p:char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410">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矩形 71681"/>
          <p:cNvSpPr/>
          <p:nvPr/>
        </p:nvSpPr>
        <p:spPr>
          <a:xfrm>
            <a:off x="441325" y="647700"/>
            <a:ext cx="7129463" cy="823913"/>
          </a:xfrm>
          <a:prstGeom prst="rect">
            <a:avLst/>
          </a:prstGeom>
          <a:noFill/>
          <a:ln w="9525">
            <a:noFill/>
            <a:miter/>
          </a:ln>
        </p:spPr>
        <p:txBody>
          <a:bodyPr>
            <a:spAutoFit/>
          </a:bodyPr>
          <a:p>
            <a:pPr marL="533400" lvl="0" indent="-533400" algn="l" fontAlgn="base">
              <a:lnSpc>
                <a:spcPct val="120000"/>
              </a:lnSpc>
              <a:buClr>
                <a:schemeClr val="tx2"/>
              </a:buClr>
              <a:buSzPct val="95000"/>
            </a:pPr>
            <a:r>
              <a:rPr lang="en-US" altLang="x-none"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操作系统的主要特点</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71682"/>
          <p:cNvPicPr>
            <a:picLocks noGrp="true" noChangeAspect="true"/>
          </p:cNvPicPr>
          <p:nvPr>
            <p:ph idx="2147483647"/>
          </p:nvPr>
        </p:nvPicPr>
        <p:blipFill>
          <a:blip r:embed="rId1"/>
          <a:stretch>
            <a:fillRect/>
          </a:stretch>
        </p:blipFill>
        <p:spPr>
          <a:xfrm>
            <a:off x="0" y="0"/>
            <a:ext cx="838200" cy="517525"/>
          </a:xfrm>
        </p:spPr>
      </p:pic>
      <p:sp>
        <p:nvSpPr>
          <p:cNvPr id="91140" name="矩形 7168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1141" name="矩形 71684"/>
          <p:cNvSpPr>
            <a:spLocks noGrp="true"/>
          </p:cNvSpPr>
          <p:nvPr/>
        </p:nvSpPr>
        <p:spPr>
          <a:xfrm>
            <a:off x="733425" y="1617663"/>
            <a:ext cx="7772400" cy="4114800"/>
          </a:xfrm>
          <a:prstGeom prst="rect">
            <a:avLst/>
          </a:prstGeom>
          <a:noFill/>
          <a:ln w="9525">
            <a:noFill/>
            <a:miter/>
          </a:ln>
        </p:spPr>
        <p:txBody>
          <a:bodyPr/>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该系统用</a:t>
            </a:r>
            <a:r>
              <a:rPr lang="en-US" altLang="zh-CN"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a:t>
            </a: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语言编写，易读、易懂、易修改、易移植到别的计算机上。</a:t>
            </a:r>
            <a:endPar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它有一个简单的用户界面 </a:t>
            </a:r>
            <a:r>
              <a:rPr lang="en-US" altLang="x-none"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shell</a:t>
            </a:r>
            <a:endParaRPr lang="en-US" altLang="x-none"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采用树形目录结构组织文件系统。</a:t>
            </a:r>
            <a:endPar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文件、设备统一处理</a:t>
            </a:r>
            <a:endPar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精巧的内核和丰富的核外系统程序</a:t>
            </a:r>
            <a:endPar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 name="文本框 7168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52</a:t>
            </a:r>
            <a:endParaRPr lang="zh-CN" altLang="en-US" sz="1400" b="0" dirty="0">
              <a:solidFill>
                <a:schemeClr val="tx2"/>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xEl>
                                              <p:charRg st="0" end="34"/>
                                            </p:txEl>
                                          </p:spTgt>
                                        </p:tgtEl>
                                        <p:attrNameLst>
                                          <p:attrName>style.visibility</p:attrName>
                                        </p:attrNameLst>
                                      </p:cBhvr>
                                      <p:to>
                                        <p:strVal val="visible"/>
                                      </p:to>
                                    </p:set>
                                    <p:anim calcmode="lin" valueType="num">
                                      <p:cBhvr additive="base">
                                        <p:cTn id="7" dur="500" fill="hold"/>
                                        <p:tgtEl>
                                          <p:spTgt spid="91141">
                                            <p:txEl>
                                              <p:charRg st="0" end="3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41">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1">
                                            <p:txEl>
                                              <p:charRg st="34" end="54"/>
                                            </p:txEl>
                                          </p:spTgt>
                                        </p:tgtEl>
                                        <p:attrNameLst>
                                          <p:attrName>style.visibility</p:attrName>
                                        </p:attrNameLst>
                                      </p:cBhvr>
                                      <p:to>
                                        <p:strVal val="visible"/>
                                      </p:to>
                                    </p:set>
                                    <p:anim calcmode="lin" valueType="num">
                                      <p:cBhvr additive="base">
                                        <p:cTn id="13" dur="500" fill="hold"/>
                                        <p:tgtEl>
                                          <p:spTgt spid="91141">
                                            <p:txEl>
                                              <p:charRg st="34" end="5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41">
                                            <p:txEl>
                                              <p:charRg st="34"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41">
                                            <p:txEl>
                                              <p:charRg st="54" end="81"/>
                                            </p:txEl>
                                          </p:spTgt>
                                        </p:tgtEl>
                                        <p:attrNameLst>
                                          <p:attrName>style.visibility</p:attrName>
                                        </p:attrNameLst>
                                      </p:cBhvr>
                                      <p:to>
                                        <p:strVal val="visible"/>
                                      </p:to>
                                    </p:set>
                                    <p:anim calcmode="lin" valueType="num">
                                      <p:cBhvr additive="base">
                                        <p:cTn id="19" dur="500" fill="hold"/>
                                        <p:tgtEl>
                                          <p:spTgt spid="91141">
                                            <p:txEl>
                                              <p:charRg st="54" end="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41">
                                            <p:txEl>
                                              <p:charRg st="54" end="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41">
                                            <p:txEl>
                                              <p:charRg st="81" end="91"/>
                                            </p:txEl>
                                          </p:spTgt>
                                        </p:tgtEl>
                                        <p:attrNameLst>
                                          <p:attrName>style.visibility</p:attrName>
                                        </p:attrNameLst>
                                      </p:cBhvr>
                                      <p:to>
                                        <p:strVal val="visible"/>
                                      </p:to>
                                    </p:set>
                                    <p:anim calcmode="lin" valueType="num">
                                      <p:cBhvr additive="base">
                                        <p:cTn id="25" dur="500" fill="hold"/>
                                        <p:tgtEl>
                                          <p:spTgt spid="91141">
                                            <p:txEl>
                                              <p:charRg st="81" end="9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141">
                                            <p:txEl>
                                              <p:charRg st="81" end="9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41">
                                            <p:txEl>
                                              <p:charRg st="91" end="104"/>
                                            </p:txEl>
                                          </p:spTgt>
                                        </p:tgtEl>
                                        <p:attrNameLst>
                                          <p:attrName>style.visibility</p:attrName>
                                        </p:attrNameLst>
                                      </p:cBhvr>
                                      <p:to>
                                        <p:strVal val="visible"/>
                                      </p:to>
                                    </p:set>
                                    <p:anim calcmode="lin" valueType="num">
                                      <p:cBhvr additive="base">
                                        <p:cTn id="31" dur="500" fill="hold"/>
                                        <p:tgtEl>
                                          <p:spTgt spid="91141">
                                            <p:txEl>
                                              <p:charRg st="91" end="10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41">
                                            <p:txEl>
                                              <p:charRg st="91" end="10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true"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1" name="内容占位符 76802"/>
          <p:cNvPicPr>
            <a:picLocks noGrp="true" noChangeAspect="true"/>
          </p:cNvPicPr>
          <p:nvPr>
            <p:ph idx="2147483647"/>
          </p:nvPr>
        </p:nvPicPr>
        <p:blipFill>
          <a:blip r:embed="rId1"/>
          <a:stretch>
            <a:fillRect/>
          </a:stretch>
        </p:blipFill>
        <p:spPr>
          <a:xfrm>
            <a:off x="0" y="0"/>
            <a:ext cx="838200" cy="517525"/>
          </a:xfrm>
        </p:spPr>
      </p:pic>
      <p:sp>
        <p:nvSpPr>
          <p:cNvPr id="92163" name="矩形 7680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小结</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2164" name="矩形 92163"/>
          <p:cNvSpPr/>
          <p:nvPr/>
        </p:nvSpPr>
        <p:spPr>
          <a:xfrm>
            <a:off x="723900" y="828675"/>
            <a:ext cx="5156200" cy="881063"/>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44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本章小结</a:t>
            </a:r>
            <a:endParaRPr lang="zh-CN" altLang="en-US" sz="44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2165" name="矩形 92164"/>
          <p:cNvSpPr/>
          <p:nvPr/>
        </p:nvSpPr>
        <p:spPr>
          <a:xfrm>
            <a:off x="1173163" y="1981200"/>
            <a:ext cx="7504112" cy="4114800"/>
          </a:xfrm>
          <a:prstGeom prst="rect">
            <a:avLst/>
          </a:prstGeom>
          <a:noFill/>
          <a:ln w="9525">
            <a:noFill/>
            <a:miter/>
          </a:ln>
        </p:spPr>
        <p:txBody>
          <a:bodyPr anchor="t"/>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1. 操作系统的产生和发展（多道程序，分时技术）。</a:t>
            </a:r>
            <a:endParaRPr lang="zh-CN" altLang="en-US"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2. 操作系统在计算机系统中的地位。</a:t>
            </a:r>
            <a:endParaRPr lang="zh-CN" altLang="en-US"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3. 为什么需要操作系统。</a:t>
            </a:r>
            <a:endParaRPr lang="zh-CN" altLang="en-US"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4. 操作系统的定义与特征</a:t>
            </a:r>
            <a:endParaRPr lang="zh-CN" altLang="en-US"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5. 操作系统的基本功能。</a:t>
            </a:r>
            <a:endParaRPr lang="zh-CN" altLang="en-US"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26"/>
                                            </p:txEl>
                                          </p:spTgt>
                                        </p:tgtEl>
                                        <p:attrNameLst>
                                          <p:attrName>style.visibility</p:attrName>
                                        </p:attrNameLst>
                                      </p:cBhvr>
                                      <p:to>
                                        <p:strVal val="visible"/>
                                      </p:to>
                                    </p:set>
                                    <p:anim calcmode="lin" valueType="num">
                                      <p:cBhvr additive="base">
                                        <p:cTn id="7" dur="500" fill="hold"/>
                                        <p:tgtEl>
                                          <p:spTgt spid="9216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26" end="45"/>
                                            </p:txEl>
                                          </p:spTgt>
                                        </p:tgtEl>
                                        <p:attrNameLst>
                                          <p:attrName>style.visibility</p:attrName>
                                        </p:attrNameLst>
                                      </p:cBhvr>
                                      <p:to>
                                        <p:strVal val="visible"/>
                                      </p:to>
                                    </p:set>
                                    <p:anim calcmode="lin" valueType="num">
                                      <p:cBhvr additive="base">
                                        <p:cTn id="13" dur="500" fill="hold"/>
                                        <p:tgtEl>
                                          <p:spTgt spid="92165">
                                            <p:txEl>
                                              <p:charRg st="26" end="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26" end="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45" end="59"/>
                                            </p:txEl>
                                          </p:spTgt>
                                        </p:tgtEl>
                                        <p:attrNameLst>
                                          <p:attrName>style.visibility</p:attrName>
                                        </p:attrNameLst>
                                      </p:cBhvr>
                                      <p:to>
                                        <p:strVal val="visible"/>
                                      </p:to>
                                    </p:set>
                                    <p:anim calcmode="lin" valueType="num">
                                      <p:cBhvr additive="base">
                                        <p:cTn id="19" dur="500" fill="hold"/>
                                        <p:tgtEl>
                                          <p:spTgt spid="92165">
                                            <p:txEl>
                                              <p:charRg st="45" end="5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45" end="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59" end="73"/>
                                            </p:txEl>
                                          </p:spTgt>
                                        </p:tgtEl>
                                        <p:attrNameLst>
                                          <p:attrName>style.visibility</p:attrName>
                                        </p:attrNameLst>
                                      </p:cBhvr>
                                      <p:to>
                                        <p:strVal val="visible"/>
                                      </p:to>
                                    </p:set>
                                    <p:anim calcmode="lin" valueType="num">
                                      <p:cBhvr additive="base">
                                        <p:cTn id="25" dur="500" fill="hold"/>
                                        <p:tgtEl>
                                          <p:spTgt spid="92165">
                                            <p:txEl>
                                              <p:charRg st="59" end="7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59" end="7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73" end="87"/>
                                            </p:txEl>
                                          </p:spTgt>
                                        </p:tgtEl>
                                        <p:attrNameLst>
                                          <p:attrName>style.visibility</p:attrName>
                                        </p:attrNameLst>
                                      </p:cBhvr>
                                      <p:to>
                                        <p:strVal val="visible"/>
                                      </p:to>
                                    </p:set>
                                    <p:anim calcmode="lin" valueType="num">
                                      <p:cBhvr additive="base">
                                        <p:cTn id="31" dur="500" fill="hold"/>
                                        <p:tgtEl>
                                          <p:spTgt spid="92165">
                                            <p:txEl>
                                              <p:charRg st="73" end="8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73" end="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1" name="内容占位符 76802"/>
          <p:cNvPicPr>
            <a:picLocks noGrp="true" noChangeAspect="true"/>
          </p:cNvPicPr>
          <p:nvPr>
            <p:ph idx="2147483647"/>
          </p:nvPr>
        </p:nvPicPr>
        <p:blipFill>
          <a:blip r:embed="rId1"/>
          <a:stretch>
            <a:fillRect/>
          </a:stretch>
        </p:blipFill>
        <p:spPr>
          <a:xfrm>
            <a:off x="0" y="0"/>
            <a:ext cx="838200" cy="517525"/>
          </a:xfrm>
        </p:spPr>
      </p:pic>
      <p:sp>
        <p:nvSpPr>
          <p:cNvPr id="92163" name="矩形 7680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小结</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2165" name="矩形 92164"/>
          <p:cNvSpPr/>
          <p:nvPr/>
        </p:nvSpPr>
        <p:spPr>
          <a:xfrm>
            <a:off x="265430" y="876300"/>
            <a:ext cx="8509000" cy="4652645"/>
          </a:xfrm>
          <a:prstGeom prst="rect">
            <a:avLst/>
          </a:prstGeom>
          <a:noFill/>
          <a:ln w="9525">
            <a:noFill/>
            <a:miter/>
          </a:ln>
        </p:spPr>
        <p:txBody>
          <a:bodyPr anchor="t"/>
          <a:p>
            <a:pPr marL="571500" lvl="0" indent="-571500" algn="l">
              <a:lnSpc>
                <a:spcPct val="90000"/>
              </a:lnSpc>
              <a:spcBef>
                <a:spcPct val="30000"/>
              </a:spcBef>
              <a:buClr>
                <a:schemeClr val="tx2"/>
              </a:buClr>
              <a:buSzPct val="95000"/>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1</a:t>
            </a:r>
            <a:r>
              <a:rPr lang="en-US" altLang="zh-CN" sz="2400" dirty="0">
                <a:solidFill>
                  <a:schemeClr val="tx1"/>
                </a:solidFill>
                <a:latin typeface="DejaVu Sans" panose="020B0603030804020204" charset="0"/>
                <a:ea typeface="方正书宋_GBK" panose="02000000000000000000" charset="-122"/>
              </a:rPr>
              <a:t>-9 </a:t>
            </a:r>
            <a:r>
              <a:rPr lang="zh-CN" altLang="en-US" sz="2400" dirty="0">
                <a:solidFill>
                  <a:schemeClr val="tx1"/>
                </a:solidFill>
                <a:latin typeface="DejaVu Sans" panose="020B0603030804020204" charset="0"/>
                <a:ea typeface="方正书宋_GBK" panose="02000000000000000000" charset="-122"/>
              </a:rPr>
              <a:t>设一计算机系统有输入机一台，打印机</a:t>
            </a:r>
            <a:r>
              <a:rPr lang="en-US" altLang="zh-CN" sz="2400" dirty="0">
                <a:solidFill>
                  <a:schemeClr val="tx1"/>
                </a:solidFill>
                <a:latin typeface="DejaVu Sans" panose="020B0603030804020204" charset="0"/>
                <a:ea typeface="方正书宋_GBK" panose="02000000000000000000" charset="-122"/>
              </a:rPr>
              <a:t>2</a:t>
            </a:r>
            <a:r>
              <a:rPr lang="zh-CN" altLang="en-US" sz="2400" dirty="0">
                <a:solidFill>
                  <a:schemeClr val="tx1"/>
                </a:solidFill>
                <a:latin typeface="DejaVu Sans" panose="020B0603030804020204" charset="0"/>
                <a:ea typeface="方正书宋_GBK" panose="02000000000000000000" charset="-122"/>
              </a:rPr>
              <a:t>台，现有</a:t>
            </a:r>
            <a:r>
              <a:rPr lang="en-US" altLang="zh-CN" sz="2400" dirty="0">
                <a:solidFill>
                  <a:schemeClr val="tx1"/>
                </a:solidFill>
                <a:latin typeface="DejaVu Sans" panose="020B0603030804020204" charset="0"/>
                <a:ea typeface="方正书宋_GBK" panose="02000000000000000000" charset="-122"/>
              </a:rPr>
              <a:t>AB</a:t>
            </a:r>
            <a:r>
              <a:rPr lang="zh-CN" altLang="en-US" sz="2400" dirty="0">
                <a:solidFill>
                  <a:schemeClr val="tx1"/>
                </a:solidFill>
                <a:latin typeface="DejaVu Sans" panose="020B0603030804020204" charset="0"/>
                <a:ea typeface="方正书宋_GBK" panose="02000000000000000000" charset="-122"/>
              </a:rPr>
              <a:t>两道程序同时投入运行，</a:t>
            </a:r>
            <a:r>
              <a:rPr lang="en-US" altLang="zh-CN" sz="2400" dirty="0">
                <a:solidFill>
                  <a:schemeClr val="tx1"/>
                </a:solidFill>
                <a:latin typeface="DejaVu Sans" panose="020B0603030804020204" charset="0"/>
                <a:ea typeface="方正书宋_GBK" panose="02000000000000000000" charset="-122"/>
              </a:rPr>
              <a:t>A</a:t>
            </a:r>
            <a:r>
              <a:rPr lang="zh-CN" altLang="en-US" sz="2400" dirty="0">
                <a:solidFill>
                  <a:schemeClr val="tx1"/>
                </a:solidFill>
                <a:latin typeface="DejaVu Sans" panose="020B0603030804020204" charset="0"/>
                <a:ea typeface="方正书宋_GBK" panose="02000000000000000000" charset="-122"/>
              </a:rPr>
              <a:t>先运行，</a:t>
            </a:r>
            <a:r>
              <a:rPr lang="en-US" altLang="zh-CN" sz="2400" dirty="0">
                <a:solidFill>
                  <a:schemeClr val="tx1"/>
                </a:solidFill>
                <a:latin typeface="DejaVu Sans" panose="020B0603030804020204" charset="0"/>
                <a:ea typeface="方正书宋_GBK" panose="02000000000000000000" charset="-122"/>
              </a:rPr>
              <a:t>B</a:t>
            </a:r>
            <a:r>
              <a:rPr lang="zh-CN" altLang="en-US" sz="2400" dirty="0">
                <a:solidFill>
                  <a:schemeClr val="tx1"/>
                </a:solidFill>
                <a:latin typeface="DejaVu Sans" panose="020B0603030804020204" charset="0"/>
                <a:ea typeface="方正书宋_GBK" panose="02000000000000000000" charset="-122"/>
              </a:rPr>
              <a:t>后运行。</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程序</a:t>
            </a:r>
            <a:r>
              <a:rPr lang="en-US" altLang="zh-CN" sz="2400" dirty="0">
                <a:solidFill>
                  <a:schemeClr val="tx1"/>
                </a:solidFill>
                <a:latin typeface="DejaVu Sans" panose="020B0603030804020204" charset="0"/>
                <a:ea typeface="方正书宋_GBK" panose="02000000000000000000" charset="-122"/>
              </a:rPr>
              <a:t>A</a:t>
            </a:r>
            <a:r>
              <a:rPr lang="zh-CN" altLang="en-US" sz="2400" dirty="0">
                <a:solidFill>
                  <a:schemeClr val="tx1"/>
                </a:solidFill>
                <a:latin typeface="DejaVu Sans" panose="020B0603030804020204" charset="0"/>
                <a:ea typeface="方正书宋_GBK" panose="02000000000000000000" charset="-122"/>
              </a:rPr>
              <a:t>的运行轨迹为：计算</a:t>
            </a:r>
            <a:r>
              <a:rPr lang="en-US" altLang="zh-CN" sz="2400" dirty="0">
                <a:solidFill>
                  <a:schemeClr val="tx1"/>
                </a:solidFill>
                <a:latin typeface="DejaVu Sans" panose="020B0603030804020204" charset="0"/>
                <a:ea typeface="方正书宋_GBK" panose="02000000000000000000" charset="-122"/>
              </a:rPr>
              <a:t>50ms</a:t>
            </a:r>
            <a:r>
              <a:rPr lang="zh-CN" altLang="en-US" sz="2400" dirty="0">
                <a:solidFill>
                  <a:schemeClr val="tx1"/>
                </a:solidFill>
                <a:latin typeface="DejaVu Sans" panose="020B0603030804020204" charset="0"/>
                <a:ea typeface="方正书宋_GBK" panose="02000000000000000000" charset="-122"/>
              </a:rPr>
              <a:t>，打印信息</a:t>
            </a:r>
            <a:r>
              <a:rPr lang="en-US" altLang="zh-CN" sz="2400" dirty="0">
                <a:solidFill>
                  <a:schemeClr val="tx1"/>
                </a:solidFill>
                <a:latin typeface="DejaVu Sans" panose="020B0603030804020204" charset="0"/>
                <a:ea typeface="方正书宋_GBK" panose="02000000000000000000" charset="-122"/>
              </a:rPr>
              <a:t>100ms</a:t>
            </a:r>
            <a:r>
              <a:rPr lang="zh-CN" altLang="en-US" sz="2400" dirty="0">
                <a:solidFill>
                  <a:schemeClr val="tx1"/>
                </a:solidFill>
                <a:latin typeface="DejaVu Sans" panose="020B0603030804020204" charset="0"/>
                <a:ea typeface="方正书宋_GBK" panose="02000000000000000000" charset="-122"/>
              </a:rPr>
              <a:t>，再计算</a:t>
            </a:r>
            <a:r>
              <a:rPr lang="en-US" altLang="zh-CN" sz="2400" dirty="0">
                <a:solidFill>
                  <a:schemeClr val="tx1"/>
                </a:solidFill>
                <a:latin typeface="DejaVu Sans" panose="020B0603030804020204" charset="0"/>
                <a:ea typeface="方正书宋_GBK" panose="02000000000000000000" charset="-122"/>
              </a:rPr>
              <a:t>50ms</a:t>
            </a:r>
            <a:r>
              <a:rPr lang="zh-CN" altLang="en-US" sz="2400" dirty="0">
                <a:solidFill>
                  <a:schemeClr val="tx1"/>
                </a:solidFill>
                <a:latin typeface="DejaVu Sans" panose="020B0603030804020204" charset="0"/>
                <a:ea typeface="方正书宋_GBK" panose="02000000000000000000" charset="-122"/>
              </a:rPr>
              <a:t>，打印信息</a:t>
            </a:r>
            <a:r>
              <a:rPr lang="en-US" altLang="zh-CN" sz="2400" dirty="0">
                <a:solidFill>
                  <a:schemeClr val="tx1"/>
                </a:solidFill>
                <a:latin typeface="DejaVu Sans" panose="020B0603030804020204" charset="0"/>
                <a:ea typeface="方正书宋_GBK" panose="02000000000000000000" charset="-122"/>
              </a:rPr>
              <a:t>100ms</a:t>
            </a:r>
            <a:r>
              <a:rPr lang="zh-CN" altLang="en-US" sz="2400" dirty="0">
                <a:solidFill>
                  <a:schemeClr val="tx1"/>
                </a:solidFill>
                <a:latin typeface="DejaVu Sans" panose="020B0603030804020204" charset="0"/>
                <a:ea typeface="方正书宋_GBK" panose="02000000000000000000" charset="-122"/>
              </a:rPr>
              <a:t>，结束。</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程序</a:t>
            </a:r>
            <a:r>
              <a:rPr lang="en-US" altLang="zh-CN" sz="2400" dirty="0">
                <a:solidFill>
                  <a:schemeClr val="tx1"/>
                </a:solidFill>
                <a:latin typeface="DejaVu Sans" panose="020B0603030804020204" charset="0"/>
                <a:ea typeface="方正书宋_GBK" panose="02000000000000000000" charset="-122"/>
              </a:rPr>
              <a:t>B</a:t>
            </a:r>
            <a:r>
              <a:rPr lang="zh-CN" altLang="en-US" sz="2400" dirty="0">
                <a:solidFill>
                  <a:schemeClr val="tx1"/>
                </a:solidFill>
                <a:latin typeface="DejaVu Sans" panose="020B0603030804020204" charset="0"/>
                <a:ea typeface="方正书宋_GBK" panose="02000000000000000000" charset="-122"/>
              </a:rPr>
              <a:t>的运行轨迹为：计算</a:t>
            </a:r>
            <a:r>
              <a:rPr lang="en-US" altLang="zh-CN" sz="2400" dirty="0">
                <a:solidFill>
                  <a:schemeClr val="tx1"/>
                </a:solidFill>
                <a:latin typeface="DejaVu Sans" panose="020B0603030804020204" charset="0"/>
                <a:ea typeface="方正书宋_GBK" panose="02000000000000000000" charset="-122"/>
              </a:rPr>
              <a:t>50ms</a:t>
            </a:r>
            <a:r>
              <a:rPr lang="zh-CN" altLang="en-US" sz="2400" dirty="0">
                <a:solidFill>
                  <a:schemeClr val="tx1"/>
                </a:solidFill>
                <a:latin typeface="DejaVu Sans" panose="020B0603030804020204" charset="0"/>
                <a:ea typeface="方正书宋_GBK" panose="02000000000000000000" charset="-122"/>
              </a:rPr>
              <a:t>，输入数据</a:t>
            </a:r>
            <a:r>
              <a:rPr lang="en-US" altLang="zh-CN" sz="2400" dirty="0">
                <a:solidFill>
                  <a:schemeClr val="tx1"/>
                </a:solidFill>
                <a:latin typeface="DejaVu Sans" panose="020B0603030804020204" charset="0"/>
                <a:ea typeface="方正书宋_GBK" panose="02000000000000000000" charset="-122"/>
              </a:rPr>
              <a:t>80ms</a:t>
            </a:r>
            <a:r>
              <a:rPr lang="zh-CN" altLang="en-US" sz="2400" dirty="0">
                <a:solidFill>
                  <a:schemeClr val="tx1"/>
                </a:solidFill>
                <a:latin typeface="DejaVu Sans" panose="020B0603030804020204" charset="0"/>
                <a:ea typeface="方正书宋_GBK" panose="02000000000000000000" charset="-122"/>
              </a:rPr>
              <a:t>，再计算</a:t>
            </a:r>
            <a:r>
              <a:rPr lang="en-US" altLang="zh-CN" sz="2400" dirty="0">
                <a:solidFill>
                  <a:schemeClr val="tx1"/>
                </a:solidFill>
                <a:latin typeface="DejaVu Sans" panose="020B0603030804020204" charset="0"/>
                <a:ea typeface="方正书宋_GBK" panose="02000000000000000000" charset="-122"/>
              </a:rPr>
              <a:t>100ms</a:t>
            </a:r>
            <a:r>
              <a:rPr lang="zh-CN" altLang="en-US" sz="2400" dirty="0">
                <a:solidFill>
                  <a:schemeClr val="tx1"/>
                </a:solidFill>
                <a:latin typeface="DejaVu Sans" panose="020B0603030804020204" charset="0"/>
                <a:ea typeface="方正书宋_GBK" panose="02000000000000000000" charset="-122"/>
              </a:rPr>
              <a:t>，结束。</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en-US" altLang="zh-CN" sz="2400" dirty="0">
                <a:solidFill>
                  <a:schemeClr val="tx1"/>
                </a:solidFill>
                <a:latin typeface="DejaVu Sans" panose="020B0603030804020204" charset="0"/>
                <a:ea typeface="方正书宋_GBK" panose="02000000000000000000" charset="-122"/>
              </a:rPr>
              <a:t>1</a:t>
            </a:r>
            <a:r>
              <a:rPr lang="zh-CN" altLang="en-US" sz="2400" dirty="0">
                <a:solidFill>
                  <a:schemeClr val="tx1"/>
                </a:solidFill>
                <a:latin typeface="DejaVu Sans" panose="020B0603030804020204" charset="0"/>
                <a:ea typeface="方正书宋_GBK" panose="02000000000000000000" charset="-122"/>
              </a:rPr>
              <a:t>）画出这两道程序并发执行时的工作情况</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en-US" altLang="zh-CN" sz="2400" dirty="0">
                <a:solidFill>
                  <a:schemeClr val="tx1"/>
                </a:solidFill>
                <a:latin typeface="DejaVu Sans" panose="020B0603030804020204" charset="0"/>
                <a:ea typeface="方正书宋_GBK" panose="02000000000000000000" charset="-122"/>
              </a:rPr>
              <a:t>2</a:t>
            </a:r>
            <a:r>
              <a:rPr lang="zh-CN" altLang="en-US" sz="2400" dirty="0">
                <a:solidFill>
                  <a:schemeClr val="tx1"/>
                </a:solidFill>
                <a:latin typeface="DejaVu Sans" panose="020B0603030804020204" charset="0"/>
                <a:ea typeface="方正书宋_GBK" panose="02000000000000000000" charset="-122"/>
              </a:rPr>
              <a:t>）说明在这两道程序运行时，</a:t>
            </a:r>
            <a:r>
              <a:rPr lang="en-US" altLang="zh-CN" sz="2400" dirty="0">
                <a:solidFill>
                  <a:schemeClr val="tx1"/>
                </a:solidFill>
                <a:latin typeface="DejaVu Sans" panose="020B0603030804020204" charset="0"/>
                <a:ea typeface="方正书宋_GBK" panose="02000000000000000000" charset="-122"/>
              </a:rPr>
              <a:t>CPU</a:t>
            </a:r>
            <a:r>
              <a:rPr lang="zh-CN" altLang="en-US" sz="2400" dirty="0">
                <a:solidFill>
                  <a:schemeClr val="tx1"/>
                </a:solidFill>
                <a:latin typeface="DejaVu Sans" panose="020B0603030804020204" charset="0"/>
                <a:ea typeface="方正书宋_GBK" panose="02000000000000000000" charset="-122"/>
              </a:rPr>
              <a:t>有无空闲等待？</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en-US" altLang="zh-CN" sz="2400" dirty="0">
                <a:solidFill>
                  <a:schemeClr val="tx1"/>
                </a:solidFill>
                <a:latin typeface="DejaVu Sans" panose="020B0603030804020204" charset="0"/>
                <a:ea typeface="方正书宋_GBK" panose="02000000000000000000" charset="-122"/>
              </a:rPr>
              <a:t>3</a:t>
            </a:r>
            <a:r>
              <a:rPr lang="zh-CN" altLang="en-US" sz="2400" dirty="0">
                <a:solidFill>
                  <a:schemeClr val="tx1"/>
                </a:solidFill>
                <a:latin typeface="DejaVu Sans" panose="020B0603030804020204" charset="0"/>
                <a:ea typeface="方正书宋_GBK" panose="02000000000000000000" charset="-122"/>
              </a:rPr>
              <a:t>）程序</a:t>
            </a:r>
            <a:r>
              <a:rPr lang="en-US" altLang="zh-CN" sz="2400" dirty="0">
                <a:solidFill>
                  <a:schemeClr val="tx1"/>
                </a:solidFill>
                <a:latin typeface="DejaVu Sans" panose="020B0603030804020204" charset="0"/>
                <a:ea typeface="方正书宋_GBK" panose="02000000000000000000" charset="-122"/>
              </a:rPr>
              <a:t>AB</a:t>
            </a:r>
            <a:r>
              <a:rPr lang="zh-CN" altLang="en-US" sz="2400" dirty="0">
                <a:solidFill>
                  <a:schemeClr val="tx1"/>
                </a:solidFill>
                <a:latin typeface="DejaVu Sans" panose="020B0603030804020204" charset="0"/>
                <a:ea typeface="方正书宋_GBK" panose="02000000000000000000" charset="-122"/>
              </a:rPr>
              <a:t>运行时有无等待情况？</a:t>
            </a:r>
            <a:endParaRPr lang="zh-CN" altLang="en-US" sz="240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26"/>
                                            </p:txEl>
                                          </p:spTgt>
                                        </p:tgtEl>
                                        <p:attrNameLst>
                                          <p:attrName>style.visibility</p:attrName>
                                        </p:attrNameLst>
                                      </p:cBhvr>
                                      <p:to>
                                        <p:strVal val="visible"/>
                                      </p:to>
                                    </p:set>
                                    <p:anim calcmode="lin" valueType="num">
                                      <p:cBhvr additive="base">
                                        <p:cTn id="7" dur="500" fill="hold"/>
                                        <p:tgtEl>
                                          <p:spTgt spid="9216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1" end="1"/>
                                            </p:txEl>
                                          </p:spTgt>
                                        </p:tgtEl>
                                        <p:attrNameLst>
                                          <p:attrName>style.visibility</p:attrName>
                                        </p:attrNameLst>
                                      </p:cBhvr>
                                      <p:to>
                                        <p:strVal val="visible"/>
                                      </p:to>
                                    </p:set>
                                    <p:anim calcmode="lin" valueType="num">
                                      <p:cBhvr additive="base">
                                        <p:cTn id="13" dur="500" fill="hold"/>
                                        <p:tgtEl>
                                          <p:spTgt spid="9216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1" end="1"/>
                                            </p:txEl>
                                          </p:spTgt>
                                        </p:tgtEl>
                                        <p:attrNameLst>
                                          <p:attrName>style.visibility</p:attrName>
                                        </p:attrNameLst>
                                      </p:cBhvr>
                                      <p:to>
                                        <p:strVal val="visible"/>
                                      </p:to>
                                    </p:set>
                                    <p:anim calcmode="lin" valueType="num">
                                      <p:cBhvr additive="base">
                                        <p:cTn id="19" dur="500" fill="hold"/>
                                        <p:tgtEl>
                                          <p:spTgt spid="92165">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2" end="2"/>
                                            </p:txEl>
                                          </p:spTgt>
                                        </p:tgtEl>
                                        <p:attrNameLst>
                                          <p:attrName>style.visibility</p:attrName>
                                        </p:attrNameLst>
                                      </p:cBhvr>
                                      <p:to>
                                        <p:strVal val="visible"/>
                                      </p:to>
                                    </p:set>
                                    <p:anim calcmode="lin" valueType="num">
                                      <p:cBhvr additive="base">
                                        <p:cTn id="25" dur="500" fill="hold"/>
                                        <p:tgtEl>
                                          <p:spTgt spid="92165">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3" end="3"/>
                                            </p:txEl>
                                          </p:spTgt>
                                        </p:tgtEl>
                                        <p:attrNameLst>
                                          <p:attrName>style.visibility</p:attrName>
                                        </p:attrNameLst>
                                      </p:cBhvr>
                                      <p:to>
                                        <p:strVal val="visible"/>
                                      </p:to>
                                    </p:set>
                                    <p:anim calcmode="lin" valueType="num">
                                      <p:cBhvr additive="base">
                                        <p:cTn id="31" dur="500" fill="hold"/>
                                        <p:tgtEl>
                                          <p:spTgt spid="92165">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65">
                                            <p:txEl>
                                              <p:charRg st="4" end="4"/>
                                            </p:txEl>
                                          </p:spTgt>
                                        </p:tgtEl>
                                        <p:attrNameLst>
                                          <p:attrName>style.visibility</p:attrName>
                                        </p:attrNameLst>
                                      </p:cBhvr>
                                      <p:to>
                                        <p:strVal val="visible"/>
                                      </p:to>
                                    </p:set>
                                    <p:anim calcmode="lin" valueType="num">
                                      <p:cBhvr additive="base">
                                        <p:cTn id="37" dur="500" fill="hold"/>
                                        <p:tgtEl>
                                          <p:spTgt spid="92165">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5">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_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方正书宋_GBK"/>
        <a:font script="Hant" typeface="新細明體"/>
        <a:font script="Arab" typeface="DejaVu Sans"/>
        <a:font script="Hebr" typeface="DejaVu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ajorFont>
      <a:minorFont>
        <a:latin typeface="DejaVu Sans"/>
        <a:ea typeface=""/>
        <a:cs typeface=""/>
        <a:font script="Jpan" typeface="ＭＳ 明朝"/>
        <a:font script="Hang" typeface="맑은 고딕"/>
        <a:font script="Hans" typeface="方正书宋_GBK"/>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方正书宋_GBK"/>
        <a:font script="Hant" typeface="新細明體"/>
        <a:font script="Arab" typeface="DejaVu Sans"/>
        <a:font script="Hebr" typeface="DejaVu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ajorFont>
      <a:minorFont>
        <a:latin typeface="DejaVu Sans"/>
        <a:ea typeface=""/>
        <a:cs typeface=""/>
        <a:font script="Jpan" typeface="ＭＳ Ｐゴシック"/>
        <a:font script="Hang" typeface="맑은 고딕"/>
        <a:font script="Hans" typeface="方正书宋_GBK"/>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13980</Words>
  <Application>WPS 演示</Application>
  <PresentationFormat>在屏幕上显示</PresentationFormat>
  <Paragraphs>1564</Paragraphs>
  <Slides>92</Slides>
  <Notes>3</Notes>
  <HiddenSlides>0</HiddenSlides>
  <MMClips>0</MMClips>
  <ScaleCrop>false</ScaleCrop>
  <HeadingPairs>
    <vt:vector size="8" baseType="variant">
      <vt:variant>
        <vt:lpstr>已用的字体</vt:lpstr>
      </vt:variant>
      <vt:variant>
        <vt:i4>15</vt:i4>
      </vt:variant>
      <vt:variant>
        <vt:lpstr>主题</vt:lpstr>
      </vt:variant>
      <vt:variant>
        <vt:i4>22</vt:i4>
      </vt:variant>
      <vt:variant>
        <vt:lpstr>嵌入 OLE 服务器</vt:lpstr>
      </vt:variant>
      <vt:variant>
        <vt:i4>2</vt:i4>
      </vt:variant>
      <vt:variant>
        <vt:lpstr>幻灯片标题</vt:lpstr>
      </vt:variant>
      <vt:variant>
        <vt:i4>92</vt:i4>
      </vt:variant>
    </vt:vector>
  </HeadingPairs>
  <TitlesOfParts>
    <vt:vector size="131" baseType="lpstr">
      <vt:lpstr>Arial</vt:lpstr>
      <vt:lpstr>宋体</vt:lpstr>
      <vt:lpstr>Wingdings</vt:lpstr>
      <vt:lpstr>DejaVu Sans</vt:lpstr>
      <vt:lpstr>方正书宋_GBK</vt:lpstr>
      <vt:lpstr>OpenSymbol</vt:lpstr>
      <vt:lpstr>方正黑体_GBK</vt:lpstr>
      <vt:lpstr>Symbol</vt:lpstr>
      <vt:lpstr>MT Extra</vt:lpstr>
      <vt:lpstr>Kingsoft Extra</vt:lpstr>
      <vt:lpstr>方正楷体_GBK</vt:lpstr>
      <vt:lpstr>微软雅黑</vt:lpstr>
      <vt:lpstr>宋体</vt:lpstr>
      <vt:lpstr>Arial Unicode MS</vt:lpstr>
      <vt:lpstr>NanumBarunGothic</vt:lpstr>
      <vt:lpstr>SAF_2004_Template</vt:lpstr>
      <vt:lpstr>SAF_2004_Template_2</vt:lpstr>
      <vt:lpstr>SAF_2004_Template_3</vt:lpstr>
      <vt:lpstr>SAF_2004_Template_4</vt:lpstr>
      <vt:lpstr>1_SAF_2004_Template</vt:lpstr>
      <vt:lpstr>SAF_2004_Template</vt:lpstr>
      <vt:lpstr>3_SAF_2004_Template</vt:lpstr>
      <vt:lpstr>4_SAF_2004_Template</vt:lpstr>
      <vt:lpstr>5_SAF_2004_Template</vt:lpstr>
      <vt:lpstr>1_SAF_2004_Template_3</vt:lpstr>
      <vt:lpstr>6_SAF_2004_Template</vt:lpstr>
      <vt:lpstr>2_SAF_2004_Template</vt:lpstr>
      <vt:lpstr>7_SAF_2004_Template</vt:lpstr>
      <vt:lpstr>8_SAF_2004_Template</vt:lpstr>
      <vt:lpstr>9_SAF_2004_Template</vt:lpstr>
      <vt:lpstr>10_SAF_2004_Template</vt:lpstr>
      <vt:lpstr>11_SAF_2004_Template</vt:lpstr>
      <vt:lpstr>12_SAF_2004_Template</vt:lpstr>
      <vt:lpstr>13_SAF_2004_Template</vt:lpstr>
      <vt:lpstr>15_SAF_2004_Template</vt:lpstr>
      <vt:lpstr>2_SAF_2004_Template_3</vt:lpstr>
      <vt:lpstr>14_SAF_2004_Template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绪论——操作系统的形成与发展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实时系统参考模型</vt:lpstr>
      <vt:lpstr>实时系统参考模型</vt:lpstr>
      <vt:lpstr>实时任务调度算法 </vt:lpstr>
      <vt:lpstr>实时任务调度算法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990</cp:revision>
  <dcterms:created xsi:type="dcterms:W3CDTF">2021-10-11T08:37:19Z</dcterms:created>
  <dcterms:modified xsi:type="dcterms:W3CDTF">2021-10-11T08:37:19Z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