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 id="2147483699" r:id="rId6"/>
    <p:sldMasterId id="2147483712" r:id="rId7"/>
    <p:sldMasterId id="2147483725" r:id="rId8"/>
  </p:sldMasterIdLst>
  <p:notesMasterIdLst>
    <p:notesMasterId r:id="rId73"/>
  </p:notesMasterIdLst>
  <p:sldIdLst>
    <p:sldId id="624" r:id="rId9"/>
    <p:sldId id="625" r:id="rId10"/>
    <p:sldId id="647" r:id="rId11"/>
    <p:sldId id="613" r:id="rId12"/>
    <p:sldId id="736" r:id="rId13"/>
    <p:sldId id="737" r:id="rId14"/>
    <p:sldId id="614" r:id="rId15"/>
    <p:sldId id="626" r:id="rId16"/>
    <p:sldId id="1000" r:id="rId17"/>
    <p:sldId id="627" r:id="rId18"/>
    <p:sldId id="628" r:id="rId19"/>
    <p:sldId id="631" r:id="rId20"/>
    <p:sldId id="810" r:id="rId21"/>
    <p:sldId id="1109" r:id="rId22"/>
    <p:sldId id="904" r:id="rId23"/>
    <p:sldId id="1057" r:id="rId24"/>
    <p:sldId id="905" r:id="rId25"/>
    <p:sldId id="648" r:id="rId26"/>
    <p:sldId id="632" r:id="rId27"/>
    <p:sldId id="646" r:id="rId28"/>
    <p:sldId id="634" r:id="rId29"/>
    <p:sldId id="636" r:id="rId30"/>
    <p:sldId id="955" r:id="rId31"/>
    <p:sldId id="649" r:id="rId32"/>
    <p:sldId id="601" r:id="rId33"/>
    <p:sldId id="1161" r:id="rId34"/>
    <p:sldId id="1162" r:id="rId35"/>
    <p:sldId id="690" r:id="rId36"/>
    <p:sldId id="693" r:id="rId37"/>
    <p:sldId id="694" r:id="rId38"/>
    <p:sldId id="695" r:id="rId39"/>
    <p:sldId id="679" r:id="rId40"/>
    <p:sldId id="699" r:id="rId41"/>
    <p:sldId id="700" r:id="rId42"/>
    <p:sldId id="701" r:id="rId43"/>
    <p:sldId id="702" r:id="rId44"/>
    <p:sldId id="680" r:id="rId45"/>
    <p:sldId id="676" r:id="rId46"/>
    <p:sldId id="678" r:id="rId47"/>
    <p:sldId id="650" r:id="rId48"/>
    <p:sldId id="738" r:id="rId49"/>
    <p:sldId id="739" r:id="rId50"/>
    <p:sldId id="740" r:id="rId51"/>
    <p:sldId id="620" r:id="rId52"/>
    <p:sldId id="703" r:id="rId53"/>
    <p:sldId id="705" r:id="rId54"/>
    <p:sldId id="792" r:id="rId55"/>
    <p:sldId id="706" r:id="rId56"/>
    <p:sldId id="707" r:id="rId57"/>
    <p:sldId id="741" r:id="rId58"/>
    <p:sldId id="742" r:id="rId59"/>
    <p:sldId id="743" r:id="rId60"/>
    <p:sldId id="744" r:id="rId61"/>
    <p:sldId id="748" r:id="rId62"/>
    <p:sldId id="747" r:id="rId63"/>
    <p:sldId id="749" r:id="rId64"/>
    <p:sldId id="709" r:id="rId65"/>
    <p:sldId id="750" r:id="rId66"/>
    <p:sldId id="751" r:id="rId67"/>
    <p:sldId id="753" r:id="rId68"/>
    <p:sldId id="752" r:id="rId69"/>
    <p:sldId id="754" r:id="rId70"/>
    <p:sldId id="708" r:id="rId71"/>
    <p:sldId id="612" r:id="rId72"/>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CC3300"/>
    <a:srgbClr val="990000"/>
    <a:srgbClr val="00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64" y="-96"/>
      </p:cViewPr>
      <p:guideLst>
        <p:guide orient="horz" pos="2073"/>
        <p:guide pos="28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notesMaster" Target="notesMasters/notesMaster1.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7169"/>
          <p:cNvSpPr>
            <a:spLocks noGrp="1"/>
          </p:cNvSpPr>
          <p:nvPr>
            <p:ph type="hdr" sz="quarter"/>
          </p:nvPr>
        </p:nvSpPr>
        <p:spPr>
          <a:xfrm>
            <a:off x="0" y="0"/>
            <a:ext cx="2952750" cy="496888"/>
          </a:xfrm>
          <a:prstGeom prst="rect">
            <a:avLst/>
          </a:prstGeom>
          <a:noFill/>
          <a:ln w="9525">
            <a:noFill/>
            <a:miter/>
          </a:ln>
        </p:spPr>
        <p:txBody>
          <a:bodyPr lIns="91613" tIns="45807" rIns="91613" bIns="45807"/>
          <a:p>
            <a:pPr lvl="0" defTabSz="916305" fontAlgn="base"/>
            <a:endParaRPr lang="zh-CN" altLang="en-US" sz="1200" b="0" strike="noStrike" noProof="1"/>
          </a:p>
        </p:txBody>
      </p:sp>
      <p:sp>
        <p:nvSpPr>
          <p:cNvPr id="7171" name="日期占位符 7170"/>
          <p:cNvSpPr>
            <a:spLocks noGrp="1"/>
          </p:cNvSpPr>
          <p:nvPr>
            <p:ph type="dt" idx="1"/>
          </p:nvPr>
        </p:nvSpPr>
        <p:spPr>
          <a:xfrm>
            <a:off x="3859213" y="0"/>
            <a:ext cx="2952750" cy="496888"/>
          </a:xfrm>
          <a:prstGeom prst="rect">
            <a:avLst/>
          </a:prstGeom>
          <a:noFill/>
          <a:ln w="9525">
            <a:noFill/>
            <a:miter/>
          </a:ln>
        </p:spPr>
        <p:txBody>
          <a:bodyPr lIns="91613" tIns="45807" rIns="91613" bIns="45807"/>
          <a:p>
            <a:pPr lvl="0" algn="r" defTabSz="916305" fontAlgn="base"/>
            <a:endParaRPr lang="en-US" altLang="zh-CN" sz="1200" b="0" strike="noStrike" noProof="1" dirty="0"/>
          </a:p>
        </p:txBody>
      </p:sp>
      <p:sp>
        <p:nvSpPr>
          <p:cNvPr id="5124" name="幻灯片图像占位符 7171"/>
          <p:cNvSpPr>
            <a:spLocks noGrp="1" noRot="1"/>
          </p:cNvSpPr>
          <p:nvPr>
            <p:ph type="sldImg"/>
          </p:nvPr>
        </p:nvSpPr>
        <p:spPr>
          <a:xfrm>
            <a:off x="920750" y="744538"/>
            <a:ext cx="4972050" cy="3727450"/>
          </a:xfrm>
          <a:prstGeom prst="rect">
            <a:avLst/>
          </a:prstGeom>
          <a:noFill/>
          <a:ln w="9525">
            <a:noFill/>
            <a:miter/>
          </a:ln>
        </p:spPr>
        <p:txBody>
          <a:bodyPr/>
          <a:p>
            <a:endParaRPr lang="zh-CN" altLang="en-US"/>
          </a:p>
        </p:txBody>
      </p:sp>
      <p:sp>
        <p:nvSpPr>
          <p:cNvPr id="5125" name="文本占位符 7172"/>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7174" name="页脚占位符 7173"/>
          <p:cNvSpPr>
            <a:spLocks noGrp="1"/>
          </p:cNvSpPr>
          <p:nvPr>
            <p:ph type="ftr" sz="quarter" idx="4"/>
          </p:nvPr>
        </p:nvSpPr>
        <p:spPr>
          <a:xfrm>
            <a:off x="0" y="9442450"/>
            <a:ext cx="2952750" cy="496888"/>
          </a:xfrm>
          <a:prstGeom prst="rect">
            <a:avLst/>
          </a:prstGeom>
          <a:noFill/>
          <a:ln w="9525">
            <a:noFill/>
            <a:miter/>
          </a:ln>
        </p:spPr>
        <p:txBody>
          <a:bodyPr lIns="91613" tIns="45807" rIns="91613" bIns="45807" anchor="b"/>
          <a:p>
            <a:pPr lvl="0" defTabSz="916305" fontAlgn="base"/>
            <a:endParaRPr lang="en-US" altLang="zh-CN" sz="1200" b="0" strike="noStrike" noProof="1" dirty="0"/>
          </a:p>
        </p:txBody>
      </p:sp>
      <p:sp>
        <p:nvSpPr>
          <p:cNvPr id="7175" name="灯片编号占位符 7174"/>
          <p:cNvSpPr>
            <a:spLocks noGrp="1"/>
          </p:cNvSpPr>
          <p:nvPr>
            <p:ph type="sldNum" sz="quarter" idx="5"/>
          </p:nvPr>
        </p:nvSpPr>
        <p:spPr>
          <a:xfrm>
            <a:off x="3859213" y="9442450"/>
            <a:ext cx="2952750" cy="496888"/>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en-US" alt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oleObject" Target="../embeddings/oleObject1.bin"/><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8" Type="http://schemas.openxmlformats.org/officeDocument/2006/relationships/theme" Target="../theme/theme3.xml"/><Relationship Id="rId17" Type="http://schemas.openxmlformats.org/officeDocument/2006/relationships/vmlDrawing" Target="../drawings/vmlDrawing3.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3.bin"/><Relationship Id="rId13" Type="http://schemas.openxmlformats.org/officeDocument/2006/relationships/image" Target="../media/image2.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4.bin"/><Relationship Id="rId13" Type="http://schemas.openxmlformats.org/officeDocument/2006/relationships/image" Target="../media/image2.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8" Type="http://schemas.openxmlformats.org/officeDocument/2006/relationships/theme" Target="../theme/theme5.xml"/><Relationship Id="rId17" Type="http://schemas.openxmlformats.org/officeDocument/2006/relationships/vmlDrawing" Target="../drawings/vmlDrawing5.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5.bin"/><Relationship Id="rId13" Type="http://schemas.openxmlformats.org/officeDocument/2006/relationships/image" Target="../media/image2.jpeg"/><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8.xml"/><Relationship Id="rId8" Type="http://schemas.openxmlformats.org/officeDocument/2006/relationships/slideLayout" Target="../slideLayouts/slideLayout67.xml"/><Relationship Id="rId7" Type="http://schemas.openxmlformats.org/officeDocument/2006/relationships/slideLayout" Target="../slideLayouts/slideLayout66.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 Id="rId3" Type="http://schemas.openxmlformats.org/officeDocument/2006/relationships/slideLayout" Target="../slideLayouts/slideLayout62.xml"/><Relationship Id="rId2" Type="http://schemas.openxmlformats.org/officeDocument/2006/relationships/slideLayout" Target="../slideLayouts/slideLayout61.xml"/><Relationship Id="rId18" Type="http://schemas.openxmlformats.org/officeDocument/2006/relationships/theme" Target="../theme/theme6.xml"/><Relationship Id="rId17" Type="http://schemas.openxmlformats.org/officeDocument/2006/relationships/vmlDrawing" Target="../drawings/vmlDrawing6.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6.bin"/><Relationship Id="rId13" Type="http://schemas.openxmlformats.org/officeDocument/2006/relationships/image" Target="../media/image2.jpeg"/><Relationship Id="rId12" Type="http://schemas.openxmlformats.org/officeDocument/2006/relationships/slideLayout" Target="../slideLayouts/slideLayout71.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0.xml"/><Relationship Id="rId8" Type="http://schemas.openxmlformats.org/officeDocument/2006/relationships/slideLayout" Target="../slideLayouts/slideLayout79.xml"/><Relationship Id="rId7" Type="http://schemas.openxmlformats.org/officeDocument/2006/relationships/slideLayout" Target="../slideLayouts/slideLayout78.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8" Type="http://schemas.openxmlformats.org/officeDocument/2006/relationships/theme" Target="../theme/theme7.xml"/><Relationship Id="rId17" Type="http://schemas.openxmlformats.org/officeDocument/2006/relationships/vmlDrawing" Target="../drawings/vmlDrawing7.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7.bin"/><Relationship Id="rId13" Type="http://schemas.openxmlformats.org/officeDocument/2006/relationships/image" Target="../media/image2.jpeg"/><Relationship Id="rId12" Type="http://schemas.openxmlformats.org/officeDocument/2006/relationships/slideLayout" Target="../slideLayouts/slideLayout83.xml"/><Relationship Id="rId11" Type="http://schemas.openxmlformats.org/officeDocument/2006/relationships/slideLayout" Target="../slideLayouts/slideLayout82.xml"/><Relationship Id="rId10" Type="http://schemas.openxmlformats.org/officeDocument/2006/relationships/slideLayout" Target="../slideLayouts/slideLayout81.xml"/><Relationship Id="rId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3" imgW="838200" imgH="647700" progId="Paint.Picture">
                  <p:embed/>
                </p:oleObj>
              </mc:Choice>
              <mc:Fallback>
                <p:oleObj name="" r:id="rId13" imgW="838200" imgH="647700" progId="Paint.Picture">
                  <p:embed/>
                  <p:pic>
                    <p:nvPicPr>
                      <p:cNvPr id="0" name="图片 3076"/>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8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3.xml"/><Relationship Id="rId5" Type="http://schemas.openxmlformats.org/officeDocument/2006/relationships/image" Target="../media/image6.wmf"/><Relationship Id="rId4" Type="http://schemas.openxmlformats.org/officeDocument/2006/relationships/oleObject" Target="../embeddings/oleObject14.bin"/><Relationship Id="rId3" Type="http://schemas.openxmlformats.org/officeDocument/2006/relationships/image" Target="../media/image5.wmf"/><Relationship Id="rId2" Type="http://schemas.openxmlformats.org/officeDocument/2006/relationships/oleObject" Target="../embeddings/oleObject13.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71.xml"/><Relationship Id="rId5" Type="http://schemas.openxmlformats.org/officeDocument/2006/relationships/image" Target="../media/image6.wmf"/><Relationship Id="rId4" Type="http://schemas.openxmlformats.org/officeDocument/2006/relationships/oleObject" Target="../embeddings/oleObject16.bin"/><Relationship Id="rId3" Type="http://schemas.openxmlformats.org/officeDocument/2006/relationships/image" Target="../media/image5.wmf"/><Relationship Id="rId2" Type="http://schemas.openxmlformats.org/officeDocument/2006/relationships/oleObject" Target="../embeddings/oleObject15.bin"/><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83.xml"/><Relationship Id="rId5" Type="http://schemas.openxmlformats.org/officeDocument/2006/relationships/image" Target="../media/image6.wmf"/><Relationship Id="rId4" Type="http://schemas.openxmlformats.org/officeDocument/2006/relationships/oleObject" Target="../embeddings/oleObject18.bin"/><Relationship Id="rId3" Type="http://schemas.openxmlformats.org/officeDocument/2006/relationships/image" Target="../media/image5.wmf"/><Relationship Id="rId2" Type="http://schemas.openxmlformats.org/officeDocument/2006/relationships/oleObject" Target="../embeddings/oleObject17.bin"/><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20.bin"/><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21.bin"/><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8193"/>
          <p:cNvSpPr/>
          <p:nvPr/>
        </p:nvSpPr>
        <p:spPr>
          <a:xfrm>
            <a:off x="782320" y="1562100"/>
            <a:ext cx="7570470" cy="1420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3</a:t>
            </a:r>
            <a:r>
              <a:rPr lang="zh-CN" altLang="en-US" sz="4400" b="1" strike="noStrike" noProof="1">
                <a:solidFill>
                  <a:srgbClr val="990000"/>
                </a:solidFill>
                <a:latin typeface="Times New Roman" panose="02020603050405020304" pitchFamily="18" charset="0"/>
                <a:ea typeface="宋体" pitchFamily="2" charset="-122"/>
                <a:cs typeface="+mn-ea"/>
              </a:rPr>
              <a:t>章  </a:t>
            </a:r>
            <a:r>
              <a:rPr lang="zh-CN" altLang="en-US" sz="4400" b="1" strike="noStrike" noProof="1">
                <a:solidFill>
                  <a:srgbClr val="990000"/>
                </a:solidFill>
                <a:latin typeface="Arial" panose="02080604020202020204" pitchFamily="34" charset="0"/>
                <a:ea typeface="宋体" pitchFamily="2" charset="-122"/>
                <a:cs typeface="+mn-ea"/>
              </a:rPr>
              <a:t>操作系统的用户接口</a:t>
            </a:r>
            <a:endParaRPr lang="zh-CN" altLang="en-US" sz="4400" b="1" strike="noStrike" noProof="1">
              <a:solidFill>
                <a:srgbClr val="990000"/>
              </a:solidFill>
              <a:ea typeface="宋体" pitchFamily="2" charset="-122"/>
            </a:endParaRPr>
          </a:p>
        </p:txBody>
      </p:sp>
      <p:graphicFrame>
        <p:nvGraphicFramePr>
          <p:cNvPr id="6146" name="内容占位符 819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8196" name="矩形 81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xEl>
                                              <p:charRg st="1" end="16"/>
                                            </p:txEl>
                                          </p:spTgt>
                                        </p:tgtEl>
                                        <p:attrNameLst>
                                          <p:attrName>style.visibility</p:attrName>
                                        </p:attrNameLst>
                                      </p:cBhvr>
                                      <p:to>
                                        <p:strVal val="visible"/>
                                      </p:to>
                                    </p:set>
                                    <p:anim calcmode="lin" valueType="num">
                                      <p:cBhvr additive="base">
                                        <p:cTn id="7" dur="1000" fill="hold"/>
                                        <p:tgtEl>
                                          <p:spTgt spid="8194">
                                            <p:txEl>
                                              <p:charRg st="1"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4">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a:t>
            </a:r>
            <a:endParaRPr lang="en-US" altLang="zh-CN" sz="1400" b="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4341" name="矩形 14340"/>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4343" name="矩形 14342"/>
          <p:cNvSpPr/>
          <p:nvPr/>
        </p:nvSpPr>
        <p:spPr>
          <a:xfrm>
            <a:off x="925830" y="1490980"/>
            <a:ext cx="6968490" cy="41744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30000"/>
              </a:lnSpc>
              <a:buNone/>
            </a:pPr>
            <a:r>
              <a:rPr lang="en-US" altLang="zh-CN"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Bootloader</a:t>
            </a:r>
            <a:r>
              <a:rPr lang="zh-CN" altLang="en-US"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en-US" altLang="zh-CN" sz="2400" b="1" strike="noStrike" noProof="1" err="1">
              <a:solidFill>
                <a:schemeClr val="tx1"/>
              </a:solidFill>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Font typeface="Arial" panose="02080604020202020204" pitchFamily="34" charset="0"/>
              <a:buChar char="•"/>
            </a:pPr>
            <a:r>
              <a:rPr lang="en-US" altLang="zh-CN"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lilo</a:t>
            </a:r>
            <a:endParaRPr lang="en-US" altLang="zh-CN" sz="2800" strike="noStrike" noProof="1" err="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Font typeface="Arial" panose="02080604020202020204" pitchFamily="34" charset="0"/>
              <a:buChar char="•"/>
            </a:pPr>
            <a:r>
              <a:rPr lang="en-US" altLang="zh-CN" sz="28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grub</a:t>
            </a:r>
            <a:endParaRPr lang="en-US" altLang="zh-CN" sz="2800"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Font typeface="Arial" panose="02080604020202020204" pitchFamily="34" charset="0"/>
              <a:buChar char="•"/>
            </a:pPr>
            <a:r>
              <a:rPr lang="en-US" altLang="zh-CN"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ntldr</a:t>
            </a:r>
            <a:endParaRPr lang="en-US" altLang="zh-CN"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Font typeface="Arial" panose="02080604020202020204" pitchFamily="34" charset="0"/>
              <a:buChar char="•"/>
            </a:pPr>
            <a:r>
              <a:rPr lang="x-none" altLang="en-US"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syslinux，pxelinux，isolinux，extlinux</a:t>
            </a:r>
            <a:endParaRPr lang="x-none" altLang="en-US"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Font typeface="Arial" panose="02080604020202020204" pitchFamily="34" charset="0"/>
              <a:buChar char="•"/>
            </a:pPr>
            <a:r>
              <a:rPr lang="en-US" altLang="zh-CN" sz="28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rPr>
              <a:t>uboot</a:t>
            </a:r>
            <a:endParaRPr lang="en-US" altLang="zh-CN" sz="28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additive="base">
                                        <p:cTn id="13" dur="500" fill="hold"/>
                                        <p:tgtEl>
                                          <p:spTgt spid="14343"/>
                                        </p:tgtEl>
                                        <p:attrNameLst>
                                          <p:attrName>ppt_x</p:attrName>
                                        </p:attrNameLst>
                                      </p:cBhvr>
                                      <p:tavLst>
                                        <p:tav tm="0">
                                          <p:val>
                                            <p:strVal val="#ppt_x"/>
                                          </p:val>
                                        </p:tav>
                                        <p:tav tm="100000">
                                          <p:val>
                                            <p:strVal val="#ppt_x"/>
                                          </p:val>
                                        </p:tav>
                                      </p:tavLst>
                                    </p:anim>
                                    <p:anim calcmode="lin" valueType="num">
                                      <p:cBhvr additive="base">
                                        <p:cTn id="14"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663575" y="642938"/>
            <a:ext cx="6043613"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Linux</a:t>
            </a:r>
            <a:r>
              <a:rPr lang="zh-CN" altLang="en-US" sz="2800" b="1" strike="noStrike" noProof="1">
                <a:solidFill>
                  <a:srgbClr val="A50021"/>
                </a:solidFill>
                <a:latin typeface="Times New Roman" panose="02020603050405020304" pitchFamily="18" charset="0"/>
                <a:ea typeface="宋体" pitchFamily="2" charset="-122"/>
                <a:cs typeface="+mn-ea"/>
              </a:rPr>
              <a:t>系</a:t>
            </a:r>
            <a:r>
              <a:rPr lang="zh-CN" altLang="en-US" sz="2800" b="1" strike="noStrike" noProof="1" dirty="0">
                <a:solidFill>
                  <a:srgbClr val="A50021"/>
                </a:solidFill>
                <a:latin typeface="Times New Roman" panose="02020603050405020304" pitchFamily="18" charset="0"/>
                <a:ea typeface="宋体" pitchFamily="2" charset="-122"/>
                <a:cs typeface="+mn-ea"/>
              </a:rPr>
              <a:t>统启动</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5366" name="矩形 15365"/>
          <p:cNvSpPr/>
          <p:nvPr/>
        </p:nvSpPr>
        <p:spPr>
          <a:xfrm>
            <a:off x="752475" y="1630680"/>
            <a:ext cx="7456805" cy="22301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x-none" altLang="en-US" sz="2400"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vmlinuz</a:t>
            </a:r>
            <a:r>
              <a:rPr lang="en-US" altLang="zh-CN"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自解压</a:t>
            </a:r>
            <a:r>
              <a:rPr lang="en-US" altLang="zh-CN"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--&gt;  </a:t>
            </a:r>
            <a:r>
              <a:rPr lang="en-US" altLang="zh-CN" sz="2400"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vmlinux</a:t>
            </a:r>
            <a:r>
              <a:rPr lang="en-US" altLang="zh-CN"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(arch/x86/boot/compressed/)</a:t>
            </a:r>
            <a:endParaRPr lang="en-US" altLang="zh-CN" sz="24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Setup.S</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Head.S</a:t>
            </a:r>
            <a:endParaRPr lang="en-US" altLang="zh-CN" sz="2400" strike="noStrike" noProof="1" err="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Start_kernel</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x-none" altLang="en-US" sz="2400"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矩形 18434"/>
          <p:cNvSpPr/>
          <p:nvPr/>
        </p:nvSpPr>
        <p:spPr>
          <a:xfrm>
            <a:off x="193675" y="576580"/>
            <a:ext cx="8675370" cy="5677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       </a:t>
            </a:r>
            <a:r>
              <a:rPr lang="en-US" altLang="zh-CN" sz="2400" b="1"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Start_kernel()</a:t>
            </a:r>
            <a:r>
              <a:rPr lang="zh-CN" altLang="en-US" sz="2400" b="1"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的工作</a:t>
            </a:r>
            <a:endParaRPr lang="zh-CN" altLang="en-US" sz="2400" b="1"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对与</a:t>
            </a:r>
            <a:r>
              <a:rPr lang="en-US" altLang="zh-CN"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CPU</a:t>
            </a: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、内存等最基本硬件相关部分进行初始化；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对中断向量表进行初始化；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为进程调度程序作准备；</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设置基准时钟；</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内核的内存分配；</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对文件系统进行初始化；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建立</a:t>
            </a:r>
            <a:r>
              <a:rPr lang="en-US" altLang="zh-CN" sz="2000" b="1" strike="noStrike" noProof="1">
                <a:solidFill>
                  <a:srgbClr val="FF0000"/>
                </a:solidFill>
                <a:effectLst/>
                <a:latin typeface="Times New Roman" panose="02020603050405020304" pitchFamily="18" charset="0"/>
                <a:ea typeface="宋体" pitchFamily="2" charset="-122"/>
                <a:cs typeface="+mn-cs"/>
                <a:sym typeface="Symbol" panose="05050102010706020507" pitchFamily="18" charset="2"/>
              </a:rPr>
              <a:t>init</a:t>
            </a: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进程。</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init</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进程对每一个联机终端建立“</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getty”</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进程，</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getty</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在终端上显示“</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login</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，等待用户登录。</a:t>
            </a:r>
            <a:endPar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sym typeface="Symbol" panose="05050102010706020507" pitchFamily="18" charset="2"/>
              </a:rPr>
              <a:t>输入用户名和密码，验证密码正确，开始使用操作系统。</a:t>
            </a:r>
            <a:endParaRPr lang="zh-CN" altLang="en-US"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18436" name="矩形 184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7"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25" end="50"/>
                                            </p:txEl>
                                          </p:spTgt>
                                        </p:tgtEl>
                                        <p:attrNameLst>
                                          <p:attrName>style.visibility</p:attrName>
                                        </p:attrNameLst>
                                      </p:cBhvr>
                                      <p:to>
                                        <p:strVal val="visible"/>
                                      </p:to>
                                    </p:set>
                                    <p:anim calcmode="lin" valueType="num">
                                      <p:cBhvr additive="base">
                                        <p:cTn id="13" dur="500" fill="hold"/>
                                        <p:tgtEl>
                                          <p:spTgt spid="18435">
                                            <p:txEl>
                                              <p:charRg st="25"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25" end="5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435">
                                            <p:txEl>
                                              <p:charRg st="50" end="63"/>
                                            </p:txEl>
                                          </p:spTgt>
                                        </p:tgtEl>
                                        <p:attrNameLst>
                                          <p:attrName>style.visibility</p:attrName>
                                        </p:attrNameLst>
                                      </p:cBhvr>
                                      <p:to>
                                        <p:strVal val="visible"/>
                                      </p:to>
                                    </p:set>
                                    <p:anim calcmode="lin" valueType="num">
                                      <p:cBhvr additive="base">
                                        <p:cTn id="17" dur="500" fill="hold"/>
                                        <p:tgtEl>
                                          <p:spTgt spid="18435">
                                            <p:txEl>
                                              <p:charRg st="50" end="6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charRg st="50" end="6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5">
                                            <p:txEl>
                                              <p:charRg st="63" end="75"/>
                                            </p:txEl>
                                          </p:spTgt>
                                        </p:tgtEl>
                                        <p:attrNameLst>
                                          <p:attrName>style.visibility</p:attrName>
                                        </p:attrNameLst>
                                      </p:cBhvr>
                                      <p:to>
                                        <p:strVal val="visible"/>
                                      </p:to>
                                    </p:set>
                                    <p:anim calcmode="lin" valueType="num">
                                      <p:cBhvr additive="base">
                                        <p:cTn id="21" dur="500" fill="hold"/>
                                        <p:tgtEl>
                                          <p:spTgt spid="18435">
                                            <p:txEl>
                                              <p:charRg st="63" end="7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5">
                                            <p:txEl>
                                              <p:charRg st="63" end="7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35">
                                            <p:txEl>
                                              <p:charRg st="75" end="83"/>
                                            </p:txEl>
                                          </p:spTgt>
                                        </p:tgtEl>
                                        <p:attrNameLst>
                                          <p:attrName>style.visibility</p:attrName>
                                        </p:attrNameLst>
                                      </p:cBhvr>
                                      <p:to>
                                        <p:strVal val="visible"/>
                                      </p:to>
                                    </p:set>
                                    <p:anim calcmode="lin" valueType="num">
                                      <p:cBhvr additive="base">
                                        <p:cTn id="25" dur="500" fill="hold"/>
                                        <p:tgtEl>
                                          <p:spTgt spid="18435">
                                            <p:txEl>
                                              <p:charRg st="75" end="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75" end="8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435">
                                            <p:txEl>
                                              <p:charRg st="83" end="92"/>
                                            </p:txEl>
                                          </p:spTgt>
                                        </p:tgtEl>
                                        <p:attrNameLst>
                                          <p:attrName>style.visibility</p:attrName>
                                        </p:attrNameLst>
                                      </p:cBhvr>
                                      <p:to>
                                        <p:strVal val="visible"/>
                                      </p:to>
                                    </p:set>
                                    <p:anim calcmode="lin" valueType="num">
                                      <p:cBhvr additive="base">
                                        <p:cTn id="29" dur="500" fill="hold"/>
                                        <p:tgtEl>
                                          <p:spTgt spid="18435">
                                            <p:txEl>
                                              <p:charRg st="83" end="9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charRg st="83" end="9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435">
                                            <p:txEl>
                                              <p:charRg st="92" end="104"/>
                                            </p:txEl>
                                          </p:spTgt>
                                        </p:tgtEl>
                                        <p:attrNameLst>
                                          <p:attrName>style.visibility</p:attrName>
                                        </p:attrNameLst>
                                      </p:cBhvr>
                                      <p:to>
                                        <p:strVal val="visible"/>
                                      </p:to>
                                    </p:set>
                                    <p:anim calcmode="lin" valueType="num">
                                      <p:cBhvr additive="base">
                                        <p:cTn id="33" dur="500" fill="hold"/>
                                        <p:tgtEl>
                                          <p:spTgt spid="18435">
                                            <p:txEl>
                                              <p:charRg st="92" end="10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5">
                                            <p:txEl>
                                              <p:charRg st="92" end="10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435">
                                            <p:txEl>
                                              <p:charRg st="104" end="114"/>
                                            </p:txEl>
                                          </p:spTgt>
                                        </p:tgtEl>
                                        <p:attrNameLst>
                                          <p:attrName>style.visibility</p:attrName>
                                        </p:attrNameLst>
                                      </p:cBhvr>
                                      <p:to>
                                        <p:strVal val="visible"/>
                                      </p:to>
                                    </p:set>
                                    <p:anim calcmode="lin" valueType="num">
                                      <p:cBhvr additive="base">
                                        <p:cTn id="37" dur="500" fill="hold"/>
                                        <p:tgtEl>
                                          <p:spTgt spid="18435">
                                            <p:txEl>
                                              <p:charRg st="104" end="1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104" end="1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435">
                                            <p:txEl>
                                              <p:charRg st="114" end="150"/>
                                            </p:txEl>
                                          </p:spTgt>
                                        </p:tgtEl>
                                        <p:attrNameLst>
                                          <p:attrName>style.visibility</p:attrName>
                                        </p:attrNameLst>
                                      </p:cBhvr>
                                      <p:to>
                                        <p:strVal val="visible"/>
                                      </p:to>
                                    </p:set>
                                    <p:anim calcmode="lin" valueType="num">
                                      <p:cBhvr additive="base">
                                        <p:cTn id="41" dur="500" fill="hold"/>
                                        <p:tgtEl>
                                          <p:spTgt spid="18435">
                                            <p:txEl>
                                              <p:charRg st="114" end="15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435">
                                            <p:txEl>
                                              <p:charRg st="114" end="15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435">
                                            <p:txEl>
                                              <p:charRg st="10" end="10"/>
                                            </p:txEl>
                                          </p:spTgt>
                                        </p:tgtEl>
                                        <p:attrNameLst>
                                          <p:attrName>style.visibility</p:attrName>
                                        </p:attrNameLst>
                                      </p:cBhvr>
                                      <p:to>
                                        <p:strVal val="visible"/>
                                      </p:to>
                                    </p:set>
                                    <p:anim calcmode="lin" valueType="num">
                                      <p:cBhvr additive="base">
                                        <p:cTn id="45" dur="500" fill="hold"/>
                                        <p:tgtEl>
                                          <p:spTgt spid="18435">
                                            <p:txEl>
                                              <p:char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435">
                                            <p:txEl>
                                              <p:char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706438"/>
            <a:ext cx="6043613" cy="6508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3. 系统使用（Linux，命令行）</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908050" y="1453515"/>
            <a:ext cx="7099300" cy="33743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Font typeface="Arial" panose="0208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进程管理</a:t>
            </a: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lvl="0" fontAlgn="base">
              <a:lnSpc>
                <a:spcPct val="130000"/>
              </a:lnSpc>
              <a:buFont typeface="Arial" panose="0208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rPr>
              <a:t>内存管理</a:t>
            </a:r>
            <a:endPar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0" fontAlgn="base">
              <a:lnSpc>
                <a:spcPct val="130000"/>
              </a:lnSpc>
              <a:buFont typeface="Arial" panose="0208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rPr>
              <a:t>设备管理</a:t>
            </a:r>
            <a:endPar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1" fontAlgn="base">
              <a:lnSpc>
                <a:spcPct val="130000"/>
              </a:lnSpc>
              <a:buFont typeface="Arial" panose="02080604020202020204" pitchFamily="34" charset="0"/>
              <a:buChar char="•"/>
            </a:pPr>
            <a:r>
              <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rPr>
              <a:t>字符设备，块设备，网络设备</a:t>
            </a:r>
            <a:endPar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1" fontAlgn="base">
              <a:lnSpc>
                <a:spcPct val="130000"/>
              </a:lnSpc>
              <a:buFont typeface="Arial" panose="02080604020202020204" pitchFamily="34" charset="0"/>
              <a:buChar char="•"/>
            </a:pPr>
            <a:r>
              <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rPr>
              <a:t>存储设备，输入设备，</a:t>
            </a:r>
            <a:r>
              <a:rPr lang="x-none" altLang="zh-CN" sz="2100">
                <a:solidFill>
                  <a:schemeClr val="tx1"/>
                </a:solidFill>
                <a:latin typeface="Times New Roman" panose="02020603050405020304" pitchFamily="18" charset="0"/>
                <a:ea typeface="宋体" pitchFamily="2" charset="-122"/>
                <a:sym typeface="Symbol" panose="05050102010706020507" pitchFamily="18" charset="2"/>
              </a:rPr>
              <a:t>声卡，显卡，</a:t>
            </a:r>
            <a:r>
              <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rPr>
              <a:t>......</a:t>
            </a:r>
            <a:endPar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0" fontAlgn="base">
              <a:lnSpc>
                <a:spcPct val="130000"/>
              </a:lnSpc>
              <a:buFont typeface="Arial" panose="02080604020202020204" pitchFamily="34" charset="0"/>
              <a:buChar char="•"/>
            </a:pPr>
            <a:r>
              <a:rPr lang="x-none" altLang="zh-CN" sz="2400" b="1" strike="noStrike" noProof="1">
                <a:solidFill>
                  <a:srgbClr val="FF0000"/>
                </a:solidFill>
                <a:effectLst/>
                <a:latin typeface="Times New Roman" panose="02020603050405020304" pitchFamily="18" charset="0"/>
                <a:ea typeface="宋体" pitchFamily="2" charset="-122"/>
                <a:sym typeface="Symbol" panose="05050102010706020507" pitchFamily="18" charset="2"/>
              </a:rPr>
              <a:t>文件系统</a:t>
            </a:r>
            <a:endParaRPr lang="x-none" altLang="zh-CN" sz="2400" b="1" strike="noStrike" noProof="1">
              <a:solidFill>
                <a:srgbClr val="FF0000"/>
              </a:solidFill>
              <a:effectLst/>
              <a:latin typeface="Times New Roman" panose="02020603050405020304" pitchFamily="18" charset="0"/>
              <a:ea typeface="宋体" pitchFamily="2" charset="-122"/>
              <a:sym typeface="Symbol" panose="05050102010706020507" pitchFamily="18" charset="2"/>
            </a:endParaRPr>
          </a:p>
        </p:txBody>
      </p:sp>
      <p:sp>
        <p:nvSpPr>
          <p:cNvPr id="2" name="文本框 1"/>
          <p:cNvSpPr txBox="1"/>
          <p:nvPr/>
        </p:nvSpPr>
        <p:spPr>
          <a:xfrm>
            <a:off x="1164590" y="5125085"/>
            <a:ext cx="6894195" cy="518160"/>
          </a:xfrm>
          <a:prstGeom prst="rect">
            <a:avLst/>
          </a:prstGeom>
          <a:noFill/>
        </p:spPr>
        <p:txBody>
          <a:bodyPr wrap="square" rtlCol="0" anchor="t">
            <a:spAutoFit/>
          </a:bodyPr>
          <a:p>
            <a:r>
              <a:rPr lang="x-none" altLang="zh-CN" sz="2800">
                <a:solidFill>
                  <a:schemeClr val="tx1"/>
                </a:solidFill>
                <a:latin typeface="Times New Roman" panose="02020603050405020304" pitchFamily="18" charset="0"/>
                <a:sym typeface="Symbol" panose="05050102010706020507" pitchFamily="18" charset="2"/>
              </a:rPr>
              <a:t>UNIX/Linux的设计思想：</a:t>
            </a:r>
            <a:r>
              <a:rPr lang="x-none" altLang="zh-CN" sz="2800">
                <a:solidFill>
                  <a:srgbClr val="FF0000"/>
                </a:solidFill>
                <a:latin typeface="Times New Roman" panose="02020603050405020304" pitchFamily="18" charset="0"/>
                <a:sym typeface="Symbol" panose="05050102010706020507" pitchFamily="18" charset="2"/>
              </a:rPr>
              <a:t>一切皆是文件</a:t>
            </a:r>
            <a:endParaRPr lang="x-none" altLang="zh-CN" sz="2800">
              <a:solidFill>
                <a:srgbClr val="FF0000"/>
              </a:solidFill>
              <a:latin typeface="Times New Roman" panose="02020603050405020304" pitchFamily="18" charset="0"/>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2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3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4" end="4"/>
                                            </p:txEl>
                                          </p:spTgt>
                                        </p:tgtEl>
                                        <p:attrNameLst>
                                          <p:attrName>style.visibility</p:attrName>
                                        </p:attrNameLst>
                                      </p:cBhvr>
                                      <p:to>
                                        <p:strVal val="visible"/>
                                      </p:to>
                                    </p:set>
                                    <p:anim calcmode="lin" valueType="num">
                                      <p:cBhvr additive="base">
                                        <p:cTn id="37" dur="500" fill="hold"/>
                                        <p:tgtEl>
                                          <p:spTgt spid="18435">
                                            <p:txEl>
                                              <p:char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3"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5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6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7"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5" end="5"/>
                                            </p:txEl>
                                          </p:spTgt>
                                        </p:tgtEl>
                                        <p:attrNameLst>
                                          <p:attrName>style.visibility</p:attrName>
                                        </p:attrNameLst>
                                      </p:cBhvr>
                                      <p:to>
                                        <p:strVal val="visible"/>
                                      </p:to>
                                    </p:set>
                                    <p:anim calcmode="lin" valueType="num">
                                      <p:cBhvr additive="base">
                                        <p:cTn id="73"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8435">
                                            <p:txEl>
                                              <p:charRg st="6" end="6"/>
                                            </p:txEl>
                                          </p:spTgt>
                                        </p:tgtEl>
                                        <p:attrNameLst>
                                          <p:attrName>style.visibility</p:attrName>
                                        </p:attrNameLst>
                                      </p:cBhvr>
                                      <p:to>
                                        <p:strVal val="visible"/>
                                      </p:to>
                                    </p:set>
                                    <p:anim calcmode="lin" valueType="num">
                                      <p:cBhvr additive="base">
                                        <p:cTn id="79"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矩形 15363"/>
          <p:cNvSpPr/>
          <p:nvPr/>
        </p:nvSpPr>
        <p:spPr>
          <a:xfrm>
            <a:off x="461645" y="557848"/>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文件系统的常用命令：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599440" y="1338580"/>
            <a:ext cx="7760970" cy="41103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1</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磁盘</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设备（块设备，文件系统）</a:t>
            </a:r>
            <a:endPar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、直接读写磁盘设备</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b</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、如何访问</a:t>
            </a:r>
            <a:r>
              <a:rPr lang="zh-CN" altLang="en-US" sz="2400">
                <a:solidFill>
                  <a:schemeClr val="tx1"/>
                </a:solidFill>
                <a:effectLst/>
                <a:latin typeface="Times New Roman" panose="02020603050405020304" pitchFamily="18" charset="0"/>
                <a:cs typeface="+mn-ea"/>
                <a:sym typeface="Symbol" panose="05050102010706020507" pitchFamily="18" charset="2"/>
              </a:rPr>
              <a:t>磁盘设备</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中的正常文件</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c</a:t>
            </a:r>
            <a:r>
              <a:rPr lang="zh-CN" altLang="en-US" sz="2400">
                <a:solidFill>
                  <a:schemeClr val="tx1"/>
                </a:solidFill>
                <a:effectLst/>
                <a:latin typeface="Times New Roman" panose="02020603050405020304" pitchFamily="18" charset="0"/>
                <a:cs typeface="+mn-ea"/>
                <a:sym typeface="Symbol" panose="05050102010706020507" pitchFamily="18" charset="2"/>
              </a:rPr>
              <a:t>、格式化磁盘设备文件 </a:t>
            </a:r>
            <a:r>
              <a:rPr lang="en-US" altLang="zh-CN" sz="2400">
                <a:solidFill>
                  <a:schemeClr val="tx1"/>
                </a:solidFill>
                <a:effectLst/>
                <a:latin typeface="Times New Roman" panose="02020603050405020304" pitchFamily="18" charset="0"/>
                <a:cs typeface="+mn-ea"/>
                <a:sym typeface="Symbol" panose="05050102010706020507" pitchFamily="18" charset="2"/>
              </a:rPr>
              <a:t>--&gt; </a:t>
            </a:r>
            <a:r>
              <a:rPr lang="zh-CN" altLang="en-US" sz="2400">
                <a:solidFill>
                  <a:schemeClr val="tx1"/>
                </a:solidFill>
                <a:effectLst/>
                <a:latin typeface="Times New Roman" panose="02020603050405020304" pitchFamily="18" charset="0"/>
                <a:cs typeface="+mn-ea"/>
                <a:sym typeface="Symbol" panose="05050102010706020507" pitchFamily="18" charset="2"/>
              </a:rPr>
              <a:t>文件系统</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dd     mount    umount    mkfs.*    df </a:t>
            </a:r>
            <a:r>
              <a:rPr lang="zh-CN" altLang="en-US" sz="2400">
                <a:solidFill>
                  <a:schemeClr val="tx1"/>
                </a:solidFill>
                <a:effectLst/>
                <a:latin typeface="Times New Roman" panose="02020603050405020304" pitchFamily="18" charset="0"/>
                <a:cs typeface="+mn-ea"/>
                <a:sym typeface="Symbol" panose="05050102010706020507" pitchFamily="18" charset="2"/>
              </a:rPr>
              <a:t>）</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endParaRPr lang="en-US" altLang="zh-CN"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2</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根目录</a:t>
            </a:r>
            <a:r>
              <a:rPr lang="x-none" altLang="zh-CN" sz="2400">
                <a:solidFill>
                  <a:schemeClr val="tx1"/>
                </a:solidFill>
                <a:effectLst/>
                <a:latin typeface="Times New Roman" panose="02020603050405020304" pitchFamily="18" charset="0"/>
                <a:cs typeface="+mn-ea"/>
                <a:sym typeface="Symbol" panose="05050102010706020507" pitchFamily="18" charset="2"/>
              </a:rPr>
              <a:t>，常用目录</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1" end="1"/>
                                            </p:txEl>
                                          </p:spTgt>
                                        </p:tgtEl>
                                        <p:attrNameLst>
                                          <p:attrName>style.visibility</p:attrName>
                                        </p:attrNameLst>
                                      </p:cBhvr>
                                      <p:to>
                                        <p:strVal val="visible"/>
                                      </p:to>
                                    </p:set>
                                    <p:anim calcmode="lin" valueType="num">
                                      <p:cBhvr additive="base">
                                        <p:cTn id="25"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3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3"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9"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5" end="5"/>
                                            </p:txEl>
                                          </p:spTgt>
                                        </p:tgtEl>
                                        <p:attrNameLst>
                                          <p:attrName>style.visibility</p:attrName>
                                        </p:attrNameLst>
                                      </p:cBhvr>
                                      <p:to>
                                        <p:strVal val="visible"/>
                                      </p:to>
                                    </p:set>
                                    <p:anim calcmode="lin" valueType="num">
                                      <p:cBhvr additive="base">
                                        <p:cTn id="55"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6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2" end="2"/>
                                            </p:txEl>
                                          </p:spTgt>
                                        </p:tgtEl>
                                        <p:attrNameLst>
                                          <p:attrName>style.visibility</p:attrName>
                                        </p:attrNameLst>
                                      </p:cBhvr>
                                      <p:to>
                                        <p:strVal val="visible"/>
                                      </p:to>
                                    </p:set>
                                    <p:anim calcmode="lin" valueType="num">
                                      <p:cBhvr additive="base">
                                        <p:cTn id="73"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7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8435">
                                            <p:txEl>
                                              <p:charRg st="5" end="5"/>
                                            </p:txEl>
                                          </p:spTgt>
                                        </p:tgtEl>
                                        <p:attrNameLst>
                                          <p:attrName>style.visibility</p:attrName>
                                        </p:attrNameLst>
                                      </p:cBhvr>
                                      <p:to>
                                        <p:strVal val="visible"/>
                                      </p:to>
                                    </p:set>
                                    <p:anim calcmode="lin" valueType="num">
                                      <p:cBhvr additive="base">
                                        <p:cTn id="85"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8435">
                                            <p:txEl>
                                              <p:charRg st="6" end="6"/>
                                            </p:txEl>
                                          </p:spTgt>
                                        </p:tgtEl>
                                        <p:attrNameLst>
                                          <p:attrName>style.visibility</p:attrName>
                                        </p:attrNameLst>
                                      </p:cBhvr>
                                      <p:to>
                                        <p:strVal val="visible"/>
                                      </p:to>
                                    </p:set>
                                    <p:anim calcmode="lin" valueType="num">
                                      <p:cBhvr additive="base">
                                        <p:cTn id="91"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557848"/>
            <a:ext cx="6043613" cy="6508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a:t>
            </a:r>
            <a:r>
              <a:rPr lang="zh-CN" altLang="x-none" sz="2800" b="1" strike="noStrike" noProof="1">
                <a:solidFill>
                  <a:srgbClr val="A50021"/>
                </a:solidFill>
                <a:latin typeface="Times New Roman" panose="02020603050405020304" pitchFamily="18" charset="0"/>
                <a:ea typeface="宋体" pitchFamily="2" charset="-122"/>
                <a:cs typeface="+mn-ea"/>
              </a:rPr>
              <a:t>和目录的常用操作</a:t>
            </a:r>
            <a:r>
              <a:rPr lang="x-none" sz="2800" b="1" strike="noStrike" noProof="1">
                <a:solidFill>
                  <a:srgbClr val="A50021"/>
                </a:solidFill>
                <a:latin typeface="Times New Roman" panose="02020603050405020304" pitchFamily="18" charset="0"/>
                <a:ea typeface="宋体" pitchFamily="2" charset="-122"/>
                <a:cs typeface="+mn-ea"/>
              </a:rPr>
              <a:t>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381635" y="1231265"/>
            <a:ext cx="8300085" cy="470027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x-none" sz="2400">
                <a:solidFill>
                  <a:schemeClr val="tx1"/>
                </a:solidFill>
                <a:effectLst/>
                <a:latin typeface="Times New Roman" panose="02020603050405020304" pitchFamily="18" charset="0"/>
                <a:cs typeface="+mn-ea"/>
                <a:sym typeface="Symbol" panose="05050102010706020507" pitchFamily="18" charset="2"/>
              </a:rPr>
              <a:t>创建：</a:t>
            </a: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mkdir</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touch</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sz="2400">
                <a:solidFill>
                  <a:schemeClr val="tx1"/>
                </a:solidFill>
                <a:effectLst/>
                <a:latin typeface="Times New Roman" panose="02020603050405020304" pitchFamily="18" charset="0"/>
                <a:cs typeface="+mn-ea"/>
                <a:sym typeface="Symbol" panose="05050102010706020507" pitchFamily="18" charset="2"/>
              </a:rPr>
              <a:t>......</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查看：</a:t>
            </a:r>
            <a:r>
              <a:rPr lang="en-US" altLang="zh-CN" sz="2400">
                <a:solidFill>
                  <a:schemeClr val="tx1"/>
                </a:solidFill>
                <a:effectLst/>
                <a:latin typeface="Times New Roman" panose="02020603050405020304" pitchFamily="18" charset="0"/>
                <a:cs typeface="+mn-ea"/>
                <a:sym typeface="Symbol" panose="05050102010706020507" pitchFamily="18" charset="2"/>
              </a:rPr>
              <a:t>cd</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pwd</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du</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rgbClr val="FF0000"/>
                </a:solidFill>
                <a:effectLst/>
                <a:latin typeface="Times New Roman" panose="02020603050405020304" pitchFamily="18" charset="0"/>
                <a:cs typeface="+mn-ea"/>
                <a:sym typeface="Symbol" panose="05050102010706020507" pitchFamily="18" charset="2"/>
              </a:rPr>
              <a:t>ls</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拷贝</a:t>
            </a:r>
            <a:r>
              <a:rPr lang="en-US" altLang="zh-CN" sz="2400">
                <a:solidFill>
                  <a:schemeClr val="tx1"/>
                </a:solidFill>
                <a:effectLst/>
                <a:latin typeface="Times New Roman" panose="02020603050405020304" pitchFamily="18" charset="0"/>
                <a:cs typeface="+mn-ea"/>
                <a:sym typeface="Symbol" panose="05050102010706020507" pitchFamily="18" charset="2"/>
              </a:rPr>
              <a:t>/</a:t>
            </a:r>
            <a:r>
              <a:rPr lang="zh-CN" altLang="en-US" sz="2400">
                <a:solidFill>
                  <a:schemeClr val="tx1"/>
                </a:solidFill>
                <a:effectLst/>
                <a:latin typeface="Times New Roman" panose="02020603050405020304" pitchFamily="18" charset="0"/>
                <a:cs typeface="+mn-ea"/>
                <a:sym typeface="Symbol" panose="05050102010706020507" pitchFamily="18" charset="2"/>
              </a:rPr>
              <a:t>移动：</a:t>
            </a:r>
            <a:r>
              <a:rPr lang="en-US" altLang="zh-CN" sz="2400">
                <a:solidFill>
                  <a:srgbClr val="FF0000"/>
                </a:solidFill>
                <a:effectLst/>
                <a:latin typeface="Times New Roman" panose="02020603050405020304" pitchFamily="18" charset="0"/>
                <a:cs typeface="+mn-ea"/>
                <a:sym typeface="Symbol" panose="05050102010706020507" pitchFamily="18" charset="2"/>
              </a:rPr>
              <a:t>cp</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mv</a:t>
            </a:r>
            <a:endParaRPr lang="en-US" altLang="zh-CN"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删除：</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rm</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权限修改：</a:t>
            </a: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chmod</a:t>
            </a:r>
            <a:r>
              <a:rPr lang="zh-CN"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chown</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文件</a:t>
            </a:r>
            <a:r>
              <a:rPr lang="zh-CN" altLang="x-none" sz="2400">
                <a:solidFill>
                  <a:schemeClr val="tx1"/>
                </a:solidFill>
                <a:effectLst/>
                <a:latin typeface="Times New Roman" panose="02020603050405020304" pitchFamily="18" charset="0"/>
                <a:cs typeface="+mn-ea"/>
                <a:sym typeface="Symbol" panose="05050102010706020507" pitchFamily="18" charset="2"/>
              </a:rPr>
              <a:t>读写：</a:t>
            </a:r>
            <a:r>
              <a:rPr lang="zh-CN" altLang="en-US" sz="2400">
                <a:solidFill>
                  <a:schemeClr val="tx1"/>
                </a:solidFill>
                <a:effectLst/>
                <a:latin typeface="Times New Roman" panose="02020603050405020304" pitchFamily="18" charset="0"/>
                <a:cs typeface="+mn-ea"/>
                <a:sym typeface="Symbol" panose="05050102010706020507" pitchFamily="18" charset="2"/>
              </a:rPr>
              <a:t>编辑器</a:t>
            </a:r>
            <a:r>
              <a:rPr lang="en-US" altLang="zh-CN" sz="2400">
                <a:solidFill>
                  <a:schemeClr val="tx1"/>
                </a:solidFill>
                <a:effectLst/>
                <a:latin typeface="Times New Roman" panose="02020603050405020304" pitchFamily="18" charset="0"/>
                <a:cs typeface="+mn-ea"/>
                <a:sym typeface="Symbol" panose="05050102010706020507" pitchFamily="18" charset="2"/>
              </a:rPr>
              <a:t>(vi, gedit, geany, ......)</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sym typeface="Symbol" panose="05050102010706020507" pitchFamily="18" charset="2"/>
              </a:rPr>
              <a:t>打包文件：</a:t>
            </a:r>
            <a:r>
              <a:rPr lang="en-US" altLang="zh-CN" sz="2400" strike="noStrike" noProof="1">
                <a:solidFill>
                  <a:srgbClr val="FF0000"/>
                </a:solidFill>
                <a:effectLst/>
                <a:latin typeface="Times New Roman" panose="02020603050405020304" pitchFamily="18" charset="0"/>
                <a:ea typeface="宋体" pitchFamily="2" charset="-122"/>
                <a:sym typeface="Symbol" panose="05050102010706020507" pitchFamily="18" charset="2"/>
              </a:rPr>
              <a:t>tar</a:t>
            </a:r>
            <a:endParaRPr lang="en-US" altLang="zh-CN" sz="2400" strike="noStrike" noProof="1">
              <a:solidFill>
                <a:srgbClr val="FF0000"/>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en-US" altLang="x-none" sz="2400">
                <a:solidFill>
                  <a:schemeClr val="tx1"/>
                </a:solidFill>
                <a:effectLst/>
                <a:latin typeface="Times New Roman" panose="02020603050405020304" pitchFamily="18" charset="0"/>
                <a:sym typeface="Symbol" panose="05050102010706020507" pitchFamily="18" charset="2"/>
              </a:rPr>
              <a:t>	</a:t>
            </a:r>
            <a:r>
              <a:rPr lang="zh-CN" altLang="en-US" sz="2400">
                <a:solidFill>
                  <a:schemeClr val="tx1"/>
                </a:solidFill>
                <a:effectLst/>
                <a:latin typeface="Times New Roman" panose="02020603050405020304" pitchFamily="18" charset="0"/>
                <a:sym typeface="Symbol" panose="05050102010706020507" pitchFamily="18" charset="2"/>
              </a:rPr>
              <a:t>查找文件：</a:t>
            </a:r>
            <a:r>
              <a:rPr lang="en-US" altLang="zh-CN" sz="2400">
                <a:solidFill>
                  <a:srgbClr val="FF0000"/>
                </a:solidFill>
                <a:effectLst/>
                <a:latin typeface="Times New Roman" panose="02020603050405020304" pitchFamily="18" charset="0"/>
                <a:sym typeface="Symbol" panose="05050102010706020507" pitchFamily="18" charset="2"/>
              </a:rPr>
              <a:t>find</a:t>
            </a:r>
            <a:r>
              <a:rPr lang="zh-CN" altLang="en-US" sz="2400">
                <a:solidFill>
                  <a:srgbClr val="FF0000"/>
                </a:solidFill>
                <a:effectLst/>
                <a:latin typeface="Times New Roman" panose="02020603050405020304" pitchFamily="18" charset="0"/>
                <a:sym typeface="Symbol" panose="05050102010706020507" pitchFamily="18" charset="2"/>
              </a:rPr>
              <a:t>，</a:t>
            </a:r>
            <a:r>
              <a:rPr lang="en-US" altLang="zh-CN" sz="2400">
                <a:solidFill>
                  <a:srgbClr val="FF0000"/>
                </a:solidFill>
                <a:effectLst/>
                <a:latin typeface="Times New Roman" panose="02020603050405020304" pitchFamily="18" charset="0"/>
                <a:sym typeface="Symbol" panose="05050102010706020507" pitchFamily="18" charset="2"/>
              </a:rPr>
              <a:t>grep</a:t>
            </a:r>
            <a:endParaRPr lang="en-US" altLang="zh-CN" sz="2400" strike="noStrike" noProof="1">
              <a:solidFill>
                <a:srgbClr val="FF0000"/>
              </a:solidFill>
              <a:effectLst/>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2" end="2"/>
                                            </p:txEl>
                                          </p:spTgt>
                                        </p:tgtEl>
                                        <p:attrNameLst>
                                          <p:attrName>style.visibility</p:attrName>
                                        </p:attrNameLst>
                                      </p:cBhvr>
                                      <p:to>
                                        <p:strVal val="visible"/>
                                      </p:to>
                                    </p:set>
                                    <p:anim calcmode="lin" valueType="num">
                                      <p:cBhvr additive="base">
                                        <p:cTn id="19"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3" end="3"/>
                                            </p:txEl>
                                          </p:spTgt>
                                        </p:tgtEl>
                                        <p:attrNameLst>
                                          <p:attrName>style.visibility</p:attrName>
                                        </p:attrNameLst>
                                      </p:cBhvr>
                                      <p:to>
                                        <p:strVal val="visible"/>
                                      </p:to>
                                    </p:set>
                                    <p:anim calcmode="lin" valueType="num">
                                      <p:cBhvr additive="base">
                                        <p:cTn id="25"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3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5" end="5"/>
                                            </p:txEl>
                                          </p:spTgt>
                                        </p:tgtEl>
                                        <p:attrNameLst>
                                          <p:attrName>style.visibility</p:attrName>
                                        </p:attrNameLst>
                                      </p:cBhvr>
                                      <p:to>
                                        <p:strVal val="visible"/>
                                      </p:to>
                                    </p:set>
                                    <p:anim calcmode="lin" valueType="num">
                                      <p:cBhvr additive="base">
                                        <p:cTn id="37"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2" end="2"/>
                                            </p:txEl>
                                          </p:spTgt>
                                        </p:tgtEl>
                                        <p:attrNameLst>
                                          <p:attrName>style.visibility</p:attrName>
                                        </p:attrNameLst>
                                      </p:cBhvr>
                                      <p:to>
                                        <p:strVal val="visible"/>
                                      </p:to>
                                    </p:set>
                                    <p:anim calcmode="lin" valueType="num">
                                      <p:cBhvr additive="base">
                                        <p:cTn id="49"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5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5" end="5"/>
                                            </p:txEl>
                                          </p:spTgt>
                                        </p:tgtEl>
                                        <p:attrNameLst>
                                          <p:attrName>style.visibility</p:attrName>
                                        </p:attrNameLst>
                                      </p:cBhvr>
                                      <p:to>
                                        <p:strVal val="visible"/>
                                      </p:to>
                                    </p:set>
                                    <p:anim calcmode="lin" valueType="num">
                                      <p:cBhvr additive="base">
                                        <p:cTn id="67"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6" end="6"/>
                                            </p:txEl>
                                          </p:spTgt>
                                        </p:tgtEl>
                                        <p:attrNameLst>
                                          <p:attrName>style.visibility</p:attrName>
                                        </p:attrNameLst>
                                      </p:cBhvr>
                                      <p:to>
                                        <p:strVal val="visible"/>
                                      </p:to>
                                    </p:set>
                                    <p:anim calcmode="lin" valueType="num">
                                      <p:cBhvr additive="base">
                                        <p:cTn id="73"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566103"/>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文件系统的常用命令：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731520" y="1191260"/>
            <a:ext cx="7420610" cy="4701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其他</a:t>
            </a: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命令：</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cat</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sort</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uniq</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wc</a:t>
            </a:r>
            <a:endPar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x-none" sz="2400">
                <a:solidFill>
                  <a:schemeClr val="tx1"/>
                </a:solidFill>
                <a:effectLst/>
                <a:latin typeface="Times New Roman" panose="02020603050405020304" pitchFamily="18" charset="0"/>
                <a:cs typeface="+mn-ea"/>
                <a:sym typeface="Symbol" panose="05050102010706020507" pitchFamily="18" charset="2"/>
              </a:rPr>
              <a:t>	tac</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x-none" sz="2400">
                <a:solidFill>
                  <a:schemeClr val="tx1"/>
                </a:solidFill>
                <a:effectLst/>
                <a:latin typeface="Times New Roman" panose="02020603050405020304" pitchFamily="18" charset="0"/>
                <a:cs typeface="+mn-ea"/>
                <a:sym typeface="Symbol" panose="05050102010706020507" pitchFamily="18" charset="2"/>
              </a:rPr>
              <a:t>rev</a:t>
            </a:r>
            <a:r>
              <a:rPr lang="zh-CN" altLang="en-US" sz="2400">
                <a:solidFill>
                  <a:schemeClr val="tx1"/>
                </a:solidFill>
                <a:effectLst/>
                <a:latin typeface="Times New Roman" panose="02020603050405020304" pitchFamily="18" charset="0"/>
                <a:cs typeface="+mn-ea"/>
                <a:sym typeface="Symbol" panose="05050102010706020507" pitchFamily="18" charset="2"/>
              </a:rPr>
              <a:t>，</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x-none" sz="2400">
                <a:solidFill>
                  <a:schemeClr val="tx1"/>
                </a:solidFill>
                <a:effectLst/>
                <a:latin typeface="Times New Roman" panose="02020603050405020304" pitchFamily="18" charset="0"/>
                <a:cs typeface="+mn-ea"/>
                <a:sym typeface="Symbol" panose="05050102010706020507" pitchFamily="18" charset="2"/>
              </a:rPr>
              <a:t>	file</a:t>
            </a:r>
            <a:endParaRPr lang="en-US" altLang="x-none"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endParaRPr lang="x-none" altLang="zh-CN" sz="2400">
              <a:solidFill>
                <a:schemeClr val="tx1"/>
              </a:solidFill>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x-none" sz="2800" b="1">
                <a:solidFill>
                  <a:srgbClr val="A50021"/>
                </a:solidFill>
                <a:latin typeface="Times New Roman" panose="02020603050405020304" pitchFamily="18" charset="0"/>
                <a:cs typeface="+mn-ea"/>
                <a:sym typeface="Symbol" panose="05050102010706020507" pitchFamily="18" charset="2"/>
              </a:rPr>
              <a:t>重定向，管道</a:t>
            </a:r>
            <a:r>
              <a:rPr lang="zh-CN" altLang="x-none" sz="2800" b="1">
                <a:solidFill>
                  <a:srgbClr val="A50021"/>
                </a:solidFill>
                <a:latin typeface="Times New Roman" panose="02020603050405020304" pitchFamily="18" charset="0"/>
                <a:cs typeface="+mn-ea"/>
                <a:sym typeface="Symbol" panose="05050102010706020507" pitchFamily="18" charset="2"/>
              </a:rPr>
              <a:t>（数据流）</a:t>
            </a:r>
            <a:endParaRPr lang="x-none" sz="2800" b="1">
              <a:solidFill>
                <a:srgbClr val="A50021"/>
              </a:solidFill>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标准输入（</a:t>
            </a:r>
            <a:r>
              <a:rPr lang="en-US" altLang="zh-CN"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0</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标准输出（</a:t>
            </a:r>
            <a:r>
              <a:rPr lang="en-US" altLang="zh-CN"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1</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错误输出（</a:t>
            </a:r>
            <a:r>
              <a:rPr lang="en-US" altLang="zh-CN"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2</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a:t>
            </a:r>
            <a:endParaRPr lang="zh-CN" altLang="en-US" sz="20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sym typeface="Symbol" panose="05050102010706020507" pitchFamily="18" charset="2"/>
              </a:rPr>
              <a:t>	</a:t>
            </a:r>
            <a:endParaRPr lang="en-US" altLang="zh-CN" sz="2000"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2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1" end="1"/>
                                            </p:txEl>
                                          </p:spTgt>
                                        </p:tgtEl>
                                        <p:attrNameLst>
                                          <p:attrName>style.visibility</p:attrName>
                                        </p:attrNameLst>
                                      </p:cBhvr>
                                      <p:to>
                                        <p:strVal val="visible"/>
                                      </p:to>
                                    </p:set>
                                    <p:anim calcmode="lin" valueType="num">
                                      <p:cBhvr additive="base">
                                        <p:cTn id="37"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5" end="5"/>
                                            </p:txEl>
                                          </p:spTgt>
                                        </p:tgtEl>
                                        <p:attrNameLst>
                                          <p:attrName>style.visibility</p:attrName>
                                        </p:attrNameLst>
                                      </p:cBhvr>
                                      <p:to>
                                        <p:strVal val="visible"/>
                                      </p:to>
                                    </p:set>
                                    <p:anim calcmode="lin" valueType="num">
                                      <p:cBhvr additive="base">
                                        <p:cTn id="43"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6" end="6"/>
                                            </p:txEl>
                                          </p:spTgt>
                                        </p:tgtEl>
                                        <p:attrNameLst>
                                          <p:attrName>style.visibility</p:attrName>
                                        </p:attrNameLst>
                                      </p:cBhvr>
                                      <p:to>
                                        <p:strVal val="visible"/>
                                      </p:to>
                                    </p:set>
                                    <p:anim calcmode="lin" valueType="num">
                                      <p:cBhvr additive="base">
                                        <p:cTn id="49"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706438"/>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rPr>
              <a:t>其他系统资源</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436245" y="1670050"/>
            <a:ext cx="8187690" cy="23406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系统进程，内存和设备的信息都可以通过文件的方式来获取</a:t>
            </a: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也有一些常用辅助命令：ps，kill，top，free</a:t>
            </a: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endPar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1" end="1"/>
                                            </p:txEl>
                                          </p:spTgt>
                                        </p:tgtEl>
                                        <p:attrNameLst>
                                          <p:attrName>style.visibility</p:attrName>
                                        </p:attrNameLst>
                                      </p:cBhvr>
                                      <p:to>
                                        <p:strVal val="visible"/>
                                      </p:to>
                                    </p:set>
                                    <p:anim calcmode="lin" valueType="num">
                                      <p:cBhvr additive="base">
                                        <p:cTn id="25"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5" end="5"/>
                                            </p:txEl>
                                          </p:spTgt>
                                        </p:tgtEl>
                                        <p:attrNameLst>
                                          <p:attrName>style.visibility</p:attrName>
                                        </p:attrNameLst>
                                      </p:cBhvr>
                                      <p:to>
                                        <p:strVal val="visible"/>
                                      </p:to>
                                    </p:set>
                                    <p:anim calcmode="lin" valueType="num">
                                      <p:cBhvr additive="base">
                                        <p:cTn id="49"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6" end="6"/>
                                            </p:txEl>
                                          </p:spTgt>
                                        </p:tgtEl>
                                        <p:attrNameLst>
                                          <p:attrName>style.visibility</p:attrName>
                                        </p:attrNameLst>
                                      </p:cBhvr>
                                      <p:to>
                                        <p:strVal val="visible"/>
                                      </p:to>
                                    </p:set>
                                    <p:anim calcmode="lin" valueType="num">
                                      <p:cBhvr additive="base">
                                        <p:cTn id="55"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2048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应用</a:t>
            </a:r>
            <a:r>
              <a:rPr lang="zh-CN" altLang="en-US" sz="4000" b="1" strike="noStrike" noProof="1" dirty="0">
                <a:solidFill>
                  <a:srgbClr val="663300"/>
                </a:solidFill>
                <a:latin typeface="Arial" panose="02080604020202020204" pitchFamily="34" charset="0"/>
                <a:ea typeface="宋体" pitchFamily="2" charset="-122"/>
                <a:cs typeface="+mn-ea"/>
              </a:rPr>
              <a:t>程序开发</a:t>
            </a:r>
            <a:endParaRPr lang="zh-CN" altLang="en-US" sz="4000" b="1" strike="noStrike" noProof="1" dirty="0">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dirty="0">
              <a:solidFill>
                <a:srgbClr val="663300"/>
              </a:solidFill>
              <a:ea typeface="宋体" pitchFamily="2" charset="-122"/>
            </a:endParaRPr>
          </a:p>
        </p:txBody>
      </p:sp>
      <p:graphicFrame>
        <p:nvGraphicFramePr>
          <p:cNvPr id="18434" name="内容占位符 2048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0484" name="矩形 20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xEl>
                                              <p:charRg st="1" end="8"/>
                                            </p:txEl>
                                          </p:spTgt>
                                        </p:tgtEl>
                                        <p:attrNameLst>
                                          <p:attrName>style.visibility</p:attrName>
                                        </p:attrNameLst>
                                      </p:cBhvr>
                                      <p:to>
                                        <p:strVal val="visible"/>
                                      </p:to>
                                    </p:set>
                                    <p:anim calcmode="lin" valueType="num">
                                      <p:cBhvr additive="base">
                                        <p:cTn id="7" dur="1000" fill="hold"/>
                                        <p:tgtEl>
                                          <p:spTgt spid="2048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11</a:t>
            </a:r>
            <a:endParaRPr lang="en-US" altLang="zh-CN" sz="1400" b="0">
              <a:solidFill>
                <a:schemeClr val="tx2"/>
              </a:solidFill>
              <a:latin typeface="Times New Roman" panose="02020603050405020304" pitchFamily="18" charset="0"/>
              <a:ea typeface="宋体" pitchFamily="2" charset="-122"/>
            </a:endParaRPr>
          </a:p>
        </p:txBody>
      </p:sp>
      <p:sp>
        <p:nvSpPr>
          <p:cNvPr id="21507" name="矩形 21506"/>
          <p:cNvSpPr/>
          <p:nvPr/>
        </p:nvSpPr>
        <p:spPr>
          <a:xfrm>
            <a:off x="142875" y="573088"/>
            <a:ext cx="8797925" cy="299847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5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处理应用程序的步骤</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5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编辑</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5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建立一个新文件，或对已有的文件中的错误进行修改。</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5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编译</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5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将源程序翻译成目标代码。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1508" name="矩形 2150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21509" name="矩形 21508"/>
          <p:cNvSpPr/>
          <p:nvPr/>
        </p:nvSpPr>
        <p:spPr>
          <a:xfrm>
            <a:off x="500063" y="3716338"/>
            <a:ext cx="8758238" cy="2736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连接</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主程序和其他所需要的子程序和例行程序连接装配在一</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起，使之成为一个可执行的、完整的主存映像文件。</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运行</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将主存映像文件调入主存，启动运行，得出计算结果。 </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14"/>
                                            </p:txEl>
                                          </p:spTgt>
                                        </p:tgtEl>
                                        <p:attrNameLst>
                                          <p:attrName>style.visibility</p:attrName>
                                        </p:attrNameLst>
                                      </p:cBhvr>
                                      <p:to>
                                        <p:strVal val="visible"/>
                                      </p:to>
                                    </p:set>
                                    <p:anim calcmode="lin" valueType="num">
                                      <p:cBhvr additive="base">
                                        <p:cTn id="7" dur="1000" fill="hold"/>
                                        <p:tgtEl>
                                          <p:spTgt spid="2150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07">
                                            <p:txEl>
                                              <p:charRg st="14" end="28"/>
                                            </p:txEl>
                                          </p:spTgt>
                                        </p:tgtEl>
                                        <p:attrNameLst>
                                          <p:attrName>style.visibility</p:attrName>
                                        </p:attrNameLst>
                                      </p:cBhvr>
                                      <p:to>
                                        <p:strVal val="visible"/>
                                      </p:to>
                                    </p:set>
                                    <p:anim calcmode="lin" valueType="num">
                                      <p:cBhvr additive="base">
                                        <p:cTn id="13" dur="500" fill="hold"/>
                                        <p:tgtEl>
                                          <p:spTgt spid="21507">
                                            <p:txEl>
                                              <p:charRg st="14"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charRg st="14" end="28"/>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1507">
                                            <p:txEl>
                                              <p:charRg st="28" end="59"/>
                                            </p:txEl>
                                          </p:spTgt>
                                        </p:tgtEl>
                                        <p:attrNameLst>
                                          <p:attrName>style.visibility</p:attrName>
                                        </p:attrNameLst>
                                      </p:cBhvr>
                                      <p:to>
                                        <p:strVal val="visible"/>
                                      </p:to>
                                    </p:set>
                                    <p:anim calcmode="lin" valueType="num">
                                      <p:cBhvr additive="base">
                                        <p:cTn id="17" dur="500" fill="hold"/>
                                        <p:tgtEl>
                                          <p:spTgt spid="21507">
                                            <p:txEl>
                                              <p:charRg st="28" end="5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507">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1507">
                                            <p:txEl>
                                              <p:charRg st="59" end="73"/>
                                            </p:txEl>
                                          </p:spTgt>
                                        </p:tgtEl>
                                        <p:attrNameLst>
                                          <p:attrName>style.visibility</p:attrName>
                                        </p:attrNameLst>
                                      </p:cBhvr>
                                      <p:to>
                                        <p:strVal val="visible"/>
                                      </p:to>
                                    </p:set>
                                    <p:anim calcmode="lin" valueType="num">
                                      <p:cBhvr additive="base">
                                        <p:cTn id="23" dur="500" fill="hold"/>
                                        <p:tgtEl>
                                          <p:spTgt spid="21507">
                                            <p:txEl>
                                              <p:charRg st="59" end="7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507">
                                            <p:txEl>
                                              <p:charRg st="59" end="7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1507">
                                            <p:txEl>
                                              <p:charRg st="73" end="96"/>
                                            </p:txEl>
                                          </p:spTgt>
                                        </p:tgtEl>
                                        <p:attrNameLst>
                                          <p:attrName>style.visibility</p:attrName>
                                        </p:attrNameLst>
                                      </p:cBhvr>
                                      <p:to>
                                        <p:strVal val="visible"/>
                                      </p:to>
                                    </p:set>
                                    <p:anim calcmode="lin" valueType="num">
                                      <p:cBhvr additive="base">
                                        <p:cTn id="27" dur="500" fill="hold"/>
                                        <p:tgtEl>
                                          <p:spTgt spid="21507">
                                            <p:txEl>
                                              <p:charRg st="73" end="9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507">
                                            <p:txEl>
                                              <p:charRg st="73" end="9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1509">
                                            <p:txEl>
                                              <p:charRg st="0" end="9"/>
                                            </p:txEl>
                                          </p:spTgt>
                                        </p:tgtEl>
                                        <p:attrNameLst>
                                          <p:attrName>style.visibility</p:attrName>
                                        </p:attrNameLst>
                                      </p:cBhvr>
                                      <p:to>
                                        <p:strVal val="visible"/>
                                      </p:to>
                                    </p:set>
                                    <p:anim calcmode="lin" valueType="num">
                                      <p:cBhvr additive="base">
                                        <p:cTn id="33" dur="500" fill="hold"/>
                                        <p:tgtEl>
                                          <p:spTgt spid="21509">
                                            <p:txEl>
                                              <p:charRg st="0"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1509">
                                            <p:txEl>
                                              <p:charRg st="0" end="9"/>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1509">
                                            <p:txEl>
                                              <p:charRg st="9" end="36"/>
                                            </p:txEl>
                                          </p:spTgt>
                                        </p:tgtEl>
                                        <p:attrNameLst>
                                          <p:attrName>style.visibility</p:attrName>
                                        </p:attrNameLst>
                                      </p:cBhvr>
                                      <p:to>
                                        <p:strVal val="visible"/>
                                      </p:to>
                                    </p:set>
                                    <p:anim calcmode="lin" valueType="num">
                                      <p:cBhvr additive="base">
                                        <p:cTn id="37" dur="500" fill="hold"/>
                                        <p:tgtEl>
                                          <p:spTgt spid="21509">
                                            <p:txEl>
                                              <p:charRg st="9" end="3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9">
                                            <p:txEl>
                                              <p:charRg st="9" end="3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1509">
                                            <p:txEl>
                                              <p:charRg st="36" end="62"/>
                                            </p:txEl>
                                          </p:spTgt>
                                        </p:tgtEl>
                                        <p:attrNameLst>
                                          <p:attrName>style.visibility</p:attrName>
                                        </p:attrNameLst>
                                      </p:cBhvr>
                                      <p:to>
                                        <p:strVal val="visible"/>
                                      </p:to>
                                    </p:set>
                                    <p:anim calcmode="lin" valueType="num">
                                      <p:cBhvr additive="base">
                                        <p:cTn id="41" dur="500" fill="hold"/>
                                        <p:tgtEl>
                                          <p:spTgt spid="21509">
                                            <p:txEl>
                                              <p:charRg st="36" end="6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509">
                                            <p:txEl>
                                              <p:charRg st="36" end="62"/>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1509">
                                            <p:txEl>
                                              <p:charRg st="62" end="71"/>
                                            </p:txEl>
                                          </p:spTgt>
                                        </p:tgtEl>
                                        <p:attrNameLst>
                                          <p:attrName>style.visibility</p:attrName>
                                        </p:attrNameLst>
                                      </p:cBhvr>
                                      <p:to>
                                        <p:strVal val="visible"/>
                                      </p:to>
                                    </p:set>
                                    <p:anim calcmode="lin" valueType="num">
                                      <p:cBhvr additive="base">
                                        <p:cTn id="47" dur="500" fill="hold"/>
                                        <p:tgtEl>
                                          <p:spTgt spid="21509">
                                            <p:txEl>
                                              <p:charRg st="62" end="7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1509">
                                            <p:txEl>
                                              <p:charRg st="62" end="71"/>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1509">
                                            <p:txEl>
                                              <p:charRg st="71" end="99"/>
                                            </p:txEl>
                                          </p:spTgt>
                                        </p:tgtEl>
                                        <p:attrNameLst>
                                          <p:attrName>style.visibility</p:attrName>
                                        </p:attrNameLst>
                                      </p:cBhvr>
                                      <p:to>
                                        <p:strVal val="visible"/>
                                      </p:to>
                                    </p:set>
                                    <p:anim calcmode="lin" valueType="num">
                                      <p:cBhvr additive="base">
                                        <p:cTn id="51" dur="500" fill="hold"/>
                                        <p:tgtEl>
                                          <p:spTgt spid="21509">
                                            <p:txEl>
                                              <p:charRg st="71" end="9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1509">
                                            <p:txEl>
                                              <p:charRg st="71"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9217"/>
          <p:cNvSpPr/>
          <p:nvPr/>
        </p:nvSpPr>
        <p:spPr>
          <a:xfrm>
            <a:off x="820738" y="1062038"/>
            <a:ext cx="7129463" cy="490474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800" b="1" strike="noStrike" noProof="1">
                <a:solidFill>
                  <a:schemeClr val="tx1"/>
                </a:solidFill>
                <a:effectLst/>
                <a:latin typeface="Arial" panose="02080604020202020204" pitchFamily="34" charset="0"/>
                <a:ea typeface="宋体" pitchFamily="2" charset="-122"/>
                <a:cs typeface="+mn-ea"/>
              </a:rPr>
              <a:t>用户工作</a:t>
            </a:r>
            <a:r>
              <a:rPr lang="zh-CN" altLang="en-US" sz="2800" b="1" strike="noStrike" noProof="1" dirty="0">
                <a:solidFill>
                  <a:schemeClr val="tx1"/>
                </a:solidFill>
                <a:effectLst/>
                <a:latin typeface="Arial" panose="02080604020202020204" pitchFamily="34" charset="0"/>
                <a:ea typeface="宋体" pitchFamily="2" charset="-122"/>
                <a:cs typeface="+mn-ea"/>
              </a:rPr>
              <a:t>环境</a:t>
            </a:r>
            <a:endParaRPr lang="zh-CN" altLang="en-US" sz="2800" b="1" strike="noStrike" noProof="1" dirty="0">
              <a:solidFill>
                <a:schemeClr val="tx1"/>
              </a:solidFill>
              <a:effectLst/>
              <a:ea typeface="宋体" pitchFamily="2" charset="-122"/>
            </a:endParaRPr>
          </a:p>
          <a:p>
            <a:pPr marL="914400" lvl="1" indent="-457200" fontAlgn="base">
              <a:lnSpc>
                <a:spcPct val="130000"/>
              </a:lnSpc>
            </a:pPr>
            <a:r>
              <a:rPr lang="zh-CN" altLang="en-US" sz="2400" b="1" strike="noStrike" noProof="1" dirty="0">
                <a:solidFill>
                  <a:schemeClr val="tx1"/>
                </a:solidFill>
                <a:effectLst/>
                <a:latin typeface="+mn-lt"/>
                <a:ea typeface="宋体" pitchFamily="2" charset="-122"/>
                <a:cs typeface="+mn-cs"/>
              </a:rPr>
              <a:t>系统生成</a:t>
            </a:r>
            <a:endParaRPr lang="zh-CN" altLang="en-US" sz="2400" b="1" strike="noStrike" noProof="1" dirty="0">
              <a:solidFill>
                <a:schemeClr val="tx1"/>
              </a:solidFill>
              <a:effectLst/>
              <a:ea typeface="宋体" pitchFamily="2" charset="-122"/>
            </a:endParaRPr>
          </a:p>
          <a:p>
            <a:pPr marL="914400" lvl="1" indent="-457200" fontAlgn="base">
              <a:lnSpc>
                <a:spcPct val="130000"/>
              </a:lnSpc>
            </a:pPr>
            <a:r>
              <a:rPr lang="zh-CN" altLang="en-US" sz="2400" b="1" strike="noStrike" noProof="1" dirty="0">
                <a:solidFill>
                  <a:schemeClr val="tx1"/>
                </a:solidFill>
                <a:effectLst/>
                <a:latin typeface="+mn-lt"/>
                <a:ea typeface="宋体" pitchFamily="2" charset="-122"/>
                <a:cs typeface="+mn-cs"/>
              </a:rPr>
              <a:t>系统启动</a:t>
            </a:r>
            <a:endParaRPr lang="zh-CN" altLang="en-US" sz="2400" b="1" strike="noStrike" noProof="1">
              <a:solidFill>
                <a:schemeClr val="tx1"/>
              </a:solidFill>
              <a:effectLst/>
              <a:ea typeface="宋体" pitchFamily="2" charset="-122"/>
            </a:endParaRPr>
          </a:p>
          <a:p>
            <a:pPr marL="914400" lvl="1" indent="-457200" fontAlgn="base">
              <a:lnSpc>
                <a:spcPct val="130000"/>
              </a:lnSpc>
            </a:pPr>
            <a:r>
              <a:rPr lang="x-none" altLang="zh-CN" sz="2400" b="1" strike="noStrike" noProof="1" dirty="0">
                <a:solidFill>
                  <a:srgbClr val="FF0000"/>
                </a:solidFill>
                <a:effectLst/>
                <a:latin typeface="+mn-lt"/>
                <a:ea typeface="宋体" pitchFamily="2" charset="-122"/>
                <a:cs typeface="+mn-cs"/>
              </a:rPr>
              <a:t>系统使用</a:t>
            </a:r>
            <a:endParaRPr lang="x-none" altLang="zh-CN" sz="2400" b="1" strike="noStrike" noProof="1" dirty="0">
              <a:solidFill>
                <a:schemeClr val="tx1"/>
              </a:solidFill>
              <a:effectLst/>
              <a:latin typeface="+mn-lt"/>
              <a:ea typeface="宋体" pitchFamily="2" charset="-122"/>
              <a:cs typeface="+mn-cs"/>
            </a:endParaRPr>
          </a:p>
          <a:p>
            <a:pPr marL="914400" lvl="1" indent="-457200" fontAlgn="base">
              <a:lnSpc>
                <a:spcPct val="130000"/>
              </a:lnSpc>
            </a:pPr>
            <a:r>
              <a:rPr lang="zh-CN" altLang="en-US" sz="2400" b="1" strike="noStrike" noProof="1" dirty="0">
                <a:solidFill>
                  <a:srgbClr val="FF0000"/>
                </a:solidFill>
                <a:effectLst/>
                <a:latin typeface="+mn-lt"/>
                <a:ea typeface="宋体" pitchFamily="2" charset="-122"/>
                <a:cs typeface="+mn-cs"/>
              </a:rPr>
              <a:t>程序开发</a:t>
            </a:r>
            <a:endParaRPr lang="zh-CN" altLang="en-US" sz="24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dirty="0">
                <a:solidFill>
                  <a:schemeClr val="tx1"/>
                </a:solidFill>
                <a:effectLst/>
                <a:latin typeface="Arial" panose="02080604020202020204" pitchFamily="34" charset="0"/>
                <a:ea typeface="宋体" pitchFamily="2" charset="-122"/>
                <a:cs typeface="+mn-ea"/>
              </a:rPr>
              <a:t>用</a:t>
            </a:r>
            <a:r>
              <a:rPr lang="zh-CN" altLang="en-US" sz="2800" b="1" strike="noStrike" noProof="1">
                <a:solidFill>
                  <a:schemeClr val="tx1"/>
                </a:solidFill>
                <a:effectLst/>
                <a:latin typeface="Arial" panose="02080604020202020204" pitchFamily="34" charset="0"/>
                <a:ea typeface="宋体" pitchFamily="2" charset="-122"/>
                <a:cs typeface="+mn-ea"/>
              </a:rPr>
              <a:t>户</a:t>
            </a:r>
            <a:r>
              <a:rPr lang="x-none" altLang="zh-CN" sz="2800" b="1" strike="noStrike" noProof="1">
                <a:solidFill>
                  <a:schemeClr val="tx1"/>
                </a:solidFill>
                <a:effectLst/>
                <a:latin typeface="Arial" panose="02080604020202020204" pitchFamily="34" charset="0"/>
                <a:ea typeface="宋体" pitchFamily="2" charset="-122"/>
                <a:cs typeface="+mn-ea"/>
              </a:rPr>
              <a:t>接口</a:t>
            </a:r>
            <a:endParaRPr lang="x-none" altLang="zh-CN" sz="2800" b="1" strike="noStrike" noProof="1">
              <a:solidFill>
                <a:schemeClr val="tx1"/>
              </a:solidFill>
              <a:effectLst/>
              <a:latin typeface="Arial" panose="02080604020202020204" pitchFamily="34" charset="0"/>
              <a:ea typeface="宋体" pitchFamily="2" charset="-122"/>
              <a:cs typeface="+mn-ea"/>
            </a:endParaRPr>
          </a:p>
          <a:p>
            <a:pPr marL="990600" lvl="1" indent="-533400" fontAlgn="base">
              <a:lnSpc>
                <a:spcPct val="130000"/>
              </a:lnSpc>
            </a:pPr>
            <a:r>
              <a:rPr lang="x-none" altLang="zh-CN" sz="2450" b="1" strike="noStrike" noProof="1">
                <a:solidFill>
                  <a:schemeClr val="tx1"/>
                </a:solidFill>
                <a:effectLst/>
                <a:latin typeface="Arial" panose="02080604020202020204" pitchFamily="34" charset="0"/>
                <a:ea typeface="宋体" pitchFamily="2" charset="-122"/>
                <a:cs typeface="+mn-ea"/>
              </a:rPr>
              <a:t>操作接口（命令接口）</a:t>
            </a:r>
            <a:endParaRPr lang="x-none" altLang="zh-CN" sz="2450" b="1" strike="noStrike" noProof="1">
              <a:solidFill>
                <a:schemeClr val="tx1"/>
              </a:solidFill>
              <a:effectLst/>
              <a:ea typeface="宋体" pitchFamily="2" charset="-122"/>
            </a:endParaRPr>
          </a:p>
          <a:p>
            <a:pPr marL="990600" lvl="1" indent="-533400" fontAlgn="base">
              <a:lnSpc>
                <a:spcPct val="130000"/>
              </a:lnSpc>
            </a:pPr>
            <a:r>
              <a:rPr lang="zh-CN" altLang="en-US" sz="2450" b="1" strike="noStrike" noProof="1">
                <a:solidFill>
                  <a:srgbClr val="FF0000"/>
                </a:solidFill>
                <a:effectLst/>
                <a:latin typeface="Arial" panose="02080604020202020204" pitchFamily="34" charset="0"/>
                <a:ea typeface="宋体" pitchFamily="2" charset="-122"/>
                <a:cs typeface="+mn-ea"/>
              </a:rPr>
              <a:t>系统功能调用（</a:t>
            </a:r>
            <a:r>
              <a:rPr lang="zh-CN" altLang="en-US" sz="2450" b="1">
                <a:solidFill>
                  <a:srgbClr val="FF0000"/>
                </a:solidFill>
                <a:effectLst/>
                <a:latin typeface="Arial" panose="02080604020202020204" pitchFamily="34" charset="0"/>
                <a:ea typeface="宋体" pitchFamily="2" charset="-122"/>
                <a:cs typeface="+mn-ea"/>
                <a:sym typeface="+mn-ea"/>
              </a:rPr>
              <a:t>程序接口）</a:t>
            </a:r>
            <a:endParaRPr lang="x-none" altLang="zh-CN" sz="2450" b="1" strike="noStrike" noProof="1">
              <a:solidFill>
                <a:srgbClr val="FF0000"/>
              </a:solidFill>
              <a:effectLst/>
              <a:latin typeface="Arial" panose="02080604020202020204" pitchFamily="34" charset="0"/>
              <a:ea typeface="宋体" pitchFamily="2" charset="-122"/>
              <a:cs typeface="+mn-ea"/>
            </a:endParaRPr>
          </a:p>
        </p:txBody>
      </p:sp>
      <p:graphicFrame>
        <p:nvGraphicFramePr>
          <p:cNvPr id="7170" name="内容占位符 92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171" name="文本框 9219"/>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a:t>
            </a:r>
            <a:endParaRPr lang="en-US" altLang="zh-CN" sz="1400" b="0">
              <a:solidFill>
                <a:schemeClr val="tx2"/>
              </a:solidFill>
              <a:latin typeface="Times New Roman" panose="02020603050405020304" pitchFamily="18" charset="0"/>
              <a:ea typeface="宋体" pitchFamily="2" charset="-122"/>
            </a:endParaRPr>
          </a:p>
        </p:txBody>
      </p:sp>
      <p:sp>
        <p:nvSpPr>
          <p:cNvPr id="9221" name="矩形 92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xEl>
                                              <p:charRg st="0" end="7"/>
                                            </p:txEl>
                                          </p:spTgt>
                                        </p:tgtEl>
                                        <p:attrNameLst>
                                          <p:attrName>style.visibility</p:attrName>
                                        </p:attrNameLst>
                                      </p:cBhvr>
                                      <p:to>
                                        <p:strVal val="visible"/>
                                      </p:to>
                                    </p:set>
                                    <p:anim calcmode="lin" valueType="num">
                                      <p:cBhvr additive="base">
                                        <p:cTn id="7" dur="500" fill="hold"/>
                                        <p:tgtEl>
                                          <p:spTgt spid="9218">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8">
                                            <p:txEl>
                                              <p:charRg st="7" end="12"/>
                                            </p:txEl>
                                          </p:spTgt>
                                        </p:tgtEl>
                                        <p:attrNameLst>
                                          <p:attrName>style.visibility</p:attrName>
                                        </p:attrNameLst>
                                      </p:cBhvr>
                                      <p:to>
                                        <p:strVal val="visible"/>
                                      </p:to>
                                    </p:set>
                                    <p:anim calcmode="lin" valueType="num">
                                      <p:cBhvr additive="base">
                                        <p:cTn id="13" dur="500" fill="hold"/>
                                        <p:tgtEl>
                                          <p:spTgt spid="9218">
                                            <p:txEl>
                                              <p:charRg st="7"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8">
                                            <p:txEl>
                                              <p:charRg st="7"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8">
                                            <p:txEl>
                                              <p:charRg st="12" end="17"/>
                                            </p:txEl>
                                          </p:spTgt>
                                        </p:tgtEl>
                                        <p:attrNameLst>
                                          <p:attrName>style.visibility</p:attrName>
                                        </p:attrNameLst>
                                      </p:cBhvr>
                                      <p:to>
                                        <p:strVal val="visible"/>
                                      </p:to>
                                    </p:set>
                                    <p:anim calcmode="lin" valueType="num">
                                      <p:cBhvr additive="base">
                                        <p:cTn id="19" dur="500" fill="hold"/>
                                        <p:tgtEl>
                                          <p:spTgt spid="9218">
                                            <p:txEl>
                                              <p:charRg st="12" end="1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charRg st="12" end="1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218">
                                            <p:txEl>
                                              <p:charRg st="17" end="24"/>
                                            </p:txEl>
                                          </p:spTgt>
                                        </p:tgtEl>
                                        <p:attrNameLst>
                                          <p:attrName>style.visibility</p:attrName>
                                        </p:attrNameLst>
                                      </p:cBhvr>
                                      <p:to>
                                        <p:strVal val="visible"/>
                                      </p:to>
                                    </p:set>
                                    <p:anim calcmode="lin" valueType="num">
                                      <p:cBhvr additive="base">
                                        <p:cTn id="23" dur="500" fill="hold"/>
                                        <p:tgtEl>
                                          <p:spTgt spid="9218">
                                            <p:txEl>
                                              <p:charRg st="17" end="2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218">
                                            <p:txEl>
                                              <p:charRg st="17" end="2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218">
                                            <p:txEl>
                                              <p:charRg st="4" end="4"/>
                                            </p:txEl>
                                          </p:spTgt>
                                        </p:tgtEl>
                                        <p:attrNameLst>
                                          <p:attrName>style.visibility</p:attrName>
                                        </p:attrNameLst>
                                      </p:cBhvr>
                                      <p:to>
                                        <p:strVal val="visible"/>
                                      </p:to>
                                    </p:set>
                                    <p:anim calcmode="lin" valueType="num">
                                      <p:cBhvr additive="base">
                                        <p:cTn id="27" dur="500" fill="hold"/>
                                        <p:tgtEl>
                                          <p:spTgt spid="9218">
                                            <p:txEl>
                                              <p:char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8">
                                            <p:txEl>
                                              <p:char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218">
                                            <p:txEl>
                                              <p:charRg st="24" end="29"/>
                                            </p:txEl>
                                          </p:spTgt>
                                        </p:tgtEl>
                                        <p:attrNameLst>
                                          <p:attrName>style.visibility</p:attrName>
                                        </p:attrNameLst>
                                      </p:cBhvr>
                                      <p:to>
                                        <p:strVal val="visible"/>
                                      </p:to>
                                    </p:set>
                                    <p:anim calcmode="lin" valueType="num">
                                      <p:cBhvr additive="base">
                                        <p:cTn id="31" dur="500" fill="hold"/>
                                        <p:tgtEl>
                                          <p:spTgt spid="9218">
                                            <p:txEl>
                                              <p:charRg st="24" end="2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8">
                                            <p:txEl>
                                              <p:charRg st="24" end="29"/>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9218">
                                            <p:txEl>
                                              <p:charRg st="29" end="36"/>
                                            </p:txEl>
                                          </p:spTgt>
                                        </p:tgtEl>
                                        <p:attrNameLst>
                                          <p:attrName>style.visibility</p:attrName>
                                        </p:attrNameLst>
                                      </p:cBhvr>
                                      <p:to>
                                        <p:strVal val="visible"/>
                                      </p:to>
                                    </p:set>
                                    <p:anim calcmode="lin" valueType="num">
                                      <p:cBhvr additive="base">
                                        <p:cTn id="35" dur="500" fill="hold"/>
                                        <p:tgtEl>
                                          <p:spTgt spid="9218">
                                            <p:txEl>
                                              <p:charRg st="29" end="3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218">
                                            <p:txEl>
                                              <p:charRg st="29" end="3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9218">
                                            <p:txEl>
                                              <p:charRg st="6" end="6"/>
                                            </p:txEl>
                                          </p:spTgt>
                                        </p:tgtEl>
                                        <p:attrNameLst>
                                          <p:attrName>style.visibility</p:attrName>
                                        </p:attrNameLst>
                                      </p:cBhvr>
                                      <p:to>
                                        <p:strVal val="visible"/>
                                      </p:to>
                                    </p:set>
                                    <p:anim calcmode="lin" valueType="num">
                                      <p:cBhvr additive="base">
                                        <p:cTn id="39" dur="500" fill="hold"/>
                                        <p:tgtEl>
                                          <p:spTgt spid="9218">
                                            <p:txEl>
                                              <p:char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218">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2530"/>
          <p:cNvGrpSpPr/>
          <p:nvPr/>
        </p:nvGrpSpPr>
        <p:grpSpPr>
          <a:xfrm>
            <a:off x="314325" y="1541463"/>
            <a:ext cx="8234363" cy="2919412"/>
            <a:chOff x="0" y="0"/>
            <a:chExt cx="5187" cy="1839"/>
          </a:xfrm>
        </p:grpSpPr>
        <p:sp>
          <p:nvSpPr>
            <p:cNvPr id="22532" name="椭圆 22531"/>
            <p:cNvSpPr/>
            <p:nvPr/>
          </p:nvSpPr>
          <p:spPr>
            <a:xfrm>
              <a:off x="3480"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484" name="文本框 22532"/>
            <p:cNvSpPr txBox="1"/>
            <p:nvPr/>
          </p:nvSpPr>
          <p:spPr>
            <a:xfrm>
              <a:off x="462" y="747"/>
              <a:ext cx="1299"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编译器或</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汇编器</a:t>
              </a:r>
              <a:endParaRPr lang="zh-CN" altLang="en-US" sz="1600" b="0">
                <a:solidFill>
                  <a:schemeClr val="tx1"/>
                </a:solidFill>
                <a:latin typeface="Times New Roman" panose="02020603050405020304" pitchFamily="18" charset="0"/>
                <a:ea typeface="宋体" pitchFamily="2" charset="-122"/>
              </a:endParaRPr>
            </a:p>
          </p:txBody>
        </p:sp>
        <p:sp>
          <p:nvSpPr>
            <p:cNvPr id="22534" name="椭圆 22533"/>
            <p:cNvSpPr/>
            <p:nvPr/>
          </p:nvSpPr>
          <p:spPr>
            <a:xfrm>
              <a:off x="1816"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486" name="文本框 22534"/>
            <p:cNvSpPr txBox="1"/>
            <p:nvPr/>
          </p:nvSpPr>
          <p:spPr>
            <a:xfrm>
              <a:off x="1512" y="731"/>
              <a:ext cx="747" cy="43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目标</a:t>
              </a:r>
              <a:endParaRPr lang="zh-CN" altLang="en-US" sz="16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模块</a:t>
              </a:r>
              <a:endParaRPr lang="zh-CN" altLang="en-US" sz="1600" b="0">
                <a:solidFill>
                  <a:schemeClr val="tx1"/>
                </a:solidFill>
                <a:latin typeface="Times New Roman" panose="02020603050405020304" pitchFamily="18" charset="0"/>
                <a:ea typeface="宋体" pitchFamily="2" charset="-122"/>
              </a:endParaRPr>
            </a:p>
          </p:txBody>
        </p:sp>
        <p:sp>
          <p:nvSpPr>
            <p:cNvPr id="22536" name="椭圆 22535"/>
            <p:cNvSpPr/>
            <p:nvPr/>
          </p:nvSpPr>
          <p:spPr>
            <a:xfrm>
              <a:off x="321" y="713"/>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488" name="文本框 22536"/>
            <p:cNvSpPr txBox="1"/>
            <p:nvPr/>
          </p:nvSpPr>
          <p:spPr>
            <a:xfrm>
              <a:off x="0" y="853"/>
              <a:ext cx="853" cy="308"/>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源程序</a:t>
              </a:r>
              <a:endParaRPr lang="zh-CN" altLang="en-US" sz="1400" b="0">
                <a:solidFill>
                  <a:schemeClr val="tx1"/>
                </a:solidFill>
                <a:latin typeface="Times New Roman" panose="02020603050405020304" pitchFamily="18" charset="0"/>
                <a:ea typeface="宋体" pitchFamily="2" charset="-122"/>
              </a:endParaRPr>
            </a:p>
          </p:txBody>
        </p:sp>
        <p:sp>
          <p:nvSpPr>
            <p:cNvPr id="20489" name="直接连接符 22537"/>
            <p:cNvSpPr/>
            <p:nvPr/>
          </p:nvSpPr>
          <p:spPr>
            <a:xfrm>
              <a:off x="1593" y="972"/>
              <a:ext cx="2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0490" name="直接连接符 22538"/>
            <p:cNvSpPr/>
            <p:nvPr/>
          </p:nvSpPr>
          <p:spPr>
            <a:xfrm>
              <a:off x="2360" y="972"/>
              <a:ext cx="2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2540" name="椭圆 22539"/>
            <p:cNvSpPr/>
            <p:nvPr/>
          </p:nvSpPr>
          <p:spPr>
            <a:xfrm>
              <a:off x="2692" y="4"/>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492" name="文本框 22540"/>
            <p:cNvSpPr txBox="1"/>
            <p:nvPr/>
          </p:nvSpPr>
          <p:spPr>
            <a:xfrm>
              <a:off x="2192" y="41"/>
              <a:ext cx="1172" cy="465"/>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其他目</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标模块</a:t>
              </a:r>
              <a:endParaRPr lang="zh-CN" altLang="en-US" sz="1600" b="0">
                <a:solidFill>
                  <a:schemeClr val="tx1"/>
                </a:solidFill>
                <a:latin typeface="Times New Roman" panose="02020603050405020304" pitchFamily="18" charset="0"/>
                <a:ea typeface="宋体" pitchFamily="2" charset="-122"/>
              </a:endParaRPr>
            </a:p>
          </p:txBody>
        </p:sp>
        <p:sp>
          <p:nvSpPr>
            <p:cNvPr id="20493" name="直接连接符 22541"/>
            <p:cNvSpPr/>
            <p:nvPr/>
          </p:nvSpPr>
          <p:spPr>
            <a:xfrm>
              <a:off x="2946" y="533"/>
              <a:ext cx="0" cy="22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0494" name="文本框 22542"/>
            <p:cNvSpPr txBox="1"/>
            <p:nvPr/>
          </p:nvSpPr>
          <p:spPr>
            <a:xfrm>
              <a:off x="4087" y="739"/>
              <a:ext cx="969"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主存中</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运行</a:t>
              </a:r>
              <a:endParaRPr lang="zh-CN" altLang="en-US" sz="1600" b="0">
                <a:solidFill>
                  <a:schemeClr val="tx1"/>
                </a:solidFill>
                <a:latin typeface="Times New Roman" panose="02020603050405020304" pitchFamily="18" charset="0"/>
                <a:ea typeface="宋体" pitchFamily="2" charset="-122"/>
              </a:endParaRPr>
            </a:p>
          </p:txBody>
        </p:sp>
        <p:sp>
          <p:nvSpPr>
            <p:cNvPr id="20495" name="直接连接符 22543"/>
            <p:cNvSpPr/>
            <p:nvPr/>
          </p:nvSpPr>
          <p:spPr>
            <a:xfrm>
              <a:off x="3928" y="968"/>
              <a:ext cx="5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2545" name="椭圆 22544"/>
            <p:cNvSpPr/>
            <p:nvPr/>
          </p:nvSpPr>
          <p:spPr>
            <a:xfrm>
              <a:off x="4507" y="0"/>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497" name="文本框 22545"/>
            <p:cNvSpPr txBox="1"/>
            <p:nvPr/>
          </p:nvSpPr>
          <p:spPr>
            <a:xfrm>
              <a:off x="4099" y="57"/>
              <a:ext cx="997" cy="43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动态装入</a:t>
              </a:r>
              <a:endParaRPr lang="zh-CN" altLang="en-US" sz="14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的系统库</a:t>
              </a:r>
              <a:endParaRPr lang="zh-CN" altLang="en-US" sz="1400" b="0">
                <a:solidFill>
                  <a:schemeClr val="tx1"/>
                </a:solidFill>
                <a:latin typeface="Times New Roman" panose="02020603050405020304" pitchFamily="18" charset="0"/>
                <a:ea typeface="宋体" pitchFamily="2" charset="-122"/>
              </a:endParaRPr>
            </a:p>
          </p:txBody>
        </p:sp>
        <p:sp>
          <p:nvSpPr>
            <p:cNvPr id="22547" name="左大括号 22546"/>
            <p:cNvSpPr/>
            <p:nvPr/>
          </p:nvSpPr>
          <p:spPr>
            <a:xfrm rot="16200000">
              <a:off x="1563" y="819"/>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499" name="文本框 22547"/>
            <p:cNvSpPr txBox="1"/>
            <p:nvPr/>
          </p:nvSpPr>
          <p:spPr>
            <a:xfrm>
              <a:off x="954" y="1551"/>
              <a:ext cx="1245"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编译时间</a:t>
              </a:r>
              <a:endParaRPr lang="zh-CN" altLang="en-US" sz="1600" b="0">
                <a:solidFill>
                  <a:srgbClr val="3366CC"/>
                </a:solidFill>
                <a:latin typeface="Times New Roman" panose="02020603050405020304" pitchFamily="18" charset="0"/>
                <a:ea typeface="宋体" pitchFamily="2" charset="-122"/>
              </a:endParaRPr>
            </a:p>
          </p:txBody>
        </p:sp>
        <p:sp>
          <p:nvSpPr>
            <p:cNvPr id="20500" name="文本框 22548"/>
            <p:cNvSpPr txBox="1"/>
            <p:nvPr/>
          </p:nvSpPr>
          <p:spPr>
            <a:xfrm>
              <a:off x="2310" y="1550"/>
              <a:ext cx="1322"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连接装配时间</a:t>
              </a:r>
              <a:endParaRPr lang="zh-CN" altLang="en-US" sz="1600" b="0">
                <a:solidFill>
                  <a:srgbClr val="3366CC"/>
                </a:solidFill>
                <a:latin typeface="Times New Roman" panose="02020603050405020304" pitchFamily="18" charset="0"/>
                <a:ea typeface="宋体" pitchFamily="2" charset="-122"/>
              </a:endParaRPr>
            </a:p>
          </p:txBody>
        </p:sp>
        <p:sp>
          <p:nvSpPr>
            <p:cNvPr id="20501" name="文本框 22549"/>
            <p:cNvSpPr txBox="1"/>
            <p:nvPr/>
          </p:nvSpPr>
          <p:spPr>
            <a:xfrm>
              <a:off x="3538" y="714"/>
              <a:ext cx="1227"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990000"/>
                  </a:solidFill>
                  <a:latin typeface="Times New Roman" panose="02020603050405020304" pitchFamily="18" charset="0"/>
                  <a:ea typeface="宋体" pitchFamily="2" charset="-122"/>
                </a:rPr>
                <a:t>动态链接</a:t>
              </a:r>
              <a:endParaRPr lang="zh-CN" altLang="en-US" sz="1600" b="0">
                <a:solidFill>
                  <a:srgbClr val="990000"/>
                </a:solidFill>
                <a:latin typeface="Times New Roman" panose="02020603050405020304" pitchFamily="18" charset="0"/>
                <a:ea typeface="宋体" pitchFamily="2" charset="-122"/>
              </a:endParaRPr>
            </a:p>
          </p:txBody>
        </p:sp>
        <p:sp>
          <p:nvSpPr>
            <p:cNvPr id="20502" name="文本框 22550"/>
            <p:cNvSpPr txBox="1"/>
            <p:nvPr/>
          </p:nvSpPr>
          <p:spPr>
            <a:xfrm>
              <a:off x="3666" y="962"/>
              <a:ext cx="829"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990000"/>
                  </a:solidFill>
                  <a:latin typeface="Times New Roman" panose="02020603050405020304" pitchFamily="18" charset="0"/>
                  <a:ea typeface="宋体" pitchFamily="2" charset="-122"/>
                </a:rPr>
                <a:t>加载</a:t>
              </a:r>
              <a:endParaRPr lang="zh-CN" altLang="en-US" sz="1600" b="0">
                <a:solidFill>
                  <a:srgbClr val="990000"/>
                </a:solidFill>
                <a:latin typeface="Times New Roman" panose="02020603050405020304" pitchFamily="18" charset="0"/>
                <a:ea typeface="宋体" pitchFamily="2" charset="-122"/>
              </a:endParaRPr>
            </a:p>
          </p:txBody>
        </p:sp>
        <p:sp>
          <p:nvSpPr>
            <p:cNvPr id="22552" name="左大括号 22551"/>
            <p:cNvSpPr/>
            <p:nvPr/>
          </p:nvSpPr>
          <p:spPr>
            <a:xfrm rot="16200000">
              <a:off x="3127" y="818"/>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2553" name="右大括号 22552"/>
            <p:cNvSpPr/>
            <p:nvPr/>
          </p:nvSpPr>
          <p:spPr>
            <a:xfrm rot="5400000">
              <a:off x="4695" y="1100"/>
              <a:ext cx="110" cy="609"/>
            </a:xfrm>
            <a:prstGeom prst="rightBrace">
              <a:avLst>
                <a:gd name="adj1" fmla="val 46136"/>
                <a:gd name="adj2" fmla="val 50000"/>
              </a:avLst>
            </a:prstGeom>
            <a:noFill/>
            <a:ln w="9525" cap="flat" cmpd="sng">
              <a:solidFill>
                <a:srgbClr val="000000"/>
              </a:solidFill>
              <a:prstDash val="solid"/>
              <a:headEnd type="none" w="med" len="med"/>
              <a:tailEnd type="none" w="med" len="med"/>
            </a:ln>
          </p:spPr>
          <p:txBody>
            <a:bodyPr rot="1080000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505" name="文本框 22553"/>
            <p:cNvSpPr txBox="1"/>
            <p:nvPr/>
          </p:nvSpPr>
          <p:spPr>
            <a:xfrm>
              <a:off x="4099" y="1547"/>
              <a:ext cx="1088" cy="29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运行时间</a:t>
              </a:r>
              <a:endParaRPr lang="zh-CN" altLang="en-US" sz="1600" b="0">
                <a:solidFill>
                  <a:srgbClr val="3366CC"/>
                </a:solidFill>
                <a:latin typeface="Times New Roman" panose="02020603050405020304" pitchFamily="18" charset="0"/>
                <a:ea typeface="宋体" pitchFamily="2" charset="-122"/>
              </a:endParaRPr>
            </a:p>
          </p:txBody>
        </p:sp>
        <p:sp>
          <p:nvSpPr>
            <p:cNvPr id="20506" name="直接连接符 22554"/>
            <p:cNvSpPr/>
            <p:nvPr/>
          </p:nvSpPr>
          <p:spPr>
            <a:xfrm>
              <a:off x="4756" y="534"/>
              <a:ext cx="0" cy="215"/>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0507" name="直接连接符 22555"/>
            <p:cNvSpPr/>
            <p:nvPr/>
          </p:nvSpPr>
          <p:spPr>
            <a:xfrm>
              <a:off x="785" y="972"/>
              <a:ext cx="197"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2557" name="矩形 22556"/>
            <p:cNvSpPr/>
            <p:nvPr/>
          </p:nvSpPr>
          <p:spPr>
            <a:xfrm>
              <a:off x="976" y="751"/>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509" name="文本框 22557"/>
            <p:cNvSpPr txBox="1"/>
            <p:nvPr/>
          </p:nvSpPr>
          <p:spPr>
            <a:xfrm>
              <a:off x="2284" y="747"/>
              <a:ext cx="1034"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连接</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装配程序</a:t>
              </a:r>
              <a:endParaRPr lang="zh-CN" altLang="en-US" sz="1600" b="0">
                <a:solidFill>
                  <a:schemeClr val="tx1"/>
                </a:solidFill>
                <a:latin typeface="Times New Roman" panose="02020603050405020304" pitchFamily="18" charset="0"/>
                <a:ea typeface="宋体" pitchFamily="2" charset="-122"/>
              </a:endParaRPr>
            </a:p>
          </p:txBody>
        </p:sp>
        <p:sp>
          <p:nvSpPr>
            <p:cNvPr id="22559" name="矩形 22558"/>
            <p:cNvSpPr/>
            <p:nvPr/>
          </p:nvSpPr>
          <p:spPr>
            <a:xfrm>
              <a:off x="2679" y="760"/>
              <a:ext cx="575"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None/>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511" name="直接连接符 22559"/>
            <p:cNvSpPr/>
            <p:nvPr/>
          </p:nvSpPr>
          <p:spPr>
            <a:xfrm>
              <a:off x="2288" y="972"/>
              <a:ext cx="392"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0512" name="文本框 22560"/>
            <p:cNvSpPr txBox="1"/>
            <p:nvPr/>
          </p:nvSpPr>
          <p:spPr>
            <a:xfrm>
              <a:off x="3456" y="765"/>
              <a:ext cx="546" cy="379"/>
            </a:xfrm>
            <a:prstGeom prst="rect">
              <a:avLst/>
            </a:prstGeom>
            <a:noFill/>
            <a:ln w="9525">
              <a:noFill/>
              <a:miter/>
            </a:ln>
          </p:spPr>
          <p:txBody>
            <a:bodyPr anchor="t"/>
            <a:p>
              <a:pPr lvl="0" indent="-340995" algn="just">
                <a:lnSpc>
                  <a:spcPct val="120000"/>
                </a:lnSpc>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可执行</a:t>
              </a:r>
              <a:r>
                <a:rPr lang="zh-CN" altLang="en-US" sz="1600" b="0">
                  <a:solidFill>
                    <a:schemeClr val="tx1"/>
                  </a:solidFill>
                  <a:latin typeface="Times New Roman" panose="02020603050405020304" pitchFamily="18" charset="0"/>
                  <a:ea typeface="宋体" pitchFamily="2" charset="-122"/>
                </a:rPr>
                <a:t>文件</a:t>
              </a:r>
              <a:endParaRPr lang="zh-CN" altLang="en-US" sz="1600" b="0">
                <a:solidFill>
                  <a:schemeClr val="tx1"/>
                </a:solidFill>
                <a:latin typeface="Times New Roman" panose="02020603050405020304" pitchFamily="18" charset="0"/>
                <a:ea typeface="宋体" pitchFamily="2" charset="-122"/>
              </a:endParaRPr>
            </a:p>
          </p:txBody>
        </p:sp>
        <p:sp>
          <p:nvSpPr>
            <p:cNvPr id="22562" name="矩形 22561"/>
            <p:cNvSpPr/>
            <p:nvPr/>
          </p:nvSpPr>
          <p:spPr>
            <a:xfrm>
              <a:off x="4470" y="750"/>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0514" name="直接连接符 22562"/>
            <p:cNvSpPr/>
            <p:nvPr/>
          </p:nvSpPr>
          <p:spPr>
            <a:xfrm>
              <a:off x="3242" y="972"/>
              <a:ext cx="243"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22564" name="文本框 22563"/>
          <p:cNvSpPr txBox="1"/>
          <p:nvPr/>
        </p:nvSpPr>
        <p:spPr>
          <a:xfrm>
            <a:off x="3324225" y="4527550"/>
            <a:ext cx="2679700" cy="409575"/>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应用程序处理步骤示意图</a:t>
            </a:r>
            <a:endParaRPr lang="zh-CN" altLang="en-US" sz="1600" b="0">
              <a:solidFill>
                <a:schemeClr val="tx1"/>
              </a:solidFill>
              <a:latin typeface="Times New Roman" panose="02020603050405020304" pitchFamily="18" charset="0"/>
              <a:ea typeface="宋体" pitchFamily="2" charset="-122"/>
            </a:endParaRPr>
          </a:p>
        </p:txBody>
      </p:sp>
      <p:sp>
        <p:nvSpPr>
          <p:cNvPr id="22565" name="文本框 22564"/>
          <p:cNvSpPr txBox="1"/>
          <p:nvPr/>
        </p:nvSpPr>
        <p:spPr>
          <a:xfrm>
            <a:off x="701675" y="755650"/>
            <a:ext cx="2767013" cy="566738"/>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应用程序处理步骤</a:t>
            </a:r>
            <a:endParaRPr lang="zh-CN" altLang="en-US" sz="2400" b="0">
              <a:solidFill>
                <a:schemeClr val="tx1"/>
              </a:solidFill>
              <a:latin typeface="Times New Roman" panose="02020603050405020304" pitchFamily="18" charset="0"/>
              <a:ea typeface="宋体" pitchFamily="2" charset="-122"/>
            </a:endParaRPr>
          </a:p>
        </p:txBody>
      </p:sp>
      <p:sp>
        <p:nvSpPr>
          <p:cNvPr id="22566" name="矩形 2256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20518" name="文本框 22547"/>
          <p:cNvSpPr txBox="1"/>
          <p:nvPr/>
        </p:nvSpPr>
        <p:spPr>
          <a:xfrm>
            <a:off x="735013" y="4013200"/>
            <a:ext cx="984250" cy="452438"/>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zh-CN" altLang="zh-CN" sz="1600" b="0">
                <a:solidFill>
                  <a:srgbClr val="3366CC"/>
                </a:solidFill>
                <a:latin typeface="Times New Roman" panose="02020603050405020304" pitchFamily="18" charset="0"/>
                <a:ea typeface="宋体" pitchFamily="2" charset="-122"/>
              </a:rPr>
              <a:t>编译</a:t>
            </a:r>
            <a:endParaRPr lang="zh-CN" altLang="zh-CN" sz="1600" b="0">
              <a:solidFill>
                <a:srgbClr val="3366CC"/>
              </a:solidFill>
              <a:latin typeface="Times New Roman" panose="02020603050405020304" pitchFamily="18" charset="0"/>
              <a:ea typeface="宋体" pitchFamily="2" charset="-122"/>
            </a:endParaRPr>
          </a:p>
        </p:txBody>
      </p:sp>
      <p:sp>
        <p:nvSpPr>
          <p:cNvPr id="2" name="文本框 22547"/>
          <p:cNvSpPr txBox="1"/>
          <p:nvPr/>
        </p:nvSpPr>
        <p:spPr>
          <a:xfrm>
            <a:off x="674370" y="2195830"/>
            <a:ext cx="10121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r>
              <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.c</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3" name="文本框 22547"/>
          <p:cNvSpPr txBox="1"/>
          <p:nvPr/>
        </p:nvSpPr>
        <p:spPr>
          <a:xfrm>
            <a:off x="3032760" y="2192655"/>
            <a:ext cx="10121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r>
              <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.o</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4" name="文本框 22547"/>
          <p:cNvSpPr txBox="1"/>
          <p:nvPr/>
        </p:nvSpPr>
        <p:spPr>
          <a:xfrm>
            <a:off x="5521325" y="2205355"/>
            <a:ext cx="13677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5" name="文本框 4"/>
          <p:cNvSpPr txBox="1"/>
          <p:nvPr/>
        </p:nvSpPr>
        <p:spPr>
          <a:xfrm>
            <a:off x="434340" y="5085715"/>
            <a:ext cx="8279130" cy="804545"/>
          </a:xfrm>
          <a:prstGeom prst="rect">
            <a:avLst/>
          </a:prstGeom>
          <a:noFill/>
          <a:ln w="9525">
            <a:solidFill>
              <a:schemeClr val="accent4"/>
            </a:solidFill>
            <a:miter/>
          </a:ln>
        </p:spPr>
        <p:txBody>
          <a:bodyPr wrap="square" anchor="t">
            <a:spAutoFit/>
          </a:bodyPr>
          <a:p>
            <a:pPr lvl="0">
              <a:lnSpc>
                <a:spcPct val="130000"/>
              </a:lnSpc>
              <a:spcBef>
                <a:spcPct val="3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a:t>
            </a:r>
            <a:r>
              <a:rPr lang="x-none" altLang="zh-CN" sz="1600" b="0">
                <a:solidFill>
                  <a:srgbClr val="FF0000"/>
                </a:solidFill>
                <a:latin typeface="Times New Roman" panose="02020603050405020304" pitchFamily="18" charset="0"/>
                <a:ea typeface="宋体" pitchFamily="2" charset="-122"/>
              </a:rPr>
              <a:t>gcc -E                 gcc -S                  gcc -c                     gcc</a:t>
            </a:r>
            <a:endParaRPr lang="x-none" altLang="zh-CN" sz="1600" b="0">
              <a:solidFill>
                <a:srgbClr val="FF0000"/>
              </a:solidFill>
              <a:latin typeface="Times New Roman" panose="02020603050405020304" pitchFamily="18" charset="0"/>
              <a:ea typeface="宋体" pitchFamily="2" charset="-122"/>
            </a:endParaRPr>
          </a:p>
          <a:p>
            <a:pPr lvl="0">
              <a:lnSpc>
                <a:spcPct val="130000"/>
              </a:lnSpc>
              <a:spcBef>
                <a:spcPct val="30000"/>
              </a:spcBef>
              <a:buClr>
                <a:schemeClr val="tx2"/>
              </a:buClr>
              <a:buSzPct val="95000"/>
              <a:buFont typeface="Wingdings" panose="05000000000000000000" pitchFamily="2" charset="2"/>
              <a:buNone/>
            </a:pPr>
            <a:r>
              <a:rPr lang="en-US" altLang="x-none" sz="1600" b="0">
                <a:solidFill>
                  <a:schemeClr val="tx1"/>
                </a:solidFill>
                <a:latin typeface="Times New Roman" panose="02020603050405020304" pitchFamily="18" charset="0"/>
                <a:ea typeface="宋体" pitchFamily="2" charset="-122"/>
              </a:rPr>
              <a:t>hello</a:t>
            </a:r>
            <a:r>
              <a:rPr lang="x-none" altLang="zh-CN" sz="1600" b="0">
                <a:solidFill>
                  <a:schemeClr val="tx1"/>
                </a:solidFill>
                <a:latin typeface="Times New Roman" panose="02020603050405020304" pitchFamily="18" charset="0"/>
                <a:ea typeface="宋体" pitchFamily="2" charset="-122"/>
              </a:rPr>
              <a:t>.c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.i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.s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.o  ----------&gt; </a:t>
            </a:r>
            <a:r>
              <a:rPr lang="en-US" altLang="x-none" sz="1600" b="0">
                <a:solidFill>
                  <a:schemeClr val="tx1"/>
                </a:solidFill>
                <a:latin typeface="Times New Roman" panose="02020603050405020304" pitchFamily="18" charset="0"/>
                <a:sym typeface="+mn-ea"/>
              </a:rPr>
              <a:t>hello</a:t>
            </a:r>
            <a:endParaRPr lang="x-none" altLang="zh-CN"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65"/>
                                        </p:tgtEl>
                                        <p:attrNameLst>
                                          <p:attrName>style.visibility</p:attrName>
                                        </p:attrNameLst>
                                      </p:cBhvr>
                                      <p:to>
                                        <p:strVal val="visible"/>
                                      </p:to>
                                    </p:set>
                                    <p:anim calcmode="lin" valueType="num">
                                      <p:cBhvr additive="base">
                                        <p:cTn id="7" dur="500" fill="hold"/>
                                        <p:tgtEl>
                                          <p:spTgt spid="22565"/>
                                        </p:tgtEl>
                                        <p:attrNameLst>
                                          <p:attrName>ppt_x</p:attrName>
                                        </p:attrNameLst>
                                      </p:cBhvr>
                                      <p:tavLst>
                                        <p:tav tm="0">
                                          <p:val>
                                            <p:strVal val="#ppt_x"/>
                                          </p:val>
                                        </p:tav>
                                        <p:tav tm="100000">
                                          <p:val>
                                            <p:strVal val="#ppt_x"/>
                                          </p:val>
                                        </p:tav>
                                      </p:tavLst>
                                    </p:anim>
                                    <p:anim calcmode="lin" valueType="num">
                                      <p:cBhvr additive="base">
                                        <p:cTn id="8" dur="500" fill="hold"/>
                                        <p:tgtEl>
                                          <p:spTgt spid="22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additive="base">
                                        <p:cTn id="13" dur="500" fill="hold"/>
                                        <p:tgtEl>
                                          <p:spTgt spid="22531"/>
                                        </p:tgtEl>
                                        <p:attrNameLst>
                                          <p:attrName>ppt_x</p:attrName>
                                        </p:attrNameLst>
                                      </p:cBhvr>
                                      <p:tavLst>
                                        <p:tav tm="0">
                                          <p:val>
                                            <p:strVal val="0-#ppt_w/2"/>
                                          </p:val>
                                        </p:tav>
                                        <p:tav tm="100000">
                                          <p:val>
                                            <p:strVal val="#ppt_x"/>
                                          </p:val>
                                        </p:tav>
                                      </p:tavLst>
                                    </p:anim>
                                    <p:anim calcmode="lin" valueType="num">
                                      <p:cBhvr additive="base">
                                        <p:cTn id="14"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64"/>
                                        </p:tgtEl>
                                        <p:attrNameLst>
                                          <p:attrName>style.visibility</p:attrName>
                                        </p:attrNameLst>
                                      </p:cBhvr>
                                      <p:to>
                                        <p:strVal val="visible"/>
                                      </p:to>
                                    </p:set>
                                    <p:anim calcmode="lin" valueType="num">
                                      <p:cBhvr additive="base">
                                        <p:cTn id="19" dur="500" fill="hold"/>
                                        <p:tgtEl>
                                          <p:spTgt spid="22564"/>
                                        </p:tgtEl>
                                        <p:attrNameLst>
                                          <p:attrName>ppt_x</p:attrName>
                                        </p:attrNameLst>
                                      </p:cBhvr>
                                      <p:tavLst>
                                        <p:tav tm="0">
                                          <p:val>
                                            <p:strVal val="#ppt_x"/>
                                          </p:val>
                                        </p:tav>
                                        <p:tav tm="100000">
                                          <p:val>
                                            <p:strVal val="#ppt_x"/>
                                          </p:val>
                                        </p:tav>
                                      </p:tavLst>
                                    </p:anim>
                                    <p:anim calcmode="lin" valueType="num">
                                      <p:cBhvr additive="base">
                                        <p:cTn id="20" dur="500" fill="hold"/>
                                        <p:tgtEl>
                                          <p:spTgt spid="225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4" grpId="0"/>
      <p:bldP spid="22565" grpId="0"/>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矩形 23554"/>
          <p:cNvSpPr/>
          <p:nvPr/>
        </p:nvSpPr>
        <p:spPr>
          <a:xfrm>
            <a:off x="74613" y="658813"/>
            <a:ext cx="8986838" cy="538734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连接类型</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      </a:t>
            </a:r>
            <a:r>
              <a:rPr lang="en-US" altLang="zh-CN"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(1) </a:t>
            </a:r>
            <a:r>
              <a:rPr lang="zh-CN" altLang="en-US"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静态连接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把所有外部调用的函数都连接到目标文件中形成一个完整的可执行文件，这样运行时就不再需要其他的链接库。</a:t>
            </a:r>
            <a:endParaRPr lang="zh-CN" altLang="en-US" sz="24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buNone/>
            </a:pPr>
            <a:r>
              <a:rPr lang="zh-CN" altLang="en-US" sz="2400" strike="noStrike" noProof="1" dirty="0">
                <a:solidFill>
                  <a:srgbClr val="C00000"/>
                </a:solidFill>
                <a:effectLst/>
                <a:latin typeface="Times New Roman" panose="02020603050405020304" pitchFamily="18" charset="0"/>
                <a:ea typeface="宋体" pitchFamily="2" charset="-122"/>
                <a:cs typeface="+mn-cs"/>
                <a:sym typeface="Symbol" panose="05050102010706020507" pitchFamily="18" charset="2"/>
              </a:rPr>
              <a:t>静态连接的缺点</a:t>
            </a:r>
            <a:endParaRPr lang="zh-CN" altLang="en-US" sz="2400" strike="noStrike" noProof="1" dirty="0">
              <a:solidFill>
                <a:srgbClr val="C00000"/>
              </a:solidFill>
              <a:effectLst/>
              <a:latin typeface="Times New Roman" panose="02020603050405020304" pitchFamily="18" charset="0"/>
              <a:ea typeface="宋体" pitchFamily="2" charset="-122"/>
              <a:cs typeface="+mn-cs"/>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静态连接将所需的外部函数链接到目标文件中形成为一个</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可执行文件。若多个应用程序都调用了同一个库中的外部</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函数，那么，多个应用程序的目标文件中都会包含这个外</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部函数对应的代码。</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sp>
        <p:nvSpPr>
          <p:cNvPr id="23556" name="矩形 235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9"/>
                                            </p:txEl>
                                          </p:spTgt>
                                        </p:tgtEl>
                                        <p:attrNameLst>
                                          <p:attrName>style.visibility</p:attrName>
                                        </p:attrNameLst>
                                      </p:cBhvr>
                                      <p:to>
                                        <p:strVal val="visible"/>
                                      </p:to>
                                    </p:set>
                                    <p:anim calcmode="lin" valueType="num">
                                      <p:cBhvr additive="base">
                                        <p:cTn id="7" dur="1000" fill="hold"/>
                                        <p:tgtEl>
                                          <p:spTgt spid="2355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9" end="25"/>
                                            </p:txEl>
                                          </p:spTgt>
                                        </p:tgtEl>
                                        <p:attrNameLst>
                                          <p:attrName>style.visibility</p:attrName>
                                        </p:attrNameLst>
                                      </p:cBhvr>
                                      <p:to>
                                        <p:strVal val="visible"/>
                                      </p:to>
                                    </p:set>
                                    <p:anim calcmode="lin" valueType="num">
                                      <p:cBhvr additive="base">
                                        <p:cTn id="13" dur="1000" fill="hold"/>
                                        <p:tgtEl>
                                          <p:spTgt spid="23555">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charRg st="25" end="89"/>
                                            </p:txEl>
                                          </p:spTgt>
                                        </p:tgtEl>
                                        <p:attrNameLst>
                                          <p:attrName>style.visibility</p:attrName>
                                        </p:attrNameLst>
                                      </p:cBhvr>
                                      <p:to>
                                        <p:strVal val="visible"/>
                                      </p:to>
                                    </p:set>
                                    <p:anim calcmode="lin" valueType="num">
                                      <p:cBhvr additive="base">
                                        <p:cTn id="19" dur="500" fill="hold"/>
                                        <p:tgtEl>
                                          <p:spTgt spid="23555">
                                            <p:txEl>
                                              <p:charRg st="25" end="8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charRg st="25" end="8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charRg st="175" end="185"/>
                                            </p:txEl>
                                          </p:spTgt>
                                        </p:tgtEl>
                                        <p:attrNameLst>
                                          <p:attrName>style.visibility</p:attrName>
                                        </p:attrNameLst>
                                      </p:cBhvr>
                                      <p:to>
                                        <p:strVal val="visible"/>
                                      </p:to>
                                    </p:set>
                                    <p:anim calcmode="lin" valueType="num">
                                      <p:cBhvr additive="base">
                                        <p:cTn id="25" dur="500" fill="hold"/>
                                        <p:tgtEl>
                                          <p:spTgt spid="23555">
                                            <p:txEl>
                                              <p:charRg st="175" end="18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charRg st="175" end="18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charRg st="89" end="97"/>
                                            </p:txEl>
                                          </p:spTgt>
                                        </p:tgtEl>
                                        <p:attrNameLst>
                                          <p:attrName>style.visibility</p:attrName>
                                        </p:attrNameLst>
                                      </p:cBhvr>
                                      <p:to>
                                        <p:strVal val="visible"/>
                                      </p:to>
                                    </p:set>
                                    <p:anim calcmode="lin" valueType="num">
                                      <p:cBhvr additive="base">
                                        <p:cTn id="31" dur="500" fill="hold"/>
                                        <p:tgtEl>
                                          <p:spTgt spid="23555">
                                            <p:txEl>
                                              <p:charRg st="89" end="9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89" end="9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5">
                                            <p:txEl>
                                              <p:charRg st="97" end="123"/>
                                            </p:txEl>
                                          </p:spTgt>
                                        </p:tgtEl>
                                        <p:attrNameLst>
                                          <p:attrName>style.visibility</p:attrName>
                                        </p:attrNameLst>
                                      </p:cBhvr>
                                      <p:to>
                                        <p:strVal val="visible"/>
                                      </p:to>
                                    </p:set>
                                    <p:anim calcmode="lin" valueType="num">
                                      <p:cBhvr additive="base">
                                        <p:cTn id="37" dur="500" fill="hold"/>
                                        <p:tgtEl>
                                          <p:spTgt spid="23555">
                                            <p:txEl>
                                              <p:charRg st="97" end="12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charRg st="97" end="12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5">
                                            <p:txEl>
                                              <p:charRg st="123" end="149"/>
                                            </p:txEl>
                                          </p:spTgt>
                                        </p:tgtEl>
                                        <p:attrNameLst>
                                          <p:attrName>style.visibility</p:attrName>
                                        </p:attrNameLst>
                                      </p:cBhvr>
                                      <p:to>
                                        <p:strVal val="visible"/>
                                      </p:to>
                                    </p:set>
                                    <p:anim calcmode="lin" valueType="num">
                                      <p:cBhvr additive="base">
                                        <p:cTn id="43" dur="500" fill="hold"/>
                                        <p:tgtEl>
                                          <p:spTgt spid="23555">
                                            <p:txEl>
                                              <p:charRg st="123" end="14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charRg st="123" end="14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5">
                                            <p:txEl>
                                              <p:charRg st="149" end="175"/>
                                            </p:txEl>
                                          </p:spTgt>
                                        </p:tgtEl>
                                        <p:attrNameLst>
                                          <p:attrName>style.visibility</p:attrName>
                                        </p:attrNameLst>
                                      </p:cBhvr>
                                      <p:to>
                                        <p:strVal val="visible"/>
                                      </p:to>
                                    </p:set>
                                    <p:anim calcmode="lin" valueType="num">
                                      <p:cBhvr additive="base">
                                        <p:cTn id="49" dur="500" fill="hold"/>
                                        <p:tgtEl>
                                          <p:spTgt spid="23555">
                                            <p:txEl>
                                              <p:charRg st="149" end="17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5">
                                            <p:txEl>
                                              <p:charRg st="149"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15</a:t>
            </a:r>
            <a:endParaRPr lang="en-US" altLang="zh-CN" sz="1400" b="0">
              <a:solidFill>
                <a:schemeClr val="tx2"/>
              </a:solidFill>
              <a:latin typeface="Times New Roman" panose="02020603050405020304" pitchFamily="18" charset="0"/>
              <a:ea typeface="宋体" pitchFamily="2" charset="-122"/>
            </a:endParaRPr>
          </a:p>
        </p:txBody>
      </p:sp>
      <p:sp>
        <p:nvSpPr>
          <p:cNvPr id="25603" name="矩形 25602"/>
          <p:cNvSpPr/>
          <p:nvPr/>
        </p:nvSpPr>
        <p:spPr>
          <a:xfrm>
            <a:off x="377825" y="758825"/>
            <a:ext cx="8462963" cy="2873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(2) </a:t>
            </a:r>
            <a:r>
              <a:rPr lang="zh-CN" altLang="en-US"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动态连接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动态连接不需要将外部函数链接到目标文件中。</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而是在应用程序中需要调用外部函数的地方作记录，并说明要使用的外部函数名</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x-none" altLang="zh-CN"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运行时加载依赖的动态链接库。</a:t>
            </a:r>
            <a:endParaRPr lang="zh-CN" altLang="en-US" sz="24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0"/>
                                            </p:txEl>
                                          </p:spTgt>
                                        </p:tgtEl>
                                        <p:attrNameLst>
                                          <p:attrName>style.visibility</p:attrName>
                                        </p:attrNameLst>
                                      </p:cBhvr>
                                      <p:to>
                                        <p:strVal val="visible"/>
                                      </p:to>
                                    </p:set>
                                    <p:anim calcmode="lin" valueType="num">
                                      <p:cBhvr additive="base">
                                        <p:cTn id="7" dur="1000" fill="hold"/>
                                        <p:tgtEl>
                                          <p:spTgt spid="2560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charRg st="10" end="44"/>
                                            </p:txEl>
                                          </p:spTgt>
                                        </p:tgtEl>
                                        <p:attrNameLst>
                                          <p:attrName>style.visibility</p:attrName>
                                        </p:attrNameLst>
                                      </p:cBhvr>
                                      <p:to>
                                        <p:strVal val="visible"/>
                                      </p:to>
                                    </p:set>
                                    <p:anim calcmode="lin" valueType="num">
                                      <p:cBhvr additive="base">
                                        <p:cTn id="13" dur="500" fill="hold"/>
                                        <p:tgtEl>
                                          <p:spTgt spid="25603">
                                            <p:txEl>
                                              <p:charRg st="1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charRg st="10"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charRg st="2" end="2"/>
                                            </p:txEl>
                                          </p:spTgt>
                                        </p:tgtEl>
                                        <p:attrNameLst>
                                          <p:attrName>style.visibility</p:attrName>
                                        </p:attrNameLst>
                                      </p:cBhvr>
                                      <p:to>
                                        <p:strVal val="visible"/>
                                      </p:to>
                                    </p:set>
                                    <p:anim calcmode="lin" valueType="num">
                                      <p:cBhvr additive="base">
                                        <p:cTn id="19" dur="500" fill="hold"/>
                                        <p:tgtEl>
                                          <p:spTgt spid="2560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char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charRg st="3" end="3"/>
                                            </p:txEl>
                                          </p:spTgt>
                                        </p:tgtEl>
                                        <p:attrNameLst>
                                          <p:attrName>style.visibility</p:attrName>
                                        </p:attrNameLst>
                                      </p:cBhvr>
                                      <p:to>
                                        <p:strVal val="visible"/>
                                      </p:to>
                                    </p:set>
                                    <p:anim calcmode="lin" valueType="num">
                                      <p:cBhvr additive="base">
                                        <p:cTn id="23" dur="500" fill="hold"/>
                                        <p:tgtEl>
                                          <p:spTgt spid="25603">
                                            <p:txEl>
                                              <p:char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100" name="文本框 99"/>
          <p:cNvSpPr txBox="1"/>
          <p:nvPr/>
        </p:nvSpPr>
        <p:spPr>
          <a:xfrm>
            <a:off x="625475" y="922020"/>
            <a:ext cx="7923530" cy="1930400"/>
          </a:xfrm>
          <a:prstGeom prst="rect">
            <a:avLst/>
          </a:prstGeom>
          <a:noFill/>
          <a:ln w="9525">
            <a:noFill/>
            <a:miter/>
          </a:ln>
        </p:spPr>
        <p:txBody>
          <a:bodyPr wrap="square">
            <a:spAutoFit/>
          </a:bodyPr>
          <a:p>
            <a:pPr marL="0" indent="0" algn="l">
              <a:lnSpc>
                <a:spcPct val="130000"/>
              </a:lnSpc>
            </a:pPr>
            <a:r>
              <a:rPr lang="en-US" altLang="zh-CN" sz="1800" b="0" u="none">
                <a:latin typeface="Calibri" charset="0"/>
                <a:ea typeface="Calibri" charset="0"/>
                <a:cs typeface="Calibri" charset="0"/>
              </a:rPr>
              <a:t>Linux</a:t>
            </a:r>
            <a:r>
              <a:rPr lang="zh-CN" altLang="en-US" sz="2000" b="0" u="none">
                <a:latin typeface="宋体" pitchFamily="2" charset="-122"/>
                <a:ea typeface="宋体" pitchFamily="2" charset="-122"/>
                <a:cs typeface="宋体" pitchFamily="2" charset="-122"/>
              </a:rPr>
              <a:t>下学习路线：</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1 l</a:t>
            </a:r>
            <a:r>
              <a:rPr lang="zh-CN" altLang="en-US" sz="1800" b="0" u="none">
                <a:latin typeface="宋体" pitchFamily="2" charset="-122"/>
                <a:cs typeface="宋体" pitchFamily="2" charset="-122"/>
              </a:rPr>
              <a:t>inux</a:t>
            </a:r>
            <a:r>
              <a:rPr lang="zh-CN" altLang="en-US" sz="1800" b="0" u="none">
                <a:latin typeface="宋体" pitchFamily="2" charset="-122"/>
                <a:ea typeface="宋体" pitchFamily="2" charset="-122"/>
                <a:cs typeface="宋体" pitchFamily="2" charset="-122"/>
              </a:rPr>
              <a:t>下基本文件操作，常用命令，shell脚本，</a:t>
            </a:r>
            <a:r>
              <a:rPr lang="en-US" altLang="zh-CN" sz="1800" b="0" u="none">
                <a:latin typeface="宋体" pitchFamily="2" charset="-122"/>
                <a:ea typeface="宋体" pitchFamily="2" charset="-122"/>
                <a:cs typeface="宋体" pitchFamily="2" charset="-122"/>
              </a:rPr>
              <a:t>gcc</a:t>
            </a:r>
            <a:r>
              <a:rPr lang="zh-CN" altLang="en-US" sz="1800" b="0" u="none">
                <a:latin typeface="宋体" pitchFamily="2" charset="-122"/>
                <a:ea typeface="宋体" pitchFamily="2" charset="-122"/>
                <a:cs typeface="宋体" pitchFamily="2" charset="-122"/>
              </a:rPr>
              <a:t>编程开发</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2 </a:t>
            </a:r>
            <a:r>
              <a:rPr lang="zh-CN" altLang="en-US" sz="1800" b="0" u="none">
                <a:latin typeface="宋体" pitchFamily="2" charset="-122"/>
                <a:cs typeface="宋体" pitchFamily="2" charset="-122"/>
              </a:rPr>
              <a:t>C</a:t>
            </a:r>
            <a:r>
              <a:rPr lang="zh-CN" altLang="en-US" sz="1800" b="0" u="none">
                <a:latin typeface="宋体" pitchFamily="2" charset="-122"/>
                <a:ea typeface="宋体" pitchFamily="2" charset="-122"/>
                <a:cs typeface="宋体" pitchFamily="2" charset="-122"/>
              </a:rPr>
              <a:t>语言，常用数据结构和算法</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3 </a:t>
            </a:r>
            <a:r>
              <a:rPr lang="en-US" altLang="zh-CN" sz="1800" b="0" u="none">
                <a:latin typeface="宋体" pitchFamily="2" charset="-122"/>
                <a:cs typeface="宋体" pitchFamily="2" charset="-122"/>
              </a:rPr>
              <a:t>li</a:t>
            </a:r>
            <a:r>
              <a:rPr lang="zh-CN" altLang="en-US" sz="1800" b="0" u="none">
                <a:latin typeface="宋体" pitchFamily="2" charset="-122"/>
                <a:cs typeface="宋体" pitchFamily="2" charset="-122"/>
              </a:rPr>
              <a:t>nux</a:t>
            </a:r>
            <a:r>
              <a:rPr lang="zh-CN" altLang="en-US" sz="1800" b="0" u="none">
                <a:latin typeface="宋体" pitchFamily="2" charset="-122"/>
                <a:ea typeface="宋体" pitchFamily="2" charset="-122"/>
                <a:cs typeface="宋体" pitchFamily="2" charset="-122"/>
              </a:rPr>
              <a:t>系统编程 (文件操作，进程控制，信号，进程间通讯)</a:t>
            </a:r>
            <a:endParaRPr lang="x-none" altLang="zh-CN"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4 </a:t>
            </a:r>
            <a:r>
              <a:rPr lang="zh-CN" altLang="en-US" sz="1800" b="0" u="none">
                <a:latin typeface="宋体" pitchFamily="2" charset="-122"/>
                <a:cs typeface="宋体" pitchFamily="2" charset="-122"/>
              </a:rPr>
              <a:t>linux</a:t>
            </a:r>
            <a:r>
              <a:rPr lang="zh-CN" altLang="en-US" sz="1800" b="0" u="none">
                <a:latin typeface="宋体" pitchFamily="2" charset="-122"/>
                <a:ea typeface="宋体" pitchFamily="2" charset="-122"/>
                <a:cs typeface="宋体" pitchFamily="2" charset="-122"/>
              </a:rPr>
              <a:t>多线程开发</a:t>
            </a:r>
            <a:endParaRPr lang="zh-CN" altLang="en-US" sz="1800" b="0" u="none">
              <a:latin typeface="宋体" pitchFamily="2" charset="-122"/>
              <a:ea typeface="宋体" pitchFamily="2" charset="-122"/>
              <a:cs typeface="宋体" pitchFamily="2" charset="-122"/>
            </a:endParaRPr>
          </a:p>
        </p:txBody>
      </p:sp>
      <p:sp>
        <p:nvSpPr>
          <p:cNvPr id="2" name="文本框 1"/>
          <p:cNvSpPr txBox="1"/>
          <p:nvPr/>
        </p:nvSpPr>
        <p:spPr>
          <a:xfrm>
            <a:off x="625475" y="3246755"/>
            <a:ext cx="7363460" cy="2553335"/>
          </a:xfrm>
          <a:prstGeom prst="rect">
            <a:avLst/>
          </a:prstGeom>
          <a:noFill/>
          <a:ln w="9525">
            <a:noFill/>
            <a:miter/>
          </a:ln>
        </p:spPr>
        <p:txBody>
          <a:bodyPr wrap="square">
            <a:spAutoFit/>
          </a:bodyPr>
          <a:p>
            <a:pPr marL="0" indent="0" algn="l"/>
            <a:r>
              <a:rPr lang="en-US" altLang="zh-CN" sz="2000" b="0" u="none">
                <a:solidFill>
                  <a:schemeClr val="tx1"/>
                </a:solidFill>
                <a:latin typeface="Calibri" charset="0"/>
                <a:ea typeface="Calibri" charset="0"/>
                <a:cs typeface="Calibri" charset="0"/>
              </a:rPr>
              <a:t>上面的内容只是基础，选定自己的方向继续深入：</a:t>
            </a:r>
            <a:endParaRPr lang="en-US" altLang="zh-CN" sz="2000" b="0" u="none">
              <a:solidFill>
                <a:schemeClr val="tx1"/>
              </a:solidFill>
              <a:latin typeface="Calibri" charset="0"/>
              <a:ea typeface="Calibri" charset="0"/>
              <a:cs typeface="Calibri" charset="0"/>
            </a:endParaRPr>
          </a:p>
          <a:p>
            <a:pPr marL="0" indent="0" algn="l"/>
            <a:r>
              <a:rPr lang="x-none" altLang="en-US" sz="2000" b="0" u="none">
                <a:solidFill>
                  <a:schemeClr val="tx1"/>
                </a:solidFill>
                <a:latin typeface="Calibri" charset="0"/>
                <a:ea typeface="Calibri" charset="0"/>
                <a:cs typeface="Calibri" charset="0"/>
              </a:rPr>
              <a:t>      图形</a:t>
            </a:r>
            <a:r>
              <a:rPr lang="en-US" altLang="zh-CN" sz="2000" b="0" u="none">
                <a:solidFill>
                  <a:schemeClr val="tx1"/>
                </a:solidFill>
                <a:latin typeface="Calibri" charset="0"/>
                <a:ea typeface="Calibri" charset="0"/>
                <a:cs typeface="Calibri" charset="0"/>
              </a:rPr>
              <a:t>界面</a:t>
            </a:r>
            <a:r>
              <a:rPr lang="x-none" altLang="en-US" sz="2000" b="0" u="none">
                <a:solidFill>
                  <a:schemeClr val="tx1"/>
                </a:solidFill>
                <a:latin typeface="Calibri" charset="0"/>
                <a:ea typeface="Calibri" charset="0"/>
                <a:cs typeface="Calibri" charset="0"/>
              </a:rPr>
              <a:t>开发 </a:t>
            </a:r>
            <a:r>
              <a:rPr lang="en-US" altLang="zh-CN" sz="2000" b="0" u="none">
                <a:solidFill>
                  <a:schemeClr val="tx1"/>
                </a:solidFill>
                <a:latin typeface="Calibri" charset="0"/>
                <a:ea typeface="Calibri" charset="0"/>
                <a:cs typeface="Calibri" charset="0"/>
              </a:rPr>
              <a:t>GUI</a:t>
            </a:r>
            <a:r>
              <a:rPr lang="x-none" altLang="en-US" sz="2000" b="0" u="none">
                <a:solidFill>
                  <a:schemeClr val="tx1"/>
                </a:solidFill>
                <a:latin typeface="Calibri" charset="0"/>
                <a:ea typeface="Calibri" charset="0"/>
                <a:cs typeface="Calibri" charset="0"/>
              </a:rPr>
              <a:t>（</a:t>
            </a:r>
            <a:r>
              <a:rPr lang="zh-CN" altLang="en-US" sz="2000" b="0">
                <a:solidFill>
                  <a:schemeClr val="tx1"/>
                </a:solidFill>
                <a:latin typeface="Times New Roman" panose="02020603050405020304" pitchFamily="18" charset="0"/>
                <a:cs typeface="+mn-ea"/>
                <a:sym typeface="Symbol" panose="05050102010706020507" pitchFamily="18" charset="2"/>
              </a:rPr>
              <a:t>X11，SDL</a:t>
            </a:r>
            <a:r>
              <a:rPr lang="en-US" altLang="zh-CN" sz="2000" b="0">
                <a:solidFill>
                  <a:schemeClr val="tx1"/>
                </a:solidFill>
                <a:latin typeface="Times New Roman" panose="02020603050405020304" pitchFamily="18" charset="0"/>
                <a:cs typeface="+mn-ea"/>
                <a:sym typeface="Symbol" panose="05050102010706020507" pitchFamily="18" charset="2"/>
              </a:rPr>
              <a:t>2</a:t>
            </a:r>
            <a:r>
              <a:rPr lang="zh-CN" altLang="en-US" sz="2000" b="0">
                <a:solidFill>
                  <a:schemeClr val="tx1"/>
                </a:solidFill>
                <a:latin typeface="Times New Roman" panose="02020603050405020304" pitchFamily="18" charset="0"/>
                <a:cs typeface="+mn-ea"/>
                <a:sym typeface="Symbol" panose="05050102010706020507" pitchFamily="18" charset="2"/>
              </a:rPr>
              <a:t>，gtk，Qt，FLTK</a:t>
            </a:r>
            <a:r>
              <a:rPr lang="x-none" altLang="en-US" sz="2000" b="0" u="none">
                <a:solidFill>
                  <a:schemeClr val="tx1"/>
                </a:solidFill>
                <a:latin typeface="Calibri" charset="0"/>
                <a:ea typeface="Calibri" charset="0"/>
                <a:cs typeface="Calibri" charset="0"/>
              </a:rPr>
              <a:t>）</a:t>
            </a:r>
            <a:endParaRPr lang="en-US" altLang="zh-CN" sz="2000" b="0" u="none">
              <a:solidFill>
                <a:schemeClr val="tx1"/>
              </a:solidFill>
              <a:latin typeface="Calibri" charset="0"/>
              <a:ea typeface="Calibri" charset="0"/>
              <a:cs typeface="Calibri" charset="0"/>
            </a:endParaRPr>
          </a:p>
          <a:p>
            <a:pPr marL="0" indent="0" algn="l"/>
            <a:r>
              <a:rPr lang="en-US" altLang="zh-CN" sz="2000" b="0" u="none">
                <a:solidFill>
                  <a:schemeClr val="tx1"/>
                </a:solidFill>
                <a:latin typeface="Calibri" charset="0"/>
                <a:ea typeface="Calibri" charset="0"/>
                <a:cs typeface="Calibri" charset="0"/>
              </a:rPr>
              <a:t> </a:t>
            </a:r>
            <a:r>
              <a:rPr lang="x-none" altLang="en-US" sz="2000" b="0" u="none">
                <a:solidFill>
                  <a:schemeClr val="tx1"/>
                </a:solidFill>
                <a:latin typeface="Calibri" charset="0"/>
                <a:ea typeface="Calibri" charset="0"/>
                <a:cs typeface="Calibri" charset="0"/>
              </a:rPr>
              <a:t>     </a:t>
            </a:r>
            <a:r>
              <a:rPr lang="en-US" altLang="zh-CN" sz="2000" b="0" u="none">
                <a:solidFill>
                  <a:schemeClr val="tx1"/>
                </a:solidFill>
                <a:latin typeface="Calibri" charset="0"/>
                <a:ea typeface="Calibri" charset="0"/>
                <a:cs typeface="Calibri" charset="0"/>
              </a:rPr>
              <a:t>数据库，</a:t>
            </a:r>
            <a:r>
              <a:rPr lang="x-none" altLang="en-US" sz="2000" b="0" u="none">
                <a:solidFill>
                  <a:schemeClr val="tx1"/>
                </a:solidFill>
                <a:latin typeface="Calibri" charset="0"/>
                <a:ea typeface="Calibri" charset="0"/>
                <a:cs typeface="Calibri" charset="0"/>
              </a:rPr>
              <a:t>音视频</a:t>
            </a:r>
            <a:r>
              <a:rPr lang="en-US" altLang="zh-CN" sz="2000" b="0" u="none">
                <a:solidFill>
                  <a:schemeClr val="tx1"/>
                </a:solidFill>
                <a:latin typeface="Calibri" charset="0"/>
                <a:ea typeface="Calibri" charset="0"/>
                <a:cs typeface="Calibri" charset="0"/>
              </a:rPr>
              <a:t>，3D，</a:t>
            </a:r>
            <a:r>
              <a:rPr lang="x-none" altLang="en-US" sz="2000" b="0" u="none">
                <a:solidFill>
                  <a:schemeClr val="tx1"/>
                </a:solidFill>
                <a:latin typeface="Calibri" charset="0"/>
                <a:ea typeface="Calibri" charset="0"/>
                <a:cs typeface="Calibri" charset="0"/>
              </a:rPr>
              <a:t>图形处理，</a:t>
            </a:r>
            <a:r>
              <a:rPr lang="x-none" altLang="zh-CN" sz="2000" b="0">
                <a:solidFill>
                  <a:schemeClr val="tx1"/>
                </a:solidFill>
                <a:latin typeface="宋体" pitchFamily="2" charset="-122"/>
                <a:cs typeface="宋体" pitchFamily="2" charset="-122"/>
                <a:sym typeface="+mn-ea"/>
              </a:rPr>
              <a:t>网络，安全，</a:t>
            </a:r>
            <a:r>
              <a:rPr lang="en-US" altLang="zh-CN" sz="2000" b="0" u="none">
                <a:solidFill>
                  <a:schemeClr val="tx1"/>
                </a:solidFill>
                <a:latin typeface="Calibri" charset="0"/>
                <a:ea typeface="Calibri" charset="0"/>
                <a:cs typeface="Calibri" charset="0"/>
              </a:rPr>
              <a:t>人工智能，操作系统本身</a:t>
            </a:r>
            <a:r>
              <a:rPr lang="x-none" altLang="en-US" sz="2000" b="0" u="none">
                <a:solidFill>
                  <a:schemeClr val="tx1"/>
                </a:solidFill>
                <a:latin typeface="Calibri" charset="0"/>
                <a:ea typeface="Calibri" charset="0"/>
                <a:cs typeface="Calibri" charset="0"/>
              </a:rPr>
              <a:t>，.......等等。</a:t>
            </a:r>
            <a:endParaRPr lang="en-US" altLang="zh-CN" sz="2000" b="0" u="none">
              <a:solidFill>
                <a:schemeClr val="tx1"/>
              </a:solidFill>
              <a:latin typeface="Calibri" charset="0"/>
              <a:ea typeface="Calibri" charset="0"/>
              <a:cs typeface="Calibri" charset="0"/>
            </a:endParaRPr>
          </a:p>
          <a:p>
            <a:pPr marL="0" indent="0" algn="l"/>
            <a:endParaRPr lang="en-US" altLang="zh-CN" sz="2000" b="0" u="none">
              <a:solidFill>
                <a:schemeClr val="tx1"/>
              </a:solidFill>
              <a:latin typeface="Calibri" charset="0"/>
              <a:ea typeface="Calibri" charset="0"/>
              <a:cs typeface="Calibri" charset="0"/>
            </a:endParaRPr>
          </a:p>
          <a:p>
            <a:pPr marL="0" indent="0" algn="l"/>
            <a:r>
              <a:rPr lang="x-none" altLang="zh-CN" sz="2000" b="0" u="none">
                <a:solidFill>
                  <a:schemeClr val="tx1"/>
                </a:solidFill>
                <a:latin typeface="宋体" pitchFamily="2" charset="-122"/>
                <a:ea typeface="宋体" pitchFamily="2" charset="-122"/>
                <a:cs typeface="宋体" pitchFamily="2" charset="-122"/>
              </a:rPr>
              <a:t>每个方向或领域都有1</a:t>
            </a:r>
            <a:r>
              <a:rPr lang="en-US" altLang="x-none" sz="2000" b="0" u="none">
                <a:solidFill>
                  <a:schemeClr val="tx1"/>
                </a:solidFill>
                <a:latin typeface="宋体" pitchFamily="2" charset="-122"/>
                <a:ea typeface="宋体" pitchFamily="2" charset="-122"/>
                <a:cs typeface="宋体" pitchFamily="2" charset="-122"/>
              </a:rPr>
              <a:t>~2</a:t>
            </a:r>
            <a:r>
              <a:rPr lang="x-none" altLang="zh-CN" sz="2000" b="0" u="none">
                <a:solidFill>
                  <a:schemeClr val="tx1"/>
                </a:solidFill>
                <a:latin typeface="宋体" pitchFamily="2" charset="-122"/>
                <a:ea typeface="宋体" pitchFamily="2" charset="-122"/>
                <a:cs typeface="宋体" pitchFamily="2" charset="-122"/>
              </a:rPr>
              <a:t>个代表性的开源软件</a:t>
            </a:r>
            <a:endParaRPr lang="x-none" altLang="zh-CN" sz="2000" b="0" u="none">
              <a:solidFill>
                <a:schemeClr val="tx1"/>
              </a:solidFill>
              <a:latin typeface="宋体" pitchFamily="2" charset="-122"/>
              <a:ea typeface="宋体" pitchFamily="2" charset="-122"/>
              <a:cs typeface="宋体" pitchFamily="2" charset="-122"/>
            </a:endParaRPr>
          </a:p>
          <a:p>
            <a:pPr marL="0" indent="0" algn="l"/>
            <a:endParaRPr lang="x-none" altLang="zh-CN" sz="2000" b="0" u="none">
              <a:solidFill>
                <a:schemeClr val="tx1"/>
              </a:solidFill>
              <a:latin typeface="宋体" pitchFamily="2" charset="-122"/>
              <a:ea typeface="宋体" pitchFamily="2" charset="-122"/>
              <a:cs typeface="宋体" pitchFamily="2" charset="-122"/>
            </a:endParaRPr>
          </a:p>
          <a:p>
            <a:pPr marL="0" indent="0" algn="l"/>
            <a:r>
              <a:rPr lang="x-none" altLang="zh-CN" sz="2000" b="0" u="none">
                <a:solidFill>
                  <a:schemeClr val="tx1"/>
                </a:solidFill>
                <a:latin typeface="宋体" pitchFamily="2" charset="-122"/>
                <a:ea typeface="宋体" pitchFamily="2" charset="-122"/>
                <a:cs typeface="宋体" pitchFamily="2" charset="-122"/>
              </a:rPr>
              <a:t>学习开源软件，算法</a:t>
            </a:r>
            <a:r>
              <a:rPr lang="zh-CN" altLang="x-none" sz="2000" b="0" u="none">
                <a:solidFill>
                  <a:schemeClr val="tx1"/>
                </a:solidFill>
                <a:latin typeface="宋体" pitchFamily="2" charset="-122"/>
                <a:ea typeface="宋体" pitchFamily="2" charset="-122"/>
                <a:cs typeface="宋体" pitchFamily="2" charset="-122"/>
              </a:rPr>
              <a:t>，</a:t>
            </a:r>
            <a:r>
              <a:rPr lang="x-none" altLang="zh-CN" sz="2000" b="0">
                <a:solidFill>
                  <a:schemeClr val="tx1"/>
                </a:solidFill>
                <a:latin typeface="宋体" pitchFamily="2" charset="-122"/>
                <a:cs typeface="宋体" pitchFamily="2" charset="-122"/>
                <a:sym typeface="+mn-ea"/>
              </a:rPr>
              <a:t>论文</a:t>
            </a:r>
            <a:endParaRPr lang="x-none" altLang="zh-CN" sz="2000" b="0" u="none">
              <a:solidFill>
                <a:schemeClr val="tx1"/>
              </a:solidFill>
              <a:latin typeface="宋体" pitchFamily="2" charset="-122"/>
              <a:ea typeface="宋体" pitchFamily="2" charset="-122"/>
              <a:cs typeface="宋体" pitchFamily="2" charset="-122"/>
              <a:sym typeface="+mn-ea"/>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26625"/>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用户接口</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23554" name="内容占位符 266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6628" name="矩形 266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xEl>
                                              <p:charRg st="1" end="6"/>
                                            </p:txEl>
                                          </p:spTgt>
                                        </p:tgtEl>
                                        <p:attrNameLst>
                                          <p:attrName>style.visibility</p:attrName>
                                        </p:attrNameLst>
                                      </p:cBhvr>
                                      <p:to>
                                        <p:strVal val="visible"/>
                                      </p:to>
                                    </p:set>
                                    <p:anim calcmode="lin" valueType="num">
                                      <p:cBhvr additive="base">
                                        <p:cTn id="7" dur="1000" fill="hold"/>
                                        <p:tgtEl>
                                          <p:spTgt spid="2662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矩形 27650"/>
          <p:cNvSpPr/>
          <p:nvPr/>
        </p:nvSpPr>
        <p:spPr>
          <a:xfrm>
            <a:off x="381000" y="3948430"/>
            <a:ext cx="8394065" cy="22802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什么是操作系统的用户</a:t>
            </a:r>
            <a:r>
              <a:rPr lang="x-none" altLang="zh-CN" b="1" strike="noStrike" noProof="1">
                <a:solidFill>
                  <a:srgbClr val="990000"/>
                </a:solidFill>
                <a:latin typeface="Arial" panose="02080604020202020204" pitchFamily="34" charset="0"/>
                <a:ea typeface="宋体" pitchFamily="2" charset="-122"/>
                <a:cs typeface="+mn-ea"/>
              </a:rPr>
              <a:t>接口</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操作系统的用户接口是操作系统提供给用户与计算机打交道的外部机制。用户能够借助这种机制和系统提供的手段来控制用户所在的系统。</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27652" name="矩形 276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用户接口</a:t>
            </a:r>
            <a:endParaRPr lang="zh-CN" altLang="en-US" sz="2400" strike="noStrike" noProof="1">
              <a:ea typeface="宋体" pitchFamily="2" charset="-122"/>
            </a:endParaRPr>
          </a:p>
        </p:txBody>
      </p:sp>
      <p:grpSp>
        <p:nvGrpSpPr>
          <p:cNvPr id="27653" name="组合 27652"/>
          <p:cNvGrpSpPr/>
          <p:nvPr/>
        </p:nvGrpSpPr>
        <p:grpSpPr>
          <a:xfrm>
            <a:off x="990600" y="885825"/>
            <a:ext cx="7302500" cy="2968625"/>
            <a:chOff x="0" y="0"/>
            <a:chExt cx="4600" cy="1870"/>
          </a:xfrm>
        </p:grpSpPr>
        <p:grpSp>
          <p:nvGrpSpPr>
            <p:cNvPr id="24581" name="组合 27653"/>
            <p:cNvGrpSpPr/>
            <p:nvPr/>
          </p:nvGrpSpPr>
          <p:grpSpPr>
            <a:xfrm>
              <a:off x="0" y="0"/>
              <a:ext cx="4600" cy="1641"/>
              <a:chOff x="0" y="0"/>
              <a:chExt cx="4600" cy="1641"/>
            </a:xfrm>
          </p:grpSpPr>
          <p:sp>
            <p:nvSpPr>
              <p:cNvPr id="24582" name="椭圆 27654"/>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a:t>
                </a:r>
                <a:r>
                  <a:rPr lang="zh-CN" altLang="en-US" sz="1800" b="0">
                    <a:solidFill>
                      <a:schemeClr val="tx1"/>
                    </a:solidFill>
                    <a:latin typeface="Times New Roman" panose="02020603050405020304" pitchFamily="18" charset="0"/>
                    <a:ea typeface="宋体" pitchFamily="2" charset="-122"/>
                  </a:rPr>
                  <a:t>操</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作</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系</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统</a:t>
                </a:r>
                <a:endParaRPr lang="zh-CN" altLang="en-US" sz="1800" b="0">
                  <a:solidFill>
                    <a:schemeClr val="tx1"/>
                  </a:solidFill>
                  <a:latin typeface="Times New Roman" panose="02020603050405020304" pitchFamily="18" charset="0"/>
                  <a:ea typeface="宋体" pitchFamily="2" charset="-122"/>
                </a:endParaRPr>
              </a:p>
            </p:txBody>
          </p:sp>
          <p:sp>
            <p:nvSpPr>
              <p:cNvPr id="24583" name="右箭头 27655"/>
              <p:cNvSpPr/>
              <p:nvPr/>
            </p:nvSpPr>
            <p:spPr>
              <a:xfrm>
                <a:off x="528" y="724"/>
                <a:ext cx="1328" cy="120"/>
              </a:xfrm>
              <a:prstGeom prst="rightArrow">
                <a:avLst>
                  <a:gd name="adj1" fmla="val 50000"/>
                  <a:gd name="adj2" fmla="val 276410"/>
                </a:avLst>
              </a:prstGeom>
              <a:solidFill>
                <a:srgbClr val="000066"/>
              </a:solidFill>
              <a:ln w="9525" cap="flat" cmpd="sng">
                <a:solidFill>
                  <a:srgbClr val="000000"/>
                </a:solidFill>
                <a:prstDash val="solid"/>
                <a:miter/>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24584" name="右箭头 27656"/>
              <p:cNvSpPr/>
              <p:nvPr/>
            </p:nvSpPr>
            <p:spPr>
              <a:xfrm>
                <a:off x="2928" y="691"/>
                <a:ext cx="422" cy="142"/>
              </a:xfrm>
              <a:prstGeom prst="rightArrow">
                <a:avLst>
                  <a:gd name="adj1" fmla="val 50000"/>
                  <a:gd name="adj2" fmla="val 74226"/>
                </a:avLst>
              </a:prstGeom>
              <a:solidFill>
                <a:srgbClr val="000066"/>
              </a:solidFill>
              <a:ln w="9525" cap="flat" cmpd="sng">
                <a:solidFill>
                  <a:srgbClr val="000000"/>
                </a:solidFill>
                <a:prstDash val="solid"/>
                <a:miter/>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aphicFrame>
            <p:nvGraphicFramePr>
              <p:cNvPr id="24585" name="对象 27657"/>
              <p:cNvGraphicFramePr>
                <a:graphicFrameLocks noChangeAspect="1"/>
              </p:cNvGraphicFramePr>
              <p:nvPr/>
            </p:nvGraphicFramePr>
            <p:xfrm>
              <a:off x="0" y="369"/>
              <a:ext cx="358" cy="1272"/>
            </p:xfrm>
            <a:graphic>
              <a:graphicData uri="http://schemas.openxmlformats.org/presentationml/2006/ole">
                <mc:AlternateContent xmlns:mc="http://schemas.openxmlformats.org/markup-compatibility/2006">
                  <mc:Choice xmlns:v="urn:schemas-microsoft-com:vml" Requires="v">
                    <p:oleObj spid="_x0000_s3081" name="" r:id="rId2" imgW="568960" imgH="1710690" progId="MS_ClipArt_Gallery.2">
                      <p:embed/>
                    </p:oleObj>
                  </mc:Choice>
                  <mc:Fallback>
                    <p:oleObj name="" r:id="rId2" imgW="568960" imgH="1710690" progId="MS_ClipArt_Gallery.2">
                      <p:embed/>
                      <p:pic>
                        <p:nvPicPr>
                          <p:cNvPr id="0" name="图片 3080"/>
                          <p:cNvPicPr/>
                          <p:nvPr/>
                        </p:nvPicPr>
                        <p:blipFill>
                          <a:blip r:embed="rId3"/>
                          <a:stretch>
                            <a:fillRect/>
                          </a:stretch>
                        </p:blipFill>
                        <p:spPr>
                          <a:xfrm>
                            <a:off x="0" y="369"/>
                            <a:ext cx="358" cy="1272"/>
                          </a:xfrm>
                          <a:prstGeom prst="rect">
                            <a:avLst/>
                          </a:prstGeom>
                          <a:noFill/>
                          <a:ln w="38100">
                            <a:noFill/>
                            <a:miter/>
                          </a:ln>
                        </p:spPr>
                      </p:pic>
                    </p:oleObj>
                  </mc:Fallback>
                </mc:AlternateContent>
              </a:graphicData>
            </a:graphic>
          </p:graphicFrame>
          <p:graphicFrame>
            <p:nvGraphicFramePr>
              <p:cNvPr id="24586" name="对象 27658"/>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80" name="" r:id="rId4" imgW="2501900" imgH="2616200" progId="MS_ClipArt_Gallery.2">
                      <p:embed/>
                    </p:oleObj>
                  </mc:Choice>
                  <mc:Fallback>
                    <p:oleObj name="" r:id="rId4" imgW="2501900" imgH="2616200" progId="MS_ClipArt_Gallery.2">
                      <p:embed/>
                      <p:pic>
                        <p:nvPicPr>
                          <p:cNvPr id="0" name="图片 3079"/>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4587" name="文本框 27659"/>
            <p:cNvSpPr txBox="1"/>
            <p:nvPr/>
          </p:nvSpPr>
          <p:spPr>
            <a:xfrm>
              <a:off x="1026" y="1658"/>
              <a:ext cx="268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用户通过操作系统使用计算机示意图</a:t>
              </a:r>
              <a:endParaRPr lang="zh-CN" altLang="en-US" sz="1600" b="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additive="base">
                                        <p:cTn id="7" dur="500" fill="hold"/>
                                        <p:tgtEl>
                                          <p:spTgt spid="27653"/>
                                        </p:tgtEl>
                                        <p:attrNameLst>
                                          <p:attrName>ppt_x</p:attrName>
                                        </p:attrNameLst>
                                      </p:cBhvr>
                                      <p:tavLst>
                                        <p:tav tm="0">
                                          <p:val>
                                            <p:strVal val="0-#ppt_w/2"/>
                                          </p:val>
                                        </p:tav>
                                        <p:tav tm="100000">
                                          <p:val>
                                            <p:strVal val="#ppt_x"/>
                                          </p:val>
                                        </p:tav>
                                      </p:tavLst>
                                    </p:anim>
                                    <p:anim calcmode="lin" valueType="num">
                                      <p:cBhvr additive="base">
                                        <p:cTn id="8"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charRg st="0" end="17"/>
                                            </p:txEl>
                                          </p:spTgt>
                                        </p:tgtEl>
                                        <p:attrNameLst>
                                          <p:attrName>style.visibility</p:attrName>
                                        </p:attrNameLst>
                                      </p:cBhvr>
                                      <p:to>
                                        <p:strVal val="visible"/>
                                      </p:to>
                                    </p:set>
                                    <p:anim calcmode="lin" valueType="num">
                                      <p:cBhvr additive="base">
                                        <p:cTn id="13" dur="1000" fill="hold"/>
                                        <p:tgtEl>
                                          <p:spTgt spid="27651">
                                            <p:txEl>
                                              <p:charRg st="0"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17" end="54"/>
                                            </p:txEl>
                                          </p:spTgt>
                                        </p:tgtEl>
                                        <p:attrNameLst>
                                          <p:attrName>style.visibility</p:attrName>
                                        </p:attrNameLst>
                                      </p:cBhvr>
                                      <p:to>
                                        <p:strVal val="visible"/>
                                      </p:to>
                                    </p:set>
                                    <p:anim calcmode="lin" valueType="num">
                                      <p:cBhvr additive="base">
                                        <p:cTn id="19" dur="500" fill="hold"/>
                                        <p:tgtEl>
                                          <p:spTgt spid="27651">
                                            <p:txEl>
                                              <p:charRg st="17"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17" end="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矩形 28674"/>
          <p:cNvSpPr/>
          <p:nvPr/>
        </p:nvSpPr>
        <p:spPr>
          <a:xfrm>
            <a:off x="381000" y="3448050"/>
            <a:ext cx="8217535" cy="27673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5000"/>
              </a:lnSpc>
              <a:spcBef>
                <a:spcPct val="20000"/>
              </a:spcBef>
              <a:buNone/>
            </a:pPr>
            <a:r>
              <a:rPr lang="en-US" altLang="zh-CN" sz="2400" b="1" strike="noStrike" noProof="1">
                <a:solidFill>
                  <a:srgbClr val="990000"/>
                </a:solidFill>
                <a:effectLst/>
                <a:latin typeface="Times New Roman" panose="02020603050405020304" pitchFamily="18" charset="0"/>
                <a:ea typeface="宋体" pitchFamily="2" charset="-122"/>
                <a:cs typeface="+mn-ea"/>
              </a:rPr>
              <a:t>2.  </a:t>
            </a:r>
            <a:r>
              <a:rPr lang="zh-CN" altLang="en-US" sz="2400" b="1" strike="noStrike" noProof="1">
                <a:solidFill>
                  <a:srgbClr val="990000"/>
                </a:solidFill>
                <a:effectLst/>
                <a:latin typeface="Arial" panose="02080604020202020204" pitchFamily="34" charset="0"/>
                <a:ea typeface="宋体" pitchFamily="2" charset="-122"/>
                <a:cs typeface="+mn-ea"/>
              </a:rPr>
              <a:t>操作系统提供的用户</a:t>
            </a:r>
            <a:r>
              <a:rPr lang="x-none" altLang="zh-CN" sz="2400" b="1" strike="noStrike" noProof="1">
                <a:solidFill>
                  <a:srgbClr val="990000"/>
                </a:solidFill>
                <a:effectLst/>
                <a:latin typeface="Arial" panose="02080604020202020204" pitchFamily="34" charset="0"/>
                <a:ea typeface="宋体" pitchFamily="2" charset="-122"/>
                <a:cs typeface="+mn-ea"/>
              </a:rPr>
              <a:t>接口</a:t>
            </a:r>
            <a:endParaRPr lang="zh-CN" altLang="en-US" sz="2400" b="1" strike="noStrike" noProof="1">
              <a:solidFill>
                <a:srgbClr val="990000"/>
              </a:solidFill>
              <a:effectLst/>
              <a:ea typeface="宋体" pitchFamily="2" charset="-122"/>
            </a:endParaRPr>
          </a:p>
          <a:p>
            <a:pPr marL="533400" lvl="0" indent="-533400" fontAlgn="base">
              <a:lnSpc>
                <a:spcPct val="110000"/>
              </a:lnSpc>
              <a:spcBef>
                <a:spcPct val="10000"/>
              </a:spcBef>
              <a:buNone/>
            </a:pPr>
            <a:r>
              <a:rPr lang="zh-CN" altLang="en-US" sz="2000" b="1" strike="noStrike" noProof="1">
                <a:solidFill>
                  <a:srgbClr val="A5002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(1) </a:t>
            </a:r>
            <a:r>
              <a:rPr lang="zh-CN" altLang="en-US" sz="2000" b="1" strike="noStrike" noProof="1">
                <a:solidFill>
                  <a:srgbClr val="A50021"/>
                </a:solidFill>
                <a:effectLst/>
                <a:latin typeface="Times New Roman" panose="02020603050405020304" pitchFamily="18" charset="0"/>
                <a:ea typeface="宋体" pitchFamily="2" charset="-122"/>
                <a:cs typeface="+mn-ea"/>
              </a:rPr>
              <a:t>操作</a:t>
            </a:r>
            <a:r>
              <a:rPr lang="x-none" altLang="zh-CN" sz="2000" b="1" strike="noStrike" noProof="1">
                <a:solidFill>
                  <a:srgbClr val="A50021"/>
                </a:solidFill>
                <a:effectLst/>
                <a:latin typeface="Times New Roman" panose="02020603050405020304" pitchFamily="18" charset="0"/>
                <a:ea typeface="宋体" pitchFamily="2" charset="-122"/>
                <a:cs typeface="+mn-ea"/>
              </a:rPr>
              <a:t>接口</a:t>
            </a:r>
            <a:r>
              <a:rPr lang="zh-CN" altLang="en-US" sz="2000" b="1" strike="noStrike" noProof="1">
                <a:solidFill>
                  <a:srgbClr val="A5002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a:t>
            </a:r>
            <a:r>
              <a:rPr lang="x-none" altLang="en-US" sz="2000" b="1" strike="noStrike" noProof="1">
                <a:solidFill>
                  <a:srgbClr val="A50021"/>
                </a:solidFill>
                <a:effectLst/>
                <a:latin typeface="Times New Roman" panose="02020603050405020304" pitchFamily="18" charset="0"/>
                <a:ea typeface="宋体" pitchFamily="2" charset="-122"/>
                <a:cs typeface="+mn-ea"/>
              </a:rPr>
              <a:t>命令</a:t>
            </a:r>
            <a:r>
              <a:rPr lang="zh-CN" altLang="en-US" sz="2000" b="1" strike="noStrike" noProof="1">
                <a:solidFill>
                  <a:srgbClr val="A50021"/>
                </a:solidFill>
                <a:effectLst/>
                <a:latin typeface="Times New Roman" panose="02020603050405020304" pitchFamily="18" charset="0"/>
                <a:ea typeface="宋体" pitchFamily="2" charset="-122"/>
                <a:cs typeface="+mn-ea"/>
              </a:rPr>
              <a:t>接口</a:t>
            </a:r>
            <a:r>
              <a:rPr lang="en-US" altLang="zh-CN" sz="2000" b="1" strike="noStrike" noProof="1">
                <a:solidFill>
                  <a:srgbClr val="A50021"/>
                </a:solidFill>
                <a:effectLst/>
                <a:latin typeface="Times New Roman" panose="02020603050405020304" pitchFamily="18" charset="0"/>
                <a:ea typeface="宋体" pitchFamily="2" charset="-122"/>
                <a:cs typeface="+mn-ea"/>
              </a:rPr>
              <a:t>) </a:t>
            </a:r>
            <a:endParaRPr lang="en-US" altLang="zh-CN" sz="2000" b="1" strike="noStrike" noProof="1">
              <a:solidFill>
                <a:srgbClr val="A5002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用户使用操作</a:t>
            </a:r>
            <a:r>
              <a:rPr lang="x-none" altLang="zh-CN" sz="1800" strike="noStrike" noProof="1">
                <a:solidFill>
                  <a:schemeClr val="tx1"/>
                </a:solidFill>
                <a:effectLst/>
                <a:latin typeface="Times New Roman" panose="02020603050405020304" pitchFamily="18" charset="0"/>
                <a:ea typeface="宋体" pitchFamily="2" charset="-122"/>
                <a:cs typeface="+mn-ea"/>
              </a:rPr>
              <a:t>接口</a:t>
            </a:r>
            <a:r>
              <a:rPr lang="zh-CN" altLang="en-US" sz="1800" strike="noStrike" noProof="1">
                <a:solidFill>
                  <a:schemeClr val="tx1"/>
                </a:solidFill>
                <a:effectLst/>
                <a:latin typeface="Times New Roman" panose="02020603050405020304" pitchFamily="18" charset="0"/>
                <a:ea typeface="宋体" pitchFamily="2" charset="-122"/>
                <a:cs typeface="+mn-ea"/>
              </a:rPr>
              <a:t>来组织工作流程和控制程序的运行。</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zh-CN" altLang="en-US" sz="1800"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(2)</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rgbClr val="A50021"/>
                </a:solidFill>
                <a:effectLst/>
                <a:latin typeface="Times New Roman" panose="02020603050405020304" pitchFamily="18" charset="0"/>
                <a:ea typeface="宋体" pitchFamily="2" charset="-122"/>
                <a:cs typeface="+mn-ea"/>
              </a:rPr>
              <a:t>系统功能</a:t>
            </a:r>
            <a:r>
              <a:rPr lang="x-none" altLang="zh-CN" sz="2000" b="1" strike="noStrike" noProof="1">
                <a:solidFill>
                  <a:srgbClr val="A50021"/>
                </a:solidFill>
                <a:effectLst/>
                <a:latin typeface="Times New Roman" panose="02020603050405020304" pitchFamily="18" charset="0"/>
                <a:ea typeface="宋体" pitchFamily="2" charset="-122"/>
                <a:cs typeface="+mn-ea"/>
              </a:rPr>
              <a:t>调用</a:t>
            </a:r>
            <a:r>
              <a:rPr lang="zh-CN" altLang="en-US" sz="2000" b="1" strike="noStrike" noProof="1">
                <a:solidFill>
                  <a:srgbClr val="A5002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a:t>
            </a:r>
            <a:r>
              <a:rPr lang="zh-CN" altLang="en-US" sz="2000" b="1" strike="noStrike" noProof="1">
                <a:solidFill>
                  <a:srgbClr val="A50021"/>
                </a:solidFill>
                <a:effectLst/>
                <a:latin typeface="Times New Roman" panose="02020603050405020304" pitchFamily="18" charset="0"/>
                <a:ea typeface="宋体" pitchFamily="2" charset="-122"/>
                <a:cs typeface="+mn-ea"/>
              </a:rPr>
              <a:t>程序接口</a:t>
            </a:r>
            <a:r>
              <a:rPr lang="en-US" altLang="zh-CN" sz="2000" b="1" strike="noStrike" noProof="1">
                <a:solidFill>
                  <a:srgbClr val="A50021"/>
                </a:solidFill>
                <a:effectLst/>
                <a:latin typeface="Times New Roman" panose="02020603050405020304" pitchFamily="18" charset="0"/>
                <a:ea typeface="宋体" pitchFamily="2" charset="-122"/>
                <a:cs typeface="+mn-ea"/>
              </a:rPr>
              <a:t>)        </a:t>
            </a:r>
            <a:endParaRPr lang="en-US" altLang="zh-CN" sz="2000" b="1" strike="noStrike" noProof="1">
              <a:solidFill>
                <a:srgbClr val="A5002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用户程序在其运行过程中，使用系统功能调用来请求操作系统的服务。</a:t>
            </a:r>
            <a:endParaRPr lang="zh-CN" altLang="en-US"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10000"/>
              </a:lnSpc>
              <a:spcBef>
                <a:spcPct val="10000"/>
              </a:spcBef>
              <a:buNone/>
            </a:pP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10000"/>
              </a:lnSpc>
              <a:spcBef>
                <a:spcPct val="10000"/>
              </a:spcBef>
              <a:buNone/>
            </a:pPr>
            <a:r>
              <a:rPr lang="x-none" altLang="zh-CN" sz="2400" b="1" strike="noStrike" noProof="1">
                <a:solidFill>
                  <a:schemeClr val="tx1"/>
                </a:solidFill>
                <a:effectLst/>
                <a:latin typeface="Times New Roman" panose="02020603050405020304" pitchFamily="18" charset="0"/>
                <a:ea typeface="宋体" pitchFamily="2" charset="-122"/>
                <a:cs typeface="+mn-ea"/>
              </a:rPr>
              <a:t>任何操作系统都必须同时提供操作接口和程序接口。</a:t>
            </a:r>
            <a:endParaRPr lang="x-none" altLang="zh-CN" sz="2400" b="1" strike="noStrike" noProof="1">
              <a:solidFill>
                <a:schemeClr val="tx1"/>
              </a:solidFill>
              <a:effectLst/>
              <a:latin typeface="Times New Roman" panose="02020603050405020304" pitchFamily="18" charset="0"/>
              <a:ea typeface="宋体" pitchFamily="2" charset="-122"/>
              <a:cs typeface="+mn-ea"/>
            </a:endParaRPr>
          </a:p>
        </p:txBody>
      </p:sp>
      <p:sp>
        <p:nvSpPr>
          <p:cNvPr id="28676" name="文本框 28675"/>
          <p:cNvSpPr txBox="1"/>
          <p:nvPr/>
        </p:nvSpPr>
        <p:spPr>
          <a:xfrm>
            <a:off x="1560513" y="608013"/>
            <a:ext cx="2047875" cy="1222375"/>
          </a:xfrm>
          <a:prstGeom prst="rect">
            <a:avLst/>
          </a:prstGeom>
          <a:noFill/>
          <a:ln w="9525">
            <a:noFill/>
            <a:miter/>
          </a:ln>
        </p:spPr>
        <p:txBody>
          <a:bodyPr anchor="t">
            <a:spAutoFit/>
          </a:bodyPr>
          <a:p>
            <a:pPr lvl="0">
              <a:spcBef>
                <a:spcPct val="20000"/>
              </a:spcBef>
            </a:pPr>
            <a:r>
              <a:rPr lang="zh-CN" altLang="en-US" sz="1600" b="0" dirty="0">
                <a:solidFill>
                  <a:schemeClr val="tx1"/>
                </a:solidFill>
                <a:latin typeface="Times New Roman" panose="02020603050405020304" pitchFamily="18" charset="0"/>
                <a:ea typeface="宋体" pitchFamily="2" charset="-122"/>
              </a:rPr>
              <a:t>操作接口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命令接口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a:t>
            </a:r>
            <a:endParaRPr lang="zh-CN" altLang="en-US" sz="1600" b="0" dirty="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 作</a:t>
            </a:r>
            <a:r>
              <a:rPr lang="zh-CN" altLang="en-US" sz="1600" b="0">
                <a:solidFill>
                  <a:schemeClr val="tx1"/>
                </a:solidFill>
                <a:latin typeface="Times New Roman" panose="02020603050405020304" pitchFamily="18" charset="0"/>
                <a:ea typeface="宋体" pitchFamily="2" charset="-122"/>
              </a:rPr>
              <a:t>业控制语言</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键</a:t>
            </a:r>
            <a:r>
              <a:rPr lang="zh-CN" altLang="en-US" sz="1600" b="0">
                <a:solidFill>
                  <a:schemeClr val="tx1"/>
                </a:solidFill>
                <a:latin typeface="Times New Roman" panose="02020603050405020304" pitchFamily="18" charset="0"/>
                <a:ea typeface="宋体" pitchFamily="2" charset="-122"/>
              </a:rPr>
              <a:t>盘命令</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图</a:t>
            </a:r>
            <a:r>
              <a:rPr lang="zh-CN" altLang="en-US" sz="1600" b="0">
                <a:solidFill>
                  <a:schemeClr val="tx1"/>
                </a:solidFill>
                <a:latin typeface="Times New Roman" panose="02020603050405020304" pitchFamily="18" charset="0"/>
                <a:ea typeface="宋体" pitchFamily="2" charset="-122"/>
              </a:rPr>
              <a:t>形界面</a:t>
            </a:r>
            <a:endParaRPr lang="zh-CN" altLang="en-US" sz="1600" b="0">
              <a:solidFill>
                <a:schemeClr val="tx1"/>
              </a:solidFill>
              <a:latin typeface="Times New Roman" panose="02020603050405020304" pitchFamily="18" charset="0"/>
              <a:ea typeface="宋体" pitchFamily="2" charset="-122"/>
            </a:endParaRPr>
          </a:p>
        </p:txBody>
      </p:sp>
      <p:grpSp>
        <p:nvGrpSpPr>
          <p:cNvPr id="28677" name="组合 28676"/>
          <p:cNvGrpSpPr/>
          <p:nvPr/>
        </p:nvGrpSpPr>
        <p:grpSpPr>
          <a:xfrm>
            <a:off x="787400" y="649288"/>
            <a:ext cx="7302500" cy="2351087"/>
            <a:chOff x="0" y="0"/>
            <a:chExt cx="4600" cy="1481"/>
          </a:xfrm>
        </p:grpSpPr>
        <p:sp>
          <p:nvSpPr>
            <p:cNvPr id="25605" name="椭圆 28677"/>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操</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作</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系</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统</a:t>
              </a:r>
              <a:endParaRPr lang="zh-CN" altLang="en-US" sz="2400" b="0">
                <a:solidFill>
                  <a:schemeClr val="tx1"/>
                </a:solidFill>
                <a:latin typeface="Times New Roman" panose="02020603050405020304" pitchFamily="18" charset="0"/>
                <a:ea typeface="宋体" pitchFamily="2" charset="-122"/>
              </a:endParaRPr>
            </a:p>
          </p:txBody>
        </p:sp>
        <p:sp>
          <p:nvSpPr>
            <p:cNvPr id="28679" name="右箭头 28678"/>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8680" name="右箭头 28679"/>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aphicFrame>
          <p:nvGraphicFramePr>
            <p:cNvPr id="25608" name="对象 28680"/>
            <p:cNvGraphicFramePr>
              <a:graphicFrameLocks noChangeAspect="1"/>
            </p:cNvGraphicFramePr>
            <p:nvPr/>
          </p:nvGraphicFramePr>
          <p:xfrm>
            <a:off x="0" y="234"/>
            <a:ext cx="358" cy="1062"/>
          </p:xfrm>
          <a:graphic>
            <a:graphicData uri="http://schemas.openxmlformats.org/presentationml/2006/ole">
              <mc:AlternateContent xmlns:mc="http://schemas.openxmlformats.org/markup-compatibility/2006">
                <mc:Choice xmlns:v="urn:schemas-microsoft-com:vml" Requires="v">
                  <p:oleObj spid="_x0000_s3077" name="" r:id="rId2" imgW="568960" imgH="1710690" progId="MS_ClipArt_Gallery.2">
                    <p:embed/>
                  </p:oleObj>
                </mc:Choice>
                <mc:Fallback>
                  <p:oleObj name="" r:id="rId2" imgW="568960" imgH="1710690" progId="MS_ClipArt_Gallery.2">
                    <p:embed/>
                    <p:pic>
                      <p:nvPicPr>
                        <p:cNvPr id="0" name="图片 3076"/>
                        <p:cNvPicPr/>
                        <p:nvPr/>
                      </p:nvPicPr>
                      <p:blipFill>
                        <a:blip r:embed="rId3"/>
                        <a:stretch>
                          <a:fillRect/>
                        </a:stretch>
                      </p:blipFill>
                      <p:spPr>
                        <a:xfrm>
                          <a:off x="0" y="234"/>
                          <a:ext cx="358" cy="1062"/>
                        </a:xfrm>
                        <a:prstGeom prst="rect">
                          <a:avLst/>
                        </a:prstGeom>
                        <a:noFill/>
                        <a:ln w="38100">
                          <a:noFill/>
                          <a:miter/>
                        </a:ln>
                      </p:spPr>
                    </p:pic>
                  </p:oleObj>
                </mc:Fallback>
              </mc:AlternateContent>
            </a:graphicData>
          </a:graphic>
        </p:graphicFrame>
        <p:graphicFrame>
          <p:nvGraphicFramePr>
            <p:cNvPr id="25609" name="对象 28681"/>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78" name="" r:id="rId4" imgW="2501900" imgH="2616200" progId="MS_ClipArt_Gallery.2">
                    <p:embed/>
                  </p:oleObj>
                </mc:Choice>
                <mc:Fallback>
                  <p:oleObj name="" r:id="rId4" imgW="2501900" imgH="2616200" progId="MS_ClipArt_Gallery.2">
                    <p:embed/>
                    <p:pic>
                      <p:nvPicPr>
                        <p:cNvPr id="0" name="图片 3077"/>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8683" name="文本框 28682"/>
          <p:cNvSpPr txBox="1"/>
          <p:nvPr/>
        </p:nvSpPr>
        <p:spPr>
          <a:xfrm>
            <a:off x="1560830" y="1998980"/>
            <a:ext cx="2047875" cy="706755"/>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程序接口：</a:t>
            </a:r>
            <a:endParaRPr lang="zh-CN" altLang="en-US" sz="1600" b="0">
              <a:solidFill>
                <a:schemeClr val="tx1"/>
              </a:solidFill>
              <a:latin typeface="Times New Roman" panose="02020603050405020304" pitchFamily="18" charset="0"/>
              <a:ea typeface="宋体" pitchFamily="2" charset="-122"/>
            </a:endParaRPr>
          </a:p>
          <a:p>
            <a:pPr lvl="0">
              <a:spcBef>
                <a:spcPct val="50000"/>
              </a:spcBef>
            </a:pPr>
            <a:r>
              <a:rPr lang="zh-CN" altLang="en-US" sz="1600" b="0">
                <a:solidFill>
                  <a:schemeClr val="tx1"/>
                </a:solidFill>
                <a:latin typeface="Times New Roman" panose="02020603050405020304" pitchFamily="18" charset="0"/>
                <a:ea typeface="宋体" pitchFamily="2" charset="-122"/>
              </a:rPr>
              <a:t>        系统功能调用</a:t>
            </a:r>
            <a:endParaRPr lang="zh-CN" altLang="en-US" sz="1600" b="0">
              <a:solidFill>
                <a:schemeClr val="tx1"/>
              </a:solidFill>
              <a:latin typeface="Times New Roman" panose="02020603050405020304" pitchFamily="18" charset="0"/>
              <a:ea typeface="宋体" pitchFamily="2" charset="-122"/>
            </a:endParaRPr>
          </a:p>
        </p:txBody>
      </p:sp>
      <p:sp>
        <p:nvSpPr>
          <p:cNvPr id="28684" name="文本框 28683"/>
          <p:cNvSpPr txBox="1"/>
          <p:nvPr/>
        </p:nvSpPr>
        <p:spPr>
          <a:xfrm>
            <a:off x="2933700" y="3111500"/>
            <a:ext cx="370363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操作系统提供的用户接口示意图</a:t>
            </a:r>
            <a:endParaRPr lang="zh-CN" altLang="en-US" sz="1600" b="0">
              <a:solidFill>
                <a:schemeClr val="tx1"/>
              </a:solidFill>
              <a:latin typeface="Times New Roman" panose="02020603050405020304" pitchFamily="18" charset="0"/>
              <a:ea typeface="宋体" pitchFamily="2" charset="-122"/>
            </a:endParaRPr>
          </a:p>
        </p:txBody>
      </p:sp>
      <p:sp>
        <p:nvSpPr>
          <p:cNvPr id="28685" name="矩形 286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84"/>
                                        </p:tgtEl>
                                        <p:attrNameLst>
                                          <p:attrName>style.visibility</p:attrName>
                                        </p:attrNameLst>
                                      </p:cBhvr>
                                      <p:to>
                                        <p:strVal val="visible"/>
                                      </p:to>
                                    </p:set>
                                    <p:anim calcmode="lin" valueType="num">
                                      <p:cBhvr additive="base">
                                        <p:cTn id="13" dur="500" fill="hold"/>
                                        <p:tgtEl>
                                          <p:spTgt spid="28684"/>
                                        </p:tgtEl>
                                        <p:attrNameLst>
                                          <p:attrName>ppt_x</p:attrName>
                                        </p:attrNameLst>
                                      </p:cBhvr>
                                      <p:tavLst>
                                        <p:tav tm="0">
                                          <p:val>
                                            <p:strVal val="#ppt_x"/>
                                          </p:val>
                                        </p:tav>
                                        <p:tav tm="100000">
                                          <p:val>
                                            <p:strVal val="#ppt_x"/>
                                          </p:val>
                                        </p:tav>
                                      </p:tavLst>
                                    </p:anim>
                                    <p:anim calcmode="lin" valueType="num">
                                      <p:cBhvr additive="base">
                                        <p:cTn id="14"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ppt_x"/>
                                          </p:val>
                                        </p:tav>
                                        <p:tav tm="100000">
                                          <p:val>
                                            <p:strVal val="#ppt_x"/>
                                          </p:val>
                                        </p:tav>
                                      </p:tavLst>
                                    </p:anim>
                                    <p:anim calcmode="lin" valueType="num">
                                      <p:cBhvr additive="base">
                                        <p:cTn id="20"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additive="base">
                                        <p:cTn id="25" dur="500" fill="hold"/>
                                        <p:tgtEl>
                                          <p:spTgt spid="28683"/>
                                        </p:tgtEl>
                                        <p:attrNameLst>
                                          <p:attrName>ppt_x</p:attrName>
                                        </p:attrNameLst>
                                      </p:cBhvr>
                                      <p:tavLst>
                                        <p:tav tm="0">
                                          <p:val>
                                            <p:strVal val="#ppt_x"/>
                                          </p:val>
                                        </p:tav>
                                        <p:tav tm="100000">
                                          <p:val>
                                            <p:strVal val="#ppt_x"/>
                                          </p:val>
                                        </p:tav>
                                      </p:tavLst>
                                    </p:anim>
                                    <p:anim calcmode="lin" valueType="num">
                                      <p:cBhvr additive="base">
                                        <p:cTn id="26" dur="500" fill="hold"/>
                                        <p:tgtEl>
                                          <p:spTgt spid="286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675">
                                            <p:txEl>
                                              <p:charRg st="0" end="16"/>
                                            </p:txEl>
                                          </p:spTgt>
                                        </p:tgtEl>
                                        <p:attrNameLst>
                                          <p:attrName>style.visibility</p:attrName>
                                        </p:attrNameLst>
                                      </p:cBhvr>
                                      <p:to>
                                        <p:strVal val="visible"/>
                                      </p:to>
                                    </p:set>
                                    <p:anim calcmode="lin" valueType="num">
                                      <p:cBhvr additive="base">
                                        <p:cTn id="31" dur="500" fill="hold"/>
                                        <p:tgtEl>
                                          <p:spTgt spid="28675">
                                            <p:txEl>
                                              <p:charRg st="0" end="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675">
                                            <p:txEl>
                                              <p:charRg st="16" end="39"/>
                                            </p:txEl>
                                          </p:spTgt>
                                        </p:tgtEl>
                                        <p:attrNameLst>
                                          <p:attrName>style.visibility</p:attrName>
                                        </p:attrNameLst>
                                      </p:cBhvr>
                                      <p:to>
                                        <p:strVal val="visible"/>
                                      </p:to>
                                    </p:set>
                                    <p:anim calcmode="lin" valueType="num">
                                      <p:cBhvr additive="base">
                                        <p:cTn id="37" dur="500" fill="hold"/>
                                        <p:tgtEl>
                                          <p:spTgt spid="28675">
                                            <p:txEl>
                                              <p:charRg st="16" end="3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675">
                                            <p:txEl>
                                              <p:charRg st="16" end="39"/>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8675">
                                            <p:txEl>
                                              <p:charRg st="39" end="77"/>
                                            </p:txEl>
                                          </p:spTgt>
                                        </p:tgtEl>
                                        <p:attrNameLst>
                                          <p:attrName>style.visibility</p:attrName>
                                        </p:attrNameLst>
                                      </p:cBhvr>
                                      <p:to>
                                        <p:strVal val="visible"/>
                                      </p:to>
                                    </p:set>
                                    <p:anim calcmode="lin" valueType="num">
                                      <p:cBhvr additive="base">
                                        <p:cTn id="41" dur="500" fill="hold"/>
                                        <p:tgtEl>
                                          <p:spTgt spid="28675">
                                            <p:txEl>
                                              <p:charRg st="39" end="7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8675">
                                            <p:txEl>
                                              <p:charRg st="39" end="7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8675">
                                            <p:txEl>
                                              <p:charRg st="77" end="112"/>
                                            </p:txEl>
                                          </p:spTgt>
                                        </p:tgtEl>
                                        <p:attrNameLst>
                                          <p:attrName>style.visibility</p:attrName>
                                        </p:attrNameLst>
                                      </p:cBhvr>
                                      <p:to>
                                        <p:strVal val="visible"/>
                                      </p:to>
                                    </p:set>
                                    <p:anim calcmode="lin" valueType="num">
                                      <p:cBhvr additive="base">
                                        <p:cTn id="47" dur="500" fill="hold"/>
                                        <p:tgtEl>
                                          <p:spTgt spid="28675">
                                            <p:txEl>
                                              <p:charRg st="77" end="11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8675">
                                            <p:txEl>
                                              <p:charRg st="77" end="11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8675">
                                            <p:txEl>
                                              <p:charRg st="112" end="151"/>
                                            </p:txEl>
                                          </p:spTgt>
                                        </p:tgtEl>
                                        <p:attrNameLst>
                                          <p:attrName>style.visibility</p:attrName>
                                        </p:attrNameLst>
                                      </p:cBhvr>
                                      <p:to>
                                        <p:strVal val="visible"/>
                                      </p:to>
                                    </p:set>
                                    <p:anim calcmode="lin" valueType="num">
                                      <p:cBhvr additive="base">
                                        <p:cTn id="51" dur="500" fill="hold"/>
                                        <p:tgtEl>
                                          <p:spTgt spid="28675">
                                            <p:txEl>
                                              <p:charRg st="112" end="15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8675">
                                            <p:txEl>
                                              <p:charRg st="112" end="151"/>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28675">
                                            <p:txEl>
                                              <p:charRg st="6" end="6"/>
                                            </p:txEl>
                                          </p:spTgt>
                                        </p:tgtEl>
                                        <p:attrNameLst>
                                          <p:attrName>style.visibility</p:attrName>
                                        </p:attrNameLst>
                                      </p:cBhvr>
                                      <p:to>
                                        <p:strVal val="visible"/>
                                      </p:to>
                                    </p:set>
                                    <p:anim calcmode="lin" valueType="num">
                                      <p:cBhvr additive="base">
                                        <p:cTn id="55" dur="500" fill="hold"/>
                                        <p:tgtEl>
                                          <p:spTgt spid="28675">
                                            <p:txEl>
                                              <p:char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867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83" grpId="0"/>
      <p:bldP spid="286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矩形 28674"/>
          <p:cNvSpPr/>
          <p:nvPr/>
        </p:nvSpPr>
        <p:spPr>
          <a:xfrm>
            <a:off x="374650" y="3397250"/>
            <a:ext cx="8394065" cy="26377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b="1" dirty="0">
                <a:solidFill>
                  <a:srgbClr val="990000"/>
                </a:solidFill>
                <a:effectLst/>
                <a:cs typeface="+mn-ea"/>
                <a:sym typeface="+mn-ea"/>
              </a:rPr>
              <a:t>3. </a:t>
            </a:r>
            <a:r>
              <a:rPr lang="zh-CN" altLang="en-US" sz="2400" b="1" dirty="0">
                <a:solidFill>
                  <a:srgbClr val="990000"/>
                </a:solidFill>
                <a:effectLst/>
                <a:cs typeface="+mn-ea"/>
                <a:sym typeface="+mn-ea"/>
              </a:rPr>
              <a:t>命令接口与</a:t>
            </a:r>
            <a:r>
              <a:rPr lang="zh-CN" altLang="en-US" sz="2400" b="1">
                <a:solidFill>
                  <a:srgbClr val="990000"/>
                </a:solidFill>
                <a:effectLst/>
                <a:cs typeface="+mn-ea"/>
                <a:sym typeface="+mn-ea"/>
              </a:rPr>
              <a:t>操作系统类型的关系</a:t>
            </a:r>
            <a:endParaRPr lang="zh-CN" altLang="en-US" sz="2400" b="1" strike="noStrike" noProof="1">
              <a:solidFill>
                <a:srgbClr val="990000"/>
              </a:solidFill>
              <a:effectLst/>
              <a:ea typeface="宋体" pitchFamily="2" charset="-122"/>
            </a:endParaRPr>
          </a:p>
          <a:p>
            <a:pPr marL="533400" lvl="0" indent="-533400" fontAlgn="base">
              <a:lnSpc>
                <a:spcPct val="120000"/>
              </a:lnSpc>
              <a:spcBef>
                <a:spcPct val="20000"/>
              </a:spcBef>
              <a:buNone/>
            </a:pPr>
            <a:r>
              <a:rPr lang="zh-CN" altLang="en-US" sz="2400" b="1">
                <a:solidFill>
                  <a:srgbClr val="A50021"/>
                </a:solidFill>
                <a:effectLst/>
                <a:latin typeface="Times New Roman" panose="02020603050405020304" pitchFamily="18" charset="0"/>
                <a:cs typeface="+mn-ea"/>
                <a:sym typeface="+mn-ea"/>
              </a:rPr>
              <a:t>      </a:t>
            </a:r>
            <a:r>
              <a:rPr lang="en-US" altLang="zh-CN" sz="2400" b="1">
                <a:solidFill>
                  <a:srgbClr val="A50021"/>
                </a:solidFill>
                <a:effectLst/>
                <a:latin typeface="Times New Roman" panose="02020603050405020304" pitchFamily="18" charset="0"/>
                <a:cs typeface="+mn-ea"/>
                <a:sym typeface="+mn-ea"/>
              </a:rPr>
              <a:t>(1) </a:t>
            </a:r>
            <a:r>
              <a:rPr lang="zh-CN" altLang="en-US" sz="2400" b="1">
                <a:solidFill>
                  <a:srgbClr val="A50021"/>
                </a:solidFill>
                <a:effectLst/>
                <a:latin typeface="Times New Roman" panose="02020603050405020304" pitchFamily="18" charset="0"/>
                <a:cs typeface="+mn-ea"/>
                <a:sym typeface="+mn-ea"/>
              </a:rPr>
              <a:t>作业控制语言 </a:t>
            </a:r>
            <a:r>
              <a:rPr lang="zh-CN" altLang="en-US" sz="2400" b="1">
                <a:solidFill>
                  <a:srgbClr val="000099"/>
                </a:solidFill>
                <a:effectLst/>
                <a:latin typeface="Times New Roman" panose="02020603050405020304" pitchFamily="18" charset="0"/>
                <a:cs typeface="+mn-ea"/>
                <a:sym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脱机批</a:t>
            </a:r>
            <a:r>
              <a:rPr lang="zh-CN" altLang="en-US" sz="2400" b="1">
                <a:solidFill>
                  <a:schemeClr val="tx1"/>
                </a:solidFill>
                <a:effectLst/>
                <a:latin typeface="Times New Roman" panose="02020603050405020304" pitchFamily="18" charset="0"/>
                <a:cs typeface="+mn-ea"/>
                <a:sym typeface="+mn-ea"/>
              </a:rPr>
              <a:t>处理操作系统</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a:solidFill>
                  <a:srgbClr val="A50021"/>
                </a:solidFill>
                <a:effectLst/>
                <a:latin typeface="Times New Roman" panose="02020603050405020304" pitchFamily="18" charset="0"/>
                <a:cs typeface="+mn-ea"/>
                <a:sym typeface="+mn-ea"/>
              </a:rPr>
              <a:t>      </a:t>
            </a:r>
            <a:r>
              <a:rPr lang="en-US" altLang="zh-CN" sz="2400" b="1">
                <a:solidFill>
                  <a:srgbClr val="A50021"/>
                </a:solidFill>
                <a:effectLst/>
                <a:latin typeface="Times New Roman" panose="02020603050405020304" pitchFamily="18" charset="0"/>
                <a:cs typeface="+mn-ea"/>
                <a:sym typeface="+mn-ea"/>
              </a:rPr>
              <a:t>(2) </a:t>
            </a:r>
            <a:r>
              <a:rPr lang="zh-CN" altLang="en-US" sz="2400" b="1">
                <a:solidFill>
                  <a:srgbClr val="A50021"/>
                </a:solidFill>
                <a:effectLst/>
                <a:latin typeface="Times New Roman" panose="02020603050405020304" pitchFamily="18" charset="0"/>
                <a:cs typeface="+mn-ea"/>
                <a:sym typeface="+mn-ea"/>
              </a:rPr>
              <a:t>键盘命令       </a:t>
            </a:r>
            <a:r>
              <a:rPr lang="x-none" altLang="zh-CN" sz="2400" b="1">
                <a:solidFill>
                  <a:srgbClr val="A50021"/>
                </a:solidFill>
                <a:effectLst/>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联机分时操作系统 </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a:solidFill>
                  <a:srgbClr val="000099"/>
                </a:solidFill>
                <a:effectLst/>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个人计算机操作系统 </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a:solidFill>
                  <a:srgbClr val="A50021"/>
                </a:solidFill>
                <a:effectLst/>
                <a:latin typeface="Times New Roman" panose="02020603050405020304" pitchFamily="18" charset="0"/>
                <a:cs typeface="+mn-ea"/>
                <a:sym typeface="+mn-ea"/>
              </a:rPr>
              <a:t>      </a:t>
            </a:r>
            <a:r>
              <a:rPr lang="en-US" altLang="zh-CN" sz="2400" b="1">
                <a:solidFill>
                  <a:srgbClr val="A50021"/>
                </a:solidFill>
                <a:effectLst/>
                <a:latin typeface="Times New Roman" panose="02020603050405020304" pitchFamily="18" charset="0"/>
                <a:cs typeface="+mn-ea"/>
                <a:sym typeface="+mn-ea"/>
              </a:rPr>
              <a:t>(3) </a:t>
            </a:r>
            <a:r>
              <a:rPr lang="zh-CN" altLang="en-US" sz="2400" b="1">
                <a:solidFill>
                  <a:srgbClr val="A50021"/>
                </a:solidFill>
                <a:effectLst/>
                <a:latin typeface="Times New Roman" panose="02020603050405020304" pitchFamily="18" charset="0"/>
                <a:cs typeface="+mn-ea"/>
                <a:sym typeface="+mn-ea"/>
              </a:rPr>
              <a:t>图形用户界面 </a:t>
            </a:r>
            <a:r>
              <a:rPr lang="zh-CN" altLang="en-US" sz="2400" b="1">
                <a:solidFill>
                  <a:srgbClr val="000099"/>
                </a:solidFill>
                <a:effectLst/>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个人计算机操作系统</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28676" name="文本框 28675"/>
          <p:cNvSpPr txBox="1"/>
          <p:nvPr/>
        </p:nvSpPr>
        <p:spPr>
          <a:xfrm>
            <a:off x="1560513" y="608013"/>
            <a:ext cx="2047875" cy="1222375"/>
          </a:xfrm>
          <a:prstGeom prst="rect">
            <a:avLst/>
          </a:prstGeom>
          <a:noFill/>
          <a:ln w="9525">
            <a:noFill/>
            <a:miter/>
          </a:ln>
        </p:spPr>
        <p:txBody>
          <a:bodyPr anchor="t">
            <a:spAutoFit/>
          </a:bodyPr>
          <a:p>
            <a:pPr lvl="0">
              <a:spcBef>
                <a:spcPct val="20000"/>
              </a:spcBef>
            </a:pPr>
            <a:r>
              <a:rPr lang="zh-CN" altLang="en-US" sz="1600" b="0" dirty="0">
                <a:solidFill>
                  <a:schemeClr val="tx1"/>
                </a:solidFill>
                <a:latin typeface="Times New Roman" panose="02020603050405020304" pitchFamily="18" charset="0"/>
                <a:ea typeface="宋体" pitchFamily="2" charset="-122"/>
              </a:rPr>
              <a:t>操作接口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命令接口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a:t>
            </a:r>
            <a:endParaRPr lang="zh-CN" altLang="en-US" sz="1600" b="0" dirty="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 作</a:t>
            </a:r>
            <a:r>
              <a:rPr lang="zh-CN" altLang="en-US" sz="1600" b="0">
                <a:solidFill>
                  <a:schemeClr val="tx1"/>
                </a:solidFill>
                <a:latin typeface="Times New Roman" panose="02020603050405020304" pitchFamily="18" charset="0"/>
                <a:ea typeface="宋体" pitchFamily="2" charset="-122"/>
              </a:rPr>
              <a:t>业控制语言</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键</a:t>
            </a:r>
            <a:r>
              <a:rPr lang="zh-CN" altLang="en-US" sz="1600" b="0">
                <a:solidFill>
                  <a:schemeClr val="tx1"/>
                </a:solidFill>
                <a:latin typeface="Times New Roman" panose="02020603050405020304" pitchFamily="18" charset="0"/>
                <a:ea typeface="宋体" pitchFamily="2" charset="-122"/>
              </a:rPr>
              <a:t>盘命令</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图</a:t>
            </a:r>
            <a:r>
              <a:rPr lang="zh-CN" altLang="en-US" sz="1600" b="0">
                <a:solidFill>
                  <a:schemeClr val="tx1"/>
                </a:solidFill>
                <a:latin typeface="Times New Roman" panose="02020603050405020304" pitchFamily="18" charset="0"/>
                <a:ea typeface="宋体" pitchFamily="2" charset="-122"/>
              </a:rPr>
              <a:t>形界面</a:t>
            </a:r>
            <a:endParaRPr lang="zh-CN" altLang="en-US" sz="1600" b="0">
              <a:solidFill>
                <a:schemeClr val="tx1"/>
              </a:solidFill>
              <a:latin typeface="Times New Roman" panose="02020603050405020304" pitchFamily="18" charset="0"/>
              <a:ea typeface="宋体" pitchFamily="2" charset="-122"/>
            </a:endParaRPr>
          </a:p>
        </p:txBody>
      </p:sp>
      <p:grpSp>
        <p:nvGrpSpPr>
          <p:cNvPr id="28677" name="组合 28676"/>
          <p:cNvGrpSpPr/>
          <p:nvPr/>
        </p:nvGrpSpPr>
        <p:grpSpPr>
          <a:xfrm>
            <a:off x="787400" y="649288"/>
            <a:ext cx="7302500" cy="2351087"/>
            <a:chOff x="0" y="0"/>
            <a:chExt cx="4600" cy="1481"/>
          </a:xfrm>
        </p:grpSpPr>
        <p:sp>
          <p:nvSpPr>
            <p:cNvPr id="25605" name="椭圆 28677"/>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操</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作</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系</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统</a:t>
              </a:r>
              <a:endParaRPr lang="zh-CN" altLang="en-US" sz="2400" b="0">
                <a:solidFill>
                  <a:schemeClr val="tx1"/>
                </a:solidFill>
                <a:latin typeface="Times New Roman" panose="02020603050405020304" pitchFamily="18" charset="0"/>
                <a:ea typeface="宋体" pitchFamily="2" charset="-122"/>
              </a:endParaRPr>
            </a:p>
          </p:txBody>
        </p:sp>
        <p:sp>
          <p:nvSpPr>
            <p:cNvPr id="28679" name="右箭头 28678"/>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8680" name="右箭头 28679"/>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aphicFrame>
          <p:nvGraphicFramePr>
            <p:cNvPr id="25608" name="对象 28680"/>
            <p:cNvGraphicFramePr>
              <a:graphicFrameLocks noChangeAspect="1"/>
            </p:cNvGraphicFramePr>
            <p:nvPr/>
          </p:nvGraphicFramePr>
          <p:xfrm>
            <a:off x="0" y="234"/>
            <a:ext cx="358" cy="1062"/>
          </p:xfrm>
          <a:graphic>
            <a:graphicData uri="http://schemas.openxmlformats.org/presentationml/2006/ole">
              <mc:AlternateContent xmlns:mc="http://schemas.openxmlformats.org/markup-compatibility/2006">
                <mc:Choice xmlns:v="urn:schemas-microsoft-com:vml" Requires="v">
                  <p:oleObj spid="_x0000_s3077" name="" r:id="rId2" imgW="568960" imgH="1710690" progId="MS_ClipArt_Gallery.2">
                    <p:embed/>
                  </p:oleObj>
                </mc:Choice>
                <mc:Fallback>
                  <p:oleObj name="" r:id="rId2" imgW="568960" imgH="1710690" progId="MS_ClipArt_Gallery.2">
                    <p:embed/>
                    <p:pic>
                      <p:nvPicPr>
                        <p:cNvPr id="0" name="图片 3076"/>
                        <p:cNvPicPr/>
                        <p:nvPr/>
                      </p:nvPicPr>
                      <p:blipFill>
                        <a:blip r:embed="rId3"/>
                        <a:stretch>
                          <a:fillRect/>
                        </a:stretch>
                      </p:blipFill>
                      <p:spPr>
                        <a:xfrm>
                          <a:off x="0" y="234"/>
                          <a:ext cx="358" cy="1062"/>
                        </a:xfrm>
                        <a:prstGeom prst="rect">
                          <a:avLst/>
                        </a:prstGeom>
                        <a:noFill/>
                        <a:ln w="38100">
                          <a:noFill/>
                          <a:miter/>
                        </a:ln>
                      </p:spPr>
                    </p:pic>
                  </p:oleObj>
                </mc:Fallback>
              </mc:AlternateContent>
            </a:graphicData>
          </a:graphic>
        </p:graphicFrame>
        <p:graphicFrame>
          <p:nvGraphicFramePr>
            <p:cNvPr id="25609" name="对象 28681"/>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78" name="" r:id="rId4" imgW="2501900" imgH="2616200" progId="MS_ClipArt_Gallery.2">
                    <p:embed/>
                  </p:oleObj>
                </mc:Choice>
                <mc:Fallback>
                  <p:oleObj name="" r:id="rId4" imgW="2501900" imgH="2616200" progId="MS_ClipArt_Gallery.2">
                    <p:embed/>
                    <p:pic>
                      <p:nvPicPr>
                        <p:cNvPr id="0" name="图片 3077"/>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8683" name="文本框 28682"/>
          <p:cNvSpPr txBox="1"/>
          <p:nvPr/>
        </p:nvSpPr>
        <p:spPr>
          <a:xfrm>
            <a:off x="1560830" y="1998980"/>
            <a:ext cx="2047875" cy="706755"/>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程序接口：</a:t>
            </a:r>
            <a:endParaRPr lang="zh-CN" altLang="en-US" sz="1600" b="0">
              <a:solidFill>
                <a:schemeClr val="tx1"/>
              </a:solidFill>
              <a:latin typeface="Times New Roman" panose="02020603050405020304" pitchFamily="18" charset="0"/>
              <a:ea typeface="宋体" pitchFamily="2" charset="-122"/>
            </a:endParaRPr>
          </a:p>
          <a:p>
            <a:pPr lvl="0">
              <a:spcBef>
                <a:spcPct val="50000"/>
              </a:spcBef>
            </a:pPr>
            <a:r>
              <a:rPr lang="zh-CN" altLang="en-US" sz="1600" b="0">
                <a:solidFill>
                  <a:schemeClr val="tx1"/>
                </a:solidFill>
                <a:latin typeface="Times New Roman" panose="02020603050405020304" pitchFamily="18" charset="0"/>
                <a:ea typeface="宋体" pitchFamily="2" charset="-122"/>
              </a:rPr>
              <a:t>        系统功能调用</a:t>
            </a:r>
            <a:endParaRPr lang="zh-CN" altLang="en-US" sz="1600" b="0">
              <a:solidFill>
                <a:schemeClr val="tx1"/>
              </a:solidFill>
              <a:latin typeface="Times New Roman" panose="02020603050405020304" pitchFamily="18" charset="0"/>
              <a:ea typeface="宋体" pitchFamily="2" charset="-122"/>
            </a:endParaRPr>
          </a:p>
        </p:txBody>
      </p:sp>
      <p:sp>
        <p:nvSpPr>
          <p:cNvPr id="28684" name="文本框 28683"/>
          <p:cNvSpPr txBox="1"/>
          <p:nvPr/>
        </p:nvSpPr>
        <p:spPr>
          <a:xfrm>
            <a:off x="2933700" y="3111500"/>
            <a:ext cx="370363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操作系统提供的用户接口示意图</a:t>
            </a:r>
            <a:endParaRPr lang="zh-CN" altLang="en-US" sz="1600" b="0">
              <a:solidFill>
                <a:schemeClr val="tx1"/>
              </a:solidFill>
              <a:latin typeface="Times New Roman" panose="02020603050405020304" pitchFamily="18" charset="0"/>
              <a:ea typeface="宋体" pitchFamily="2" charset="-122"/>
            </a:endParaRPr>
          </a:p>
        </p:txBody>
      </p:sp>
      <p:sp>
        <p:nvSpPr>
          <p:cNvPr id="28685" name="矩形 286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84"/>
                                        </p:tgtEl>
                                        <p:attrNameLst>
                                          <p:attrName>style.visibility</p:attrName>
                                        </p:attrNameLst>
                                      </p:cBhvr>
                                      <p:to>
                                        <p:strVal val="visible"/>
                                      </p:to>
                                    </p:set>
                                    <p:anim calcmode="lin" valueType="num">
                                      <p:cBhvr additive="base">
                                        <p:cTn id="13" dur="500" fill="hold"/>
                                        <p:tgtEl>
                                          <p:spTgt spid="28684"/>
                                        </p:tgtEl>
                                        <p:attrNameLst>
                                          <p:attrName>ppt_x</p:attrName>
                                        </p:attrNameLst>
                                      </p:cBhvr>
                                      <p:tavLst>
                                        <p:tav tm="0">
                                          <p:val>
                                            <p:strVal val="#ppt_x"/>
                                          </p:val>
                                        </p:tav>
                                        <p:tav tm="100000">
                                          <p:val>
                                            <p:strVal val="#ppt_x"/>
                                          </p:val>
                                        </p:tav>
                                      </p:tavLst>
                                    </p:anim>
                                    <p:anim calcmode="lin" valueType="num">
                                      <p:cBhvr additive="base">
                                        <p:cTn id="14"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ppt_x"/>
                                          </p:val>
                                        </p:tav>
                                        <p:tav tm="100000">
                                          <p:val>
                                            <p:strVal val="#ppt_x"/>
                                          </p:val>
                                        </p:tav>
                                      </p:tavLst>
                                    </p:anim>
                                    <p:anim calcmode="lin" valueType="num">
                                      <p:cBhvr additive="base">
                                        <p:cTn id="20"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additive="base">
                                        <p:cTn id="25" dur="500" fill="hold"/>
                                        <p:tgtEl>
                                          <p:spTgt spid="28683"/>
                                        </p:tgtEl>
                                        <p:attrNameLst>
                                          <p:attrName>ppt_x</p:attrName>
                                        </p:attrNameLst>
                                      </p:cBhvr>
                                      <p:tavLst>
                                        <p:tav tm="0">
                                          <p:val>
                                            <p:strVal val="#ppt_x"/>
                                          </p:val>
                                        </p:tav>
                                        <p:tav tm="100000">
                                          <p:val>
                                            <p:strVal val="#ppt_x"/>
                                          </p:val>
                                        </p:tav>
                                      </p:tavLst>
                                    </p:anim>
                                    <p:anim calcmode="lin" valueType="num">
                                      <p:cBhvr additive="base">
                                        <p:cTn id="26" dur="500" fill="hold"/>
                                        <p:tgtEl>
                                          <p:spTgt spid="286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675">
                                            <p:txEl>
                                              <p:charRg st="0" end="16"/>
                                            </p:txEl>
                                          </p:spTgt>
                                        </p:tgtEl>
                                        <p:attrNameLst>
                                          <p:attrName>style.visibility</p:attrName>
                                        </p:attrNameLst>
                                      </p:cBhvr>
                                      <p:to>
                                        <p:strVal val="visible"/>
                                      </p:to>
                                    </p:set>
                                    <p:anim calcmode="lin" valueType="num">
                                      <p:cBhvr additive="base">
                                        <p:cTn id="31" dur="500" fill="hold"/>
                                        <p:tgtEl>
                                          <p:spTgt spid="28675">
                                            <p:txEl>
                                              <p:charRg st="0" end="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83" grpId="0"/>
      <p:bldP spid="286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spAutoFit/>
          </a:bodyPr>
          <a:p>
            <a:pPr lvl="0"/>
            <a:r>
              <a:rPr lang="zh-CN" altLang="en-US">
                <a:latin typeface="Times New Roman" panose="02020603050405020304" pitchFamily="18" charset="0"/>
                <a:ea typeface="宋体" pitchFamily="2" charset="-122"/>
              </a:rPr>
              <a:t>作业控制语言</a:t>
            </a:r>
            <a:endParaRPr lang="zh-CN" altLang="en-US">
              <a:latin typeface="Times New Roman" panose="02020603050405020304" pitchFamily="18" charset="0"/>
              <a:ea typeface="宋体" pitchFamily="2" charset="-122"/>
            </a:endParaRPr>
          </a:p>
        </p:txBody>
      </p:sp>
      <p:sp>
        <p:nvSpPr>
          <p:cNvPr id="28674" name="文本框 31746"/>
          <p:cNvSpPr txBox="1"/>
          <p:nvPr/>
        </p:nvSpPr>
        <p:spPr>
          <a:xfrm>
            <a:off x="363855" y="1437005"/>
            <a:ext cx="8334375" cy="4090035"/>
          </a:xfrm>
          <a:prstGeom prst="rect">
            <a:avLst/>
          </a:prstGeom>
          <a:noFill/>
          <a:ln w="9525">
            <a:noFill/>
            <a:miter/>
          </a:ln>
        </p:spPr>
        <p:txBody>
          <a:bodyPr wrap="square" anchor="t">
            <a:spAutoFit/>
          </a:bodyPr>
          <a:p>
            <a:pPr lvl="0">
              <a:lnSpc>
                <a:spcPct val="90000"/>
              </a:lnSpc>
              <a:spcAft>
                <a:spcPct val="10000"/>
              </a:spcAft>
            </a:pPr>
            <a:r>
              <a:rPr lang="zh-CN" altLang="en-US" sz="2400" b="0">
                <a:solidFill>
                  <a:schemeClr val="tx1"/>
                </a:solidFill>
                <a:latin typeface="Arial" panose="02080604020202020204" pitchFamily="34" charset="0"/>
                <a:ea typeface="宋体" pitchFamily="2" charset="-122"/>
              </a:rPr>
              <a:t>脱机方式下操作系统提供作业控制语言</a:t>
            </a:r>
            <a:r>
              <a:rPr lang="en-US" altLang="zh-CN" sz="2400" b="0">
                <a:solidFill>
                  <a:schemeClr val="tx1"/>
                </a:solidFill>
                <a:latin typeface="Arial" panose="02080604020202020204" pitchFamily="34" charset="0"/>
                <a:ea typeface="宋体" pitchFamily="2" charset="-122"/>
              </a:rPr>
              <a:t>(JCL)</a:t>
            </a:r>
            <a:r>
              <a:rPr lang="zh-CN" altLang="en-US" sz="2400" b="0">
                <a:solidFill>
                  <a:schemeClr val="tx1"/>
                </a:solidFill>
                <a:latin typeface="Arial" panose="02080604020202020204" pitchFamily="34" charset="0"/>
                <a:ea typeface="宋体" pitchFamily="2" charset="-122"/>
              </a:rPr>
              <a:t>。</a:t>
            </a:r>
            <a:endParaRPr lang="zh-CN" altLang="en-US" sz="2400" b="0">
              <a:solidFill>
                <a:schemeClr val="tx1"/>
              </a:solidFill>
              <a:latin typeface="Arial" panose="02080604020202020204" pitchFamily="34" charset="0"/>
              <a:ea typeface="宋体" pitchFamily="2" charset="-122"/>
            </a:endParaRPr>
          </a:p>
          <a:p>
            <a:pPr lvl="0">
              <a:lnSpc>
                <a:spcPct val="90000"/>
              </a:lnSpc>
              <a:spcAft>
                <a:spcPct val="10000"/>
              </a:spcAft>
            </a:pPr>
            <a:endParaRPr lang="zh-CN" altLang="en-US" sz="2400" b="0">
              <a:solidFill>
                <a:schemeClr val="tx1"/>
              </a:solidFill>
              <a:latin typeface="Arial" panose="02080604020202020204" pitchFamily="34" charset="0"/>
              <a:ea typeface="宋体" pitchFamily="2" charset="-122"/>
            </a:endParaRPr>
          </a:p>
          <a:p>
            <a:pPr lvl="0">
              <a:lnSpc>
                <a:spcPct val="90000"/>
              </a:lnSpc>
              <a:spcAft>
                <a:spcPct val="10000"/>
              </a:spcAft>
            </a:pPr>
            <a:r>
              <a:rPr lang="en-US" altLang="zh-CN" sz="2400" b="0">
                <a:solidFill>
                  <a:schemeClr val="tx1"/>
                </a:solidFill>
                <a:latin typeface="Arial" panose="02080604020202020204" pitchFamily="34" charset="0"/>
                <a:ea typeface="宋体" pitchFamily="2" charset="-122"/>
              </a:rPr>
              <a:t>(1) </a:t>
            </a:r>
            <a:r>
              <a:rPr lang="zh-CN" altLang="en-US" sz="2400" b="0">
                <a:solidFill>
                  <a:schemeClr val="tx1"/>
                </a:solidFill>
                <a:latin typeface="Arial" panose="02080604020202020204" pitchFamily="34" charset="0"/>
                <a:ea typeface="宋体" pitchFamily="2" charset="-122"/>
              </a:rPr>
              <a:t>什么是作业控制语言</a:t>
            </a:r>
            <a:endParaRPr lang="zh-CN" altLang="en-US" sz="2400" b="0">
              <a:solidFill>
                <a:schemeClr val="tx1"/>
              </a:solidFill>
              <a:latin typeface="Arial" panose="02080604020202020204" pitchFamily="34" charset="0"/>
              <a:ea typeface="宋体" pitchFamily="2" charset="-122"/>
            </a:endParaRPr>
          </a:p>
          <a:p>
            <a:pPr lvl="0">
              <a:lnSpc>
                <a:spcPct val="90000"/>
              </a:lnSpc>
              <a:spcAft>
                <a:spcPct val="10000"/>
              </a:spcAft>
            </a:pPr>
            <a:r>
              <a:rPr lang="zh-CN" altLang="en-US" sz="2400" b="0">
                <a:solidFill>
                  <a:schemeClr val="tx1"/>
                </a:solidFill>
                <a:latin typeface="Arial" panose="02080604020202020204" pitchFamily="34" charset="0"/>
                <a:ea typeface="宋体" pitchFamily="2" charset="-122"/>
              </a:rPr>
              <a:t>是一种命令语言，包括了对作业处理的命令和资源请求命令。</a:t>
            </a:r>
            <a:endParaRPr lang="zh-CN" altLang="en-US" sz="2400" b="0">
              <a:solidFill>
                <a:schemeClr val="tx1"/>
              </a:solidFill>
              <a:latin typeface="Arial" panose="02080604020202020204" pitchFamily="34" charset="0"/>
              <a:ea typeface="宋体" pitchFamily="2" charset="-122"/>
            </a:endParaRPr>
          </a:p>
          <a:p>
            <a:pPr lvl="0">
              <a:lnSpc>
                <a:spcPct val="90000"/>
              </a:lnSpc>
              <a:spcAft>
                <a:spcPct val="10000"/>
              </a:spcAft>
            </a:pPr>
            <a:endParaRPr lang="zh-CN" altLang="en-US" sz="2400" b="0">
              <a:solidFill>
                <a:schemeClr val="tx1"/>
              </a:solidFill>
              <a:latin typeface="Arial" panose="02080604020202020204" pitchFamily="34" charset="0"/>
              <a:ea typeface="宋体" pitchFamily="2" charset="-122"/>
            </a:endParaRPr>
          </a:p>
          <a:p>
            <a:pPr lvl="0">
              <a:lnSpc>
                <a:spcPct val="90000"/>
              </a:lnSpc>
              <a:spcAft>
                <a:spcPct val="10000"/>
              </a:spcAft>
            </a:pPr>
            <a:r>
              <a:rPr lang="en-US" altLang="zh-CN" sz="2400" b="0">
                <a:solidFill>
                  <a:schemeClr val="tx1"/>
                </a:solidFill>
                <a:latin typeface="Arial" panose="02080604020202020204" pitchFamily="34" charset="0"/>
                <a:ea typeface="宋体" pitchFamily="2" charset="-122"/>
              </a:rPr>
              <a:t>(2) </a:t>
            </a:r>
            <a:r>
              <a:rPr lang="zh-CN" altLang="en-US" sz="2400" b="0">
                <a:solidFill>
                  <a:schemeClr val="tx1"/>
                </a:solidFill>
                <a:latin typeface="Arial" panose="02080604020202020204" pitchFamily="34" charset="0"/>
                <a:ea typeface="宋体" pitchFamily="2" charset="-122"/>
              </a:rPr>
              <a:t>批处理系统中作业的组织</a:t>
            </a:r>
            <a:endParaRPr lang="zh-CN" altLang="en-US" sz="2400" b="0">
              <a:solidFill>
                <a:schemeClr val="tx1"/>
              </a:solidFill>
              <a:latin typeface="Arial" panose="0208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400" b="0" u="none" baseline="0">
                <a:solidFill>
                  <a:schemeClr val="tx1"/>
                </a:solidFill>
                <a:latin typeface="Arial" panose="02080604020202020204" pitchFamily="34" charset="0"/>
                <a:ea typeface="宋体" pitchFamily="2" charset="-122"/>
              </a:rPr>
              <a:t>作业申请：作业名、需用</a:t>
            </a:r>
            <a:r>
              <a:rPr lang="en-US" altLang="zh-CN" sz="2400" b="0" u="none" baseline="0">
                <a:solidFill>
                  <a:schemeClr val="tx1"/>
                </a:solidFill>
                <a:latin typeface="Arial" panose="02080604020202020204" pitchFamily="34" charset="0"/>
                <a:ea typeface="宋体" pitchFamily="2" charset="-122"/>
              </a:rPr>
              <a:t>CPU</a:t>
            </a:r>
            <a:r>
              <a:rPr lang="zh-CN" altLang="en-US" sz="2400" b="0" u="none" baseline="0">
                <a:solidFill>
                  <a:schemeClr val="tx1"/>
                </a:solidFill>
                <a:latin typeface="Arial" panose="02080604020202020204" pitchFamily="34" charset="0"/>
                <a:ea typeface="宋体" pitchFamily="2" charset="-122"/>
              </a:rPr>
              <a:t>时间，最迟完成时间、资源请求</a:t>
            </a:r>
            <a:r>
              <a:rPr lang="en-US" altLang="zh-CN" sz="2400" b="0" u="none" baseline="0">
                <a:solidFill>
                  <a:schemeClr val="tx1"/>
                </a:solidFill>
                <a:latin typeface="Arial" panose="02080604020202020204" pitchFamily="34" charset="0"/>
                <a:ea typeface="宋体" pitchFamily="2" charset="-122"/>
              </a:rPr>
              <a:t>(</a:t>
            </a:r>
            <a:r>
              <a:rPr lang="zh-CN" altLang="en-US" sz="2400" b="0" u="none" baseline="0">
                <a:solidFill>
                  <a:schemeClr val="tx1"/>
                </a:solidFill>
                <a:latin typeface="Arial" panose="02080604020202020204" pitchFamily="34" charset="0"/>
                <a:ea typeface="宋体" pitchFamily="2" charset="-122"/>
              </a:rPr>
              <a:t>主存、外部</a:t>
            </a:r>
            <a:r>
              <a:rPr lang="en-US" altLang="zh-CN" sz="2400" b="0" u="none" baseline="0">
                <a:solidFill>
                  <a:schemeClr val="tx1"/>
                </a:solidFill>
                <a:latin typeface="Arial" panose="02080604020202020204" pitchFamily="34" charset="0"/>
                <a:ea typeface="宋体" pitchFamily="2" charset="-122"/>
              </a:rPr>
              <a:t>)</a:t>
            </a:r>
            <a:r>
              <a:rPr lang="zh-CN" altLang="en-US" sz="2400" b="0" u="none" baseline="0">
                <a:solidFill>
                  <a:schemeClr val="tx1"/>
                </a:solidFill>
                <a:latin typeface="Arial" panose="02080604020202020204" pitchFamily="34" charset="0"/>
                <a:ea typeface="宋体" pitchFamily="2" charset="-122"/>
              </a:rPr>
              <a:t>等。</a:t>
            </a:r>
            <a:endParaRPr lang="zh-CN" altLang="en-US" sz="2400" b="0" u="none" baseline="0">
              <a:solidFill>
                <a:schemeClr val="tx1"/>
              </a:solidFill>
              <a:latin typeface="Arial" panose="0208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400" b="0" u="none" baseline="0">
                <a:solidFill>
                  <a:schemeClr val="tx1"/>
                </a:solidFill>
                <a:latin typeface="Arial" panose="02080604020202020204" pitchFamily="34" charset="0"/>
                <a:ea typeface="宋体" pitchFamily="2" charset="-122"/>
              </a:rPr>
              <a:t>操作说明书：编辑命令、编译命令、连接命令、运行命令等。</a:t>
            </a:r>
            <a:endParaRPr lang="zh-CN" altLang="en-US" sz="2400" b="0" u="none" baseline="0">
              <a:solidFill>
                <a:schemeClr val="tx1"/>
              </a:solidFill>
              <a:latin typeface="Arial" panose="0208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400" b="0" u="none" baseline="0">
                <a:solidFill>
                  <a:schemeClr val="tx1"/>
                </a:solidFill>
                <a:latin typeface="Arial" panose="02080604020202020204" pitchFamily="34" charset="0"/>
                <a:ea typeface="宋体" pitchFamily="2" charset="-122"/>
                <a:sym typeface="Symbol" panose="05050102010706020507" pitchFamily="18" charset="2"/>
              </a:rPr>
              <a:t>程序与数据</a:t>
            </a:r>
            <a:endParaRPr lang="zh-CN" altLang="en-US" sz="2400" b="0" u="none" baseline="0">
              <a:solidFill>
                <a:schemeClr val="tx1"/>
              </a:solidFill>
              <a:latin typeface="Arial" panose="02080604020202020204" pitchFamily="34" charset="0"/>
              <a:ea typeface="宋体" pitchFamily="2" charset="-122"/>
              <a:sym typeface="Symbol" panose="05050102010706020507" pitchFamily="18" charset="2"/>
            </a:endParaRPr>
          </a:p>
        </p:txBody>
      </p:sp>
      <p:sp>
        <p:nvSpPr>
          <p:cNvPr id="28675" name="文本框 3174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33793"/>
          <p:cNvSpPr/>
          <p:nvPr/>
        </p:nvSpPr>
        <p:spPr>
          <a:xfrm>
            <a:off x="153988" y="533400"/>
            <a:ext cx="8027987" cy="6018213"/>
          </a:xfrm>
          <a:prstGeom prst="rect">
            <a:avLst/>
          </a:prstGeom>
          <a:noFill/>
          <a:ln w="9525">
            <a:noFill/>
            <a:miter/>
          </a:ln>
        </p:spPr>
        <p:txBody>
          <a:bodyPr anchor="t"/>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HAROLD JOB,WILSON,MSGLEVEL=(2,0),PRTY=6,CLASS=b</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COMP EXEC PGM=IEYFORT</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SYSPRINT DD SYSOUT=A</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SYSIN DD*</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&lt;Source Program Card&gt;</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                     </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GO EXEC PGM=FORTLINK</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SYSPRINT DD SYSOUT=A</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FTOTF001 DD UNIT=SYSCP</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GO SYSIN DD*</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&lt;Data Card&gt;</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                      .</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80604020202020204" pitchFamily="34" charset="0"/>
                <a:ea typeface="宋体" pitchFamily="2" charset="-122"/>
              </a:rPr>
              <a:t>//</a:t>
            </a:r>
            <a:endParaRPr lang="en-US" altLang="x-none" sz="2000" b="0">
              <a:solidFill>
                <a:schemeClr val="tx1"/>
              </a:solidFill>
              <a:latin typeface="Arial" panose="0208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endParaRPr lang="en-US" altLang="x-none" sz="2000" b="0">
              <a:solidFill>
                <a:schemeClr val="tx1"/>
              </a:solidFill>
              <a:latin typeface="Arial" panose="02080604020202020204" pitchFamily="34" charset="0"/>
              <a:ea typeface="宋体" pitchFamily="2" charset="-122"/>
            </a:endParaRPr>
          </a:p>
        </p:txBody>
      </p:sp>
      <p:sp>
        <p:nvSpPr>
          <p:cNvPr id="30722" name="矩形 33794"/>
          <p:cNvSpPr/>
          <p:nvPr/>
        </p:nvSpPr>
        <p:spPr>
          <a:xfrm>
            <a:off x="228600" y="0"/>
            <a:ext cx="8759825" cy="639763"/>
          </a:xfrm>
          <a:prstGeom prst="rect">
            <a:avLst/>
          </a:prstGeom>
          <a:noFill/>
          <a:ln w="9525">
            <a:noFill/>
            <a:miter/>
          </a:ln>
        </p:spPr>
        <p:txBody>
          <a:bodyPr anchor="t">
            <a:spAutoFit/>
          </a:bodyPr>
          <a:p>
            <a:pPr lvl="0" algn="ctr" eaLnBrk="0" hangingPunct="0">
              <a:spcBef>
                <a:spcPct val="10000"/>
              </a:spcBef>
            </a:pPr>
            <a:r>
              <a:rPr lang="en-US" altLang="x-none" sz="3600" b="0">
                <a:solidFill>
                  <a:schemeClr val="tx2"/>
                </a:solidFill>
                <a:latin typeface="Arial" panose="02080604020202020204" pitchFamily="34" charset="0"/>
                <a:ea typeface="宋体" pitchFamily="2" charset="-122"/>
              </a:rPr>
              <a:t>IBM</a:t>
            </a:r>
            <a:r>
              <a:rPr lang="en-US" altLang="x-none" sz="3600" b="0">
                <a:solidFill>
                  <a:schemeClr val="tx2"/>
                </a:solidFill>
                <a:latin typeface="宋体" pitchFamily="2" charset="-122"/>
                <a:ea typeface="宋体" pitchFamily="2" charset="-122"/>
              </a:rPr>
              <a:t> </a:t>
            </a:r>
            <a:r>
              <a:rPr lang="en-US" altLang="x-none" sz="3600" b="0">
                <a:solidFill>
                  <a:schemeClr val="tx2"/>
                </a:solidFill>
                <a:latin typeface="Arial" panose="02080604020202020204" pitchFamily="34" charset="0"/>
                <a:ea typeface="宋体" pitchFamily="2" charset="-122"/>
              </a:rPr>
              <a:t>JCL</a:t>
            </a:r>
            <a:r>
              <a:rPr lang="zh-CN" altLang="en-US" sz="3600" b="0" dirty="0">
                <a:solidFill>
                  <a:schemeClr val="tx2"/>
                </a:solidFill>
                <a:latin typeface="宋体" pitchFamily="2" charset="-122"/>
                <a:ea typeface="宋体" pitchFamily="2" charset="-122"/>
              </a:rPr>
              <a:t>的一个例子</a:t>
            </a:r>
            <a:endParaRPr lang="zh-CN" altLang="en-US" sz="3600" b="0" dirty="0">
              <a:solidFill>
                <a:schemeClr val="tx2"/>
              </a:solidFill>
              <a:latin typeface="宋体" pitchFamily="2" charset="-122"/>
              <a:ea typeface="宋体" pitchFamily="2" charset="-122"/>
            </a:endParaRPr>
          </a:p>
        </p:txBody>
      </p:sp>
      <p:sp>
        <p:nvSpPr>
          <p:cNvPr id="30723" name="文本框 3379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22</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024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用户工作环境</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8194" name="内容占位符 102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0244" name="矩形 102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xEl>
                                              <p:charRg st="1" end="8"/>
                                            </p:txEl>
                                          </p:spTgt>
                                        </p:tgtEl>
                                        <p:attrNameLst>
                                          <p:attrName>style.visibility</p:attrName>
                                        </p:attrNameLst>
                                      </p:cBhvr>
                                      <p:to>
                                        <p:strVal val="visible"/>
                                      </p:to>
                                    </p:set>
                                    <p:anim calcmode="lin" valueType="num">
                                      <p:cBhvr additive="base">
                                        <p:cTn id="7" dur="1000" fill="hold"/>
                                        <p:tgtEl>
                                          <p:spTgt spid="1024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spAutoFit/>
          </a:bodyPr>
          <a:p>
            <a:pPr lvl="0"/>
            <a:r>
              <a:rPr lang="zh-CN" altLang="en-US">
                <a:latin typeface="Times New Roman" panose="02020603050405020304" pitchFamily="18" charset="0"/>
                <a:ea typeface="宋体" pitchFamily="2" charset="-122"/>
              </a:rPr>
              <a:t>键盘命令</a:t>
            </a:r>
            <a:endParaRPr lang="zh-CN" altLang="en-US">
              <a:latin typeface="Times New Roman" panose="02020603050405020304" pitchFamily="18" charset="0"/>
              <a:ea typeface="宋体" pitchFamily="2" charset="-122"/>
            </a:endParaRPr>
          </a:p>
        </p:txBody>
      </p:sp>
      <p:sp>
        <p:nvSpPr>
          <p:cNvPr id="34819" name="文本占位符 34818"/>
          <p:cNvSpPr>
            <a:spLocks noGrp="1"/>
          </p:cNvSpPr>
          <p:nvPr>
            <p:ph idx="1"/>
          </p:nvPr>
        </p:nvSpPr>
        <p:spPr>
          <a:xfrm>
            <a:off x="400050" y="1449388"/>
            <a:ext cx="8153400" cy="3343910"/>
          </a:xfrm>
        </p:spPr>
        <p:txBody>
          <a:bodyPr wrap="square">
            <a:spAutoFit/>
          </a:bodyPr>
          <a:p>
            <a:pPr lvl="0">
              <a:lnSpc>
                <a:spcPct val="105000"/>
              </a:lnSpc>
              <a:spcBef>
                <a:spcPct val="25000"/>
              </a:spcBef>
            </a:pPr>
            <a:r>
              <a:rPr lang="zh-CN" altLang="en-US" sz="2400">
                <a:solidFill>
                  <a:schemeClr val="tx1"/>
                </a:solidFill>
                <a:effectLst/>
                <a:ea typeface="宋体" pitchFamily="2" charset="-122"/>
              </a:rPr>
              <a:t>系统为联机用户</a:t>
            </a:r>
            <a:r>
              <a:rPr lang="en-US" altLang="zh-CN" sz="2400">
                <a:solidFill>
                  <a:schemeClr val="tx1"/>
                </a:solidFill>
                <a:effectLst/>
                <a:ea typeface="宋体" pitchFamily="2" charset="-122"/>
              </a:rPr>
              <a:t>(</a:t>
            </a:r>
            <a:r>
              <a:rPr lang="zh-CN" altLang="en-US" sz="2400">
                <a:solidFill>
                  <a:schemeClr val="tx1"/>
                </a:solidFill>
                <a:effectLst/>
                <a:ea typeface="宋体" pitchFamily="2" charset="-122"/>
              </a:rPr>
              <a:t>交互作业的用户</a:t>
            </a:r>
            <a:r>
              <a:rPr lang="en-US" altLang="zh-CN" sz="2400">
                <a:solidFill>
                  <a:schemeClr val="tx1"/>
                </a:solidFill>
                <a:effectLst/>
                <a:ea typeface="宋体" pitchFamily="2" charset="-122"/>
              </a:rPr>
              <a:t>)</a:t>
            </a:r>
            <a:r>
              <a:rPr lang="zh-CN" altLang="en-US" sz="2400">
                <a:solidFill>
                  <a:schemeClr val="tx1"/>
                </a:solidFill>
                <a:effectLst/>
                <a:ea typeface="宋体" pitchFamily="2" charset="-122"/>
              </a:rPr>
              <a:t>提供键盘命令。</a:t>
            </a:r>
            <a:endParaRPr lang="zh-CN" altLang="en-US" sz="2400">
              <a:solidFill>
                <a:schemeClr val="tx1"/>
              </a:solidFill>
              <a:effectLst/>
              <a:ea typeface="宋体" pitchFamily="2" charset="-122"/>
            </a:endParaRPr>
          </a:p>
          <a:p>
            <a:pPr lvl="0">
              <a:lnSpc>
                <a:spcPct val="105000"/>
              </a:lnSpc>
              <a:spcBef>
                <a:spcPct val="25000"/>
              </a:spcBef>
              <a:buNone/>
            </a:pPr>
            <a:r>
              <a:rPr lang="zh-CN" altLang="en-US" sz="2400">
                <a:solidFill>
                  <a:schemeClr val="tx1"/>
                </a:solidFill>
                <a:effectLst/>
                <a:ea typeface="宋体" pitchFamily="2" charset="-122"/>
              </a:rPr>
              <a:t>	</a:t>
            </a:r>
            <a:r>
              <a:rPr lang="en-US" altLang="zh-CN" sz="2400">
                <a:solidFill>
                  <a:schemeClr val="tx1"/>
                </a:solidFill>
                <a:effectLst/>
                <a:ea typeface="宋体" pitchFamily="2" charset="-122"/>
              </a:rPr>
              <a:t>(1) </a:t>
            </a:r>
            <a:r>
              <a:rPr lang="zh-CN" altLang="en-US" sz="2400">
                <a:solidFill>
                  <a:schemeClr val="tx1"/>
                </a:solidFill>
                <a:effectLst/>
                <a:ea typeface="宋体" pitchFamily="2" charset="-122"/>
              </a:rPr>
              <a:t>什么是键盘命令</a:t>
            </a:r>
            <a:endParaRPr lang="zh-CN" altLang="en-US" sz="2400">
              <a:solidFill>
                <a:schemeClr val="tx1"/>
              </a:solidFill>
              <a:effectLst/>
              <a:ea typeface="宋体" pitchFamily="2" charset="-122"/>
            </a:endParaRPr>
          </a:p>
          <a:p>
            <a:pPr lvl="1" indent="-455295">
              <a:lnSpc>
                <a:spcPct val="105000"/>
              </a:lnSpc>
              <a:spcBef>
                <a:spcPct val="25000"/>
              </a:spcBef>
            </a:pPr>
            <a:r>
              <a:rPr lang="zh-CN" altLang="en-US" sz="2400">
                <a:solidFill>
                  <a:schemeClr val="tx1"/>
                </a:solidFill>
                <a:effectLst/>
                <a:ea typeface="宋体" pitchFamily="2" charset="-122"/>
              </a:rPr>
              <a:t>是操作系统为联机用户提供的一种操作命令，用户通过这组命令直接控制和干预程序的运行 。</a:t>
            </a:r>
            <a:endParaRPr lang="zh-CN" altLang="en-US" sz="2400">
              <a:solidFill>
                <a:schemeClr val="tx1"/>
              </a:solidFill>
              <a:effectLst/>
              <a:ea typeface="宋体" pitchFamily="2" charset="-122"/>
            </a:endParaRPr>
          </a:p>
          <a:p>
            <a:pPr lvl="0">
              <a:lnSpc>
                <a:spcPct val="105000"/>
              </a:lnSpc>
              <a:spcBef>
                <a:spcPct val="25000"/>
              </a:spcBef>
              <a:buNone/>
            </a:pPr>
            <a:r>
              <a:rPr lang="zh-CN" altLang="en-US" sz="2400">
                <a:solidFill>
                  <a:schemeClr val="tx1"/>
                </a:solidFill>
                <a:effectLst/>
                <a:ea typeface="宋体" pitchFamily="2" charset="-122"/>
              </a:rPr>
              <a:t>	</a:t>
            </a:r>
            <a:r>
              <a:rPr lang="en-US" altLang="zh-CN" sz="2400">
                <a:solidFill>
                  <a:schemeClr val="tx1"/>
                </a:solidFill>
                <a:effectLst/>
                <a:ea typeface="宋体" pitchFamily="2" charset="-122"/>
              </a:rPr>
              <a:t>(2)  </a:t>
            </a:r>
            <a:r>
              <a:rPr lang="zh-CN" altLang="en-US" sz="2400">
                <a:solidFill>
                  <a:schemeClr val="tx1"/>
                </a:solidFill>
                <a:effectLst/>
                <a:ea typeface="宋体" pitchFamily="2" charset="-122"/>
              </a:rPr>
              <a:t>键盘命令的功能</a:t>
            </a:r>
            <a:endParaRPr lang="zh-CN" altLang="en-US" sz="2400">
              <a:solidFill>
                <a:schemeClr val="tx1"/>
              </a:solidFill>
              <a:effectLst/>
              <a:ea typeface="宋体" pitchFamily="2" charset="-122"/>
            </a:endParaRPr>
          </a:p>
          <a:p>
            <a:pPr lvl="1" indent="-455295">
              <a:lnSpc>
                <a:spcPct val="105000"/>
              </a:lnSpc>
              <a:spcBef>
                <a:spcPct val="25000"/>
              </a:spcBef>
            </a:pPr>
            <a:r>
              <a:rPr lang="zh-CN" altLang="en-US" sz="2400">
                <a:solidFill>
                  <a:schemeClr val="tx1"/>
                </a:solidFill>
                <a:effectLst/>
                <a:ea typeface="宋体" pitchFamily="2" charset="-122"/>
                <a:sym typeface="Symbol" panose="05050102010706020507" pitchFamily="18" charset="2"/>
              </a:rPr>
              <a:t>分时操作系统 </a:t>
            </a:r>
            <a:r>
              <a:rPr lang="en-US" altLang="zh-CN" sz="2400">
                <a:solidFill>
                  <a:schemeClr val="tx1"/>
                </a:solidFill>
                <a:effectLst/>
                <a:ea typeface="宋体" pitchFamily="2" charset="-122"/>
                <a:sym typeface="Symbol" panose="05050102010706020507" pitchFamily="18" charset="2"/>
              </a:rPr>
              <a:t>— </a:t>
            </a:r>
            <a:r>
              <a:rPr lang="zh-CN" altLang="en-US" sz="2400">
                <a:solidFill>
                  <a:schemeClr val="tx1"/>
                </a:solidFill>
                <a:effectLst/>
                <a:ea typeface="宋体" pitchFamily="2" charset="-122"/>
                <a:sym typeface="Symbol" panose="05050102010706020507" pitchFamily="18" charset="2"/>
              </a:rPr>
              <a:t>用于</a:t>
            </a:r>
            <a:r>
              <a:rPr lang="zh-CN" altLang="en-US" sz="2400">
                <a:solidFill>
                  <a:schemeClr val="tx1"/>
                </a:solidFill>
                <a:effectLst/>
                <a:ea typeface="宋体" pitchFamily="2" charset="-122"/>
              </a:rPr>
              <a:t>注册、通信、注销的各类命令。</a:t>
            </a:r>
            <a:r>
              <a:rPr lang="zh-CN" altLang="en-US" sz="2400">
                <a:solidFill>
                  <a:schemeClr val="tx1"/>
                </a:solidFill>
                <a:effectLst/>
                <a:ea typeface="宋体" pitchFamily="2" charset="-122"/>
                <a:sym typeface="Symbol" panose="05050102010706020507" pitchFamily="18" charset="2"/>
              </a:rPr>
              <a:t> </a:t>
            </a:r>
            <a:endParaRPr lang="zh-CN" altLang="en-US" sz="2400">
              <a:solidFill>
                <a:schemeClr val="tx1"/>
              </a:solidFill>
              <a:effectLst/>
              <a:ea typeface="宋体" pitchFamily="2" charset="-122"/>
              <a:sym typeface="Symbol" panose="05050102010706020507" pitchFamily="18" charset="2"/>
            </a:endParaRPr>
          </a:p>
          <a:p>
            <a:pPr lvl="1" indent="-455295">
              <a:lnSpc>
                <a:spcPct val="105000"/>
              </a:lnSpc>
              <a:spcBef>
                <a:spcPct val="25000"/>
              </a:spcBef>
            </a:pPr>
            <a:r>
              <a:rPr lang="zh-CN" altLang="en-US" sz="2400">
                <a:solidFill>
                  <a:schemeClr val="tx1"/>
                </a:solidFill>
                <a:effectLst/>
                <a:ea typeface="宋体" pitchFamily="2" charset="-122"/>
                <a:sym typeface="Symbol" panose="05050102010706020507" pitchFamily="18" charset="2"/>
              </a:rPr>
              <a:t>个人计算机操作系统 </a:t>
            </a:r>
            <a:r>
              <a:rPr lang="en-US" altLang="zh-CN" sz="2400">
                <a:solidFill>
                  <a:schemeClr val="tx1"/>
                </a:solidFill>
                <a:effectLst/>
                <a:ea typeface="宋体" pitchFamily="2" charset="-122"/>
                <a:sym typeface="Symbol" panose="05050102010706020507" pitchFamily="18" charset="2"/>
              </a:rPr>
              <a:t>—</a:t>
            </a:r>
            <a:r>
              <a:rPr lang="zh-CN" altLang="en-US" sz="2400">
                <a:solidFill>
                  <a:schemeClr val="tx1"/>
                </a:solidFill>
                <a:effectLst/>
                <a:ea typeface="宋体" pitchFamily="2" charset="-122"/>
                <a:sym typeface="Symbol" panose="05050102010706020507" pitchFamily="18" charset="2"/>
              </a:rPr>
              <a:t>用于</a:t>
            </a:r>
            <a:r>
              <a:rPr lang="zh-CN" altLang="en-US" sz="2400">
                <a:solidFill>
                  <a:schemeClr val="tx1"/>
                </a:solidFill>
                <a:effectLst/>
                <a:ea typeface="宋体" pitchFamily="2" charset="-122"/>
              </a:rPr>
              <a:t>通信的各类命令</a:t>
            </a:r>
            <a:r>
              <a:rPr lang="zh-CN" altLang="en-US">
                <a:ea typeface="宋体" pitchFamily="2" charset="-122"/>
              </a:rPr>
              <a:t>。</a:t>
            </a:r>
            <a:endParaRPr lang="zh-CN" altLang="en-US">
              <a:ea typeface="宋体" pitchFamily="2" charset="-122"/>
            </a:endParaRPr>
          </a:p>
        </p:txBody>
      </p:sp>
      <p:sp>
        <p:nvSpPr>
          <p:cNvPr id="31747" name="文本框 3481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charRg st="0" end="24"/>
                                            </p:txEl>
                                          </p:spTgt>
                                        </p:tgtEl>
                                        <p:attrNameLst>
                                          <p:attrName>style.visibility</p:attrName>
                                        </p:attrNameLst>
                                      </p:cBhvr>
                                      <p:to>
                                        <p:strVal val="visible"/>
                                      </p:to>
                                    </p:set>
                                    <p:animEffect transition="in" filter="blinds(horizontal)">
                                      <p:cBhvr>
                                        <p:cTn id="7" dur="500"/>
                                        <p:tgtEl>
                                          <p:spTgt spid="3481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charRg st="24" end="37"/>
                                            </p:txEl>
                                          </p:spTgt>
                                        </p:tgtEl>
                                        <p:attrNameLst>
                                          <p:attrName>style.visibility</p:attrName>
                                        </p:attrNameLst>
                                      </p:cBhvr>
                                      <p:to>
                                        <p:strVal val="visible"/>
                                      </p:to>
                                    </p:set>
                                    <p:animEffect transition="in" filter="blinds(horizontal)">
                                      <p:cBhvr>
                                        <p:cTn id="12" dur="500"/>
                                        <p:tgtEl>
                                          <p:spTgt spid="34819">
                                            <p:txEl>
                                              <p:charRg st="24" end="37"/>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819">
                                            <p:txEl>
                                              <p:charRg st="37" end="80"/>
                                            </p:txEl>
                                          </p:spTgt>
                                        </p:tgtEl>
                                        <p:attrNameLst>
                                          <p:attrName>style.visibility</p:attrName>
                                        </p:attrNameLst>
                                      </p:cBhvr>
                                      <p:to>
                                        <p:strVal val="visible"/>
                                      </p:to>
                                    </p:set>
                                    <p:animEffect transition="in" filter="blinds(horizontal)">
                                      <p:cBhvr>
                                        <p:cTn id="15" dur="500"/>
                                        <p:tgtEl>
                                          <p:spTgt spid="34819">
                                            <p:txEl>
                                              <p:charRg st="37" end="8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819">
                                            <p:txEl>
                                              <p:charRg st="80" end="94"/>
                                            </p:txEl>
                                          </p:spTgt>
                                        </p:tgtEl>
                                        <p:attrNameLst>
                                          <p:attrName>style.visibility</p:attrName>
                                        </p:attrNameLst>
                                      </p:cBhvr>
                                      <p:to>
                                        <p:strVal val="visible"/>
                                      </p:to>
                                    </p:set>
                                    <p:animEffect transition="in" filter="blinds(horizontal)">
                                      <p:cBhvr>
                                        <p:cTn id="20" dur="500"/>
                                        <p:tgtEl>
                                          <p:spTgt spid="34819">
                                            <p:txEl>
                                              <p:charRg st="80" end="9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819">
                                            <p:txEl>
                                              <p:charRg st="94" end="121"/>
                                            </p:txEl>
                                          </p:spTgt>
                                        </p:tgtEl>
                                        <p:attrNameLst>
                                          <p:attrName>style.visibility</p:attrName>
                                        </p:attrNameLst>
                                      </p:cBhvr>
                                      <p:to>
                                        <p:strVal val="visible"/>
                                      </p:to>
                                    </p:set>
                                    <p:animEffect transition="in" filter="blinds(horizontal)">
                                      <p:cBhvr>
                                        <p:cTn id="23" dur="500"/>
                                        <p:tgtEl>
                                          <p:spTgt spid="34819">
                                            <p:txEl>
                                              <p:charRg st="94" end="12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4819">
                                            <p:txEl>
                                              <p:charRg st="121" end="143"/>
                                            </p:txEl>
                                          </p:spTgt>
                                        </p:tgtEl>
                                        <p:attrNameLst>
                                          <p:attrName>style.visibility</p:attrName>
                                        </p:attrNameLst>
                                      </p:cBhvr>
                                      <p:to>
                                        <p:strVal val="visible"/>
                                      </p:to>
                                    </p:set>
                                    <p:animEffect transition="in" filter="blinds(horizontal)">
                                      <p:cBhvr>
                                        <p:cTn id="26" dur="500"/>
                                        <p:tgtEl>
                                          <p:spTgt spid="34819">
                                            <p:txEl>
                                              <p:charRg st="121"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spAutoFit/>
          </a:bodyPr>
          <a:p>
            <a:pPr fontAlgn="base"/>
            <a:r>
              <a:rPr lang="en-US" altLang="x-none" strike="noStrike" noProof="1">
                <a:latin typeface="Times New Roman" panose="02020603050405020304" pitchFamily="18" charset="0"/>
              </a:rPr>
              <a:t>DOS</a:t>
            </a:r>
            <a:r>
              <a:rPr lang="zh-CN" altLang="en-US" strike="noStrike" noProof="1" dirty="0">
                <a:latin typeface="Times New Roman" panose="02020603050405020304" pitchFamily="18" charset="0"/>
              </a:rPr>
              <a:t>系统键盘命令</a:t>
            </a:r>
            <a:endParaRPr lang="zh-CN" altLang="en-US" strike="noStrike" noProof="1" dirty="0">
              <a:latin typeface="Times New Roman" panose="02020603050405020304" pitchFamily="18" charset="0"/>
            </a:endParaRPr>
          </a:p>
        </p:txBody>
      </p:sp>
      <p:sp>
        <p:nvSpPr>
          <p:cNvPr id="35843" name="文本占位符 35842"/>
          <p:cNvSpPr>
            <a:spLocks noGrp="1"/>
          </p:cNvSpPr>
          <p:nvPr>
            <p:ph idx="1"/>
          </p:nvPr>
        </p:nvSpPr>
        <p:spPr>
          <a:xfrm>
            <a:off x="431800" y="1662430"/>
            <a:ext cx="8159750" cy="2525395"/>
          </a:xfrm>
        </p:spPr>
        <p:txBody>
          <a:bodyPr wrap="square">
            <a:spAutoFit/>
          </a:bodyPr>
          <a:p>
            <a:pPr fontAlgn="base"/>
            <a:r>
              <a:rPr lang="zh-CN" altLang="en-US" sz="2400" strike="noStrike" noProof="1" dirty="0">
                <a:solidFill>
                  <a:schemeClr val="tx1"/>
                </a:solidFill>
                <a:effectLst/>
              </a:rPr>
              <a:t>文件管理 </a:t>
            </a:r>
            <a:r>
              <a:rPr lang="en-US" altLang="x-none" sz="2400" strike="noStrike" noProof="1">
                <a:solidFill>
                  <a:schemeClr val="tx1"/>
                </a:solidFill>
                <a:effectLst/>
              </a:rPr>
              <a:t>(COPY</a:t>
            </a:r>
            <a:r>
              <a:rPr lang="zh-CN" altLang="en-US" sz="2400" strike="noStrike" noProof="1" dirty="0">
                <a:solidFill>
                  <a:schemeClr val="tx1"/>
                </a:solidFill>
                <a:effectLst/>
              </a:rPr>
              <a:t>、</a:t>
            </a:r>
            <a:r>
              <a:rPr lang="en-US" altLang="x-none" sz="2400" strike="noStrike" noProof="1">
                <a:solidFill>
                  <a:schemeClr val="tx1"/>
                </a:solidFill>
                <a:effectLst/>
              </a:rPr>
              <a:t>COMP</a:t>
            </a:r>
            <a:r>
              <a:rPr lang="zh-CN" altLang="en-US" sz="2400" strike="noStrike" noProof="1" dirty="0">
                <a:solidFill>
                  <a:schemeClr val="tx1"/>
                </a:solidFill>
                <a:effectLst/>
              </a:rPr>
              <a:t>、</a:t>
            </a:r>
            <a:r>
              <a:rPr lang="en-US" altLang="x-none" sz="2400" strike="noStrike" noProof="1">
                <a:solidFill>
                  <a:schemeClr val="tx1"/>
                </a:solidFill>
                <a:effectLst/>
              </a:rPr>
              <a:t>TYPE</a:t>
            </a:r>
            <a:r>
              <a:rPr lang="zh-CN" altLang="en-US" sz="2400" strike="noStrike" noProof="1" dirty="0">
                <a:solidFill>
                  <a:schemeClr val="tx1"/>
                </a:solidFill>
                <a:effectLst/>
              </a:rPr>
              <a:t>、</a:t>
            </a:r>
            <a:r>
              <a:rPr lang="en-US" altLang="x-none" sz="2400" strike="noStrike" noProof="1">
                <a:solidFill>
                  <a:schemeClr val="tx1"/>
                </a:solidFill>
                <a:effectLst/>
              </a:rPr>
              <a:t>DEL</a:t>
            </a:r>
            <a:r>
              <a:rPr lang="zh-CN" altLang="en-US" sz="2400" strike="noStrike" noProof="1" dirty="0">
                <a:solidFill>
                  <a:schemeClr val="tx1"/>
                </a:solidFill>
                <a:effectLst/>
              </a:rPr>
              <a:t>、</a:t>
            </a:r>
            <a:r>
              <a:rPr lang="en-US" altLang="x-none" sz="2400" strike="noStrike" noProof="1">
                <a:solidFill>
                  <a:schemeClr val="tx1"/>
                </a:solidFill>
                <a:effectLst/>
              </a:rPr>
              <a:t>REN)</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磁盘管理 </a:t>
            </a:r>
            <a:r>
              <a:rPr lang="en-US" altLang="x-none" sz="2400" strike="noStrike" noProof="1">
                <a:solidFill>
                  <a:schemeClr val="tx1"/>
                </a:solidFill>
                <a:effectLst/>
              </a:rPr>
              <a:t>(FORMAT</a:t>
            </a:r>
            <a:r>
              <a:rPr lang="zh-CN" altLang="en-US" sz="2400" strike="noStrike" noProof="1" dirty="0">
                <a:solidFill>
                  <a:schemeClr val="tx1"/>
                </a:solidFill>
                <a:effectLst/>
              </a:rPr>
              <a:t>、</a:t>
            </a:r>
            <a:r>
              <a:rPr lang="en-US" altLang="x-none" sz="2400" strike="noStrike" noProof="1">
                <a:solidFill>
                  <a:schemeClr val="tx1"/>
                </a:solidFill>
                <a:effectLst/>
              </a:rPr>
              <a:t>CHKDSK</a:t>
            </a:r>
            <a:r>
              <a:rPr lang="zh-CN" altLang="en-US" sz="2400" strike="noStrike" noProof="1" dirty="0">
                <a:solidFill>
                  <a:schemeClr val="tx1"/>
                </a:solidFill>
                <a:effectLst/>
              </a:rPr>
              <a:t>、</a:t>
            </a:r>
            <a:r>
              <a:rPr lang="en-US" altLang="x-none" sz="2400" strike="noStrike" noProof="1">
                <a:solidFill>
                  <a:schemeClr val="tx1"/>
                </a:solidFill>
                <a:effectLst/>
              </a:rPr>
              <a:t>DISKCOPY</a:t>
            </a:r>
            <a:r>
              <a:rPr lang="zh-CN" altLang="en-US" sz="2400" strike="noStrike" noProof="1" dirty="0">
                <a:solidFill>
                  <a:schemeClr val="tx1"/>
                </a:solidFill>
                <a:effectLst/>
              </a:rPr>
              <a:t>、</a:t>
            </a:r>
            <a:r>
              <a:rPr lang="en-US" altLang="x-none" sz="2400" strike="noStrike" noProof="1">
                <a:solidFill>
                  <a:schemeClr val="tx1"/>
                </a:solidFill>
                <a:effectLst/>
              </a:rPr>
              <a:t>DISKCOMP)</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目录管理 </a:t>
            </a:r>
            <a:r>
              <a:rPr lang="en-US" altLang="x-none" sz="2400" strike="noStrike" noProof="1">
                <a:solidFill>
                  <a:schemeClr val="tx1"/>
                </a:solidFill>
                <a:effectLst/>
              </a:rPr>
              <a:t>(DIR</a:t>
            </a:r>
            <a:r>
              <a:rPr lang="zh-CN" altLang="en-US" sz="2400" strike="noStrike" noProof="1" dirty="0">
                <a:solidFill>
                  <a:schemeClr val="tx1"/>
                </a:solidFill>
                <a:effectLst/>
              </a:rPr>
              <a:t>、</a:t>
            </a:r>
            <a:r>
              <a:rPr lang="en-US" altLang="x-none" sz="2400" strike="noStrike" noProof="1">
                <a:solidFill>
                  <a:schemeClr val="tx1"/>
                </a:solidFill>
                <a:effectLst/>
              </a:rPr>
              <a:t>CD</a:t>
            </a:r>
            <a:r>
              <a:rPr lang="zh-CN" altLang="en-US" sz="2400" strike="noStrike" noProof="1" dirty="0">
                <a:solidFill>
                  <a:schemeClr val="tx1"/>
                </a:solidFill>
                <a:effectLst/>
              </a:rPr>
              <a:t>、</a:t>
            </a:r>
            <a:r>
              <a:rPr lang="en-US" altLang="x-none" sz="2400" strike="noStrike" noProof="1">
                <a:solidFill>
                  <a:schemeClr val="tx1"/>
                </a:solidFill>
                <a:effectLst/>
              </a:rPr>
              <a:t>MD</a:t>
            </a:r>
            <a:r>
              <a:rPr lang="zh-CN" altLang="en-US" sz="2400" strike="noStrike" noProof="1" dirty="0">
                <a:solidFill>
                  <a:schemeClr val="tx1"/>
                </a:solidFill>
                <a:effectLst/>
              </a:rPr>
              <a:t>、</a:t>
            </a:r>
            <a:r>
              <a:rPr lang="en-US" altLang="x-none" sz="2400" strike="noStrike" noProof="1">
                <a:solidFill>
                  <a:schemeClr val="tx1"/>
                </a:solidFill>
                <a:effectLst/>
              </a:rPr>
              <a:t>RD</a:t>
            </a:r>
            <a:r>
              <a:rPr lang="zh-CN" altLang="en-US" sz="2400" strike="noStrike" noProof="1" dirty="0">
                <a:solidFill>
                  <a:schemeClr val="tx1"/>
                </a:solidFill>
                <a:effectLst/>
              </a:rPr>
              <a:t>、</a:t>
            </a:r>
            <a:r>
              <a:rPr lang="en-US" altLang="x-none" sz="2400" strike="noStrike" noProof="1">
                <a:solidFill>
                  <a:schemeClr val="tx1"/>
                </a:solidFill>
                <a:effectLst/>
              </a:rPr>
              <a:t>TREE)</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日期、时间、系统设置</a:t>
            </a:r>
            <a:r>
              <a:rPr lang="en-US" altLang="x-none" sz="2400" strike="noStrike" noProof="1">
                <a:solidFill>
                  <a:schemeClr val="tx1"/>
                </a:solidFill>
                <a:effectLst/>
              </a:rPr>
              <a:t>(DATE</a:t>
            </a:r>
            <a:r>
              <a:rPr lang="zh-CN" altLang="en-US" sz="2400" strike="noStrike" noProof="1" dirty="0">
                <a:solidFill>
                  <a:schemeClr val="tx1"/>
                </a:solidFill>
                <a:effectLst/>
              </a:rPr>
              <a:t>、</a:t>
            </a:r>
            <a:r>
              <a:rPr lang="en-US" altLang="x-none" sz="2400" strike="noStrike" noProof="1">
                <a:solidFill>
                  <a:schemeClr val="tx1"/>
                </a:solidFill>
                <a:effectLst/>
              </a:rPr>
              <a:t>TIME</a:t>
            </a:r>
            <a:r>
              <a:rPr lang="zh-CN" altLang="en-US" sz="2400" strike="noStrike" noProof="1" dirty="0">
                <a:solidFill>
                  <a:schemeClr val="tx1"/>
                </a:solidFill>
                <a:effectLst/>
              </a:rPr>
              <a:t>、</a:t>
            </a:r>
            <a:r>
              <a:rPr lang="en-US" altLang="x-none" sz="2400" strike="noStrike" noProof="1">
                <a:solidFill>
                  <a:schemeClr val="tx1"/>
                </a:solidFill>
                <a:effectLst/>
              </a:rPr>
              <a:t>VER</a:t>
            </a:r>
            <a:r>
              <a:rPr lang="zh-CN" altLang="en-US" sz="2400" strike="noStrike" noProof="1" dirty="0">
                <a:solidFill>
                  <a:schemeClr val="tx1"/>
                </a:solidFill>
                <a:effectLst/>
              </a:rPr>
              <a:t>、</a:t>
            </a:r>
            <a:r>
              <a:rPr lang="en-US" altLang="x-none" sz="2400" strike="noStrike" noProof="1">
                <a:solidFill>
                  <a:schemeClr val="tx1"/>
                </a:solidFill>
                <a:effectLst/>
              </a:rPr>
              <a:t>VOL)</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应用程序 </a:t>
            </a:r>
            <a:r>
              <a:rPr lang="en-US" altLang="x-none" sz="2400" strike="noStrike" noProof="1">
                <a:solidFill>
                  <a:schemeClr val="tx1"/>
                </a:solidFill>
                <a:effectLst/>
              </a:rPr>
              <a:t>(MASM</a:t>
            </a:r>
            <a:r>
              <a:rPr lang="zh-CN" altLang="en-US" sz="2400" strike="noStrike" noProof="1" dirty="0">
                <a:solidFill>
                  <a:schemeClr val="tx1"/>
                </a:solidFill>
                <a:effectLst/>
              </a:rPr>
              <a:t>、</a:t>
            </a:r>
            <a:r>
              <a:rPr lang="en-US" altLang="x-none" sz="2400" strike="noStrike" noProof="1">
                <a:solidFill>
                  <a:schemeClr val="tx1"/>
                </a:solidFill>
                <a:effectLst/>
              </a:rPr>
              <a:t>LINK</a:t>
            </a:r>
            <a:r>
              <a:rPr lang="zh-CN" altLang="en-US" sz="2400" strike="noStrike" noProof="1" dirty="0">
                <a:solidFill>
                  <a:schemeClr val="tx1"/>
                </a:solidFill>
                <a:effectLst/>
              </a:rPr>
              <a:t>、</a:t>
            </a:r>
            <a:r>
              <a:rPr lang="en-US" altLang="x-none" sz="2400" strike="noStrike" noProof="1">
                <a:solidFill>
                  <a:schemeClr val="tx1"/>
                </a:solidFill>
                <a:effectLst/>
              </a:rPr>
              <a:t>DEBUG)</a:t>
            </a:r>
            <a:endParaRPr lang="en-US" altLang="x-none" sz="2400" strike="noStrike" noProof="1">
              <a:solidFill>
                <a:schemeClr val="tx1"/>
              </a:solidFill>
              <a:effectLst/>
            </a:endParaRPr>
          </a:p>
        </p:txBody>
      </p:sp>
      <p:sp>
        <p:nvSpPr>
          <p:cNvPr id="32771" name="文本框 3584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24</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charRg st="0" end="30"/>
                                            </p:txEl>
                                          </p:spTgt>
                                        </p:tgtEl>
                                        <p:attrNameLst>
                                          <p:attrName>style.visibility</p:attrName>
                                        </p:attrNameLst>
                                      </p:cBhvr>
                                      <p:to>
                                        <p:strVal val="visible"/>
                                      </p:to>
                                    </p:set>
                                    <p:animEffect transition="in" filter="blinds(horizontal)">
                                      <p:cBhvr>
                                        <p:cTn id="7" dur="500"/>
                                        <p:tgtEl>
                                          <p:spTgt spid="3584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charRg st="30" end="69"/>
                                            </p:txEl>
                                          </p:spTgt>
                                        </p:tgtEl>
                                        <p:attrNameLst>
                                          <p:attrName>style.visibility</p:attrName>
                                        </p:attrNameLst>
                                      </p:cBhvr>
                                      <p:to>
                                        <p:strVal val="visible"/>
                                      </p:to>
                                    </p:set>
                                    <p:animEffect transition="in" filter="blinds(horizontal)">
                                      <p:cBhvr>
                                        <p:cTn id="12" dur="500"/>
                                        <p:tgtEl>
                                          <p:spTgt spid="35843">
                                            <p:txEl>
                                              <p:charRg st="30"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charRg st="69" end="94"/>
                                            </p:txEl>
                                          </p:spTgt>
                                        </p:tgtEl>
                                        <p:attrNameLst>
                                          <p:attrName>style.visibility</p:attrName>
                                        </p:attrNameLst>
                                      </p:cBhvr>
                                      <p:to>
                                        <p:strVal val="visible"/>
                                      </p:to>
                                    </p:set>
                                    <p:animEffect transition="in" filter="blinds(horizontal)">
                                      <p:cBhvr>
                                        <p:cTn id="17" dur="500"/>
                                        <p:tgtEl>
                                          <p:spTgt spid="35843">
                                            <p:txEl>
                                              <p:charRg st="69"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3">
                                            <p:txEl>
                                              <p:charRg st="94" end="124"/>
                                            </p:txEl>
                                          </p:spTgt>
                                        </p:tgtEl>
                                        <p:attrNameLst>
                                          <p:attrName>style.visibility</p:attrName>
                                        </p:attrNameLst>
                                      </p:cBhvr>
                                      <p:to>
                                        <p:strVal val="visible"/>
                                      </p:to>
                                    </p:set>
                                    <p:animEffect transition="in" filter="blinds(horizontal)">
                                      <p:cBhvr>
                                        <p:cTn id="22" dur="500"/>
                                        <p:tgtEl>
                                          <p:spTgt spid="35843">
                                            <p:txEl>
                                              <p:charRg st="94"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3">
                                            <p:txEl>
                                              <p:charRg st="124" end="147"/>
                                            </p:txEl>
                                          </p:spTgt>
                                        </p:tgtEl>
                                        <p:attrNameLst>
                                          <p:attrName>style.visibility</p:attrName>
                                        </p:attrNameLst>
                                      </p:cBhvr>
                                      <p:to>
                                        <p:strVal val="visible"/>
                                      </p:to>
                                    </p:set>
                                    <p:animEffect transition="in" filter="blinds(horizontal)">
                                      <p:cBhvr>
                                        <p:cTn id="27" dur="500"/>
                                        <p:tgtEl>
                                          <p:spTgt spid="35843">
                                            <p:txEl>
                                              <p:charRg st="124"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3" name="内容占位符 37889"/>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pic>
        <p:nvPicPr>
          <p:cNvPr id="37891" name="图片 37890" descr="dos1"/>
          <p:cNvPicPr>
            <a:picLocks noChangeAspect="1"/>
          </p:cNvPicPr>
          <p:nvPr/>
        </p:nvPicPr>
        <p:blipFill>
          <a:blip r:embed="rId3"/>
          <a:stretch>
            <a:fillRect/>
          </a:stretch>
        </p:blipFill>
        <p:spPr>
          <a:xfrm>
            <a:off x="609600" y="1905000"/>
            <a:ext cx="8001000" cy="4114800"/>
          </a:xfrm>
          <a:prstGeom prst="rect">
            <a:avLst/>
          </a:prstGeom>
          <a:noFill/>
          <a:ln w="9525">
            <a:noFill/>
            <a:miter/>
          </a:ln>
        </p:spPr>
      </p:pic>
      <p:sp>
        <p:nvSpPr>
          <p:cNvPr id="37892" name="标题 37891"/>
          <p:cNvSpPr>
            <a:spLocks noGrp="1"/>
          </p:cNvSpPr>
          <p:nvPr>
            <p:ph type="title"/>
          </p:nvPr>
        </p:nvSpPr>
        <p:spPr>
          <a:xfrm>
            <a:off x="600075" y="950913"/>
            <a:ext cx="8229600" cy="749300"/>
          </a:xfrm>
        </p:spPr>
        <p:txBody>
          <a:bodyPr vert="horz" wrap="square" anchor="ctr">
            <a:spAutoFit/>
          </a:bodyPr>
          <a:p>
            <a:pPr lvl="0"/>
            <a:r>
              <a:rPr lang="zh-CN" altLang="en-US" b="0" dirty="0">
                <a:latin typeface="楷体_GB2312" pitchFamily="49" charset="-122"/>
                <a:ea typeface="楷体_GB2312" pitchFamily="49" charset="-122"/>
              </a:rPr>
              <a:t>DOS命令行用户界面</a:t>
            </a:r>
            <a:endParaRPr lang="zh-CN" altLang="en-US" b="0" dirty="0">
              <a:latin typeface="楷体_GB2312" pitchFamily="49" charset="-122"/>
              <a:ea typeface="楷体_GB2312" pitchFamily="49" charset="-122"/>
            </a:endParaRPr>
          </a:p>
        </p:txBody>
      </p:sp>
      <p:sp>
        <p:nvSpPr>
          <p:cNvPr id="33796" name="文本框 3789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26</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p:cTn id="7" dur="500" fill="hold"/>
                                        <p:tgtEl>
                                          <p:spTgt spid="37891"/>
                                        </p:tgtEl>
                                        <p:attrNameLst>
                                          <p:attrName>ppt_w</p:attrName>
                                        </p:attrNameLst>
                                      </p:cBhvr>
                                      <p:tavLst>
                                        <p:tav tm="0">
                                          <p:val>
                                            <p:fltVal val="0.000000"/>
                                          </p:val>
                                        </p:tav>
                                        <p:tav tm="100000">
                                          <p:val>
                                            <p:strVal val="#ppt_w"/>
                                          </p:val>
                                        </p:tav>
                                      </p:tavLst>
                                    </p:anim>
                                    <p:anim calcmode="lin" valueType="num">
                                      <p:cBhvr>
                                        <p:cTn id="8" dur="500" fill="hold"/>
                                        <p:tgtEl>
                                          <p:spTgt spid="37891"/>
                                        </p:tgtEl>
                                        <p:attrNameLst>
                                          <p:attrName>ppt_h</p:attrName>
                                        </p:attrNameLst>
                                      </p:cBhvr>
                                      <p:tavLst>
                                        <p:tav tm="0">
                                          <p:val>
                                            <p:fltVal val="0.000000"/>
                                          </p:val>
                                        </p:tav>
                                        <p:tav tm="100000">
                                          <p:val>
                                            <p:strVal val="#ppt_h"/>
                                          </p:val>
                                        </p:tav>
                                      </p:tavLst>
                                    </p:anim>
                                    <p:anim calcmode="lin" valueType="num">
                                      <p:cBhvr>
                                        <p:cTn id="9" dur="500" fill="hold"/>
                                        <p:tgtEl>
                                          <p:spTgt spid="37891"/>
                                        </p:tgtEl>
                                        <p:attrNameLst>
                                          <p:attrName>ppt_x</p:attrName>
                                        </p:attrNameLst>
                                      </p:cBhvr>
                                      <p:tavLst>
                                        <p:tav tm="0">
                                          <p:val>
                                            <p:fltVal val="0.500000"/>
                                          </p:val>
                                        </p:tav>
                                        <p:tav tm="100000">
                                          <p:val>
                                            <p:strVal val="#ppt_x"/>
                                          </p:val>
                                        </p:tav>
                                      </p:tavLst>
                                    </p:anim>
                                    <p:anim calcmode="lin" valueType="num">
                                      <p:cBhvr>
                                        <p:cTn id="10" dur="500" fill="hold"/>
                                        <p:tgtEl>
                                          <p:spTgt spid="37891"/>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xfrm>
            <a:off x="252413" y="608013"/>
            <a:ext cx="7772400" cy="641350"/>
          </a:xfrm>
        </p:spPr>
        <p:txBody>
          <a:bodyPr>
            <a:spAutoFit/>
          </a:bodyPr>
          <a:p>
            <a:pPr fontAlgn="base"/>
            <a:r>
              <a:rPr lang="zh-CN" altLang="en-US" sz="4000" strike="noStrike" noProof="1" dirty="0">
                <a:ea typeface="宋体" pitchFamily="2" charset="-122"/>
              </a:rPr>
              <a:t>	</a:t>
            </a:r>
            <a:r>
              <a:rPr lang="zh-CN" altLang="en-US" sz="4000" strike="noStrike" noProof="1" dirty="0"/>
              <a:t>图形用户界面</a:t>
            </a:r>
            <a:endParaRPr lang="zh-CN" altLang="en-US" sz="4000" strike="noStrike" noProof="1" dirty="0"/>
          </a:p>
        </p:txBody>
      </p:sp>
      <p:sp>
        <p:nvSpPr>
          <p:cNvPr id="38915" name="文本占位符 38914"/>
          <p:cNvSpPr>
            <a:spLocks noGrp="1"/>
          </p:cNvSpPr>
          <p:nvPr>
            <p:ph idx="1"/>
          </p:nvPr>
        </p:nvSpPr>
        <p:spPr>
          <a:xfrm>
            <a:off x="196850" y="1254125"/>
            <a:ext cx="8466138" cy="2931160"/>
          </a:xfrm>
        </p:spPr>
        <p:txBody>
          <a:bodyPr wrap="square">
            <a:spAutoFit/>
          </a:bodyPr>
          <a:p>
            <a:pPr lvl="0">
              <a:spcBef>
                <a:spcPct val="10000"/>
              </a:spcBef>
            </a:pPr>
            <a:r>
              <a:rPr lang="zh-CN" altLang="en-US" sz="2800" dirty="0">
                <a:solidFill>
                  <a:schemeClr val="tx1"/>
                </a:solidFill>
                <a:effectLst/>
              </a:rPr>
              <a:t>图形化用户界面是良好的用户交互界面，它将菜单驱动、图符驱动、面向对象技术等集成在一起，形成一个图文并茂的视窗操作环境。 </a:t>
            </a:r>
            <a:endParaRPr lang="zh-CN" altLang="en-US" sz="2800" dirty="0">
              <a:solidFill>
                <a:schemeClr val="tx1"/>
              </a:solidFill>
              <a:effectLst/>
            </a:endParaRPr>
          </a:p>
          <a:p>
            <a:pPr lvl="0">
              <a:spcBef>
                <a:spcPct val="10000"/>
              </a:spcBef>
            </a:pPr>
            <a:r>
              <a:rPr lang="zh-CN" altLang="en-US" sz="2800" i="1" dirty="0">
                <a:solidFill>
                  <a:schemeClr val="tx1"/>
                </a:solidFill>
                <a:effectLst/>
              </a:rPr>
              <a:t>1984年 苹果公司推出Macintosh</a:t>
            </a:r>
            <a:endParaRPr lang="zh-CN" altLang="en-US" sz="2800" i="1" dirty="0">
              <a:solidFill>
                <a:schemeClr val="tx1"/>
              </a:solidFill>
              <a:effectLst/>
              <a:ea typeface="宋体" pitchFamily="2" charset="-122"/>
            </a:endParaRPr>
          </a:p>
          <a:p>
            <a:pPr lvl="0">
              <a:spcBef>
                <a:spcPct val="10000"/>
              </a:spcBef>
              <a:buNone/>
            </a:pPr>
            <a:r>
              <a:rPr lang="zh-CN" altLang="en-US" sz="2800" i="1" dirty="0">
                <a:solidFill>
                  <a:schemeClr val="tx1"/>
                </a:solidFill>
                <a:effectLst/>
                <a:ea typeface="宋体" pitchFamily="2" charset="-122"/>
              </a:rPr>
              <a:t>	</a:t>
            </a:r>
            <a:r>
              <a:rPr lang="zh-CN" altLang="en-US" sz="2800" i="1" dirty="0">
                <a:solidFill>
                  <a:schemeClr val="tx1"/>
                </a:solidFill>
                <a:effectLst/>
              </a:rPr>
              <a:t>1986年 首款用于Unix的窗口系统 X Window System发布</a:t>
            </a:r>
            <a:endParaRPr lang="zh-CN" altLang="en-US" sz="2800" i="1" dirty="0">
              <a:solidFill>
                <a:schemeClr val="tx1"/>
              </a:solidFill>
              <a:effectLst/>
              <a:ea typeface="宋体" pitchFamily="2" charset="-122"/>
            </a:endParaRPr>
          </a:p>
          <a:p>
            <a:pPr lvl="0">
              <a:spcBef>
                <a:spcPct val="10000"/>
              </a:spcBef>
              <a:buNone/>
            </a:pPr>
            <a:r>
              <a:rPr lang="zh-CN" altLang="en-US" sz="2800" i="1" dirty="0">
                <a:solidFill>
                  <a:schemeClr val="tx1"/>
                </a:solidFill>
                <a:effectLst/>
              </a:rPr>
              <a:t>  </a:t>
            </a:r>
            <a:r>
              <a:rPr lang="zh-CN" altLang="en-US" sz="2800" i="1" dirty="0">
                <a:solidFill>
                  <a:schemeClr val="tx1"/>
                </a:solidFill>
                <a:effectLst/>
                <a:ea typeface="宋体" pitchFamily="2" charset="-122"/>
              </a:rPr>
              <a:t> 	</a:t>
            </a:r>
            <a:r>
              <a:rPr lang="zh-CN" altLang="en-US" sz="2800" i="1" dirty="0">
                <a:solidFill>
                  <a:schemeClr val="tx1"/>
                </a:solidFill>
                <a:effectLst/>
              </a:rPr>
              <a:t>1992年 微软公司发布Windows 3.1</a:t>
            </a:r>
            <a:endParaRPr lang="zh-CN" altLang="en-US" sz="2800" i="1" dirty="0">
              <a:solidFill>
                <a:schemeClr val="tx1"/>
              </a:solidFill>
              <a:effectLst/>
            </a:endParaRPr>
          </a:p>
        </p:txBody>
      </p:sp>
      <p:sp>
        <p:nvSpPr>
          <p:cNvPr id="34819" name="文本框 3891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27</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charRg st="0" end="62"/>
                                            </p:txEl>
                                          </p:spTgt>
                                        </p:tgtEl>
                                        <p:attrNameLst>
                                          <p:attrName>style.visibility</p:attrName>
                                        </p:attrNameLst>
                                      </p:cBhvr>
                                      <p:to>
                                        <p:strVal val="visible"/>
                                      </p:to>
                                    </p:set>
                                    <p:animEffect transition="in" filter="blinds(horizontal)">
                                      <p:cBhvr>
                                        <p:cTn id="7" dur="500"/>
                                        <p:tgtEl>
                                          <p:spTgt spid="38915">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charRg st="62" end="84"/>
                                            </p:txEl>
                                          </p:spTgt>
                                        </p:tgtEl>
                                        <p:attrNameLst>
                                          <p:attrName>style.visibility</p:attrName>
                                        </p:attrNameLst>
                                      </p:cBhvr>
                                      <p:to>
                                        <p:strVal val="visible"/>
                                      </p:to>
                                    </p:set>
                                    <p:animEffect transition="in" filter="blinds(horizontal)">
                                      <p:cBhvr>
                                        <p:cTn id="12" dur="500"/>
                                        <p:tgtEl>
                                          <p:spTgt spid="38915">
                                            <p:txEl>
                                              <p:charRg st="62"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charRg st="84" end="122"/>
                                            </p:txEl>
                                          </p:spTgt>
                                        </p:tgtEl>
                                        <p:attrNameLst>
                                          <p:attrName>style.visibility</p:attrName>
                                        </p:attrNameLst>
                                      </p:cBhvr>
                                      <p:to>
                                        <p:strVal val="visible"/>
                                      </p:to>
                                    </p:set>
                                    <p:animEffect transition="in" filter="blinds(horizontal)">
                                      <p:cBhvr>
                                        <p:cTn id="17" dur="500"/>
                                        <p:tgtEl>
                                          <p:spTgt spid="38915">
                                            <p:txEl>
                                              <p:charRg st="84"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charRg st="122" end="150"/>
                                            </p:txEl>
                                          </p:spTgt>
                                        </p:tgtEl>
                                        <p:attrNameLst>
                                          <p:attrName>style.visibility</p:attrName>
                                        </p:attrNameLst>
                                      </p:cBhvr>
                                      <p:to>
                                        <p:strVal val="visible"/>
                                      </p:to>
                                    </p:set>
                                    <p:animEffect transition="in" filter="blinds(horizontal)">
                                      <p:cBhvr>
                                        <p:cTn id="22" dur="500"/>
                                        <p:tgtEl>
                                          <p:spTgt spid="38915">
                                            <p:txEl>
                                              <p:charRg st="122"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a:xfrm>
            <a:off x="363538" y="595313"/>
            <a:ext cx="8393113" cy="641350"/>
          </a:xfrm>
        </p:spPr>
        <p:txBody>
          <a:bodyPr>
            <a:spAutoFit/>
          </a:bodyPr>
          <a:p>
            <a:pPr lvl="0"/>
            <a:r>
              <a:rPr lang="zh-CN" altLang="en-US" sz="4000" dirty="0"/>
              <a:t>图形用户界面</a:t>
            </a:r>
            <a:r>
              <a:rPr lang="zh-CN" altLang="en-US" sz="4000" dirty="0">
                <a:ea typeface="宋体" pitchFamily="2" charset="-122"/>
              </a:rPr>
              <a:t> </a:t>
            </a:r>
            <a:endParaRPr lang="zh-CN" altLang="en-US" sz="4000" dirty="0">
              <a:ea typeface="宋体" pitchFamily="2" charset="-122"/>
            </a:endParaRPr>
          </a:p>
        </p:txBody>
      </p:sp>
      <p:sp>
        <p:nvSpPr>
          <p:cNvPr id="39939" name="文本占位符 39938"/>
          <p:cNvSpPr>
            <a:spLocks noGrp="1"/>
          </p:cNvSpPr>
          <p:nvPr>
            <p:ph idx="1"/>
          </p:nvPr>
        </p:nvSpPr>
        <p:spPr>
          <a:xfrm>
            <a:off x="250825" y="1600200"/>
            <a:ext cx="8424863" cy="3748405"/>
          </a:xfrm>
        </p:spPr>
        <p:txBody>
          <a:bodyPr wrap="square">
            <a:spAutoFit/>
          </a:bodyPr>
          <a:p>
            <a:pPr lvl="0">
              <a:spcBef>
                <a:spcPct val="10000"/>
              </a:spcBef>
              <a:buNone/>
            </a:pPr>
            <a:r>
              <a:rPr lang="en-US" altLang="x-none" sz="2800">
                <a:solidFill>
                  <a:schemeClr val="tx1"/>
                </a:solidFill>
                <a:effectLst/>
              </a:rPr>
              <a:t>1. </a:t>
            </a:r>
            <a:r>
              <a:rPr lang="zh-CN" altLang="en-US" sz="2800" dirty="0">
                <a:solidFill>
                  <a:schemeClr val="tx1"/>
                </a:solidFill>
                <a:effectLst/>
                <a:ea typeface="宋体" pitchFamily="2" charset="-122"/>
              </a:rPr>
              <a:t>菜单驱动方式</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是面向屏幕的交互方式，它将键盘命令以屏幕方式来体现。</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命令和系统能完成的操作，用菜单分类分窗口地在屏幕上列出；</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用户像点菜一样选择命令或某种操作，以控制系统去完成指定的工作。</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菜单系统的类型有多种，如下拉式菜单，上推式菜单和随机弹出式菜单。</a:t>
            </a:r>
            <a:endParaRPr lang="zh-CN" altLang="en-US" sz="2800" dirty="0">
              <a:solidFill>
                <a:schemeClr val="tx1"/>
              </a:solidFill>
              <a:effectLst/>
              <a:ea typeface="宋体" pitchFamily="2" charset="-122"/>
            </a:endParaRPr>
          </a:p>
        </p:txBody>
      </p:sp>
      <p:sp>
        <p:nvSpPr>
          <p:cNvPr id="35843" name="文本框 3993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28</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charRg st="0" end="10"/>
                                            </p:txEl>
                                          </p:spTgt>
                                        </p:tgtEl>
                                        <p:attrNameLst>
                                          <p:attrName>style.visibility</p:attrName>
                                        </p:attrNameLst>
                                      </p:cBhvr>
                                      <p:to>
                                        <p:strVal val="visible"/>
                                      </p:to>
                                    </p:set>
                                    <p:animEffect transition="in" filter="blinds(horizontal)">
                                      <p:cBhvr>
                                        <p:cTn id="7" dur="500"/>
                                        <p:tgtEl>
                                          <p:spTgt spid="39939">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charRg st="10" end="37"/>
                                            </p:txEl>
                                          </p:spTgt>
                                        </p:tgtEl>
                                        <p:attrNameLst>
                                          <p:attrName>style.visibility</p:attrName>
                                        </p:attrNameLst>
                                      </p:cBhvr>
                                      <p:to>
                                        <p:strVal val="visible"/>
                                      </p:to>
                                    </p:set>
                                    <p:animEffect transition="in" filter="blinds(horizontal)">
                                      <p:cBhvr>
                                        <p:cTn id="12" dur="500"/>
                                        <p:tgtEl>
                                          <p:spTgt spid="39939">
                                            <p:txEl>
                                              <p:charRg st="1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charRg st="37" end="66"/>
                                            </p:txEl>
                                          </p:spTgt>
                                        </p:tgtEl>
                                        <p:attrNameLst>
                                          <p:attrName>style.visibility</p:attrName>
                                        </p:attrNameLst>
                                      </p:cBhvr>
                                      <p:to>
                                        <p:strVal val="visible"/>
                                      </p:to>
                                    </p:set>
                                    <p:animEffect transition="in" filter="blinds(horizontal)">
                                      <p:cBhvr>
                                        <p:cTn id="17" dur="500"/>
                                        <p:tgtEl>
                                          <p:spTgt spid="39939">
                                            <p:txEl>
                                              <p:charRg st="3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9">
                                            <p:txEl>
                                              <p:charRg st="66" end="98"/>
                                            </p:txEl>
                                          </p:spTgt>
                                        </p:tgtEl>
                                        <p:attrNameLst>
                                          <p:attrName>style.visibility</p:attrName>
                                        </p:attrNameLst>
                                      </p:cBhvr>
                                      <p:to>
                                        <p:strVal val="visible"/>
                                      </p:to>
                                    </p:set>
                                    <p:animEffect transition="in" filter="blinds(horizontal)">
                                      <p:cBhvr>
                                        <p:cTn id="22" dur="500"/>
                                        <p:tgtEl>
                                          <p:spTgt spid="39939">
                                            <p:txEl>
                                              <p:charRg st="66"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9">
                                            <p:txEl>
                                              <p:charRg st="98" end="131"/>
                                            </p:txEl>
                                          </p:spTgt>
                                        </p:tgtEl>
                                        <p:attrNameLst>
                                          <p:attrName>style.visibility</p:attrName>
                                        </p:attrNameLst>
                                      </p:cBhvr>
                                      <p:to>
                                        <p:strVal val="visible"/>
                                      </p:to>
                                    </p:set>
                                    <p:animEffect transition="in" filter="blinds(horizontal)">
                                      <p:cBhvr>
                                        <p:cTn id="27" dur="500"/>
                                        <p:tgtEl>
                                          <p:spTgt spid="39939">
                                            <p:txEl>
                                              <p:charRg st="98"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ldLvl="2"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spAutoFit/>
          </a:bodyPr>
          <a:p>
            <a:pPr lvl="0"/>
            <a:r>
              <a:rPr lang="zh-CN" altLang="en-US" dirty="0"/>
              <a:t>图形用户界面</a:t>
            </a:r>
            <a:r>
              <a:rPr lang="zh-CN" altLang="en-US" dirty="0">
                <a:ea typeface="宋体" pitchFamily="2" charset="-122"/>
              </a:rPr>
              <a:t> </a:t>
            </a:r>
            <a:endParaRPr lang="zh-CN" altLang="en-US" dirty="0">
              <a:ea typeface="宋体" pitchFamily="2" charset="-122"/>
            </a:endParaRPr>
          </a:p>
        </p:txBody>
      </p:sp>
      <p:sp>
        <p:nvSpPr>
          <p:cNvPr id="40963" name="文本占位符 40962"/>
          <p:cNvSpPr>
            <a:spLocks noGrp="1"/>
          </p:cNvSpPr>
          <p:nvPr>
            <p:ph idx="1"/>
          </p:nvPr>
        </p:nvSpPr>
        <p:spPr>
          <a:xfrm>
            <a:off x="496888" y="1466850"/>
            <a:ext cx="8001000" cy="3705860"/>
          </a:xfrm>
        </p:spPr>
        <p:txBody>
          <a:bodyPr>
            <a:spAutoFit/>
          </a:bodyPr>
          <a:p>
            <a:pPr lvl="0">
              <a:spcBef>
                <a:spcPct val="10000"/>
              </a:spcBef>
              <a:buNone/>
            </a:pPr>
            <a:r>
              <a:rPr lang="en-US" altLang="x-none" sz="2800">
                <a:solidFill>
                  <a:schemeClr val="tx1"/>
                </a:solidFill>
                <a:effectLst/>
              </a:rPr>
              <a:t>2. </a:t>
            </a:r>
            <a:r>
              <a:rPr lang="zh-CN" altLang="en-US" sz="2800" dirty="0">
                <a:solidFill>
                  <a:schemeClr val="tx1"/>
                </a:solidFill>
                <a:effectLst/>
                <a:ea typeface="宋体" pitchFamily="2" charset="-122"/>
              </a:rPr>
              <a:t>图符驱动方式</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是一种面向屏幕的图形菜单选择方式。 </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图符</a:t>
            </a:r>
            <a:r>
              <a:rPr lang="en-US" altLang="x-none" sz="2800">
                <a:solidFill>
                  <a:schemeClr val="tx1"/>
                </a:solidFill>
                <a:effectLst/>
              </a:rPr>
              <a:t>(Icon)</a:t>
            </a:r>
            <a:r>
              <a:rPr lang="zh-CN" altLang="en-US" sz="2800" dirty="0">
                <a:solidFill>
                  <a:schemeClr val="tx1"/>
                </a:solidFill>
                <a:effectLst/>
              </a:rPr>
              <a:t>也称图标，是一个小小的图符符号。它代表操作系统中的命令、系统服务、操作功能、各种资源。 </a:t>
            </a:r>
            <a:endParaRPr lang="zh-CN" altLang="en-US" sz="2800" dirty="0">
              <a:solidFill>
                <a:schemeClr val="tx1"/>
              </a:solidFill>
              <a:effectLst/>
            </a:endParaRPr>
          </a:p>
          <a:p>
            <a:pPr lvl="1" indent="-455295">
              <a:spcBef>
                <a:spcPct val="10000"/>
              </a:spcBef>
            </a:pPr>
            <a:r>
              <a:rPr lang="zh-CN" altLang="en-US" sz="2800" dirty="0">
                <a:solidFill>
                  <a:schemeClr val="tx1"/>
                </a:solidFill>
                <a:effectLst/>
              </a:rPr>
              <a:t>当需要启动系统命令、请求系统资源或操作功能时，可以选择代表它的图符，并借助标记输入设备</a:t>
            </a:r>
            <a:r>
              <a:rPr lang="en-US" altLang="x-none" sz="2800">
                <a:solidFill>
                  <a:schemeClr val="tx1"/>
                </a:solidFill>
                <a:effectLst/>
              </a:rPr>
              <a:t>(</a:t>
            </a:r>
            <a:r>
              <a:rPr lang="zh-CN" altLang="en-US" sz="2800" dirty="0">
                <a:solidFill>
                  <a:schemeClr val="tx1"/>
                </a:solidFill>
                <a:effectLst/>
              </a:rPr>
              <a:t>鼠标器</a:t>
            </a:r>
            <a:r>
              <a:rPr lang="en-US" altLang="x-none" sz="2800">
                <a:solidFill>
                  <a:schemeClr val="tx1"/>
                </a:solidFill>
                <a:effectLst/>
              </a:rPr>
              <a:t>)</a:t>
            </a:r>
            <a:r>
              <a:rPr lang="zh-CN" altLang="en-US" sz="2800" dirty="0">
                <a:solidFill>
                  <a:schemeClr val="tx1"/>
                </a:solidFill>
                <a:effectLst/>
              </a:rPr>
              <a:t>，采用鼠标器的点击和拖拽功能，完成命令和操作选择及执行。</a:t>
            </a:r>
            <a:endParaRPr lang="zh-CN" altLang="en-US" sz="2800" dirty="0">
              <a:solidFill>
                <a:schemeClr val="tx1"/>
              </a:solidFill>
              <a:effectLst/>
            </a:endParaRPr>
          </a:p>
        </p:txBody>
      </p:sp>
      <p:sp>
        <p:nvSpPr>
          <p:cNvPr id="36867" name="文本框 409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charRg st="0" end="10"/>
                                            </p:txEl>
                                          </p:spTgt>
                                        </p:tgtEl>
                                        <p:attrNameLst>
                                          <p:attrName>style.visibility</p:attrName>
                                        </p:attrNameLst>
                                      </p:cBhvr>
                                      <p:to>
                                        <p:strVal val="visible"/>
                                      </p:to>
                                    </p:set>
                                    <p:animEffect transition="in" filter="blinds(horizontal)">
                                      <p:cBhvr>
                                        <p:cTn id="7" dur="500"/>
                                        <p:tgtEl>
                                          <p:spTgt spid="4096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charRg st="10" end="29"/>
                                            </p:txEl>
                                          </p:spTgt>
                                        </p:tgtEl>
                                        <p:attrNameLst>
                                          <p:attrName>style.visibility</p:attrName>
                                        </p:attrNameLst>
                                      </p:cBhvr>
                                      <p:to>
                                        <p:strVal val="visible"/>
                                      </p:to>
                                    </p:set>
                                    <p:animEffect transition="in" filter="blinds(horizontal)">
                                      <p:cBhvr>
                                        <p:cTn id="12" dur="500"/>
                                        <p:tgtEl>
                                          <p:spTgt spid="40963">
                                            <p:txEl>
                                              <p:charRg st="1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charRg st="29" end="82"/>
                                            </p:txEl>
                                          </p:spTgt>
                                        </p:tgtEl>
                                        <p:attrNameLst>
                                          <p:attrName>style.visibility</p:attrName>
                                        </p:attrNameLst>
                                      </p:cBhvr>
                                      <p:to>
                                        <p:strVal val="visible"/>
                                      </p:to>
                                    </p:set>
                                    <p:animEffect transition="in" filter="blinds(horizontal)">
                                      <p:cBhvr>
                                        <p:cTn id="17" dur="500"/>
                                        <p:tgtEl>
                                          <p:spTgt spid="40963">
                                            <p:txEl>
                                              <p:charRg st="29"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charRg st="82" end="159"/>
                                            </p:txEl>
                                          </p:spTgt>
                                        </p:tgtEl>
                                        <p:attrNameLst>
                                          <p:attrName>style.visibility</p:attrName>
                                        </p:attrNameLst>
                                      </p:cBhvr>
                                      <p:to>
                                        <p:strVal val="visible"/>
                                      </p:to>
                                    </p:set>
                                    <p:animEffect transition="in" filter="blinds(horizontal)">
                                      <p:cBhvr>
                                        <p:cTn id="22" dur="500"/>
                                        <p:tgtEl>
                                          <p:spTgt spid="40963">
                                            <p:txEl>
                                              <p:charRg st="8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ldLvl="2"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spAutoFit/>
          </a:bodyPr>
          <a:p>
            <a:pPr lvl="0"/>
            <a:r>
              <a:rPr lang="zh-CN" altLang="en-US">
                <a:ea typeface="宋体" pitchFamily="2" charset="-122"/>
              </a:rPr>
              <a:t>图形用户界面（续）</a:t>
            </a:r>
            <a:endParaRPr lang="zh-CN" altLang="en-US">
              <a:ea typeface="宋体" pitchFamily="2" charset="-122"/>
            </a:endParaRPr>
          </a:p>
        </p:txBody>
      </p:sp>
      <p:sp>
        <p:nvSpPr>
          <p:cNvPr id="41987" name="文本占位符 41986"/>
          <p:cNvSpPr>
            <a:spLocks noGrp="1"/>
          </p:cNvSpPr>
          <p:nvPr>
            <p:ph idx="1"/>
          </p:nvPr>
        </p:nvSpPr>
        <p:spPr>
          <a:xfrm>
            <a:off x="381000" y="1803400"/>
            <a:ext cx="8461375" cy="3016885"/>
          </a:xfrm>
        </p:spPr>
        <p:txBody>
          <a:bodyPr wrap="square">
            <a:spAutoFit/>
          </a:bodyPr>
          <a:p>
            <a:pPr lvl="0">
              <a:spcBef>
                <a:spcPct val="10000"/>
              </a:spcBef>
              <a:buNone/>
            </a:pPr>
            <a:r>
              <a:rPr lang="en-US" altLang="x-none" sz="2800">
                <a:solidFill>
                  <a:schemeClr val="tx1"/>
                </a:solidFill>
                <a:effectLst/>
              </a:rPr>
              <a:t>3. </a:t>
            </a:r>
            <a:r>
              <a:rPr lang="zh-CN" altLang="en-US" sz="2800" dirty="0">
                <a:solidFill>
                  <a:schemeClr val="tx1"/>
                </a:solidFill>
                <a:effectLst/>
                <a:ea typeface="宋体" pitchFamily="2" charset="-122"/>
              </a:rPr>
              <a:t>图形化的用户界面的特点</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所有程序以统一的窗口形式出现</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提供统一的菜单格式</a:t>
            </a:r>
            <a:endParaRPr lang="zh-CN" altLang="en-US" sz="2800" dirty="0">
              <a:solidFill>
                <a:schemeClr val="tx1"/>
              </a:solidFill>
              <a:effectLst/>
              <a:ea typeface="宋体" pitchFamily="2" charset="-122"/>
              <a:sym typeface="Symbol" panose="05050102010706020507" pitchFamily="18" charset="2"/>
            </a:endParaRPr>
          </a:p>
          <a:p>
            <a:pPr lvl="1" indent="-455295">
              <a:spcBef>
                <a:spcPct val="10000"/>
              </a:spcBef>
            </a:pPr>
            <a:r>
              <a:rPr lang="zh-CN" altLang="en-US" sz="2800" dirty="0">
                <a:solidFill>
                  <a:schemeClr val="tx1"/>
                </a:solidFill>
                <a:effectLst/>
                <a:ea typeface="宋体" pitchFamily="2" charset="-122"/>
              </a:rPr>
              <a:t>系统资源、系统命令、操作功能以图标表示</a:t>
            </a:r>
            <a:endParaRPr lang="zh-CN" altLang="en-US" sz="2800" dirty="0">
              <a:solidFill>
                <a:schemeClr val="tx1"/>
              </a:solidFill>
              <a:effectLst/>
              <a:ea typeface="宋体" pitchFamily="2" charset="-122"/>
              <a:sym typeface="Symbol" panose="05050102010706020507" pitchFamily="18" charset="2"/>
            </a:endParaRPr>
          </a:p>
          <a:p>
            <a:pPr lvl="1" indent="-455295">
              <a:spcBef>
                <a:spcPct val="10000"/>
              </a:spcBef>
            </a:pPr>
            <a:r>
              <a:rPr lang="zh-CN" altLang="en-US" sz="2800" dirty="0">
                <a:solidFill>
                  <a:schemeClr val="tx1"/>
                </a:solidFill>
                <a:effectLst/>
                <a:ea typeface="宋体" pitchFamily="2" charset="-122"/>
              </a:rPr>
              <a:t>统一的操作方法</a:t>
            </a:r>
            <a:endParaRPr lang="zh-CN" altLang="en-US" sz="2800" dirty="0">
              <a:solidFill>
                <a:schemeClr val="tx1"/>
              </a:solidFill>
              <a:effectLst/>
              <a:ea typeface="宋体" pitchFamily="2" charset="-122"/>
            </a:endParaRPr>
          </a:p>
          <a:p>
            <a:pPr lvl="0">
              <a:spcBef>
                <a:spcPct val="10000"/>
              </a:spcBef>
              <a:buNone/>
            </a:pPr>
            <a:r>
              <a:rPr lang="zh-CN" altLang="en-US" sz="2800" dirty="0">
                <a:solidFill>
                  <a:schemeClr val="tx1"/>
                </a:solidFill>
                <a:effectLst/>
                <a:ea typeface="宋体" pitchFamily="2" charset="-122"/>
              </a:rPr>
              <a:t>	</a:t>
            </a:r>
            <a:r>
              <a:rPr lang="en-US" altLang="x-none" sz="2800">
                <a:solidFill>
                  <a:schemeClr val="tx1"/>
                </a:solidFill>
                <a:effectLst/>
              </a:rPr>
              <a:t>Microsoft</a:t>
            </a:r>
            <a:r>
              <a:rPr lang="zh-CN" altLang="en-US" sz="2800" dirty="0">
                <a:solidFill>
                  <a:schemeClr val="tx1"/>
                </a:solidFill>
                <a:effectLst/>
              </a:rPr>
              <a:t>公司的</a:t>
            </a:r>
            <a:r>
              <a:rPr lang="en-US" altLang="x-none" sz="2800">
                <a:solidFill>
                  <a:schemeClr val="tx1"/>
                </a:solidFill>
                <a:effectLst/>
              </a:rPr>
              <a:t>Windows</a:t>
            </a:r>
            <a:r>
              <a:rPr lang="zh-CN" altLang="en-US" sz="2800" dirty="0">
                <a:solidFill>
                  <a:schemeClr val="tx1"/>
                </a:solidFill>
                <a:effectLst/>
              </a:rPr>
              <a:t>就是这种图形化用户界面的代表。</a:t>
            </a:r>
            <a:endParaRPr lang="zh-CN" altLang="en-US" sz="2800" dirty="0">
              <a:solidFill>
                <a:schemeClr val="tx1"/>
              </a:solidFill>
              <a:effectLst/>
            </a:endParaRPr>
          </a:p>
        </p:txBody>
      </p:sp>
      <p:sp>
        <p:nvSpPr>
          <p:cNvPr id="37891" name="文本框 4198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charRg st="0" end="15"/>
                                            </p:txEl>
                                          </p:spTgt>
                                        </p:tgtEl>
                                        <p:attrNameLst>
                                          <p:attrName>style.visibility</p:attrName>
                                        </p:attrNameLst>
                                      </p:cBhvr>
                                      <p:to>
                                        <p:strVal val="visible"/>
                                      </p:to>
                                    </p:set>
                                    <p:animEffect transition="in" filter="blinds(horizontal)">
                                      <p:cBhvr>
                                        <p:cTn id="7" dur="500"/>
                                        <p:tgtEl>
                                          <p:spTgt spid="41987">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87">
                                            <p:txEl>
                                              <p:charRg st="15" end="30"/>
                                            </p:txEl>
                                          </p:spTgt>
                                        </p:tgtEl>
                                        <p:attrNameLst>
                                          <p:attrName>style.visibility</p:attrName>
                                        </p:attrNameLst>
                                      </p:cBhvr>
                                      <p:to>
                                        <p:strVal val="visible"/>
                                      </p:to>
                                    </p:set>
                                    <p:animEffect transition="in" filter="blinds(horizontal)">
                                      <p:cBhvr>
                                        <p:cTn id="10" dur="500"/>
                                        <p:tgtEl>
                                          <p:spTgt spid="41987">
                                            <p:txEl>
                                              <p:charRg st="15" end="3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987">
                                            <p:txEl>
                                              <p:charRg st="30" end="40"/>
                                            </p:txEl>
                                          </p:spTgt>
                                        </p:tgtEl>
                                        <p:attrNameLst>
                                          <p:attrName>style.visibility</p:attrName>
                                        </p:attrNameLst>
                                      </p:cBhvr>
                                      <p:to>
                                        <p:strVal val="visible"/>
                                      </p:to>
                                    </p:set>
                                    <p:animEffect transition="in" filter="blinds(horizontal)">
                                      <p:cBhvr>
                                        <p:cTn id="13" dur="500"/>
                                        <p:tgtEl>
                                          <p:spTgt spid="41987">
                                            <p:txEl>
                                              <p:charRg st="30" end="4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987">
                                            <p:txEl>
                                              <p:charRg st="40" end="60"/>
                                            </p:txEl>
                                          </p:spTgt>
                                        </p:tgtEl>
                                        <p:attrNameLst>
                                          <p:attrName>style.visibility</p:attrName>
                                        </p:attrNameLst>
                                      </p:cBhvr>
                                      <p:to>
                                        <p:strVal val="visible"/>
                                      </p:to>
                                    </p:set>
                                    <p:animEffect transition="in" filter="blinds(horizontal)">
                                      <p:cBhvr>
                                        <p:cTn id="16" dur="500"/>
                                        <p:tgtEl>
                                          <p:spTgt spid="41987">
                                            <p:txEl>
                                              <p:charRg st="40" end="6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1987">
                                            <p:txEl>
                                              <p:charRg st="60" end="68"/>
                                            </p:txEl>
                                          </p:spTgt>
                                        </p:tgtEl>
                                        <p:attrNameLst>
                                          <p:attrName>style.visibility</p:attrName>
                                        </p:attrNameLst>
                                      </p:cBhvr>
                                      <p:to>
                                        <p:strVal val="visible"/>
                                      </p:to>
                                    </p:set>
                                    <p:animEffect transition="in" filter="blinds(horizontal)">
                                      <p:cBhvr>
                                        <p:cTn id="19" dur="500"/>
                                        <p:tgtEl>
                                          <p:spTgt spid="41987">
                                            <p:txEl>
                                              <p:charRg st="60" end="6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987">
                                            <p:txEl>
                                              <p:charRg st="68" end="107"/>
                                            </p:txEl>
                                          </p:spTgt>
                                        </p:tgtEl>
                                        <p:attrNameLst>
                                          <p:attrName>style.visibility</p:attrName>
                                        </p:attrNameLst>
                                      </p:cBhvr>
                                      <p:to>
                                        <p:strVal val="visible"/>
                                      </p:to>
                                    </p:set>
                                    <p:animEffect transition="in" filter="blinds(horizontal)">
                                      <p:cBhvr>
                                        <p:cTn id="24" dur="500"/>
                                        <p:tgtEl>
                                          <p:spTgt spid="41987">
                                            <p:txEl>
                                              <p:charRg st="68"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43009" descr="2004101010479876"/>
          <p:cNvPicPr>
            <a:picLocks noChangeAspect="1"/>
          </p:cNvPicPr>
          <p:nvPr/>
        </p:nvPicPr>
        <p:blipFill>
          <a:blip r:embed="rId1"/>
          <a:stretch>
            <a:fillRect/>
          </a:stretch>
        </p:blipFill>
        <p:spPr>
          <a:xfrm>
            <a:off x="228600" y="533400"/>
            <a:ext cx="8534400" cy="5829300"/>
          </a:xfrm>
          <a:prstGeom prst="rect">
            <a:avLst/>
          </a:prstGeom>
          <a:noFill/>
          <a:ln w="9525">
            <a:noFill/>
            <a:miter/>
          </a:ln>
        </p:spPr>
      </p:pic>
      <p:sp>
        <p:nvSpPr>
          <p:cNvPr id="43011" name="标题 43010"/>
          <p:cNvSpPr>
            <a:spLocks noGrp="1"/>
          </p:cNvSpPr>
          <p:nvPr>
            <p:ph type="title"/>
          </p:nvPr>
        </p:nvSpPr>
        <p:spPr>
          <a:xfrm>
            <a:off x="1177925" y="47625"/>
            <a:ext cx="4697413" cy="584200"/>
          </a:xfrm>
        </p:spPr>
        <p:txBody>
          <a:bodyPr wrap="square">
            <a:spAutoFit/>
          </a:bodyPr>
          <a:p>
            <a:pPr lvl="0"/>
            <a:r>
              <a:rPr lang="zh-CN" altLang="en-US" sz="3600" b="0" dirty="0">
                <a:solidFill>
                  <a:srgbClr val="FF00FF"/>
                </a:solidFill>
                <a:latin typeface="楷体_GB2312" pitchFamily="49" charset="-122"/>
                <a:ea typeface="楷体_GB2312" pitchFamily="49" charset="-122"/>
              </a:rPr>
              <a:t>Windows 3.11的界面</a:t>
            </a:r>
            <a:endParaRPr lang="zh-CN" altLang="en-US" sz="3600" b="0" dirty="0">
              <a:solidFill>
                <a:srgbClr val="FF00FF"/>
              </a:solidFill>
              <a:latin typeface="楷体_GB2312" pitchFamily="49" charset="-122"/>
              <a:ea typeface="楷体_GB2312" pitchFamily="49" charset="-122"/>
            </a:endParaRPr>
          </a:p>
        </p:txBody>
      </p:sp>
      <p:sp>
        <p:nvSpPr>
          <p:cNvPr id="38915" name="文本框 4301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31</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xfrm>
            <a:off x="638175" y="685800"/>
            <a:ext cx="7078663" cy="749300"/>
          </a:xfrm>
        </p:spPr>
        <p:txBody>
          <a:bodyPr wrap="square">
            <a:spAutoFit/>
          </a:bodyPr>
          <a:p>
            <a:pPr lvl="0"/>
            <a:r>
              <a:rPr lang="zh-CN" altLang="en-US" b="0" dirty="0">
                <a:latin typeface="楷体_GB2312" pitchFamily="49" charset="-122"/>
                <a:ea typeface="楷体_GB2312" pitchFamily="49" charset="-122"/>
              </a:rPr>
              <a:t>UNIX命令行用户界面</a:t>
            </a:r>
            <a:endParaRPr lang="zh-CN" altLang="en-US" b="0" dirty="0">
              <a:latin typeface="楷体_GB2312" pitchFamily="49" charset="-122"/>
              <a:ea typeface="楷体_GB2312" pitchFamily="49" charset="-122"/>
            </a:endParaRPr>
          </a:p>
        </p:txBody>
      </p:sp>
      <p:grpSp>
        <p:nvGrpSpPr>
          <p:cNvPr id="44035" name="组合 44034"/>
          <p:cNvGrpSpPr/>
          <p:nvPr/>
        </p:nvGrpSpPr>
        <p:grpSpPr>
          <a:xfrm>
            <a:off x="357188" y="1611313"/>
            <a:ext cx="8610600" cy="4727575"/>
            <a:chOff x="0" y="0"/>
            <a:chExt cx="5424" cy="2513"/>
          </a:xfrm>
        </p:grpSpPr>
        <p:pic>
          <p:nvPicPr>
            <p:cNvPr id="39939" name="图片 44035" descr="linuxscr2"/>
            <p:cNvPicPr>
              <a:picLocks noChangeAspect="1"/>
            </p:cNvPicPr>
            <p:nvPr/>
          </p:nvPicPr>
          <p:blipFill>
            <a:blip r:embed="rId1">
              <a:lum bright="-23999" contrast="72000"/>
            </a:blip>
            <a:stretch>
              <a:fillRect/>
            </a:stretch>
          </p:blipFill>
          <p:spPr>
            <a:xfrm>
              <a:off x="0" y="0"/>
              <a:ext cx="5424" cy="2341"/>
            </a:xfrm>
            <a:prstGeom prst="rect">
              <a:avLst/>
            </a:prstGeom>
            <a:noFill/>
            <a:ln w="9525">
              <a:noFill/>
              <a:miter/>
            </a:ln>
          </p:spPr>
        </p:pic>
        <p:sp>
          <p:nvSpPr>
            <p:cNvPr id="39940" name="矩形 44036"/>
            <p:cNvSpPr/>
            <p:nvPr/>
          </p:nvSpPr>
          <p:spPr>
            <a:xfrm>
              <a:off x="2" y="2081"/>
              <a:ext cx="3600" cy="432"/>
            </a:xfrm>
            <a:prstGeom prst="rect">
              <a:avLst/>
            </a:prstGeom>
            <a:solidFill>
              <a:schemeClr val="bg1"/>
            </a:solidFill>
            <a:ln w="9525">
              <a:noFill/>
              <a:miter/>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39941" name="文本框 440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32</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p:cTn id="7" dur="500" fill="hold"/>
                                        <p:tgtEl>
                                          <p:spTgt spid="44035"/>
                                        </p:tgtEl>
                                        <p:attrNameLst>
                                          <p:attrName>ppt_w</p:attrName>
                                        </p:attrNameLst>
                                      </p:cBhvr>
                                      <p:tavLst>
                                        <p:tav tm="0">
                                          <p:val>
                                            <p:fltVal val="0.000000"/>
                                          </p:val>
                                        </p:tav>
                                        <p:tav tm="100000">
                                          <p:val>
                                            <p:strVal val="#ppt_w"/>
                                          </p:val>
                                        </p:tav>
                                      </p:tavLst>
                                    </p:anim>
                                    <p:anim calcmode="lin" valueType="num">
                                      <p:cBhvr>
                                        <p:cTn id="8" dur="500" fill="hold"/>
                                        <p:tgtEl>
                                          <p:spTgt spid="44035"/>
                                        </p:tgtEl>
                                        <p:attrNameLst>
                                          <p:attrName>ppt_h</p:attrName>
                                        </p:attrNameLst>
                                      </p:cBhvr>
                                      <p:tavLst>
                                        <p:tav tm="0">
                                          <p:val>
                                            <p:fltVal val="0.000000"/>
                                          </p:val>
                                        </p:tav>
                                        <p:tav tm="100000">
                                          <p:val>
                                            <p:strVal val="#ppt_h"/>
                                          </p:val>
                                        </p:tav>
                                      </p:tavLst>
                                    </p:anim>
                                    <p:anim calcmode="lin" valueType="num">
                                      <p:cBhvr>
                                        <p:cTn id="9" dur="500" fill="hold"/>
                                        <p:tgtEl>
                                          <p:spTgt spid="44035"/>
                                        </p:tgtEl>
                                        <p:attrNameLst>
                                          <p:attrName>ppt_x</p:attrName>
                                        </p:attrNameLst>
                                      </p:cBhvr>
                                      <p:tavLst>
                                        <p:tav tm="0">
                                          <p:val>
                                            <p:fltVal val="0.500000"/>
                                          </p:val>
                                        </p:tav>
                                        <p:tav tm="100000">
                                          <p:val>
                                            <p:strVal val="#ppt_x"/>
                                          </p:val>
                                        </p:tav>
                                      </p:tavLst>
                                    </p:anim>
                                    <p:anim calcmode="lin" valueType="num">
                                      <p:cBhvr>
                                        <p:cTn id="10" dur="500" fill="hold"/>
                                        <p:tgtEl>
                                          <p:spTgt spid="44035"/>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619125" y="611188"/>
            <a:ext cx="7772400" cy="641350"/>
          </a:xfrm>
        </p:spPr>
        <p:txBody>
          <a:bodyPr>
            <a:spAutoFit/>
          </a:bodyPr>
          <a:p>
            <a:pPr lvl="0"/>
            <a:r>
              <a:rPr lang="en-US" altLang="zh-CN" sz="4000" b="0">
                <a:latin typeface="楷体_GB2312" pitchFamily="49" charset="-122"/>
                <a:ea typeface="楷体_GB2312" pitchFamily="49" charset="-122"/>
              </a:rPr>
              <a:t>UNIX</a:t>
            </a:r>
            <a:r>
              <a:rPr lang="zh-CN" altLang="en-US" sz="4000" b="0">
                <a:latin typeface="楷体_GB2312" pitchFamily="49" charset="-122"/>
                <a:ea typeface="楷体_GB2312" pitchFamily="49" charset="-122"/>
              </a:rPr>
              <a:t>图形用户界面</a:t>
            </a:r>
            <a:endParaRPr lang="zh-CN" altLang="en-US" sz="4000" b="0">
              <a:latin typeface="楷体_GB2312" pitchFamily="49" charset="-122"/>
              <a:ea typeface="楷体_GB2312" pitchFamily="49" charset="-122"/>
            </a:endParaRPr>
          </a:p>
        </p:txBody>
      </p:sp>
      <p:pic>
        <p:nvPicPr>
          <p:cNvPr id="45059" name="图片 45058" descr="t_bch07_3"/>
          <p:cNvPicPr>
            <a:picLocks noChangeAspect="1"/>
          </p:cNvPicPr>
          <p:nvPr/>
        </p:nvPicPr>
        <p:blipFill>
          <a:blip r:embed="rId1"/>
          <a:stretch>
            <a:fillRect/>
          </a:stretch>
        </p:blipFill>
        <p:spPr>
          <a:xfrm>
            <a:off x="1219200" y="1335088"/>
            <a:ext cx="6427788" cy="5143500"/>
          </a:xfrm>
          <a:prstGeom prst="rect">
            <a:avLst/>
          </a:prstGeom>
          <a:noFill/>
          <a:ln w="9525">
            <a:noFill/>
            <a:miter/>
          </a:ln>
        </p:spPr>
      </p:pic>
      <p:sp>
        <p:nvSpPr>
          <p:cNvPr id="40963" name="文本框 45059"/>
          <p:cNvSpPr txBox="1"/>
          <p:nvPr/>
        </p:nvSpPr>
        <p:spPr>
          <a:xfrm>
            <a:off x="8339138" y="649128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500" fill="hold"/>
                                        <p:tgtEl>
                                          <p:spTgt spid="45059"/>
                                        </p:tgtEl>
                                        <p:attrNameLst>
                                          <p:attrName>ppt_w</p:attrName>
                                        </p:attrNameLst>
                                      </p:cBhvr>
                                      <p:tavLst>
                                        <p:tav tm="0">
                                          <p:val>
                                            <p:fltVal val="0.000000"/>
                                          </p:val>
                                        </p:tav>
                                        <p:tav tm="100000">
                                          <p:val>
                                            <p:strVal val="#ppt_w"/>
                                          </p:val>
                                        </p:tav>
                                      </p:tavLst>
                                    </p:anim>
                                    <p:anim calcmode="lin" valueType="num">
                                      <p:cBhvr>
                                        <p:cTn id="8" dur="500" fill="hold"/>
                                        <p:tgtEl>
                                          <p:spTgt spid="45059"/>
                                        </p:tgtEl>
                                        <p:attrNameLst>
                                          <p:attrName>ppt_h</p:attrName>
                                        </p:attrNameLst>
                                      </p:cBhvr>
                                      <p:tavLst>
                                        <p:tav tm="0">
                                          <p:val>
                                            <p:fltVal val="0.000000"/>
                                          </p:val>
                                        </p:tav>
                                        <p:tav tm="100000">
                                          <p:val>
                                            <p:strVal val="#ppt_h"/>
                                          </p:val>
                                        </p:tav>
                                      </p:tavLst>
                                    </p:anim>
                                    <p:anim calcmode="lin" valueType="num">
                                      <p:cBhvr>
                                        <p:cTn id="9" dur="500" fill="hold"/>
                                        <p:tgtEl>
                                          <p:spTgt spid="45059"/>
                                        </p:tgtEl>
                                        <p:attrNameLst>
                                          <p:attrName>ppt_x</p:attrName>
                                        </p:attrNameLst>
                                      </p:cBhvr>
                                      <p:tavLst>
                                        <p:tav tm="0">
                                          <p:val>
                                            <p:fltVal val="0.500000"/>
                                          </p:val>
                                        </p:tav>
                                        <p:tav tm="100000">
                                          <p:val>
                                            <p:strVal val="#ppt_x"/>
                                          </p:val>
                                        </p:tav>
                                      </p:tavLst>
                                    </p:anim>
                                    <p:anim calcmode="lin" valueType="num">
                                      <p:cBhvr>
                                        <p:cTn id="10" dur="500" fill="hold"/>
                                        <p:tgtEl>
                                          <p:spTgt spid="45059"/>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1269" name="矩形 11268"/>
          <p:cNvSpPr/>
          <p:nvPr/>
        </p:nvSpPr>
        <p:spPr>
          <a:xfrm>
            <a:off x="244475" y="527050"/>
            <a:ext cx="5738813" cy="6819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a:solidFill>
                  <a:srgbClr val="990000"/>
                </a:solidFill>
                <a:latin typeface="Arial" panose="02080604020202020204" pitchFamily="34" charset="0"/>
                <a:ea typeface="宋体" pitchFamily="2" charset="-122"/>
                <a:cs typeface="+mn-ea"/>
              </a:rPr>
              <a:t>用户工作</a:t>
            </a:r>
            <a:r>
              <a:rPr lang="zh-CN" altLang="en-US" b="1" strike="noStrike" noProof="1" dirty="0">
                <a:solidFill>
                  <a:srgbClr val="990000"/>
                </a:solidFill>
                <a:latin typeface="Arial" panose="02080604020202020204" pitchFamily="34" charset="0"/>
                <a:ea typeface="宋体" pitchFamily="2" charset="-122"/>
                <a:cs typeface="+mn-ea"/>
              </a:rPr>
              <a:t>环境</a:t>
            </a:r>
            <a:endParaRPr lang="zh-CN" altLang="en-US" b="1" strike="noStrike" noProof="1">
              <a:solidFill>
                <a:srgbClr val="990000"/>
              </a:solidFill>
              <a:ea typeface="宋体" pitchFamily="2" charset="-122"/>
            </a:endParaRPr>
          </a:p>
        </p:txBody>
      </p:sp>
      <p:sp>
        <p:nvSpPr>
          <p:cNvPr id="11270" name="矩形 11269"/>
          <p:cNvSpPr/>
          <p:nvPr/>
        </p:nvSpPr>
        <p:spPr>
          <a:xfrm>
            <a:off x="552450" y="1287463"/>
            <a:ext cx="7813675" cy="3820160"/>
          </a:xfrm>
          <a:prstGeom prst="rect">
            <a:avLst/>
          </a:prstGeom>
          <a:noFill/>
          <a:ln w="9525">
            <a:noFill/>
            <a:miter/>
          </a:ln>
        </p:spPr>
        <p:txBody>
          <a:bodyPr anchor="t">
            <a:spAutoFit/>
          </a:bodyPr>
          <a:p>
            <a:pPr marL="609600" lvl="0" indent="-609600">
              <a:lnSpc>
                <a:spcPct val="120000"/>
              </a:lnSpc>
              <a:spcBef>
                <a:spcPct val="20000"/>
              </a:spcBef>
              <a:buClr>
                <a:schemeClr val="tx2"/>
              </a:buClr>
              <a:buSzPct val="95000"/>
              <a:buFont typeface="Wingdings" panose="05000000000000000000" pitchFamily="2" charset="2"/>
              <a:buNone/>
            </a:pPr>
            <a:r>
              <a:rPr lang="zh-CN" altLang="en-US" sz="2400" b="0" dirty="0">
                <a:solidFill>
                  <a:schemeClr val="tx1"/>
                </a:solidFill>
                <a:latin typeface="Times New Roman" panose="02020603050405020304" pitchFamily="18" charset="0"/>
                <a:ea typeface="宋体" pitchFamily="2" charset="-122"/>
              </a:rPr>
              <a:t>用户使用计算机的环境，设计合理的操作方式和命令，用户能够方便的通过操作系统使用计算机。包括：</a:t>
            </a:r>
            <a:endParaRPr lang="zh-CN" altLang="en-US" sz="2400" b="0" dirty="0">
              <a:solidFill>
                <a:schemeClr val="tx1"/>
              </a:solidFill>
              <a:latin typeface="Times New Roman" panose="02020603050405020304" pitchFamily="18" charset="0"/>
              <a:ea typeface="宋体" pitchFamily="2" charset="-122"/>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zh-CN" altLang="en-US" sz="2400" b="0" dirty="0">
                <a:solidFill>
                  <a:schemeClr val="tx1"/>
                </a:solidFill>
                <a:latin typeface="Times New Roman" panose="02020603050405020304" pitchFamily="18" charset="0"/>
                <a:ea typeface="方正书宋_GBK" panose="02000000000000000000" charset="-122"/>
                <a:sym typeface="Arial" panose="02080604020202020204" pitchFamily="34" charset="0"/>
              </a:rPr>
              <a:t>提供各种软、硬件资源。</a:t>
            </a:r>
            <a:endParaRPr lang="zh-CN" altLang="en-US" sz="2400" b="0" dirty="0">
              <a:solidFill>
                <a:schemeClr val="tx1"/>
              </a:solidFill>
              <a:latin typeface="Times New Roman" panose="02020603050405020304" pitchFamily="18" charset="0"/>
              <a:ea typeface="宋体" pitchFamily="2" charset="-122"/>
              <a:sym typeface="Arial" panose="02080604020202020204" pitchFamily="34" charset="0"/>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zh-CN" altLang="en-US" sz="2400" b="0" dirty="0">
                <a:solidFill>
                  <a:schemeClr val="tx1"/>
                </a:solidFill>
                <a:latin typeface="Times New Roman" panose="02020603050405020304" pitchFamily="18" charset="0"/>
                <a:ea typeface="宋体" pitchFamily="2" charset="-122"/>
              </a:rPr>
              <a:t>设计操作系统的用户</a:t>
            </a:r>
            <a:r>
              <a:rPr lang="zh-CN" altLang="zh-CN" sz="2400" b="0" dirty="0">
                <a:solidFill>
                  <a:schemeClr val="tx1"/>
                </a:solidFill>
                <a:latin typeface="Times New Roman" panose="02020603050405020304" pitchFamily="18" charset="0"/>
                <a:ea typeface="宋体" pitchFamily="2" charset="-122"/>
              </a:rPr>
              <a:t>接口</a:t>
            </a:r>
            <a:r>
              <a:rPr lang="en-US" altLang="zh-CN" sz="2400" b="0">
                <a:solidFill>
                  <a:schemeClr val="tx1"/>
                </a:solidFill>
                <a:latin typeface="Times New Roman" panose="02020603050405020304" pitchFamily="18" charset="0"/>
                <a:ea typeface="宋体" pitchFamily="2" charset="-122"/>
              </a:rPr>
              <a:t>(</a:t>
            </a:r>
            <a:r>
              <a:rPr lang="zh-CN" altLang="en-US" sz="2400" b="0">
                <a:solidFill>
                  <a:schemeClr val="tx1"/>
                </a:solidFill>
                <a:latin typeface="Times New Roman" panose="02020603050405020304" pitchFamily="18" charset="0"/>
                <a:ea typeface="宋体" pitchFamily="2" charset="-122"/>
              </a:rPr>
              <a:t>命令集</a:t>
            </a:r>
            <a:r>
              <a:rPr lang="en-US" altLang="zh-CN" sz="2400" b="0">
                <a:solidFill>
                  <a:schemeClr val="tx1"/>
                </a:solidFill>
                <a:latin typeface="Times New Roman" panose="02020603050405020304" pitchFamily="18" charset="0"/>
                <a:ea typeface="宋体" pitchFamily="2" charset="-122"/>
              </a:rPr>
              <a:t>)</a:t>
            </a:r>
            <a:endParaRPr lang="en-US" altLang="zh-CN" sz="2400" b="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8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键盘命令操作</a:t>
            </a:r>
            <a:r>
              <a:rPr lang="zh-CN" altLang="en-US" sz="2000" b="0" i="1" dirty="0">
                <a:solidFill>
                  <a:schemeClr val="tx1"/>
                </a:solidFill>
                <a:latin typeface="Times New Roman" panose="02020603050405020304" pitchFamily="18" charset="0"/>
                <a:sym typeface="+mn-ea"/>
              </a:rPr>
              <a:t>（命令接口）</a:t>
            </a:r>
            <a:endParaRPr lang="zh-CN" altLang="en-US" sz="2000" b="0" i="1" u="none" baseline="0" dirty="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8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图形界面操作（命令接口）</a:t>
            </a:r>
            <a:endParaRPr lang="zh-CN" altLang="en-US" sz="2000" b="0" i="1" u="none" baseline="0" dirty="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8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系统调用接口（编程接口）</a:t>
            </a:r>
            <a:endParaRPr lang="zh-CN" altLang="en-US" sz="2000" b="0" i="1" u="none" baseline="0" dirty="0">
              <a:solidFill>
                <a:schemeClr val="tx1"/>
              </a:solidFill>
              <a:latin typeface="Times New Roman" panose="02020603050405020304" pitchFamily="18" charset="0"/>
              <a:ea typeface="宋体" pitchFamily="2" charset="-122"/>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x-none" altLang="zh-CN" sz="2400" b="0" dirty="0">
                <a:solidFill>
                  <a:schemeClr val="tx1"/>
                </a:solidFill>
                <a:latin typeface="Times New Roman" panose="02020603050405020304" pitchFamily="18" charset="0"/>
                <a:ea typeface="方正书宋_GBK" panose="02000000000000000000" charset="-122"/>
                <a:sym typeface="Arial" panose="02080604020202020204" pitchFamily="34" charset="0"/>
              </a:rPr>
              <a:t>激活系统，提供服务（</a:t>
            </a:r>
            <a:r>
              <a:rPr lang="zh-CN" altLang="en-US" sz="2400" b="0" dirty="0">
                <a:solidFill>
                  <a:schemeClr val="tx1"/>
                </a:solidFill>
                <a:latin typeface="Times New Roman" panose="02020603050405020304" pitchFamily="18" charset="0"/>
                <a:ea typeface="宋体" pitchFamily="2" charset="-122"/>
              </a:rPr>
              <a:t>多用户环境，</a:t>
            </a:r>
            <a:r>
              <a:rPr lang="zh-CN" altLang="en-US" sz="2400" b="0" dirty="0">
                <a:solidFill>
                  <a:schemeClr val="tx1"/>
                </a:solidFill>
                <a:latin typeface="Times New Roman" panose="02020603050405020304" pitchFamily="18" charset="0"/>
                <a:ea typeface="方正书宋_GBK" panose="02000000000000000000" charset="-122"/>
                <a:sym typeface="Arial" panose="02080604020202020204" pitchFamily="34" charset="0"/>
              </a:rPr>
              <a:t>分时系统</a:t>
            </a:r>
            <a:r>
              <a:rPr lang="x-none" altLang="zh-CN" sz="2400" b="0" dirty="0">
                <a:solidFill>
                  <a:schemeClr val="tx1"/>
                </a:solidFill>
                <a:latin typeface="Times New Roman" panose="02020603050405020304" pitchFamily="18" charset="0"/>
                <a:ea typeface="方正书宋_GBK" panose="02000000000000000000" charset="-122"/>
                <a:sym typeface="Arial" panose="02080604020202020204" pitchFamily="34" charset="0"/>
              </a:rPr>
              <a:t>）</a:t>
            </a:r>
            <a:endParaRPr lang="x-none" altLang="zh-CN" sz="2400" b="0" dirty="0">
              <a:solidFill>
                <a:schemeClr val="tx1"/>
              </a:solidFill>
              <a:latin typeface="Times New Roman" panose="02020603050405020304" pitchFamily="18" charset="0"/>
              <a:ea typeface="方正书宋_GBK" panose="02000000000000000000"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xEl>
                                              <p:charRg st="0" end="10"/>
                                            </p:txEl>
                                          </p:spTgt>
                                        </p:tgtEl>
                                        <p:attrNameLst>
                                          <p:attrName>style.visibility</p:attrName>
                                        </p:attrNameLst>
                                      </p:cBhvr>
                                      <p:to>
                                        <p:strVal val="visible"/>
                                      </p:to>
                                    </p:set>
                                    <p:anim calcmode="lin" valueType="num">
                                      <p:cBhvr additive="base">
                                        <p:cTn id="7" dur="1000" fill="hold"/>
                                        <p:tgtEl>
                                          <p:spTgt spid="1126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0"/>
                                        </p:tgtEl>
                                        <p:attrNameLst>
                                          <p:attrName>style.visibility</p:attrName>
                                        </p:attrNameLst>
                                      </p:cBhvr>
                                      <p:to>
                                        <p:strVal val="visible"/>
                                      </p:to>
                                    </p:set>
                                    <p:anim calcmode="lin" valueType="num">
                                      <p:cBhvr additive="base">
                                        <p:cTn id="13" dur="500" fill="hold"/>
                                        <p:tgtEl>
                                          <p:spTgt spid="11270"/>
                                        </p:tgtEl>
                                        <p:attrNameLst>
                                          <p:attrName>ppt_x</p:attrName>
                                        </p:attrNameLst>
                                      </p:cBhvr>
                                      <p:tavLst>
                                        <p:tav tm="0">
                                          <p:val>
                                            <p:strVal val="#ppt_x"/>
                                          </p:val>
                                        </p:tav>
                                        <p:tav tm="100000">
                                          <p:val>
                                            <p:strVal val="#ppt_x"/>
                                          </p:val>
                                        </p:tav>
                                      </p:tavLst>
                                    </p:anim>
                                    <p:anim calcmode="lin" valueType="num">
                                      <p:cBhvr additive="base">
                                        <p:cTn id="1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1127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矩形 4608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系统功能调用</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41986" name="内容占位符 4608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2">
                                            <p:txEl>
                                              <p:charRg st="1" end="8"/>
                                            </p:txEl>
                                          </p:spTgt>
                                        </p:tgtEl>
                                        <p:attrNameLst>
                                          <p:attrName>style.visibility</p:attrName>
                                        </p:attrNameLst>
                                      </p:cBhvr>
                                      <p:to>
                                        <p:strVal val="visible"/>
                                      </p:to>
                                    </p:set>
                                    <p:anim calcmode="lin" valueType="num">
                                      <p:cBhvr additive="base">
                                        <p:cTn id="7" dur="1000" fill="hold"/>
                                        <p:tgtEl>
                                          <p:spTgt spid="4608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34</a:t>
            </a:r>
            <a:endParaRPr lang="zh-CN" altLang="en-US" sz="1400" b="0" dirty="0">
              <a:solidFill>
                <a:schemeClr val="tx2"/>
              </a:solidFill>
              <a:latin typeface="Times New Roman" panose="02020603050405020304" pitchFamily="18" charset="0"/>
              <a:ea typeface="宋体" pitchFamily="2" charset="-122"/>
            </a:endParaRPr>
          </a:p>
        </p:txBody>
      </p:sp>
      <p:sp>
        <p:nvSpPr>
          <p:cNvPr id="72707" name="矩形 72706"/>
          <p:cNvSpPr/>
          <p:nvPr/>
        </p:nvSpPr>
        <p:spPr>
          <a:xfrm>
            <a:off x="141288" y="658813"/>
            <a:ext cx="8509000" cy="725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什么是系统功能调用</a:t>
            </a:r>
            <a:endParaRPr lang="zh-CN" altLang="en-US" b="1" strike="noStrike" noProof="1">
              <a:solidFill>
                <a:srgbClr val="990000"/>
              </a:solidFill>
              <a:latin typeface="Times New Roman" panose="02020603050405020304" pitchFamily="18" charset="0"/>
              <a:ea typeface="宋体" pitchFamily="2" charset="-122"/>
            </a:endParaRPr>
          </a:p>
        </p:txBody>
      </p:sp>
      <p:grpSp>
        <p:nvGrpSpPr>
          <p:cNvPr id="72709" name="组合 72708"/>
          <p:cNvGrpSpPr/>
          <p:nvPr/>
        </p:nvGrpSpPr>
        <p:grpSpPr>
          <a:xfrm>
            <a:off x="1636713" y="1539875"/>
            <a:ext cx="4538663" cy="2665413"/>
            <a:chOff x="91" y="0"/>
            <a:chExt cx="2859" cy="1679"/>
          </a:xfrm>
        </p:grpSpPr>
        <p:sp>
          <p:nvSpPr>
            <p:cNvPr id="43012" name="文本框 72709"/>
            <p:cNvSpPr txBox="1"/>
            <p:nvPr/>
          </p:nvSpPr>
          <p:spPr>
            <a:xfrm>
              <a:off x="91" y="406"/>
              <a:ext cx="292" cy="674"/>
            </a:xfrm>
            <a:prstGeom prst="rect">
              <a:avLst/>
            </a:prstGeom>
            <a:noFill/>
            <a:ln w="9525">
              <a:noFill/>
              <a:miter/>
            </a:ln>
          </p:spPr>
          <p:txBody>
            <a:bodyPr anchor="t">
              <a:spAutoFit/>
            </a:bodyPr>
            <a:p>
              <a:pPr lvl="0"/>
              <a:r>
                <a:rPr lang="zh-CN" altLang="en-US" sz="1600" b="0">
                  <a:solidFill>
                    <a:schemeClr val="tx1"/>
                  </a:solidFill>
                  <a:latin typeface="Times New Roman" panose="02020603050405020304" pitchFamily="18" charset="0"/>
                  <a:ea typeface="宋体" pitchFamily="2" charset="-122"/>
                </a:rPr>
                <a:t>应</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用</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程</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dirty="0">
                  <a:solidFill>
                    <a:schemeClr val="tx1"/>
                  </a:solidFill>
                  <a:latin typeface="Times New Roman" panose="02020603050405020304" pitchFamily="18" charset="0"/>
                  <a:ea typeface="宋体" pitchFamily="2" charset="-122"/>
                </a:rPr>
                <a:t>序</a:t>
              </a:r>
              <a:r>
                <a:rPr lang="zh-CN" altLang="en-US" sz="1600" b="0">
                  <a:solidFill>
                    <a:schemeClr val="tx1"/>
                  </a:solidFill>
                  <a:latin typeface="Times New Roman" panose="02020603050405020304" pitchFamily="18" charset="0"/>
                  <a:ea typeface="宋体" pitchFamily="2" charset="-122"/>
                </a:rPr>
                <a:t> </a:t>
              </a:r>
              <a:endParaRPr lang="zh-CN" altLang="en-US" sz="1600" b="0">
                <a:solidFill>
                  <a:schemeClr val="tx1"/>
                </a:solidFill>
                <a:latin typeface="Times New Roman" panose="02020603050405020304" pitchFamily="18" charset="0"/>
                <a:ea typeface="宋体" pitchFamily="2" charset="-122"/>
              </a:endParaRPr>
            </a:p>
          </p:txBody>
        </p:sp>
        <p:sp>
          <p:nvSpPr>
            <p:cNvPr id="43013" name="直接连接符 72710"/>
            <p:cNvSpPr/>
            <p:nvPr/>
          </p:nvSpPr>
          <p:spPr>
            <a:xfrm>
              <a:off x="488" y="743"/>
              <a:ext cx="908" cy="0"/>
            </a:xfrm>
            <a:prstGeom prst="line">
              <a:avLst/>
            </a:prstGeom>
            <a:ln w="317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3014" name="文本框 72711"/>
            <p:cNvSpPr txBox="1"/>
            <p:nvPr/>
          </p:nvSpPr>
          <p:spPr>
            <a:xfrm>
              <a:off x="488" y="522"/>
              <a:ext cx="671" cy="212"/>
            </a:xfrm>
            <a:prstGeom prst="rect">
              <a:avLst/>
            </a:prstGeom>
            <a:noFill/>
            <a:ln w="9525">
              <a:noFill/>
              <a:miter/>
            </a:ln>
          </p:spPr>
          <p:txBody>
            <a:bodyPr anchor="t">
              <a:spAutoFit/>
            </a:bodyPr>
            <a:p>
              <a:pPr lvl="0"/>
              <a:r>
                <a:rPr lang="zh-CN" altLang="en-US" sz="1600" b="0">
                  <a:solidFill>
                    <a:schemeClr val="tx1"/>
                  </a:solidFill>
                  <a:latin typeface="Times New Roman" panose="02020603050405020304" pitchFamily="18" charset="0"/>
                  <a:ea typeface="宋体" pitchFamily="2" charset="-122"/>
                </a:rPr>
                <a:t> 系统调用 </a:t>
              </a:r>
              <a:endParaRPr lang="zh-CN" altLang="en-US" sz="1600" b="0">
                <a:solidFill>
                  <a:schemeClr val="tx1"/>
                </a:solidFill>
                <a:latin typeface="Times New Roman" panose="02020603050405020304" pitchFamily="18" charset="0"/>
                <a:ea typeface="宋体" pitchFamily="2" charset="-122"/>
              </a:endParaRPr>
            </a:p>
          </p:txBody>
        </p:sp>
        <p:sp>
          <p:nvSpPr>
            <p:cNvPr id="43015" name="直接连接符 72712"/>
            <p:cNvSpPr/>
            <p:nvPr/>
          </p:nvSpPr>
          <p:spPr>
            <a:xfrm>
              <a:off x="1244" y="0"/>
              <a:ext cx="0" cy="1603"/>
            </a:xfrm>
            <a:prstGeom prst="line">
              <a:avLst/>
            </a:prstGeom>
            <a:ln w="38100"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43016" name="组合 72713"/>
            <p:cNvGrpSpPr/>
            <p:nvPr/>
          </p:nvGrpSpPr>
          <p:grpSpPr>
            <a:xfrm>
              <a:off x="1565" y="225"/>
              <a:ext cx="1385" cy="1002"/>
              <a:chOff x="0" y="0"/>
              <a:chExt cx="1385" cy="1002"/>
            </a:xfrm>
          </p:grpSpPr>
          <p:sp>
            <p:nvSpPr>
              <p:cNvPr id="43017" name="文本框 72714"/>
              <p:cNvSpPr txBox="1"/>
              <p:nvPr/>
            </p:nvSpPr>
            <p:spPr>
              <a:xfrm>
                <a:off x="0" y="1"/>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a:solidFill>
                      <a:schemeClr val="tx1"/>
                    </a:solidFill>
                    <a:latin typeface="Times New Roman" panose="02020603050405020304" pitchFamily="18" charset="0"/>
                    <a:ea typeface="宋体" pitchFamily="2" charset="-122"/>
                  </a:rPr>
                  <a:t>中  央</a:t>
                </a:r>
                <a:endParaRPr lang="zh-CN" altLang="en-US" sz="1600" b="0">
                  <a:solidFill>
                    <a:schemeClr val="tx1"/>
                  </a:solidFill>
                  <a:latin typeface="Times New Roman" panose="02020603050405020304" pitchFamily="18" charset="0"/>
                  <a:ea typeface="宋体" pitchFamily="2" charset="-122"/>
                </a:endParaRPr>
              </a:p>
              <a:p>
                <a:pPr lvl="0" algn="ctr">
                  <a:lnSpc>
                    <a:spcPct val="90000"/>
                  </a:lnSpc>
                </a:pPr>
                <a:r>
                  <a:rPr lang="zh-CN" altLang="en-US" sz="1600" b="0">
                    <a:solidFill>
                      <a:schemeClr val="tx1"/>
                    </a:solidFill>
                    <a:latin typeface="Times New Roman" panose="02020603050405020304" pitchFamily="18" charset="0"/>
                    <a:ea typeface="宋体" pitchFamily="2" charset="-122"/>
                  </a:rPr>
                  <a:t>处理机</a:t>
                </a:r>
                <a:endParaRPr lang="zh-CN" altLang="en-US" sz="1600" b="0">
                  <a:solidFill>
                    <a:schemeClr val="tx1"/>
                  </a:solidFill>
                  <a:latin typeface="Times New Roman" panose="02020603050405020304" pitchFamily="18" charset="0"/>
                  <a:ea typeface="宋体" pitchFamily="2" charset="-122"/>
                </a:endParaRPr>
              </a:p>
            </p:txBody>
          </p:sp>
          <p:sp>
            <p:nvSpPr>
              <p:cNvPr id="43018" name="文本框 72715"/>
              <p:cNvSpPr txBox="1"/>
              <p:nvPr/>
            </p:nvSpPr>
            <p:spPr>
              <a:xfrm>
                <a:off x="851" y="0"/>
                <a:ext cx="525" cy="418"/>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150000"/>
                  </a:lnSpc>
                </a:pPr>
                <a:r>
                  <a:rPr lang="zh-CN" altLang="en-US" sz="1600" b="0">
                    <a:solidFill>
                      <a:schemeClr val="tx1"/>
                    </a:solidFill>
                    <a:latin typeface="Times New Roman" panose="02020603050405020304" pitchFamily="18" charset="0"/>
                    <a:ea typeface="宋体" pitchFamily="2" charset="-122"/>
                  </a:rPr>
                  <a:t>存储器</a:t>
                </a:r>
                <a:endParaRPr lang="zh-CN" altLang="en-US" sz="1600" b="0">
                  <a:solidFill>
                    <a:schemeClr val="tx1"/>
                  </a:solidFill>
                  <a:latin typeface="Times New Roman" panose="02020603050405020304" pitchFamily="18" charset="0"/>
                  <a:ea typeface="宋体" pitchFamily="2" charset="-122"/>
                </a:endParaRPr>
              </a:p>
              <a:p>
                <a:pPr lvl="0">
                  <a:lnSpc>
                    <a:spcPct val="80000"/>
                  </a:lnSpc>
                </a:pPr>
                <a:endParaRPr lang="zh-CN" altLang="en-US" sz="1600" b="0">
                  <a:solidFill>
                    <a:schemeClr val="tx1"/>
                  </a:solidFill>
                  <a:latin typeface="Times New Roman" panose="02020603050405020304" pitchFamily="18" charset="0"/>
                  <a:ea typeface="宋体" pitchFamily="2" charset="-122"/>
                </a:endParaRPr>
              </a:p>
            </p:txBody>
          </p:sp>
          <p:sp>
            <p:nvSpPr>
              <p:cNvPr id="43019" name="文本框 72716"/>
              <p:cNvSpPr txBox="1"/>
              <p:nvPr/>
            </p:nvSpPr>
            <p:spPr>
              <a:xfrm>
                <a:off x="0" y="659"/>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a:solidFill>
                      <a:schemeClr val="tx1"/>
                    </a:solidFill>
                    <a:latin typeface="Times New Roman" panose="02020603050405020304" pitchFamily="18" charset="0"/>
                    <a:ea typeface="宋体" pitchFamily="2" charset="-122"/>
                  </a:rPr>
                  <a:t>外  部</a:t>
                </a:r>
                <a:endParaRPr lang="zh-CN" altLang="en-US" sz="1600" b="0">
                  <a:solidFill>
                    <a:schemeClr val="tx1"/>
                  </a:solidFill>
                  <a:latin typeface="Times New Roman" panose="02020603050405020304" pitchFamily="18" charset="0"/>
                  <a:ea typeface="宋体" pitchFamily="2" charset="-122"/>
                </a:endParaRPr>
              </a:p>
              <a:p>
                <a:pPr lvl="0" algn="ctr">
                  <a:lnSpc>
                    <a:spcPct val="90000"/>
                  </a:lnSpc>
                </a:pPr>
                <a:r>
                  <a:rPr lang="zh-CN" altLang="en-US" sz="1600" b="0">
                    <a:solidFill>
                      <a:schemeClr val="tx1"/>
                    </a:solidFill>
                    <a:latin typeface="Times New Roman" panose="02020603050405020304" pitchFamily="18" charset="0"/>
                    <a:ea typeface="宋体" pitchFamily="2" charset="-122"/>
                  </a:rPr>
                  <a:t>设  备</a:t>
                </a:r>
                <a:endParaRPr lang="zh-CN" altLang="en-US" sz="1600" b="0">
                  <a:solidFill>
                    <a:schemeClr val="tx1"/>
                  </a:solidFill>
                  <a:latin typeface="Times New Roman" panose="02020603050405020304" pitchFamily="18" charset="0"/>
                  <a:ea typeface="宋体" pitchFamily="2" charset="-122"/>
                </a:endParaRPr>
              </a:p>
            </p:txBody>
          </p:sp>
          <p:sp>
            <p:nvSpPr>
              <p:cNvPr id="43020" name="文本框 72717"/>
              <p:cNvSpPr txBox="1"/>
              <p:nvPr/>
            </p:nvSpPr>
            <p:spPr>
              <a:xfrm>
                <a:off x="842" y="660"/>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dirty="0">
                    <a:solidFill>
                      <a:schemeClr val="tx1"/>
                    </a:solidFill>
                    <a:latin typeface="Times New Roman" panose="02020603050405020304" pitchFamily="18" charset="0"/>
                    <a:ea typeface="宋体" pitchFamily="2" charset="-122"/>
                  </a:rPr>
                  <a:t>进 程</a:t>
                </a:r>
                <a:endParaRPr lang="zh-CN" altLang="en-US" sz="1600" b="0" dirty="0">
                  <a:solidFill>
                    <a:schemeClr val="tx1"/>
                  </a:solidFill>
                  <a:latin typeface="Times New Roman" panose="02020603050405020304" pitchFamily="18" charset="0"/>
                  <a:ea typeface="宋体" pitchFamily="2" charset="-122"/>
                </a:endParaRPr>
              </a:p>
              <a:p>
                <a:pPr lvl="0" algn="ctr">
                  <a:lnSpc>
                    <a:spcPct val="90000"/>
                  </a:lnSpc>
                </a:pPr>
                <a:r>
                  <a:rPr lang="zh-CN" altLang="en-US" sz="1600" b="0" dirty="0">
                    <a:solidFill>
                      <a:schemeClr val="tx1"/>
                    </a:solidFill>
                    <a:latin typeface="Times New Roman" panose="02020603050405020304" pitchFamily="18" charset="0"/>
                    <a:ea typeface="宋体" pitchFamily="2" charset="-122"/>
                  </a:rPr>
                  <a:t>管 理</a:t>
                </a:r>
                <a:endParaRPr lang="zh-CN" altLang="en-US" sz="1600" b="0" dirty="0">
                  <a:solidFill>
                    <a:schemeClr val="tx1"/>
                  </a:solidFill>
                  <a:latin typeface="Times New Roman" panose="02020603050405020304" pitchFamily="18" charset="0"/>
                  <a:ea typeface="宋体" pitchFamily="2" charset="-122"/>
                </a:endParaRPr>
              </a:p>
            </p:txBody>
          </p:sp>
        </p:grpSp>
        <p:sp>
          <p:nvSpPr>
            <p:cNvPr id="43021" name="文本框 72718"/>
            <p:cNvSpPr txBox="1"/>
            <p:nvPr/>
          </p:nvSpPr>
          <p:spPr>
            <a:xfrm>
              <a:off x="1386" y="1436"/>
              <a:ext cx="1526" cy="243"/>
            </a:xfrm>
            <a:prstGeom prst="rect">
              <a:avLst/>
            </a:prstGeom>
            <a:noFill/>
            <a:ln w="9525">
              <a:noFill/>
              <a:miter/>
            </a:ln>
          </p:spPr>
          <p:txBody>
            <a:bodyPr anchor="t">
              <a:spAutoFit/>
            </a:bodyPr>
            <a:p>
              <a:pPr marL="914400" lvl="0" indent="-340995" algn="just">
                <a:lnSpc>
                  <a:spcPct val="120000"/>
                </a:lnSpc>
                <a:spcBef>
                  <a:spcPct val="50000"/>
                </a:spcBef>
                <a:buClr>
                  <a:schemeClr val="tx2"/>
                </a:buClr>
                <a:buSzPct val="95000"/>
                <a:buFont typeface="Wingdings" panose="05000000000000000000" pitchFamily="2" charset="2"/>
                <a:buNone/>
              </a:pPr>
              <a:r>
                <a:rPr lang="zh-CN" altLang="en-US" sz="1600" b="0" dirty="0">
                  <a:solidFill>
                    <a:schemeClr val="tx1"/>
                  </a:solidFill>
                  <a:latin typeface="Arial" panose="02080604020202020204" pitchFamily="34" charset="0"/>
                  <a:ea typeface="宋体" pitchFamily="2" charset="-122"/>
                </a:rPr>
                <a:t>操作系统内部</a:t>
              </a:r>
              <a:endParaRPr lang="zh-CN" altLang="en-US" sz="1600" b="0" dirty="0">
                <a:solidFill>
                  <a:schemeClr val="tx1"/>
                </a:solidFill>
                <a:latin typeface="Arial" panose="02080604020202020204" pitchFamily="34" charset="0"/>
                <a:ea typeface="宋体" pitchFamily="2" charset="-122"/>
              </a:endParaRPr>
            </a:p>
          </p:txBody>
        </p:sp>
      </p:grpSp>
      <p:sp>
        <p:nvSpPr>
          <p:cNvPr id="72720" name="文本框 72719"/>
          <p:cNvSpPr txBox="1"/>
          <p:nvPr/>
        </p:nvSpPr>
        <p:spPr>
          <a:xfrm>
            <a:off x="2886075" y="4243388"/>
            <a:ext cx="2136775"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系统功能调用示意图</a:t>
            </a:r>
            <a:endParaRPr lang="zh-CN" altLang="en-US" sz="1600" b="0">
              <a:solidFill>
                <a:schemeClr val="tx1"/>
              </a:solidFill>
              <a:latin typeface="Times New Roman" panose="02020603050405020304" pitchFamily="18" charset="0"/>
              <a:ea typeface="宋体" pitchFamily="2" charset="-122"/>
            </a:endParaRPr>
          </a:p>
        </p:txBody>
      </p:sp>
      <p:sp>
        <p:nvSpPr>
          <p:cNvPr id="72721" name="矩形 727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系统功能调用</a:t>
            </a:r>
            <a:endParaRPr lang="zh-CN" altLang="en-US" sz="2400" strike="noStrike" noProof="1">
              <a:ea typeface="宋体" pitchFamily="2" charset="-122"/>
            </a:endParaRPr>
          </a:p>
        </p:txBody>
      </p:sp>
      <p:sp>
        <p:nvSpPr>
          <p:cNvPr id="72722" name="矩形 72721"/>
          <p:cNvSpPr/>
          <p:nvPr/>
        </p:nvSpPr>
        <p:spPr>
          <a:xfrm>
            <a:off x="308610" y="4765675"/>
            <a:ext cx="8492490" cy="1625600"/>
          </a:xfrm>
          <a:prstGeom prst="rect">
            <a:avLst/>
          </a:prstGeom>
          <a:noFill/>
          <a:ln w="9525">
            <a:noFill/>
            <a:miter/>
          </a:ln>
        </p:spPr>
        <p:txBody>
          <a:bodyPr/>
          <a:p>
            <a:pPr lvl="0" indent="-571500">
              <a:lnSpc>
                <a:spcPct val="90000"/>
              </a:lnSpc>
              <a:spcBef>
                <a:spcPts val="0"/>
              </a:spcBef>
              <a:buClr>
                <a:schemeClr val="tx2"/>
              </a:buClr>
              <a:buSzPct val="95000"/>
              <a:buFont typeface="Wingdings" panose="05000000000000000000" pitchFamily="2" charset="2"/>
              <a:buNone/>
            </a:pPr>
            <a:r>
              <a:rPr lang="en-US" altLang="zh-CN" sz="2400" b="0" dirty="0">
                <a:solidFill>
                  <a:schemeClr val="tx1"/>
                </a:solidFill>
                <a:effectLst>
                  <a:outerShdw blurRad="38100" dist="38100" dir="2700000">
                    <a:srgbClr val="FFFFFF"/>
                  </a:outerShdw>
                </a:effectLst>
                <a:latin typeface="楷体_GB2312" pitchFamily="49" charset="-122"/>
                <a:ea typeface="楷体_GB2312" pitchFamily="49" charset="-122"/>
              </a:rPr>
              <a:t>       </a:t>
            </a:r>
            <a:r>
              <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rPr>
              <a:t>系</a:t>
            </a:r>
            <a:r>
              <a:rPr lang="zh-CN" altLang="en-US" sz="2400" b="0">
                <a:solidFill>
                  <a:schemeClr val="tx1"/>
                </a:solidFill>
                <a:effectLst>
                  <a:outerShdw blurRad="38100" dist="38100" dir="2700000">
                    <a:srgbClr val="FFFFFF"/>
                  </a:outerShdw>
                </a:effectLst>
                <a:latin typeface="楷体_GB2312" pitchFamily="49" charset="-122"/>
                <a:ea typeface="楷体_GB2312" pitchFamily="49" charset="-122"/>
              </a:rPr>
              <a:t>统</a:t>
            </a:r>
            <a:r>
              <a:rPr lang="x-none" altLang="zh-CN" sz="2400" b="0">
                <a:solidFill>
                  <a:schemeClr val="tx1"/>
                </a:solidFill>
                <a:effectLst>
                  <a:outerShdw blurRad="38100" dist="38100" dir="2700000">
                    <a:srgbClr val="FFFFFF"/>
                  </a:outerShdw>
                </a:effectLst>
                <a:latin typeface="楷体_GB2312" pitchFamily="49" charset="-122"/>
                <a:ea typeface="楷体_GB2312" pitchFamily="49" charset="-122"/>
              </a:rPr>
              <a:t>功能</a:t>
            </a:r>
            <a:r>
              <a:rPr lang="zh-CN" altLang="en-US" sz="2400" b="0">
                <a:solidFill>
                  <a:schemeClr val="tx1"/>
                </a:solidFill>
                <a:effectLst>
                  <a:outerShdw blurRad="38100" dist="38100" dir="2700000">
                    <a:srgbClr val="FFFFFF"/>
                  </a:outerShdw>
                </a:effectLst>
                <a:latin typeface="楷体_GB2312" pitchFamily="49" charset="-122"/>
                <a:ea typeface="楷体_GB2312" pitchFamily="49" charset="-122"/>
              </a:rPr>
              <a:t>调用是用户在程序一级请求操作系统服务的一种手段，它不是一条简单的函数调用硬指令，而是带有一定功能号的“访管指令”。系统调用的功能并非由硬件直接提供，而是由操作系统中的一段程序完成的，即由软件方法实现</a:t>
            </a:r>
            <a:r>
              <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rPr>
              <a:t>的。</a:t>
            </a:r>
            <a:endPar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4"/>
                                            </p:txEl>
                                          </p:spTgt>
                                        </p:tgtEl>
                                        <p:attrNameLst>
                                          <p:attrName>style.visibility</p:attrName>
                                        </p:attrNameLst>
                                      </p:cBhvr>
                                      <p:to>
                                        <p:strVal val="visible"/>
                                      </p:to>
                                    </p:set>
                                    <p:anim calcmode="lin" valueType="num">
                                      <p:cBhvr additive="base">
                                        <p:cTn id="7" dur="1000" fill="hold"/>
                                        <p:tgtEl>
                                          <p:spTgt spid="7270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09"/>
                                        </p:tgtEl>
                                        <p:attrNameLst>
                                          <p:attrName>style.visibility</p:attrName>
                                        </p:attrNameLst>
                                      </p:cBhvr>
                                      <p:to>
                                        <p:strVal val="visible"/>
                                      </p:to>
                                    </p:set>
                                    <p:anim calcmode="lin" valueType="num">
                                      <p:cBhvr additive="base">
                                        <p:cTn id="13" dur="500" fill="hold"/>
                                        <p:tgtEl>
                                          <p:spTgt spid="72709"/>
                                        </p:tgtEl>
                                        <p:attrNameLst>
                                          <p:attrName>ppt_x</p:attrName>
                                        </p:attrNameLst>
                                      </p:cBhvr>
                                      <p:tavLst>
                                        <p:tav tm="0">
                                          <p:val>
                                            <p:strVal val="0-#ppt_w/2"/>
                                          </p:val>
                                        </p:tav>
                                        <p:tav tm="100000">
                                          <p:val>
                                            <p:strVal val="#ppt_x"/>
                                          </p:val>
                                        </p:tav>
                                      </p:tavLst>
                                    </p:anim>
                                    <p:anim calcmode="lin" valueType="num">
                                      <p:cBhvr additive="base">
                                        <p:cTn id="14"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2722">
                                            <p:txEl>
                                              <p:charRg st="0" end="105"/>
                                            </p:txEl>
                                          </p:spTgt>
                                        </p:tgtEl>
                                        <p:attrNameLst>
                                          <p:attrName>style.visibility</p:attrName>
                                        </p:attrNameLst>
                                      </p:cBhvr>
                                      <p:to>
                                        <p:strVal val="visible"/>
                                      </p:to>
                                    </p:set>
                                    <p:animEffect transition="in" filter="blinds(horizontal)">
                                      <p:cBhvr>
                                        <p:cTn id="23" dur="500"/>
                                        <p:tgtEl>
                                          <p:spTgt spid="72722">
                                            <p:txEl>
                                              <p:charRg st="0"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20" grpId="0"/>
      <p:bldP spid="72722"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xfrm>
            <a:off x="395288" y="2760663"/>
            <a:ext cx="8393113" cy="530225"/>
          </a:xfrm>
        </p:spPr>
        <p:txBody>
          <a:bodyPr>
            <a:spAutoFit/>
          </a:bodyPr>
          <a:p>
            <a:pPr fontAlgn="base"/>
            <a:r>
              <a:rPr lang="en-US" altLang="zh-CN" sz="3200" b="0" strike="noStrike" noProof="1">
                <a:solidFill>
                  <a:srgbClr val="990000"/>
                </a:solidFill>
                <a:latin typeface="Times New Roman" panose="02020603050405020304" pitchFamily="18" charset="0"/>
              </a:rPr>
              <a:t>2</a:t>
            </a:r>
            <a:r>
              <a:rPr lang="zh-CN" altLang="en-US" sz="3200" b="0" strike="noStrike" noProof="1" dirty="0">
                <a:solidFill>
                  <a:srgbClr val="990000"/>
                </a:solidFill>
              </a:rPr>
              <a:t>.</a:t>
            </a:r>
            <a:r>
              <a:rPr lang="zh-CN" altLang="en-US" sz="3200" b="0" strike="noStrike" noProof="1" dirty="0">
                <a:solidFill>
                  <a:srgbClr val="990000"/>
                </a:solidFill>
                <a:latin typeface="Times New Roman" panose="02020603050405020304" pitchFamily="18" charset="0"/>
              </a:rPr>
              <a:t> 系统调用的实现</a:t>
            </a:r>
            <a:endParaRPr lang="zh-CN" altLang="en-US" sz="3200" b="0" strike="noStrike" noProof="1" dirty="0">
              <a:solidFill>
                <a:srgbClr val="990000"/>
              </a:solidFill>
              <a:latin typeface="Times New Roman" panose="02020603050405020304" pitchFamily="18" charset="0"/>
            </a:endParaRPr>
          </a:p>
        </p:txBody>
      </p:sp>
      <p:sp>
        <p:nvSpPr>
          <p:cNvPr id="73731" name="文本占位符 73730"/>
          <p:cNvSpPr>
            <a:spLocks noGrp="1"/>
          </p:cNvSpPr>
          <p:nvPr>
            <p:ph idx="1"/>
          </p:nvPr>
        </p:nvSpPr>
        <p:spPr>
          <a:xfrm>
            <a:off x="266700" y="3508375"/>
            <a:ext cx="8585200" cy="2525395"/>
          </a:xfrm>
        </p:spPr>
        <p:txBody>
          <a:bodyPr wrap="square">
            <a:spAutoFit/>
          </a:bodyPr>
          <a:p>
            <a:pPr marL="609600" indent="-609600" eaLnBrk="0" fontAlgn="base">
              <a:buClr>
                <a:srgbClr val="000000"/>
              </a:buClr>
              <a:buNone/>
            </a:pPr>
            <a:r>
              <a:rPr lang="en-US" altLang="zh-CN" sz="2400" b="1" strike="noStrike" noProof="1">
                <a:solidFill>
                  <a:schemeClr val="tx1"/>
                </a:solidFill>
              </a:rPr>
              <a:t>        </a:t>
            </a:r>
            <a:r>
              <a:rPr lang="zh-CN" altLang="en-US" sz="2400" strike="noStrike" noProof="1" dirty="0">
                <a:solidFill>
                  <a:schemeClr val="tx1"/>
                </a:solidFill>
                <a:effectLst/>
              </a:rPr>
              <a:t>不同的操作系统，系统调用实现的具体方法有所不同，但其实质是相同的：</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采用统一的方式，硬件提供访管指令</a:t>
            </a:r>
            <a:r>
              <a:rPr lang="en-US" altLang="zh-CN" sz="2400" strike="noStrike" noProof="1">
                <a:solidFill>
                  <a:schemeClr val="tx1"/>
                </a:solidFill>
                <a:effectLst/>
              </a:rPr>
              <a:t>(</a:t>
            </a:r>
            <a:r>
              <a:rPr lang="zh-CN" altLang="en-US" sz="2400" strike="noStrike" noProof="1" dirty="0">
                <a:solidFill>
                  <a:schemeClr val="tx1"/>
                </a:solidFill>
                <a:effectLst/>
              </a:rPr>
              <a:t>访管中断</a:t>
            </a:r>
            <a:r>
              <a:rPr lang="en-US" altLang="zh-CN" sz="2400" strike="noStrike" noProof="1">
                <a:solidFill>
                  <a:schemeClr val="tx1"/>
                </a:solidFill>
                <a:effectLst/>
              </a:rPr>
              <a:t>): </a:t>
            </a:r>
            <a:r>
              <a:rPr lang="en-US" altLang="zh-CN" sz="2400" strike="noStrike" noProof="1" err="1">
                <a:solidFill>
                  <a:schemeClr val="tx1"/>
                </a:solidFill>
                <a:effectLst/>
              </a:rPr>
              <a:t>svn</a:t>
            </a:r>
            <a:r>
              <a:rPr lang="en-US" altLang="zh-CN" sz="2400" strike="noStrike" noProof="1">
                <a:solidFill>
                  <a:schemeClr val="tx1"/>
                </a:solidFill>
                <a:effectLst/>
              </a:rPr>
              <a:t> i</a:t>
            </a:r>
            <a:endParaRPr lang="en-US" altLang="zh-CN" sz="2400" strike="noStrike" noProof="1">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每个系统调用对应一个系统调用号；</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每个系统调用对应一个执行程序段；</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每个系统调用要求一定数量的输入参数和返回值；</a:t>
            </a:r>
            <a:endParaRPr lang="zh-CN" altLang="en-US" sz="2400" strike="noStrike" noProof="1" dirty="0">
              <a:solidFill>
                <a:schemeClr val="tx1"/>
              </a:solidFill>
              <a:effectLst/>
            </a:endParaRPr>
          </a:p>
        </p:txBody>
      </p:sp>
      <p:sp>
        <p:nvSpPr>
          <p:cNvPr id="44035" name="文本框 737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42</a:t>
            </a:r>
            <a:endParaRPr lang="zh-CN" altLang="en-US" sz="1400" b="0" dirty="0">
              <a:solidFill>
                <a:schemeClr val="tx2"/>
              </a:solidFill>
              <a:latin typeface="Times New Roman" panose="02020603050405020304" pitchFamily="18" charset="0"/>
              <a:ea typeface="宋体" pitchFamily="2" charset="-122"/>
            </a:endParaRPr>
          </a:p>
        </p:txBody>
      </p:sp>
      <p:sp>
        <p:nvSpPr>
          <p:cNvPr id="73733" name="矩形 73732"/>
          <p:cNvSpPr/>
          <p:nvPr/>
        </p:nvSpPr>
        <p:spPr>
          <a:xfrm>
            <a:off x="592138" y="676275"/>
            <a:ext cx="7772400" cy="1962150"/>
          </a:xfrm>
          <a:prstGeom prst="rect">
            <a:avLst/>
          </a:prstGeom>
          <a:noFill/>
          <a:ln w="9525">
            <a:noFill/>
            <a:miter/>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b="0" dirty="0">
                <a:solidFill>
                  <a:schemeClr val="tx1"/>
                </a:solidFill>
                <a:effectLst>
                  <a:outerShdw blurRad="38100" dist="38100" dir="2700000">
                    <a:srgbClr val="FFFFFF"/>
                  </a:outerShdw>
                </a:effectLst>
                <a:latin typeface="楷体_GB2312" pitchFamily="49" charset="-122"/>
                <a:ea typeface="宋体" pitchFamily="2" charset="-122"/>
              </a:rPr>
              <a:t>系</a:t>
            </a:r>
            <a:r>
              <a:rPr lang="zh-CN" altLang="en-US" b="0">
                <a:solidFill>
                  <a:schemeClr val="tx1"/>
                </a:solidFill>
                <a:effectLst>
                  <a:outerShdw blurRad="38100" dist="38100" dir="2700000">
                    <a:srgbClr val="FFFFFF"/>
                  </a:outerShdw>
                </a:effectLst>
                <a:latin typeface="楷体_GB2312" pitchFamily="49" charset="-122"/>
                <a:ea typeface="宋体" pitchFamily="2" charset="-122"/>
              </a:rPr>
              <a:t>统调用是操作系统提供给编程人员的唯一接口。利用系统调用，可动态请求和释放系统资源、完成与硬件相关的工作以及控制程序的执行等。</a:t>
            </a:r>
            <a:endParaRPr lang="zh-CN" altLang="en-US" b="0">
              <a:solidFill>
                <a:schemeClr val="tx1"/>
              </a:solidFill>
              <a:effectLst>
                <a:outerShdw blurRad="38100" dist="38100" dir="2700000">
                  <a:srgbClr val="FFFFFF"/>
                </a:outerShdw>
              </a:effectLst>
              <a:latin typeface="楷体_GB2312" pitchFamily="49"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3">
                                            <p:txEl>
                                              <p:charRg st="0" end="68"/>
                                            </p:txEl>
                                          </p:spTgt>
                                        </p:tgtEl>
                                        <p:attrNameLst>
                                          <p:attrName>style.visibility</p:attrName>
                                        </p:attrNameLst>
                                      </p:cBhvr>
                                      <p:to>
                                        <p:strVal val="visible"/>
                                      </p:to>
                                    </p:set>
                                    <p:animEffect transition="in" filter="blinds(horizontal)">
                                      <p:cBhvr>
                                        <p:cTn id="7" dur="500"/>
                                        <p:tgtEl>
                                          <p:spTgt spid="73733">
                                            <p:txEl>
                                              <p:charRg st="0"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747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43</a:t>
            </a:r>
            <a:endParaRPr lang="zh-CN" altLang="en-US" sz="1400" b="0" dirty="0">
              <a:solidFill>
                <a:schemeClr val="tx2"/>
              </a:solidFill>
              <a:latin typeface="Times New Roman" panose="02020603050405020304" pitchFamily="18" charset="0"/>
              <a:ea typeface="宋体" pitchFamily="2" charset="-122"/>
            </a:endParaRPr>
          </a:p>
        </p:txBody>
      </p:sp>
      <p:sp>
        <p:nvSpPr>
          <p:cNvPr id="74755" name="文本框 74754"/>
          <p:cNvSpPr txBox="1"/>
          <p:nvPr/>
        </p:nvSpPr>
        <p:spPr>
          <a:xfrm>
            <a:off x="160338" y="582613"/>
            <a:ext cx="7075488" cy="72548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buFont typeface="Wingdings" panose="05000000000000000000" pitchFamily="2" charset="2"/>
              <a:buNone/>
            </a:pP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系统调用执行示意图：</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grpSp>
        <p:nvGrpSpPr>
          <p:cNvPr id="74756" name="组合 74755"/>
          <p:cNvGrpSpPr/>
          <p:nvPr/>
        </p:nvGrpSpPr>
        <p:grpSpPr>
          <a:xfrm>
            <a:off x="4821238" y="1620838"/>
            <a:ext cx="2006600" cy="3602037"/>
            <a:chOff x="0" y="0"/>
            <a:chExt cx="1160" cy="2269"/>
          </a:xfrm>
        </p:grpSpPr>
        <p:sp>
          <p:nvSpPr>
            <p:cNvPr id="45060" name="文本框 74756"/>
            <p:cNvSpPr txBox="1"/>
            <p:nvPr/>
          </p:nvSpPr>
          <p:spPr>
            <a:xfrm>
              <a:off x="417" y="2057"/>
              <a:ext cx="365" cy="212"/>
            </a:xfrm>
            <a:prstGeom prst="rect">
              <a:avLst/>
            </a:prstGeom>
            <a:noFill/>
            <a:ln w="9525">
              <a:noFill/>
              <a:miter/>
            </a:ln>
          </p:spPr>
          <p:txBody>
            <a:bodyPr anchor="t">
              <a:spAutoFit/>
            </a:bodyPr>
            <a:p>
              <a:pPr lvl="0">
                <a:spcBef>
                  <a:spcPct val="50000"/>
                </a:spcBef>
              </a:pPr>
              <a:endParaRPr lang="zh-CN" altLang="en-US" sz="1600" b="0" dirty="0">
                <a:solidFill>
                  <a:schemeClr val="tx1"/>
                </a:solidFill>
                <a:latin typeface="Times New Roman" panose="02020603050405020304" pitchFamily="18" charset="0"/>
                <a:ea typeface="宋体" pitchFamily="2" charset="-122"/>
              </a:endParaRPr>
            </a:p>
          </p:txBody>
        </p:sp>
        <p:sp>
          <p:nvSpPr>
            <p:cNvPr id="45061" name="文本框 74757"/>
            <p:cNvSpPr txBox="1"/>
            <p:nvPr/>
          </p:nvSpPr>
          <p:spPr>
            <a:xfrm>
              <a:off x="306" y="526"/>
              <a:ext cx="706" cy="1674"/>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a:t>
              </a:r>
              <a:endParaRPr lang="zh-CN" altLang="en-US" sz="1600" b="0">
                <a:solidFill>
                  <a:schemeClr val="tx1"/>
                </a:solidFill>
                <a:latin typeface="Times New Roman" panose="02020603050405020304" pitchFamily="18" charset="0"/>
                <a:ea typeface="宋体" pitchFamily="2" charset="-122"/>
              </a:endParaRPr>
            </a:p>
          </p:txBody>
        </p:sp>
        <p:sp>
          <p:nvSpPr>
            <p:cNvPr id="45062" name="直接连接符 74758"/>
            <p:cNvSpPr/>
            <p:nvPr/>
          </p:nvSpPr>
          <p:spPr>
            <a:xfrm>
              <a:off x="299" y="813"/>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63" name="直接连接符 74759"/>
            <p:cNvSpPr/>
            <p:nvPr/>
          </p:nvSpPr>
          <p:spPr>
            <a:xfrm>
              <a:off x="305" y="1100"/>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64" name="文本框 74760"/>
            <p:cNvSpPr txBox="1"/>
            <p:nvPr/>
          </p:nvSpPr>
          <p:spPr>
            <a:xfrm>
              <a:off x="509" y="765"/>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45065" name="文本框 74761"/>
            <p:cNvSpPr txBox="1"/>
            <p:nvPr/>
          </p:nvSpPr>
          <p:spPr>
            <a:xfrm>
              <a:off x="509" y="478"/>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0</a:t>
              </a:r>
              <a:endParaRPr lang="en-US" altLang="zh-CN" sz="1600" b="0" baseline="-25000">
                <a:solidFill>
                  <a:schemeClr val="tx1"/>
                </a:solidFill>
                <a:latin typeface="Times New Roman" panose="02020603050405020304" pitchFamily="18" charset="0"/>
                <a:ea typeface="宋体" pitchFamily="2" charset="-122"/>
              </a:endParaRPr>
            </a:p>
          </p:txBody>
        </p:sp>
        <p:sp>
          <p:nvSpPr>
            <p:cNvPr id="45066" name="直接连接符 74762"/>
            <p:cNvSpPr/>
            <p:nvPr/>
          </p:nvSpPr>
          <p:spPr>
            <a:xfrm>
              <a:off x="305" y="1387"/>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67" name="文本框 74763"/>
            <p:cNvSpPr txBox="1"/>
            <p:nvPr/>
          </p:nvSpPr>
          <p:spPr>
            <a:xfrm>
              <a:off x="485" y="1100"/>
              <a:ext cx="184"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45068" name="文本框 74764"/>
            <p:cNvSpPr txBox="1"/>
            <p:nvPr/>
          </p:nvSpPr>
          <p:spPr>
            <a:xfrm>
              <a:off x="509" y="1341"/>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i</a:t>
              </a:r>
              <a:endParaRPr lang="en-US" altLang="zh-CN" sz="1600" b="0" baseline="-25000">
                <a:solidFill>
                  <a:schemeClr val="tx1"/>
                </a:solidFill>
                <a:latin typeface="Times New Roman" panose="02020603050405020304" pitchFamily="18" charset="0"/>
                <a:ea typeface="宋体" pitchFamily="2" charset="-122"/>
              </a:endParaRPr>
            </a:p>
          </p:txBody>
        </p:sp>
        <p:sp>
          <p:nvSpPr>
            <p:cNvPr id="45069" name="文本框 74765"/>
            <p:cNvSpPr txBox="1"/>
            <p:nvPr/>
          </p:nvSpPr>
          <p:spPr>
            <a:xfrm>
              <a:off x="284" y="0"/>
              <a:ext cx="876" cy="383"/>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例行子程序</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入口地址表</a:t>
              </a:r>
              <a:endParaRPr lang="zh-CN" altLang="en-US" sz="1600" b="0">
                <a:solidFill>
                  <a:schemeClr val="tx1"/>
                </a:solidFill>
                <a:latin typeface="Times New Roman" panose="02020603050405020304" pitchFamily="18" charset="0"/>
                <a:ea typeface="宋体" pitchFamily="2" charset="-122"/>
              </a:endParaRPr>
            </a:p>
          </p:txBody>
        </p:sp>
        <p:sp>
          <p:nvSpPr>
            <p:cNvPr id="45070" name="文本框 74766"/>
            <p:cNvSpPr txBox="1"/>
            <p:nvPr/>
          </p:nvSpPr>
          <p:spPr>
            <a:xfrm>
              <a:off x="8" y="383"/>
              <a:ext cx="412"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A+0</a:t>
              </a:r>
              <a:endParaRPr lang="en-US" altLang="zh-CN" sz="1600" b="0">
                <a:solidFill>
                  <a:schemeClr val="tx1"/>
                </a:solidFill>
                <a:latin typeface="Times New Roman" panose="02020603050405020304" pitchFamily="18" charset="0"/>
                <a:ea typeface="宋体" pitchFamily="2" charset="-122"/>
              </a:endParaRPr>
            </a:p>
          </p:txBody>
        </p:sp>
        <p:sp>
          <p:nvSpPr>
            <p:cNvPr id="45071" name="文本框 74767"/>
            <p:cNvSpPr txBox="1"/>
            <p:nvPr/>
          </p:nvSpPr>
          <p:spPr>
            <a:xfrm>
              <a:off x="0" y="686"/>
              <a:ext cx="412"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A+1</a:t>
              </a:r>
              <a:endParaRPr lang="en-US" altLang="zh-CN" sz="1600" b="0">
                <a:solidFill>
                  <a:schemeClr val="tx1"/>
                </a:solidFill>
                <a:latin typeface="Times New Roman" panose="02020603050405020304" pitchFamily="18" charset="0"/>
                <a:ea typeface="宋体" pitchFamily="2" charset="-122"/>
              </a:endParaRPr>
            </a:p>
          </p:txBody>
        </p:sp>
        <p:sp>
          <p:nvSpPr>
            <p:cNvPr id="45072" name="直接连接符 74768"/>
            <p:cNvSpPr/>
            <p:nvPr/>
          </p:nvSpPr>
          <p:spPr>
            <a:xfrm>
              <a:off x="300" y="1674"/>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73" name="文本框 74769"/>
            <p:cNvSpPr txBox="1"/>
            <p:nvPr/>
          </p:nvSpPr>
          <p:spPr>
            <a:xfrm>
              <a:off x="497" y="1770"/>
              <a:ext cx="224"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45074" name="文本框 74770"/>
            <p:cNvSpPr txBox="1"/>
            <p:nvPr/>
          </p:nvSpPr>
          <p:spPr>
            <a:xfrm>
              <a:off x="11" y="1259"/>
              <a:ext cx="357"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A+i</a:t>
              </a:r>
              <a:endParaRPr lang="en-US" altLang="zh-CN" sz="1600" b="0">
                <a:solidFill>
                  <a:schemeClr val="tx1"/>
                </a:solidFill>
                <a:latin typeface="Times New Roman" panose="02020603050405020304" pitchFamily="18" charset="0"/>
                <a:ea typeface="宋体" pitchFamily="2" charset="-122"/>
              </a:endParaRPr>
            </a:p>
          </p:txBody>
        </p:sp>
      </p:grpSp>
      <p:grpSp>
        <p:nvGrpSpPr>
          <p:cNvPr id="74772" name="组合 74771"/>
          <p:cNvGrpSpPr/>
          <p:nvPr/>
        </p:nvGrpSpPr>
        <p:grpSpPr>
          <a:xfrm>
            <a:off x="2700338" y="1819275"/>
            <a:ext cx="1357312" cy="3192463"/>
            <a:chOff x="0" y="0"/>
            <a:chExt cx="769" cy="1654"/>
          </a:xfrm>
        </p:grpSpPr>
        <p:sp>
          <p:nvSpPr>
            <p:cNvPr id="45076" name="文本框 74772"/>
            <p:cNvSpPr txBox="1"/>
            <p:nvPr/>
          </p:nvSpPr>
          <p:spPr>
            <a:xfrm>
              <a:off x="0" y="393"/>
              <a:ext cx="769" cy="1261"/>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保护现场；</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取 </a:t>
              </a:r>
              <a:r>
                <a:rPr lang="en-US" altLang="zh-CN" sz="1600" b="0">
                  <a:solidFill>
                    <a:schemeClr val="tx1"/>
                  </a:solidFill>
                  <a:latin typeface="Times New Roman" panose="02020603050405020304" pitchFamily="18" charset="0"/>
                  <a:ea typeface="宋体" pitchFamily="2" charset="-122"/>
                </a:rPr>
                <a:t>i </a:t>
              </a:r>
              <a:r>
                <a:rPr lang="zh-CN" altLang="en-US" sz="1600" b="0">
                  <a:solidFill>
                    <a:schemeClr val="tx1"/>
                  </a:solidFill>
                  <a:latin typeface="Times New Roman" panose="02020603050405020304" pitchFamily="18" charset="0"/>
                  <a:ea typeface="宋体" pitchFamily="2" charset="-122"/>
                </a:rPr>
                <a:t>值；</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按</a:t>
              </a:r>
              <a:r>
                <a:rPr lang="en-US" altLang="zh-CN" sz="1600" b="0">
                  <a:solidFill>
                    <a:schemeClr val="tx1"/>
                  </a:solidFill>
                  <a:latin typeface="Times New Roman" panose="02020603050405020304" pitchFamily="18" charset="0"/>
                  <a:ea typeface="宋体" pitchFamily="2" charset="-122"/>
                </a:rPr>
                <a:t>i </a:t>
              </a:r>
              <a:r>
                <a:rPr lang="zh-CN" altLang="en-US" sz="1600" b="0">
                  <a:solidFill>
                    <a:schemeClr val="tx1"/>
                  </a:solidFill>
                  <a:latin typeface="Times New Roman" panose="02020603050405020304" pitchFamily="18" charset="0"/>
                  <a:ea typeface="宋体" pitchFamily="2" charset="-122"/>
                </a:rPr>
                <a:t>值转移；</a:t>
              </a:r>
              <a:endParaRPr lang="zh-CN" altLang="en-US" sz="1600" b="0">
                <a:solidFill>
                  <a:schemeClr val="tx1"/>
                </a:solidFill>
                <a:latin typeface="Times New Roman" panose="02020603050405020304" pitchFamily="18" charset="0"/>
                <a:ea typeface="宋体" pitchFamily="2" charset="-122"/>
              </a:endParaRPr>
            </a:p>
            <a:p>
              <a:pPr lvl="0" algn="just"/>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b="0">
                  <a:solidFill>
                    <a:schemeClr val="tx1"/>
                  </a:solidFill>
                  <a:latin typeface="Times New Roman" panose="02020603050405020304" pitchFamily="18" charset="0"/>
                  <a:ea typeface="宋体" pitchFamily="2" charset="-122"/>
                  <a:sym typeface="MT Extra" panose="05050102010205020202" pitchFamily="18" charset="2"/>
                </a:rPr>
                <a:t>...</a:t>
              </a:r>
              <a:endParaRPr lang="zh-CN" altLang="en-US" sz="1600" b="0">
                <a:solidFill>
                  <a:schemeClr val="tx1"/>
                </a:solidFill>
                <a:latin typeface="Times New Roman" panose="02020603050405020304" pitchFamily="18" charset="0"/>
                <a:ea typeface="宋体" pitchFamily="2" charset="-122"/>
                <a:sym typeface="MT Extra" panose="05050102010205020202" pitchFamily="18" charset="2"/>
              </a:endParaRPr>
            </a:p>
            <a:p>
              <a:pPr lvl="0"/>
              <a:r>
                <a:rPr lang="zh-CN" altLang="en-US" sz="1600" b="0">
                  <a:solidFill>
                    <a:schemeClr val="tx1"/>
                  </a:solidFill>
                  <a:latin typeface="Times New Roman" panose="02020603050405020304" pitchFamily="18" charset="0"/>
                  <a:ea typeface="宋体" pitchFamily="2" charset="-122"/>
                  <a:sym typeface="Symbol" panose="05050102010706020507" pitchFamily="18" charset="2"/>
                </a:rPr>
                <a:t>     </a:t>
              </a:r>
              <a:endParaRPr lang="zh-CN" altLang="en-US" sz="1600" b="0">
                <a:solidFill>
                  <a:schemeClr val="tx1"/>
                </a:solidFill>
                <a:latin typeface="Times New Roman" panose="02020603050405020304" pitchFamily="18" charset="0"/>
                <a:ea typeface="宋体" pitchFamily="2" charset="-122"/>
                <a:sym typeface="Symbol" panose="05050102010706020507" pitchFamily="18" charset="2"/>
              </a:endParaRPr>
            </a:p>
            <a:p>
              <a:pPr lvl="0"/>
              <a:r>
                <a:rPr lang="zh-CN" altLang="en-US" sz="1600" b="0">
                  <a:solidFill>
                    <a:schemeClr val="tx1"/>
                  </a:solidFill>
                  <a:latin typeface="Times New Roman" panose="02020603050405020304" pitchFamily="18" charset="0"/>
                  <a:ea typeface="宋体" pitchFamily="2" charset="-122"/>
                </a:rPr>
                <a:t>恢复现场；</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返回；</a:t>
              </a:r>
              <a:endParaRPr lang="zh-CN" altLang="en-US" sz="1600" b="0">
                <a:solidFill>
                  <a:schemeClr val="tx1"/>
                </a:solidFill>
                <a:latin typeface="Times New Roman" panose="02020603050405020304" pitchFamily="18" charset="0"/>
                <a:ea typeface="宋体" pitchFamily="2" charset="-122"/>
              </a:endParaRPr>
            </a:p>
          </p:txBody>
        </p:sp>
        <p:sp>
          <p:nvSpPr>
            <p:cNvPr id="45077" name="文本框 74773"/>
            <p:cNvSpPr txBox="1"/>
            <p:nvPr/>
          </p:nvSpPr>
          <p:spPr>
            <a:xfrm>
              <a:off x="70" y="0"/>
              <a:ext cx="577" cy="315"/>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访管中断</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处理程序</a:t>
              </a:r>
              <a:endParaRPr lang="zh-CN" altLang="en-US" sz="1600" b="0">
                <a:solidFill>
                  <a:schemeClr val="tx1"/>
                </a:solidFill>
                <a:latin typeface="Times New Roman" panose="02020603050405020304" pitchFamily="18" charset="0"/>
                <a:ea typeface="宋体" pitchFamily="2" charset="-122"/>
              </a:endParaRPr>
            </a:p>
          </p:txBody>
        </p:sp>
      </p:grpSp>
      <p:grpSp>
        <p:nvGrpSpPr>
          <p:cNvPr id="74775" name="组合 74774"/>
          <p:cNvGrpSpPr/>
          <p:nvPr/>
        </p:nvGrpSpPr>
        <p:grpSpPr>
          <a:xfrm>
            <a:off x="930275" y="2006600"/>
            <a:ext cx="1112838" cy="2773363"/>
            <a:chOff x="0" y="0"/>
            <a:chExt cx="660" cy="1437"/>
          </a:xfrm>
        </p:grpSpPr>
        <p:sp>
          <p:nvSpPr>
            <p:cNvPr id="45079" name="文本框 74775"/>
            <p:cNvSpPr txBox="1"/>
            <p:nvPr/>
          </p:nvSpPr>
          <p:spPr>
            <a:xfrm>
              <a:off x="0" y="296"/>
              <a:ext cx="647" cy="114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rPr>
                <a:t>...</a:t>
              </a:r>
              <a:endParaRPr lang="zh-CN" altLang="en-US"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r>
                <a:rPr lang="zh-CN" altLang="en-US" sz="1600" b="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rPr>
                <a:t>svc i</a:t>
              </a:r>
              <a:endParaRPr lang="en-US" altLang="zh-CN" sz="1600" b="0">
                <a:solidFill>
                  <a:schemeClr val="tx1"/>
                </a:solidFill>
                <a:latin typeface="Times New Roman" panose="02020603050405020304" pitchFamily="18" charset="0"/>
                <a:ea typeface="宋体" pitchFamily="2" charset="-122"/>
              </a:endParaRPr>
            </a:p>
            <a:p>
              <a:pPr lvl="0" algn="just"/>
              <a:r>
                <a:rPr lang="en-US" altLang="zh-CN" sz="1600" b="0">
                  <a:solidFill>
                    <a:schemeClr val="tx1"/>
                  </a:solidFill>
                  <a:latin typeface="Times New Roman" panose="02020603050405020304" pitchFamily="18" charset="0"/>
                  <a:ea typeface="宋体" pitchFamily="2" charset="-122"/>
                </a:rPr>
                <a:t>       ...</a:t>
              </a:r>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45080" name="文本框 74776"/>
            <p:cNvSpPr txBox="1"/>
            <p:nvPr/>
          </p:nvSpPr>
          <p:spPr>
            <a:xfrm>
              <a:off x="65" y="0"/>
              <a:ext cx="595" cy="174"/>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用户程序</a:t>
              </a:r>
              <a:endParaRPr lang="zh-CN" altLang="en-US" sz="1600" b="0">
                <a:solidFill>
                  <a:schemeClr val="tx1"/>
                </a:solidFill>
                <a:latin typeface="Times New Roman" panose="02020603050405020304" pitchFamily="18" charset="0"/>
                <a:ea typeface="宋体" pitchFamily="2" charset="-122"/>
              </a:endParaRPr>
            </a:p>
          </p:txBody>
        </p:sp>
      </p:grpSp>
      <p:sp>
        <p:nvSpPr>
          <p:cNvPr id="74778" name="直接连接符 74777"/>
          <p:cNvSpPr/>
          <p:nvPr/>
        </p:nvSpPr>
        <p:spPr>
          <a:xfrm>
            <a:off x="2409825" y="1590675"/>
            <a:ext cx="0" cy="4479925"/>
          </a:xfrm>
          <a:prstGeom prst="line">
            <a:avLst/>
          </a:prstGeom>
          <a:ln w="76200" cap="flat" cmpd="sng">
            <a:solidFill>
              <a:srgbClr val="660033"/>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74779" name="直接连接符 74778"/>
          <p:cNvSpPr/>
          <p:nvPr/>
        </p:nvSpPr>
        <p:spPr>
          <a:xfrm flipV="1">
            <a:off x="2003425" y="2578100"/>
            <a:ext cx="696913" cy="685800"/>
          </a:xfrm>
          <a:prstGeom prst="line">
            <a:avLst/>
          </a:prstGeom>
          <a:ln w="38100" cap="flat" cmpd="sng">
            <a:solidFill>
              <a:srgbClr val="000066"/>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74780" name="组合 74779"/>
          <p:cNvGrpSpPr/>
          <p:nvPr/>
        </p:nvGrpSpPr>
        <p:grpSpPr>
          <a:xfrm>
            <a:off x="4060825" y="2178050"/>
            <a:ext cx="879475" cy="1649413"/>
            <a:chOff x="0" y="0"/>
            <a:chExt cx="522" cy="854"/>
          </a:xfrm>
        </p:grpSpPr>
        <p:sp>
          <p:nvSpPr>
            <p:cNvPr id="45084" name="直接连接符 74780"/>
            <p:cNvSpPr/>
            <p:nvPr/>
          </p:nvSpPr>
          <p:spPr>
            <a:xfrm>
              <a:off x="354" y="177"/>
              <a:ext cx="0" cy="303"/>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45085" name="组合 74781"/>
            <p:cNvGrpSpPr/>
            <p:nvPr/>
          </p:nvGrpSpPr>
          <p:grpSpPr>
            <a:xfrm>
              <a:off x="245" y="480"/>
              <a:ext cx="259" cy="268"/>
              <a:chOff x="0" y="0"/>
              <a:chExt cx="530" cy="456"/>
            </a:xfrm>
          </p:grpSpPr>
          <p:sp>
            <p:nvSpPr>
              <p:cNvPr id="45086" name="椭圆 74782"/>
              <p:cNvSpPr/>
              <p:nvPr/>
            </p:nvSpPr>
            <p:spPr>
              <a:xfrm>
                <a:off x="0" y="0"/>
                <a:ext cx="424" cy="304"/>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87" name="文本框 74783"/>
              <p:cNvSpPr txBox="1"/>
              <p:nvPr/>
            </p:nvSpPr>
            <p:spPr>
              <a:xfrm>
                <a:off x="0" y="0"/>
                <a:ext cx="530" cy="456"/>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45088" name="直接连接符 74784"/>
            <p:cNvSpPr/>
            <p:nvPr/>
          </p:nvSpPr>
          <p:spPr>
            <a:xfrm>
              <a:off x="0" y="577"/>
              <a:ext cx="245"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89" name="文本框 74785"/>
            <p:cNvSpPr txBox="1"/>
            <p:nvPr/>
          </p:nvSpPr>
          <p:spPr>
            <a:xfrm>
              <a:off x="245" y="0"/>
              <a:ext cx="216" cy="174"/>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endParaRPr lang="en-US" altLang="zh-CN" sz="1600" b="0">
                <a:solidFill>
                  <a:schemeClr val="tx1"/>
                </a:solidFill>
                <a:latin typeface="Times New Roman" panose="02020603050405020304" pitchFamily="18" charset="0"/>
                <a:ea typeface="宋体" pitchFamily="2" charset="-122"/>
              </a:endParaRPr>
            </a:p>
          </p:txBody>
        </p:sp>
        <p:sp>
          <p:nvSpPr>
            <p:cNvPr id="45090" name="直接连接符 74786"/>
            <p:cNvSpPr/>
            <p:nvPr/>
          </p:nvSpPr>
          <p:spPr>
            <a:xfrm>
              <a:off x="350" y="854"/>
              <a:ext cx="172"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91" name="直接连接符 74787"/>
            <p:cNvSpPr/>
            <p:nvPr/>
          </p:nvSpPr>
          <p:spPr>
            <a:xfrm>
              <a:off x="350" y="668"/>
              <a:ext cx="0" cy="186"/>
            </a:xfrm>
            <a:prstGeom prst="line">
              <a:avLst/>
            </a:prstGeom>
            <a:ln w="19050"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4789" name="直接连接符 74788"/>
          <p:cNvSpPr/>
          <p:nvPr/>
        </p:nvSpPr>
        <p:spPr>
          <a:xfrm>
            <a:off x="6472238" y="4005263"/>
            <a:ext cx="792162" cy="0"/>
          </a:xfrm>
          <a:prstGeom prst="line">
            <a:avLst/>
          </a:prstGeom>
          <a:ln w="38100" cap="flat" cmpd="sng">
            <a:solidFill>
              <a:srgbClr val="000066"/>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74790" name="组合 74789"/>
          <p:cNvGrpSpPr/>
          <p:nvPr/>
        </p:nvGrpSpPr>
        <p:grpSpPr>
          <a:xfrm>
            <a:off x="4032250" y="4262438"/>
            <a:ext cx="3216275" cy="1576387"/>
            <a:chOff x="0" y="0"/>
            <a:chExt cx="2026" cy="993"/>
          </a:xfrm>
        </p:grpSpPr>
        <p:grpSp>
          <p:nvGrpSpPr>
            <p:cNvPr id="45094" name="组合 74790"/>
            <p:cNvGrpSpPr/>
            <p:nvPr/>
          </p:nvGrpSpPr>
          <p:grpSpPr>
            <a:xfrm>
              <a:off x="709" y="5"/>
              <a:ext cx="1317" cy="980"/>
              <a:chOff x="0" y="0"/>
              <a:chExt cx="1317" cy="980"/>
            </a:xfrm>
          </p:grpSpPr>
          <p:sp>
            <p:nvSpPr>
              <p:cNvPr id="45095" name="直接连接符 74791"/>
              <p:cNvSpPr/>
              <p:nvPr/>
            </p:nvSpPr>
            <p:spPr>
              <a:xfrm flipH="1">
                <a:off x="733" y="0"/>
                <a:ext cx="584" cy="980"/>
              </a:xfrm>
              <a:prstGeom prst="line">
                <a:avLst/>
              </a:prstGeom>
              <a:ln w="38100" cap="flat" cmpd="sng">
                <a:solidFill>
                  <a:srgbClr val="663300"/>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45096" name="直接连接符 74792"/>
              <p:cNvSpPr/>
              <p:nvPr/>
            </p:nvSpPr>
            <p:spPr>
              <a:xfrm flipH="1">
                <a:off x="0" y="980"/>
                <a:ext cx="725" cy="0"/>
              </a:xfrm>
              <a:prstGeom prst="line">
                <a:avLst/>
              </a:prstGeom>
              <a:ln w="38100" cap="flat" cmpd="sng">
                <a:solidFill>
                  <a:srgbClr val="663300"/>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45097" name="直接连接符 74793"/>
            <p:cNvSpPr/>
            <p:nvPr/>
          </p:nvSpPr>
          <p:spPr>
            <a:xfrm flipH="1" flipV="1">
              <a:off x="0" y="0"/>
              <a:ext cx="708" cy="993"/>
            </a:xfrm>
            <a:prstGeom prst="line">
              <a:avLst/>
            </a:prstGeom>
            <a:ln w="38100" cap="flat" cmpd="sng">
              <a:solidFill>
                <a:srgbClr val="6633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74795" name="直接连接符 74794"/>
          <p:cNvSpPr/>
          <p:nvPr/>
        </p:nvSpPr>
        <p:spPr>
          <a:xfrm flipH="1" flipV="1">
            <a:off x="2032000" y="3416300"/>
            <a:ext cx="668655" cy="1060450"/>
          </a:xfrm>
          <a:prstGeom prst="line">
            <a:avLst/>
          </a:prstGeom>
          <a:ln w="38100" cap="flat" cmpd="sng">
            <a:solidFill>
              <a:srgbClr val="663300"/>
            </a:solidFill>
            <a:prstDash val="solid"/>
            <a:round/>
            <a:headEnd type="none" w="med" len="med"/>
            <a:tailEnd type="triangle" w="sm"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nvGrpSpPr>
          <p:cNvPr id="74796" name="组合 74795"/>
          <p:cNvGrpSpPr/>
          <p:nvPr/>
        </p:nvGrpSpPr>
        <p:grpSpPr>
          <a:xfrm>
            <a:off x="6927850" y="1662113"/>
            <a:ext cx="1501775" cy="3670300"/>
            <a:chOff x="0" y="0"/>
            <a:chExt cx="946" cy="2312"/>
          </a:xfrm>
        </p:grpSpPr>
        <p:sp>
          <p:nvSpPr>
            <p:cNvPr id="45100" name="文本框 74796"/>
            <p:cNvSpPr txBox="1"/>
            <p:nvPr/>
          </p:nvSpPr>
          <p:spPr>
            <a:xfrm>
              <a:off x="214" y="2025"/>
              <a:ext cx="500"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m</a:t>
              </a:r>
              <a:endParaRPr lang="en-US" altLang="zh-CN" sz="1600" b="0" baseline="-25000">
                <a:solidFill>
                  <a:schemeClr val="tx1"/>
                </a:solidFill>
                <a:latin typeface="Times New Roman" panose="02020603050405020304" pitchFamily="18" charset="0"/>
                <a:ea typeface="宋体" pitchFamily="2" charset="-122"/>
              </a:endParaRPr>
            </a:p>
          </p:txBody>
        </p:sp>
        <p:sp>
          <p:nvSpPr>
            <p:cNvPr id="45101" name="文本框 74797"/>
            <p:cNvSpPr txBox="1"/>
            <p:nvPr/>
          </p:nvSpPr>
          <p:spPr>
            <a:xfrm>
              <a:off x="0" y="1884"/>
              <a:ext cx="297"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m</a:t>
              </a:r>
              <a:endParaRPr lang="en-US" altLang="zh-CN" sz="1600" b="0" baseline="-25000">
                <a:solidFill>
                  <a:schemeClr val="tx1"/>
                </a:solidFill>
                <a:latin typeface="Times New Roman" panose="02020603050405020304" pitchFamily="18" charset="0"/>
                <a:ea typeface="宋体" pitchFamily="2" charset="-122"/>
              </a:endParaRPr>
            </a:p>
          </p:txBody>
        </p:sp>
        <p:sp>
          <p:nvSpPr>
            <p:cNvPr id="45102" name="文本框 74798"/>
            <p:cNvSpPr txBox="1"/>
            <p:nvPr/>
          </p:nvSpPr>
          <p:spPr>
            <a:xfrm>
              <a:off x="31" y="0"/>
              <a:ext cx="915" cy="287"/>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例行子程序</a:t>
              </a:r>
              <a:endParaRPr lang="zh-CN" altLang="en-US" sz="1600" b="0">
                <a:solidFill>
                  <a:schemeClr val="tx1"/>
                </a:solidFill>
                <a:latin typeface="Times New Roman" panose="02020603050405020304" pitchFamily="18" charset="0"/>
                <a:ea typeface="宋体" pitchFamily="2" charset="-122"/>
              </a:endParaRPr>
            </a:p>
          </p:txBody>
        </p:sp>
        <p:sp>
          <p:nvSpPr>
            <p:cNvPr id="45103" name="文本框 74799"/>
            <p:cNvSpPr txBox="1"/>
            <p:nvPr/>
          </p:nvSpPr>
          <p:spPr>
            <a:xfrm>
              <a:off x="214" y="31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0</a:t>
              </a:r>
              <a:endParaRPr lang="en-US" altLang="zh-CN" sz="1600" b="0" baseline="-25000">
                <a:solidFill>
                  <a:schemeClr val="tx1"/>
                </a:solidFill>
                <a:latin typeface="Times New Roman" panose="02020603050405020304" pitchFamily="18" charset="0"/>
                <a:ea typeface="宋体" pitchFamily="2" charset="-122"/>
              </a:endParaRPr>
            </a:p>
          </p:txBody>
        </p:sp>
        <p:sp>
          <p:nvSpPr>
            <p:cNvPr id="45104" name="文本框 74800"/>
            <p:cNvSpPr txBox="1"/>
            <p:nvPr/>
          </p:nvSpPr>
          <p:spPr>
            <a:xfrm>
              <a:off x="214" y="799"/>
              <a:ext cx="457" cy="288"/>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1</a:t>
              </a:r>
              <a:endParaRPr lang="en-US" altLang="zh-CN" sz="1600" b="0" baseline="-25000">
                <a:solidFill>
                  <a:schemeClr val="tx1"/>
                </a:solidFill>
                <a:latin typeface="Times New Roman" panose="02020603050405020304" pitchFamily="18" charset="0"/>
                <a:ea typeface="宋体" pitchFamily="2" charset="-122"/>
              </a:endParaRPr>
            </a:p>
          </p:txBody>
        </p:sp>
        <p:sp>
          <p:nvSpPr>
            <p:cNvPr id="45105" name="文本框 74801"/>
            <p:cNvSpPr txBox="1"/>
            <p:nvPr/>
          </p:nvSpPr>
          <p:spPr>
            <a:xfrm>
              <a:off x="214" y="136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i</a:t>
              </a:r>
              <a:endParaRPr lang="en-US" altLang="zh-CN" sz="1600" b="0" baseline="-25000">
                <a:solidFill>
                  <a:schemeClr val="tx1"/>
                </a:solidFill>
                <a:latin typeface="Times New Roman" panose="02020603050405020304" pitchFamily="18" charset="0"/>
                <a:ea typeface="宋体" pitchFamily="2" charset="-122"/>
              </a:endParaRPr>
            </a:p>
          </p:txBody>
        </p:sp>
        <p:sp>
          <p:nvSpPr>
            <p:cNvPr id="45106" name="文本框 74802"/>
            <p:cNvSpPr txBox="1"/>
            <p:nvPr/>
          </p:nvSpPr>
          <p:spPr>
            <a:xfrm>
              <a:off x="323" y="1719"/>
              <a:ext cx="238"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45107" name="文本框 74803"/>
            <p:cNvSpPr txBox="1"/>
            <p:nvPr/>
          </p:nvSpPr>
          <p:spPr>
            <a:xfrm>
              <a:off x="11" y="169"/>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0</a:t>
              </a:r>
              <a:endParaRPr lang="en-US" altLang="zh-CN" sz="1600" b="0" baseline="-25000">
                <a:solidFill>
                  <a:schemeClr val="tx1"/>
                </a:solidFill>
                <a:latin typeface="Times New Roman" panose="02020603050405020304" pitchFamily="18" charset="0"/>
                <a:ea typeface="宋体" pitchFamily="2" charset="-122"/>
              </a:endParaRPr>
            </a:p>
          </p:txBody>
        </p:sp>
        <p:sp>
          <p:nvSpPr>
            <p:cNvPr id="45108" name="文本框 74804"/>
            <p:cNvSpPr txBox="1"/>
            <p:nvPr/>
          </p:nvSpPr>
          <p:spPr>
            <a:xfrm>
              <a:off x="11" y="667"/>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45109" name="文本框 74805"/>
            <p:cNvSpPr txBox="1"/>
            <p:nvPr/>
          </p:nvSpPr>
          <p:spPr>
            <a:xfrm>
              <a:off x="23" y="1213"/>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i</a:t>
              </a:r>
              <a:endParaRPr lang="en-US" altLang="zh-CN" sz="1600" b="0" baseline="-25000">
                <a:solidFill>
                  <a:schemeClr val="tx1"/>
                </a:solidFill>
                <a:latin typeface="Times New Roman" panose="02020603050405020304" pitchFamily="18" charset="0"/>
                <a:ea typeface="宋体" pitchFamily="2" charset="-122"/>
              </a:endParaRPr>
            </a:p>
          </p:txBody>
        </p:sp>
        <p:sp>
          <p:nvSpPr>
            <p:cNvPr id="45110" name="文本框 74806"/>
            <p:cNvSpPr txBox="1"/>
            <p:nvPr/>
          </p:nvSpPr>
          <p:spPr>
            <a:xfrm>
              <a:off x="323" y="1098"/>
              <a:ext cx="238"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grpSp>
      <p:sp>
        <p:nvSpPr>
          <p:cNvPr id="74808" name="文本框 74807"/>
          <p:cNvSpPr txBox="1"/>
          <p:nvPr/>
        </p:nvSpPr>
        <p:spPr>
          <a:xfrm>
            <a:off x="3654425" y="6048375"/>
            <a:ext cx="252888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系统调用的执行过程</a:t>
            </a:r>
            <a:endParaRPr lang="zh-CN" altLang="en-US" sz="1600" b="0">
              <a:solidFill>
                <a:schemeClr val="tx1"/>
              </a:solidFill>
              <a:latin typeface="Times New Roman" panose="02020603050405020304" pitchFamily="18" charset="0"/>
              <a:ea typeface="宋体" pitchFamily="2" charset="-122"/>
            </a:endParaRPr>
          </a:p>
        </p:txBody>
      </p:sp>
      <p:sp>
        <p:nvSpPr>
          <p:cNvPr id="74809" name="矩形 7480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0-#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775"/>
                                        </p:tgtEl>
                                        <p:attrNameLst>
                                          <p:attrName>style.visibility</p:attrName>
                                        </p:attrNameLst>
                                      </p:cBhvr>
                                      <p:to>
                                        <p:strVal val="visible"/>
                                      </p:to>
                                    </p:set>
                                    <p:anim calcmode="lin" valueType="num">
                                      <p:cBhvr additive="base">
                                        <p:cTn id="13" dur="500" fill="hold"/>
                                        <p:tgtEl>
                                          <p:spTgt spid="74775"/>
                                        </p:tgtEl>
                                        <p:attrNameLst>
                                          <p:attrName>ppt_x</p:attrName>
                                        </p:attrNameLst>
                                      </p:cBhvr>
                                      <p:tavLst>
                                        <p:tav tm="0">
                                          <p:val>
                                            <p:strVal val="0-#ppt_w/2"/>
                                          </p:val>
                                        </p:tav>
                                        <p:tav tm="100000">
                                          <p:val>
                                            <p:strVal val="#ppt_x"/>
                                          </p:val>
                                        </p:tav>
                                      </p:tavLst>
                                    </p:anim>
                                    <p:anim calcmode="lin" valueType="num">
                                      <p:cBhvr additive="base">
                                        <p:cTn id="14" dur="500" fill="hold"/>
                                        <p:tgtEl>
                                          <p:spTgt spid="74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74772"/>
                                        </p:tgtEl>
                                        <p:attrNameLst>
                                          <p:attrName>style.visibility</p:attrName>
                                        </p:attrNameLst>
                                      </p:cBhvr>
                                      <p:to>
                                        <p:strVal val="visible"/>
                                      </p:to>
                                    </p:set>
                                    <p:anim calcmode="lin" valueType="num">
                                      <p:cBhvr additive="base">
                                        <p:cTn id="19" dur="500" fill="hold"/>
                                        <p:tgtEl>
                                          <p:spTgt spid="74772"/>
                                        </p:tgtEl>
                                        <p:attrNameLst>
                                          <p:attrName>ppt_x</p:attrName>
                                        </p:attrNameLst>
                                      </p:cBhvr>
                                      <p:tavLst>
                                        <p:tav tm="0">
                                          <p:val>
                                            <p:strVal val="#ppt_x"/>
                                          </p:val>
                                        </p:tav>
                                        <p:tav tm="100000">
                                          <p:val>
                                            <p:strVal val="#ppt_x"/>
                                          </p:val>
                                        </p:tav>
                                      </p:tavLst>
                                    </p:anim>
                                    <p:anim calcmode="lin" valueType="num">
                                      <p:cBhvr additive="base">
                                        <p:cTn id="20" dur="500" fill="hold"/>
                                        <p:tgtEl>
                                          <p:spTgt spid="7477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4796"/>
                                        </p:tgtEl>
                                        <p:attrNameLst>
                                          <p:attrName>style.visibility</p:attrName>
                                        </p:attrNameLst>
                                      </p:cBhvr>
                                      <p:to>
                                        <p:strVal val="visible"/>
                                      </p:to>
                                    </p:set>
                                    <p:anim calcmode="lin" valueType="num">
                                      <p:cBhvr additive="base">
                                        <p:cTn id="25" dur="500" fill="hold"/>
                                        <p:tgtEl>
                                          <p:spTgt spid="74796"/>
                                        </p:tgtEl>
                                        <p:attrNameLst>
                                          <p:attrName>ppt_x</p:attrName>
                                        </p:attrNameLst>
                                      </p:cBhvr>
                                      <p:tavLst>
                                        <p:tav tm="0">
                                          <p:val>
                                            <p:strVal val="1+#ppt_w/2"/>
                                          </p:val>
                                        </p:tav>
                                        <p:tav tm="100000">
                                          <p:val>
                                            <p:strVal val="#ppt_x"/>
                                          </p:val>
                                        </p:tav>
                                      </p:tavLst>
                                    </p:anim>
                                    <p:anim calcmode="lin" valueType="num">
                                      <p:cBhvr additive="base">
                                        <p:cTn id="26" dur="500" fill="hold"/>
                                        <p:tgtEl>
                                          <p:spTgt spid="7479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4756"/>
                                        </p:tgtEl>
                                        <p:attrNameLst>
                                          <p:attrName>style.visibility</p:attrName>
                                        </p:attrNameLst>
                                      </p:cBhvr>
                                      <p:to>
                                        <p:strVal val="visible"/>
                                      </p:to>
                                    </p:set>
                                    <p:anim calcmode="lin" valueType="num">
                                      <p:cBhvr additive="base">
                                        <p:cTn id="31" dur="500" fill="hold"/>
                                        <p:tgtEl>
                                          <p:spTgt spid="74756"/>
                                        </p:tgtEl>
                                        <p:attrNameLst>
                                          <p:attrName>ppt_x</p:attrName>
                                        </p:attrNameLst>
                                      </p:cBhvr>
                                      <p:tavLst>
                                        <p:tav tm="0">
                                          <p:val>
                                            <p:strVal val="#ppt_x"/>
                                          </p:val>
                                        </p:tav>
                                        <p:tav tm="100000">
                                          <p:val>
                                            <p:strVal val="#ppt_x"/>
                                          </p:val>
                                        </p:tav>
                                      </p:tavLst>
                                    </p:anim>
                                    <p:anim calcmode="lin" valueType="num">
                                      <p:cBhvr additive="base">
                                        <p:cTn id="32" dur="500" fill="hold"/>
                                        <p:tgtEl>
                                          <p:spTgt spid="7475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74778"/>
                                        </p:tgtEl>
                                        <p:attrNameLst>
                                          <p:attrName>style.visibility</p:attrName>
                                        </p:attrNameLst>
                                      </p:cBhvr>
                                      <p:to>
                                        <p:strVal val="visible"/>
                                      </p:to>
                                    </p:set>
                                    <p:anim calcmode="lin" valueType="num">
                                      <p:cBhvr additive="base">
                                        <p:cTn id="37" dur="500" fill="hold"/>
                                        <p:tgtEl>
                                          <p:spTgt spid="74778"/>
                                        </p:tgtEl>
                                        <p:attrNameLst>
                                          <p:attrName>ppt_x</p:attrName>
                                        </p:attrNameLst>
                                      </p:cBhvr>
                                      <p:tavLst>
                                        <p:tav tm="0">
                                          <p:val>
                                            <p:strVal val="#ppt_x"/>
                                          </p:val>
                                        </p:tav>
                                        <p:tav tm="100000">
                                          <p:val>
                                            <p:strVal val="#ppt_x"/>
                                          </p:val>
                                        </p:tav>
                                      </p:tavLst>
                                    </p:anim>
                                    <p:anim calcmode="lin" valueType="num">
                                      <p:cBhvr additive="base">
                                        <p:cTn id="38" dur="500" fill="hold"/>
                                        <p:tgtEl>
                                          <p:spTgt spid="7477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779"/>
                                        </p:tgtEl>
                                        <p:attrNameLst>
                                          <p:attrName>style.visibility</p:attrName>
                                        </p:attrNameLst>
                                      </p:cBhvr>
                                      <p:to>
                                        <p:strVal val="visible"/>
                                      </p:to>
                                    </p:set>
                                    <p:anim calcmode="lin" valueType="num">
                                      <p:cBhvr additive="base">
                                        <p:cTn id="43" dur="500" fill="hold"/>
                                        <p:tgtEl>
                                          <p:spTgt spid="74779"/>
                                        </p:tgtEl>
                                        <p:attrNameLst>
                                          <p:attrName>ppt_x</p:attrName>
                                        </p:attrNameLst>
                                      </p:cBhvr>
                                      <p:tavLst>
                                        <p:tav tm="0">
                                          <p:val>
                                            <p:strVal val="#ppt_x"/>
                                          </p:val>
                                        </p:tav>
                                        <p:tav tm="100000">
                                          <p:val>
                                            <p:strVal val="#ppt_x"/>
                                          </p:val>
                                        </p:tav>
                                      </p:tavLst>
                                    </p:anim>
                                    <p:anim calcmode="lin" valueType="num">
                                      <p:cBhvr additive="base">
                                        <p:cTn id="44" dur="500" fill="hold"/>
                                        <p:tgtEl>
                                          <p:spTgt spid="7477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780"/>
                                        </p:tgtEl>
                                        <p:attrNameLst>
                                          <p:attrName>style.visibility</p:attrName>
                                        </p:attrNameLst>
                                      </p:cBhvr>
                                      <p:to>
                                        <p:strVal val="visible"/>
                                      </p:to>
                                    </p:set>
                                    <p:anim calcmode="lin" valueType="num">
                                      <p:cBhvr additive="base">
                                        <p:cTn id="49" dur="500" fill="hold"/>
                                        <p:tgtEl>
                                          <p:spTgt spid="74780"/>
                                        </p:tgtEl>
                                        <p:attrNameLst>
                                          <p:attrName>ppt_x</p:attrName>
                                        </p:attrNameLst>
                                      </p:cBhvr>
                                      <p:tavLst>
                                        <p:tav tm="0">
                                          <p:val>
                                            <p:strVal val="#ppt_x"/>
                                          </p:val>
                                        </p:tav>
                                        <p:tav tm="100000">
                                          <p:val>
                                            <p:strVal val="#ppt_x"/>
                                          </p:val>
                                        </p:tav>
                                      </p:tavLst>
                                    </p:anim>
                                    <p:anim calcmode="lin" valueType="num">
                                      <p:cBhvr additive="base">
                                        <p:cTn id="50" dur="500" fill="hold"/>
                                        <p:tgtEl>
                                          <p:spTgt spid="7478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4789"/>
                                        </p:tgtEl>
                                        <p:attrNameLst>
                                          <p:attrName>style.visibility</p:attrName>
                                        </p:attrNameLst>
                                      </p:cBhvr>
                                      <p:to>
                                        <p:strVal val="visible"/>
                                      </p:to>
                                    </p:set>
                                    <p:anim calcmode="lin" valueType="num">
                                      <p:cBhvr additive="base">
                                        <p:cTn id="55" dur="500" fill="hold"/>
                                        <p:tgtEl>
                                          <p:spTgt spid="74789"/>
                                        </p:tgtEl>
                                        <p:attrNameLst>
                                          <p:attrName>ppt_x</p:attrName>
                                        </p:attrNameLst>
                                      </p:cBhvr>
                                      <p:tavLst>
                                        <p:tav tm="0">
                                          <p:val>
                                            <p:strVal val="#ppt_x"/>
                                          </p:val>
                                        </p:tav>
                                        <p:tav tm="100000">
                                          <p:val>
                                            <p:strVal val="#ppt_x"/>
                                          </p:val>
                                        </p:tav>
                                      </p:tavLst>
                                    </p:anim>
                                    <p:anim calcmode="lin" valueType="num">
                                      <p:cBhvr additive="base">
                                        <p:cTn id="56" dur="500" fill="hold"/>
                                        <p:tgtEl>
                                          <p:spTgt spid="7478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4790"/>
                                        </p:tgtEl>
                                        <p:attrNameLst>
                                          <p:attrName>style.visibility</p:attrName>
                                        </p:attrNameLst>
                                      </p:cBhvr>
                                      <p:to>
                                        <p:strVal val="visible"/>
                                      </p:to>
                                    </p:set>
                                    <p:anim calcmode="lin" valueType="num">
                                      <p:cBhvr additive="base">
                                        <p:cTn id="61" dur="500" fill="hold"/>
                                        <p:tgtEl>
                                          <p:spTgt spid="74790"/>
                                        </p:tgtEl>
                                        <p:attrNameLst>
                                          <p:attrName>ppt_x</p:attrName>
                                        </p:attrNameLst>
                                      </p:cBhvr>
                                      <p:tavLst>
                                        <p:tav tm="0">
                                          <p:val>
                                            <p:strVal val="#ppt_x"/>
                                          </p:val>
                                        </p:tav>
                                        <p:tav tm="100000">
                                          <p:val>
                                            <p:strVal val="#ppt_x"/>
                                          </p:val>
                                        </p:tav>
                                      </p:tavLst>
                                    </p:anim>
                                    <p:anim calcmode="lin" valueType="num">
                                      <p:cBhvr additive="base">
                                        <p:cTn id="62" dur="500" fill="hold"/>
                                        <p:tgtEl>
                                          <p:spTgt spid="7479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4795"/>
                                        </p:tgtEl>
                                        <p:attrNameLst>
                                          <p:attrName>style.visibility</p:attrName>
                                        </p:attrNameLst>
                                      </p:cBhvr>
                                      <p:to>
                                        <p:strVal val="visible"/>
                                      </p:to>
                                    </p:set>
                                    <p:anim calcmode="lin" valueType="num">
                                      <p:cBhvr additive="base">
                                        <p:cTn id="67" dur="500" fill="hold"/>
                                        <p:tgtEl>
                                          <p:spTgt spid="74795"/>
                                        </p:tgtEl>
                                        <p:attrNameLst>
                                          <p:attrName>ppt_x</p:attrName>
                                        </p:attrNameLst>
                                      </p:cBhvr>
                                      <p:tavLst>
                                        <p:tav tm="0">
                                          <p:val>
                                            <p:strVal val="#ppt_x"/>
                                          </p:val>
                                        </p:tav>
                                        <p:tav tm="100000">
                                          <p:val>
                                            <p:strVal val="#ppt_x"/>
                                          </p:val>
                                        </p:tav>
                                      </p:tavLst>
                                    </p:anim>
                                    <p:anim calcmode="lin" valueType="num">
                                      <p:cBhvr additive="base">
                                        <p:cTn id="68" dur="500" fill="hold"/>
                                        <p:tgtEl>
                                          <p:spTgt spid="7479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8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491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36</a:t>
            </a:r>
            <a:endParaRPr lang="zh-CN" altLang="en-US" sz="1400" b="0" dirty="0">
              <a:solidFill>
                <a:schemeClr val="tx2"/>
              </a:solidFill>
              <a:latin typeface="Times New Roman" panose="02020603050405020304" pitchFamily="18" charset="0"/>
              <a:ea typeface="宋体" pitchFamily="2" charset="-122"/>
            </a:endParaRPr>
          </a:p>
        </p:txBody>
      </p:sp>
      <p:sp>
        <p:nvSpPr>
          <p:cNvPr id="49155" name="文本框 49154"/>
          <p:cNvSpPr txBox="1"/>
          <p:nvPr/>
        </p:nvSpPr>
        <p:spPr>
          <a:xfrm>
            <a:off x="657225" y="528638"/>
            <a:ext cx="8259763" cy="1516062"/>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2400" b="0" dirty="0">
                <a:solidFill>
                  <a:srgbClr val="000099"/>
                </a:solidFill>
                <a:latin typeface="Times New Roman" panose="02020603050405020304" pitchFamily="18" charset="0"/>
                <a:ea typeface="宋体" pitchFamily="2" charset="-122"/>
              </a:rPr>
              <a:t>访</a:t>
            </a:r>
            <a:r>
              <a:rPr lang="zh-CN" altLang="en-US" sz="2400" b="0">
                <a:solidFill>
                  <a:srgbClr val="000099"/>
                </a:solidFill>
                <a:latin typeface="Times New Roman" panose="02020603050405020304" pitchFamily="18" charset="0"/>
                <a:ea typeface="宋体" pitchFamily="2" charset="-122"/>
              </a:rPr>
              <a:t>管中断</a:t>
            </a:r>
            <a:endParaRPr lang="zh-CN" altLang="en-US" sz="2400" b="0">
              <a:solidFill>
                <a:srgbClr val="000099"/>
              </a:solidFill>
              <a:latin typeface="Times New Roman" panose="02020603050405020304" pitchFamily="18" charset="0"/>
              <a:ea typeface="宋体" pitchFamily="2" charset="-122"/>
            </a:endParaRPr>
          </a:p>
          <a:p>
            <a:pPr lvl="0">
              <a:lnSpc>
                <a:spcPct val="120000"/>
              </a:lnSpc>
              <a:spcBef>
                <a:spcPct val="20000"/>
              </a:spcBef>
            </a:pPr>
            <a:r>
              <a:rPr lang="zh-CN" altLang="en-US" sz="2000" b="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当处理机执行到访管指令时发生中断，该中断称为访</a:t>
            </a:r>
            <a:r>
              <a:rPr lang="zh-CN" altLang="en-US" sz="2400" b="0" dirty="0">
                <a:solidFill>
                  <a:schemeClr val="tx1"/>
                </a:solidFill>
                <a:latin typeface="Times New Roman" panose="02020603050405020304" pitchFamily="18" charset="0"/>
                <a:ea typeface="宋体" pitchFamily="2" charset="-122"/>
              </a:rPr>
              <a:t>管中断</a:t>
            </a:r>
            <a:r>
              <a:rPr lang="zh-CN" altLang="en-US" sz="2400" b="0">
                <a:solidFill>
                  <a:schemeClr val="tx1"/>
                </a:solidFill>
                <a:latin typeface="Times New Roman" panose="02020603050405020304" pitchFamily="18" charset="0"/>
                <a:ea typeface="宋体" pitchFamily="2" charset="-122"/>
              </a:rPr>
              <a:t>，它表示正在运行的程序对操作系统的某种需求。     </a:t>
            </a:r>
            <a:endParaRPr lang="zh-CN" altLang="en-US" sz="2400" b="0">
              <a:solidFill>
                <a:schemeClr val="tx1"/>
              </a:solidFill>
              <a:latin typeface="Times New Roman" panose="02020603050405020304" pitchFamily="18" charset="0"/>
              <a:ea typeface="宋体" pitchFamily="2" charset="-122"/>
            </a:endParaRPr>
          </a:p>
        </p:txBody>
      </p:sp>
      <p:sp>
        <p:nvSpPr>
          <p:cNvPr id="49156" name="文本框 49155"/>
          <p:cNvSpPr txBox="1"/>
          <p:nvPr/>
        </p:nvSpPr>
        <p:spPr>
          <a:xfrm>
            <a:off x="630238" y="2130425"/>
            <a:ext cx="7962900" cy="2263140"/>
          </a:xfrm>
          <a:prstGeom prst="rect">
            <a:avLst/>
          </a:prstGeom>
          <a:noFill/>
          <a:ln w="9525">
            <a:noFill/>
            <a:miter/>
          </a:ln>
        </p:spPr>
        <p:txBody>
          <a:bodyPr anchor="t">
            <a:spAutoFit/>
          </a:bodyPr>
          <a:p>
            <a:pPr lvl="0">
              <a:lnSpc>
                <a:spcPct val="120000"/>
              </a:lnSpc>
              <a:spcBef>
                <a:spcPct val="2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zh-CN" altLang="en-US" sz="2000" b="0">
                <a:solidFill>
                  <a:schemeClr val="tx1"/>
                </a:solidFill>
                <a:latin typeface="Times New Roman" panose="02020603050405020304" pitchFamily="18" charset="0"/>
                <a:ea typeface="宋体" pitchFamily="2" charset="-122"/>
              </a:rPr>
              <a:t>操作系统提供实现各种功能的例行子程序，其中的每一个功能对应</a:t>
            </a:r>
            <a:r>
              <a:rPr lang="zh-CN" altLang="en-US" sz="2000" b="0" dirty="0">
                <a:solidFill>
                  <a:schemeClr val="tx1"/>
                </a:solidFill>
                <a:latin typeface="Times New Roman" panose="02020603050405020304" pitchFamily="18" charset="0"/>
                <a:ea typeface="宋体" pitchFamily="2" charset="-122"/>
              </a:rPr>
              <a:t>访管指</a:t>
            </a:r>
            <a:r>
              <a:rPr lang="zh-CN" altLang="en-US" sz="2000" b="0">
                <a:solidFill>
                  <a:schemeClr val="tx1"/>
                </a:solidFill>
                <a:latin typeface="Times New Roman" panose="02020603050405020304" pitchFamily="18" charset="0"/>
                <a:ea typeface="宋体" pitchFamily="2" charset="-122"/>
              </a:rPr>
              <a:t>令的一个功能号。例如：</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svc  0       </a:t>
            </a:r>
            <a:r>
              <a:rPr lang="zh-CN" altLang="en-US" sz="2000" b="0">
                <a:solidFill>
                  <a:schemeClr val="tx1"/>
                </a:solidFill>
                <a:latin typeface="Times New Roman" panose="02020603050405020304" pitchFamily="18" charset="0"/>
                <a:ea typeface="宋体" pitchFamily="2" charset="-122"/>
              </a:rPr>
              <a:t>显示一个字符      </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svc  1       </a:t>
            </a:r>
            <a:r>
              <a:rPr lang="zh-CN" altLang="en-US" sz="2000" b="0">
                <a:solidFill>
                  <a:schemeClr val="tx1"/>
                </a:solidFill>
                <a:latin typeface="Times New Roman" panose="02020603050405020304" pitchFamily="18" charset="0"/>
                <a:ea typeface="宋体" pitchFamily="2" charset="-122"/>
              </a:rPr>
              <a:t>打印一个字符串</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a:t>
            </a:r>
            <a:r>
              <a:rPr lang="zh-CN" altLang="en-US" sz="2000" b="0">
                <a:solidFill>
                  <a:schemeClr val="tx1"/>
                </a:solidFill>
                <a:latin typeface="Times New Roman" panose="02020603050405020304" pitchFamily="18" charset="0"/>
                <a:ea typeface="宋体" pitchFamily="2" charset="-122"/>
              </a:rPr>
              <a:t>                      </a:t>
            </a:r>
            <a:r>
              <a:rPr lang="zh-CN" altLang="en-US" sz="2000" b="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2000" b="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49158" name="矩形 4915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5"/>
                                            </p:txEl>
                                          </p:spTgt>
                                        </p:tgtEl>
                                        <p:attrNameLst>
                                          <p:attrName>style.visibility</p:attrName>
                                        </p:attrNameLst>
                                      </p:cBhvr>
                                      <p:to>
                                        <p:strVal val="visible"/>
                                      </p:to>
                                    </p:set>
                                    <p:anim calcmode="lin" valueType="num">
                                      <p:cBhvr additive="base">
                                        <p:cTn id="7" dur="500" fill="hold"/>
                                        <p:tgtEl>
                                          <p:spTgt spid="49155">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charRg st="5" end="66"/>
                                            </p:txEl>
                                          </p:spTgt>
                                        </p:tgtEl>
                                        <p:attrNameLst>
                                          <p:attrName>style.visibility</p:attrName>
                                        </p:attrNameLst>
                                      </p:cBhvr>
                                      <p:to>
                                        <p:strVal val="visible"/>
                                      </p:to>
                                    </p:set>
                                    <p:anim calcmode="lin" valueType="num">
                                      <p:cBhvr additive="base">
                                        <p:cTn id="13" dur="500" fill="hold"/>
                                        <p:tgtEl>
                                          <p:spTgt spid="49155">
                                            <p:txEl>
                                              <p:charRg st="5"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charRg st="5"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9156">
                                            <p:txEl>
                                              <p:charRg st="0" end="50"/>
                                            </p:txEl>
                                          </p:spTgt>
                                        </p:tgtEl>
                                        <p:attrNameLst>
                                          <p:attrName>style.visibility</p:attrName>
                                        </p:attrNameLst>
                                      </p:cBhvr>
                                      <p:to>
                                        <p:strVal val="visible"/>
                                      </p:to>
                                    </p:set>
                                    <p:anim calcmode="lin" valueType="num">
                                      <p:cBhvr additive="base">
                                        <p:cTn id="19" dur="500" fill="hold"/>
                                        <p:tgtEl>
                                          <p:spTgt spid="49156">
                                            <p:txEl>
                                              <p:charRg st="0" end="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6">
                                            <p:txEl>
                                              <p:charRg st="0" end="50"/>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9156">
                                            <p:txEl>
                                              <p:charRg st="50" end="89"/>
                                            </p:txEl>
                                          </p:spTgt>
                                        </p:tgtEl>
                                        <p:attrNameLst>
                                          <p:attrName>style.visibility</p:attrName>
                                        </p:attrNameLst>
                                      </p:cBhvr>
                                      <p:to>
                                        <p:strVal val="visible"/>
                                      </p:to>
                                    </p:set>
                                    <p:anim calcmode="lin" valueType="num">
                                      <p:cBhvr additive="base">
                                        <p:cTn id="23" dur="500" fill="hold"/>
                                        <p:tgtEl>
                                          <p:spTgt spid="49156">
                                            <p:txEl>
                                              <p:charRg st="50" end="8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156">
                                            <p:txEl>
                                              <p:charRg st="50" end="8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9156">
                                            <p:txEl>
                                              <p:charRg st="89" end="123"/>
                                            </p:txEl>
                                          </p:spTgt>
                                        </p:tgtEl>
                                        <p:attrNameLst>
                                          <p:attrName>style.visibility</p:attrName>
                                        </p:attrNameLst>
                                      </p:cBhvr>
                                      <p:to>
                                        <p:strVal val="visible"/>
                                      </p:to>
                                    </p:set>
                                    <p:anim calcmode="lin" valueType="num">
                                      <p:cBhvr additive="base">
                                        <p:cTn id="27" dur="500" fill="hold"/>
                                        <p:tgtEl>
                                          <p:spTgt spid="49156">
                                            <p:txEl>
                                              <p:charRg st="89" end="12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9156">
                                            <p:txEl>
                                              <p:charRg st="89" end="12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9156">
                                            <p:txEl>
                                              <p:charRg st="123" end="170"/>
                                            </p:txEl>
                                          </p:spTgt>
                                        </p:tgtEl>
                                        <p:attrNameLst>
                                          <p:attrName>style.visibility</p:attrName>
                                        </p:attrNameLst>
                                      </p:cBhvr>
                                      <p:to>
                                        <p:strVal val="visible"/>
                                      </p:to>
                                    </p:set>
                                    <p:anim calcmode="lin" valueType="num">
                                      <p:cBhvr additive="base">
                                        <p:cTn id="31" dur="500" fill="hold"/>
                                        <p:tgtEl>
                                          <p:spTgt spid="49156">
                                            <p:txEl>
                                              <p:charRg st="123" end="17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156">
                                            <p:txEl>
                                              <p:charRg st="123" end="1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xfrm>
            <a:off x="363538" y="595313"/>
            <a:ext cx="8393113" cy="530225"/>
          </a:xfrm>
        </p:spPr>
        <p:txBody>
          <a:bodyPr>
            <a:spAutoFit/>
          </a:bodyPr>
          <a:p>
            <a:pPr lvl="0"/>
            <a:r>
              <a:rPr lang="zh-CN" altLang="en-US" sz="3200" dirty="0">
                <a:solidFill>
                  <a:srgbClr val="990000"/>
                </a:solidFill>
                <a:latin typeface="Times New Roman" panose="02020603050405020304" pitchFamily="18" charset="0"/>
                <a:ea typeface="宋体" pitchFamily="2" charset="-122"/>
              </a:rPr>
              <a:t>系统调用的例子（</a:t>
            </a:r>
            <a:r>
              <a:rPr lang="en-US" altLang="x-none" sz="3200">
                <a:solidFill>
                  <a:srgbClr val="990000"/>
                </a:solidFill>
                <a:latin typeface="Times New Roman" panose="02020603050405020304" pitchFamily="18" charset="0"/>
                <a:ea typeface="宋体" pitchFamily="2" charset="-122"/>
              </a:rPr>
              <a:t>1</a:t>
            </a:r>
            <a:r>
              <a:rPr lang="zh-CN" altLang="en-US" sz="3200" dirty="0">
                <a:solidFill>
                  <a:srgbClr val="990000"/>
                </a:solidFill>
                <a:latin typeface="Times New Roman" panose="02020603050405020304" pitchFamily="18" charset="0"/>
                <a:ea typeface="宋体" pitchFamily="2" charset="-122"/>
              </a:rPr>
              <a:t>）</a:t>
            </a:r>
            <a:endParaRPr lang="zh-CN" altLang="en-US" sz="3200" dirty="0">
              <a:solidFill>
                <a:srgbClr val="990000"/>
              </a:solidFill>
              <a:latin typeface="Times New Roman" panose="02020603050405020304" pitchFamily="18" charset="0"/>
              <a:ea typeface="宋体" pitchFamily="2" charset="-122"/>
            </a:endParaRPr>
          </a:p>
        </p:txBody>
      </p:sp>
      <p:sp>
        <p:nvSpPr>
          <p:cNvPr id="50179" name="文本占位符 50178"/>
          <p:cNvSpPr>
            <a:spLocks noGrp="1"/>
          </p:cNvSpPr>
          <p:nvPr>
            <p:ph idx="1"/>
          </p:nvPr>
        </p:nvSpPr>
        <p:spPr>
          <a:xfrm>
            <a:off x="688975" y="1379538"/>
            <a:ext cx="7875588" cy="4462145"/>
          </a:xfrm>
        </p:spPr>
        <p:txBody>
          <a:bodyPr wrap="square">
            <a:spAutoFit/>
          </a:bodyPr>
          <a:p>
            <a:pPr lvl="0">
              <a:spcBef>
                <a:spcPct val="10000"/>
              </a:spcBef>
              <a:buNone/>
            </a:pPr>
            <a:r>
              <a:rPr lang="zh-CN" altLang="en-US" sz="2800">
                <a:solidFill>
                  <a:schemeClr val="tx1"/>
                </a:solidFill>
                <a:effectLst/>
                <a:ea typeface="宋体" pitchFamily="2" charset="-122"/>
              </a:rPr>
              <a:t>汇编程序例子：打印</a:t>
            </a:r>
            <a:r>
              <a:rPr lang="en-US" altLang="zh-CN" sz="2800">
                <a:solidFill>
                  <a:schemeClr val="tx1"/>
                </a:solidFill>
                <a:effectLst/>
                <a:ea typeface="宋体" pitchFamily="2" charset="-122"/>
              </a:rPr>
              <a:t>5</a:t>
            </a:r>
            <a:r>
              <a:rPr lang="zh-CN" altLang="en-US" sz="2800">
                <a:solidFill>
                  <a:schemeClr val="tx1"/>
                </a:solidFill>
                <a:effectLst/>
                <a:ea typeface="宋体" pitchFamily="2" charset="-122"/>
              </a:rPr>
              <a:t>个字符。</a:t>
            </a:r>
            <a:endParaRPr lang="zh-CN" altLang="en-US">
              <a:solidFill>
                <a:schemeClr val="tx1"/>
              </a:solidFill>
              <a:effectLst/>
              <a:ea typeface="宋体" pitchFamily="2" charset="-122"/>
            </a:endParaRPr>
          </a:p>
          <a:p>
            <a:pPr marL="457200" lvl="0" indent="-457200">
              <a:buClr>
                <a:schemeClr val="bg2"/>
              </a:buClr>
              <a:buFont typeface="Arial" panose="02080604020202020204" pitchFamily="34" charset="0"/>
              <a:buChar char="•"/>
            </a:pPr>
            <a:r>
              <a:rPr lang="zh-CN" altLang="en-US" b="1">
                <a:solidFill>
                  <a:schemeClr val="tx1"/>
                </a:solidFill>
                <a:effectLst/>
                <a:ea typeface="宋体" pitchFamily="2" charset="-122"/>
              </a:rPr>
              <a:t>调用</a:t>
            </a:r>
            <a:r>
              <a:rPr lang="en-US" altLang="zh-CN" b="1">
                <a:solidFill>
                  <a:schemeClr val="tx1"/>
                </a:solidFill>
                <a:effectLst/>
                <a:ea typeface="宋体" pitchFamily="2" charset="-122"/>
              </a:rPr>
              <a:t>DOS</a:t>
            </a:r>
            <a:r>
              <a:rPr lang="zh-CN" altLang="en-US" b="1">
                <a:solidFill>
                  <a:schemeClr val="tx1"/>
                </a:solidFill>
                <a:effectLst/>
                <a:ea typeface="宋体" pitchFamily="2" charset="-122"/>
              </a:rPr>
              <a:t>功能</a:t>
            </a:r>
            <a:endParaRPr lang="zh-CN" altLang="en-US" b="1">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OUTPUTS  DB   'abcde'</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MOV  DX, OFFSET OUTPUTS</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MOV  AH, 09H</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INT    21H</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endParaRPr lang="en-US" altLang="zh-CN" sz="2400">
              <a:solidFill>
                <a:schemeClr val="tx1"/>
              </a:solidFill>
              <a:effectLst/>
              <a:ea typeface="宋体" pitchFamily="2" charset="-122"/>
            </a:endParaRPr>
          </a:p>
          <a:p>
            <a:pPr marL="457200" lvl="0" indent="-457200">
              <a:buFont typeface="Arial" panose="02080604020202020204" pitchFamily="34" charset="0"/>
              <a:buChar char="•"/>
            </a:pPr>
            <a:r>
              <a:rPr lang="zh-CN" altLang="en-US" b="1" dirty="0">
                <a:solidFill>
                  <a:schemeClr val="tx1"/>
                </a:solidFill>
                <a:effectLst/>
                <a:ea typeface="宋体" pitchFamily="2" charset="-122"/>
              </a:rPr>
              <a:t>Windows: INT 2eH</a:t>
            </a:r>
            <a:endParaRPr lang="zh-CN" altLang="en-US" b="1" dirty="0">
              <a:solidFill>
                <a:schemeClr val="tx1"/>
              </a:solidFill>
              <a:effectLst/>
              <a:ea typeface="宋体" pitchFamily="2" charset="-122"/>
            </a:endParaRPr>
          </a:p>
          <a:p>
            <a:pPr marL="457200" lvl="0" indent="-457200">
              <a:buFont typeface="Arial" panose="02080604020202020204" pitchFamily="34" charset="0"/>
              <a:buChar char="•"/>
            </a:pPr>
            <a:r>
              <a:rPr lang="zh-CN" altLang="en-US" b="1" dirty="0">
                <a:solidFill>
                  <a:schemeClr val="tx1"/>
                </a:solidFill>
                <a:effectLst/>
                <a:ea typeface="宋体" pitchFamily="2" charset="-122"/>
              </a:rPr>
              <a:t>Linux: INT 80H</a:t>
            </a:r>
            <a:endParaRPr lang="zh-CN" altLang="en-US" b="1" dirty="0">
              <a:solidFill>
                <a:schemeClr val="tx1"/>
              </a:solidFill>
              <a:effectLst/>
              <a:ea typeface="宋体" pitchFamily="2" charset="-122"/>
            </a:endParaRPr>
          </a:p>
        </p:txBody>
      </p:sp>
      <p:sp>
        <p:nvSpPr>
          <p:cNvPr id="47107" name="文本框 5017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37</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charRg st="0" end="15"/>
                                            </p:txEl>
                                          </p:spTgt>
                                        </p:tgtEl>
                                        <p:attrNameLst>
                                          <p:attrName>style.visibility</p:attrName>
                                        </p:attrNameLst>
                                      </p:cBhvr>
                                      <p:to>
                                        <p:strVal val="visible"/>
                                      </p:to>
                                    </p:set>
                                    <p:animEffect transition="in" filter="blinds(horizontal)">
                                      <p:cBhvr>
                                        <p:cTn id="7" dur="500"/>
                                        <p:tgtEl>
                                          <p:spTgt spid="501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charRg st="15" end="23"/>
                                            </p:txEl>
                                          </p:spTgt>
                                        </p:tgtEl>
                                        <p:attrNameLst>
                                          <p:attrName>style.visibility</p:attrName>
                                        </p:attrNameLst>
                                      </p:cBhvr>
                                      <p:to>
                                        <p:strVal val="visible"/>
                                      </p:to>
                                    </p:set>
                                    <p:animEffect transition="in" filter="blinds(horizontal)">
                                      <p:cBhvr>
                                        <p:cTn id="12" dur="500"/>
                                        <p:tgtEl>
                                          <p:spTgt spid="50179">
                                            <p:txEl>
                                              <p:charRg st="15" end="2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179">
                                            <p:txEl>
                                              <p:charRg st="23" end="45"/>
                                            </p:txEl>
                                          </p:spTgt>
                                        </p:tgtEl>
                                        <p:attrNameLst>
                                          <p:attrName>style.visibility</p:attrName>
                                        </p:attrNameLst>
                                      </p:cBhvr>
                                      <p:to>
                                        <p:strVal val="visible"/>
                                      </p:to>
                                    </p:set>
                                    <p:animEffect transition="in" filter="blinds(horizontal)">
                                      <p:cBhvr>
                                        <p:cTn id="15" dur="500"/>
                                        <p:tgtEl>
                                          <p:spTgt spid="50179">
                                            <p:txEl>
                                              <p:charRg st="23" end="45"/>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0179">
                                            <p:txEl>
                                              <p:charRg st="45" end="77"/>
                                            </p:txEl>
                                          </p:spTgt>
                                        </p:tgtEl>
                                        <p:attrNameLst>
                                          <p:attrName>style.visibility</p:attrName>
                                        </p:attrNameLst>
                                      </p:cBhvr>
                                      <p:to>
                                        <p:strVal val="visible"/>
                                      </p:to>
                                    </p:set>
                                    <p:animEffect transition="in" filter="blinds(horizontal)">
                                      <p:cBhvr>
                                        <p:cTn id="18" dur="500"/>
                                        <p:tgtEl>
                                          <p:spTgt spid="50179">
                                            <p:txEl>
                                              <p:charRg st="45" end="7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179">
                                            <p:txEl>
                                              <p:charRg st="77" end="98"/>
                                            </p:txEl>
                                          </p:spTgt>
                                        </p:tgtEl>
                                        <p:attrNameLst>
                                          <p:attrName>style.visibility</p:attrName>
                                        </p:attrNameLst>
                                      </p:cBhvr>
                                      <p:to>
                                        <p:strVal val="visible"/>
                                      </p:to>
                                    </p:set>
                                    <p:animEffect transition="in" filter="blinds(horizontal)">
                                      <p:cBhvr>
                                        <p:cTn id="21" dur="500"/>
                                        <p:tgtEl>
                                          <p:spTgt spid="50179">
                                            <p:txEl>
                                              <p:charRg st="77" end="9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0179">
                                            <p:txEl>
                                              <p:charRg st="98" end="117"/>
                                            </p:txEl>
                                          </p:spTgt>
                                        </p:tgtEl>
                                        <p:attrNameLst>
                                          <p:attrName>style.visibility</p:attrName>
                                        </p:attrNameLst>
                                      </p:cBhvr>
                                      <p:to>
                                        <p:strVal val="visible"/>
                                      </p:to>
                                    </p:set>
                                    <p:animEffect transition="in" filter="blinds(horizontal)">
                                      <p:cBhvr>
                                        <p:cTn id="24" dur="500"/>
                                        <p:tgtEl>
                                          <p:spTgt spid="50179">
                                            <p:txEl>
                                              <p:charRg st="98" end="11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0179">
                                            <p:txEl>
                                              <p:charRg st="118" end="135"/>
                                            </p:txEl>
                                          </p:spTgt>
                                        </p:tgtEl>
                                        <p:attrNameLst>
                                          <p:attrName>style.visibility</p:attrName>
                                        </p:attrNameLst>
                                      </p:cBhvr>
                                      <p:to>
                                        <p:strVal val="visible"/>
                                      </p:to>
                                    </p:set>
                                    <p:animEffect transition="in" filter="blinds(horizontal)">
                                      <p:cBhvr>
                                        <p:cTn id="29" dur="500"/>
                                        <p:tgtEl>
                                          <p:spTgt spid="50179">
                                            <p:txEl>
                                              <p:charRg st="118" end="13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0179">
                                            <p:txEl>
                                              <p:charRg st="135" end="150"/>
                                            </p:txEl>
                                          </p:spTgt>
                                        </p:tgtEl>
                                        <p:attrNameLst>
                                          <p:attrName>style.visibility</p:attrName>
                                        </p:attrNameLst>
                                      </p:cBhvr>
                                      <p:to>
                                        <p:strVal val="visible"/>
                                      </p:to>
                                    </p:set>
                                    <p:animEffect transition="in" filter="blinds(horizontal)">
                                      <p:cBhvr>
                                        <p:cTn id="34" dur="500"/>
                                        <p:tgtEl>
                                          <p:spTgt spid="50179">
                                            <p:txEl>
                                              <p:charRg st="135"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a:xfrm>
            <a:off x="363538" y="595313"/>
            <a:ext cx="8393113" cy="574675"/>
          </a:xfrm>
        </p:spPr>
        <p:txBody>
          <a:bodyPr>
            <a:spAutoFit/>
          </a:bodyPr>
          <a:p>
            <a:pPr lvl="0"/>
            <a:r>
              <a:rPr lang="zh-CN" altLang="en-US" sz="3200" dirty="0">
                <a:solidFill>
                  <a:srgbClr val="990000"/>
                </a:solidFill>
                <a:latin typeface="Times New Roman" panose="02020603050405020304" pitchFamily="18" charset="0"/>
                <a:ea typeface="宋体" pitchFamily="2" charset="-122"/>
              </a:rPr>
              <a:t>系统调用的例子（</a:t>
            </a:r>
            <a:r>
              <a:rPr lang="zh-CN" altLang="zh-CN" sz="3200" dirty="0">
                <a:solidFill>
                  <a:srgbClr val="990000"/>
                </a:solidFill>
                <a:latin typeface="Times New Roman" panose="02020603050405020304" pitchFamily="18" charset="0"/>
                <a:ea typeface="宋体" pitchFamily="2" charset="-122"/>
              </a:rPr>
              <a:t>2</a:t>
            </a:r>
            <a:r>
              <a:rPr lang="zh-CN" altLang="en-US" sz="3200" dirty="0">
                <a:solidFill>
                  <a:srgbClr val="990000"/>
                </a:solidFill>
                <a:latin typeface="Times New Roman" panose="02020603050405020304" pitchFamily="18" charset="0"/>
                <a:ea typeface="宋体" pitchFamily="2" charset="-122"/>
              </a:rPr>
              <a:t>）</a:t>
            </a:r>
            <a:endParaRPr lang="zh-CN" altLang="en-US" sz="3200" dirty="0">
              <a:solidFill>
                <a:srgbClr val="990000"/>
              </a:solidFill>
              <a:latin typeface="Times New Roman" panose="02020603050405020304" pitchFamily="18" charset="0"/>
              <a:ea typeface="宋体" pitchFamily="2" charset="-122"/>
            </a:endParaRPr>
          </a:p>
        </p:txBody>
      </p:sp>
      <p:sp>
        <p:nvSpPr>
          <p:cNvPr id="52227" name="文本占位符 52226"/>
          <p:cNvSpPr>
            <a:spLocks noGrp="1"/>
          </p:cNvSpPr>
          <p:nvPr>
            <p:ph idx="1"/>
          </p:nvPr>
        </p:nvSpPr>
        <p:spPr>
          <a:xfrm>
            <a:off x="746125" y="1176973"/>
            <a:ext cx="7261225" cy="1790700"/>
          </a:xfrm>
        </p:spPr>
        <p:txBody>
          <a:bodyPr>
            <a:spAutoFit/>
          </a:bodyPr>
          <a:p>
            <a:pPr lvl="0"/>
            <a:r>
              <a:rPr lang="zh-CN" altLang="en-US" sz="2800">
                <a:solidFill>
                  <a:schemeClr val="tx1"/>
                </a:solidFill>
                <a:ea typeface="宋体" pitchFamily="2" charset="-122"/>
              </a:rPr>
              <a:t>高级语言例子：打印</a:t>
            </a:r>
            <a:r>
              <a:rPr lang="en-US" altLang="zh-CN" sz="2800">
                <a:solidFill>
                  <a:schemeClr val="tx1"/>
                </a:solidFill>
                <a:ea typeface="宋体" pitchFamily="2" charset="-122"/>
              </a:rPr>
              <a:t>5</a:t>
            </a:r>
            <a:r>
              <a:rPr lang="zh-CN" altLang="en-US" sz="2800">
                <a:solidFill>
                  <a:schemeClr val="tx1"/>
                </a:solidFill>
                <a:ea typeface="宋体" pitchFamily="2" charset="-122"/>
              </a:rPr>
              <a:t>个字符</a:t>
            </a:r>
            <a:endParaRPr lang="zh-CN" altLang="en-US" sz="2800">
              <a:solidFill>
                <a:schemeClr val="tx1"/>
              </a:solidFill>
              <a:ea typeface="宋体" pitchFamily="2" charset="-122"/>
            </a:endParaRPr>
          </a:p>
          <a:p>
            <a:pPr lvl="0">
              <a:buClr>
                <a:schemeClr val="bg2"/>
              </a:buClr>
              <a:buFont typeface="Monotype Sorts" pitchFamily="2" charset="2"/>
              <a:buNone/>
            </a:pPr>
            <a:r>
              <a:rPr lang="zh-CN" altLang="en-US" sz="2400" b="1">
                <a:solidFill>
                  <a:schemeClr val="tx1"/>
                </a:solidFill>
                <a:ea typeface="宋体" pitchFamily="2" charset="-122"/>
              </a:rPr>
              <a:t>       </a:t>
            </a:r>
            <a:r>
              <a:rPr lang="en-US" altLang="zh-CN" sz="2400">
                <a:solidFill>
                  <a:schemeClr val="tx1"/>
                </a:solidFill>
                <a:ea typeface="宋体" pitchFamily="2" charset="-122"/>
              </a:rPr>
              <a:t>char buff[4]=“abcde”;</a:t>
            </a:r>
            <a:endParaRPr lang="en-US" altLang="zh-CN" sz="2400">
              <a:solidFill>
                <a:schemeClr val="tx1"/>
              </a:solidFill>
              <a:ea typeface="宋体" pitchFamily="2" charset="-122"/>
            </a:endParaRPr>
          </a:p>
          <a:p>
            <a:pPr lvl="0">
              <a:buClr>
                <a:schemeClr val="bg2"/>
              </a:buClr>
              <a:buFont typeface="Monotype Sorts" pitchFamily="2" charset="2"/>
              <a:buNone/>
            </a:pPr>
            <a:r>
              <a:rPr lang="en-US" altLang="zh-CN" sz="2400">
                <a:solidFill>
                  <a:schemeClr val="tx1"/>
                </a:solidFill>
                <a:ea typeface="宋体" pitchFamily="2" charset="-122"/>
              </a:rPr>
              <a:t>       for(i=4;i&gt;=0;i--)</a:t>
            </a:r>
            <a:endParaRPr lang="en-US" altLang="zh-CN" sz="2400">
              <a:solidFill>
                <a:schemeClr val="tx1"/>
              </a:solidFill>
              <a:ea typeface="宋体" pitchFamily="2" charset="-122"/>
            </a:endParaRPr>
          </a:p>
          <a:p>
            <a:pPr lvl="0">
              <a:buClr>
                <a:schemeClr val="bg2"/>
              </a:buClr>
              <a:buFont typeface="Monotype Sorts" pitchFamily="2" charset="2"/>
              <a:buNone/>
            </a:pPr>
            <a:r>
              <a:rPr lang="en-US" altLang="zh-CN" sz="2400">
                <a:solidFill>
                  <a:schemeClr val="tx1"/>
                </a:solidFill>
                <a:ea typeface="宋体" pitchFamily="2" charset="-122"/>
              </a:rPr>
              <a:t>           printf("%c",buff[i]);</a:t>
            </a:r>
            <a:endParaRPr lang="en-US" altLang="zh-CN" sz="2400">
              <a:solidFill>
                <a:schemeClr val="tx1"/>
              </a:solidFill>
              <a:ea typeface="宋体" pitchFamily="2" charset="-122"/>
            </a:endParaRPr>
          </a:p>
        </p:txBody>
      </p:sp>
      <p:pic>
        <p:nvPicPr>
          <p:cNvPr id="48131" name="图片 52227"/>
          <p:cNvPicPr>
            <a:picLocks noChangeAspect="1"/>
          </p:cNvPicPr>
          <p:nvPr/>
        </p:nvPicPr>
        <p:blipFill>
          <a:blip r:embed="rId1"/>
          <a:stretch>
            <a:fillRect/>
          </a:stretch>
        </p:blipFill>
        <p:spPr>
          <a:xfrm>
            <a:off x="1635125" y="3064510"/>
            <a:ext cx="5310188" cy="3252788"/>
          </a:xfrm>
          <a:prstGeom prst="rect">
            <a:avLst/>
          </a:prstGeom>
          <a:noFill/>
          <a:ln w="9525">
            <a:noFill/>
            <a:miter/>
          </a:ln>
        </p:spPr>
      </p:pic>
      <p:sp>
        <p:nvSpPr>
          <p:cNvPr id="48132" name="文本框 5222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linds(horizontal)">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363538" y="595313"/>
            <a:ext cx="8393113" cy="574675"/>
          </a:xfrm>
        </p:spPr>
        <p:txBody>
          <a:bodyPr>
            <a:spAutoFit/>
          </a:bodyPr>
          <a:p>
            <a:pPr lvl="0"/>
            <a:r>
              <a:rPr lang="zh-CN" altLang="en-US" sz="3200">
                <a:solidFill>
                  <a:srgbClr val="990000"/>
                </a:solidFill>
                <a:latin typeface="Times New Roman" panose="02020603050405020304" pitchFamily="18" charset="0"/>
                <a:ea typeface="宋体" pitchFamily="2" charset="-122"/>
              </a:rPr>
              <a:t>系统调用与</a:t>
            </a:r>
            <a:r>
              <a:rPr lang="zh-CN" altLang="zh-CN" sz="3200">
                <a:solidFill>
                  <a:srgbClr val="990000"/>
                </a:solidFill>
                <a:latin typeface="Times New Roman" panose="02020603050405020304" pitchFamily="18" charset="0"/>
                <a:ea typeface="宋体" pitchFamily="2" charset="-122"/>
              </a:rPr>
              <a:t>访管指令</a:t>
            </a:r>
            <a:r>
              <a:rPr lang="zh-CN" altLang="en-US" sz="3200">
                <a:solidFill>
                  <a:srgbClr val="990000"/>
                </a:solidFill>
                <a:latin typeface="Times New Roman" panose="02020603050405020304" pitchFamily="18" charset="0"/>
                <a:ea typeface="宋体" pitchFamily="2" charset="-122"/>
              </a:rPr>
              <a:t>的</a:t>
            </a:r>
            <a:r>
              <a:rPr lang="zh-CN" altLang="zh-CN" sz="3200">
                <a:solidFill>
                  <a:srgbClr val="990000"/>
                </a:solidFill>
                <a:latin typeface="Times New Roman" panose="02020603050405020304" pitchFamily="18" charset="0"/>
                <a:ea typeface="宋体" pitchFamily="2" charset="-122"/>
              </a:rPr>
              <a:t>联系</a:t>
            </a:r>
            <a:endParaRPr lang="zh-CN" altLang="en-US" sz="3200">
              <a:solidFill>
                <a:srgbClr val="990000"/>
              </a:solidFill>
              <a:latin typeface="Times New Roman" panose="02020603050405020304" pitchFamily="18" charset="0"/>
              <a:ea typeface="宋体" pitchFamily="2" charset="-122"/>
            </a:endParaRPr>
          </a:p>
        </p:txBody>
      </p:sp>
      <p:sp>
        <p:nvSpPr>
          <p:cNvPr id="53251" name="文本占位符 53250"/>
          <p:cNvSpPr>
            <a:spLocks noGrp="1"/>
          </p:cNvSpPr>
          <p:nvPr>
            <p:ph idx="1"/>
          </p:nvPr>
        </p:nvSpPr>
        <p:spPr>
          <a:xfrm>
            <a:off x="671513" y="1476375"/>
            <a:ext cx="7802563" cy="2543810"/>
          </a:xfrm>
        </p:spPr>
        <p:txBody>
          <a:bodyPr wrap="square">
            <a:spAutoFit/>
          </a:bodyPr>
          <a:p>
            <a:pPr lvl="0"/>
            <a:r>
              <a:rPr lang="zh-CN" altLang="en-US" sz="2800">
                <a:solidFill>
                  <a:schemeClr val="tx1"/>
                </a:solidFill>
                <a:effectLst/>
                <a:ea typeface="宋体" pitchFamily="2" charset="-122"/>
              </a:rPr>
              <a:t>系统调用</a:t>
            </a:r>
            <a:r>
              <a:rPr lang="zh-CN" altLang="zh-CN" sz="2800">
                <a:solidFill>
                  <a:schemeClr val="tx1"/>
                </a:solidFill>
                <a:effectLst/>
                <a:ea typeface="宋体" pitchFamily="2" charset="-122"/>
              </a:rPr>
              <a:t>是操作系统提供的功能，由软件实现；访管指令是硬件指令，通过硬件实现。</a:t>
            </a:r>
            <a:r>
              <a:rPr lang="x-none" altLang="zh-CN" sz="2800">
                <a:solidFill>
                  <a:schemeClr val="tx1"/>
                </a:solidFill>
                <a:effectLst/>
                <a:ea typeface="宋体" pitchFamily="2" charset="-122"/>
              </a:rPr>
              <a:t>（一般是一条中断指令）</a:t>
            </a:r>
            <a:endParaRPr lang="zh-CN" altLang="en-US" sz="2800">
              <a:solidFill>
                <a:schemeClr val="tx1"/>
              </a:solidFill>
              <a:effectLst/>
              <a:ea typeface="宋体" pitchFamily="2" charset="-122"/>
            </a:endParaRPr>
          </a:p>
          <a:p>
            <a:pPr lvl="0"/>
            <a:r>
              <a:rPr lang="zh-CN" altLang="zh-CN" sz="2800">
                <a:solidFill>
                  <a:schemeClr val="tx1"/>
                </a:solidFill>
                <a:effectLst/>
                <a:ea typeface="宋体" pitchFamily="2" charset="-122"/>
              </a:rPr>
              <a:t>系统调用在核心态运行，必须通过访管指令才能进入核心态，访管指令可以带有一个不同的功能号来区分不同的</a:t>
            </a:r>
            <a:r>
              <a:rPr lang="zh-CN" altLang="en-US" sz="2800">
                <a:solidFill>
                  <a:schemeClr val="tx1"/>
                </a:solidFill>
                <a:effectLst/>
                <a:ea typeface="宋体" pitchFamily="2" charset="-122"/>
              </a:rPr>
              <a:t>系统调用</a:t>
            </a:r>
            <a:r>
              <a:rPr lang="zh-CN" altLang="zh-CN" sz="2800">
                <a:solidFill>
                  <a:schemeClr val="tx1"/>
                </a:solidFill>
                <a:effectLst/>
                <a:ea typeface="宋体" pitchFamily="2" charset="-122"/>
              </a:rPr>
              <a:t>。</a:t>
            </a:r>
            <a:endParaRPr lang="zh-CN" altLang="zh-CN" sz="2800">
              <a:solidFill>
                <a:schemeClr val="tx1"/>
              </a:solidFill>
              <a:effectLst/>
              <a:ea typeface="宋体" pitchFamily="2" charset="-122"/>
            </a:endParaRPr>
          </a:p>
        </p:txBody>
      </p:sp>
      <p:sp>
        <p:nvSpPr>
          <p:cNvPr id="49155" name="文本框 532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charRg st="0" end="41"/>
                                            </p:txEl>
                                          </p:spTgt>
                                        </p:tgtEl>
                                        <p:attrNameLst>
                                          <p:attrName>style.visibility</p:attrName>
                                        </p:attrNameLst>
                                      </p:cBhvr>
                                      <p:to>
                                        <p:strVal val="visible"/>
                                      </p:to>
                                    </p:set>
                                    <p:animEffect transition="in" filter="blinds(horizontal)">
                                      <p:cBhvr>
                                        <p:cTn id="7" dur="500"/>
                                        <p:tgtEl>
                                          <p:spTgt spid="53251">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charRg st="41" end="92"/>
                                            </p:txEl>
                                          </p:spTgt>
                                        </p:tgtEl>
                                        <p:attrNameLst>
                                          <p:attrName>style.visibility</p:attrName>
                                        </p:attrNameLst>
                                      </p:cBhvr>
                                      <p:to>
                                        <p:strVal val="visible"/>
                                      </p:to>
                                    </p:set>
                                    <p:animEffect transition="in" filter="blinds(horizontal)">
                                      <p:cBhvr>
                                        <p:cTn id="12" dur="500"/>
                                        <p:tgtEl>
                                          <p:spTgt spid="53251">
                                            <p:txEl>
                                              <p:charRg st="41"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381000" y="1555750"/>
            <a:ext cx="6673215" cy="534035"/>
          </a:xfrm>
        </p:spPr>
        <p:txBody>
          <a:bodyPr wrap="square">
            <a:spAutoFit/>
          </a:bodyPr>
          <a:p>
            <a:pPr lvl="0"/>
            <a:r>
              <a:rPr lang="zh-CN" altLang="en-US" sz="3200">
                <a:solidFill>
                  <a:srgbClr val="990000"/>
                </a:solidFill>
                <a:latin typeface="Times New Roman" panose="02020603050405020304" pitchFamily="18" charset="0"/>
                <a:ea typeface="宋体" pitchFamily="2" charset="-122"/>
              </a:rPr>
              <a:t>系统调用函数与一般库函数的区别</a:t>
            </a:r>
            <a:endParaRPr lang="zh-CN" altLang="en-US" sz="3200">
              <a:solidFill>
                <a:srgbClr val="990000"/>
              </a:solidFill>
              <a:latin typeface="Times New Roman" panose="02020603050405020304" pitchFamily="18" charset="0"/>
              <a:ea typeface="宋体" pitchFamily="2" charset="-122"/>
            </a:endParaRPr>
          </a:p>
        </p:txBody>
      </p:sp>
      <p:sp>
        <p:nvSpPr>
          <p:cNvPr id="53251" name="文本占位符 53250"/>
          <p:cNvSpPr>
            <a:spLocks noGrp="1"/>
          </p:cNvSpPr>
          <p:nvPr>
            <p:ph idx="1"/>
          </p:nvPr>
        </p:nvSpPr>
        <p:spPr>
          <a:xfrm>
            <a:off x="381000" y="2241550"/>
            <a:ext cx="7802563" cy="3487420"/>
          </a:xfrm>
        </p:spPr>
        <p:txBody>
          <a:bodyPr>
            <a:spAutoFit/>
          </a:bodyPr>
          <a:p>
            <a:pPr lvl="0"/>
            <a:r>
              <a:rPr lang="zh-CN" altLang="en-US">
                <a:solidFill>
                  <a:schemeClr val="tx1"/>
                </a:solidFill>
                <a:effectLst/>
                <a:ea typeface="宋体" pitchFamily="2" charset="-122"/>
              </a:rPr>
              <a:t>系统调用代码属于</a:t>
            </a:r>
            <a:r>
              <a:rPr lang="en-US" altLang="zh-CN">
                <a:solidFill>
                  <a:schemeClr val="tx1"/>
                </a:solidFill>
                <a:effectLst/>
                <a:ea typeface="宋体" pitchFamily="2" charset="-122"/>
              </a:rPr>
              <a:t>OS(</a:t>
            </a:r>
            <a:r>
              <a:rPr lang="zh-CN" altLang="en-US">
                <a:solidFill>
                  <a:schemeClr val="tx1"/>
                </a:solidFill>
                <a:effectLst/>
                <a:ea typeface="宋体" pitchFamily="2" charset="-122"/>
              </a:rPr>
              <a:t>驻留在内存），库函数由</a:t>
            </a:r>
            <a:r>
              <a:rPr lang="zh-CN" altLang="zh-CN">
                <a:solidFill>
                  <a:schemeClr val="tx1"/>
                </a:solidFill>
                <a:effectLst/>
                <a:ea typeface="宋体" pitchFamily="2" charset="-122"/>
              </a:rPr>
              <a:t>其他</a:t>
            </a:r>
            <a:r>
              <a:rPr lang="zh-CN" altLang="en-US">
                <a:solidFill>
                  <a:schemeClr val="tx1"/>
                </a:solidFill>
                <a:effectLst/>
                <a:ea typeface="宋体" pitchFamily="2" charset="-122"/>
              </a:rPr>
              <a:t>软件提供，由编译工具链入用户程序</a:t>
            </a:r>
            <a:endParaRPr lang="zh-CN" altLang="en-US">
              <a:solidFill>
                <a:schemeClr val="tx1"/>
              </a:solidFill>
              <a:effectLst/>
              <a:ea typeface="宋体" pitchFamily="2" charset="-122"/>
            </a:endParaRPr>
          </a:p>
          <a:p>
            <a:pPr lvl="0"/>
            <a:r>
              <a:rPr lang="zh-CN" altLang="en-US">
                <a:solidFill>
                  <a:schemeClr val="tx1"/>
                </a:solidFill>
                <a:effectLst/>
                <a:ea typeface="宋体" pitchFamily="2" charset="-122"/>
              </a:rPr>
              <a:t>系统调用代码的执行引起</a:t>
            </a:r>
            <a:r>
              <a:rPr lang="en-US" altLang="zh-CN">
                <a:solidFill>
                  <a:schemeClr val="tx1"/>
                </a:solidFill>
                <a:effectLst/>
                <a:ea typeface="宋体" pitchFamily="2" charset="-122"/>
              </a:rPr>
              <a:t>CPU</a:t>
            </a:r>
            <a:r>
              <a:rPr lang="zh-CN" altLang="en-US">
                <a:solidFill>
                  <a:schemeClr val="tx1"/>
                </a:solidFill>
                <a:effectLst/>
                <a:ea typeface="宋体" pitchFamily="2" charset="-122"/>
              </a:rPr>
              <a:t>状态的变化：用户态</a:t>
            </a:r>
            <a:r>
              <a:rPr lang="en-US" altLang="zh-CN">
                <a:solidFill>
                  <a:schemeClr val="tx1"/>
                </a:solidFill>
                <a:effectLst/>
                <a:ea typeface="宋体" pitchFamily="2" charset="-122"/>
              </a:rPr>
              <a:t>--&gt;</a:t>
            </a:r>
            <a:r>
              <a:rPr lang="zh-CN" altLang="en-US">
                <a:solidFill>
                  <a:schemeClr val="tx1"/>
                </a:solidFill>
                <a:effectLst/>
                <a:ea typeface="宋体" pitchFamily="2" charset="-122"/>
                <a:sym typeface="Wingdings" panose="05000000000000000000" pitchFamily="2" charset="2"/>
              </a:rPr>
              <a:t>核心态，</a:t>
            </a:r>
            <a:endParaRPr lang="zh-CN" altLang="en-US">
              <a:solidFill>
                <a:schemeClr val="tx1"/>
              </a:solidFill>
              <a:effectLst/>
              <a:ea typeface="宋体" pitchFamily="2" charset="-122"/>
              <a:sym typeface="Wingdings" panose="05000000000000000000" pitchFamily="2" charset="2"/>
            </a:endParaRPr>
          </a:p>
          <a:p>
            <a:pPr lvl="0"/>
            <a:r>
              <a:rPr lang="zh-CN" altLang="en-US">
                <a:solidFill>
                  <a:schemeClr val="tx1"/>
                </a:solidFill>
                <a:effectLst/>
                <a:ea typeface="宋体" pitchFamily="2" charset="-122"/>
                <a:sym typeface="Wingdings" panose="05000000000000000000" pitchFamily="2" charset="2"/>
              </a:rPr>
              <a:t>库函数的执行不会引起</a:t>
            </a:r>
            <a:r>
              <a:rPr lang="en-US" altLang="zh-CN">
                <a:solidFill>
                  <a:schemeClr val="tx1"/>
                </a:solidFill>
                <a:effectLst/>
                <a:ea typeface="宋体" pitchFamily="2" charset="-122"/>
                <a:sym typeface="Wingdings" panose="05000000000000000000" pitchFamily="2" charset="2"/>
              </a:rPr>
              <a:t>CPU</a:t>
            </a:r>
            <a:r>
              <a:rPr lang="zh-CN" altLang="en-US">
                <a:solidFill>
                  <a:schemeClr val="tx1"/>
                </a:solidFill>
                <a:effectLst/>
                <a:ea typeface="宋体" pitchFamily="2" charset="-122"/>
                <a:sym typeface="Wingdings" panose="05000000000000000000" pitchFamily="2" charset="2"/>
              </a:rPr>
              <a:t>状态的变化：用户态</a:t>
            </a:r>
            <a:endParaRPr lang="zh-CN" altLang="en-US">
              <a:solidFill>
                <a:schemeClr val="tx1"/>
              </a:solidFill>
              <a:effectLst/>
              <a:ea typeface="宋体" pitchFamily="2" charset="-122"/>
            </a:endParaRPr>
          </a:p>
        </p:txBody>
      </p:sp>
      <p:sp>
        <p:nvSpPr>
          <p:cNvPr id="50179" name="文本框 532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40</a:t>
            </a:r>
            <a:endParaRPr lang="zh-CN" altLang="en-US" sz="1400" b="0" dirty="0">
              <a:solidFill>
                <a:schemeClr val="tx2"/>
              </a:solidFill>
              <a:latin typeface="Times New Roman" panose="02020603050405020304" pitchFamily="18" charset="0"/>
              <a:ea typeface="宋体" pitchFamily="2" charset="-122"/>
            </a:endParaRPr>
          </a:p>
        </p:txBody>
      </p:sp>
      <p:sp>
        <p:nvSpPr>
          <p:cNvPr id="2" name="文本框 1"/>
          <p:cNvSpPr txBox="1"/>
          <p:nvPr/>
        </p:nvSpPr>
        <p:spPr>
          <a:xfrm>
            <a:off x="381000" y="747395"/>
            <a:ext cx="8429625" cy="521970"/>
          </a:xfrm>
          <a:prstGeom prst="rect">
            <a:avLst/>
          </a:prstGeom>
          <a:noFill/>
        </p:spPr>
        <p:txBody>
          <a:bodyPr wrap="square" rtlCol="0" anchor="t">
            <a:spAutoFit/>
          </a:bodyPr>
          <a:p>
            <a:r>
              <a:rPr lang="zh-CN" altLang="en-US" sz="2800" b="0">
                <a:solidFill>
                  <a:schemeClr val="tx1"/>
                </a:solidFill>
                <a:effectLst/>
                <a:sym typeface="+mn-ea"/>
              </a:rPr>
              <a:t>系统调用一般都封装成高级语言函数的形式</a:t>
            </a:r>
            <a:endParaRPr lang="zh-CN" altLang="en-US" sz="2800" b="0">
              <a:solidFill>
                <a:schemeClr val="tx1"/>
              </a:solidFill>
              <a:effectLst/>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charRg st="0" end="41"/>
                                            </p:txEl>
                                          </p:spTgt>
                                        </p:tgtEl>
                                        <p:attrNameLst>
                                          <p:attrName>style.visibility</p:attrName>
                                        </p:attrNameLst>
                                      </p:cBhvr>
                                      <p:to>
                                        <p:strVal val="visible"/>
                                      </p:to>
                                    </p:set>
                                    <p:animEffect transition="in" filter="blinds(horizontal)">
                                      <p:cBhvr>
                                        <p:cTn id="7" dur="500"/>
                                        <p:tgtEl>
                                          <p:spTgt spid="53251">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charRg st="41" end="92"/>
                                            </p:txEl>
                                          </p:spTgt>
                                        </p:tgtEl>
                                        <p:attrNameLst>
                                          <p:attrName>style.visibility</p:attrName>
                                        </p:attrNameLst>
                                      </p:cBhvr>
                                      <p:to>
                                        <p:strVal val="visible"/>
                                      </p:to>
                                    </p:set>
                                    <p:animEffect transition="in" filter="blinds(horizontal)">
                                      <p:cBhvr>
                                        <p:cTn id="12" dur="500"/>
                                        <p:tgtEl>
                                          <p:spTgt spid="53251">
                                            <p:txEl>
                                              <p:charRg st="41"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01" name="组合 54273"/>
          <p:cNvGrpSpPr/>
          <p:nvPr/>
        </p:nvGrpSpPr>
        <p:grpSpPr>
          <a:xfrm>
            <a:off x="1652588" y="1179513"/>
            <a:ext cx="6169025" cy="4360862"/>
            <a:chOff x="0" y="0"/>
            <a:chExt cx="3886" cy="2747"/>
          </a:xfrm>
        </p:grpSpPr>
        <p:sp>
          <p:nvSpPr>
            <p:cNvPr id="51202" name="文本框 54274"/>
            <p:cNvSpPr txBox="1"/>
            <p:nvPr/>
          </p:nvSpPr>
          <p:spPr>
            <a:xfrm>
              <a:off x="526" y="1680"/>
              <a:ext cx="2331" cy="528"/>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80604020202020204" pitchFamily="34" charset="0"/>
                  <a:ea typeface="宋体" pitchFamily="2" charset="-122"/>
                </a:rPr>
                <a:t>                                 </a:t>
              </a:r>
              <a:r>
                <a:rPr lang="zh-CN" altLang="en-US" sz="1600" b="0" dirty="0">
                  <a:solidFill>
                    <a:srgbClr val="006600"/>
                  </a:solidFill>
                  <a:latin typeface="Arial" panose="02080604020202020204" pitchFamily="34" charset="0"/>
                  <a:ea typeface="宋体" pitchFamily="2" charset="-122"/>
                </a:rPr>
                <a:t>操作系统</a:t>
              </a:r>
              <a:endParaRPr lang="zh-CN" altLang="en-US" sz="1600" b="0" dirty="0">
                <a:solidFill>
                  <a:srgbClr val="006600"/>
                </a:solidFill>
                <a:latin typeface="Arial" panose="02080604020202020204" pitchFamily="34" charset="0"/>
                <a:ea typeface="宋体" pitchFamily="2" charset="-122"/>
              </a:endParaRPr>
            </a:p>
            <a:p>
              <a:pPr lvl="0" algn="just" eaLnBrk="0" hangingPunct="0"/>
              <a:r>
                <a:rPr lang="en-US" altLang="x-none" sz="1600" b="0">
                  <a:solidFill>
                    <a:srgbClr val="006600"/>
                  </a:solidFill>
                  <a:latin typeface="Arial" panose="02080604020202020204" pitchFamily="34" charset="0"/>
                  <a:ea typeface="宋体" pitchFamily="2" charset="-122"/>
                </a:rPr>
                <a:t>(</a:t>
              </a:r>
              <a:r>
                <a:rPr lang="zh-CN" altLang="en-US" sz="1600" b="0" dirty="0">
                  <a:solidFill>
                    <a:srgbClr val="006600"/>
                  </a:solidFill>
                  <a:latin typeface="Arial" panose="02080604020202020204" pitchFamily="34" charset="0"/>
                  <a:ea typeface="宋体" pitchFamily="2" charset="-122"/>
                </a:rPr>
                <a:t>进程管理、存储管理、文件管理、设备管理等</a:t>
              </a:r>
              <a:r>
                <a:rPr lang="en-US" altLang="x-none" sz="1600" b="0">
                  <a:solidFill>
                    <a:srgbClr val="006600"/>
                  </a:solidFill>
                  <a:latin typeface="Arial" panose="02080604020202020204" pitchFamily="34" charset="0"/>
                  <a:ea typeface="宋体" pitchFamily="2" charset="-122"/>
                </a:rPr>
                <a:t>)</a:t>
              </a:r>
              <a:endParaRPr lang="en-US" altLang="x-none" sz="1600" b="0">
                <a:solidFill>
                  <a:srgbClr val="006600"/>
                </a:solidFill>
                <a:latin typeface="Arial" panose="02080604020202020204" pitchFamily="34" charset="0"/>
                <a:ea typeface="宋体" pitchFamily="2" charset="-122"/>
              </a:endParaRPr>
            </a:p>
          </p:txBody>
        </p:sp>
        <p:sp>
          <p:nvSpPr>
            <p:cNvPr id="51203" name="文本框 54275"/>
            <p:cNvSpPr txBox="1"/>
            <p:nvPr/>
          </p:nvSpPr>
          <p:spPr>
            <a:xfrm>
              <a:off x="695" y="1084"/>
              <a:ext cx="1943" cy="548"/>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80604020202020204" pitchFamily="34" charset="0"/>
                  <a:ea typeface="宋体" pitchFamily="2" charset="-122"/>
                </a:rPr>
                <a:t>                      </a:t>
              </a:r>
              <a:r>
                <a:rPr lang="zh-CN" altLang="en-US" sz="1600" b="0" dirty="0">
                  <a:solidFill>
                    <a:srgbClr val="006600"/>
                  </a:solidFill>
                  <a:latin typeface="Arial" panose="02080604020202020204" pitchFamily="34" charset="0"/>
                  <a:ea typeface="宋体" pitchFamily="2" charset="-122"/>
                </a:rPr>
                <a:t>标准库函数</a:t>
              </a:r>
              <a:endParaRPr lang="zh-CN" altLang="en-US" sz="1600" b="0" dirty="0">
                <a:solidFill>
                  <a:srgbClr val="006600"/>
                </a:solidFill>
                <a:latin typeface="Arial" panose="02080604020202020204" pitchFamily="34" charset="0"/>
                <a:ea typeface="宋体" pitchFamily="2" charset="-122"/>
              </a:endParaRPr>
            </a:p>
            <a:p>
              <a:pPr lvl="0" algn="just" eaLnBrk="0" hangingPunct="0"/>
              <a:r>
                <a:rPr lang="en-US" altLang="x-none" sz="1600" b="0">
                  <a:solidFill>
                    <a:srgbClr val="006600"/>
                  </a:solidFill>
                  <a:latin typeface="Arial" panose="02080604020202020204" pitchFamily="34" charset="0"/>
                  <a:ea typeface="宋体" pitchFamily="2" charset="-122"/>
                </a:rPr>
                <a:t>(</a:t>
              </a:r>
              <a:r>
                <a:rPr lang="zh-CN" altLang="en-US" sz="1600" b="0" dirty="0">
                  <a:solidFill>
                    <a:srgbClr val="006600"/>
                  </a:solidFill>
                  <a:latin typeface="Arial" panose="02080604020202020204" pitchFamily="34" charset="0"/>
                  <a:ea typeface="宋体" pitchFamily="2" charset="-122"/>
                </a:rPr>
                <a:t>打开、关闭、读、写、创建、撤销等</a:t>
              </a:r>
              <a:r>
                <a:rPr lang="en-US" altLang="x-none" sz="1600" b="0">
                  <a:solidFill>
                    <a:srgbClr val="006600"/>
                  </a:solidFill>
                  <a:latin typeface="Arial" panose="02080604020202020204" pitchFamily="34" charset="0"/>
                  <a:ea typeface="宋体" pitchFamily="2" charset="-122"/>
                </a:rPr>
                <a:t>)</a:t>
              </a:r>
              <a:endParaRPr lang="en-US" altLang="x-none" sz="1600" b="0">
                <a:solidFill>
                  <a:srgbClr val="006600"/>
                </a:solidFill>
                <a:latin typeface="Arial" panose="02080604020202020204" pitchFamily="34" charset="0"/>
                <a:ea typeface="宋体" pitchFamily="2" charset="-122"/>
              </a:endParaRPr>
            </a:p>
          </p:txBody>
        </p:sp>
        <p:sp>
          <p:nvSpPr>
            <p:cNvPr id="51204" name="文本框 54276"/>
            <p:cNvSpPr txBox="1"/>
            <p:nvPr/>
          </p:nvSpPr>
          <p:spPr>
            <a:xfrm>
              <a:off x="893" y="576"/>
              <a:ext cx="1457" cy="45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80604020202020204" pitchFamily="34" charset="0"/>
                  <a:ea typeface="宋体" pitchFamily="2" charset="-122"/>
                </a:rPr>
                <a:t>  </a:t>
              </a:r>
              <a:r>
                <a:rPr lang="zh-CN" altLang="en-US" sz="1400" b="0" dirty="0">
                  <a:solidFill>
                    <a:srgbClr val="006600"/>
                  </a:solidFill>
                  <a:latin typeface="Arial" panose="02080604020202020204" pitchFamily="34" charset="0"/>
                  <a:ea typeface="宋体" pitchFamily="2" charset="-122"/>
                </a:rPr>
                <a:t>标准系统程序</a:t>
              </a:r>
              <a:r>
                <a:rPr lang="en-US" altLang="x-none" sz="1400" b="0">
                  <a:solidFill>
                    <a:srgbClr val="006600"/>
                  </a:solidFill>
                  <a:latin typeface="Arial" panose="02080604020202020204" pitchFamily="34" charset="0"/>
                  <a:ea typeface="宋体" pitchFamily="2" charset="-122"/>
                </a:rPr>
                <a:t>(</a:t>
              </a:r>
              <a:r>
                <a:rPr lang="zh-CN" altLang="en-US" sz="1400" b="0" dirty="0">
                  <a:solidFill>
                    <a:srgbClr val="006600"/>
                  </a:solidFill>
                  <a:latin typeface="Arial" panose="02080604020202020204" pitchFamily="34" charset="0"/>
                  <a:ea typeface="宋体" pitchFamily="2" charset="-122"/>
                </a:rPr>
                <a:t>实用程序</a:t>
              </a:r>
              <a:r>
                <a:rPr lang="en-US" altLang="x-none" sz="1400" b="0">
                  <a:solidFill>
                    <a:srgbClr val="006600"/>
                  </a:solidFill>
                  <a:latin typeface="Arial" panose="02080604020202020204" pitchFamily="34" charset="0"/>
                  <a:ea typeface="宋体" pitchFamily="2" charset="-122"/>
                </a:rPr>
                <a:t>)</a:t>
              </a:r>
              <a:endParaRPr lang="en-US" altLang="x-none" sz="1400" b="0">
                <a:solidFill>
                  <a:srgbClr val="006600"/>
                </a:solidFill>
                <a:latin typeface="Arial" panose="02080604020202020204" pitchFamily="34" charset="0"/>
                <a:ea typeface="宋体" pitchFamily="2" charset="-122"/>
              </a:endParaRPr>
            </a:p>
            <a:p>
              <a:pPr lvl="0" algn="just" eaLnBrk="0" hangingPunct="0"/>
              <a:r>
                <a:rPr lang="en-US" altLang="x-none" sz="1400" b="0">
                  <a:solidFill>
                    <a:srgbClr val="006600"/>
                  </a:solidFill>
                  <a:latin typeface="Arial" panose="02080604020202020204" pitchFamily="34" charset="0"/>
                  <a:ea typeface="宋体" pitchFamily="2" charset="-122"/>
                </a:rPr>
                <a:t>(</a:t>
              </a:r>
              <a:r>
                <a:rPr lang="zh-CN" altLang="en-US" sz="1400" b="0" dirty="0">
                  <a:solidFill>
                    <a:srgbClr val="006600"/>
                  </a:solidFill>
                  <a:latin typeface="Arial" panose="02080604020202020204" pitchFamily="34" charset="0"/>
                  <a:ea typeface="宋体" pitchFamily="2" charset="-122"/>
                </a:rPr>
                <a:t>汇编、编译、编辑、</a:t>
              </a:r>
              <a:r>
                <a:rPr lang="en-US" altLang="x-none" sz="1400" b="0">
                  <a:solidFill>
                    <a:srgbClr val="006600"/>
                  </a:solidFill>
                  <a:latin typeface="Arial" panose="02080604020202020204" pitchFamily="34" charset="0"/>
                  <a:ea typeface="宋体" pitchFamily="2" charset="-122"/>
                </a:rPr>
                <a:t>Shell</a:t>
              </a:r>
              <a:r>
                <a:rPr lang="zh-CN" altLang="en-US" sz="1400" b="0" dirty="0">
                  <a:solidFill>
                    <a:srgbClr val="006600"/>
                  </a:solidFill>
                  <a:latin typeface="Arial" panose="02080604020202020204" pitchFamily="34" charset="0"/>
                  <a:ea typeface="宋体" pitchFamily="2" charset="-122"/>
                </a:rPr>
                <a:t>等</a:t>
              </a:r>
              <a:r>
                <a:rPr lang="en-US" altLang="x-none" sz="1400" b="0">
                  <a:solidFill>
                    <a:srgbClr val="006600"/>
                  </a:solidFill>
                  <a:latin typeface="Arial" panose="02080604020202020204" pitchFamily="34" charset="0"/>
                  <a:ea typeface="宋体" pitchFamily="2" charset="-122"/>
                </a:rPr>
                <a:t>)</a:t>
              </a:r>
              <a:endParaRPr lang="en-US" altLang="x-none" sz="1400" b="0">
                <a:solidFill>
                  <a:srgbClr val="006600"/>
                </a:solidFill>
                <a:latin typeface="Arial" panose="02080604020202020204" pitchFamily="34" charset="0"/>
                <a:ea typeface="宋体" pitchFamily="2" charset="-122"/>
              </a:endParaRPr>
            </a:p>
          </p:txBody>
        </p:sp>
        <p:sp>
          <p:nvSpPr>
            <p:cNvPr id="51205" name="文本框 54277"/>
            <p:cNvSpPr txBox="1"/>
            <p:nvPr/>
          </p:nvSpPr>
          <p:spPr>
            <a:xfrm>
              <a:off x="1238" y="254"/>
              <a:ext cx="680" cy="27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80604020202020204" pitchFamily="34" charset="0"/>
                  <a:ea typeface="宋体" pitchFamily="2" charset="-122"/>
                </a:rPr>
                <a:t>       </a:t>
              </a:r>
              <a:r>
                <a:rPr lang="zh-CN" altLang="en-US" sz="1600" b="0" dirty="0">
                  <a:solidFill>
                    <a:srgbClr val="006600"/>
                  </a:solidFill>
                  <a:latin typeface="Arial" panose="02080604020202020204" pitchFamily="34" charset="0"/>
                  <a:ea typeface="宋体" pitchFamily="2" charset="-122"/>
                </a:rPr>
                <a:t>用户</a:t>
              </a:r>
              <a:endParaRPr lang="zh-CN" altLang="en-US" sz="1600" b="0" dirty="0">
                <a:solidFill>
                  <a:srgbClr val="006600"/>
                </a:solidFill>
                <a:latin typeface="Arial" panose="02080604020202020204" pitchFamily="34" charset="0"/>
                <a:ea typeface="宋体" pitchFamily="2" charset="-122"/>
              </a:endParaRPr>
            </a:p>
          </p:txBody>
        </p:sp>
        <p:sp>
          <p:nvSpPr>
            <p:cNvPr id="51206" name="文本框 54278"/>
            <p:cNvSpPr txBox="1"/>
            <p:nvPr/>
          </p:nvSpPr>
          <p:spPr>
            <a:xfrm>
              <a:off x="2040" y="0"/>
              <a:ext cx="583" cy="27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80604020202020204" pitchFamily="34" charset="0"/>
                  <a:ea typeface="宋体" pitchFamily="2" charset="-122"/>
                </a:rPr>
                <a:t>用户接口</a:t>
              </a:r>
              <a:endParaRPr lang="zh-CN" altLang="en-US" sz="1400" b="0" dirty="0">
                <a:solidFill>
                  <a:srgbClr val="006600"/>
                </a:solidFill>
                <a:latin typeface="Arial" panose="02080604020202020204" pitchFamily="34" charset="0"/>
                <a:ea typeface="宋体" pitchFamily="2" charset="-122"/>
              </a:endParaRPr>
            </a:p>
          </p:txBody>
        </p:sp>
        <p:sp>
          <p:nvSpPr>
            <p:cNvPr id="51207" name="文本框 54279"/>
            <p:cNvSpPr txBox="1"/>
            <p:nvPr/>
          </p:nvSpPr>
          <p:spPr>
            <a:xfrm>
              <a:off x="2720" y="365"/>
              <a:ext cx="686" cy="30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80604020202020204" pitchFamily="34" charset="0"/>
                  <a:ea typeface="宋体" pitchFamily="2" charset="-122"/>
                </a:rPr>
                <a:t>库函数</a:t>
              </a:r>
              <a:endParaRPr lang="zh-CN" altLang="en-US" sz="1400" b="0" dirty="0">
                <a:solidFill>
                  <a:srgbClr val="006600"/>
                </a:solidFill>
                <a:latin typeface="Arial" panose="02080604020202020204" pitchFamily="34" charset="0"/>
                <a:ea typeface="宋体" pitchFamily="2" charset="-122"/>
              </a:endParaRPr>
            </a:p>
            <a:p>
              <a:pPr lvl="0" algn="just" eaLnBrk="0" hangingPunct="0"/>
              <a:r>
                <a:rPr lang="zh-CN" altLang="en-US" sz="1400" b="0" dirty="0">
                  <a:solidFill>
                    <a:srgbClr val="006600"/>
                  </a:solidFill>
                  <a:latin typeface="Arial" panose="02080604020202020204" pitchFamily="34" charset="0"/>
                  <a:ea typeface="宋体" pitchFamily="2" charset="-122"/>
                </a:rPr>
                <a:t>接口</a:t>
              </a:r>
              <a:endParaRPr lang="zh-CN" altLang="en-US" sz="1400" b="0" dirty="0">
                <a:solidFill>
                  <a:srgbClr val="006600"/>
                </a:solidFill>
                <a:latin typeface="Arial" panose="02080604020202020204" pitchFamily="34" charset="0"/>
                <a:ea typeface="宋体" pitchFamily="2" charset="-122"/>
              </a:endParaRPr>
            </a:p>
          </p:txBody>
        </p:sp>
        <p:sp>
          <p:nvSpPr>
            <p:cNvPr id="51208" name="文本框 54280"/>
            <p:cNvSpPr txBox="1"/>
            <p:nvPr/>
          </p:nvSpPr>
          <p:spPr>
            <a:xfrm>
              <a:off x="3109" y="914"/>
              <a:ext cx="777" cy="33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80604020202020204" pitchFamily="34" charset="0"/>
                  <a:ea typeface="宋体" pitchFamily="2" charset="-122"/>
                </a:rPr>
                <a:t>系统调用</a:t>
              </a:r>
              <a:endParaRPr lang="zh-CN" altLang="en-US" sz="1400" b="0" dirty="0">
                <a:solidFill>
                  <a:srgbClr val="006600"/>
                </a:solidFill>
                <a:latin typeface="Arial" panose="02080604020202020204" pitchFamily="34" charset="0"/>
                <a:ea typeface="宋体" pitchFamily="2" charset="-122"/>
              </a:endParaRPr>
            </a:p>
            <a:p>
              <a:pPr lvl="0" algn="just" eaLnBrk="0" hangingPunct="0"/>
              <a:r>
                <a:rPr lang="zh-CN" altLang="en-US" sz="1400" b="0" dirty="0">
                  <a:solidFill>
                    <a:srgbClr val="006600"/>
                  </a:solidFill>
                  <a:latin typeface="Arial" panose="02080604020202020204" pitchFamily="34" charset="0"/>
                  <a:ea typeface="宋体" pitchFamily="2" charset="-122"/>
                </a:rPr>
                <a:t>接口</a:t>
              </a:r>
              <a:endParaRPr lang="zh-CN" altLang="en-US" sz="1400" b="0" dirty="0">
                <a:solidFill>
                  <a:srgbClr val="006600"/>
                </a:solidFill>
                <a:latin typeface="Arial" panose="02080604020202020204" pitchFamily="34" charset="0"/>
                <a:ea typeface="宋体" pitchFamily="2" charset="-122"/>
              </a:endParaRPr>
            </a:p>
          </p:txBody>
        </p:sp>
        <p:sp>
          <p:nvSpPr>
            <p:cNvPr id="51209" name="直接连接符 54281"/>
            <p:cNvSpPr/>
            <p:nvPr/>
          </p:nvSpPr>
          <p:spPr>
            <a:xfrm flipH="1">
              <a:off x="1918" y="274"/>
              <a:ext cx="219" cy="35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51210" name="直接连接符 54282"/>
            <p:cNvSpPr/>
            <p:nvPr/>
          </p:nvSpPr>
          <p:spPr>
            <a:xfrm flipH="1">
              <a:off x="2398" y="639"/>
              <a:ext cx="322" cy="465"/>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51211" name="直接连接符 54283"/>
            <p:cNvSpPr/>
            <p:nvPr/>
          </p:nvSpPr>
          <p:spPr>
            <a:xfrm flipH="1">
              <a:off x="2686" y="1188"/>
              <a:ext cx="423" cy="492"/>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51212" name="文本框 54284"/>
            <p:cNvSpPr txBox="1"/>
            <p:nvPr/>
          </p:nvSpPr>
          <p:spPr>
            <a:xfrm>
              <a:off x="389" y="2256"/>
              <a:ext cx="2585" cy="49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80604020202020204" pitchFamily="34" charset="0"/>
                  <a:ea typeface="宋体" pitchFamily="2" charset="-122"/>
                </a:rPr>
                <a:t>                                         </a:t>
              </a:r>
              <a:r>
                <a:rPr lang="zh-CN" altLang="en-US" sz="1600" b="0" dirty="0">
                  <a:solidFill>
                    <a:srgbClr val="006600"/>
                  </a:solidFill>
                  <a:latin typeface="Arial" panose="02080604020202020204" pitchFamily="34" charset="0"/>
                  <a:ea typeface="宋体" pitchFamily="2" charset="-122"/>
                </a:rPr>
                <a:t>硬件</a:t>
              </a:r>
              <a:endParaRPr lang="zh-CN" altLang="en-US" sz="1600" b="0" dirty="0">
                <a:solidFill>
                  <a:srgbClr val="006600"/>
                </a:solidFill>
                <a:latin typeface="Arial" panose="02080604020202020204" pitchFamily="34" charset="0"/>
                <a:ea typeface="宋体" pitchFamily="2" charset="-122"/>
              </a:endParaRPr>
            </a:p>
            <a:p>
              <a:pPr lvl="0" algn="just" eaLnBrk="0" hangingPunct="0"/>
              <a:r>
                <a:rPr lang="zh-CN" altLang="en-US" sz="1600" b="0" dirty="0">
                  <a:solidFill>
                    <a:srgbClr val="006600"/>
                  </a:solidFill>
                  <a:latin typeface="Arial" panose="02080604020202020204" pitchFamily="34" charset="0"/>
                  <a:ea typeface="宋体" pitchFamily="2" charset="-122"/>
                </a:rPr>
                <a:t> </a:t>
              </a:r>
              <a:r>
                <a:rPr lang="en-US" altLang="x-none" sz="1600" b="0">
                  <a:solidFill>
                    <a:srgbClr val="006600"/>
                  </a:solidFill>
                  <a:latin typeface="Arial" panose="02080604020202020204" pitchFamily="34" charset="0"/>
                  <a:ea typeface="宋体" pitchFamily="2" charset="-122"/>
                </a:rPr>
                <a:t>(</a:t>
              </a:r>
              <a:r>
                <a:rPr lang="zh-CN" altLang="en-US" sz="1600" b="0" dirty="0">
                  <a:solidFill>
                    <a:srgbClr val="006600"/>
                  </a:solidFill>
                  <a:latin typeface="Arial" panose="02080604020202020204" pitchFamily="34" charset="0"/>
                  <a:ea typeface="宋体" pitchFamily="2" charset="-122"/>
                </a:rPr>
                <a:t>处理器、存储器、磁盘、打印机、终端等</a:t>
              </a:r>
              <a:r>
                <a:rPr lang="en-US" altLang="x-none" sz="1600" b="0">
                  <a:solidFill>
                    <a:srgbClr val="006600"/>
                  </a:solidFill>
                  <a:latin typeface="Arial" panose="02080604020202020204" pitchFamily="34" charset="0"/>
                  <a:ea typeface="宋体" pitchFamily="2" charset="-122"/>
                </a:rPr>
                <a:t>)</a:t>
              </a:r>
              <a:endParaRPr lang="en-US" altLang="x-none" sz="1600" b="0">
                <a:solidFill>
                  <a:srgbClr val="006600"/>
                </a:solidFill>
                <a:latin typeface="Arial" panose="02080604020202020204" pitchFamily="34" charset="0"/>
                <a:ea typeface="宋体" pitchFamily="2" charset="-122"/>
              </a:endParaRPr>
            </a:p>
          </p:txBody>
        </p:sp>
        <p:sp>
          <p:nvSpPr>
            <p:cNvPr id="51213" name="文本框 54285"/>
            <p:cNvSpPr txBox="1"/>
            <p:nvPr/>
          </p:nvSpPr>
          <p:spPr>
            <a:xfrm>
              <a:off x="0" y="864"/>
              <a:ext cx="292" cy="54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600" b="0" dirty="0">
                  <a:solidFill>
                    <a:srgbClr val="006600"/>
                  </a:solidFill>
                  <a:latin typeface="Arial" panose="02080604020202020204" pitchFamily="34" charset="0"/>
                  <a:ea typeface="宋体" pitchFamily="2" charset="-122"/>
                </a:rPr>
                <a:t>用</a:t>
              </a:r>
              <a:endParaRPr lang="zh-CN" altLang="en-US" sz="1600" b="0" dirty="0">
                <a:solidFill>
                  <a:srgbClr val="006600"/>
                </a:solidFill>
                <a:latin typeface="Arial" panose="02080604020202020204" pitchFamily="34" charset="0"/>
                <a:ea typeface="宋体" pitchFamily="2" charset="-122"/>
              </a:endParaRPr>
            </a:p>
            <a:p>
              <a:pPr lvl="0" eaLnBrk="0" hangingPunct="0"/>
              <a:r>
                <a:rPr lang="zh-CN" altLang="en-US" sz="1600" b="0" dirty="0">
                  <a:solidFill>
                    <a:srgbClr val="006600"/>
                  </a:solidFill>
                  <a:latin typeface="Arial" panose="02080604020202020204" pitchFamily="34" charset="0"/>
                  <a:ea typeface="宋体" pitchFamily="2" charset="-122"/>
                </a:rPr>
                <a:t>户</a:t>
              </a:r>
              <a:endParaRPr lang="zh-CN" altLang="en-US" sz="1600" b="0" dirty="0">
                <a:solidFill>
                  <a:srgbClr val="006600"/>
                </a:solidFill>
                <a:latin typeface="Arial" panose="02080604020202020204" pitchFamily="34" charset="0"/>
                <a:ea typeface="宋体" pitchFamily="2" charset="-122"/>
              </a:endParaRPr>
            </a:p>
            <a:p>
              <a:pPr lvl="0" eaLnBrk="0" hangingPunct="0"/>
              <a:r>
                <a:rPr lang="zh-CN" altLang="en-US" sz="1600" b="0" dirty="0">
                  <a:solidFill>
                    <a:srgbClr val="006600"/>
                  </a:solidFill>
                  <a:latin typeface="Arial" panose="02080604020202020204" pitchFamily="34" charset="0"/>
                  <a:ea typeface="宋体" pitchFamily="2" charset="-122"/>
                </a:rPr>
                <a:t>态</a:t>
              </a:r>
              <a:endParaRPr lang="zh-CN" altLang="en-US" sz="1600" b="0" dirty="0">
                <a:solidFill>
                  <a:srgbClr val="006600"/>
                </a:solidFill>
                <a:latin typeface="Arial" panose="02080604020202020204" pitchFamily="34" charset="0"/>
                <a:ea typeface="宋体" pitchFamily="2" charset="-122"/>
              </a:endParaRPr>
            </a:p>
          </p:txBody>
        </p:sp>
        <p:sp>
          <p:nvSpPr>
            <p:cNvPr id="51214" name="文本框 54286"/>
            <p:cNvSpPr txBox="1"/>
            <p:nvPr/>
          </p:nvSpPr>
          <p:spPr>
            <a:xfrm>
              <a:off x="0" y="1692"/>
              <a:ext cx="238" cy="46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600" b="0" dirty="0">
                  <a:solidFill>
                    <a:srgbClr val="006600"/>
                  </a:solidFill>
                  <a:latin typeface="Arial" panose="02080604020202020204" pitchFamily="34" charset="0"/>
                  <a:ea typeface="宋体" pitchFamily="2" charset="-122"/>
                </a:rPr>
                <a:t>核</a:t>
              </a:r>
              <a:endParaRPr lang="zh-CN" altLang="en-US" sz="1600" b="0" dirty="0">
                <a:solidFill>
                  <a:srgbClr val="006600"/>
                </a:solidFill>
                <a:latin typeface="Arial" panose="02080604020202020204" pitchFamily="34" charset="0"/>
                <a:ea typeface="宋体" pitchFamily="2" charset="-122"/>
              </a:endParaRPr>
            </a:p>
            <a:p>
              <a:pPr lvl="0" eaLnBrk="0" hangingPunct="0"/>
              <a:r>
                <a:rPr lang="zh-CN" altLang="en-US" sz="1600" b="0" dirty="0">
                  <a:solidFill>
                    <a:srgbClr val="006600"/>
                  </a:solidFill>
                  <a:latin typeface="Arial" panose="02080604020202020204" pitchFamily="34" charset="0"/>
                  <a:ea typeface="宋体" pitchFamily="2" charset="-122"/>
                </a:rPr>
                <a:t>心</a:t>
              </a:r>
              <a:endParaRPr lang="zh-CN" altLang="en-US" sz="1600" b="0" dirty="0">
                <a:solidFill>
                  <a:srgbClr val="006600"/>
                </a:solidFill>
                <a:latin typeface="Arial" panose="02080604020202020204" pitchFamily="34" charset="0"/>
                <a:ea typeface="宋体" pitchFamily="2" charset="-122"/>
              </a:endParaRPr>
            </a:p>
            <a:p>
              <a:pPr lvl="0" eaLnBrk="0" hangingPunct="0"/>
              <a:r>
                <a:rPr lang="zh-CN" altLang="en-US" sz="1600" b="0" dirty="0">
                  <a:solidFill>
                    <a:srgbClr val="006600"/>
                  </a:solidFill>
                  <a:latin typeface="Arial" panose="02080604020202020204" pitchFamily="34" charset="0"/>
                  <a:ea typeface="宋体" pitchFamily="2" charset="-122"/>
                </a:rPr>
                <a:t>态</a:t>
              </a:r>
              <a:endParaRPr lang="zh-CN" altLang="en-US" sz="1600" b="0" dirty="0">
                <a:solidFill>
                  <a:srgbClr val="006600"/>
                </a:solidFill>
                <a:latin typeface="Arial" panose="02080604020202020204" pitchFamily="34" charset="0"/>
                <a:ea typeface="宋体" pitchFamily="2" charset="-122"/>
              </a:endParaRPr>
            </a:p>
          </p:txBody>
        </p:sp>
        <p:sp>
          <p:nvSpPr>
            <p:cNvPr id="51215" name="直接连接符 54287"/>
            <p:cNvSpPr/>
            <p:nvPr/>
          </p:nvSpPr>
          <p:spPr>
            <a:xfrm>
              <a:off x="0" y="639"/>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51216" name="直接连接符 54288"/>
            <p:cNvSpPr/>
            <p:nvPr/>
          </p:nvSpPr>
          <p:spPr>
            <a:xfrm>
              <a:off x="0" y="1644"/>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51217" name="直接连接符 54289"/>
            <p:cNvSpPr/>
            <p:nvPr/>
          </p:nvSpPr>
          <p:spPr>
            <a:xfrm>
              <a:off x="0" y="2208"/>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51218" name="文本框 54290"/>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696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10</a:t>
            </a:r>
            <a:endParaRPr lang="en-US" altLang="zh-CN" sz="1400" b="0">
              <a:solidFill>
                <a:schemeClr val="tx2"/>
              </a:solidFill>
              <a:latin typeface="Times New Roman" panose="02020603050405020304" pitchFamily="18" charset="0"/>
              <a:ea typeface="宋体" pitchFamily="2" charset="-122"/>
            </a:endParaRPr>
          </a:p>
        </p:txBody>
      </p:sp>
      <p:sp>
        <p:nvSpPr>
          <p:cNvPr id="69635" name="矩形 69634"/>
          <p:cNvSpPr/>
          <p:nvPr/>
        </p:nvSpPr>
        <p:spPr>
          <a:xfrm>
            <a:off x="290513" y="1323975"/>
            <a:ext cx="8234363" cy="4633595"/>
          </a:xfrm>
          <a:prstGeom prst="rect">
            <a:avLst/>
          </a:prstGeom>
          <a:noFill/>
          <a:ln w="9525">
            <a:noFill/>
            <a:miter/>
          </a:ln>
        </p:spPr>
        <p:txBody>
          <a:bodyPr>
            <a:spAutoFit/>
          </a:bodyPr>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80604020202020204" pitchFamily="34" charset="0"/>
                <a:ea typeface="宋体" pitchFamily="2" charset="-122"/>
              </a:rPr>
              <a:t>系统生成是指在一台裸机上安装操作系统的过程。</a:t>
            </a:r>
            <a:r>
              <a:rPr lang="zh-CN" altLang="zh-CN" sz="2800" b="0" dirty="0">
                <a:solidFill>
                  <a:schemeClr val="tx1"/>
                </a:solidFill>
                <a:latin typeface="Arial" panose="02080604020202020204" pitchFamily="34" charset="0"/>
              </a:rPr>
              <a:t>准备用户工作环境</a:t>
            </a:r>
            <a:endParaRPr lang="zh-CN" altLang="zh-CN" sz="2800" b="0" dirty="0">
              <a:solidFill>
                <a:schemeClr val="tx1"/>
              </a:solidFill>
              <a:latin typeface="Arial" panose="02080604020202020204" pitchFamily="34" charset="0"/>
              <a:ea typeface="方正书宋_GBK" panose="02000000000000000000" charset="-122"/>
            </a:endParaRPr>
          </a:p>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80604020202020204" pitchFamily="34" charset="0"/>
                <a:ea typeface="宋体" pitchFamily="2" charset="-122"/>
              </a:rPr>
              <a:t>一般情况下，系统生成的工作是由系统程序员来完成的，在系统生成的过程中涉及到机器的硬件配置和操作系统核心参数的设置。还涉及软件系统的版权的问题。</a:t>
            </a:r>
            <a:endParaRPr lang="zh-CN" altLang="en-US" sz="2800" b="0" dirty="0">
              <a:solidFill>
                <a:schemeClr val="tx1"/>
              </a:solidFill>
              <a:latin typeface="Arial" panose="02080604020202020204" pitchFamily="34" charset="0"/>
              <a:ea typeface="方正书宋_GBK" panose="02000000000000000000" charset="-122"/>
            </a:endParaRPr>
          </a:p>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80604020202020204" pitchFamily="34" charset="0"/>
                <a:ea typeface="宋体" pitchFamily="2" charset="-122"/>
              </a:rPr>
              <a:t>对于个人计算机PC的情况:</a:t>
            </a:r>
            <a:endParaRPr lang="zh-CN" altLang="en-US" sz="2800" b="0" dirty="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
            </a:pPr>
            <a:r>
              <a:rPr lang="zh-CN" altLang="en-US" sz="2400" b="0" u="none" baseline="0" dirty="0">
                <a:solidFill>
                  <a:schemeClr val="tx1"/>
                </a:solidFill>
                <a:latin typeface="Arial" panose="02080604020202020204" pitchFamily="34" charset="0"/>
                <a:ea typeface="方正书宋_GBK" panose="02000000000000000000" charset="-122"/>
              </a:rPr>
              <a:t>microsoft</a:t>
            </a:r>
            <a:endParaRPr lang="zh-CN" altLang="en-US" sz="2400" b="0" u="none" baseline="0" dirty="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
            </a:pPr>
            <a:r>
              <a:rPr lang="zh-CN" altLang="en-US" sz="2400" b="0" u="none" baseline="0" dirty="0">
                <a:solidFill>
                  <a:schemeClr val="tx1"/>
                </a:solidFill>
                <a:latin typeface="Arial" panose="02080604020202020204" pitchFamily="34" charset="0"/>
                <a:ea typeface="方正书宋_GBK" panose="02000000000000000000" charset="-122"/>
              </a:rPr>
              <a:t>linux(</a:t>
            </a:r>
            <a:r>
              <a:rPr lang="en-US" altLang="zh-CN" sz="2400" b="0" u="none" baseline="0" err="1">
                <a:solidFill>
                  <a:schemeClr val="tx1"/>
                </a:solidFill>
                <a:latin typeface="Arial" panose="02080604020202020204" pitchFamily="34" charset="0"/>
                <a:ea typeface="方正书宋_GBK" panose="02000000000000000000" charset="-122"/>
              </a:rPr>
              <a:t>ubuntu</a:t>
            </a:r>
            <a:r>
              <a:rPr lang="en-US" altLang="zh-CN" sz="2400" b="0" u="none" baseline="0">
                <a:solidFill>
                  <a:schemeClr val="tx1"/>
                </a:solidFill>
                <a:latin typeface="Arial" panose="02080604020202020204" pitchFamily="34" charset="0"/>
                <a:ea typeface="方正书宋_GBK" panose="02000000000000000000" charset="-122"/>
              </a:rPr>
              <a:t>, fedora, LFS)</a:t>
            </a:r>
            <a:endParaRPr lang="en-US" altLang="zh-CN" sz="2800" u="none" baseline="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endParaRPr lang="en-US" altLang="zh-CN" sz="2800" u="none" baseline="0">
              <a:solidFill>
                <a:schemeClr val="tx1"/>
              </a:solidFill>
              <a:effectLst>
                <a:outerShdw blurRad="38100" dist="38100" dir="2700000">
                  <a:srgbClr val="FFFFFF"/>
                </a:outerShdw>
              </a:effectLst>
              <a:latin typeface="Arial" panose="02080604020202020204" pitchFamily="34" charset="0"/>
              <a:ea typeface="方正书宋_GBK" panose="02000000000000000000" charset="-122"/>
            </a:endParaRPr>
          </a:p>
        </p:txBody>
      </p:sp>
      <p:sp>
        <p:nvSpPr>
          <p:cNvPr id="69636" name="矩形 69635"/>
          <p:cNvSpPr/>
          <p:nvPr/>
        </p:nvSpPr>
        <p:spPr>
          <a:xfrm>
            <a:off x="246063" y="528638"/>
            <a:ext cx="5738813" cy="6819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Times New Roman" panose="02020603050405020304" pitchFamily="18" charset="0"/>
                <a:ea typeface="宋体" pitchFamily="2" charset="-122"/>
                <a:cs typeface="+mn-ea"/>
              </a:rPr>
              <a:t>. </a:t>
            </a:r>
            <a:r>
              <a:rPr lang="zh-CN" altLang="en-US" b="1" strike="noStrike" noProof="1">
                <a:solidFill>
                  <a:srgbClr val="990000"/>
                </a:solidFill>
                <a:latin typeface="Times New Roman" panose="02020603050405020304" pitchFamily="18" charset="0"/>
                <a:ea typeface="宋体" pitchFamily="2" charset="-122"/>
                <a:cs typeface="+mn-ea"/>
              </a:rPr>
              <a:t>系统生成</a:t>
            </a:r>
            <a:endParaRPr lang="zh-CN" altLang="en-US" b="1" strike="noStrike" noProof="1">
              <a:solidFill>
                <a:srgbClr val="990000"/>
              </a:solidFill>
              <a:latin typeface="Times New Roman" panose="02020603050405020304" pitchFamily="18" charset="0"/>
              <a:ea typeface="宋体" pitchFamily="2" charset="-122"/>
            </a:endParaRPr>
          </a:p>
        </p:txBody>
      </p:sp>
      <p:sp>
        <p:nvSpPr>
          <p:cNvPr id="69640" name="矩形 696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0-#ppt_w/2"/>
                                          </p:val>
                                        </p:tav>
                                        <p:tav tm="100000">
                                          <p:val>
                                            <p:strVal val="#ppt_x"/>
                                          </p:val>
                                        </p:tav>
                                      </p:tavLst>
                                    </p:anim>
                                    <p:anim calcmode="lin" valueType="num">
                                      <p:cBhvr additive="base">
                                        <p:cTn id="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5"/>
                                        </p:tgtEl>
                                        <p:attrNameLst>
                                          <p:attrName>style.visibility</p:attrName>
                                        </p:attrNameLst>
                                      </p:cBhvr>
                                      <p:to>
                                        <p:strVal val="visible"/>
                                      </p:to>
                                    </p:set>
                                    <p:anim calcmode="lin" valueType="num">
                                      <p:cBhvr additive="base">
                                        <p:cTn id="13" dur="500" fill="hold"/>
                                        <p:tgtEl>
                                          <p:spTgt spid="69635"/>
                                        </p:tgtEl>
                                        <p:attrNameLst>
                                          <p:attrName>ppt_x</p:attrName>
                                        </p:attrNameLst>
                                      </p:cBhvr>
                                      <p:tavLst>
                                        <p:tav tm="0">
                                          <p:val>
                                            <p:strVal val="#ppt_x"/>
                                          </p:val>
                                        </p:tav>
                                        <p:tav tm="100000">
                                          <p:val>
                                            <p:strVal val="#ppt_x"/>
                                          </p:val>
                                        </p:tav>
                                      </p:tavLst>
                                    </p:anim>
                                    <p:anim calcmode="lin" valueType="num">
                                      <p:cBhvr additive="base">
                                        <p:cTn id="14"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757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5796" name="矩形 75795"/>
          <p:cNvSpPr>
            <a:spLocks noGrp="1"/>
          </p:cNvSpPr>
          <p:nvPr/>
        </p:nvSpPr>
        <p:spPr>
          <a:xfrm>
            <a:off x="603250" y="660400"/>
            <a:ext cx="7772400" cy="690563"/>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dirty="0">
                <a:solidFill>
                  <a:srgbClr val="990000"/>
                </a:solidFill>
                <a:latin typeface="Times New Roman" panose="02020603050405020304" pitchFamily="18" charset="0"/>
                <a:ea typeface="宋体" pitchFamily="2" charset="-122"/>
                <a:cs typeface="+mn-ea"/>
              </a:rPr>
              <a:t>系统调用函数的国际标准</a:t>
            </a:r>
            <a:endParaRPr lang="zh-CN" altLang="en-US" sz="3200" strike="noStrike" noProof="1" dirty="0">
              <a:solidFill>
                <a:srgbClr val="990000"/>
              </a:solidFill>
              <a:latin typeface="Times New Roman" panose="02020603050405020304" pitchFamily="18" charset="0"/>
              <a:ea typeface="宋体" pitchFamily="2" charset="-122"/>
            </a:endParaRPr>
          </a:p>
        </p:txBody>
      </p:sp>
      <p:sp>
        <p:nvSpPr>
          <p:cNvPr id="52227" name="文本框 75796"/>
          <p:cNvSpPr txBox="1"/>
          <p:nvPr/>
        </p:nvSpPr>
        <p:spPr>
          <a:xfrm>
            <a:off x="622300" y="1628775"/>
            <a:ext cx="7866063" cy="2286000"/>
          </a:xfrm>
          <a:prstGeom prst="rect">
            <a:avLst/>
          </a:prstGeom>
          <a:noFill/>
          <a:ln w="9525">
            <a:noFill/>
            <a:miter/>
          </a:ln>
        </p:spPr>
        <p:txBody>
          <a:bodyPr anchor="t">
            <a:spAutoFit/>
          </a:bodyPr>
          <a:p>
            <a:pPr lvl="0" eaLnBrk="0" hangingPunct="0"/>
            <a:r>
              <a:rPr lang="en-US" altLang="zh-CN" sz="2800" b="0">
                <a:solidFill>
                  <a:schemeClr val="tx1"/>
                </a:solidFill>
                <a:latin typeface="Times New Roman" panose="02020603050405020304" pitchFamily="18" charset="0"/>
                <a:ea typeface="宋体" pitchFamily="2" charset="-122"/>
              </a:rPr>
              <a:t>POSIX</a:t>
            </a:r>
            <a:r>
              <a:rPr lang="zh-CN" altLang="en-US" sz="2800" b="0">
                <a:solidFill>
                  <a:schemeClr val="tx1"/>
                </a:solidFill>
                <a:latin typeface="Times New Roman" panose="02020603050405020304" pitchFamily="18" charset="0"/>
                <a:ea typeface="宋体" pitchFamily="2" charset="-122"/>
              </a:rPr>
              <a:t>是</a:t>
            </a:r>
            <a:r>
              <a:rPr lang="en-US" altLang="zh-CN" sz="2800" b="0">
                <a:solidFill>
                  <a:schemeClr val="tx1"/>
                </a:solidFill>
                <a:latin typeface="Times New Roman" panose="02020603050405020304" pitchFamily="18" charset="0"/>
                <a:ea typeface="宋体" pitchFamily="2" charset="-122"/>
              </a:rPr>
              <a:t>IEEE</a:t>
            </a:r>
            <a:r>
              <a:rPr lang="zh-CN" altLang="en-US" sz="2800" b="0">
                <a:solidFill>
                  <a:schemeClr val="tx1"/>
                </a:solidFill>
                <a:latin typeface="Times New Roman" panose="02020603050405020304" pitchFamily="18" charset="0"/>
                <a:ea typeface="宋体" pitchFamily="2" charset="-122"/>
              </a:rPr>
              <a:t>为要在各种</a:t>
            </a:r>
            <a:r>
              <a:rPr lang="en-US" altLang="zh-CN" sz="2800" b="0">
                <a:solidFill>
                  <a:schemeClr val="tx1"/>
                </a:solidFill>
                <a:latin typeface="Times New Roman" panose="02020603050405020304" pitchFamily="18" charset="0"/>
                <a:ea typeface="宋体" pitchFamily="2" charset="-122"/>
              </a:rPr>
              <a:t>UNIX</a:t>
            </a:r>
            <a:r>
              <a:rPr lang="zh-CN" altLang="en-US" sz="2800" b="0">
                <a:solidFill>
                  <a:schemeClr val="tx1"/>
                </a:solidFill>
                <a:latin typeface="Times New Roman" panose="02020603050405020304" pitchFamily="18" charset="0"/>
                <a:ea typeface="宋体" pitchFamily="2" charset="-122"/>
              </a:rPr>
              <a:t>操作系统上运行的软件，而定义</a:t>
            </a:r>
            <a:r>
              <a:rPr lang="en-US" altLang="zh-CN" sz="2800" b="0">
                <a:solidFill>
                  <a:schemeClr val="tx1"/>
                </a:solidFill>
                <a:latin typeface="Times New Roman" panose="02020603050405020304" pitchFamily="18" charset="0"/>
                <a:ea typeface="宋体" pitchFamily="2" charset="-122"/>
              </a:rPr>
              <a:t>API</a:t>
            </a:r>
            <a:r>
              <a:rPr lang="zh-CN" altLang="en-US" sz="2800" b="0">
                <a:solidFill>
                  <a:schemeClr val="tx1"/>
                </a:solidFill>
                <a:latin typeface="Times New Roman" panose="02020603050405020304" pitchFamily="18" charset="0"/>
                <a:ea typeface="宋体" pitchFamily="2" charset="-122"/>
              </a:rPr>
              <a:t>的一系列互相关联的标准的总称，其正式称呼为</a:t>
            </a:r>
            <a:r>
              <a:rPr lang="en-US" altLang="zh-CN" sz="2800" b="0">
                <a:solidFill>
                  <a:schemeClr val="tx1"/>
                </a:solidFill>
                <a:latin typeface="Times New Roman" panose="02020603050405020304" pitchFamily="18" charset="0"/>
                <a:ea typeface="宋体" pitchFamily="2" charset="-122"/>
              </a:rPr>
              <a:t>IEEE 1003</a:t>
            </a:r>
            <a:r>
              <a:rPr lang="zh-CN" altLang="en-US" sz="2800" b="0">
                <a:solidFill>
                  <a:schemeClr val="tx1"/>
                </a:solidFill>
                <a:latin typeface="Times New Roman" panose="02020603050405020304" pitchFamily="18" charset="0"/>
                <a:ea typeface="宋体" pitchFamily="2" charset="-122"/>
              </a:rPr>
              <a:t>，而国际标准名称为</a:t>
            </a:r>
            <a:r>
              <a:rPr lang="en-US" altLang="zh-CN" sz="2800" b="0">
                <a:solidFill>
                  <a:schemeClr val="tx1"/>
                </a:solidFill>
                <a:latin typeface="Times New Roman" panose="02020603050405020304" pitchFamily="18" charset="0"/>
                <a:ea typeface="宋体" pitchFamily="2" charset="-122"/>
              </a:rPr>
              <a:t>ISO/IEC 9945</a:t>
            </a:r>
            <a:r>
              <a:rPr lang="zh-CN" altLang="en-US" sz="2800" b="0">
                <a:solidFill>
                  <a:schemeClr val="tx1"/>
                </a:solidFill>
                <a:latin typeface="Times New Roman" panose="02020603050405020304" pitchFamily="18" charset="0"/>
                <a:ea typeface="宋体" pitchFamily="2" charset="-122"/>
              </a:rPr>
              <a:t>。</a:t>
            </a:r>
            <a:endParaRPr lang="zh-CN" altLang="en-US" sz="2800" b="0">
              <a:solidFill>
                <a:schemeClr val="tx1"/>
              </a:solidFill>
              <a:latin typeface="Times New Roman" panose="02020603050405020304" pitchFamily="18" charset="0"/>
              <a:ea typeface="宋体" pitchFamily="2" charset="-122"/>
            </a:endParaRPr>
          </a:p>
          <a:p>
            <a:pPr lvl="0" eaLnBrk="0" hangingPunct="0"/>
            <a:endParaRPr lang="zh-CN" altLang="en-US"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7681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53250" name="文本框 76819"/>
          <p:cNvSpPr txBox="1"/>
          <p:nvPr/>
        </p:nvSpPr>
        <p:spPr>
          <a:xfrm>
            <a:off x="277813" y="630238"/>
            <a:ext cx="8551862" cy="5032375"/>
          </a:xfrm>
          <a:prstGeom prst="rect">
            <a:avLst/>
          </a:prstGeom>
          <a:noFill/>
          <a:ln w="9525">
            <a:noFill/>
            <a:miter/>
          </a:ln>
        </p:spPr>
        <p:txBody>
          <a:bodyPr wrap="square" anchor="t">
            <a:spAutoFit/>
          </a:bodyPr>
          <a:p>
            <a:pPr lvl="0" eaLnBrk="0" hangingPunct="0">
              <a:buChar char="•"/>
            </a:pPr>
            <a:r>
              <a:rPr lang="zh-CN" altLang="en-US" sz="2800" b="0" dirty="0">
                <a:solidFill>
                  <a:schemeClr val="tx1"/>
                </a:solidFill>
                <a:latin typeface="Times New Roman" panose="02020603050405020304" pitchFamily="18" charset="0"/>
                <a:ea typeface="宋体" pitchFamily="2" charset="-122"/>
              </a:rPr>
              <a:t>1003.1：</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被广泛接受、用于源代码级别的可移植性标准。提供一个操作系统的C语言应用编程接口（API）。IEEE和ISO已经在1990年通过了这个标准，IEEE在1995年重新修订了该标准。</a:t>
            </a: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r>
              <a:rPr lang="zh-CN" altLang="en-US" sz="2800" b="0" dirty="0">
                <a:solidFill>
                  <a:schemeClr val="tx1"/>
                </a:solidFill>
                <a:latin typeface="Times New Roman" panose="02020603050405020304" pitchFamily="18" charset="0"/>
                <a:ea typeface="宋体" pitchFamily="2" charset="-122"/>
              </a:rPr>
              <a:t>1003.1b：</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一个用于实时编程的标准（以前的P1003.4或POSIX.4）。这个标准在1993年被IEEE通过，被合并进ISO/IEC 9945-1。</a:t>
            </a: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r>
              <a:rPr lang="zh-CN" altLang="en-US" sz="2800" b="0" dirty="0">
                <a:solidFill>
                  <a:schemeClr val="tx1"/>
                </a:solidFill>
                <a:latin typeface="Times New Roman" panose="02020603050405020304" pitchFamily="18" charset="0"/>
                <a:ea typeface="宋体" pitchFamily="2" charset="-122"/>
              </a:rPr>
              <a:t>1003.1c：</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一个用于线程（在一个程序中当前被执行的代码段）的标准。以前是P1993.4或POSIX.4的一部分，这个标准已经在1995年被IEEE通过，归入ISO/IEC 9945-1:1996。</a:t>
            </a:r>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7784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7844" name="矩形 77843"/>
          <p:cNvSpPr/>
          <p:nvPr/>
        </p:nvSpPr>
        <p:spPr>
          <a:xfrm>
            <a:off x="685800" y="563563"/>
            <a:ext cx="7772400" cy="692150"/>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有关进程管理的系统调用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77845" name="矩形 77844"/>
          <p:cNvSpPr/>
          <p:nvPr/>
        </p:nvSpPr>
        <p:spPr>
          <a:xfrm>
            <a:off x="293688" y="1466850"/>
            <a:ext cx="4017962" cy="4419600"/>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fork() </a:t>
            </a:r>
            <a:r>
              <a:rPr lang="zh-CN" altLang="en-US" sz="2800" b="0" dirty="0">
                <a:solidFill>
                  <a:schemeClr val="tx1"/>
                </a:solidFill>
                <a:latin typeface="Arial" panose="02080604020202020204" pitchFamily="34" charset="0"/>
                <a:ea typeface="宋体" pitchFamily="2" charset="-122"/>
              </a:rPr>
              <a:t>建</a:t>
            </a:r>
            <a:r>
              <a:rPr lang="zh-CN" altLang="en-US" sz="2800" b="0">
                <a:solidFill>
                  <a:schemeClr val="tx1"/>
                </a:solidFill>
                <a:latin typeface="Arial" panose="02080604020202020204" pitchFamily="34" charset="0"/>
                <a:ea typeface="宋体" pitchFamily="2" charset="-122"/>
              </a:rPr>
              <a:t>立一个进程</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exec()</a:t>
            </a:r>
            <a:r>
              <a:rPr lang="zh-CN" altLang="en-US" sz="2800" b="0" dirty="0">
                <a:solidFill>
                  <a:schemeClr val="tx1"/>
                </a:solidFill>
                <a:latin typeface="Arial" panose="02080604020202020204" pitchFamily="34" charset="0"/>
                <a:ea typeface="宋体" pitchFamily="2" charset="-122"/>
              </a:rPr>
              <a:t>执</a:t>
            </a:r>
            <a:r>
              <a:rPr lang="zh-CN" altLang="en-US" sz="2800" b="0">
                <a:solidFill>
                  <a:schemeClr val="tx1"/>
                </a:solidFill>
                <a:latin typeface="Arial" panose="02080604020202020204" pitchFamily="34" charset="0"/>
                <a:ea typeface="宋体" pitchFamily="2" charset="-122"/>
              </a:rPr>
              <a:t>行一个文件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wait() </a:t>
            </a:r>
            <a:r>
              <a:rPr lang="zh-CN" altLang="en-US" sz="2800" b="0" dirty="0">
                <a:solidFill>
                  <a:schemeClr val="tx1"/>
                </a:solidFill>
                <a:latin typeface="Arial" panose="02080604020202020204" pitchFamily="34" charset="0"/>
                <a:ea typeface="宋体" pitchFamily="2" charset="-122"/>
              </a:rPr>
              <a:t>等</a:t>
            </a:r>
            <a:r>
              <a:rPr lang="zh-CN" altLang="en-US" sz="2800" b="0">
                <a:solidFill>
                  <a:schemeClr val="tx1"/>
                </a:solidFill>
                <a:latin typeface="Arial" panose="02080604020202020204" pitchFamily="34" charset="0"/>
                <a:ea typeface="宋体" pitchFamily="2" charset="-122"/>
              </a:rPr>
              <a:t>待子进程</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exit()  </a:t>
            </a:r>
            <a:r>
              <a:rPr lang="zh-CN" altLang="en-US" sz="2800" b="0" dirty="0">
                <a:solidFill>
                  <a:schemeClr val="tx1"/>
                </a:solidFill>
                <a:latin typeface="Arial" panose="02080604020202020204" pitchFamily="34" charset="0"/>
                <a:ea typeface="宋体" pitchFamily="2" charset="-122"/>
              </a:rPr>
              <a:t>进</a:t>
            </a:r>
            <a:r>
              <a:rPr lang="zh-CN" altLang="en-US" sz="2800" b="0">
                <a:solidFill>
                  <a:schemeClr val="tx1"/>
                </a:solidFill>
                <a:latin typeface="Arial" panose="02080604020202020204" pitchFamily="34" charset="0"/>
                <a:ea typeface="宋体" pitchFamily="2" charset="-122"/>
              </a:rPr>
              <a:t>程中止</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err="1">
                <a:solidFill>
                  <a:schemeClr val="tx1"/>
                </a:solidFill>
                <a:latin typeface="Arial" panose="02080604020202020204" pitchFamily="34" charset="0"/>
                <a:ea typeface="宋体" pitchFamily="2" charset="-122"/>
              </a:rPr>
              <a:t>brk</a:t>
            </a:r>
            <a:r>
              <a:rPr lang="en-US" altLang="zh-CN" sz="2800" b="0">
                <a:solidFill>
                  <a:schemeClr val="tx1"/>
                </a:solidFill>
                <a:latin typeface="Arial" panose="02080604020202020204" pitchFamily="34" charset="0"/>
                <a:ea typeface="宋体" pitchFamily="2" charset="-122"/>
              </a:rPr>
              <a:t>() </a:t>
            </a:r>
            <a:r>
              <a:rPr lang="zh-CN" altLang="en-US" sz="2800" b="0" dirty="0">
                <a:solidFill>
                  <a:schemeClr val="tx1"/>
                </a:solidFill>
                <a:latin typeface="Arial" panose="02080604020202020204" pitchFamily="34" charset="0"/>
                <a:ea typeface="宋体" pitchFamily="2" charset="-122"/>
              </a:rPr>
              <a:t>改</a:t>
            </a:r>
            <a:r>
              <a:rPr lang="zh-CN" altLang="en-US" sz="2800" b="0">
                <a:solidFill>
                  <a:schemeClr val="tx1"/>
                </a:solidFill>
                <a:latin typeface="Arial" panose="02080604020202020204" pitchFamily="34" charset="0"/>
                <a:ea typeface="宋体" pitchFamily="2" charset="-122"/>
              </a:rPr>
              <a:t>变用户数据区	</a:t>
            </a:r>
            <a:r>
              <a:rPr lang="zh-CN" altLang="en-US" sz="2800" b="0" dirty="0">
                <a:solidFill>
                  <a:schemeClr val="tx1"/>
                </a:solidFill>
                <a:latin typeface="Arial" panose="02080604020202020204" pitchFamily="34" charset="0"/>
                <a:ea typeface="宋体" pitchFamily="2" charset="-122"/>
              </a:rPr>
              <a:t> 大</a:t>
            </a:r>
            <a:r>
              <a:rPr lang="zh-CN" altLang="en-US" sz="2800" b="0">
                <a:solidFill>
                  <a:schemeClr val="tx1"/>
                </a:solidFill>
                <a:latin typeface="Arial" panose="02080604020202020204" pitchFamily="34" charset="0"/>
                <a:ea typeface="宋体" pitchFamily="2" charset="-122"/>
              </a:rPr>
              <a:t>小</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sleep() </a:t>
            </a:r>
            <a:r>
              <a:rPr lang="zh-CN" altLang="en-US" sz="2800" b="0" dirty="0">
                <a:solidFill>
                  <a:schemeClr val="tx1"/>
                </a:solidFill>
                <a:latin typeface="Arial" panose="02080604020202020204" pitchFamily="34" charset="0"/>
                <a:ea typeface="宋体" pitchFamily="2" charset="-122"/>
              </a:rPr>
              <a:t>等</a:t>
            </a:r>
            <a:r>
              <a:rPr lang="zh-CN" altLang="en-US" sz="2800" b="0">
                <a:solidFill>
                  <a:schemeClr val="tx1"/>
                </a:solidFill>
                <a:latin typeface="Arial" panose="02080604020202020204" pitchFamily="34" charset="0"/>
                <a:ea typeface="宋体" pitchFamily="2" charset="-122"/>
              </a:rPr>
              <a:t>待一段时间</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kill()    </a:t>
            </a:r>
            <a:r>
              <a:rPr lang="zh-CN" altLang="en-US" sz="2800" b="0">
                <a:solidFill>
                  <a:schemeClr val="tx1"/>
                </a:solidFill>
                <a:latin typeface="Arial" panose="02080604020202020204" pitchFamily="34" charset="0"/>
                <a:ea typeface="宋体" pitchFamily="2" charset="-122"/>
              </a:rPr>
              <a:t>发送软中断</a:t>
            </a:r>
            <a:endParaRPr lang="zh-CN" altLang="en-US" sz="2800" b="0">
              <a:solidFill>
                <a:schemeClr val="tx1"/>
              </a:solidFill>
              <a:latin typeface="Arial" panose="02080604020202020204" pitchFamily="34" charset="0"/>
              <a:ea typeface="方正书宋_GBK" panose="02000000000000000000" charset="-122"/>
            </a:endParaRPr>
          </a:p>
        </p:txBody>
      </p:sp>
      <p:sp>
        <p:nvSpPr>
          <p:cNvPr id="77846" name="矩形 77845"/>
          <p:cNvSpPr/>
          <p:nvPr/>
        </p:nvSpPr>
        <p:spPr>
          <a:xfrm>
            <a:off x="4359275" y="1441450"/>
            <a:ext cx="4498975" cy="4419600"/>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signal() </a:t>
            </a:r>
            <a:r>
              <a:rPr lang="zh-CN" altLang="en-US" sz="2800" b="0" dirty="0">
                <a:solidFill>
                  <a:schemeClr val="tx1"/>
                </a:solidFill>
                <a:latin typeface="Arial" panose="02080604020202020204" pitchFamily="34" charset="0"/>
                <a:ea typeface="宋体" pitchFamily="2" charset="-122"/>
              </a:rPr>
              <a:t>设</a:t>
            </a:r>
            <a:r>
              <a:rPr lang="zh-CN" altLang="en-US" sz="2800" b="0">
                <a:solidFill>
                  <a:schemeClr val="tx1"/>
                </a:solidFill>
                <a:latin typeface="Arial" panose="02080604020202020204" pitchFamily="34" charset="0"/>
                <a:ea typeface="宋体" pitchFamily="2" charset="-122"/>
              </a:rPr>
              <a:t>置信号处理	  </a:t>
            </a:r>
            <a:r>
              <a:rPr lang="zh-CN" altLang="en-US" sz="2800" b="0" dirty="0">
                <a:solidFill>
                  <a:schemeClr val="tx1"/>
                </a:solidFill>
                <a:latin typeface="Arial" panose="02080604020202020204" pitchFamily="34" charset="0"/>
                <a:ea typeface="宋体" pitchFamily="2" charset="-122"/>
              </a:rPr>
              <a:t>   程</a:t>
            </a:r>
            <a:r>
              <a:rPr lang="zh-CN" altLang="en-US" sz="2800" b="0">
                <a:solidFill>
                  <a:schemeClr val="tx1"/>
                </a:solidFill>
                <a:latin typeface="Arial" panose="02080604020202020204" pitchFamily="34" charset="0"/>
                <a:ea typeface="宋体" pitchFamily="2" charset="-122"/>
              </a:rPr>
              <a:t>序</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alarm()   </a:t>
            </a:r>
            <a:r>
              <a:rPr lang="zh-CN" altLang="en-US" sz="2800" b="0" dirty="0">
                <a:solidFill>
                  <a:schemeClr val="tx1"/>
                </a:solidFill>
                <a:latin typeface="Arial" panose="02080604020202020204" pitchFamily="34" charset="0"/>
                <a:ea typeface="宋体" pitchFamily="2" charset="-122"/>
              </a:rPr>
              <a:t>在</a:t>
            </a:r>
            <a:r>
              <a:rPr lang="zh-CN" altLang="en-US" sz="2800" b="0">
                <a:solidFill>
                  <a:schemeClr val="tx1"/>
                </a:solidFill>
                <a:latin typeface="Arial" panose="02080604020202020204" pitchFamily="34" charset="0"/>
                <a:ea typeface="宋体" pitchFamily="2" charset="-122"/>
              </a:rPr>
              <a:t>指定时间</a:t>
            </a:r>
            <a:r>
              <a:rPr lang="zh-CN" altLang="en-US" sz="2800" b="0" dirty="0">
                <a:solidFill>
                  <a:schemeClr val="tx1"/>
                </a:solidFill>
                <a:latin typeface="Arial" panose="02080604020202020204" pitchFamily="34" charset="0"/>
                <a:ea typeface="宋体" pitchFamily="2" charset="-122"/>
              </a:rPr>
              <a:t>后发送</a:t>
            </a:r>
            <a:r>
              <a:rPr lang="zh-CN" altLang="en-US" sz="2800" b="0">
                <a:solidFill>
                  <a:schemeClr val="tx1"/>
                </a:solidFill>
                <a:latin typeface="Arial" panose="02080604020202020204" pitchFamily="34" charset="0"/>
                <a:ea typeface="宋体" pitchFamily="2" charset="-122"/>
              </a:rPr>
              <a:t>定时信号</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pause()   </a:t>
            </a:r>
            <a:r>
              <a:rPr lang="zh-CN" altLang="en-US" sz="2800" b="0" dirty="0">
                <a:solidFill>
                  <a:schemeClr val="tx1"/>
                </a:solidFill>
                <a:latin typeface="Arial" panose="02080604020202020204" pitchFamily="34" charset="0"/>
                <a:ea typeface="宋体" pitchFamily="2" charset="-122"/>
              </a:rPr>
              <a:t>等</a:t>
            </a:r>
            <a:r>
              <a:rPr lang="zh-CN" altLang="en-US" sz="2800" b="0">
                <a:solidFill>
                  <a:schemeClr val="tx1"/>
                </a:solidFill>
                <a:latin typeface="Arial" panose="02080604020202020204" pitchFamily="34" charset="0"/>
                <a:ea typeface="宋体" pitchFamily="2" charset="-122"/>
              </a:rPr>
              <a:t>待信号</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nice()  </a:t>
            </a:r>
            <a:r>
              <a:rPr lang="zh-CN" altLang="en-US" sz="2800" b="0" dirty="0">
                <a:solidFill>
                  <a:schemeClr val="tx1"/>
                </a:solidFill>
                <a:latin typeface="Arial" panose="02080604020202020204" pitchFamily="34" charset="0"/>
                <a:ea typeface="宋体" pitchFamily="2" charset="-122"/>
              </a:rPr>
              <a:t>改</a:t>
            </a:r>
            <a:r>
              <a:rPr lang="zh-CN" altLang="en-US" sz="2800" b="0">
                <a:solidFill>
                  <a:schemeClr val="tx1"/>
                </a:solidFill>
                <a:latin typeface="Arial" panose="02080604020202020204" pitchFamily="34" charset="0"/>
                <a:ea typeface="宋体" pitchFamily="2" charset="-122"/>
              </a:rPr>
              <a:t>变进</a:t>
            </a:r>
            <a:r>
              <a:rPr lang="zh-CN" altLang="en-US" sz="2800" b="0" dirty="0">
                <a:solidFill>
                  <a:schemeClr val="tx1"/>
                </a:solidFill>
                <a:latin typeface="Arial" panose="02080604020202020204" pitchFamily="34" charset="0"/>
                <a:ea typeface="宋体" pitchFamily="2" charset="-122"/>
              </a:rPr>
              <a:t>程优先级</a:t>
            </a:r>
            <a:endParaRPr lang="zh-CN" altLang="en-US" sz="2800" b="0" dirty="0">
              <a:solidFill>
                <a:schemeClr val="tx1"/>
              </a:solidFill>
              <a:latin typeface="Arial" panose="0208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err="1">
                <a:solidFill>
                  <a:schemeClr val="tx1"/>
                </a:solidFill>
                <a:latin typeface="Arial" panose="02080604020202020204" pitchFamily="34" charset="0"/>
                <a:ea typeface="宋体" pitchFamily="2" charset="-122"/>
              </a:rPr>
              <a:t>ptrace</a:t>
            </a:r>
            <a:r>
              <a:rPr lang="en-US" altLang="zh-CN" sz="2800" b="0">
                <a:solidFill>
                  <a:schemeClr val="tx1"/>
                </a:solidFill>
                <a:latin typeface="Arial" panose="02080604020202020204" pitchFamily="34" charset="0"/>
                <a:ea typeface="宋体" pitchFamily="2" charset="-122"/>
              </a:rPr>
              <a:t>()   </a:t>
            </a:r>
            <a:r>
              <a:rPr lang="zh-CN" altLang="en-US" sz="2800" b="0" dirty="0">
                <a:solidFill>
                  <a:schemeClr val="tx1"/>
                </a:solidFill>
                <a:latin typeface="Arial" panose="02080604020202020204" pitchFamily="34" charset="0"/>
                <a:ea typeface="宋体" pitchFamily="2" charset="-122"/>
              </a:rPr>
              <a:t>跟</a:t>
            </a:r>
            <a:r>
              <a:rPr lang="zh-CN" altLang="en-US" sz="2800" b="0">
                <a:solidFill>
                  <a:schemeClr val="tx1"/>
                </a:solidFill>
                <a:latin typeface="Arial" panose="02080604020202020204" pitchFamily="34" charset="0"/>
                <a:ea typeface="宋体" pitchFamily="2" charset="-122"/>
              </a:rPr>
              <a:t>踪子进程</a:t>
            </a:r>
            <a:endParaRPr lang="zh-CN" altLang="en-US" sz="2800" b="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45"/>
                                        </p:tgtEl>
                                        <p:attrNameLst>
                                          <p:attrName>style.visibility</p:attrName>
                                        </p:attrNameLst>
                                      </p:cBhvr>
                                      <p:to>
                                        <p:strVal val="visible"/>
                                      </p:to>
                                    </p:set>
                                    <p:animEffect transition="in" filter="blinds(horizontal)">
                                      <p:cBhvr>
                                        <p:cTn id="7" dur="500"/>
                                        <p:tgtEl>
                                          <p:spTgt spid="77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blinds(horizontal)">
                                      <p:cBhvr>
                                        <p:cTn id="12" dur="500"/>
                                        <p:tgtEl>
                                          <p:spTgt spid="7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animBg="1"/>
      <p:bldP spid="778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788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8851" name="矩形 78850"/>
          <p:cNvSpPr/>
          <p:nvPr/>
        </p:nvSpPr>
        <p:spPr>
          <a:xfrm>
            <a:off x="685800" y="539750"/>
            <a:ext cx="7772400" cy="706438"/>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与文件管理有关的系统调用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78852" name="矩形 78851"/>
          <p:cNvSpPr/>
          <p:nvPr/>
        </p:nvSpPr>
        <p:spPr>
          <a:xfrm>
            <a:off x="260350" y="1331913"/>
            <a:ext cx="4243388" cy="5099050"/>
          </a:xfrm>
          <a:prstGeom prst="rect">
            <a:avLst/>
          </a:prstGeom>
          <a:noFill/>
          <a:ln w="9525">
            <a:noFill/>
            <a:miter/>
          </a:ln>
        </p:spPr>
        <p:txBody>
          <a:bodyPr anchor="t"/>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open  </a:t>
            </a:r>
            <a:r>
              <a:rPr lang="zh-CN" altLang="en-US" sz="2800" b="0">
                <a:solidFill>
                  <a:schemeClr val="tx1"/>
                </a:solidFill>
                <a:latin typeface="Arial" panose="02080604020202020204" pitchFamily="34" charset="0"/>
                <a:ea typeface="宋体" pitchFamily="2" charset="-122"/>
              </a:rPr>
              <a:t>打开文件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close  </a:t>
            </a:r>
            <a:r>
              <a:rPr lang="zh-CN" altLang="en-US" sz="2800" b="0">
                <a:solidFill>
                  <a:schemeClr val="tx1"/>
                </a:solidFill>
                <a:latin typeface="Arial" panose="02080604020202020204" pitchFamily="34" charset="0"/>
                <a:ea typeface="宋体" pitchFamily="2" charset="-122"/>
              </a:rPr>
              <a:t>关闭文件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read	  </a:t>
            </a:r>
            <a:r>
              <a:rPr lang="zh-CN" altLang="en-US" sz="2800" b="0">
                <a:solidFill>
                  <a:schemeClr val="tx1"/>
                </a:solidFill>
                <a:latin typeface="Arial" panose="02080604020202020204" pitchFamily="34" charset="0"/>
                <a:ea typeface="宋体" pitchFamily="2" charset="-122"/>
              </a:rPr>
              <a:t>读文件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write  </a:t>
            </a:r>
            <a:r>
              <a:rPr lang="zh-CN" altLang="en-US" sz="2800" b="0">
                <a:solidFill>
                  <a:schemeClr val="tx1"/>
                </a:solidFill>
                <a:latin typeface="Arial" panose="02080604020202020204" pitchFamily="34" charset="0"/>
                <a:ea typeface="宋体" pitchFamily="2" charset="-122"/>
              </a:rPr>
              <a:t>写文件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lseek </a:t>
            </a:r>
            <a:r>
              <a:rPr lang="zh-CN" altLang="en-US" sz="2800" b="0">
                <a:solidFill>
                  <a:schemeClr val="tx1"/>
                </a:solidFill>
                <a:latin typeface="Arial" panose="02080604020202020204" pitchFamily="34" charset="0"/>
                <a:ea typeface="宋体" pitchFamily="2" charset="-122"/>
              </a:rPr>
              <a:t>修改读写</a:t>
            </a:r>
            <a:r>
              <a:rPr lang="zh-CN" altLang="zh-CN" sz="2800" b="0">
                <a:solidFill>
                  <a:schemeClr val="tx1"/>
                </a:solidFill>
                <a:latin typeface="Arial" panose="02080604020202020204" pitchFamily="34" charset="0"/>
                <a:ea typeface="宋体" pitchFamily="2" charset="-122"/>
              </a:rPr>
              <a:t>位置</a:t>
            </a:r>
            <a:endParaRPr lang="zh-CN" altLang="zh-CN"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creat  </a:t>
            </a:r>
            <a:r>
              <a:rPr lang="zh-CN" altLang="en-US" sz="2800" b="0">
                <a:solidFill>
                  <a:schemeClr val="tx1"/>
                </a:solidFill>
                <a:latin typeface="Arial" panose="02080604020202020204" pitchFamily="34" charset="0"/>
                <a:ea typeface="宋体" pitchFamily="2" charset="-122"/>
              </a:rPr>
              <a:t>建立并打开文件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mknod  </a:t>
            </a:r>
            <a:r>
              <a:rPr lang="zh-CN" altLang="en-US" sz="2800" b="0">
                <a:solidFill>
                  <a:schemeClr val="tx1"/>
                </a:solidFill>
                <a:latin typeface="Arial" panose="02080604020202020204" pitchFamily="34" charset="0"/>
                <a:ea typeface="宋体" pitchFamily="2" charset="-122"/>
              </a:rPr>
              <a:t>建立</a:t>
            </a:r>
            <a:r>
              <a:rPr lang="zh-CN" altLang="zh-CN" sz="2800" b="0">
                <a:solidFill>
                  <a:schemeClr val="tx1"/>
                </a:solidFill>
                <a:latin typeface="Arial" panose="02080604020202020204" pitchFamily="34" charset="0"/>
                <a:ea typeface="宋体" pitchFamily="2" charset="-122"/>
              </a:rPr>
              <a:t>设备</a:t>
            </a:r>
            <a:r>
              <a:rPr lang="zh-CN" altLang="en-US" sz="2800" b="0">
                <a:solidFill>
                  <a:schemeClr val="tx1"/>
                </a:solidFill>
                <a:latin typeface="Arial" panose="02080604020202020204" pitchFamily="34" charset="0"/>
                <a:ea typeface="宋体" pitchFamily="2" charset="-122"/>
              </a:rPr>
              <a:t>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link	  </a:t>
            </a:r>
            <a:r>
              <a:rPr lang="zh-CN" altLang="en-US" sz="2800" b="0">
                <a:solidFill>
                  <a:schemeClr val="tx1"/>
                </a:solidFill>
                <a:latin typeface="Arial" panose="02080604020202020204" pitchFamily="34" charset="0"/>
                <a:ea typeface="宋体" pitchFamily="2" charset="-122"/>
              </a:rPr>
              <a:t>创建硬链接文件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symlink </a:t>
            </a:r>
            <a:r>
              <a:rPr lang="zh-CN" altLang="en-US" sz="2800" b="0">
                <a:solidFill>
                  <a:schemeClr val="tx1"/>
                </a:solidFill>
                <a:latin typeface="Arial" panose="02080604020202020204" pitchFamily="34" charset="0"/>
                <a:ea typeface="宋体" pitchFamily="2" charset="-122"/>
              </a:rPr>
              <a:t>创建软链接文件</a:t>
            </a:r>
            <a:endParaRPr lang="zh-CN" altLang="en-US" sz="2800" b="0">
              <a:solidFill>
                <a:schemeClr val="tx1"/>
              </a:solidFill>
              <a:latin typeface="Arial" panose="02080604020202020204" pitchFamily="34" charset="0"/>
              <a:ea typeface="方正书宋_GBK" panose="02000000000000000000" charset="-122"/>
            </a:endParaRPr>
          </a:p>
        </p:txBody>
      </p:sp>
      <p:sp>
        <p:nvSpPr>
          <p:cNvPr id="78853" name="矩形 78852"/>
          <p:cNvSpPr/>
          <p:nvPr/>
        </p:nvSpPr>
        <p:spPr>
          <a:xfrm>
            <a:off x="4572000" y="1401763"/>
            <a:ext cx="4495800" cy="5038725"/>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unlink  </a:t>
            </a:r>
            <a:r>
              <a:rPr lang="zh-CN" altLang="en-US" sz="2800" b="0">
                <a:solidFill>
                  <a:schemeClr val="tx1"/>
                </a:solidFill>
                <a:latin typeface="Arial" panose="02080604020202020204" pitchFamily="34" charset="0"/>
                <a:ea typeface="宋体" pitchFamily="2" charset="-122"/>
              </a:rPr>
              <a:t>删除文件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latin typeface="Arial" panose="02080604020202020204" pitchFamily="34" charset="0"/>
                <a:ea typeface="宋体" pitchFamily="2" charset="-122"/>
              </a:rPr>
              <a:t>chdir    </a:t>
            </a:r>
            <a:r>
              <a:rPr lang="zh-CN" altLang="en-US" sz="2800" b="0">
                <a:solidFill>
                  <a:schemeClr val="tx1"/>
                </a:solidFill>
                <a:latin typeface="Arial" panose="02080604020202020204" pitchFamily="34" charset="0"/>
                <a:ea typeface="宋体" pitchFamily="2" charset="-122"/>
              </a:rPr>
              <a:t>改变当前目录</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chmod  </a:t>
            </a:r>
            <a:r>
              <a:rPr lang="zh-CN" altLang="en-US" sz="2800" b="0">
                <a:solidFill>
                  <a:schemeClr val="tx1"/>
                </a:solidFill>
                <a:latin typeface="Arial" panose="02080604020202020204" pitchFamily="34" charset="0"/>
                <a:ea typeface="宋体" pitchFamily="2" charset="-122"/>
              </a:rPr>
              <a:t>改变文件属性</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pipe </a:t>
            </a:r>
            <a:r>
              <a:rPr lang="zh-CN" altLang="en-US" sz="2800" b="0">
                <a:solidFill>
                  <a:schemeClr val="tx1"/>
                </a:solidFill>
                <a:latin typeface="Arial" panose="02080604020202020204" pitchFamily="34" charset="0"/>
                <a:ea typeface="宋体" pitchFamily="2" charset="-122"/>
              </a:rPr>
              <a:t>建立并打开管道文件</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chown </a:t>
            </a:r>
            <a:r>
              <a:rPr lang="zh-CN" altLang="en-US" sz="2800" b="0">
                <a:solidFill>
                  <a:schemeClr val="tx1"/>
                </a:solidFill>
                <a:latin typeface="Arial" panose="02080604020202020204" pitchFamily="34" charset="0"/>
                <a:ea typeface="宋体" pitchFamily="2" charset="-122"/>
              </a:rPr>
              <a:t>改变文件主和用户组</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mount </a:t>
            </a:r>
            <a:r>
              <a:rPr lang="zh-CN" altLang="en-US" sz="2800" b="0">
                <a:solidFill>
                  <a:schemeClr val="tx1"/>
                </a:solidFill>
                <a:latin typeface="Arial" panose="02080604020202020204" pitchFamily="34" charset="0"/>
                <a:ea typeface="宋体" pitchFamily="2" charset="-122"/>
              </a:rPr>
              <a:t>安装文件系统</a:t>
            </a:r>
            <a:r>
              <a:rPr lang="en-US" altLang="zh-CN" sz="2800" b="0">
                <a:solidFill>
                  <a:schemeClr val="tx1"/>
                </a:solidFill>
                <a:latin typeface="Arial" panose="02080604020202020204" pitchFamily="34" charset="0"/>
                <a:ea typeface="宋体" pitchFamily="2" charset="-122"/>
              </a:rPr>
              <a:t>(</a:t>
            </a:r>
            <a:r>
              <a:rPr lang="zh-CN" altLang="en-US" sz="2800" b="0">
                <a:solidFill>
                  <a:schemeClr val="tx1"/>
                </a:solidFill>
                <a:latin typeface="Arial" panose="02080604020202020204" pitchFamily="34" charset="0"/>
                <a:ea typeface="宋体" pitchFamily="2" charset="-122"/>
              </a:rPr>
              <a:t>卷</a:t>
            </a:r>
            <a:r>
              <a:rPr lang="en-US" altLang="zh-CN" sz="2800" b="0">
                <a:solidFill>
                  <a:schemeClr val="tx1"/>
                </a:solidFill>
                <a:latin typeface="Arial" panose="02080604020202020204" pitchFamily="34" charset="0"/>
                <a:ea typeface="宋体" pitchFamily="2" charset="-122"/>
              </a:rPr>
              <a:t>) </a:t>
            </a:r>
            <a:endParaRPr lang="en-US" altLang="zh-CN" sz="2800" b="0">
              <a:solidFill>
                <a:schemeClr val="tx1"/>
              </a:solidFill>
              <a:latin typeface="Arial" panose="0208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dup	  </a:t>
            </a:r>
            <a:r>
              <a:rPr lang="zh-CN" altLang="en-US" sz="2800" b="0">
                <a:solidFill>
                  <a:schemeClr val="tx1"/>
                </a:solidFill>
                <a:latin typeface="Arial" panose="02080604020202020204" pitchFamily="34" charset="0"/>
                <a:ea typeface="宋体" pitchFamily="2" charset="-122"/>
              </a:rPr>
              <a:t>复制文件描述符</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umount  </a:t>
            </a:r>
            <a:r>
              <a:rPr lang="zh-CN" altLang="en-US" sz="2800" b="0">
                <a:solidFill>
                  <a:schemeClr val="tx1"/>
                </a:solidFill>
                <a:latin typeface="Arial" panose="02080604020202020204" pitchFamily="34" charset="0"/>
                <a:ea typeface="宋体" pitchFamily="2" charset="-122"/>
              </a:rPr>
              <a:t>拆卸文件系统</a:t>
            </a:r>
            <a:endParaRPr lang="en-US" altLang="zh-CN" sz="2800" b="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829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82947" name="矩形 82946"/>
          <p:cNvSpPr/>
          <p:nvPr/>
        </p:nvSpPr>
        <p:spPr>
          <a:xfrm>
            <a:off x="685800" y="571500"/>
            <a:ext cx="7772400" cy="723900"/>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与系统状态有关的系统调用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82948" name="矩形 82947"/>
          <p:cNvSpPr/>
          <p:nvPr/>
        </p:nvSpPr>
        <p:spPr>
          <a:xfrm>
            <a:off x="419100" y="1539875"/>
            <a:ext cx="4114800" cy="4419600"/>
          </a:xfrm>
          <a:prstGeom prst="rect">
            <a:avLst/>
          </a:prstGeom>
          <a:noFill/>
          <a:ln w="9525">
            <a:noFill/>
            <a:miter/>
          </a:ln>
        </p:spPr>
        <p:txBody>
          <a:bodyPr anchor="t"/>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getuid    </a:t>
            </a:r>
            <a:r>
              <a:rPr lang="zh-CN" altLang="en-US" sz="2800" b="0" dirty="0">
                <a:solidFill>
                  <a:schemeClr val="tx1"/>
                </a:solidFill>
                <a:latin typeface="Arial" panose="02080604020202020204" pitchFamily="34" charset="0"/>
                <a:ea typeface="宋体" pitchFamily="2" charset="-122"/>
              </a:rPr>
              <a:t>取</a:t>
            </a:r>
            <a:r>
              <a:rPr lang="zh-CN" altLang="en-US" sz="2800" b="0">
                <a:solidFill>
                  <a:schemeClr val="tx1"/>
                </a:solidFill>
                <a:latin typeface="Arial" panose="02080604020202020204" pitchFamily="34" charset="0"/>
                <a:ea typeface="宋体" pitchFamily="2" charset="-122"/>
              </a:rPr>
              <a:t>用户号</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setuid    </a:t>
            </a:r>
            <a:r>
              <a:rPr lang="zh-CN" altLang="en-US" sz="2800" b="0" dirty="0">
                <a:solidFill>
                  <a:schemeClr val="tx1"/>
                </a:solidFill>
                <a:latin typeface="Arial" panose="02080604020202020204" pitchFamily="34" charset="0"/>
                <a:ea typeface="宋体" pitchFamily="2" charset="-122"/>
              </a:rPr>
              <a:t>设</a:t>
            </a:r>
            <a:r>
              <a:rPr lang="zh-CN" altLang="en-US" sz="2800" b="0">
                <a:solidFill>
                  <a:schemeClr val="tx1"/>
                </a:solidFill>
                <a:latin typeface="Arial" panose="02080604020202020204" pitchFamily="34" charset="0"/>
                <a:ea typeface="宋体" pitchFamily="2" charset="-122"/>
              </a:rPr>
              <a:t>置用户号</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getgid    </a:t>
            </a:r>
            <a:r>
              <a:rPr lang="zh-CN" altLang="en-US" sz="2800" b="0" dirty="0">
                <a:solidFill>
                  <a:schemeClr val="tx1"/>
                </a:solidFill>
                <a:latin typeface="Arial" panose="02080604020202020204" pitchFamily="34" charset="0"/>
                <a:ea typeface="宋体" pitchFamily="2" charset="-122"/>
              </a:rPr>
              <a:t>取</a:t>
            </a:r>
            <a:r>
              <a:rPr lang="zh-CN" altLang="en-US" sz="2800" b="0">
                <a:solidFill>
                  <a:schemeClr val="tx1"/>
                </a:solidFill>
                <a:latin typeface="Arial" panose="02080604020202020204" pitchFamily="34" charset="0"/>
                <a:ea typeface="宋体" pitchFamily="2" charset="-122"/>
              </a:rPr>
              <a:t>用户组号</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setgid    </a:t>
            </a:r>
            <a:r>
              <a:rPr lang="zh-CN" altLang="en-US" sz="2800" b="0" dirty="0">
                <a:solidFill>
                  <a:schemeClr val="tx1"/>
                </a:solidFill>
                <a:latin typeface="Arial" panose="02080604020202020204" pitchFamily="34" charset="0"/>
                <a:ea typeface="宋体" pitchFamily="2" charset="-122"/>
              </a:rPr>
              <a:t>设</a:t>
            </a:r>
            <a:r>
              <a:rPr lang="zh-CN" altLang="en-US" sz="2800" b="0">
                <a:solidFill>
                  <a:schemeClr val="tx1"/>
                </a:solidFill>
                <a:latin typeface="Arial" panose="02080604020202020204" pitchFamily="34" charset="0"/>
                <a:ea typeface="宋体" pitchFamily="2" charset="-122"/>
              </a:rPr>
              <a:t>置用户组号</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time       </a:t>
            </a:r>
            <a:r>
              <a:rPr lang="zh-CN" altLang="en-US" sz="2800" b="0" dirty="0">
                <a:solidFill>
                  <a:schemeClr val="tx1"/>
                </a:solidFill>
                <a:latin typeface="Arial" panose="02080604020202020204" pitchFamily="34" charset="0"/>
                <a:ea typeface="宋体" pitchFamily="2" charset="-122"/>
              </a:rPr>
              <a:t>取</a:t>
            </a:r>
            <a:r>
              <a:rPr lang="zh-CN" altLang="en-US" sz="2800" b="0">
                <a:solidFill>
                  <a:schemeClr val="tx1"/>
                </a:solidFill>
                <a:latin typeface="Arial" panose="02080604020202020204" pitchFamily="34" charset="0"/>
                <a:ea typeface="宋体" pitchFamily="2" charset="-122"/>
              </a:rPr>
              <a:t>日历时间</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stime    </a:t>
            </a:r>
            <a:r>
              <a:rPr lang="zh-CN" altLang="en-US" sz="2800" b="0" dirty="0">
                <a:solidFill>
                  <a:schemeClr val="tx1"/>
                </a:solidFill>
                <a:latin typeface="Arial" panose="02080604020202020204" pitchFamily="34" charset="0"/>
                <a:ea typeface="宋体" pitchFamily="2" charset="-122"/>
              </a:rPr>
              <a:t>设</a:t>
            </a:r>
            <a:r>
              <a:rPr lang="zh-CN" altLang="en-US" sz="2800" b="0">
                <a:solidFill>
                  <a:schemeClr val="tx1"/>
                </a:solidFill>
                <a:latin typeface="Arial" panose="02080604020202020204" pitchFamily="34" charset="0"/>
                <a:ea typeface="宋体" pitchFamily="2" charset="-122"/>
              </a:rPr>
              <a:t>置日历时间</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times  </a:t>
            </a:r>
            <a:r>
              <a:rPr lang="zh-CN" altLang="en-US" sz="2800" b="0" dirty="0">
                <a:solidFill>
                  <a:schemeClr val="tx1"/>
                </a:solidFill>
                <a:latin typeface="Arial" panose="02080604020202020204" pitchFamily="34" charset="0"/>
                <a:ea typeface="宋体" pitchFamily="2" charset="-122"/>
              </a:rPr>
              <a:t>取</a:t>
            </a:r>
            <a:r>
              <a:rPr lang="zh-CN" altLang="en-US" sz="2800" b="0">
                <a:solidFill>
                  <a:schemeClr val="tx1"/>
                </a:solidFill>
                <a:latin typeface="Arial" panose="02080604020202020204" pitchFamily="34" charset="0"/>
                <a:ea typeface="宋体" pitchFamily="2" charset="-122"/>
              </a:rPr>
              <a:t>进程执行时间</a:t>
            </a:r>
            <a:endParaRPr lang="zh-CN" altLang="en-US" sz="2800" b="0">
              <a:solidFill>
                <a:schemeClr val="tx1"/>
              </a:solidFill>
              <a:latin typeface="Arial" panose="02080604020202020204" pitchFamily="34" charset="0"/>
              <a:ea typeface="方正书宋_GBK" panose="02000000000000000000" charset="-122"/>
            </a:endParaRPr>
          </a:p>
        </p:txBody>
      </p:sp>
      <p:sp>
        <p:nvSpPr>
          <p:cNvPr id="82949" name="矩形 82948"/>
          <p:cNvSpPr/>
          <p:nvPr/>
        </p:nvSpPr>
        <p:spPr>
          <a:xfrm>
            <a:off x="4705350" y="1539875"/>
            <a:ext cx="3810000" cy="4419600"/>
          </a:xfrm>
          <a:prstGeom prst="rect">
            <a:avLst/>
          </a:prstGeom>
          <a:noFill/>
          <a:ln w="9525">
            <a:noFill/>
            <a:miter/>
          </a:ln>
        </p:spPr>
        <p:txBody>
          <a:bodyPr anchor="t"/>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gtty	</a:t>
            </a:r>
            <a:r>
              <a:rPr lang="zh-CN" altLang="en-US" sz="2800" b="0">
                <a:solidFill>
                  <a:schemeClr val="tx1"/>
                </a:solidFill>
                <a:latin typeface="Arial" panose="02080604020202020204" pitchFamily="34" charset="0"/>
                <a:ea typeface="宋体" pitchFamily="2" charset="-122"/>
              </a:rPr>
              <a:t>读当前终端</a:t>
            </a:r>
            <a:r>
              <a:rPr lang="en-US" altLang="zh-CN" sz="2800" b="0">
                <a:solidFill>
                  <a:schemeClr val="tx1"/>
                </a:solidFill>
                <a:latin typeface="Arial" panose="02080604020202020204" pitchFamily="34" charset="0"/>
                <a:ea typeface="宋体" pitchFamily="2" charset="-122"/>
              </a:rPr>
              <a:t>tty</a:t>
            </a:r>
            <a:r>
              <a:rPr lang="zh-CN" altLang="en-US" sz="2800" b="0">
                <a:solidFill>
                  <a:schemeClr val="tx1"/>
                </a:solidFill>
                <a:latin typeface="Arial" panose="02080604020202020204" pitchFamily="34" charset="0"/>
                <a:ea typeface="宋体" pitchFamily="2" charset="-122"/>
              </a:rPr>
              <a:t>部	分信息</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stty	</a:t>
            </a:r>
            <a:r>
              <a:rPr lang="zh-CN" altLang="en-US" sz="2800" b="0">
                <a:solidFill>
                  <a:schemeClr val="tx1"/>
                </a:solidFill>
                <a:latin typeface="Arial" panose="02080604020202020204" pitchFamily="34" charset="0"/>
                <a:ea typeface="宋体" pitchFamily="2" charset="-122"/>
              </a:rPr>
              <a:t>设置当前终端</a:t>
            </a:r>
            <a:r>
              <a:rPr lang="en-US" altLang="zh-CN" sz="2800" b="0">
                <a:solidFill>
                  <a:schemeClr val="tx1"/>
                </a:solidFill>
                <a:latin typeface="Arial" panose="02080604020202020204" pitchFamily="34" charset="0"/>
                <a:ea typeface="宋体" pitchFamily="2" charset="-122"/>
              </a:rPr>
              <a:t>tty	</a:t>
            </a:r>
            <a:r>
              <a:rPr lang="zh-CN" altLang="en-US" sz="2800" b="0">
                <a:solidFill>
                  <a:schemeClr val="tx1"/>
                </a:solidFill>
                <a:latin typeface="Arial" panose="02080604020202020204" pitchFamily="34" charset="0"/>
                <a:ea typeface="宋体" pitchFamily="2" charset="-122"/>
              </a:rPr>
              <a:t>部分信息</a:t>
            </a:r>
            <a:endParaRPr lang="zh-CN" altLang="en-US" sz="2800" b="0">
              <a:solidFill>
                <a:schemeClr val="tx1"/>
              </a:solidFill>
              <a:latin typeface="Arial" panose="0208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stat	</a:t>
            </a:r>
            <a:r>
              <a:rPr lang="zh-CN" altLang="en-US" sz="2800" b="0">
                <a:solidFill>
                  <a:schemeClr val="tx1"/>
                </a:solidFill>
                <a:latin typeface="Arial" panose="02080604020202020204" pitchFamily="34" charset="0"/>
                <a:ea typeface="宋体" pitchFamily="2" charset="-122"/>
              </a:rPr>
              <a:t>读取文件状态</a:t>
            </a:r>
            <a:r>
              <a:rPr lang="en-US" altLang="zh-CN" sz="2800" b="0">
                <a:solidFill>
                  <a:schemeClr val="tx1"/>
                </a:solidFill>
                <a:latin typeface="Arial" panose="02080604020202020204" pitchFamily="34" charset="0"/>
                <a:ea typeface="宋体" pitchFamily="2" charset="-122"/>
              </a:rPr>
              <a:t>(i	</a:t>
            </a:r>
            <a:r>
              <a:rPr lang="zh-CN" altLang="en-US" sz="2800" b="0">
                <a:solidFill>
                  <a:schemeClr val="tx1"/>
                </a:solidFill>
                <a:latin typeface="Arial" panose="02080604020202020204" pitchFamily="34" charset="0"/>
                <a:ea typeface="宋体" pitchFamily="2" charset="-122"/>
              </a:rPr>
              <a:t>节点</a:t>
            </a:r>
            <a:r>
              <a:rPr lang="en-US" altLang="zh-CN" sz="2800" b="0">
                <a:solidFill>
                  <a:schemeClr val="tx1"/>
                </a:solidFill>
                <a:latin typeface="Arial" panose="02080604020202020204" pitchFamily="34" charset="0"/>
                <a:ea typeface="宋体" pitchFamily="2" charset="-122"/>
              </a:rPr>
              <a:t>)</a:t>
            </a:r>
            <a:endParaRPr lang="en-US" altLang="zh-CN" sz="2800" b="0">
              <a:solidFill>
                <a:schemeClr val="tx1"/>
              </a:solidFill>
              <a:latin typeface="Arial" panose="0208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80604020202020204" pitchFamily="34" charset="0"/>
                <a:ea typeface="宋体" pitchFamily="2" charset="-122"/>
              </a:rPr>
              <a:t>sync	</a:t>
            </a:r>
            <a:r>
              <a:rPr lang="zh-CN" altLang="en-US" sz="2800" b="0">
                <a:solidFill>
                  <a:schemeClr val="tx1"/>
                </a:solidFill>
                <a:latin typeface="Arial" panose="02080604020202020204" pitchFamily="34" charset="0"/>
                <a:ea typeface="宋体" pitchFamily="2" charset="-122"/>
              </a:rPr>
              <a:t>使主存映像与磁	盘文件信息一致</a:t>
            </a:r>
            <a:endParaRPr lang="zh-CN" altLang="en-US" sz="2800" b="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linds(horizontal)">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P spid="8294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819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57346" name="文本框 81922"/>
          <p:cNvSpPr txBox="1"/>
          <p:nvPr/>
        </p:nvSpPr>
        <p:spPr>
          <a:xfrm>
            <a:off x="360680" y="1628775"/>
            <a:ext cx="7277735" cy="1814830"/>
          </a:xfrm>
          <a:prstGeom prst="rect">
            <a:avLst/>
          </a:prstGeom>
          <a:noFill/>
          <a:ln w="9525">
            <a:noFill/>
            <a:miter/>
          </a:ln>
        </p:spPr>
        <p:txBody>
          <a:bodyPr wrap="square" anchor="t">
            <a:spAutoFit/>
          </a:bodyPr>
          <a:p>
            <a:pPr lvl="1" indent="0" algn="l" eaLnBrk="0" fontAlgn="base" latinLnBrk="0" hangingPunct="0">
              <a:lnSpc>
                <a:spcPct val="100000"/>
              </a:lnSpc>
              <a:spcBef>
                <a:spcPct val="0"/>
              </a:spcBef>
              <a:spcAft>
                <a:spcPct val="0"/>
              </a:spcAft>
              <a:buFont typeface="Wingdings" panose="05000000000000000000" pitchFamily="2" charset="2"/>
              <a:buNone/>
            </a:pPr>
            <a:r>
              <a:rPr lang="zh-CN" altLang="en-US" sz="2800" u="none" baseline="0" dirty="0">
                <a:solidFill>
                  <a:schemeClr val="tx1"/>
                </a:solidFill>
                <a:latin typeface="Times New Roman" panose="02020603050405020304" pitchFamily="18" charset="0"/>
                <a:ea typeface="宋体" pitchFamily="2" charset="-122"/>
              </a:rPr>
              <a:t>Linux完全</a:t>
            </a:r>
            <a:r>
              <a:rPr lang="zh-CN" altLang="en-US" sz="2800" dirty="0">
                <a:solidFill>
                  <a:schemeClr val="tx1"/>
                </a:solidFill>
                <a:latin typeface="Times New Roman" panose="02020603050405020304" pitchFamily="18" charset="0"/>
                <a:sym typeface="+mn-ea"/>
              </a:rPr>
              <a:t>兼容</a:t>
            </a:r>
            <a:r>
              <a:rPr lang="zh-CN" altLang="en-US" sz="2800" u="none" baseline="0" dirty="0">
                <a:solidFill>
                  <a:schemeClr val="tx1"/>
                </a:solidFill>
                <a:latin typeface="Times New Roman" panose="02020603050405020304" pitchFamily="18" charset="0"/>
                <a:ea typeface="宋体" pitchFamily="2" charset="-122"/>
              </a:rPr>
              <a:t>POSIX</a:t>
            </a:r>
            <a:r>
              <a:rPr lang="zh-CN" altLang="en-US" sz="2800" dirty="0">
                <a:solidFill>
                  <a:schemeClr val="tx1"/>
                </a:solidFill>
                <a:latin typeface="Times New Roman" panose="02020603050405020304" pitchFamily="18" charset="0"/>
                <a:sym typeface="+mn-ea"/>
              </a:rPr>
              <a:t>标准</a:t>
            </a:r>
            <a:r>
              <a:rPr lang="zh-CN" altLang="en-US" sz="2800" u="none" baseline="0" dirty="0">
                <a:solidFill>
                  <a:schemeClr val="tx1"/>
                </a:solidFill>
                <a:latin typeface="Times New Roman" panose="02020603050405020304" pitchFamily="18" charset="0"/>
                <a:ea typeface="宋体" pitchFamily="2" charset="-122"/>
              </a:rPr>
              <a:t>。</a:t>
            </a:r>
            <a:endParaRPr lang="zh-CN" altLang="en-US" sz="2800" u="none" baseline="0" dirty="0">
              <a:solidFill>
                <a:schemeClr val="tx1"/>
              </a:solidFill>
              <a:latin typeface="Times New Roman" panose="02020603050405020304" pitchFamily="18" charset="0"/>
              <a:ea typeface="宋体" pitchFamily="2" charset="-122"/>
            </a:endParaRPr>
          </a:p>
          <a:p>
            <a:pPr lvl="1" indent="0" algn="l" eaLnBrk="0" fontAlgn="base" latinLnBrk="0" hangingPunct="0">
              <a:lnSpc>
                <a:spcPct val="100000"/>
              </a:lnSpc>
              <a:spcBef>
                <a:spcPct val="0"/>
              </a:spcBef>
              <a:spcAft>
                <a:spcPct val="0"/>
              </a:spcAft>
              <a:buFont typeface="Wingdings" panose="05000000000000000000" pitchFamily="2" charset="2"/>
              <a:buNone/>
            </a:pPr>
            <a:endParaRPr lang="zh-CN" altLang="en-US" sz="2800" u="none" baseline="0" dirty="0">
              <a:solidFill>
                <a:schemeClr val="tx1"/>
              </a:solidFill>
              <a:latin typeface="Times New Roman" panose="02020603050405020304" pitchFamily="18" charset="0"/>
              <a:ea typeface="宋体" pitchFamily="2" charset="-122"/>
            </a:endParaRPr>
          </a:p>
          <a:p>
            <a:pPr lvl="1" indent="0" algn="l" eaLnBrk="0" fontAlgn="base" latinLnBrk="0" hangingPunct="0">
              <a:lnSpc>
                <a:spcPct val="100000"/>
              </a:lnSpc>
              <a:spcBef>
                <a:spcPct val="0"/>
              </a:spcBef>
              <a:spcAft>
                <a:spcPct val="0"/>
              </a:spcAft>
              <a:buFont typeface="Wingdings" panose="05000000000000000000" pitchFamily="2" charset="2"/>
              <a:buNone/>
            </a:pPr>
            <a:r>
              <a:rPr lang="zh-CN" altLang="en-US" sz="2800" u="none" baseline="0" dirty="0">
                <a:solidFill>
                  <a:schemeClr val="tx1"/>
                </a:solidFill>
                <a:latin typeface="Times New Roman" panose="02020603050405020304" pitchFamily="18" charset="0"/>
                <a:ea typeface="宋体" pitchFamily="2" charset="-122"/>
              </a:rPr>
              <a:t>微软的Windows NT声称部分实现了POSIX标准。</a:t>
            </a:r>
            <a:endParaRPr lang="zh-CN" altLang="en-US" sz="2800" u="none" baseline="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69" name="组合 83969"/>
          <p:cNvGrpSpPr/>
          <p:nvPr/>
        </p:nvGrpSpPr>
        <p:grpSpPr>
          <a:xfrm>
            <a:off x="833438" y="1314450"/>
            <a:ext cx="7615237" cy="5168900"/>
            <a:chOff x="0" y="0"/>
            <a:chExt cx="3840" cy="2736"/>
          </a:xfrm>
        </p:grpSpPr>
        <p:sp>
          <p:nvSpPr>
            <p:cNvPr id="58370" name="文本框 83970"/>
            <p:cNvSpPr txBox="1"/>
            <p:nvPr/>
          </p:nvSpPr>
          <p:spPr>
            <a:xfrm>
              <a:off x="0" y="0"/>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80604020202020204" pitchFamily="34" charset="0"/>
                  <a:ea typeface="宋体" pitchFamily="2" charset="-122"/>
                </a:rPr>
                <a:t>UNIX/Linux              Win32                                         </a:t>
              </a:r>
              <a:r>
                <a:rPr lang="zh-CN" altLang="en-US" sz="1600" b="0" dirty="0">
                  <a:solidFill>
                    <a:schemeClr val="tx1"/>
                  </a:solidFill>
                  <a:latin typeface="Arial" panose="02080604020202020204" pitchFamily="34" charset="0"/>
                  <a:ea typeface="宋体" pitchFamily="2" charset="-122"/>
                </a:rPr>
                <a:t>说明</a:t>
              </a:r>
              <a:endParaRPr lang="zh-CN" altLang="en-US" sz="1600" b="0" dirty="0">
                <a:solidFill>
                  <a:schemeClr val="tx1"/>
                </a:solidFill>
                <a:latin typeface="Arial" panose="02080604020202020204" pitchFamily="34" charset="0"/>
                <a:ea typeface="宋体" pitchFamily="2" charset="-122"/>
              </a:endParaRPr>
            </a:p>
          </p:txBody>
        </p:sp>
        <p:sp>
          <p:nvSpPr>
            <p:cNvPr id="58371" name="文本框 83971"/>
            <p:cNvSpPr txBox="1"/>
            <p:nvPr/>
          </p:nvSpPr>
          <p:spPr>
            <a:xfrm>
              <a:off x="0" y="342"/>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80604020202020204" pitchFamily="34" charset="0"/>
                  <a:ea typeface="宋体" pitchFamily="2" charset="-122"/>
                </a:rPr>
                <a:t>fork                       </a:t>
              </a:r>
              <a:r>
                <a:rPr lang="zh-CN" altLang="en-US" sz="1600" b="0" dirty="0">
                  <a:solidFill>
                    <a:schemeClr val="tx1"/>
                  </a:solidFill>
                  <a:latin typeface="Arial" panose="02080604020202020204" pitchFamily="34" charset="0"/>
                  <a:ea typeface="宋体" pitchFamily="2" charset="-122"/>
                </a:rPr>
                <a:t>   </a:t>
              </a:r>
              <a:r>
                <a:rPr lang="en-US" altLang="x-none" sz="1600" b="0" err="1">
                  <a:solidFill>
                    <a:schemeClr val="tx1"/>
                  </a:solidFill>
                  <a:latin typeface="Arial" panose="02080604020202020204" pitchFamily="34" charset="0"/>
                  <a:ea typeface="宋体" pitchFamily="2" charset="-122"/>
                </a:rPr>
                <a:t>CreatProcess</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创建进程</a:t>
              </a:r>
              <a:r>
                <a:rPr lang="zh-CN" altLang="en-US" sz="900" b="0" dirty="0">
                  <a:solidFill>
                    <a:schemeClr val="tx1"/>
                  </a:solidFill>
                  <a:latin typeface="Arial" panose="02080604020202020204" pitchFamily="34" charset="0"/>
                  <a:ea typeface="宋体" pitchFamily="2" charset="-122"/>
                </a:rPr>
                <a:t> </a:t>
              </a:r>
              <a:endParaRPr lang="zh-CN" altLang="en-US" sz="900" b="0" dirty="0">
                <a:solidFill>
                  <a:schemeClr val="tx1"/>
                </a:solidFill>
                <a:latin typeface="Arial" panose="02080604020202020204" pitchFamily="34" charset="0"/>
                <a:ea typeface="宋体" pitchFamily="2" charset="-122"/>
              </a:endParaRPr>
            </a:p>
          </p:txBody>
        </p:sp>
        <p:sp>
          <p:nvSpPr>
            <p:cNvPr id="58372" name="文本框 83972"/>
            <p:cNvSpPr txBox="1"/>
            <p:nvPr/>
          </p:nvSpPr>
          <p:spPr>
            <a:xfrm>
              <a:off x="0" y="684"/>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80604020202020204" pitchFamily="34" charset="0"/>
                  <a:ea typeface="宋体" pitchFamily="2" charset="-122"/>
                </a:rPr>
                <a:t>waitpid</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    </a:t>
              </a:r>
              <a:r>
                <a:rPr lang="en-US" altLang="x-none" sz="1600" b="0" err="1">
                  <a:solidFill>
                    <a:schemeClr val="tx1"/>
                  </a:solidFill>
                  <a:latin typeface="Arial" panose="02080604020202020204" pitchFamily="34" charset="0"/>
                  <a:ea typeface="宋体" pitchFamily="2" charset="-122"/>
                </a:rPr>
                <a:t>WaitForSingleObject</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等待进程终止</a:t>
              </a:r>
              <a:endParaRPr lang="zh-CN" altLang="en-US" sz="1600" b="0" dirty="0">
                <a:solidFill>
                  <a:schemeClr val="tx1"/>
                </a:solidFill>
                <a:latin typeface="Arial" panose="02080604020202020204" pitchFamily="34" charset="0"/>
                <a:ea typeface="宋体" pitchFamily="2" charset="-122"/>
              </a:endParaRPr>
            </a:p>
          </p:txBody>
        </p:sp>
        <p:sp>
          <p:nvSpPr>
            <p:cNvPr id="58373" name="文本框 83973"/>
            <p:cNvSpPr txBox="1"/>
            <p:nvPr/>
          </p:nvSpPr>
          <p:spPr>
            <a:xfrm>
              <a:off x="0" y="1026"/>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80604020202020204" pitchFamily="34" charset="0"/>
                  <a:ea typeface="宋体" pitchFamily="2" charset="-122"/>
                </a:rPr>
                <a:t>open/close            </a:t>
              </a:r>
              <a:r>
                <a:rPr lang="zh-CN" altLang="en-US" sz="1600" b="0" dirty="0">
                  <a:solidFill>
                    <a:schemeClr val="tx1"/>
                  </a:solidFill>
                  <a:latin typeface="Arial" panose="02080604020202020204" pitchFamily="34" charset="0"/>
                  <a:ea typeface="宋体" pitchFamily="2" charset="-122"/>
                </a:rPr>
                <a:t>   </a:t>
              </a:r>
              <a:r>
                <a:rPr lang="en-US" altLang="x-none" sz="1600" b="0" err="1">
                  <a:solidFill>
                    <a:schemeClr val="tx1"/>
                  </a:solidFill>
                  <a:latin typeface="Arial" panose="02080604020202020204" pitchFamily="34" charset="0"/>
                  <a:ea typeface="宋体" pitchFamily="2" charset="-122"/>
                </a:rPr>
                <a:t>CreatFile/CloseHandle</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创建或打开</a:t>
              </a:r>
              <a:r>
                <a:rPr lang="en-US" altLang="x-none" sz="1600" b="0">
                  <a:solidFill>
                    <a:schemeClr val="tx1"/>
                  </a:solidFill>
                  <a:latin typeface="Arial" panose="02080604020202020204" pitchFamily="34" charset="0"/>
                  <a:ea typeface="宋体" pitchFamily="2" charset="-122"/>
                </a:rPr>
                <a:t>/</a:t>
              </a:r>
              <a:r>
                <a:rPr lang="zh-CN" altLang="en-US" sz="1600" b="0" dirty="0">
                  <a:solidFill>
                    <a:schemeClr val="tx1"/>
                  </a:solidFill>
                  <a:latin typeface="Arial" panose="02080604020202020204" pitchFamily="34" charset="0"/>
                  <a:ea typeface="宋体" pitchFamily="2" charset="-122"/>
                </a:rPr>
                <a:t>关闭文件</a:t>
              </a:r>
              <a:endParaRPr lang="zh-CN" altLang="en-US" sz="1600" b="0" dirty="0">
                <a:solidFill>
                  <a:schemeClr val="tx1"/>
                </a:solidFill>
                <a:latin typeface="Arial" panose="02080604020202020204" pitchFamily="34" charset="0"/>
                <a:ea typeface="宋体" pitchFamily="2" charset="-122"/>
              </a:endParaRPr>
            </a:p>
          </p:txBody>
        </p:sp>
        <p:sp>
          <p:nvSpPr>
            <p:cNvPr id="58374" name="文本框 83974"/>
            <p:cNvSpPr txBox="1"/>
            <p:nvPr/>
          </p:nvSpPr>
          <p:spPr>
            <a:xfrm>
              <a:off x="0" y="1368"/>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80604020202020204" pitchFamily="34" charset="0"/>
                  <a:ea typeface="宋体" pitchFamily="2" charset="-122"/>
                </a:rPr>
                <a:t>read/write            </a:t>
              </a:r>
              <a:r>
                <a:rPr lang="zh-CN" altLang="en-US" sz="1600" b="0" dirty="0">
                  <a:solidFill>
                    <a:schemeClr val="tx1"/>
                  </a:solidFill>
                  <a:latin typeface="Arial" panose="02080604020202020204" pitchFamily="34" charset="0"/>
                  <a:ea typeface="宋体" pitchFamily="2" charset="-122"/>
                </a:rPr>
                <a:t>     </a:t>
              </a:r>
              <a:r>
                <a:rPr lang="en-US" altLang="x-none" sz="1600" b="0">
                  <a:solidFill>
                    <a:schemeClr val="tx1"/>
                  </a:solidFill>
                  <a:latin typeface="Arial" panose="02080604020202020204" pitchFamily="34" charset="0"/>
                  <a:ea typeface="宋体" pitchFamily="2" charset="-122"/>
                </a:rPr>
                <a:t> </a:t>
              </a:r>
              <a:r>
                <a:rPr lang="en-US" altLang="x-none" sz="1600" b="0" err="1">
                  <a:solidFill>
                    <a:schemeClr val="tx1"/>
                  </a:solidFill>
                  <a:latin typeface="Arial" panose="02080604020202020204" pitchFamily="34" charset="0"/>
                  <a:ea typeface="宋体" pitchFamily="2" charset="-122"/>
                </a:rPr>
                <a:t>ReadFile/WriteFile</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读</a:t>
              </a:r>
              <a:r>
                <a:rPr lang="en-US" altLang="x-none" sz="1600" b="0">
                  <a:solidFill>
                    <a:schemeClr val="tx1"/>
                  </a:solidFill>
                  <a:latin typeface="Arial" panose="02080604020202020204" pitchFamily="34" charset="0"/>
                  <a:ea typeface="宋体" pitchFamily="2" charset="-122"/>
                </a:rPr>
                <a:t>/</a:t>
              </a:r>
              <a:r>
                <a:rPr lang="zh-CN" altLang="en-US" sz="1600" b="0" dirty="0">
                  <a:solidFill>
                    <a:schemeClr val="tx1"/>
                  </a:solidFill>
                  <a:latin typeface="Arial" panose="02080604020202020204" pitchFamily="34" charset="0"/>
                  <a:ea typeface="宋体" pitchFamily="2" charset="-122"/>
                </a:rPr>
                <a:t>写文件</a:t>
              </a:r>
              <a:endParaRPr lang="zh-CN" altLang="en-US" sz="1600" b="0" dirty="0">
                <a:solidFill>
                  <a:schemeClr val="tx1"/>
                </a:solidFill>
                <a:latin typeface="Arial" panose="02080604020202020204" pitchFamily="34" charset="0"/>
                <a:ea typeface="宋体" pitchFamily="2" charset="-122"/>
              </a:endParaRPr>
            </a:p>
          </p:txBody>
        </p:sp>
        <p:sp>
          <p:nvSpPr>
            <p:cNvPr id="58375" name="文本框 83975"/>
            <p:cNvSpPr txBox="1"/>
            <p:nvPr/>
          </p:nvSpPr>
          <p:spPr>
            <a:xfrm>
              <a:off x="0" y="1710"/>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80604020202020204" pitchFamily="34" charset="0"/>
                  <a:ea typeface="宋体" pitchFamily="2" charset="-122"/>
                </a:rPr>
                <a:t>lseek</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     </a:t>
              </a:r>
              <a:r>
                <a:rPr lang="en-US" altLang="x-none" sz="1600" b="0">
                  <a:solidFill>
                    <a:schemeClr val="tx1"/>
                  </a:solidFill>
                  <a:latin typeface="Arial" panose="02080604020202020204" pitchFamily="34" charset="0"/>
                  <a:ea typeface="宋体" pitchFamily="2" charset="-122"/>
                </a:rPr>
                <a:t> </a:t>
              </a:r>
              <a:r>
                <a:rPr lang="en-US" altLang="x-none" sz="1600" b="0" err="1">
                  <a:solidFill>
                    <a:schemeClr val="tx1"/>
                  </a:solidFill>
                  <a:latin typeface="Arial" panose="02080604020202020204" pitchFamily="34" charset="0"/>
                  <a:ea typeface="宋体" pitchFamily="2" charset="-122"/>
                </a:rPr>
                <a:t>SetFilePointer</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移动文件指针</a:t>
              </a:r>
              <a:endParaRPr lang="zh-CN" altLang="en-US" sz="1600" b="0" dirty="0">
                <a:solidFill>
                  <a:schemeClr val="tx1"/>
                </a:solidFill>
                <a:latin typeface="Arial" panose="02080604020202020204" pitchFamily="34" charset="0"/>
                <a:ea typeface="宋体" pitchFamily="2" charset="-122"/>
              </a:endParaRPr>
            </a:p>
          </p:txBody>
        </p:sp>
        <p:sp>
          <p:nvSpPr>
            <p:cNvPr id="58376" name="文本框 83976"/>
            <p:cNvSpPr txBox="1"/>
            <p:nvPr/>
          </p:nvSpPr>
          <p:spPr>
            <a:xfrm>
              <a:off x="0" y="2052"/>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80604020202020204" pitchFamily="34" charset="0"/>
                  <a:ea typeface="宋体" pitchFamily="2" charset="-122"/>
                </a:rPr>
                <a:t>mkdir/rmdir</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    </a:t>
              </a:r>
              <a:r>
                <a:rPr lang="en-US" altLang="x-none" sz="1600" b="0" err="1">
                  <a:solidFill>
                    <a:schemeClr val="tx1"/>
                  </a:solidFill>
                  <a:latin typeface="Arial" panose="02080604020202020204" pitchFamily="34" charset="0"/>
                  <a:ea typeface="宋体" pitchFamily="2" charset="-122"/>
                </a:rPr>
                <a:t>reat</a:t>
              </a:r>
              <a:r>
                <a:rPr lang="en-US" altLang="x-none" sz="1600" b="0">
                  <a:solidFill>
                    <a:schemeClr val="tx1"/>
                  </a:solidFill>
                  <a:latin typeface="Arial" panose="02080604020202020204" pitchFamily="34" charset="0"/>
                  <a:ea typeface="宋体" pitchFamily="2" charset="-122"/>
                </a:rPr>
                <a:t>/Remove Directory                </a:t>
              </a:r>
              <a:r>
                <a:rPr lang="zh-CN" altLang="en-US" sz="1600" b="0" dirty="0">
                  <a:solidFill>
                    <a:schemeClr val="tx1"/>
                  </a:solidFill>
                  <a:latin typeface="Arial" panose="02080604020202020204" pitchFamily="34" charset="0"/>
                  <a:ea typeface="宋体" pitchFamily="2" charset="-122"/>
                </a:rPr>
                <a:t>建立</a:t>
              </a:r>
              <a:r>
                <a:rPr lang="en-US" altLang="x-none" sz="1600" b="0">
                  <a:solidFill>
                    <a:schemeClr val="tx1"/>
                  </a:solidFill>
                  <a:latin typeface="Arial" panose="02080604020202020204" pitchFamily="34" charset="0"/>
                  <a:ea typeface="宋体" pitchFamily="2" charset="-122"/>
                </a:rPr>
                <a:t>/</a:t>
              </a:r>
              <a:r>
                <a:rPr lang="zh-CN" altLang="en-US" sz="1600" b="0" dirty="0">
                  <a:solidFill>
                    <a:schemeClr val="tx1"/>
                  </a:solidFill>
                  <a:latin typeface="Arial" panose="02080604020202020204" pitchFamily="34" charset="0"/>
                  <a:ea typeface="宋体" pitchFamily="2" charset="-122"/>
                </a:rPr>
                <a:t>删除目录</a:t>
              </a:r>
              <a:endParaRPr lang="zh-CN" altLang="en-US" sz="1600" b="0" dirty="0">
                <a:solidFill>
                  <a:schemeClr val="tx1"/>
                </a:solidFill>
                <a:latin typeface="Arial" panose="02080604020202020204" pitchFamily="34" charset="0"/>
                <a:ea typeface="宋体" pitchFamily="2" charset="-122"/>
              </a:endParaRPr>
            </a:p>
          </p:txBody>
        </p:sp>
        <p:sp>
          <p:nvSpPr>
            <p:cNvPr id="58377" name="文本框 83977"/>
            <p:cNvSpPr txBox="1"/>
            <p:nvPr/>
          </p:nvSpPr>
          <p:spPr>
            <a:xfrm>
              <a:off x="0" y="2394"/>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80604020202020204" pitchFamily="34" charset="0"/>
                  <a:ea typeface="宋体" pitchFamily="2" charset="-122"/>
                </a:rPr>
                <a:t>stat                      </a:t>
              </a:r>
              <a:r>
                <a:rPr lang="zh-CN" altLang="en-US" sz="1600" b="0" dirty="0">
                  <a:solidFill>
                    <a:schemeClr val="tx1"/>
                  </a:solidFill>
                  <a:latin typeface="Arial" panose="02080604020202020204" pitchFamily="34" charset="0"/>
                  <a:ea typeface="宋体" pitchFamily="2" charset="-122"/>
                </a:rPr>
                <a:t>       </a:t>
              </a:r>
              <a:r>
                <a:rPr lang="en-US" altLang="x-none" sz="1600" b="0">
                  <a:solidFill>
                    <a:schemeClr val="tx1"/>
                  </a:solidFill>
                  <a:latin typeface="Arial" panose="02080604020202020204" pitchFamily="34" charset="0"/>
                  <a:ea typeface="宋体" pitchFamily="2" charset="-122"/>
                </a:rPr>
                <a:t> </a:t>
              </a:r>
              <a:r>
                <a:rPr lang="en-US" altLang="x-none" sz="1600" b="0" err="1">
                  <a:solidFill>
                    <a:schemeClr val="tx1"/>
                  </a:solidFill>
                  <a:latin typeface="Arial" panose="02080604020202020204" pitchFamily="34" charset="0"/>
                  <a:ea typeface="宋体" pitchFamily="2" charset="-122"/>
                </a:rPr>
                <a:t>GetFileAttributesEx</a:t>
              </a:r>
              <a:r>
                <a:rPr lang="en-US" altLang="x-none" sz="1600" b="0">
                  <a:solidFill>
                    <a:schemeClr val="tx1"/>
                  </a:solidFill>
                  <a:latin typeface="Arial" panose="02080604020202020204" pitchFamily="34" charset="0"/>
                  <a:ea typeface="宋体" pitchFamily="2" charset="-122"/>
                </a:rPr>
                <a:t>               </a:t>
              </a:r>
              <a:r>
                <a:rPr lang="zh-CN" altLang="en-US" sz="1600" b="0" dirty="0">
                  <a:solidFill>
                    <a:schemeClr val="tx1"/>
                  </a:solidFill>
                  <a:latin typeface="Arial" panose="02080604020202020204" pitchFamily="34" charset="0"/>
                  <a:ea typeface="宋体" pitchFamily="2" charset="-122"/>
                </a:rPr>
                <a:t>获得文件属性</a:t>
              </a:r>
              <a:endParaRPr lang="zh-CN" altLang="en-US" sz="1600" b="0" dirty="0">
                <a:solidFill>
                  <a:schemeClr val="tx1"/>
                </a:solidFill>
                <a:latin typeface="Arial" panose="02080604020202020204" pitchFamily="34" charset="0"/>
                <a:ea typeface="宋体" pitchFamily="2" charset="-122"/>
              </a:endParaRPr>
            </a:p>
          </p:txBody>
        </p:sp>
        <p:sp>
          <p:nvSpPr>
            <p:cNvPr id="58378" name="直接连接符 83978"/>
            <p:cNvSpPr/>
            <p:nvPr/>
          </p:nvSpPr>
          <p:spPr>
            <a:xfrm>
              <a:off x="882" y="0"/>
              <a:ext cx="0" cy="2736"/>
            </a:xfrm>
            <a:prstGeom prst="line">
              <a:avLst/>
            </a:prstGeom>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sp>
          <p:nvSpPr>
            <p:cNvPr id="58379" name="直接连接符 83979"/>
            <p:cNvSpPr/>
            <p:nvPr/>
          </p:nvSpPr>
          <p:spPr>
            <a:xfrm>
              <a:off x="2283" y="0"/>
              <a:ext cx="0" cy="2736"/>
            </a:xfrm>
            <a:prstGeom prst="line">
              <a:avLst/>
            </a:prstGeom>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80604020202020204" pitchFamily="34" charset="0"/>
                <a:ea typeface="方正书宋_GBK" panose="02000000000000000000" charset="-122"/>
              </a:endParaRPr>
            </a:p>
          </p:txBody>
        </p:sp>
      </p:grpSp>
      <p:sp>
        <p:nvSpPr>
          <p:cNvPr id="83981" name="矩形 83980"/>
          <p:cNvSpPr/>
          <p:nvPr/>
        </p:nvSpPr>
        <p:spPr>
          <a:xfrm>
            <a:off x="527050" y="611188"/>
            <a:ext cx="7081838" cy="579438"/>
          </a:xfrm>
          <a:prstGeom prst="rect">
            <a:avLst/>
          </a:prstGeom>
          <a:noFill/>
          <a:ln w="9525">
            <a:noFill/>
            <a:miter/>
          </a:ln>
        </p:spPr>
        <p:txBody>
          <a:bodyPr wrap="none" anchor="t">
            <a:spAutoFit/>
          </a:bodyPr>
          <a:p>
            <a:pPr lvl="0" algn="l" eaLnBrk="0" fontAlgn="base" hangingPunct="0">
              <a:spcBef>
                <a:spcPct val="10000"/>
              </a:spcBef>
            </a:pPr>
            <a:r>
              <a:rPr lang="en-US" altLang="x-none"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Win32API</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和</a:t>
            </a:r>
            <a:r>
              <a:rPr lang="en-US" altLang="x-none"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UNIX/Linux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系统调用对应</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58381" name="文本框 839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53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矩形 57345"/>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59395" name="矩形 57350"/>
          <p:cNvSpPr/>
          <p:nvPr/>
        </p:nvSpPr>
        <p:spPr>
          <a:xfrm>
            <a:off x="522605" y="1628775"/>
            <a:ext cx="8132445" cy="3911600"/>
          </a:xfrm>
          <a:prstGeom prst="rect">
            <a:avLst/>
          </a:prstGeom>
          <a:noFill/>
          <a:ln w="9525">
            <a:noFill/>
            <a:miter/>
          </a:ln>
        </p:spPr>
        <p:txBody>
          <a:bodyPr anchor="t"/>
          <a:p>
            <a:pPr marL="342900" lvl="0" indent="-342900">
              <a:spcBef>
                <a:spcPct val="20000"/>
              </a:spcBef>
              <a:buClr>
                <a:schemeClr val="folHlink"/>
              </a:buClr>
              <a:buSzPct val="80000"/>
              <a:buFont typeface="Wingdings" panose="05000000000000000000" pitchFamily="2" charset="2"/>
              <a:buNone/>
            </a:pPr>
            <a:r>
              <a:rPr lang="zh-CN" altLang="en-US" sz="4000" b="0" dirty="0">
                <a:solidFill>
                  <a:schemeClr val="tx1"/>
                </a:solidFill>
                <a:latin typeface="Times New Roman" panose="02020603050405020304" pitchFamily="18" charset="0"/>
                <a:ea typeface="宋体" pitchFamily="2" charset="-122"/>
              </a:rPr>
              <a:t>Linux系统调用由下面部分组成：</a:t>
            </a:r>
            <a:endParaRPr lang="zh-CN" altLang="en-US" sz="4000" b="0" dirty="0">
              <a:solidFill>
                <a:schemeClr val="tx1"/>
              </a:solidFill>
              <a:latin typeface="Times New Roman" panose="02020603050405020304" pitchFamily="18" charset="0"/>
              <a:ea typeface="宋体" pitchFamily="2" charset="-122"/>
            </a:endParaRPr>
          </a:p>
          <a:p>
            <a:pPr marL="971550" lvl="1" indent="-514350" algn="l" eaLnBrk="1" fontAlgn="base" latinLnBrk="0" hangingPunct="1">
              <a:lnSpc>
                <a:spcPct val="100000"/>
              </a:lnSpc>
              <a:spcBef>
                <a:spcPct val="20000"/>
              </a:spcBef>
              <a:spcAft>
                <a:spcPct val="0"/>
              </a:spcAft>
              <a:buClr>
                <a:schemeClr val="folHlink"/>
              </a:buClr>
              <a:buFont typeface="+mj-lt"/>
              <a:buAutoNum type="arabicPeriod"/>
            </a:pPr>
            <a:r>
              <a:rPr lang="zh-CN" altLang="en-US" sz="3200" b="0" u="none" baseline="0" dirty="0">
                <a:solidFill>
                  <a:schemeClr val="tx1"/>
                </a:solidFill>
                <a:latin typeface="Times New Roman" panose="02020603050405020304" pitchFamily="18" charset="0"/>
                <a:ea typeface="宋体" pitchFamily="2" charset="-122"/>
              </a:rPr>
              <a:t>以C语言函数形式提供给应用程序调</a:t>
            </a:r>
            <a:r>
              <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rPr>
              <a:t>用的封装库（libc，用户态）；</a:t>
            </a:r>
            <a:endPar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endParaRPr>
          </a:p>
          <a:p>
            <a:pPr marL="971550" lvl="1" indent="-514350" algn="l" eaLnBrk="1" fontAlgn="base" latinLnBrk="0" hangingPunct="1">
              <a:lnSpc>
                <a:spcPct val="100000"/>
              </a:lnSpc>
              <a:spcBef>
                <a:spcPct val="20000"/>
              </a:spcBef>
              <a:spcAft>
                <a:spcPct val="0"/>
              </a:spcAft>
              <a:buClr>
                <a:schemeClr val="folHlink"/>
              </a:buClr>
              <a:buFont typeface="+mj-lt"/>
              <a:buAutoNum type="arabicPeriod"/>
            </a:pPr>
            <a:r>
              <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rPr>
              <a:t>由用户态进入核心态(访管指令)；</a:t>
            </a:r>
            <a:endPar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endParaRPr>
          </a:p>
          <a:p>
            <a:pPr marL="971550" lvl="1" indent="-514350" algn="l" eaLnBrk="1" fontAlgn="base" latinLnBrk="0" hangingPunct="1">
              <a:lnSpc>
                <a:spcPct val="100000"/>
              </a:lnSpc>
              <a:spcBef>
                <a:spcPct val="20000"/>
              </a:spcBef>
              <a:spcAft>
                <a:spcPct val="0"/>
              </a:spcAft>
              <a:buClr>
                <a:schemeClr val="folHlink"/>
              </a:buClr>
              <a:buFont typeface="+mj-lt"/>
              <a:buAutoNum type="arabicPeriod"/>
            </a:pPr>
            <a:r>
              <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rPr>
              <a:t>核心的具体实现代码函数（核心态）；</a:t>
            </a:r>
            <a:endPar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endParaRPr>
          </a:p>
          <a:p>
            <a:pPr lvl="2" algn="l" eaLnBrk="1" fontAlgn="base" latinLnBrk="0" hangingPunct="1">
              <a:lnSpc>
                <a:spcPct val="100000"/>
              </a:lnSpc>
              <a:spcBef>
                <a:spcPct val="20000"/>
              </a:spcBef>
              <a:spcAft>
                <a:spcPct val="0"/>
              </a:spcAft>
              <a:buClr>
                <a:schemeClr val="folHlink"/>
              </a:buClr>
              <a:buFont typeface="+mj-lt"/>
            </a:pPr>
            <a:r>
              <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rPr>
              <a:t>（系统调用号，输入参数，返回值）</a:t>
            </a:r>
            <a:endParaRPr lang="zh-CN" altLang="en-US" sz="3200" b="0" u="none" baseline="0" dirty="0">
              <a:solidFill>
                <a:schemeClr val="tx1"/>
              </a:solidFill>
              <a:latin typeface="Times New Roman" panose="02020603050405020304" pitchFamily="18" charset="0"/>
              <a:ea typeface="宋体" pitchFamily="2" charset="-122"/>
              <a:sym typeface="Arial" panose="02080604020202020204" pitchFamily="34" charset="0"/>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矩形 84993"/>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0418" name="文本框 849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0419" name="文本框 84996"/>
          <p:cNvSpPr txBox="1"/>
          <p:nvPr/>
        </p:nvSpPr>
        <p:spPr>
          <a:xfrm>
            <a:off x="1012825" y="1514475"/>
            <a:ext cx="6904038" cy="4362450"/>
          </a:xfrm>
          <a:prstGeom prst="rect">
            <a:avLst/>
          </a:prstGeom>
          <a:noFill/>
          <a:ln w="9525">
            <a:noFill/>
            <a:miter/>
          </a:ln>
        </p:spPr>
        <p:txBody>
          <a:bodyPr wrap="square" anchor="t">
            <a:spAutoFit/>
          </a:bodyPr>
          <a:p>
            <a:pPr lvl="0" eaLnBrk="0" hangingPunct="0"/>
            <a:r>
              <a:rPr lang="zh-CN" altLang="en-US" sz="3600" b="0" dirty="0">
                <a:solidFill>
                  <a:schemeClr val="tx1"/>
                </a:solidFill>
                <a:latin typeface="Times New Roman" panose="02020603050405020304" pitchFamily="18" charset="0"/>
                <a:ea typeface="宋体" pitchFamily="2" charset="-122"/>
              </a:rPr>
              <a:t>用户态代码：</a:t>
            </a:r>
            <a:endParaRPr lang="zh-CN" altLang="en-US" sz="36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int getppid(void)</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//内嵌汇编语言实现：</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mov EAX, __NR_getppid</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int 80h</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//返回EAX的值</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a:t>
            </a:r>
            <a:endParaRPr lang="zh-CN" altLang="en-US" sz="2400" b="0" dirty="0">
              <a:solidFill>
                <a:schemeClr val="tx1"/>
              </a:solidFill>
              <a:latin typeface="Times New Roman" panose="02020603050405020304" pitchFamily="18" charset="0"/>
              <a:ea typeface="宋体" pitchFamily="2" charset="-122"/>
            </a:endParaRPr>
          </a:p>
          <a:p>
            <a:pPr lvl="0" eaLnBrk="0" hangingPunct="0"/>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矩形 86017"/>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1442" name="文本框 8601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1443" name="文本框 86020"/>
          <p:cNvSpPr txBox="1"/>
          <p:nvPr/>
        </p:nvSpPr>
        <p:spPr>
          <a:xfrm>
            <a:off x="414338" y="1533525"/>
            <a:ext cx="8201025" cy="3200400"/>
          </a:xfrm>
          <a:prstGeom prst="rect">
            <a:avLst/>
          </a:prstGeom>
          <a:noFill/>
          <a:ln w="9525">
            <a:noFill/>
            <a:miter/>
          </a:ln>
        </p:spPr>
        <p:txBody>
          <a:bodyPr wrap="square" anchor="t">
            <a:spAutoFit/>
          </a:bodyPr>
          <a:p>
            <a:pPr lvl="0" eaLnBrk="0" hangingPunct="0"/>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用户态 －&gt; 核心态 的方式，汇编指令：</a:t>
            </a:r>
            <a:endParaRPr lang="zh-CN" altLang="en-US" sz="24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	int 80h</a:t>
            </a:r>
            <a:endParaRPr lang="zh-CN" altLang="en-US" sz="24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	sysenter, sysexit       </a:t>
            </a:r>
            <a:r>
              <a:rPr lang="x-none" altLang="zh-CN" sz="2400" b="0" dirty="0">
                <a:solidFill>
                  <a:schemeClr val="tx1"/>
                </a:solidFill>
                <a:latin typeface="Times New Roman" panose="02020603050405020304" pitchFamily="18" charset="0"/>
                <a:ea typeface="宋体" pitchFamily="2" charset="-122"/>
                <a:sym typeface="Arial" panose="02080604020202020204" pitchFamily="34" charset="0"/>
              </a:rPr>
              <a:t>( Intel )</a:t>
            </a:r>
            <a:endParaRPr lang="x-none" altLang="zh-CN" sz="24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	syscall, sysret           </a:t>
            </a:r>
            <a:r>
              <a:rPr lang="x-none" altLang="zh-CN" sz="2400" b="0" dirty="0">
                <a:solidFill>
                  <a:schemeClr val="tx1"/>
                </a:solidFill>
                <a:latin typeface="Times New Roman" panose="02020603050405020304" pitchFamily="18" charset="0"/>
                <a:ea typeface="宋体" pitchFamily="2" charset="-122"/>
                <a:sym typeface="Arial" panose="02080604020202020204" pitchFamily="34" charset="0"/>
              </a:rPr>
              <a:t>( AMD )</a:t>
            </a:r>
            <a:endParaRPr lang="x-none" altLang="zh-CN" sz="24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endParaRPr lang="zh-CN" altLang="en-US" sz="18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linux-gate.so.1</a:t>
            </a:r>
            <a:endParaRPr lang="zh-CN" altLang="zh-CN" sz="24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	linux-3.</a:t>
            </a:r>
            <a:r>
              <a:rPr lang="zh-CN" altLang="zh-CN" sz="2400" b="0" dirty="0">
                <a:solidFill>
                  <a:schemeClr val="tx1"/>
                </a:solidFill>
                <a:latin typeface="Times New Roman" panose="02020603050405020304" pitchFamily="18" charset="0"/>
                <a:ea typeface="宋体" pitchFamily="2" charset="-122"/>
                <a:sym typeface="Arial" panose="02080604020202020204" pitchFamily="34" charset="0"/>
              </a:rPr>
              <a:t>12</a:t>
            </a:r>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a:t>
            </a:r>
            <a:r>
              <a:rPr lang="zh-CN" altLang="zh-CN" sz="2400" b="0" dirty="0">
                <a:solidFill>
                  <a:schemeClr val="tx1"/>
                </a:solidFill>
                <a:latin typeface="Times New Roman" panose="02020603050405020304" pitchFamily="18" charset="0"/>
                <a:ea typeface="宋体" pitchFamily="2" charset="-122"/>
                <a:sym typeface="Arial" panose="02080604020202020204" pitchFamily="34" charset="0"/>
              </a:rPr>
              <a:t>N</a:t>
            </a:r>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/arch/x86/vdso/</a:t>
            </a:r>
            <a:r>
              <a:rPr lang="zh-CN" altLang="zh-CN" sz="2400" b="0" dirty="0">
                <a:solidFill>
                  <a:schemeClr val="tx1"/>
                </a:solidFill>
                <a:latin typeface="Times New Roman" panose="02020603050405020304" pitchFamily="18" charset="0"/>
                <a:ea typeface="宋体" pitchFamily="2" charset="-122"/>
                <a:sym typeface="Arial" panose="02080604020202020204" pitchFamily="34" charset="0"/>
              </a:rPr>
              <a:t>vdso32/</a:t>
            </a:r>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a:t>
            </a:r>
            <a:endParaRPr lang="zh-CN" altLang="en-US" sz="24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80604020202020204" pitchFamily="34" charset="0"/>
              </a:rPr>
              <a:t>		__kernel_vsyscall()</a:t>
            </a:r>
            <a:endParaRPr lang="zh-CN" altLang="en-US" sz="2400" b="0" dirty="0">
              <a:solidFill>
                <a:schemeClr val="tx1"/>
              </a:solidFill>
              <a:latin typeface="Times New Roman" panose="02020603050405020304" pitchFamily="18" charset="0"/>
              <a:ea typeface="宋体" pitchFamily="2" charset="-122"/>
              <a:sym typeface="Arial" panose="02080604020202020204" pitchFamily="34" charset="0"/>
            </a:endParaRPr>
          </a:p>
          <a:p>
            <a:pPr lvl="0" eaLnBrk="0" hangingPunct="0"/>
            <a:r>
              <a:rPr lang="zh-CN" altLang="en-US" sz="1800" b="0" dirty="0">
                <a:solidFill>
                  <a:schemeClr val="tx1"/>
                </a:solidFill>
                <a:latin typeface="Times New Roman" panose="02020603050405020304" pitchFamily="18" charset="0"/>
                <a:ea typeface="宋体" pitchFamily="2" charset="-122"/>
                <a:sym typeface="Arial" panose="02080604020202020204" pitchFamily="34" charset="0"/>
              </a:rPr>
              <a:t>		</a:t>
            </a:r>
            <a:endParaRPr lang="zh-CN" altLang="en-US" sz="1800" b="0" dirty="0">
              <a:solidFill>
                <a:schemeClr val="tx1"/>
              </a:solidFill>
              <a:latin typeface="Times New Roman" panose="02020603050405020304" pitchFamily="18" charset="0"/>
              <a:ea typeface="宋体" pitchFamily="2" charset="-122"/>
              <a:sym typeface="Arial" panose="0208060402020202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71684" name="矩形 716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71685" name="矩形 71684"/>
          <p:cNvSpPr/>
          <p:nvPr/>
        </p:nvSpPr>
        <p:spPr>
          <a:xfrm>
            <a:off x="244475" y="527050"/>
            <a:ext cx="5738813" cy="6819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pitchFamily="18" charset="0"/>
                <a:ea typeface="宋体" pitchFamily="2" charset="-122"/>
                <a:cs typeface="+mn-ea"/>
              </a:rPr>
              <a:t>2</a:t>
            </a:r>
            <a:r>
              <a:rPr lang="en-US" altLang="zh-CN" b="1" strike="noStrike" noProof="1">
                <a:solidFill>
                  <a:srgbClr val="990000"/>
                </a:solidFill>
                <a:latin typeface="Times New Roman" panose="02020603050405020304" pitchFamily="18" charset="0"/>
                <a:ea typeface="宋体" pitchFamily="2" charset="-122"/>
                <a:cs typeface="+mn-ea"/>
              </a:rPr>
              <a:t>. </a:t>
            </a:r>
            <a:r>
              <a:rPr lang="zh-CN" altLang="en-US" b="1" strike="noStrike" noProof="1" dirty="0">
                <a:solidFill>
                  <a:srgbClr val="990000"/>
                </a:solidFill>
                <a:latin typeface="Arial" panose="02080604020202020204" pitchFamily="34" charset="0"/>
                <a:ea typeface="宋体" pitchFamily="2" charset="-122"/>
                <a:cs typeface="+mn-ea"/>
              </a:rPr>
              <a:t>系统启动</a:t>
            </a:r>
            <a:endParaRPr lang="zh-CN" altLang="en-US" b="1" strike="noStrike" noProof="1">
              <a:solidFill>
                <a:srgbClr val="990000"/>
              </a:solidFill>
              <a:ea typeface="宋体" pitchFamily="2" charset="-122"/>
            </a:endParaRPr>
          </a:p>
        </p:txBody>
      </p:sp>
      <p:sp>
        <p:nvSpPr>
          <p:cNvPr id="71686" name="矩形 71685"/>
          <p:cNvSpPr/>
          <p:nvPr/>
        </p:nvSpPr>
        <p:spPr>
          <a:xfrm>
            <a:off x="679450" y="1287463"/>
            <a:ext cx="8262938" cy="14795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spcBef>
                <a:spcPct val="20000"/>
              </a:spcBef>
              <a:buNone/>
            </a:pPr>
            <a:r>
              <a:rPr lang="zh-CN" altLang="en-US" sz="2400" b="1" strike="noStrike" noProof="1" dirty="0">
                <a:solidFill>
                  <a:schemeClr val="tx1"/>
                </a:solidFill>
                <a:effectLst/>
                <a:latin typeface="Times New Roman" panose="02020603050405020304" pitchFamily="18" charset="0"/>
                <a:ea typeface="宋体" pitchFamily="2" charset="-122"/>
                <a:cs typeface="+mn-ea"/>
              </a:rPr>
              <a:t>对于大、中、小型计算机来说，系统启动的工作是由系统程序员（或系统管理员来完成的），</a:t>
            </a:r>
            <a:endParaRPr lang="zh-CN" altLang="en-US" sz="2400" b="1" strike="noStrike" noProof="1" dirty="0">
              <a:solidFill>
                <a:schemeClr val="tx1"/>
              </a:solidFill>
              <a:effectLst/>
              <a:latin typeface="Times New Roman" panose="02020603050405020304" pitchFamily="18" charset="0"/>
              <a:ea typeface="宋体" pitchFamily="2" charset="-122"/>
            </a:endParaRPr>
          </a:p>
          <a:p>
            <a:pPr marL="609600" lvl="0" indent="-609600" fontAlgn="base">
              <a:lnSpc>
                <a:spcPct val="120000"/>
              </a:lnSpc>
              <a:spcBef>
                <a:spcPct val="20000"/>
              </a:spcBef>
              <a:buNone/>
            </a:pPr>
            <a:r>
              <a:rPr lang="zh-CN" altLang="en-US" sz="2400" b="1" strike="noStrike" noProof="1" dirty="0">
                <a:solidFill>
                  <a:schemeClr val="tx1"/>
                </a:solidFill>
                <a:effectLst/>
                <a:latin typeface="Times New Roman" panose="02020603050405020304" pitchFamily="18" charset="0"/>
                <a:ea typeface="宋体" pitchFamily="2" charset="-122"/>
                <a:cs typeface="+mn-ea"/>
              </a:rPr>
              <a:t>对于个人计算机</a:t>
            </a:r>
            <a:r>
              <a:rPr lang="en-US" altLang="zh-CN" sz="2400" b="1" strike="noStrike" noProof="1">
                <a:solidFill>
                  <a:schemeClr val="tx1"/>
                </a:solidFill>
                <a:effectLst/>
                <a:latin typeface="Times New Roman" panose="02020603050405020304" pitchFamily="18" charset="0"/>
                <a:ea typeface="宋体" pitchFamily="2" charset="-122"/>
                <a:cs typeface="+mn-ea"/>
              </a:rPr>
              <a:t>x86 PC</a:t>
            </a:r>
            <a:r>
              <a:rPr lang="zh-CN" altLang="en-US" sz="2400" b="1" strike="noStrike" noProof="1" dirty="0">
                <a:solidFill>
                  <a:schemeClr val="tx1"/>
                </a:solidFill>
                <a:effectLst/>
                <a:latin typeface="Times New Roman" panose="02020603050405020304" pitchFamily="18" charset="0"/>
                <a:ea typeface="宋体" pitchFamily="2" charset="-122"/>
                <a:cs typeface="+mn-ea"/>
              </a:rPr>
              <a:t>来说，是由用户自己完成。</a:t>
            </a:r>
            <a:endParaRPr lang="zh-CN" altLang="en-US" sz="2400" b="1" strike="noStrike" noProof="1" dirty="0">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5">
                                            <p:txEl>
                                              <p:charRg st="0" end="8"/>
                                            </p:txEl>
                                          </p:spTgt>
                                        </p:tgtEl>
                                        <p:attrNameLst>
                                          <p:attrName>style.visibility</p:attrName>
                                        </p:attrNameLst>
                                      </p:cBhvr>
                                      <p:to>
                                        <p:strVal val="visible"/>
                                      </p:to>
                                    </p:set>
                                    <p:anim calcmode="lin" valueType="num">
                                      <p:cBhvr additive="base">
                                        <p:cTn id="7" dur="1000" fill="hold"/>
                                        <p:tgtEl>
                                          <p:spTgt spid="71685">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5">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ppt_x"/>
                                          </p:val>
                                        </p:tav>
                                        <p:tav tm="100000">
                                          <p:val>
                                            <p:strVal val="#ppt_x"/>
                                          </p:val>
                                        </p:tav>
                                      </p:tavLst>
                                    </p:anim>
                                    <p:anim calcmode="lin" valueType="num">
                                      <p:cBhvr additive="base">
                                        <p:cTn id="14"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P spid="7168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矩形 90113"/>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2466" name="文本框 9011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2467" name="文本框 90115"/>
          <p:cNvSpPr txBox="1"/>
          <p:nvPr/>
        </p:nvSpPr>
        <p:spPr>
          <a:xfrm>
            <a:off x="469900" y="1600200"/>
            <a:ext cx="7931150" cy="2227263"/>
          </a:xfrm>
          <a:prstGeom prst="rect">
            <a:avLst/>
          </a:prstGeom>
          <a:noFill/>
          <a:ln w="9525">
            <a:noFill/>
            <a:miter/>
          </a:ln>
        </p:spPr>
        <p:txBody>
          <a:bodyPr wrap="square" anchor="t">
            <a:spAutoFit/>
          </a:bodyPr>
          <a:p>
            <a:pPr lvl="0" eaLnBrk="0" hangingPunct="0"/>
            <a:r>
              <a:rPr lang="zh-CN" altLang="en-US" sz="2800" b="0">
                <a:solidFill>
                  <a:schemeClr val="tx1"/>
                </a:solidFill>
                <a:latin typeface="Times New Roman" panose="02020603050405020304" pitchFamily="18" charset="0"/>
                <a:ea typeface="宋体" pitchFamily="2" charset="-122"/>
              </a:rPr>
              <a:t>用户态代码：</a:t>
            </a:r>
            <a:endParaRPr lang="zh-CN" altLang="en-US"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int getppid(void)</a:t>
            </a:r>
            <a:endParaRPr lang="en-US" altLang="zh-CN"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   </a:t>
            </a:r>
            <a:r>
              <a:rPr lang="en-US" altLang="zh-CN" sz="2400" b="0">
                <a:solidFill>
                  <a:schemeClr val="tx1"/>
                </a:solidFill>
                <a:latin typeface="Times New Roman" panose="02020603050405020304" pitchFamily="18" charset="0"/>
                <a:ea typeface="宋体" pitchFamily="2" charset="-122"/>
              </a:rPr>
              <a:t>return  __kernel_vsyscall(__NR_getppid);</a:t>
            </a:r>
            <a:endParaRPr lang="en-US" altLang="zh-CN" sz="24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矩形 87041"/>
          <p:cNvSpPr/>
          <p:nvPr/>
        </p:nvSpPr>
        <p:spPr>
          <a:xfrm>
            <a:off x="293688" y="539750"/>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3491" name="文本框 87044"/>
          <p:cNvSpPr txBox="1"/>
          <p:nvPr/>
        </p:nvSpPr>
        <p:spPr>
          <a:xfrm>
            <a:off x="257175" y="1330325"/>
            <a:ext cx="8637588" cy="4892675"/>
          </a:xfrm>
          <a:prstGeom prst="rect">
            <a:avLst/>
          </a:prstGeom>
          <a:noFill/>
          <a:ln w="9525">
            <a:noFill/>
            <a:miter/>
          </a:ln>
        </p:spPr>
        <p:txBody>
          <a:bodyPr wrap="square" anchor="t">
            <a:spAutoFit/>
          </a:bodyPr>
          <a:p>
            <a:pPr lvl="0" eaLnBrk="0" hangingPunct="0"/>
            <a:r>
              <a:rPr lang="zh-CN" altLang="en-US" sz="2800" b="0" dirty="0">
                <a:solidFill>
                  <a:schemeClr val="tx1"/>
                </a:solidFill>
                <a:latin typeface="Times New Roman" panose="02020603050405020304" pitchFamily="18" charset="0"/>
                <a:ea typeface="宋体" pitchFamily="2" charset="-122"/>
              </a:rPr>
              <a:t>linux-3.1</a:t>
            </a:r>
            <a:r>
              <a:rPr lang="zh-CN" altLang="zh-CN" sz="2800" b="0" dirty="0">
                <a:solidFill>
                  <a:schemeClr val="tx1"/>
                </a:solidFill>
                <a:latin typeface="Times New Roman" panose="02020603050405020304" pitchFamily="18" charset="0"/>
                <a:ea typeface="宋体" pitchFamily="2" charset="-122"/>
              </a:rPr>
              <a:t>2</a:t>
            </a:r>
            <a:r>
              <a:rPr lang="zh-CN" altLang="en-US" sz="2800" b="0" dirty="0">
                <a:solidFill>
                  <a:schemeClr val="tx1"/>
                </a:solidFill>
                <a:latin typeface="Times New Roman" panose="02020603050405020304" pitchFamily="18" charset="0"/>
                <a:ea typeface="宋体" pitchFamily="2" charset="-122"/>
              </a:rPr>
              <a:t>.</a:t>
            </a:r>
            <a:r>
              <a:rPr lang="zh-CN" altLang="zh-CN" sz="2800" b="0" dirty="0">
                <a:solidFill>
                  <a:schemeClr val="tx1"/>
                </a:solidFill>
                <a:latin typeface="Times New Roman" panose="02020603050405020304" pitchFamily="18" charset="0"/>
                <a:ea typeface="宋体" pitchFamily="2" charset="-122"/>
              </a:rPr>
              <a:t>N</a:t>
            </a:r>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arch/x86/syscalls/syscall_32.tbl</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--&gt;arch/x86/include/generated/asm/syscalls_32.h</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arch/x86/kernel/syscall_32.c</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--&gt;sys_call_table[__NR_syscall_max+1]</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其中sys_call_table[__NR_getppid]=sys_getppid()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kernel/sys.c中定义执行函数sys_getppid()：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SYSCALL_DEFINE0(getppid)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__kernel_vsyscall --&gt;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 sys_call_table[__NR_getppid] --&gt; 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9113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4514" name="文本框 91140"/>
          <p:cNvSpPr txBox="1"/>
          <p:nvPr/>
        </p:nvSpPr>
        <p:spPr>
          <a:xfrm>
            <a:off x="642938" y="582613"/>
            <a:ext cx="7742237" cy="5702300"/>
          </a:xfrm>
          <a:prstGeom prst="rect">
            <a:avLst/>
          </a:prstGeom>
          <a:noFill/>
          <a:ln w="9525">
            <a:noFill/>
            <a:miter/>
          </a:ln>
        </p:spPr>
        <p:txBody>
          <a:bodyPr anchor="t">
            <a:spAutoFit/>
          </a:bodyPr>
          <a:p>
            <a:pPr lvl="0" eaLnBrk="0" hangingPunct="0"/>
            <a:r>
              <a:rPr lang="zh-CN" altLang="en-US" sz="2400" b="0" dirty="0">
                <a:solidFill>
                  <a:schemeClr val="tx1"/>
                </a:solidFill>
                <a:latin typeface="Times New Roman" panose="02020603050405020304" pitchFamily="18" charset="0"/>
                <a:ea typeface="宋体" pitchFamily="2" charset="-122"/>
              </a:rPr>
              <a:t>核心中添加：</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arch/x86/syscalls/syscall_32.tbl</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SYSCALL_DEFINEx(mycall, ...)</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printk("this my call\n");</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return 0;</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应用层调用：</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#define _GNU_SOURCE</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#include &lt;unistd.h&gt;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#include &lt;stdio.h&gt;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int main()</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syscall(__NR_mycall, ...);</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return 0;</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p:txBody>
      </p:sp>
      <p:sp>
        <p:nvSpPr>
          <p:cNvPr id="91142" name="矩形 91141"/>
          <p:cNvSpPr/>
          <p:nvPr/>
        </p:nvSpPr>
        <p:spPr>
          <a:xfrm>
            <a:off x="4637088" y="0"/>
            <a:ext cx="4506913" cy="579438"/>
          </a:xfrm>
          <a:prstGeom prst="rect">
            <a:avLst/>
          </a:prstGeom>
          <a:noFill/>
          <a:ln w="9525">
            <a:noFill/>
            <a:miter/>
          </a:ln>
        </p:spPr>
        <p:txBody>
          <a:bodyPr anchor="ctr"/>
          <a:p>
            <a:pPr lvl="0" algn="ctr" fontAlgn="base">
              <a:buNone/>
            </a:pP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Linux增加系统调用</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67585"/>
          <p:cNvSpPr/>
          <p:nvPr/>
        </p:nvSpPr>
        <p:spPr>
          <a:xfrm>
            <a:off x="838835" y="1562100"/>
            <a:ext cx="7502525" cy="30454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3</a:t>
            </a:r>
            <a:r>
              <a:rPr lang="zh-CN" altLang="en-US" sz="4400" b="1" strike="noStrike" noProof="1">
                <a:solidFill>
                  <a:srgbClr val="990000"/>
                </a:solidFill>
                <a:latin typeface="Arial" panose="02080604020202020204" pitchFamily="34" charset="0"/>
                <a:ea typeface="宋体" pitchFamily="2" charset="-122"/>
                <a:cs typeface="+mn-ea"/>
              </a:rPr>
              <a:t>章  操作系统的用户接口</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65538" name="内容占位符 675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7588" name="矩形 675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6">
                                            <p:txEl>
                                              <p:charRg st="1" end="16"/>
                                            </p:txEl>
                                          </p:spTgt>
                                        </p:tgtEl>
                                        <p:attrNameLst>
                                          <p:attrName>style.visibility</p:attrName>
                                        </p:attrNameLst>
                                      </p:cBhvr>
                                      <p:to>
                                        <p:strVal val="visible"/>
                                      </p:to>
                                    </p:set>
                                    <p:anim calcmode="lin" valueType="num">
                                      <p:cBhvr additive="base">
                                        <p:cTn id="7" dur="500" fill="hold"/>
                                        <p:tgtEl>
                                          <p:spTgt spid="67586">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6">
                                            <p:txEl>
                                              <p:charRg st="1" end="1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7586">
                                            <p:txEl>
                                              <p:charRg st="16" end="19"/>
                                            </p:txEl>
                                          </p:spTgt>
                                        </p:tgtEl>
                                        <p:attrNameLst>
                                          <p:attrName>style.visibility</p:attrName>
                                        </p:attrNameLst>
                                      </p:cBhvr>
                                      <p:to>
                                        <p:strVal val="visible"/>
                                      </p:to>
                                    </p:set>
                                    <p:anim calcmode="lin" valueType="num">
                                      <p:cBhvr additive="base">
                                        <p:cTn id="11" dur="500" fill="hold"/>
                                        <p:tgtEl>
                                          <p:spTgt spid="67586">
                                            <p:txEl>
                                              <p:charRg st="16" end="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7586">
                                            <p:txEl>
                                              <p:charRg st="16"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68609"/>
          <p:cNvSpPr/>
          <p:nvPr/>
        </p:nvSpPr>
        <p:spPr>
          <a:xfrm>
            <a:off x="533400" y="955675"/>
            <a:ext cx="8262938" cy="2903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用户程序的步骤以及个步骤之间的关系</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静态连接和动态链接的区别</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操作系统提供哪两个接口，使用场合</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举例说明实际操作系统的用户界面</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系统调用的概念及实现方法</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68611" name="矩形 686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1000" fill="hold"/>
                                        <p:tgtEl>
                                          <p:spTgt spid="68610"/>
                                        </p:tgtEl>
                                        <p:attrNameLst>
                                          <p:attrName>ppt_x</p:attrName>
                                        </p:attrNameLst>
                                      </p:cBhvr>
                                      <p:tavLst>
                                        <p:tav tm="0">
                                          <p:val>
                                            <p:strVal val="0-#ppt_w/2"/>
                                          </p:val>
                                        </p:tav>
                                        <p:tav tm="100000">
                                          <p:val>
                                            <p:strVal val="#ppt_x"/>
                                          </p:val>
                                        </p:tav>
                                      </p:tavLst>
                                    </p:anim>
                                    <p:anim calcmode="lin" valueType="num">
                                      <p:cBhvr additive="base">
                                        <p:cTn id="8" dur="1000" fill="hold"/>
                                        <p:tgtEl>
                                          <p:spTgt spid="68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22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a:t>
            </a:r>
            <a:endParaRPr lang="en-US" altLang="zh-CN" sz="1400" b="0">
              <a:solidFill>
                <a:schemeClr val="tx2"/>
              </a:solidFill>
              <a:latin typeface="Times New Roman" panose="02020603050405020304" pitchFamily="18" charset="0"/>
              <a:ea typeface="宋体" pitchFamily="2" charset="-122"/>
            </a:endParaRPr>
          </a:p>
        </p:txBody>
      </p:sp>
      <p:sp>
        <p:nvSpPr>
          <p:cNvPr id="12291" name="矩形 12290"/>
          <p:cNvSpPr/>
          <p:nvPr/>
        </p:nvSpPr>
        <p:spPr>
          <a:xfrm>
            <a:off x="573088" y="1717675"/>
            <a:ext cx="8259763" cy="149415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核心文件存储在系统本身的存储设备中，由系统自己</a:t>
            </a:r>
            <a:r>
              <a:rPr lang="zh-CN" altLang="en-US" sz="2400" strike="noStrike" noProof="1" dirty="0">
                <a:solidFill>
                  <a:schemeClr val="tx1"/>
                </a:solidFill>
                <a:effectLst/>
                <a:latin typeface="Times New Roman" panose="02020603050405020304" pitchFamily="18" charset="0"/>
                <a:ea typeface="宋体" pitchFamily="2" charset="-122"/>
                <a:cs typeface="+mn-cs"/>
              </a:rPr>
              <a:t>将</a:t>
            </a: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核心程序读入主存并运行，建立一个操作环境。</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适用于微机和大多数系统。</a:t>
            </a:r>
            <a:endParaRPr lang="en-US" altLang="zh-CN" sz="2400" b="1" strike="noStrike" noProof="1">
              <a:solidFill>
                <a:schemeClr val="tx1"/>
              </a:solidFill>
              <a:effectLst/>
              <a:latin typeface="Times New Roman" panose="02020603050405020304" pitchFamily="18" charset="0"/>
              <a:ea typeface="宋体" pitchFamily="2" charset="-122"/>
              <a:cs typeface="+mn-cs"/>
            </a:endParaRPr>
          </a:p>
        </p:txBody>
      </p:sp>
      <p:sp>
        <p:nvSpPr>
          <p:cNvPr id="12292" name="矩形 12291"/>
          <p:cNvSpPr/>
          <p:nvPr/>
        </p:nvSpPr>
        <p:spPr>
          <a:xfrm>
            <a:off x="604838" y="3962400"/>
            <a:ext cx="8248650" cy="2454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主要文件不放在系统本身的存储设备中，在系统启动</a:t>
            </a:r>
            <a:r>
              <a:rPr lang="zh-CN" altLang="en-US" sz="2400" strike="noStrike" noProof="1" dirty="0">
                <a:solidFill>
                  <a:schemeClr val="tx1"/>
                </a:solidFill>
                <a:effectLst/>
                <a:latin typeface="Times New Roman" panose="02020603050405020304" pitchFamily="18" charset="0"/>
                <a:ea typeface="宋体" pitchFamily="2" charset="-122"/>
                <a:cs typeface="+mn-cs"/>
              </a:rPr>
              <a:t>后执</a:t>
            </a:r>
            <a:r>
              <a:rPr lang="zh-CN" altLang="en-US" sz="2400" strike="noStrike" noProof="1">
                <a:solidFill>
                  <a:schemeClr val="tx1"/>
                </a:solidFill>
                <a:effectLst/>
                <a:latin typeface="Times New Roman" panose="02020603050405020304" pitchFamily="18" charset="0"/>
                <a:ea typeface="宋体" pitchFamily="2" charset="-122"/>
                <a:cs typeface="+mn-cs"/>
              </a:rPr>
              <a:t>行下装操作，从另外的计算机系统中将操作系统常驻</a:t>
            </a:r>
            <a:r>
              <a:rPr lang="zh-CN" altLang="en-US" sz="2400" strike="noStrike" noProof="1" dirty="0">
                <a:solidFill>
                  <a:schemeClr val="tx1"/>
                </a:solidFill>
                <a:effectLst/>
                <a:latin typeface="Times New Roman" panose="02020603050405020304" pitchFamily="18" charset="0"/>
                <a:ea typeface="宋体" pitchFamily="2" charset="-122"/>
                <a:cs typeface="+mn-cs"/>
              </a:rPr>
              <a:t>部传</a:t>
            </a:r>
            <a:r>
              <a:rPr lang="zh-CN" altLang="en-US" sz="2400" strike="noStrike" noProof="1">
                <a:solidFill>
                  <a:schemeClr val="tx1"/>
                </a:solidFill>
                <a:effectLst/>
                <a:latin typeface="Times New Roman" panose="02020603050405020304" pitchFamily="18" charset="0"/>
                <a:ea typeface="宋体" pitchFamily="2" charset="-122"/>
                <a:cs typeface="+mn-cs"/>
              </a:rPr>
              <a:t>送到该计算机中，使它形成一个操作环境。</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适用于无盘工作站</a:t>
            </a:r>
            <a:r>
              <a:rPr lang="zh-CN" altLang="en-US" sz="2400" b="1" strike="noStrike" noProof="1" dirty="0">
                <a:solidFill>
                  <a:schemeClr val="tx1"/>
                </a:solidFill>
                <a:effectLst/>
                <a:latin typeface="Times New Roman" panose="02020603050405020304" pitchFamily="18" charset="0"/>
                <a:ea typeface="宋体" pitchFamily="2" charset="-122"/>
                <a:cs typeface="+mn-cs"/>
              </a:rPr>
              <a:t>、网络计算机及</a:t>
            </a:r>
            <a:r>
              <a:rPr lang="zh-CN" altLang="en-US" sz="2400" b="1" strike="noStrike" noProof="1">
                <a:solidFill>
                  <a:schemeClr val="tx1"/>
                </a:solidFill>
                <a:effectLst/>
                <a:latin typeface="Times New Roman" panose="02020603050405020304" pitchFamily="18" charset="0"/>
                <a:ea typeface="宋体" pitchFamily="2" charset="-122"/>
                <a:cs typeface="+mn-cs"/>
              </a:rPr>
              <a:t>分布式系统。</a:t>
            </a:r>
            <a:endParaRPr lang="zh-CN" altLang="en-US" sz="2400" b="1"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rPr>
              <a:t>网卡</a:t>
            </a:r>
            <a:r>
              <a:rPr lang="en-US" altLang="zh-CN" sz="2400" b="1" strike="noStrike" noProof="1">
                <a:solidFill>
                  <a:schemeClr val="tx1"/>
                </a:solidFill>
                <a:effectLst/>
                <a:latin typeface="Times New Roman" panose="02020603050405020304" pitchFamily="18" charset="0"/>
                <a:ea typeface="宋体" pitchFamily="2" charset="-122"/>
              </a:rPr>
              <a:t>PXE</a:t>
            </a:r>
            <a:r>
              <a:rPr lang="zh-CN" altLang="en-US" sz="2400" b="1" strike="noStrike" noProof="1">
                <a:solidFill>
                  <a:schemeClr val="tx1"/>
                </a:solidFill>
                <a:effectLst/>
                <a:latin typeface="Times New Roman" panose="02020603050405020304" pitchFamily="18" charset="0"/>
                <a:ea typeface="宋体" pitchFamily="2" charset="-122"/>
              </a:rPr>
              <a:t>模式</a:t>
            </a:r>
            <a:r>
              <a:rPr lang="en-US" altLang="zh-CN" sz="2400" b="1" strike="noStrike" noProof="1">
                <a:solidFill>
                  <a:schemeClr val="tx1"/>
                </a:solidFill>
                <a:effectLst/>
                <a:latin typeface="Times New Roman" panose="02020603050405020304" pitchFamily="18" charset="0"/>
                <a:ea typeface="宋体" pitchFamily="2" charset="-122"/>
              </a:rPr>
              <a:t>，网络文件系统NFS，CIFS</a:t>
            </a:r>
            <a:r>
              <a:rPr lang="zh-CN" altLang="en-US" sz="2400" b="1" strike="noStrike" noProof="1">
                <a:solidFill>
                  <a:schemeClr val="tx1"/>
                </a:solidFill>
                <a:effectLst/>
                <a:latin typeface="Times New Roman" panose="02020603050405020304" pitchFamily="18" charset="0"/>
                <a:ea typeface="宋体" pitchFamily="2" charset="-122"/>
              </a:rPr>
              <a:t>（</a:t>
            </a:r>
            <a:r>
              <a:rPr lang="en-US" altLang="zh-CN" sz="2400" b="1" strike="noStrike" noProof="1">
                <a:solidFill>
                  <a:schemeClr val="tx1"/>
                </a:solidFill>
                <a:effectLst/>
                <a:latin typeface="Times New Roman" panose="02020603050405020304" pitchFamily="18" charset="0"/>
                <a:ea typeface="宋体" pitchFamily="2" charset="-122"/>
              </a:rPr>
              <a:t>samba）</a:t>
            </a:r>
            <a:endParaRPr lang="en-US" altLang="zh-CN" sz="2400" b="1" strike="noStrike" noProof="1">
              <a:solidFill>
                <a:schemeClr val="tx1"/>
              </a:solidFill>
              <a:effectLst/>
              <a:latin typeface="Times New Roman" panose="02020603050405020304" pitchFamily="18" charset="0"/>
              <a:ea typeface="宋体" pitchFamily="2" charset="-122"/>
            </a:endParaRPr>
          </a:p>
        </p:txBody>
      </p:sp>
      <p:sp>
        <p:nvSpPr>
          <p:cNvPr id="12293" name="矩形 12292"/>
          <p:cNvSpPr/>
          <p:nvPr/>
        </p:nvSpPr>
        <p:spPr>
          <a:xfrm>
            <a:off x="120650" y="1114425"/>
            <a:ext cx="55435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现场独立引导方式</a:t>
            </a:r>
            <a:r>
              <a:rPr lang="en-US" altLang="zh-CN" sz="2400" b="1" strike="noStrike" noProof="1">
                <a:solidFill>
                  <a:srgbClr val="000099"/>
                </a:solidFill>
                <a:latin typeface="宋体" pitchFamily="2" charset="-122"/>
                <a:ea typeface="宋体" pitchFamily="2" charset="-122"/>
                <a:cs typeface="+mn-cs"/>
              </a:rPr>
              <a:t>(</a:t>
            </a:r>
            <a:r>
              <a:rPr lang="zh-CN" altLang="en-US" sz="2400" b="1" strike="noStrike" noProof="1">
                <a:solidFill>
                  <a:srgbClr val="000099"/>
                </a:solidFill>
                <a:latin typeface="宋体" pitchFamily="2" charset="-122"/>
                <a:ea typeface="宋体" pitchFamily="2" charset="-122"/>
                <a:cs typeface="+mn-cs"/>
              </a:rPr>
              <a:t>滚雪球方式</a:t>
            </a:r>
            <a:r>
              <a:rPr lang="en-US" altLang="zh-CN" sz="2400" b="1" strike="noStrike" noProof="1">
                <a:solidFill>
                  <a:srgbClr val="000099"/>
                </a:solidFill>
                <a:latin typeface="宋体" pitchFamily="2" charset="-122"/>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2294" name="矩形 12293"/>
          <p:cNvSpPr/>
          <p:nvPr/>
        </p:nvSpPr>
        <p:spPr>
          <a:xfrm>
            <a:off x="122238" y="3373438"/>
            <a:ext cx="55435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辅助下装方式</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2295" name="矩形 12294"/>
          <p:cNvSpPr/>
          <p:nvPr/>
        </p:nvSpPr>
        <p:spPr>
          <a:xfrm>
            <a:off x="663575" y="542925"/>
            <a:ext cx="541813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系</a:t>
            </a:r>
            <a:r>
              <a:rPr lang="zh-CN" altLang="en-US" sz="2800" b="1" strike="noStrike" noProof="1">
                <a:solidFill>
                  <a:srgbClr val="A50021"/>
                </a:solidFill>
                <a:latin typeface="Times New Roman" panose="02020603050405020304" pitchFamily="18" charset="0"/>
                <a:ea typeface="宋体" pitchFamily="2" charset="-122"/>
                <a:cs typeface="+mn-ea"/>
              </a:rPr>
              <a:t>统引导的方式</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2296" name="矩形 122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additive="base">
                                        <p:cTn id="7" dur="500" fill="hold"/>
                                        <p:tgtEl>
                                          <p:spTgt spid="12295"/>
                                        </p:tgtEl>
                                        <p:attrNameLst>
                                          <p:attrName>ppt_x</p:attrName>
                                        </p:attrNameLst>
                                      </p:cBhvr>
                                      <p:tavLst>
                                        <p:tav tm="0">
                                          <p:val>
                                            <p:strVal val="0-#ppt_w/2"/>
                                          </p:val>
                                        </p:tav>
                                        <p:tav tm="100000">
                                          <p:val>
                                            <p:strVal val="#ppt_x"/>
                                          </p:val>
                                        </p:tav>
                                      </p:tavLst>
                                    </p:anim>
                                    <p:anim calcmode="lin" valueType="num">
                                      <p:cBhvr additive="base">
                                        <p:cTn id="8"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3">
                                            <p:txEl>
                                              <p:charRg st="0" end="19"/>
                                            </p:txEl>
                                          </p:spTgt>
                                        </p:tgtEl>
                                        <p:attrNameLst>
                                          <p:attrName>style.visibility</p:attrName>
                                        </p:attrNameLst>
                                      </p:cBhvr>
                                      <p:to>
                                        <p:strVal val="visible"/>
                                      </p:to>
                                    </p:set>
                                    <p:anim calcmode="lin" valueType="num">
                                      <p:cBhvr additive="base">
                                        <p:cTn id="13" dur="1000" fill="hold"/>
                                        <p:tgtEl>
                                          <p:spTgt spid="12293">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0" end="50"/>
                                            </p:txEl>
                                          </p:spTgt>
                                        </p:tgtEl>
                                        <p:attrNameLst>
                                          <p:attrName>style.visibility</p:attrName>
                                        </p:attrNameLst>
                                      </p:cBhvr>
                                      <p:to>
                                        <p:strVal val="visible"/>
                                      </p:to>
                                    </p:set>
                                    <p:anim calcmode="lin" valueType="num">
                                      <p:cBhvr additive="base">
                                        <p:cTn id="19" dur="500" fill="hold"/>
                                        <p:tgtEl>
                                          <p:spTgt spid="12291">
                                            <p:txEl>
                                              <p:charRg st="0" end="5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0" end="5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charRg st="50" end="62"/>
                                            </p:txEl>
                                          </p:spTgt>
                                        </p:tgtEl>
                                        <p:attrNameLst>
                                          <p:attrName>style.visibility</p:attrName>
                                        </p:attrNameLst>
                                      </p:cBhvr>
                                      <p:to>
                                        <p:strVal val="visible"/>
                                      </p:to>
                                    </p:set>
                                    <p:anim calcmode="lin" valueType="num">
                                      <p:cBhvr additive="base">
                                        <p:cTn id="23" dur="500" fill="hold"/>
                                        <p:tgtEl>
                                          <p:spTgt spid="12291">
                                            <p:txEl>
                                              <p:charRg st="50" end="6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charRg st="50" end="6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0-#ppt_w/2"/>
                                          </p:val>
                                        </p:tav>
                                        <p:tav tm="100000">
                                          <p:val>
                                            <p:strVal val="#ppt_x"/>
                                          </p:val>
                                        </p:tav>
                                      </p:tavLst>
                                    </p:anim>
                                    <p:anim calcmode="lin" valueType="num">
                                      <p:cBhvr additive="base">
                                        <p:cTn id="3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92"/>
                                        </p:tgtEl>
                                        <p:attrNameLst>
                                          <p:attrName>style.visibility</p:attrName>
                                        </p:attrNameLst>
                                      </p:cBhvr>
                                      <p:to>
                                        <p:strVal val="visible"/>
                                      </p:to>
                                    </p:set>
                                    <p:anim calcmode="lin" valueType="num">
                                      <p:cBhvr additive="base">
                                        <p:cTn id="35" dur="500" fill="hold"/>
                                        <p:tgtEl>
                                          <p:spTgt spid="12292"/>
                                        </p:tgtEl>
                                        <p:attrNameLst>
                                          <p:attrName>ppt_x</p:attrName>
                                        </p:attrNameLst>
                                      </p:cBhvr>
                                      <p:tavLst>
                                        <p:tav tm="0">
                                          <p:val>
                                            <p:strVal val="#ppt_x"/>
                                          </p:val>
                                        </p:tav>
                                        <p:tav tm="100000">
                                          <p:val>
                                            <p:strVal val="#ppt_x"/>
                                          </p:val>
                                        </p:tav>
                                      </p:tavLst>
                                    </p:anim>
                                    <p:anim calcmode="lin" valueType="num">
                                      <p:cBhvr additive="base">
                                        <p:cTn id="36"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build="p"/>
      <p:bldP spid="12294" grpId="0"/>
      <p:bldP spid="122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a:t>
            </a:r>
            <a:endParaRPr lang="en-US" altLang="zh-CN" sz="1400"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169863" y="1303338"/>
            <a:ext cx="8801100" cy="469392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系</a:t>
            </a:r>
            <a:r>
              <a:rPr lang="zh-CN" altLang="en-US" sz="2400" strike="noStrike" noProof="1">
                <a:solidFill>
                  <a:schemeClr val="tx1"/>
                </a:solidFill>
                <a:effectLst/>
                <a:latin typeface="Times New Roman" panose="02020603050405020304" pitchFamily="18" charset="0"/>
                <a:ea typeface="宋体" pitchFamily="2" charset="-122"/>
                <a:cs typeface="+mn-ea"/>
              </a:rPr>
              <a:t>统</a:t>
            </a:r>
            <a:r>
              <a:rPr lang="zh-CN" altLang="en-US" sz="2400" strike="noStrike" noProof="1" dirty="0">
                <a:solidFill>
                  <a:schemeClr val="tx1"/>
                </a:solidFill>
                <a:effectLst/>
                <a:latin typeface="Times New Roman" panose="02020603050405020304" pitchFamily="18" charset="0"/>
                <a:ea typeface="宋体" pitchFamily="2" charset="-122"/>
                <a:cs typeface="+mn-ea"/>
              </a:rPr>
              <a:t>加电，自动跳转到内存地址 </a:t>
            </a:r>
            <a:r>
              <a:rPr lang="en-US" altLang="zh-CN" sz="2400" strike="noStrike" noProof="1">
                <a:solidFill>
                  <a:schemeClr val="tx1"/>
                </a:solidFill>
                <a:effectLst/>
                <a:latin typeface="Times New Roman" panose="02020603050405020304" pitchFamily="18" charset="0"/>
                <a:ea typeface="宋体" pitchFamily="2" charset="-122"/>
                <a:cs typeface="+mn-ea"/>
              </a:rPr>
              <a:t>FFFF:0000 </a:t>
            </a:r>
            <a:r>
              <a:rPr lang="zh-CN" altLang="en-US" sz="2400" strike="noStrike" noProof="1" dirty="0">
                <a:solidFill>
                  <a:schemeClr val="tx1"/>
                </a:solidFill>
                <a:effectLst/>
                <a:latin typeface="Times New Roman" panose="02020603050405020304" pitchFamily="18" charset="0"/>
                <a:ea typeface="宋体" pitchFamily="2" charset="-122"/>
                <a:cs typeface="+mn-ea"/>
              </a:rPr>
              <a:t>处执行，该地址位于主板</a:t>
            </a: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只读存储器；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执行系</a:t>
            </a:r>
            <a:r>
              <a:rPr lang="zh-CN" altLang="en-US" sz="2400" strike="noStrike" noProof="1">
                <a:solidFill>
                  <a:schemeClr val="tx1"/>
                </a:solidFill>
                <a:effectLst/>
                <a:latin typeface="Times New Roman" panose="02020603050405020304" pitchFamily="18" charset="0"/>
                <a:ea typeface="宋体" pitchFamily="2" charset="-122"/>
                <a:cs typeface="+mn-ea"/>
              </a:rPr>
              <a:t>统硬件和配</a:t>
            </a:r>
            <a:r>
              <a:rPr lang="zh-CN" altLang="en-US" sz="2400" strike="noStrike" noProof="1" dirty="0">
                <a:solidFill>
                  <a:schemeClr val="tx1"/>
                </a:solidFill>
                <a:effectLst/>
                <a:latin typeface="Times New Roman" panose="02020603050405020304" pitchFamily="18" charset="0"/>
                <a:ea typeface="宋体" pitchFamily="2" charset="-122"/>
                <a:cs typeface="+mn-ea"/>
              </a:rPr>
              <a:t>置的检测，</a:t>
            </a:r>
            <a:r>
              <a:rPr lang="zh-CN" altLang="en-US" sz="2400" strike="noStrike" noProof="1">
                <a:solidFill>
                  <a:schemeClr val="tx1"/>
                </a:solidFill>
                <a:effectLst/>
                <a:latin typeface="Times New Roman" panose="02020603050405020304" pitchFamily="18" charset="0"/>
                <a:ea typeface="宋体" pitchFamily="2" charset="-122"/>
                <a:cs typeface="+mn-ea"/>
              </a:rPr>
              <a:t>保证系统没有硬件错</a:t>
            </a:r>
            <a:r>
              <a:rPr lang="zh-CN" altLang="en-US" sz="2400" strike="noStrike" noProof="1" dirty="0">
                <a:solidFill>
                  <a:schemeClr val="tx1"/>
                </a:solidFill>
                <a:effectLst/>
                <a:latin typeface="Times New Roman" panose="02020603050405020304" pitchFamily="18" charset="0"/>
                <a:ea typeface="宋体" pitchFamily="2" charset="-122"/>
                <a:cs typeface="+mn-ea"/>
              </a:rPr>
              <a:t>误；</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如果从硬盘启动，读入启动硬盘的第一个扇区内容（</a:t>
            </a:r>
            <a:r>
              <a:rPr lang="en-US" altLang="zh-CN" sz="2400" strike="noStrike" noProof="1">
                <a:solidFill>
                  <a:schemeClr val="tx1"/>
                </a:solidFill>
                <a:effectLst/>
                <a:latin typeface="Times New Roman" panose="02020603050405020304" pitchFamily="18" charset="0"/>
                <a:ea typeface="宋体" pitchFamily="2" charset="-122"/>
                <a:cs typeface="+mn-ea"/>
              </a:rPr>
              <a:t>MBR</a:t>
            </a:r>
            <a:r>
              <a:rPr lang="zh-CN" altLang="en-US" sz="2400" strike="noStrike" noProof="1" dirty="0">
                <a:solidFill>
                  <a:schemeClr val="tx1"/>
                </a:solidFill>
                <a:effectLst/>
                <a:latin typeface="Times New Roman" panose="02020603050405020304" pitchFamily="18" charset="0"/>
                <a:ea typeface="宋体" pitchFamily="2" charset="-122"/>
                <a:cs typeface="+mn-ea"/>
              </a:rPr>
              <a:t>），如果以</a:t>
            </a:r>
            <a:r>
              <a:rPr lang="en-US" altLang="zh-CN" sz="2400" strike="noStrike" noProof="1">
                <a:solidFill>
                  <a:schemeClr val="tx1"/>
                </a:solidFill>
                <a:effectLst/>
                <a:latin typeface="Times New Roman" panose="02020603050405020304" pitchFamily="18" charset="0"/>
                <a:ea typeface="宋体" pitchFamily="2" charset="-122"/>
                <a:cs typeface="+mn-ea"/>
              </a:rPr>
              <a:t>0xAA55</a:t>
            </a:r>
            <a:r>
              <a:rPr lang="zh-CN" altLang="en-US" sz="2400" strike="noStrike" noProof="1" dirty="0">
                <a:solidFill>
                  <a:schemeClr val="tx1"/>
                </a:solidFill>
                <a:effectLst/>
                <a:latin typeface="Times New Roman" panose="02020603050405020304" pitchFamily="18" charset="0"/>
                <a:ea typeface="宋体" pitchFamily="2" charset="-122"/>
                <a:cs typeface="+mn-ea"/>
              </a:rPr>
              <a:t>结束，则认为它是一个引导扇区（</a:t>
            </a:r>
            <a:r>
              <a:rPr lang="en-US" altLang="zh-CN" sz="2400" strike="noStrike" noProof="1">
                <a:solidFill>
                  <a:schemeClr val="tx1"/>
                </a:solidFill>
                <a:effectLst/>
                <a:latin typeface="Times New Roman" panose="02020603050405020304" pitchFamily="18" charset="0"/>
                <a:ea typeface="宋体" pitchFamily="2" charset="-122"/>
                <a:cs typeface="+mn-ea"/>
              </a:rPr>
              <a:t>Boot Sector</a:t>
            </a:r>
            <a:r>
              <a:rPr lang="zh-CN" altLang="en-US" sz="2400" strike="noStrike" noProof="1" dirty="0">
                <a:solidFill>
                  <a:schemeClr val="tx1"/>
                </a:solidFill>
                <a:effectLst/>
                <a:latin typeface="Times New Roman" panose="02020603050405020304" pitchFamily="18" charset="0"/>
                <a:ea typeface="宋体" pitchFamily="2" charset="-122"/>
                <a:cs typeface="+mn-ea"/>
              </a:rPr>
              <a:t>），引导扇区（</a:t>
            </a:r>
            <a:r>
              <a:rPr lang="en-US" altLang="zh-CN" sz="2400" strike="noStrike" noProof="1">
                <a:solidFill>
                  <a:schemeClr val="tx1"/>
                </a:solidFill>
                <a:effectLst/>
                <a:latin typeface="Times New Roman" panose="02020603050405020304" pitchFamily="18" charset="0"/>
                <a:ea typeface="宋体" pitchFamily="2" charset="-122"/>
                <a:cs typeface="+mn-ea"/>
              </a:rPr>
              <a:t>512</a:t>
            </a:r>
            <a:r>
              <a:rPr lang="zh-CN" altLang="en-US" sz="2400" strike="noStrike" noProof="1" dirty="0">
                <a:solidFill>
                  <a:schemeClr val="tx1"/>
                </a:solidFill>
                <a:effectLst/>
                <a:latin typeface="Times New Roman" panose="02020603050405020304" pitchFamily="18" charset="0"/>
                <a:ea typeface="宋体" pitchFamily="2" charset="-122"/>
                <a:cs typeface="+mn-ea"/>
              </a:rPr>
              <a:t>字节）包括 </a:t>
            </a:r>
            <a:r>
              <a:rPr lang="en-US" altLang="zh-CN" sz="2400" strike="noStrike" noProof="1">
                <a:solidFill>
                  <a:schemeClr val="tx1"/>
                </a:solidFill>
                <a:effectLst/>
                <a:latin typeface="Times New Roman" panose="02020603050405020304" pitchFamily="18" charset="0"/>
                <a:ea typeface="宋体" pitchFamily="2" charset="-122"/>
                <a:cs typeface="+mn-ea"/>
              </a:rPr>
              <a:t>446</a:t>
            </a:r>
            <a:r>
              <a:rPr lang="zh-CN" altLang="en-US" sz="2400" strike="noStrike" noProof="1" dirty="0">
                <a:solidFill>
                  <a:schemeClr val="tx1"/>
                </a:solidFill>
                <a:effectLst/>
                <a:latin typeface="Times New Roman" panose="02020603050405020304" pitchFamily="18" charset="0"/>
                <a:ea typeface="宋体" pitchFamily="2" charset="-122"/>
                <a:cs typeface="+mn-ea"/>
              </a:rPr>
              <a:t>个字节的引导代码</a:t>
            </a:r>
            <a:r>
              <a:rPr lang="en-US" altLang="zh-CN" sz="2400" strike="noStrike" noProof="1">
                <a:solidFill>
                  <a:schemeClr val="tx1"/>
                </a:solidFill>
                <a:effectLst/>
                <a:latin typeface="Times New Roman" panose="02020603050405020304" pitchFamily="18" charset="0"/>
                <a:ea typeface="宋体" pitchFamily="2" charset="-122"/>
                <a:cs typeface="+mn-ea"/>
              </a:rPr>
              <a:t>+64</a:t>
            </a:r>
            <a:r>
              <a:rPr lang="zh-CN" altLang="en-US" sz="2400" strike="noStrike" noProof="1" dirty="0">
                <a:solidFill>
                  <a:schemeClr val="tx1"/>
                </a:solidFill>
                <a:effectLst/>
                <a:latin typeface="Times New Roman" panose="02020603050405020304" pitchFamily="18" charset="0"/>
                <a:ea typeface="宋体" pitchFamily="2" charset="-122"/>
                <a:cs typeface="+mn-ea"/>
              </a:rPr>
              <a:t>个字节的分区表。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将引导扇区加载到内存 </a:t>
            </a:r>
            <a:r>
              <a:rPr lang="en-US" altLang="zh-CN" sz="2400" strike="noStrike" noProof="1">
                <a:solidFill>
                  <a:schemeClr val="tx1"/>
                </a:solidFill>
                <a:effectLst/>
                <a:latin typeface="Times New Roman" panose="02020603050405020304" pitchFamily="18" charset="0"/>
                <a:ea typeface="宋体" pitchFamily="2" charset="-122"/>
                <a:cs typeface="+mn-ea"/>
              </a:rPr>
              <a:t>0000:7</a:t>
            </a:r>
            <a:r>
              <a:rPr lang="x-none" altLang="en-US" sz="2400" strike="noStrike" noProof="1">
                <a:solidFill>
                  <a:schemeClr val="tx1"/>
                </a:solidFill>
                <a:effectLst/>
                <a:latin typeface="Times New Roman" panose="02020603050405020304" pitchFamily="18" charset="0"/>
                <a:ea typeface="宋体" pitchFamily="2" charset="-122"/>
                <a:cs typeface="+mn-ea"/>
              </a:rPr>
              <a:t>C</a:t>
            </a:r>
            <a:r>
              <a:rPr lang="en-US" altLang="zh-CN" sz="2400" strike="noStrike" noProof="1">
                <a:solidFill>
                  <a:schemeClr val="tx1"/>
                </a:solidFill>
                <a:effectLst/>
                <a:latin typeface="Times New Roman" panose="02020603050405020304" pitchFamily="18" charset="0"/>
                <a:ea typeface="宋体" pitchFamily="2" charset="-122"/>
                <a:cs typeface="+mn-ea"/>
              </a:rPr>
              <a:t>00 </a:t>
            </a:r>
            <a:r>
              <a:rPr lang="zh-CN" altLang="en-US" sz="2400" strike="noStrike" noProof="1" dirty="0">
                <a:solidFill>
                  <a:schemeClr val="tx1"/>
                </a:solidFill>
                <a:effectLst/>
                <a:latin typeface="Times New Roman" panose="02020603050405020304" pitchFamily="18" charset="0"/>
                <a:ea typeface="宋体" pitchFamily="2" charset="-122"/>
                <a:cs typeface="+mn-ea"/>
              </a:rPr>
              <a:t>位置，然后跳转到该内存地址运行引导代码。</a:t>
            </a:r>
            <a:endParaRPr lang="zh-CN" altLang="en-US" sz="2400" strike="noStrike" noProof="1" dirty="0">
              <a:solidFill>
                <a:schemeClr val="tx1"/>
              </a:solidFill>
              <a:effectLst/>
              <a:latin typeface="Times New Roman" panose="02020603050405020304" pitchFamily="18" charset="0"/>
              <a:ea typeface="宋体" pitchFamily="2" charset="-122"/>
            </a:endParaRPr>
          </a:p>
        </p:txBody>
      </p:sp>
      <p:sp>
        <p:nvSpPr>
          <p:cNvPr id="13316" name="矩形 13315"/>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3317" name="矩形 1331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0-#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315">
                                            <p:txEl>
                                              <p:charRg st="0" end="47"/>
                                            </p:txEl>
                                          </p:spTgt>
                                        </p:tgtEl>
                                        <p:attrNameLst>
                                          <p:attrName>style.visibility</p:attrName>
                                        </p:attrNameLst>
                                      </p:cBhvr>
                                      <p:to>
                                        <p:strVal val="visible"/>
                                      </p:to>
                                    </p:set>
                                    <p:anim calcmode="lin" valueType="num">
                                      <p:cBhvr additive="base">
                                        <p:cTn id="13" dur="500" fill="hold"/>
                                        <p:tgtEl>
                                          <p:spTgt spid="13315">
                                            <p:txEl>
                                              <p:charRg st="0"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charRg st="0" end="4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315">
                                            <p:txEl>
                                              <p:charRg st="47" end="76"/>
                                            </p:txEl>
                                          </p:spTgt>
                                        </p:tgtEl>
                                        <p:attrNameLst>
                                          <p:attrName>style.visibility</p:attrName>
                                        </p:attrNameLst>
                                      </p:cBhvr>
                                      <p:to>
                                        <p:strVal val="visible"/>
                                      </p:to>
                                    </p:set>
                                    <p:anim calcmode="lin" valueType="num">
                                      <p:cBhvr additive="base">
                                        <p:cTn id="19" dur="500" fill="hold"/>
                                        <p:tgtEl>
                                          <p:spTgt spid="13315">
                                            <p:txEl>
                                              <p:charRg st="47"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charRg st="47" end="7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315">
                                            <p:txEl>
                                              <p:charRg st="76" end="180"/>
                                            </p:txEl>
                                          </p:spTgt>
                                        </p:tgtEl>
                                        <p:attrNameLst>
                                          <p:attrName>style.visibility</p:attrName>
                                        </p:attrNameLst>
                                      </p:cBhvr>
                                      <p:to>
                                        <p:strVal val="visible"/>
                                      </p:to>
                                    </p:set>
                                    <p:anim calcmode="lin" valueType="num">
                                      <p:cBhvr additive="base">
                                        <p:cTn id="25" dur="500" fill="hold"/>
                                        <p:tgtEl>
                                          <p:spTgt spid="13315">
                                            <p:txEl>
                                              <p:charRg st="76" end="1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charRg st="76" end="1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315">
                                            <p:txEl>
                                              <p:charRg st="180" end="226"/>
                                            </p:txEl>
                                          </p:spTgt>
                                        </p:tgtEl>
                                        <p:attrNameLst>
                                          <p:attrName>style.visibility</p:attrName>
                                        </p:attrNameLst>
                                      </p:cBhvr>
                                      <p:to>
                                        <p:strVal val="visible"/>
                                      </p:to>
                                    </p:set>
                                    <p:anim calcmode="lin" valueType="num">
                                      <p:cBhvr additive="base">
                                        <p:cTn id="31" dur="500" fill="hold"/>
                                        <p:tgtEl>
                                          <p:spTgt spid="13315">
                                            <p:txEl>
                                              <p:charRg st="180" end="22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charRg st="180" end="2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a:t>
            </a:r>
            <a:endParaRPr lang="en-US" altLang="zh-CN" sz="1400" b="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操作系统的用户接口</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4341" name="矩形 14340"/>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4343" name="矩形 14342"/>
          <p:cNvSpPr/>
          <p:nvPr/>
        </p:nvSpPr>
        <p:spPr>
          <a:xfrm>
            <a:off x="354965" y="1221105"/>
            <a:ext cx="8138160" cy="3558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MBR</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引导代码的默认操作是加载可启动分区的第一个扇区的内容，并将控制权交给下一级引导代码。</a:t>
            </a:r>
            <a:endPar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MBR</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引导代码也可以是一个复杂</a:t>
            </a:r>
            <a:r>
              <a:rPr lang="en-US" altLang="zh-CN" sz="2400" err="1">
                <a:solidFill>
                  <a:schemeClr val="tx1"/>
                </a:solidFill>
                <a:effectLst/>
                <a:latin typeface="Times New Roman" panose="02020603050405020304" pitchFamily="18" charset="0"/>
                <a:cs typeface="+mn-ea"/>
                <a:sym typeface="Symbol" panose="05050102010706020507" pitchFamily="18" charset="2"/>
              </a:rPr>
              <a:t>bootloader</a:t>
            </a:r>
            <a:r>
              <a:rPr lang="zh-CN" altLang="en-US" sz="2400" err="1">
                <a:solidFill>
                  <a:schemeClr val="tx1"/>
                </a:solidFill>
                <a:effectLst/>
                <a:latin typeface="Times New Roman" panose="02020603050405020304" pitchFamily="18" charset="0"/>
                <a:cs typeface="+mn-ea"/>
                <a:sym typeface="Symbol" panose="05050102010706020507" pitchFamily="18" charset="2"/>
              </a:rPr>
              <a:t>的一部分</a:t>
            </a:r>
            <a:r>
              <a:rPr lang="en-US" altLang="zh-CN" sz="2400" err="1">
                <a:solidFill>
                  <a:schemeClr val="tx1"/>
                </a:solidFill>
                <a:effectLst/>
                <a:latin typeface="Times New Roman" panose="02020603050405020304" pitchFamily="18" charset="0"/>
                <a:cs typeface="+mn-ea"/>
                <a:sym typeface="Symbol" panose="05050102010706020507" pitchFamily="18" charset="2"/>
              </a:rPr>
              <a:t>(stage1)</a:t>
            </a:r>
            <a:r>
              <a:rPr lang="zh-CN" altLang="en-US" sz="2400" err="1">
                <a:solidFill>
                  <a:schemeClr val="tx1"/>
                </a:solidFill>
                <a:effectLst/>
                <a:latin typeface="Times New Roman" panose="02020603050405020304" pitchFamily="18" charset="0"/>
                <a:cs typeface="+mn-ea"/>
                <a:sym typeface="Symbol" panose="05050102010706020507" pitchFamily="18" charset="2"/>
              </a:rPr>
              <a:t>，它会</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加载更多的</a:t>
            </a: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bootloader</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代码</a:t>
            </a: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(stage2)</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，然后根据</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分区表和分区中的系统类型，让用户选择，继续引导磁盘分区中的操作系统，加载核心到内存，并将控制权交给</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OS</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zh-CN" altLang="en-US" sz="24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graphicFrame>
        <p:nvGraphicFramePr>
          <p:cNvPr id="3" name="表格 2"/>
          <p:cNvGraphicFramePr/>
          <p:nvPr/>
        </p:nvGraphicFramePr>
        <p:xfrm>
          <a:off x="592455" y="5005070"/>
          <a:ext cx="7962900" cy="1137920"/>
        </p:xfrm>
        <a:graphic>
          <a:graphicData uri="http://schemas.openxmlformats.org/drawingml/2006/table">
            <a:tbl>
              <a:tblPr firstRow="1" bandRow="1">
                <a:tableStyleId>{5C22544A-7EE6-4342-B048-85BDC9FD1C3A}</a:tableStyleId>
              </a:tblPr>
              <a:tblGrid>
                <a:gridCol w="910590"/>
                <a:gridCol w="746125"/>
                <a:gridCol w="1011555"/>
                <a:gridCol w="539750"/>
                <a:gridCol w="1983105"/>
                <a:gridCol w="2007235"/>
                <a:gridCol w="764540"/>
              </a:tblGrid>
              <a:tr h="756920">
                <a:tc>
                  <a:txBody>
                    <a:bodyPr/>
                    <a:p>
                      <a:pPr algn="ctr">
                        <a:buNone/>
                      </a:pPr>
                      <a:r>
                        <a:rPr lang="zh-CN" altLang="en-US" sz="1400">
                          <a:ln>
                            <a:noFill/>
                          </a:ln>
                          <a:solidFill>
                            <a:schemeClr val="tx1"/>
                          </a:solidFill>
                        </a:rPr>
                        <a:t>引导代码</a:t>
                      </a:r>
                      <a:endParaRPr lang="zh-CN" altLang="en-US" sz="1400">
                        <a:ln>
                          <a:noFill/>
                        </a:ln>
                        <a:solidFill>
                          <a:schemeClr val="tx1"/>
                        </a:solidFill>
                      </a:endParaRPr>
                    </a:p>
                    <a:p>
                      <a:pPr algn="ctr">
                        <a:buNone/>
                      </a:pPr>
                      <a:r>
                        <a:rPr lang="en-US" altLang="zh-CN" sz="1200">
                          <a:ln>
                            <a:noFill/>
                          </a:ln>
                          <a:solidFill>
                            <a:schemeClr val="tx1"/>
                          </a:solidFill>
                        </a:rPr>
                        <a:t>446</a:t>
                      </a:r>
                      <a:r>
                        <a:rPr lang="zh-CN" altLang="en-US" sz="1200">
                          <a:ln>
                            <a:noFill/>
                          </a:ln>
                          <a:solidFill>
                            <a:schemeClr val="tx1"/>
                          </a:solidFill>
                        </a:rPr>
                        <a:t>个字节</a:t>
                      </a:r>
                      <a:endParaRPr lang="zh-CN" altLang="en-US" sz="12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zh-CN" altLang="en-US" sz="1400">
                          <a:ln>
                            <a:noFill/>
                          </a:ln>
                          <a:solidFill>
                            <a:schemeClr val="tx1"/>
                          </a:solidFill>
                        </a:rPr>
                        <a:t>分区表</a:t>
                      </a:r>
                      <a:endParaRPr lang="zh-CN" altLang="en-US" sz="1400">
                        <a:ln>
                          <a:noFill/>
                        </a:ln>
                        <a:solidFill>
                          <a:schemeClr val="tx1"/>
                        </a:solidFill>
                      </a:endParaRPr>
                    </a:p>
                    <a:p>
                      <a:pPr algn="ctr">
                        <a:buNone/>
                      </a:pPr>
                      <a:r>
                        <a:rPr lang="en-US" altLang="zh-CN" sz="1000">
                          <a:ln>
                            <a:noFill/>
                          </a:ln>
                          <a:solidFill>
                            <a:schemeClr val="tx1"/>
                          </a:solidFill>
                        </a:rPr>
                        <a:t>64</a:t>
                      </a:r>
                      <a:r>
                        <a:rPr lang="zh-CN" altLang="en-US" sz="1000">
                          <a:ln>
                            <a:noFill/>
                          </a:ln>
                          <a:solidFill>
                            <a:schemeClr val="tx1"/>
                          </a:solidFill>
                        </a:rPr>
                        <a:t>个字节</a:t>
                      </a:r>
                      <a:endParaRPr lang="zh-CN" altLang="en-US" sz="10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zh-CN" altLang="en-US" sz="1400">
                          <a:ln>
                            <a:noFill/>
                          </a:ln>
                          <a:solidFill>
                            <a:schemeClr val="tx1"/>
                          </a:solidFill>
                        </a:rPr>
                        <a:t>结束标记</a:t>
                      </a:r>
                      <a:endParaRPr lang="zh-CN" altLang="en-US" sz="1400">
                        <a:ln>
                          <a:noFill/>
                        </a:ln>
                        <a:solidFill>
                          <a:schemeClr val="tx1"/>
                        </a:solidFill>
                      </a:endParaRPr>
                    </a:p>
                    <a:p>
                      <a:pPr algn="ctr">
                        <a:buNone/>
                      </a:pPr>
                      <a:r>
                        <a:rPr lang="en-US" altLang="zh-CN" sz="1200">
                          <a:ln>
                            <a:noFill/>
                          </a:ln>
                          <a:solidFill>
                            <a:schemeClr val="tx1"/>
                          </a:solidFill>
                        </a:rPr>
                        <a:t>0xAA55</a:t>
                      </a:r>
                      <a:endParaRPr lang="en-US" altLang="zh-CN" sz="12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40000"/>
                        <a:lumOff val="60000"/>
                      </a:schemeClr>
                    </a:solidFill>
                  </a:tcPr>
                </a:tc>
                <a:tc>
                  <a:txBody>
                    <a:bodyPr/>
                    <a:p>
                      <a:pPr algn="ctr">
                        <a:buNone/>
                      </a:pPr>
                      <a:r>
                        <a:rPr lang="zh-CN" altLang="en-US" sz="1400">
                          <a:ln>
                            <a:noFill/>
                          </a:ln>
                          <a:solidFill>
                            <a:schemeClr val="tx1"/>
                          </a:solidFill>
                        </a:rPr>
                        <a:t>第一个分区</a:t>
                      </a:r>
                      <a:endParaRPr lang="zh-CN" altLang="en-US" sz="1400">
                        <a:ln>
                          <a:noFill/>
                        </a:ln>
                        <a:solidFill>
                          <a:schemeClr val="tx1"/>
                        </a:solidFill>
                      </a:endParaRPr>
                    </a:p>
                    <a:p>
                      <a:pPr algn="ctr">
                        <a:buNone/>
                      </a:pPr>
                      <a:r>
                        <a:rPr lang="en-US" altLang="zh-CN" sz="1400">
                          <a:ln>
                            <a:noFill/>
                          </a:ln>
                          <a:solidFill>
                            <a:schemeClr val="tx1"/>
                          </a:solidFill>
                        </a:rPr>
                        <a:t>(windows</a:t>
                      </a:r>
                      <a:r>
                        <a:rPr lang="zh-CN" altLang="en-US" sz="1400">
                          <a:ln>
                            <a:noFill/>
                          </a:ln>
                          <a:solidFill>
                            <a:schemeClr val="tx1"/>
                          </a:solidFill>
                        </a:rPr>
                        <a:t>分区</a:t>
                      </a: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a:ln>
                            <a:noFill/>
                          </a:ln>
                          <a:solidFill>
                            <a:schemeClr val="tx1"/>
                          </a:solidFill>
                        </a:rPr>
                        <a:t>第二个分区</a:t>
                      </a:r>
                      <a:endParaRPr lang="zh-CN" altLang="en-US" sz="1400">
                        <a:ln>
                          <a:noFill/>
                        </a:ln>
                        <a:solidFill>
                          <a:schemeClr val="tx1"/>
                        </a:solidFill>
                      </a:endParaRPr>
                    </a:p>
                    <a:p>
                      <a:pPr algn="ctr">
                        <a:buNone/>
                      </a:pPr>
                      <a:r>
                        <a:rPr lang="en-US" altLang="zh-CN" sz="1400">
                          <a:ln>
                            <a:noFill/>
                          </a:ln>
                          <a:solidFill>
                            <a:schemeClr val="tx1"/>
                          </a:solidFill>
                        </a:rPr>
                        <a:t>(Linux</a:t>
                      </a:r>
                      <a:r>
                        <a:rPr lang="zh-CN" altLang="en-US" sz="1400">
                          <a:ln>
                            <a:noFill/>
                          </a:ln>
                          <a:solidFill>
                            <a:schemeClr val="tx1"/>
                          </a:solidFill>
                        </a:rPr>
                        <a:t>分区</a:t>
                      </a: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gridSpan="3">
                  <a:txBody>
                    <a:bodyPr/>
                    <a:p>
                      <a:pPr algn="ctr">
                        <a:buNone/>
                      </a:pPr>
                      <a:r>
                        <a:rPr lang="zh-CN" altLang="en-US" sz="1600">
                          <a:ln>
                            <a:noFill/>
                          </a:ln>
                          <a:solidFill>
                            <a:schemeClr val="tx1"/>
                          </a:solidFill>
                        </a:rPr>
                        <a:t>第一个扇区（</a:t>
                      </a:r>
                      <a:r>
                        <a:rPr lang="en-US" altLang="zh-CN" sz="1600">
                          <a:ln>
                            <a:noFill/>
                          </a:ln>
                          <a:solidFill>
                            <a:schemeClr val="tx1"/>
                          </a:solidFill>
                        </a:rPr>
                        <a:t>MBR</a:t>
                      </a:r>
                      <a:r>
                        <a:rPr lang="zh-CN" altLang="en-US" sz="1600">
                          <a:ln>
                            <a:noFill/>
                          </a:ln>
                          <a:solidFill>
                            <a:schemeClr val="tx1"/>
                          </a:solidFill>
                        </a:rPr>
                        <a:t>）</a:t>
                      </a:r>
                      <a:endParaRPr lang="zh-CN" altLang="en-US" sz="16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6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40000"/>
                        <a:lumOff val="60000"/>
                      </a:schemeClr>
                    </a:solid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additive="base">
                                        <p:cTn id="13" dur="500" fill="hold"/>
                                        <p:tgtEl>
                                          <p:spTgt spid="14343"/>
                                        </p:tgtEl>
                                        <p:attrNameLst>
                                          <p:attrName>ppt_x</p:attrName>
                                        </p:attrNameLst>
                                      </p:cBhvr>
                                      <p:tavLst>
                                        <p:tav tm="0">
                                          <p:val>
                                            <p:strVal val="#ppt_x"/>
                                          </p:val>
                                        </p:tav>
                                        <p:tav tm="100000">
                                          <p:val>
                                            <p:strVal val="#ppt_x"/>
                                          </p:val>
                                        </p:tav>
                                      </p:tavLst>
                                    </p:anim>
                                    <p:anim calcmode="lin" valueType="num">
                                      <p:cBhvr additive="base">
                                        <p:cTn id="14"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Lst>
  </p:timing>
</p:sld>
</file>

<file path=ppt/theme/theme1.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10178</Words>
  <Application>WPS 演示</Application>
  <PresentationFormat>在屏幕上显示</PresentationFormat>
  <Paragraphs>916</Paragraphs>
  <Slides>64</Slides>
  <Notes>0</Notes>
  <HiddenSlides>0</HiddenSlides>
  <MMClips>0</MMClips>
  <ScaleCrop>false</ScaleCrop>
  <HeadingPairs>
    <vt:vector size="8" baseType="variant">
      <vt:variant>
        <vt:lpstr>已用的字体</vt:lpstr>
      </vt:variant>
      <vt:variant>
        <vt:i4>18</vt:i4>
      </vt:variant>
      <vt:variant>
        <vt:lpstr>主题</vt:lpstr>
      </vt:variant>
      <vt:variant>
        <vt:i4>7</vt:i4>
      </vt:variant>
      <vt:variant>
        <vt:lpstr>嵌入 OLE 服务器</vt:lpstr>
      </vt:variant>
      <vt:variant>
        <vt:i4>21</vt:i4>
      </vt:variant>
      <vt:variant>
        <vt:lpstr>幻灯片标题</vt:lpstr>
      </vt:variant>
      <vt:variant>
        <vt:i4>64</vt:i4>
      </vt:variant>
    </vt:vector>
  </HeadingPairs>
  <TitlesOfParts>
    <vt:vector size="110" baseType="lpstr">
      <vt:lpstr>Arial</vt:lpstr>
      <vt:lpstr>宋体</vt:lpstr>
      <vt:lpstr>Wingdings</vt:lpstr>
      <vt:lpstr>DejaVu Sans</vt:lpstr>
      <vt:lpstr>方正书宋_GBK</vt:lpstr>
      <vt:lpstr>Times New Roman</vt:lpstr>
      <vt:lpstr>Symbol</vt:lpstr>
      <vt:lpstr>Calibri</vt:lpstr>
      <vt:lpstr>楷体_GB2312</vt:lpstr>
      <vt:lpstr>方正楷体_GBK</vt:lpstr>
      <vt:lpstr>MT Extra</vt:lpstr>
      <vt:lpstr>Monotype Sorts</vt:lpstr>
      <vt:lpstr>微软雅黑</vt:lpstr>
      <vt:lpstr>方正黑体_GBK</vt:lpstr>
      <vt:lpstr>宋体</vt:lpstr>
      <vt:lpstr>Arial Unicode MS</vt:lpstr>
      <vt:lpstr>Abyssinica SIL</vt:lpstr>
      <vt:lpstr>Wingdings</vt:lpstr>
      <vt:lpstr>SAF_2004_Template_3</vt:lpstr>
      <vt:lpstr>SAF_2004_Template_2</vt:lpstr>
      <vt:lpstr>1_SAF_2004_Template_2</vt:lpstr>
      <vt:lpstr>2_SAF_2004_Template_2</vt:lpstr>
      <vt:lpstr>3_SAF_2004_Template_2</vt:lpstr>
      <vt:lpstr>4_SAF_2004_Template_2</vt:lpstr>
      <vt:lpstr>5_SAF_2004_Template_2</vt:lpstr>
      <vt:lpstr>Paint.Picture</vt:lpstr>
      <vt:lpstr>Paint.Picture</vt:lpstr>
      <vt:lpstr>Paint.Picture</vt:lpstr>
      <vt:lpstr>Paint.Picture</vt:lpstr>
      <vt:lpstr>MS_ClipArt_Gallery.2</vt:lpstr>
      <vt:lpstr>MS_ClipArt_Gallery.2</vt:lpstr>
      <vt:lpstr>MS_ClipArt_Gallery.2</vt:lpstr>
      <vt:lpstr>MS_ClipArt_Gallery.2</vt:lpstr>
      <vt:lpstr>MS_ClipArt_Gallery.2</vt:lpstr>
      <vt:lpstr>MS_ClipArt_Gallery.2</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作业控制语言</vt:lpstr>
      <vt:lpstr>PowerPoint 演示文稿</vt:lpstr>
      <vt:lpstr>键盘命令</vt:lpstr>
      <vt:lpstr>DOS系统键盘命令</vt:lpstr>
      <vt:lpstr>DOS命令行用户界面</vt:lpstr>
      <vt:lpstr>	图形用户界面</vt:lpstr>
      <vt:lpstr>图形用户界面 </vt:lpstr>
      <vt:lpstr>图形用户界面 </vt:lpstr>
      <vt:lpstr>图形用户界面（续）</vt:lpstr>
      <vt:lpstr>Windows 3.11的界面</vt:lpstr>
      <vt:lpstr>UNIX命令行用户界面</vt:lpstr>
      <vt:lpstr>UNIX图形用户界面</vt:lpstr>
      <vt:lpstr>PowerPoint 演示文稿</vt:lpstr>
      <vt:lpstr>PowerPoint 演示文稿</vt:lpstr>
      <vt:lpstr>2. 系统调用的实现</vt:lpstr>
      <vt:lpstr>PowerPoint 演示文稿</vt:lpstr>
      <vt:lpstr>PowerPoint 演示文稿</vt:lpstr>
      <vt:lpstr>系统调用的例子（1）</vt:lpstr>
      <vt:lpstr>系统调用的例子（2）</vt:lpstr>
      <vt:lpstr>系统调用与访管指令的联系</vt:lpstr>
      <vt:lpstr>系统调用函数与一般库函数的区别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747</cp:revision>
  <dcterms:created xsi:type="dcterms:W3CDTF">2020-09-25T03:51:17Z</dcterms:created>
  <dcterms:modified xsi:type="dcterms:W3CDTF">2020-09-25T03:51:17Z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