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Lst>
  <p:notesMasterIdLst>
    <p:notesMasterId r:id="rId135"/>
  </p:notesMasterIdLst>
  <p:sldIdLst>
    <p:sldId id="686" r:id="rId9"/>
    <p:sldId id="687" r:id="rId10"/>
    <p:sldId id="1051" r:id="rId11"/>
    <p:sldId id="1031" r:id="rId12"/>
    <p:sldId id="613" r:id="rId13"/>
    <p:sldId id="1037" r:id="rId14"/>
    <p:sldId id="753" r:id="rId15"/>
    <p:sldId id="1038" r:id="rId16"/>
    <p:sldId id="1040" r:id="rId17"/>
    <p:sldId id="1039" r:id="rId18"/>
    <p:sldId id="1047" r:id="rId19"/>
    <p:sldId id="1048" r:id="rId20"/>
    <p:sldId id="1049" r:id="rId21"/>
    <p:sldId id="1065" r:id="rId22"/>
    <p:sldId id="1050" r:id="rId23"/>
    <p:sldId id="856" r:id="rId24"/>
    <p:sldId id="709" r:id="rId25"/>
    <p:sldId id="1056" r:id="rId26"/>
    <p:sldId id="710" r:id="rId27"/>
    <p:sldId id="944" r:id="rId28"/>
    <p:sldId id="1057" r:id="rId29"/>
    <p:sldId id="857" r:id="rId30"/>
    <p:sldId id="1066" r:id="rId31"/>
    <p:sldId id="1067" r:id="rId32"/>
    <p:sldId id="1169" r:id="rId33"/>
    <p:sldId id="1069" r:id="rId34"/>
    <p:sldId id="712" r:id="rId35"/>
    <p:sldId id="713" r:id="rId36"/>
    <p:sldId id="714" r:id="rId37"/>
    <p:sldId id="715" r:id="rId38"/>
    <p:sldId id="945" r:id="rId39"/>
    <p:sldId id="955" r:id="rId40"/>
    <p:sldId id="946" r:id="rId41"/>
    <p:sldId id="947" r:id="rId42"/>
    <p:sldId id="1577" r:id="rId43"/>
    <p:sldId id="1578" r:id="rId44"/>
    <p:sldId id="716" r:id="rId45"/>
    <p:sldId id="717" r:id="rId46"/>
    <p:sldId id="718" r:id="rId47"/>
    <p:sldId id="1071" r:id="rId48"/>
    <p:sldId id="720" r:id="rId49"/>
    <p:sldId id="721" r:id="rId50"/>
    <p:sldId id="1070" r:id="rId51"/>
    <p:sldId id="1072" r:id="rId52"/>
    <p:sldId id="1073" r:id="rId53"/>
    <p:sldId id="1074" r:id="rId54"/>
    <p:sldId id="1669" r:id="rId55"/>
    <p:sldId id="1041" r:id="rId56"/>
    <p:sldId id="1043" r:id="rId57"/>
    <p:sldId id="1044" r:id="rId58"/>
    <p:sldId id="1045" r:id="rId59"/>
    <p:sldId id="1046" r:id="rId60"/>
    <p:sldId id="1441" r:id="rId61"/>
    <p:sldId id="1442" r:id="rId62"/>
    <p:sldId id="1443" r:id="rId63"/>
    <p:sldId id="1444" r:id="rId64"/>
    <p:sldId id="1445" r:id="rId65"/>
    <p:sldId id="858" r:id="rId66"/>
    <p:sldId id="1446" r:id="rId67"/>
    <p:sldId id="770" r:id="rId68"/>
    <p:sldId id="722" r:id="rId69"/>
    <p:sldId id="1261" r:id="rId70"/>
    <p:sldId id="724" r:id="rId71"/>
    <p:sldId id="754" r:id="rId72"/>
    <p:sldId id="725" r:id="rId73"/>
    <p:sldId id="726" r:id="rId74"/>
    <p:sldId id="727" r:id="rId75"/>
    <p:sldId id="758" r:id="rId76"/>
    <p:sldId id="1262" r:id="rId77"/>
    <p:sldId id="1263" r:id="rId78"/>
    <p:sldId id="1323" r:id="rId79"/>
    <p:sldId id="1324" r:id="rId80"/>
    <p:sldId id="1326" r:id="rId81"/>
    <p:sldId id="1327" r:id="rId82"/>
    <p:sldId id="1510" r:id="rId83"/>
    <p:sldId id="1328" r:id="rId84"/>
    <p:sldId id="1382" r:id="rId85"/>
    <p:sldId id="1381" r:id="rId86"/>
    <p:sldId id="1668" r:id="rId87"/>
    <p:sldId id="859" r:id="rId88"/>
    <p:sldId id="729" r:id="rId89"/>
    <p:sldId id="826" r:id="rId90"/>
    <p:sldId id="1378" r:id="rId91"/>
    <p:sldId id="1511" r:id="rId92"/>
    <p:sldId id="1512" r:id="rId93"/>
    <p:sldId id="1749" r:id="rId94"/>
    <p:sldId id="1379" r:id="rId95"/>
    <p:sldId id="860" r:id="rId96"/>
    <p:sldId id="734" r:id="rId97"/>
    <p:sldId id="1329" r:id="rId98"/>
    <p:sldId id="737" r:id="rId99"/>
    <p:sldId id="771" r:id="rId100"/>
    <p:sldId id="772" r:id="rId101"/>
    <p:sldId id="861" r:id="rId102"/>
    <p:sldId id="810" r:id="rId103"/>
    <p:sldId id="811" r:id="rId104"/>
    <p:sldId id="800" r:id="rId105"/>
    <p:sldId id="801" r:id="rId106"/>
    <p:sldId id="803" r:id="rId107"/>
    <p:sldId id="804" r:id="rId108"/>
    <p:sldId id="805" r:id="rId109"/>
    <p:sldId id="806" r:id="rId110"/>
    <p:sldId id="807" r:id="rId111"/>
    <p:sldId id="809" r:id="rId112"/>
    <p:sldId id="838" r:id="rId113"/>
    <p:sldId id="839" r:id="rId114"/>
    <p:sldId id="840" r:id="rId115"/>
    <p:sldId id="841" r:id="rId116"/>
    <p:sldId id="842" r:id="rId117"/>
    <p:sldId id="1561" r:id="rId118"/>
    <p:sldId id="1562" r:id="rId119"/>
    <p:sldId id="1563" r:id="rId120"/>
    <p:sldId id="1564" r:id="rId121"/>
    <p:sldId id="1565" r:id="rId122"/>
    <p:sldId id="1790" r:id="rId123"/>
    <p:sldId id="848" r:id="rId124"/>
    <p:sldId id="849" r:id="rId125"/>
    <p:sldId id="850" r:id="rId126"/>
    <p:sldId id="851" r:id="rId127"/>
    <p:sldId id="862" r:id="rId128"/>
    <p:sldId id="684" r:id="rId129"/>
    <p:sldId id="798" r:id="rId130"/>
    <p:sldId id="738" r:id="rId131"/>
    <p:sldId id="852" r:id="rId132"/>
    <p:sldId id="853" r:id="rId133"/>
    <p:sldId id="854" r:id="rId13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000099"/>
    <a:srgbClr val="A50021"/>
    <a:srgbClr val="99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82"/>
        <p:guide pos="2865"/>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1.xml"/><Relationship Id="rId98" Type="http://schemas.openxmlformats.org/officeDocument/2006/relationships/slide" Target="slides/slide90.xml"/><Relationship Id="rId97" Type="http://schemas.openxmlformats.org/officeDocument/2006/relationships/slide" Target="slides/slide89.xml"/><Relationship Id="rId96" Type="http://schemas.openxmlformats.org/officeDocument/2006/relationships/slide" Target="slides/slide88.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slide" Target="slides/slide1.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Master" Target="slideMasters/slideMaster7.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notesMaster" Target="notesMasters/notesMaster1.xml"/><Relationship Id="rId134" Type="http://schemas.openxmlformats.org/officeDocument/2006/relationships/slide" Target="slides/slide126.xml"/><Relationship Id="rId133" Type="http://schemas.openxmlformats.org/officeDocument/2006/relationships/slide" Target="slides/slide125.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 Type="http://schemas.openxmlformats.org/officeDocument/2006/relationships/slide" Target="slides/slide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125" Type="http://schemas.openxmlformats.org/officeDocument/2006/relationships/slide" Target="slides/slide117.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121" Type="http://schemas.openxmlformats.org/officeDocument/2006/relationships/slide" Target="slides/slide113.xml"/><Relationship Id="rId120" Type="http://schemas.openxmlformats.org/officeDocument/2006/relationships/slide" Target="slides/slide112.xml"/><Relationship Id="rId12" Type="http://schemas.openxmlformats.org/officeDocument/2006/relationships/slide" Target="slides/slide4.xml"/><Relationship Id="rId119" Type="http://schemas.openxmlformats.org/officeDocument/2006/relationships/slide" Target="slides/slide111.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4" Type="http://schemas.openxmlformats.org/officeDocument/2006/relationships/slide" Target="slides/slide106.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110" Type="http://schemas.openxmlformats.org/officeDocument/2006/relationships/slide" Target="slides/slide102.xml"/><Relationship Id="rId11" Type="http://schemas.openxmlformats.org/officeDocument/2006/relationships/slide" Target="slides/slide3.xml"/><Relationship Id="rId109" Type="http://schemas.openxmlformats.org/officeDocument/2006/relationships/slide" Target="slides/slide101.xml"/><Relationship Id="rId108" Type="http://schemas.openxmlformats.org/officeDocument/2006/relationships/slide" Target="slides/slide100.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miter/>
          </a:ln>
        </p:spPr>
        <p:txBody>
          <a:bodyPr lIns="91613" tIns="45807" rIns="91613" bIns="45807"/>
          <a:p>
            <a:pPr lvl="0" defTabSz="916305" fontAlgn="base"/>
            <a:endParaRPr lang="zh-CN" sz="1200" b="0" strike="noStrike" noProof="1"/>
          </a:p>
        </p:txBody>
      </p:sp>
      <p:sp>
        <p:nvSpPr>
          <p:cNvPr id="5123" name="日期占位符 5122"/>
          <p:cNvSpPr>
            <a:spLocks noGrp="1"/>
          </p:cNvSpPr>
          <p:nvPr>
            <p:ph type="dt" idx="1"/>
          </p:nvPr>
        </p:nvSpPr>
        <p:spPr>
          <a:xfrm>
            <a:off x="3884613" y="0"/>
            <a:ext cx="2970213" cy="457200"/>
          </a:xfrm>
          <a:prstGeom prst="rect">
            <a:avLst/>
          </a:prstGeom>
          <a:noFill/>
          <a:ln w="9525">
            <a:noFill/>
            <a:miter/>
          </a:ln>
        </p:spPr>
        <p:txBody>
          <a:bodyPr lIns="91613" tIns="45807" rIns="91613" bIns="45807"/>
          <a:p>
            <a:pPr lvl="0" algn="r" defTabSz="916305" fontAlgn="base"/>
            <a:endParaRPr lang="zh-CN" altLang="en-US" sz="1200" b="0" strike="noStrike" noProof="1"/>
          </a:p>
        </p:txBody>
      </p:sp>
      <p:sp>
        <p:nvSpPr>
          <p:cNvPr id="3076" name="幻灯片图像占位符 5123"/>
          <p:cNvSpPr>
            <a:spLocks noGrp="1" noRot="1"/>
          </p:cNvSpPr>
          <p:nvPr>
            <p:ph type="sldImg"/>
          </p:nvPr>
        </p:nvSpPr>
        <p:spPr>
          <a:xfrm>
            <a:off x="927100" y="685800"/>
            <a:ext cx="5002213" cy="3427413"/>
          </a:xfrm>
          <a:prstGeom prst="rect">
            <a:avLst/>
          </a:prstGeom>
          <a:noFill/>
          <a:ln w="9525">
            <a:noFill/>
            <a:miter/>
          </a:ln>
        </p:spPr>
        <p:txBody>
          <a:bodyPr/>
          <a:p>
            <a:endParaRPr lang="zh-CN" altLang="en-US"/>
          </a:p>
        </p:txBody>
      </p:sp>
      <p:sp>
        <p:nvSpPr>
          <p:cNvPr id="3077" name="文本占位符 5124"/>
          <p:cNvSpPr>
            <a:spLocks noGrp="1" noRot="1"/>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5126" name="页脚占位符 5125"/>
          <p:cNvSpPr>
            <a:spLocks noGrp="1"/>
          </p:cNvSpPr>
          <p:nvPr>
            <p:ph type="ftr" sz="quarter" idx="4"/>
          </p:nvPr>
        </p:nvSpPr>
        <p:spPr>
          <a:xfrm>
            <a:off x="0" y="8683625"/>
            <a:ext cx="2971800" cy="457200"/>
          </a:xfrm>
          <a:prstGeom prst="rect">
            <a:avLst/>
          </a:prstGeom>
          <a:noFill/>
          <a:ln w="9525">
            <a:noFill/>
            <a:miter/>
          </a:ln>
        </p:spPr>
        <p:txBody>
          <a:bodyPr lIns="91613" tIns="45807" rIns="91613" bIns="45807" anchor="b"/>
          <a:p>
            <a:pPr lvl="0" defTabSz="916305" fontAlgn="base"/>
            <a:endParaRPr lang="zh-CN" sz="1200" b="0" strike="noStrike" noProof="1"/>
          </a:p>
        </p:txBody>
      </p:sp>
      <p:sp>
        <p:nvSpPr>
          <p:cNvPr id="5127" name="灯片编号占位符 5126"/>
          <p:cNvSpPr>
            <a:spLocks noGrp="1"/>
          </p:cNvSpPr>
          <p:nvPr>
            <p:ph type="sldNum" sz="quarter" idx="5"/>
          </p:nvPr>
        </p:nvSpPr>
        <p:spPr>
          <a:xfrm>
            <a:off x="3884613" y="8683625"/>
            <a:ext cx="2970213" cy="457200"/>
          </a:xfrm>
          <a:prstGeom prst="rect">
            <a:avLst/>
          </a:prstGeom>
          <a:noFill/>
          <a:ln w="9525">
            <a:noFill/>
            <a:miter/>
          </a:ln>
        </p:spPr>
        <p:txBody>
          <a:bodyPr lIns="91613" tIns="45807" rIns="91613" bIns="45807" anchor="b"/>
          <a:p>
            <a:pPr lvl="0" algn="r" defTabSz="916305" fontAlgn="base"/>
            <a:fld id="{9A0DB2DC-4C9A-4742-B13C-FB6460FD3503}" type="slidenum">
              <a:rPr lang="zh-CN" sz="1200" b="0" strike="noStrike" noProof="1">
                <a:latin typeface="Arial" panose="02080604020202020204" pitchFamily="34" charset="0"/>
                <a:ea typeface="宋体" panose="02010600030101010101" pitchFamily="2" charset="-122"/>
                <a:cs typeface="+mn-ea"/>
              </a:rPr>
            </a:fld>
            <a:endParaRPr lang="zh-CN" sz="1200" b="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14.jpe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9.bin"/><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9.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6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992188"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anose="02010600030101010101" pitchFamily="2" charset="-122"/>
                <a:cs typeface="+mn-ea"/>
              </a:rPr>
              <a:t>第</a:t>
            </a:r>
            <a:r>
              <a:rPr lang="x-none" altLang="zh-CN" sz="4400" b="1" strike="noStrike" noProof="1">
                <a:solidFill>
                  <a:srgbClr val="990000"/>
                </a:solidFill>
                <a:latin typeface="Times New Roman" panose="02020603050405020304" charset="0"/>
                <a:ea typeface="宋体" panose="02010600030101010101" pitchFamily="2" charset="-122"/>
                <a:cs typeface="+mn-ea"/>
              </a:rPr>
              <a:t>9</a:t>
            </a:r>
            <a:r>
              <a:rPr lang="zh-CN" altLang="en-US" sz="4400" b="1" strike="noStrike" noProof="1">
                <a:solidFill>
                  <a:srgbClr val="990000"/>
                </a:solidFill>
                <a:latin typeface="Times New Roman" panose="02020603050405020304" charset="0"/>
                <a:ea typeface="宋体" panose="02010600030101010101" pitchFamily="2" charset="-122"/>
                <a:cs typeface="+mn-ea"/>
              </a:rPr>
              <a:t>章</a:t>
            </a:r>
            <a:r>
              <a:rPr lang="zh-CN" altLang="en-US" sz="4400" b="1" strike="noStrike" noProof="1">
                <a:solidFill>
                  <a:srgbClr val="990000"/>
                </a:solidFill>
                <a:latin typeface="Arial" panose="02080604020202020204" pitchFamily="34" charset="0"/>
                <a:ea typeface="宋体" panose="02010600030101010101" pitchFamily="2" charset="-122"/>
                <a:cs typeface="+mn-ea"/>
              </a:rPr>
              <a:t>  文件系统</a:t>
            </a:r>
            <a:endParaRPr lang="zh-CN" altLang="en-US" sz="4400" b="1" strike="noStrike" noProof="1">
              <a:solidFill>
                <a:srgbClr val="99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4098"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11"/>
                                            </p:txEl>
                                          </p:spTgt>
                                        </p:tgtEl>
                                        <p:attrNameLst>
                                          <p:attrName>style.visibility</p:attrName>
                                        </p:attrNameLst>
                                      </p:cBhvr>
                                      <p:to>
                                        <p:strVal val="visible"/>
                                      </p:to>
                                    </p:set>
                                    <p:anim calcmode="lin" valueType="num">
                                      <p:cBhvr additive="base">
                                        <p:cTn id="7" dur="1000" fill="hold"/>
                                        <p:tgtEl>
                                          <p:spTgt spid="6146">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363538" y="520066"/>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Arial" panose="02080604020202020204" pitchFamily="34" charset="0"/>
                <a:ea typeface="宋体" panose="02010600030101010101" pitchFamily="2" charset="-122"/>
              </a:rPr>
              <a:t>3</a:t>
            </a:r>
            <a:r>
              <a:rPr lang="zh-CN" altLang="en-US" sz="3200">
                <a:solidFill>
                  <a:srgbClr val="990000"/>
                </a:solidFill>
                <a:latin typeface="Arial" panose="02080604020202020204" pitchFamily="34" charset="0"/>
                <a:ea typeface="宋体" panose="02010600030101010101" pitchFamily="2" charset="-122"/>
              </a:rPr>
              <a:t>. 一个通用文件系统的要求</a:t>
            </a:r>
            <a:endParaRPr lang="zh-CN" altLang="en-US" sz="3200">
              <a:solidFill>
                <a:srgbClr val="990000"/>
              </a:solidFill>
              <a:latin typeface="Arial" panose="02080604020202020204" pitchFamily="34" charset="0"/>
              <a:ea typeface="宋体" panose="02010600030101010101" pitchFamily="2" charset="-122"/>
            </a:endParaRPr>
          </a:p>
        </p:txBody>
      </p:sp>
      <p:sp>
        <p:nvSpPr>
          <p:cNvPr id="10243" name="内容占位符 10242"/>
          <p:cNvSpPr>
            <a:spLocks noGrp="1"/>
          </p:cNvSpPr>
          <p:nvPr>
            <p:ph idx="1"/>
          </p:nvPr>
        </p:nvSpPr>
        <p:spPr>
          <a:xfrm>
            <a:off x="298450" y="1296988"/>
            <a:ext cx="8429625" cy="5132388"/>
          </a:xfrm>
        </p:spPr>
        <p:txBody>
          <a:bodyPr wrap="square" anchor="t">
            <a:spAutoFit/>
          </a:bodyPr>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允许用符号名访问文件</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用户应能以最适合于各自的应用方式构造各自的文件；</a:t>
            </a:r>
            <a:endParaRPr lang="zh-CN" altLang="zh-CN"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每个用户可以执行基本的文件操作命令，如创建、删除、读写文件等命令</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实现辅助空间的自动管理，使文件在辅助存储器中的分配位置与它的用户无关</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用户能在慎密的控制状态下，互相合作共享彼此的文件。共享文件的机制应提供各种类型的、受控的访问，例如读、写、执行或它们的组合</a:t>
            </a:r>
            <a:r>
              <a:rPr lang="zh-CN" altLang="en-US" sz="2400" strike="noStrike" noProof="1" dirty="0">
                <a:solidFill>
                  <a:schemeClr val="tx1"/>
                </a:solidFill>
                <a:effectLst/>
                <a:latin typeface="Times New Roman" panose="02020603050405020304" charset="0"/>
                <a:sym typeface="Symbol" panose="05050102010706020507" pitchFamily="2" charset="2"/>
              </a:rPr>
              <a:t>;</a:t>
            </a:r>
            <a:endParaRPr lang="zh-CN" altLang="en-US" sz="2400" strike="noStrike" noProof="1" dirty="0">
              <a:solidFill>
                <a:schemeClr val="tx1"/>
              </a:solidFill>
              <a:effectLst/>
              <a:latin typeface="Times New Roman" panose="02020603050405020304" charset="0"/>
              <a:sym typeface="Symbol" panose="05050102010706020507"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必须提供后备与恢复能力以防止有意或无意的毁损信息；</a:t>
            </a:r>
            <a:endParaRPr lang="zh-CN" altLang="zh-CN" sz="2400" strike="noStrike" noProof="1" dirty="0">
              <a:solidFill>
                <a:schemeClr val="tx1"/>
              </a:solidFill>
              <a:effectLst/>
              <a:latin typeface="Times New Roman" panose="02020603050405020304" charset="0"/>
              <a:sym typeface="Symbol" panose="05050102010706020507"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文件系统对在敏感环境中需要保密与私用的数据提供加密或解密的能力；</a:t>
            </a:r>
            <a:endParaRPr lang="zh-CN" altLang="zh-CN" sz="2400" strike="noStrike" noProof="1" dirty="0">
              <a:solidFill>
                <a:schemeClr val="tx1"/>
              </a:solidFill>
              <a:effectLst/>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49" end="65"/>
                                            </p:txEl>
                                          </p:spTgt>
                                        </p:tgtEl>
                                        <p:attrNameLst>
                                          <p:attrName>style.visibility</p:attrName>
                                        </p:attrNameLst>
                                      </p:cBhvr>
                                      <p:to>
                                        <p:strVal val="visible"/>
                                      </p:to>
                                    </p:set>
                                    <p:anim calcmode="lin" valueType="num">
                                      <p:cBhvr>
                                        <p:cTn id="7" dur="500" fill="hold"/>
                                        <p:tgtEl>
                                          <p:spTgt spid="10243">
                                            <p:txEl>
                                              <p:charRg st="49" end="65"/>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49" end="6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65" end="83"/>
                                            </p:txEl>
                                          </p:spTgt>
                                        </p:tgtEl>
                                        <p:attrNameLst>
                                          <p:attrName>style.visibility</p:attrName>
                                        </p:attrNameLst>
                                      </p:cBhvr>
                                      <p:to>
                                        <p:strVal val="visible"/>
                                      </p:to>
                                    </p:set>
                                    <p:anim calcmode="lin" valueType="num">
                                      <p:cBhvr>
                                        <p:cTn id="13" dur="500" fill="hold"/>
                                        <p:tgtEl>
                                          <p:spTgt spid="10243">
                                            <p:txEl>
                                              <p:charRg st="65" end="83"/>
                                            </p:txEl>
                                          </p:spTgt>
                                        </p:tgtEl>
                                        <p:attrNameLst>
                                          <p:attrName>ppt_x</p:attrName>
                                        </p:attrNameLst>
                                      </p:cBhvr>
                                      <p:tavLst>
                                        <p:tav tm="0">
                                          <p:val>
                                            <p:strVal val="0-#ppt_w/2"/>
                                          </p:val>
                                        </p:tav>
                                        <p:tav tm="100000">
                                          <p:val>
                                            <p:strVal val="#ppt_x"/>
                                          </p:val>
                                        </p:tav>
                                      </p:tavLst>
                                    </p:anim>
                                    <p:anim calcmode="lin" valueType="num">
                                      <p:cBhvr>
                                        <p:cTn id="14" dur="500" fill="hold"/>
                                        <p:tgtEl>
                                          <p:spTgt spid="10243">
                                            <p:txEl>
                                              <p:charRg st="65" end="8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83" end="105"/>
                                            </p:txEl>
                                          </p:spTgt>
                                        </p:tgtEl>
                                        <p:attrNameLst>
                                          <p:attrName>style.visibility</p:attrName>
                                        </p:attrNameLst>
                                      </p:cBhvr>
                                      <p:to>
                                        <p:strVal val="visible"/>
                                      </p:to>
                                    </p:set>
                                    <p:anim calcmode="lin" valueType="num">
                                      <p:cBhvr>
                                        <p:cTn id="19" dur="500" fill="hold"/>
                                        <p:tgtEl>
                                          <p:spTgt spid="10243">
                                            <p:txEl>
                                              <p:charRg st="83" end="105"/>
                                            </p:txEl>
                                          </p:spTgt>
                                        </p:tgtEl>
                                        <p:attrNameLst>
                                          <p:attrName>ppt_x</p:attrName>
                                        </p:attrNameLst>
                                      </p:cBhvr>
                                      <p:tavLst>
                                        <p:tav tm="0">
                                          <p:val>
                                            <p:strVal val="0-#ppt_w/2"/>
                                          </p:val>
                                        </p:tav>
                                        <p:tav tm="100000">
                                          <p:val>
                                            <p:strVal val="#ppt_x"/>
                                          </p:val>
                                        </p:tav>
                                      </p:tavLst>
                                    </p:anim>
                                    <p:anim calcmode="lin" valueType="num">
                                      <p:cBhvr>
                                        <p:cTn id="20" dur="500" fill="hold"/>
                                        <p:tgtEl>
                                          <p:spTgt spid="10243">
                                            <p:txEl>
                                              <p:charRg st="83" end="10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charRg st="105" end="135"/>
                                            </p:txEl>
                                          </p:spTgt>
                                        </p:tgtEl>
                                        <p:attrNameLst>
                                          <p:attrName>style.visibility</p:attrName>
                                        </p:attrNameLst>
                                      </p:cBhvr>
                                      <p:to>
                                        <p:strVal val="visible"/>
                                      </p:to>
                                    </p:set>
                                    <p:anim calcmode="lin" valueType="num">
                                      <p:cBhvr>
                                        <p:cTn id="25" dur="500" fill="hold"/>
                                        <p:tgtEl>
                                          <p:spTgt spid="10243">
                                            <p:txEl>
                                              <p:charRg st="105" end="135"/>
                                            </p:txEl>
                                          </p:spTgt>
                                        </p:tgtEl>
                                        <p:attrNameLst>
                                          <p:attrName>ppt_x</p:attrName>
                                        </p:attrNameLst>
                                      </p:cBhvr>
                                      <p:tavLst>
                                        <p:tav tm="0">
                                          <p:val>
                                            <p:strVal val="0-#ppt_w/2"/>
                                          </p:val>
                                        </p:tav>
                                        <p:tav tm="100000">
                                          <p:val>
                                            <p:strVal val="#ppt_x"/>
                                          </p:val>
                                        </p:tav>
                                      </p:tavLst>
                                    </p:anim>
                                    <p:anim calcmode="lin" valueType="num">
                                      <p:cBhvr>
                                        <p:cTn id="26" dur="500" fill="hold"/>
                                        <p:tgtEl>
                                          <p:spTgt spid="10243">
                                            <p:txEl>
                                              <p:charRg st="105" end="13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charRg st="135" end="148"/>
                                            </p:txEl>
                                          </p:spTgt>
                                        </p:tgtEl>
                                        <p:attrNameLst>
                                          <p:attrName>style.visibility</p:attrName>
                                        </p:attrNameLst>
                                      </p:cBhvr>
                                      <p:to>
                                        <p:strVal val="visible"/>
                                      </p:to>
                                    </p:set>
                                    <p:anim calcmode="lin" valueType="num">
                                      <p:cBhvr>
                                        <p:cTn id="31" dur="500" fill="hold"/>
                                        <p:tgtEl>
                                          <p:spTgt spid="10243">
                                            <p:txEl>
                                              <p:charRg st="135" end="148"/>
                                            </p:txEl>
                                          </p:spTgt>
                                        </p:tgtEl>
                                        <p:attrNameLst>
                                          <p:attrName>ppt_x</p:attrName>
                                        </p:attrNameLst>
                                      </p:cBhvr>
                                      <p:tavLst>
                                        <p:tav tm="0">
                                          <p:val>
                                            <p:strVal val="0-#ppt_w/2"/>
                                          </p:val>
                                        </p:tav>
                                        <p:tav tm="100000">
                                          <p:val>
                                            <p:strVal val="#ppt_x"/>
                                          </p:val>
                                        </p:tav>
                                      </p:tavLst>
                                    </p:anim>
                                    <p:anim calcmode="lin" valueType="num">
                                      <p:cBhvr>
                                        <p:cTn id="32" dur="500" fill="hold"/>
                                        <p:tgtEl>
                                          <p:spTgt spid="10243">
                                            <p:txEl>
                                              <p:charRg st="135" end="14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charRg st="148" end="164"/>
                                            </p:txEl>
                                          </p:spTgt>
                                        </p:tgtEl>
                                        <p:attrNameLst>
                                          <p:attrName>style.visibility</p:attrName>
                                        </p:attrNameLst>
                                      </p:cBhvr>
                                      <p:to>
                                        <p:strVal val="visible"/>
                                      </p:to>
                                    </p:set>
                                    <p:anim calcmode="lin" valueType="num">
                                      <p:cBhvr>
                                        <p:cTn id="37" dur="500" fill="hold"/>
                                        <p:tgtEl>
                                          <p:spTgt spid="10243">
                                            <p:txEl>
                                              <p:charRg st="148" end="164"/>
                                            </p:txEl>
                                          </p:spTgt>
                                        </p:tgtEl>
                                        <p:attrNameLst>
                                          <p:attrName>ppt_x</p:attrName>
                                        </p:attrNameLst>
                                      </p:cBhvr>
                                      <p:tavLst>
                                        <p:tav tm="0">
                                          <p:val>
                                            <p:strVal val="0-#ppt_w/2"/>
                                          </p:val>
                                        </p:tav>
                                        <p:tav tm="100000">
                                          <p:val>
                                            <p:strVal val="#ppt_x"/>
                                          </p:val>
                                        </p:tav>
                                      </p:tavLst>
                                    </p:anim>
                                    <p:anim calcmode="lin" valueType="num">
                                      <p:cBhvr>
                                        <p:cTn id="38" dur="500" fill="hold"/>
                                        <p:tgtEl>
                                          <p:spTgt spid="10243">
                                            <p:txEl>
                                              <p:charRg st="148" end="16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charRg st="6" end="6"/>
                                            </p:txEl>
                                          </p:spTgt>
                                        </p:tgtEl>
                                        <p:attrNameLst>
                                          <p:attrName>style.visibility</p:attrName>
                                        </p:attrNameLst>
                                      </p:cBhvr>
                                      <p:to>
                                        <p:strVal val="visible"/>
                                      </p:to>
                                    </p:set>
                                    <p:anim calcmode="lin" valueType="num">
                                      <p:cBhvr>
                                        <p:cTn id="43" dur="500" fill="hold"/>
                                        <p:tgtEl>
                                          <p:spTgt spid="10243">
                                            <p:txEl>
                                              <p:char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1024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768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50</a:t>
            </a:r>
            <a:endParaRPr lang="en-US" altLang="zh-CN" b="0">
              <a:solidFill>
                <a:schemeClr val="tx2"/>
              </a:solidFill>
              <a:latin typeface="Times New Roman" panose="02020603050405020304" charset="0"/>
              <a:ea typeface="宋体" panose="02010600030101010101" pitchFamily="2" charset="-122"/>
            </a:endParaRPr>
          </a:p>
        </p:txBody>
      </p:sp>
      <p:sp>
        <p:nvSpPr>
          <p:cNvPr id="76803" name="矩形 76802"/>
          <p:cNvSpPr/>
          <p:nvPr/>
        </p:nvSpPr>
        <p:spPr>
          <a:xfrm>
            <a:off x="157163" y="730250"/>
            <a:ext cx="8783638" cy="2863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(2) UNIX</a:t>
            </a:r>
            <a:r>
              <a:rPr lang="zh-CN" altLang="en-US" sz="2800" b="1" strike="noStrike" noProof="1">
                <a:solidFill>
                  <a:srgbClr val="A50021"/>
                </a:solidFill>
                <a:latin typeface="Times New Roman" panose="02020603050405020304" charset="0"/>
                <a:ea typeface="宋体" panose="02010600030101010101" pitchFamily="2" charset="-122"/>
                <a:cs typeface="+mn-ea"/>
              </a:rPr>
              <a:t>文件索引结构</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      </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UNIX</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系统采用文件索引结构，文件所在的磁盘物理块号可以不连续。</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 </a:t>
            </a:r>
            <a:r>
              <a:rPr lang="zh-CN" altLang="en-US" sz="2400" b="1" strike="noStrike" noProof="1">
                <a:solidFill>
                  <a:schemeClr val="tx1"/>
                </a:solidFill>
                <a:latin typeface="Times New Roman" panose="02020603050405020304" charset="0"/>
                <a:ea typeface="宋体" panose="02010600030101010101" pitchFamily="2" charset="-122"/>
                <a:cs typeface="+mn-cs"/>
              </a:rPr>
              <a:t>讨论</a:t>
            </a:r>
            <a:r>
              <a:rPr lang="zh-CN" altLang="en-US" sz="2400" strike="noStrike" noProof="1">
                <a:solidFill>
                  <a:schemeClr val="tx1"/>
                </a:solidFill>
                <a:latin typeface="Times New Roman" panose="02020603050405020304" charset="0"/>
                <a:ea typeface="宋体" panose="02010600030101010101" pitchFamily="2" charset="-122"/>
                <a:cs typeface="+mn-cs"/>
              </a:rPr>
              <a:t>   </a:t>
            </a:r>
            <a:r>
              <a:rPr lang="en-US" altLang="zh-CN" sz="2400" strike="noStrike" noProof="1">
                <a:solidFill>
                  <a:schemeClr val="tx1"/>
                </a:solidFill>
                <a:latin typeface="Times New Roman" panose="02020603050405020304" charset="0"/>
                <a:ea typeface="宋体" panose="02010600030101010101" pitchFamily="2" charset="-122"/>
                <a:cs typeface="+mn-cs"/>
              </a:rPr>
              <a:t>UNIX </a:t>
            </a:r>
            <a:r>
              <a:rPr lang="zh-CN" altLang="en-US" sz="2400" strike="noStrike" noProof="1">
                <a:solidFill>
                  <a:schemeClr val="tx1"/>
                </a:solidFill>
                <a:latin typeface="+mn-lt"/>
                <a:ea typeface="宋体" panose="02010600030101010101" pitchFamily="2" charset="-122"/>
                <a:cs typeface="+mn-cs"/>
              </a:rPr>
              <a:t>第七版本 </a:t>
            </a:r>
            <a:r>
              <a:rPr lang="zh-CN" altLang="en-US" sz="2400" strike="noStrike" noProof="1">
                <a:solidFill>
                  <a:schemeClr val="tx1"/>
                </a:solidFill>
                <a:latin typeface="Times New Roman" panose="02020603050405020304" charset="0"/>
                <a:ea typeface="宋体" panose="02010600030101010101" pitchFamily="2" charset="-122"/>
                <a:cs typeface="+mn-cs"/>
              </a:rPr>
              <a:t>的文件索引结构</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UNIX system V </a:t>
            </a:r>
            <a:r>
              <a:rPr lang="zh-CN" altLang="en-US" sz="2400" strike="noStrike" noProof="1">
                <a:solidFill>
                  <a:schemeClr val="tx1"/>
                </a:solidFill>
                <a:latin typeface="Times New Roman" panose="02020603050405020304" charset="0"/>
                <a:ea typeface="宋体" panose="02010600030101010101" pitchFamily="2" charset="-122"/>
                <a:cs typeface="+mn-ea"/>
              </a:rPr>
              <a:t>的文件索引结构</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76804" name="矩形 768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21"/>
                                            </p:txEl>
                                          </p:spTgt>
                                        </p:tgtEl>
                                        <p:attrNameLst>
                                          <p:attrName>style.visibility</p:attrName>
                                        </p:attrNameLst>
                                      </p:cBhvr>
                                      <p:to>
                                        <p:strVal val="visible"/>
                                      </p:to>
                                    </p:set>
                                    <p:anim calcmode="lin" valueType="num">
                                      <p:cBhvr additive="base">
                                        <p:cTn id="7" dur="1000" fill="hold"/>
                                        <p:tgtEl>
                                          <p:spTgt spid="768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charRg st="21" end="54"/>
                                            </p:txEl>
                                          </p:spTgt>
                                        </p:tgtEl>
                                        <p:attrNameLst>
                                          <p:attrName>style.visibility</p:attrName>
                                        </p:attrNameLst>
                                      </p:cBhvr>
                                      <p:to>
                                        <p:strVal val="visible"/>
                                      </p:to>
                                    </p:set>
                                    <p:anim calcmode="lin" valueType="num">
                                      <p:cBhvr additive="base">
                                        <p:cTn id="13" dur="500" fill="hold"/>
                                        <p:tgtEl>
                                          <p:spTgt spid="76803">
                                            <p:txEl>
                                              <p:charRg st="21"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charRg st="21"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charRg st="67" end="95"/>
                                            </p:txEl>
                                          </p:spTgt>
                                        </p:tgtEl>
                                        <p:attrNameLst>
                                          <p:attrName>style.visibility</p:attrName>
                                        </p:attrNameLst>
                                      </p:cBhvr>
                                      <p:to>
                                        <p:strVal val="visible"/>
                                      </p:to>
                                    </p:set>
                                    <p:anim calcmode="lin" valueType="num">
                                      <p:cBhvr additive="base">
                                        <p:cTn id="19" dur="500" fill="hold"/>
                                        <p:tgtEl>
                                          <p:spTgt spid="76803">
                                            <p:txEl>
                                              <p:charRg st="67" end="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charRg st="67" end="9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6803">
                                            <p:txEl>
                                              <p:charRg st="95" end="141"/>
                                            </p:txEl>
                                          </p:spTgt>
                                        </p:tgtEl>
                                        <p:attrNameLst>
                                          <p:attrName>style.visibility</p:attrName>
                                        </p:attrNameLst>
                                      </p:cBhvr>
                                      <p:to>
                                        <p:strVal val="visible"/>
                                      </p:to>
                                    </p:set>
                                    <p:anim calcmode="lin" valueType="num">
                                      <p:cBhvr additive="base">
                                        <p:cTn id="23" dur="500" fill="hold"/>
                                        <p:tgtEl>
                                          <p:spTgt spid="76803">
                                            <p:txEl>
                                              <p:charRg st="95" end="14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6803">
                                            <p:txEl>
                                              <p:charRg st="95"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文本框 778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51</a:t>
            </a:r>
            <a:endParaRPr lang="en-US" altLang="zh-CN" b="0">
              <a:solidFill>
                <a:schemeClr val="tx2"/>
              </a:solidFill>
              <a:latin typeface="Times New Roman" panose="02020603050405020304" charset="0"/>
              <a:ea typeface="宋体" panose="02010600030101010101" pitchFamily="2" charset="-122"/>
            </a:endParaRPr>
          </a:p>
        </p:txBody>
      </p:sp>
      <p:grpSp>
        <p:nvGrpSpPr>
          <p:cNvPr id="77827" name="组合 77826"/>
          <p:cNvGrpSpPr/>
          <p:nvPr/>
        </p:nvGrpSpPr>
        <p:grpSpPr>
          <a:xfrm>
            <a:off x="120650" y="1951038"/>
            <a:ext cx="5200650" cy="3551237"/>
            <a:chOff x="0" y="0"/>
            <a:chExt cx="2687" cy="2237"/>
          </a:xfrm>
        </p:grpSpPr>
        <p:sp>
          <p:nvSpPr>
            <p:cNvPr id="94211" name="文本框 77827"/>
            <p:cNvSpPr txBox="1"/>
            <p:nvPr/>
          </p:nvSpPr>
          <p:spPr>
            <a:xfrm>
              <a:off x="2054" y="909"/>
              <a:ext cx="280" cy="581"/>
            </a:xfrm>
            <a:prstGeom prst="rect">
              <a:avLst/>
            </a:prstGeom>
            <a:noFill/>
            <a:ln w="9525">
              <a:noFill/>
              <a:miter/>
            </a:ln>
          </p:spPr>
          <p:txBody>
            <a:bodyPr anchor="t"/>
            <a:p>
              <a:pPr lvl="0" algn="just">
                <a:buClr>
                  <a:srgbClr val="000000"/>
                </a:buClr>
              </a:pPr>
              <a:r>
                <a:rPr lang="en-US" altLang="zh-CN" sz="1600"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0">
                <a:solidFill>
                  <a:schemeClr val="tx1"/>
                </a:solidFill>
                <a:latin typeface="宋体" panose="02010600030101010101" pitchFamily="2" charset="-122"/>
                <a:ea typeface="宋体" panose="02010600030101010101"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4212" name="文本框 77828"/>
            <p:cNvSpPr txBox="1"/>
            <p:nvPr/>
          </p:nvSpPr>
          <p:spPr>
            <a:xfrm>
              <a:off x="594" y="24"/>
              <a:ext cx="781" cy="2213"/>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94213" name="直接连接符 77829"/>
            <p:cNvSpPr/>
            <p:nvPr/>
          </p:nvSpPr>
          <p:spPr>
            <a:xfrm>
              <a:off x="594" y="274"/>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4" name="直接连接符 77830"/>
            <p:cNvSpPr/>
            <p:nvPr/>
          </p:nvSpPr>
          <p:spPr>
            <a:xfrm>
              <a:off x="594" y="537"/>
              <a:ext cx="781" cy="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5" name="直接连接符 77831"/>
            <p:cNvSpPr/>
            <p:nvPr/>
          </p:nvSpPr>
          <p:spPr>
            <a:xfrm>
              <a:off x="594" y="80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6" name="直接连接符 77832"/>
            <p:cNvSpPr/>
            <p:nvPr/>
          </p:nvSpPr>
          <p:spPr>
            <a:xfrm>
              <a:off x="594" y="1066"/>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7" name="直接连接符 77833"/>
            <p:cNvSpPr/>
            <p:nvPr/>
          </p:nvSpPr>
          <p:spPr>
            <a:xfrm>
              <a:off x="594" y="1383"/>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8" name="直接连接符 77834"/>
            <p:cNvSpPr/>
            <p:nvPr/>
          </p:nvSpPr>
          <p:spPr>
            <a:xfrm>
              <a:off x="594" y="1648"/>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19" name="直接连接符 77835"/>
            <p:cNvSpPr/>
            <p:nvPr/>
          </p:nvSpPr>
          <p:spPr>
            <a:xfrm>
              <a:off x="594" y="191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20" name="文本框 77836"/>
            <p:cNvSpPr txBox="1"/>
            <p:nvPr/>
          </p:nvSpPr>
          <p:spPr>
            <a:xfrm>
              <a:off x="0" y="0"/>
              <a:ext cx="659"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i_addr[0]</a:t>
              </a:r>
              <a:endParaRPr lang="en-US" altLang="zh-CN" sz="1600">
                <a:solidFill>
                  <a:schemeClr val="tx1"/>
                </a:solidFill>
                <a:latin typeface="Times New Roman" panose="02020603050405020304" charset="0"/>
                <a:ea typeface="宋体" panose="02010600030101010101" pitchFamily="2" charset="-122"/>
              </a:endParaRPr>
            </a:p>
          </p:txBody>
        </p:sp>
        <p:sp>
          <p:nvSpPr>
            <p:cNvPr id="94221" name="文本框 77837"/>
            <p:cNvSpPr txBox="1"/>
            <p:nvPr/>
          </p:nvSpPr>
          <p:spPr>
            <a:xfrm>
              <a:off x="9" y="264"/>
              <a:ext cx="69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i_addr[1]</a:t>
              </a:r>
              <a:endParaRPr lang="en-US" altLang="zh-CN" sz="1600">
                <a:solidFill>
                  <a:schemeClr val="tx1"/>
                </a:solidFill>
                <a:latin typeface="Times New Roman" panose="02020603050405020304" charset="0"/>
                <a:ea typeface="宋体" panose="02010600030101010101" pitchFamily="2" charset="-122"/>
              </a:endParaRPr>
            </a:p>
          </p:txBody>
        </p:sp>
        <p:sp>
          <p:nvSpPr>
            <p:cNvPr id="94222" name="文本框 77838"/>
            <p:cNvSpPr txBox="1"/>
            <p:nvPr/>
          </p:nvSpPr>
          <p:spPr>
            <a:xfrm>
              <a:off x="9" y="531"/>
              <a:ext cx="63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i_addr[2]</a:t>
              </a:r>
              <a:endParaRPr lang="en-US" altLang="zh-CN" sz="1600">
                <a:solidFill>
                  <a:schemeClr val="tx1"/>
                </a:solidFill>
                <a:latin typeface="Times New Roman" panose="02020603050405020304" charset="0"/>
                <a:ea typeface="宋体" panose="02010600030101010101" pitchFamily="2" charset="-122"/>
              </a:endParaRPr>
            </a:p>
          </p:txBody>
        </p:sp>
        <p:sp>
          <p:nvSpPr>
            <p:cNvPr id="94223" name="文本框 77839"/>
            <p:cNvSpPr txBox="1"/>
            <p:nvPr/>
          </p:nvSpPr>
          <p:spPr>
            <a:xfrm>
              <a:off x="0" y="771"/>
              <a:ext cx="649"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i_addr[3]</a:t>
              </a:r>
              <a:endParaRPr lang="en-US" altLang="zh-CN" sz="1600">
                <a:solidFill>
                  <a:schemeClr val="tx1"/>
                </a:solidFill>
                <a:latin typeface="Times New Roman" panose="02020603050405020304" charset="0"/>
                <a:ea typeface="宋体" panose="02010600030101010101" pitchFamily="2" charset="-122"/>
              </a:endParaRPr>
            </a:p>
          </p:txBody>
        </p:sp>
        <p:sp>
          <p:nvSpPr>
            <p:cNvPr id="94224" name="文本框 77840"/>
            <p:cNvSpPr txBox="1"/>
            <p:nvPr/>
          </p:nvSpPr>
          <p:spPr>
            <a:xfrm>
              <a:off x="10" y="1060"/>
              <a:ext cx="676"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i_addr[4]</a:t>
              </a:r>
              <a:endParaRPr lang="en-US" altLang="zh-CN" sz="1600">
                <a:solidFill>
                  <a:schemeClr val="tx1"/>
                </a:solidFill>
                <a:latin typeface="Times New Roman" panose="02020603050405020304" charset="0"/>
                <a:ea typeface="宋体" panose="02010600030101010101" pitchFamily="2" charset="-122"/>
              </a:endParaRPr>
            </a:p>
          </p:txBody>
        </p:sp>
        <p:sp>
          <p:nvSpPr>
            <p:cNvPr id="94225" name="文本框 77841"/>
            <p:cNvSpPr txBox="1"/>
            <p:nvPr/>
          </p:nvSpPr>
          <p:spPr>
            <a:xfrm>
              <a:off x="0" y="1358"/>
              <a:ext cx="64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i_addr[5]</a:t>
              </a:r>
              <a:endParaRPr lang="en-US" altLang="zh-CN" sz="1600">
                <a:solidFill>
                  <a:schemeClr val="tx1"/>
                </a:solidFill>
                <a:latin typeface="Times New Roman" panose="02020603050405020304" charset="0"/>
                <a:ea typeface="宋体" panose="02010600030101010101" pitchFamily="2" charset="-122"/>
              </a:endParaRPr>
            </a:p>
          </p:txBody>
        </p:sp>
        <p:sp>
          <p:nvSpPr>
            <p:cNvPr id="94226" name="文本框 77842"/>
            <p:cNvSpPr txBox="1"/>
            <p:nvPr/>
          </p:nvSpPr>
          <p:spPr>
            <a:xfrm>
              <a:off x="1" y="1647"/>
              <a:ext cx="668" cy="22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i_addr[6]</a:t>
              </a:r>
              <a:endParaRPr lang="en-US" altLang="zh-CN" sz="1600">
                <a:solidFill>
                  <a:schemeClr val="tx1"/>
                </a:solidFill>
                <a:latin typeface="Times New Roman" panose="02020603050405020304" charset="0"/>
                <a:ea typeface="宋体" panose="02010600030101010101" pitchFamily="2" charset="-122"/>
              </a:endParaRPr>
            </a:p>
          </p:txBody>
        </p:sp>
        <p:sp>
          <p:nvSpPr>
            <p:cNvPr id="94227" name="文本框 77843"/>
            <p:cNvSpPr txBox="1"/>
            <p:nvPr/>
          </p:nvSpPr>
          <p:spPr>
            <a:xfrm>
              <a:off x="0" y="1937"/>
              <a:ext cx="68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i_addr[7]</a:t>
              </a:r>
              <a:endParaRPr lang="en-US" altLang="zh-CN" sz="1600">
                <a:solidFill>
                  <a:schemeClr val="tx1"/>
                </a:solidFill>
                <a:latin typeface="Times New Roman" panose="02020603050405020304" charset="0"/>
                <a:ea typeface="宋体" panose="02010600030101010101" pitchFamily="2" charset="-122"/>
              </a:endParaRPr>
            </a:p>
          </p:txBody>
        </p:sp>
        <p:sp>
          <p:nvSpPr>
            <p:cNvPr id="94228" name="文本框 77844"/>
            <p:cNvSpPr txBox="1"/>
            <p:nvPr/>
          </p:nvSpPr>
          <p:spPr>
            <a:xfrm>
              <a:off x="799" y="37"/>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94229" name="文本框 77845"/>
            <p:cNvSpPr txBox="1"/>
            <p:nvPr/>
          </p:nvSpPr>
          <p:spPr>
            <a:xfrm>
              <a:off x="844" y="292"/>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57</a:t>
              </a:r>
              <a:endParaRPr lang="en-US" altLang="zh-CN" sz="1600">
                <a:solidFill>
                  <a:schemeClr val="tx1"/>
                </a:solidFill>
                <a:latin typeface="Times New Roman" panose="02020603050405020304" charset="0"/>
                <a:ea typeface="宋体" panose="02010600030101010101" pitchFamily="2" charset="-122"/>
              </a:endParaRPr>
            </a:p>
          </p:txBody>
        </p:sp>
        <p:sp>
          <p:nvSpPr>
            <p:cNvPr id="77847" name="矩形 77846"/>
            <p:cNvSpPr/>
            <p:nvPr/>
          </p:nvSpPr>
          <p:spPr>
            <a:xfrm>
              <a:off x="2011" y="10"/>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4231" name="文本框 77847"/>
            <p:cNvSpPr txBox="1"/>
            <p:nvPr/>
          </p:nvSpPr>
          <p:spPr>
            <a:xfrm>
              <a:off x="2249" y="11"/>
              <a:ext cx="438"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94232" name="直接连接符 77848"/>
            <p:cNvSpPr/>
            <p:nvPr/>
          </p:nvSpPr>
          <p:spPr>
            <a:xfrm>
              <a:off x="1324" y="115"/>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7850" name="矩形 77849"/>
            <p:cNvSpPr/>
            <p:nvPr/>
          </p:nvSpPr>
          <p:spPr>
            <a:xfrm>
              <a:off x="2011" y="1973"/>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4234" name="文本框 77850"/>
            <p:cNvSpPr txBox="1"/>
            <p:nvPr/>
          </p:nvSpPr>
          <p:spPr>
            <a:xfrm>
              <a:off x="2276" y="1965"/>
              <a:ext cx="40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sp>
          <p:nvSpPr>
            <p:cNvPr id="94235" name="直接连接符 77851"/>
            <p:cNvSpPr/>
            <p:nvPr/>
          </p:nvSpPr>
          <p:spPr>
            <a:xfrm>
              <a:off x="1324" y="2078"/>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7853" name="矩形 77852"/>
            <p:cNvSpPr/>
            <p:nvPr/>
          </p:nvSpPr>
          <p:spPr>
            <a:xfrm>
              <a:off x="2011" y="327"/>
              <a:ext cx="246" cy="21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4237" name="文本框 77853"/>
            <p:cNvSpPr txBox="1"/>
            <p:nvPr/>
          </p:nvSpPr>
          <p:spPr>
            <a:xfrm>
              <a:off x="2276" y="337"/>
              <a:ext cx="383"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57</a:t>
              </a:r>
              <a:endParaRPr lang="en-US" altLang="zh-CN" sz="1600">
                <a:solidFill>
                  <a:schemeClr val="tx1"/>
                </a:solidFill>
                <a:latin typeface="Times New Roman" panose="02020603050405020304" charset="0"/>
                <a:ea typeface="宋体" panose="02010600030101010101" pitchFamily="2" charset="-122"/>
              </a:endParaRPr>
            </a:p>
          </p:txBody>
        </p:sp>
        <p:sp>
          <p:nvSpPr>
            <p:cNvPr id="94238" name="直接连接符 77854"/>
            <p:cNvSpPr/>
            <p:nvPr/>
          </p:nvSpPr>
          <p:spPr>
            <a:xfrm>
              <a:off x="1324" y="433"/>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4239" name="文本框 77855"/>
            <p:cNvSpPr txBox="1"/>
            <p:nvPr/>
          </p:nvSpPr>
          <p:spPr>
            <a:xfrm>
              <a:off x="826" y="1948"/>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grpSp>
      <p:sp>
        <p:nvSpPr>
          <p:cNvPr id="77857" name="矩形 77856"/>
          <p:cNvSpPr/>
          <p:nvPr/>
        </p:nvSpPr>
        <p:spPr>
          <a:xfrm>
            <a:off x="4976813" y="1884363"/>
            <a:ext cx="4121150" cy="36353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在文件</a:t>
            </a:r>
            <a:r>
              <a:rPr lang="en-US" altLang="zh-CN" sz="2400" strike="noStrike" noProof="1">
                <a:solidFill>
                  <a:schemeClr val="tx1"/>
                </a:solidFill>
                <a:latin typeface="Times New Roman" panose="02020603050405020304" charset="0"/>
                <a:ea typeface="宋体" panose="02010600030101010101" pitchFamily="2" charset="-122"/>
                <a:cs typeface="+mn-ea"/>
              </a:rPr>
              <a:t>i</a:t>
            </a:r>
            <a:r>
              <a:rPr lang="zh-CN" altLang="en-US" sz="2400" strike="noStrike" noProof="1">
                <a:solidFill>
                  <a:schemeClr val="tx1"/>
                </a:solidFill>
                <a:latin typeface="Times New Roman" panose="02020603050405020304" charset="0"/>
                <a:ea typeface="宋体" panose="02010600030101010101" pitchFamily="2" charset="-122"/>
                <a:cs typeface="+mn-ea"/>
              </a:rPr>
              <a:t>节点中使用一个具有</a:t>
            </a:r>
            <a:r>
              <a:rPr lang="en-US" altLang="zh-CN" sz="2400" strike="noStrike" noProof="1">
                <a:solidFill>
                  <a:schemeClr val="tx1"/>
                </a:solidFill>
                <a:latin typeface="Times New Roman" panose="02020603050405020304" charset="0"/>
                <a:ea typeface="宋体" panose="02010600030101010101" pitchFamily="2" charset="-122"/>
                <a:cs typeface="+mn-ea"/>
              </a:rPr>
              <a:t>8</a:t>
            </a:r>
            <a:r>
              <a:rPr lang="zh-CN" altLang="en-US" sz="2400" strike="noStrike" noProof="1">
                <a:solidFill>
                  <a:schemeClr val="tx1"/>
                </a:solidFill>
                <a:latin typeface="Times New Roman" panose="02020603050405020304" charset="0"/>
                <a:ea typeface="宋体" panose="02010600030101010101" pitchFamily="2" charset="-122"/>
                <a:cs typeface="+mn-ea"/>
              </a:rPr>
              <a:t>个数据项的数组</a:t>
            </a:r>
            <a:r>
              <a:rPr lang="en-US" altLang="zh-CN" sz="2400" strike="noStrike" noProof="1">
                <a:solidFill>
                  <a:schemeClr val="tx1"/>
                </a:solidFill>
                <a:latin typeface="Times New Roman" panose="02020603050405020304" charset="0"/>
                <a:ea typeface="宋体" panose="02010600030101010101" pitchFamily="2" charset="-122"/>
                <a:cs typeface="+mn-ea"/>
              </a:rPr>
              <a:t>i_addr[]</a:t>
            </a:r>
            <a:r>
              <a:rPr lang="zh-CN" altLang="en-US" sz="2400" strike="noStrike" noProof="1">
                <a:solidFill>
                  <a:schemeClr val="tx1"/>
                </a:solidFill>
                <a:latin typeface="Times New Roman" panose="02020603050405020304" charset="0"/>
                <a:ea typeface="宋体" panose="02010600030101010101" pitchFamily="2" charset="-122"/>
                <a:cs typeface="+mn-ea"/>
              </a:rPr>
              <a:t>来描述文件物理结构</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构造小型文件时，数组</a:t>
            </a:r>
            <a:r>
              <a:rPr lang="en-US" altLang="zh-CN" sz="2400" strike="noStrike" noProof="1">
                <a:solidFill>
                  <a:schemeClr val="tx1"/>
                </a:solidFill>
                <a:latin typeface="Times New Roman" panose="02020603050405020304" charset="0"/>
                <a:ea typeface="宋体" panose="02010600030101010101" pitchFamily="2" charset="-122"/>
                <a:cs typeface="+mn-ea"/>
              </a:rPr>
              <a:t>i_addr[ ]</a:t>
            </a:r>
            <a:r>
              <a:rPr lang="zh-CN" altLang="en-US" sz="2400" strike="noStrike" noProof="1">
                <a:solidFill>
                  <a:schemeClr val="tx1"/>
                </a:solidFill>
                <a:latin typeface="Times New Roman" panose="02020603050405020304" charset="0"/>
                <a:ea typeface="宋体" panose="02010600030101010101" pitchFamily="2" charset="-122"/>
                <a:cs typeface="+mn-ea"/>
              </a:rPr>
              <a:t>作为直接索引表</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文件的大小： </a:t>
            </a:r>
            <a:r>
              <a:rPr lang="en-US" altLang="zh-CN" sz="2400" strike="noStrike" noProof="1">
                <a:solidFill>
                  <a:schemeClr val="tx1"/>
                </a:solidFill>
                <a:latin typeface="Times New Roman" panose="02020603050405020304" charset="0"/>
                <a:ea typeface="宋体" panose="02010600030101010101" pitchFamily="2" charset="-122"/>
                <a:cs typeface="+mn-ea"/>
              </a:rPr>
              <a:t>8×512B</a:t>
            </a:r>
            <a:endParaRPr lang="en-US" altLang="zh-CN" sz="2400" strike="noStrike" noProof="1">
              <a:solidFill>
                <a:schemeClr val="tx1"/>
              </a:solidFill>
              <a:latin typeface="Times New Roman" panose="02020603050405020304" charset="0"/>
              <a:ea typeface="宋体" panose="02010600030101010101" pitchFamily="2" charset="-122"/>
            </a:endParaRPr>
          </a:p>
        </p:txBody>
      </p:sp>
      <p:sp>
        <p:nvSpPr>
          <p:cNvPr id="77858" name="矩形 77857"/>
          <p:cNvSpPr/>
          <p:nvPr/>
        </p:nvSpPr>
        <p:spPr>
          <a:xfrm>
            <a:off x="130175" y="560388"/>
            <a:ext cx="831850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 UNIX</a:t>
            </a:r>
            <a:r>
              <a:rPr lang="zh-CN" altLang="en-US" sz="2400" b="1" strike="noStrike" noProof="1">
                <a:solidFill>
                  <a:srgbClr val="000099"/>
                </a:solidFill>
                <a:latin typeface="Times New Roman" panose="02020603050405020304" charset="0"/>
                <a:ea typeface="宋体" panose="02010600030101010101" pitchFamily="2" charset="-122"/>
                <a:cs typeface="+mn-cs"/>
              </a:rPr>
              <a:t>第七版本的文件索引结构</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latin typeface="宋体" panose="02010600030101010101" pitchFamily="2" charset="-122"/>
                <a:ea typeface="宋体" panose="02010600030101010101" pitchFamily="2" charset="-122"/>
                <a:cs typeface="+mn-cs"/>
              </a:rPr>
              <a:t>ⅰ </a:t>
            </a:r>
            <a:r>
              <a:rPr lang="zh-CN" altLang="en-US" b="1" strike="noStrike" noProof="1">
                <a:solidFill>
                  <a:schemeClr val="tx1"/>
                </a:solidFill>
                <a:latin typeface="Times New Roman" panose="02020603050405020304" charset="0"/>
                <a:ea typeface="宋体" panose="02010600030101010101" pitchFamily="2" charset="-122"/>
                <a:cs typeface="+mn-cs"/>
              </a:rPr>
              <a:t>小型文件</a:t>
            </a:r>
            <a:endParaRPr lang="zh-CN" altLang="en-US" b="1" strike="noStrike" noProof="1">
              <a:solidFill>
                <a:schemeClr val="tx1"/>
              </a:solidFill>
              <a:latin typeface="Times New Roman" panose="02020603050405020304" charset="0"/>
              <a:ea typeface="宋体" panose="02010600030101010101" pitchFamily="2" charset="-122"/>
            </a:endParaRPr>
          </a:p>
        </p:txBody>
      </p:sp>
      <p:sp>
        <p:nvSpPr>
          <p:cNvPr id="77859" name="文本框 77858"/>
          <p:cNvSpPr txBox="1"/>
          <p:nvPr/>
        </p:nvSpPr>
        <p:spPr>
          <a:xfrm>
            <a:off x="814388" y="58689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anose="02010600030101010101" pitchFamily="2" charset="-122"/>
              </a:rPr>
              <a:t>UNIX 7</a:t>
            </a:r>
            <a:r>
              <a:rPr lang="en-US" altLang="zh-CN" sz="1600" b="0">
                <a:solidFill>
                  <a:schemeClr val="tx1"/>
                </a:solidFill>
                <a:latin typeface="Arial" panose="02080604020202020204" pitchFamily="34" charset="0"/>
                <a:ea typeface="宋体" panose="02010600030101010101" pitchFamily="2" charset="-122"/>
              </a:rPr>
              <a:t> </a:t>
            </a:r>
            <a:r>
              <a:rPr lang="zh-CN" altLang="en-US" sz="1600" b="0">
                <a:solidFill>
                  <a:schemeClr val="tx1"/>
                </a:solidFill>
                <a:latin typeface="Arial" panose="02080604020202020204" pitchFamily="34" charset="0"/>
                <a:ea typeface="宋体" panose="02010600030101010101" pitchFamily="2" charset="-122"/>
              </a:rPr>
              <a:t>版本的小型文件结构</a:t>
            </a:r>
            <a:endParaRPr lang="zh-CN" altLang="en-US" sz="1600" b="0">
              <a:solidFill>
                <a:schemeClr val="tx1"/>
              </a:solidFill>
              <a:latin typeface="Arial" panose="02080604020202020204" pitchFamily="34" charset="0"/>
              <a:ea typeface="宋体" panose="02010600030101010101" pitchFamily="2" charset="-122"/>
            </a:endParaRPr>
          </a:p>
        </p:txBody>
      </p:sp>
      <p:sp>
        <p:nvSpPr>
          <p:cNvPr id="77860" name="矩形 778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58">
                                            <p:txEl>
                                              <p:charRg st="0" end="18"/>
                                            </p:txEl>
                                          </p:spTgt>
                                        </p:tgtEl>
                                        <p:attrNameLst>
                                          <p:attrName>style.visibility</p:attrName>
                                        </p:attrNameLst>
                                      </p:cBhvr>
                                      <p:to>
                                        <p:strVal val="visible"/>
                                      </p:to>
                                    </p:set>
                                    <p:anim calcmode="lin" valueType="num">
                                      <p:cBhvr additive="base">
                                        <p:cTn id="7" dur="1000" fill="hold"/>
                                        <p:tgtEl>
                                          <p:spTgt spid="77858">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58">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58">
                                            <p:txEl>
                                              <p:charRg st="18" end="25"/>
                                            </p:txEl>
                                          </p:spTgt>
                                        </p:tgtEl>
                                        <p:attrNameLst>
                                          <p:attrName>style.visibility</p:attrName>
                                        </p:attrNameLst>
                                      </p:cBhvr>
                                      <p:to>
                                        <p:strVal val="visible"/>
                                      </p:to>
                                    </p:set>
                                    <p:anim calcmode="lin" valueType="num">
                                      <p:cBhvr additive="base">
                                        <p:cTn id="13" dur="500" fill="hold"/>
                                        <p:tgtEl>
                                          <p:spTgt spid="77858">
                                            <p:txEl>
                                              <p:charRg st="18"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58">
                                            <p:txEl>
                                              <p:charRg st="18"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 calcmode="lin" valueType="num">
                                      <p:cBhvr additive="base">
                                        <p:cTn id="19" dur="500" fill="hold"/>
                                        <p:tgtEl>
                                          <p:spTgt spid="77827"/>
                                        </p:tgtEl>
                                        <p:attrNameLst>
                                          <p:attrName>ppt_x</p:attrName>
                                        </p:attrNameLst>
                                      </p:cBhvr>
                                      <p:tavLst>
                                        <p:tav tm="0">
                                          <p:val>
                                            <p:strVal val="0-#ppt_w/2"/>
                                          </p:val>
                                        </p:tav>
                                        <p:tav tm="100000">
                                          <p:val>
                                            <p:strVal val="#ppt_x"/>
                                          </p:val>
                                        </p:tav>
                                      </p:tavLst>
                                    </p:anim>
                                    <p:anim calcmode="lin" valueType="num">
                                      <p:cBhvr additive="base">
                                        <p:cTn id="20"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57"/>
                                        </p:tgtEl>
                                        <p:attrNameLst>
                                          <p:attrName>style.visibility</p:attrName>
                                        </p:attrNameLst>
                                      </p:cBhvr>
                                      <p:to>
                                        <p:strVal val="visible"/>
                                      </p:to>
                                    </p:set>
                                    <p:anim calcmode="lin" valueType="num">
                                      <p:cBhvr additive="base">
                                        <p:cTn id="29" dur="500" fill="hold"/>
                                        <p:tgtEl>
                                          <p:spTgt spid="77857"/>
                                        </p:tgtEl>
                                        <p:attrNameLst>
                                          <p:attrName>ppt_x</p:attrName>
                                        </p:attrNameLst>
                                      </p:cBhvr>
                                      <p:tavLst>
                                        <p:tav tm="0">
                                          <p:val>
                                            <p:strVal val="1+#ppt_w/2"/>
                                          </p:val>
                                        </p:tav>
                                        <p:tav tm="100000">
                                          <p:val>
                                            <p:strVal val="#ppt_x"/>
                                          </p:val>
                                        </p:tav>
                                      </p:tavLst>
                                    </p:anim>
                                    <p:anim calcmode="lin" valueType="num">
                                      <p:cBhvr additive="base">
                                        <p:cTn id="30" dur="500" fill="hold"/>
                                        <p:tgtEl>
                                          <p:spTgt spid="77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7" grpId="0"/>
      <p:bldP spid="77858" grpId="0" build="p"/>
      <p:bldP spid="7785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52</a:t>
            </a:r>
            <a:endParaRPr lang="en-US" altLang="zh-CN" b="0">
              <a:solidFill>
                <a:schemeClr val="tx2"/>
              </a:solidFill>
              <a:latin typeface="Times New Roman" panose="02020603050405020304" charset="0"/>
              <a:ea typeface="宋体" panose="02010600030101010101" pitchFamily="2" charset="-122"/>
            </a:endParaRPr>
          </a:p>
        </p:txBody>
      </p:sp>
      <p:sp>
        <p:nvSpPr>
          <p:cNvPr id="78851" name="矩形 78850"/>
          <p:cNvSpPr/>
          <p:nvPr/>
        </p:nvSpPr>
        <p:spPr>
          <a:xfrm>
            <a:off x="119063" y="590550"/>
            <a:ext cx="2935288"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anose="02010600030101010101" pitchFamily="2" charset="-122"/>
                <a:ea typeface="宋体" panose="02010600030101010101" pitchFamily="2" charset="-122"/>
                <a:cs typeface="+mn-cs"/>
              </a:rPr>
              <a:t>ⅱ </a:t>
            </a:r>
            <a:r>
              <a:rPr lang="zh-CN" altLang="en-US" sz="2400" b="1" strike="noStrike" noProof="1">
                <a:solidFill>
                  <a:schemeClr val="tx1"/>
                </a:solidFill>
                <a:latin typeface="Times New Roman" panose="02020603050405020304" charset="0"/>
                <a:ea typeface="宋体" panose="02010600030101010101" pitchFamily="2" charset="-122"/>
                <a:cs typeface="+mn-cs"/>
              </a:rPr>
              <a:t>大型文件</a:t>
            </a:r>
            <a:endParaRPr lang="zh-CN" altLang="en-US" sz="2400" b="1" strike="noStrike" noProof="1">
              <a:solidFill>
                <a:schemeClr val="tx1"/>
              </a:solidFill>
              <a:latin typeface="Times New Roman" panose="02020603050405020304" charset="0"/>
              <a:ea typeface="宋体" panose="02010600030101010101" pitchFamily="2" charset="-122"/>
            </a:endParaRPr>
          </a:p>
        </p:txBody>
      </p:sp>
      <p:sp>
        <p:nvSpPr>
          <p:cNvPr id="78852" name="矩形 78851"/>
          <p:cNvSpPr/>
          <p:nvPr/>
        </p:nvSpPr>
        <p:spPr>
          <a:xfrm>
            <a:off x="1698625" y="4895850"/>
            <a:ext cx="7024688" cy="17351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数组</a:t>
            </a:r>
            <a:r>
              <a:rPr lang="en-US" altLang="zh-CN" sz="2400" strike="noStrike" noProof="1">
                <a:solidFill>
                  <a:schemeClr val="tx1"/>
                </a:solidFill>
                <a:latin typeface="Times New Roman" panose="02020603050405020304" charset="0"/>
                <a:ea typeface="宋体" panose="02010600030101010101" pitchFamily="2" charset="-122"/>
                <a:cs typeface="+mn-ea"/>
              </a:rPr>
              <a:t>i_addr[  ]</a:t>
            </a:r>
            <a:r>
              <a:rPr lang="zh-CN" altLang="en-US" sz="2400" strike="noStrike" noProof="1">
                <a:solidFill>
                  <a:schemeClr val="tx1"/>
                </a:solidFill>
                <a:latin typeface="Times New Roman" panose="02020603050405020304" charset="0"/>
                <a:ea typeface="宋体" panose="02010600030101010101" pitchFamily="2" charset="-122"/>
                <a:cs typeface="+mn-ea"/>
              </a:rPr>
              <a:t>用于一级间接索引，</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只使用  </a:t>
            </a:r>
            <a:r>
              <a:rPr lang="en-US" altLang="zh-CN" sz="2400" strike="noStrike" noProof="1">
                <a:solidFill>
                  <a:schemeClr val="tx1"/>
                </a:solidFill>
                <a:latin typeface="Times New Roman" panose="02020603050405020304" charset="0"/>
                <a:ea typeface="宋体" panose="02010600030101010101" pitchFamily="2" charset="-122"/>
                <a:cs typeface="+mn-ea"/>
              </a:rPr>
              <a:t>i_addr[0] - addr[6]</a:t>
            </a:r>
            <a:endParaRPr lang="en-US"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系统支持的文件最大可为： </a:t>
            </a:r>
            <a:r>
              <a:rPr lang="en-US" altLang="zh-CN" sz="2400" strike="noStrike" noProof="1">
                <a:solidFill>
                  <a:schemeClr val="tx1"/>
                </a:solidFill>
                <a:latin typeface="Times New Roman" panose="02020603050405020304" charset="0"/>
                <a:ea typeface="宋体" panose="02010600030101010101" pitchFamily="2" charset="-122"/>
                <a:cs typeface="+mn-ea"/>
              </a:rPr>
              <a:t>7</a:t>
            </a:r>
            <a:r>
              <a:rPr lang="en-US" altLang="zh-CN" sz="2000" strike="noStrike" noProof="1">
                <a:solidFill>
                  <a:schemeClr val="tx1"/>
                </a:solidFill>
                <a:latin typeface="Times New Roman" panose="02020603050405020304" charset="0"/>
                <a:ea typeface="宋体" panose="02010600030101010101" pitchFamily="2" charset="-122"/>
                <a:cs typeface="+mn-ea"/>
              </a:rPr>
              <a:t>×</a:t>
            </a:r>
            <a:r>
              <a:rPr lang="en-US" altLang="zh-CN" sz="2400" strike="noStrike" noProof="1">
                <a:solidFill>
                  <a:schemeClr val="tx1"/>
                </a:solidFill>
                <a:latin typeface="Times New Roman" panose="02020603050405020304" charset="0"/>
                <a:ea typeface="宋体" panose="02010600030101010101" pitchFamily="2" charset="-122"/>
                <a:cs typeface="+mn-ea"/>
              </a:rPr>
              <a:t>256</a:t>
            </a:r>
            <a:r>
              <a:rPr lang="en-US" altLang="zh-CN" sz="2000" strike="noStrike" noProof="1">
                <a:solidFill>
                  <a:schemeClr val="tx1"/>
                </a:solidFill>
                <a:latin typeface="Times New Roman" panose="02020603050405020304" charset="0"/>
                <a:ea typeface="宋体" panose="02010600030101010101" pitchFamily="2" charset="-122"/>
                <a:cs typeface="+mn-ea"/>
              </a:rPr>
              <a:t>×</a:t>
            </a:r>
            <a:r>
              <a:rPr lang="en-US" altLang="zh-CN" sz="2400" strike="noStrike" noProof="1">
                <a:solidFill>
                  <a:schemeClr val="tx1"/>
                </a:solidFill>
                <a:latin typeface="Times New Roman" panose="02020603050405020304" charset="0"/>
                <a:ea typeface="宋体" panose="02010600030101010101" pitchFamily="2" charset="-122"/>
                <a:cs typeface="+mn-ea"/>
              </a:rPr>
              <a:t>512B </a:t>
            </a:r>
            <a:endParaRPr lang="en-US" altLang="zh-CN" sz="2400" strike="noStrike" noProof="1">
              <a:solidFill>
                <a:schemeClr val="tx1"/>
              </a:solidFill>
              <a:latin typeface="Times New Roman" panose="02020603050405020304" charset="0"/>
              <a:ea typeface="宋体" panose="02010600030101010101" pitchFamily="2" charset="-122"/>
            </a:endParaRPr>
          </a:p>
        </p:txBody>
      </p:sp>
      <p:grpSp>
        <p:nvGrpSpPr>
          <p:cNvPr id="78853" name="组合 78852"/>
          <p:cNvGrpSpPr/>
          <p:nvPr/>
        </p:nvGrpSpPr>
        <p:grpSpPr>
          <a:xfrm>
            <a:off x="1387475" y="1076325"/>
            <a:ext cx="6591300" cy="3463925"/>
            <a:chOff x="0" y="0"/>
            <a:chExt cx="3310" cy="2182"/>
          </a:xfrm>
        </p:grpSpPr>
        <p:sp>
          <p:nvSpPr>
            <p:cNvPr id="95237" name="直接连接符 78853"/>
            <p:cNvSpPr/>
            <p:nvPr/>
          </p:nvSpPr>
          <p:spPr>
            <a:xfrm>
              <a:off x="2206" y="205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38" name="直接连接符 78854"/>
            <p:cNvSpPr/>
            <p:nvPr/>
          </p:nvSpPr>
          <p:spPr>
            <a:xfrm>
              <a:off x="2206" y="1695"/>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39" name="文本框 78855"/>
            <p:cNvSpPr txBox="1"/>
            <p:nvPr/>
          </p:nvSpPr>
          <p:spPr>
            <a:xfrm>
              <a:off x="1995" y="918"/>
              <a:ext cx="296" cy="500"/>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nvGrpSpPr>
            <p:cNvPr id="95240" name="组合 78856"/>
            <p:cNvGrpSpPr/>
            <p:nvPr/>
          </p:nvGrpSpPr>
          <p:grpSpPr>
            <a:xfrm>
              <a:off x="0" y="64"/>
              <a:ext cx="1421" cy="1907"/>
              <a:chOff x="0" y="0"/>
              <a:chExt cx="1421" cy="1907"/>
            </a:xfrm>
          </p:grpSpPr>
          <p:sp>
            <p:nvSpPr>
              <p:cNvPr id="95241" name="文本框 78857"/>
              <p:cNvSpPr txBox="1"/>
              <p:nvPr/>
            </p:nvSpPr>
            <p:spPr>
              <a:xfrm>
                <a:off x="595" y="31"/>
                <a:ext cx="826" cy="187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95242" name="直接连接符 78858"/>
              <p:cNvSpPr/>
              <p:nvPr/>
            </p:nvSpPr>
            <p:spPr>
              <a:xfrm>
                <a:off x="595" y="24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3" name="直接连接符 78859"/>
              <p:cNvSpPr/>
              <p:nvPr/>
            </p:nvSpPr>
            <p:spPr>
              <a:xfrm>
                <a:off x="595" y="472"/>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4" name="直接连接符 78860"/>
              <p:cNvSpPr/>
              <p:nvPr/>
            </p:nvSpPr>
            <p:spPr>
              <a:xfrm>
                <a:off x="595" y="6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5" name="直接连接符 78861"/>
              <p:cNvSpPr/>
              <p:nvPr/>
            </p:nvSpPr>
            <p:spPr>
              <a:xfrm>
                <a:off x="595" y="927"/>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6" name="直接连接符 78862"/>
              <p:cNvSpPr/>
              <p:nvPr/>
            </p:nvSpPr>
            <p:spPr>
              <a:xfrm>
                <a:off x="595" y="11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7" name="直接连接符 78863"/>
              <p:cNvSpPr/>
              <p:nvPr/>
            </p:nvSpPr>
            <p:spPr>
              <a:xfrm>
                <a:off x="595" y="142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8" name="直接连接符 78864"/>
              <p:cNvSpPr/>
              <p:nvPr/>
            </p:nvSpPr>
            <p:spPr>
              <a:xfrm>
                <a:off x="595" y="1653"/>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49" name="文本框 78865"/>
              <p:cNvSpPr txBox="1"/>
              <p:nvPr/>
            </p:nvSpPr>
            <p:spPr>
              <a:xfrm>
                <a:off x="7" y="0"/>
                <a:ext cx="663"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i_addr[0]</a:t>
                </a:r>
                <a:endParaRPr lang="en-US" altLang="zh-CN" sz="1600">
                  <a:solidFill>
                    <a:schemeClr val="tx1"/>
                  </a:solidFill>
                  <a:latin typeface="Times New Roman" panose="02020603050405020304" charset="0"/>
                  <a:ea typeface="宋体" panose="02010600030101010101" pitchFamily="2" charset="-122"/>
                </a:endParaRPr>
              </a:p>
            </p:txBody>
          </p:sp>
          <p:sp>
            <p:nvSpPr>
              <p:cNvPr id="95250" name="文本框 78866"/>
              <p:cNvSpPr txBox="1"/>
              <p:nvPr/>
            </p:nvSpPr>
            <p:spPr>
              <a:xfrm>
                <a:off x="7" y="241"/>
                <a:ext cx="635" cy="21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i_addr[1]</a:t>
                </a:r>
                <a:endParaRPr lang="en-US" altLang="zh-CN" sz="1600">
                  <a:solidFill>
                    <a:schemeClr val="tx1"/>
                  </a:solidFill>
                  <a:latin typeface="Times New Roman" panose="02020603050405020304" charset="0"/>
                  <a:ea typeface="宋体" panose="02010600030101010101" pitchFamily="2" charset="-122"/>
                </a:endParaRPr>
              </a:p>
            </p:txBody>
          </p:sp>
          <p:sp>
            <p:nvSpPr>
              <p:cNvPr id="95251" name="文本框 78867"/>
              <p:cNvSpPr txBox="1"/>
              <p:nvPr/>
            </p:nvSpPr>
            <p:spPr>
              <a:xfrm>
                <a:off x="7" y="467"/>
                <a:ext cx="671" cy="19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i_addr[2]</a:t>
                </a:r>
                <a:endParaRPr lang="en-US" altLang="zh-CN" sz="1600">
                  <a:solidFill>
                    <a:schemeClr val="tx1"/>
                  </a:solidFill>
                  <a:latin typeface="Times New Roman" panose="02020603050405020304" charset="0"/>
                  <a:ea typeface="宋体" panose="02010600030101010101" pitchFamily="2" charset="-122"/>
                </a:endParaRPr>
              </a:p>
            </p:txBody>
          </p:sp>
          <p:sp>
            <p:nvSpPr>
              <p:cNvPr id="95252" name="文本框 78868"/>
              <p:cNvSpPr txBox="1"/>
              <p:nvPr/>
            </p:nvSpPr>
            <p:spPr>
              <a:xfrm>
                <a:off x="16" y="674"/>
                <a:ext cx="617"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i_addr[3]</a:t>
                </a:r>
                <a:endParaRPr lang="en-US" altLang="zh-CN" sz="1600">
                  <a:solidFill>
                    <a:schemeClr val="tx1"/>
                  </a:solidFill>
                  <a:latin typeface="Times New Roman" panose="02020603050405020304" charset="0"/>
                  <a:ea typeface="宋体" panose="02010600030101010101" pitchFamily="2" charset="-122"/>
                </a:endParaRPr>
              </a:p>
            </p:txBody>
          </p:sp>
          <p:sp>
            <p:nvSpPr>
              <p:cNvPr id="95253" name="文本框 78869"/>
              <p:cNvSpPr txBox="1"/>
              <p:nvPr/>
            </p:nvSpPr>
            <p:spPr>
              <a:xfrm>
                <a:off x="0" y="923"/>
                <a:ext cx="634"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i_addr[4]</a:t>
                </a:r>
                <a:endParaRPr lang="en-US" altLang="zh-CN" sz="1600">
                  <a:solidFill>
                    <a:schemeClr val="tx1"/>
                  </a:solidFill>
                  <a:latin typeface="Times New Roman" panose="02020603050405020304" charset="0"/>
                  <a:ea typeface="宋体" panose="02010600030101010101" pitchFamily="2" charset="-122"/>
                </a:endParaRPr>
              </a:p>
            </p:txBody>
          </p:sp>
          <p:sp>
            <p:nvSpPr>
              <p:cNvPr id="95254" name="文本框 78870"/>
              <p:cNvSpPr txBox="1"/>
              <p:nvPr/>
            </p:nvSpPr>
            <p:spPr>
              <a:xfrm>
                <a:off x="7" y="1189"/>
                <a:ext cx="635"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i_addr[5]</a:t>
                </a:r>
                <a:endParaRPr lang="en-US" altLang="zh-CN" sz="1600">
                  <a:solidFill>
                    <a:schemeClr val="tx1"/>
                  </a:solidFill>
                  <a:latin typeface="Times New Roman" panose="02020603050405020304" charset="0"/>
                  <a:ea typeface="宋体" panose="02010600030101010101" pitchFamily="2" charset="-122"/>
                </a:endParaRPr>
              </a:p>
            </p:txBody>
          </p:sp>
          <p:sp>
            <p:nvSpPr>
              <p:cNvPr id="95255" name="文本框 78871"/>
              <p:cNvSpPr txBox="1"/>
              <p:nvPr/>
            </p:nvSpPr>
            <p:spPr>
              <a:xfrm>
                <a:off x="17" y="1410"/>
                <a:ext cx="635" cy="232"/>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i_addr[6]</a:t>
                </a:r>
                <a:endParaRPr lang="en-US" altLang="zh-CN" sz="1600">
                  <a:solidFill>
                    <a:schemeClr val="tx1"/>
                  </a:solidFill>
                  <a:latin typeface="Times New Roman" panose="02020603050405020304" charset="0"/>
                  <a:ea typeface="宋体" panose="02010600030101010101" pitchFamily="2" charset="-122"/>
                </a:endParaRPr>
              </a:p>
            </p:txBody>
          </p:sp>
          <p:sp>
            <p:nvSpPr>
              <p:cNvPr id="95256" name="文本框 78872"/>
              <p:cNvSpPr txBox="1"/>
              <p:nvPr/>
            </p:nvSpPr>
            <p:spPr>
              <a:xfrm>
                <a:off x="7" y="1659"/>
                <a:ext cx="645" cy="23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i_addr[7]</a:t>
                </a:r>
                <a:endParaRPr lang="en-US" altLang="zh-CN" sz="1600">
                  <a:solidFill>
                    <a:schemeClr val="tx1"/>
                  </a:solidFill>
                  <a:latin typeface="Times New Roman" panose="02020603050405020304" charset="0"/>
                  <a:ea typeface="宋体" panose="02010600030101010101" pitchFamily="2" charset="-122"/>
                </a:endParaRPr>
              </a:p>
            </p:txBody>
          </p:sp>
          <p:sp>
            <p:nvSpPr>
              <p:cNvPr id="95257" name="文本框 78873"/>
              <p:cNvSpPr txBox="1"/>
              <p:nvPr/>
            </p:nvSpPr>
            <p:spPr>
              <a:xfrm>
                <a:off x="812" y="19"/>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387</a:t>
                </a:r>
                <a:endParaRPr lang="en-US" altLang="zh-CN" sz="1600">
                  <a:solidFill>
                    <a:schemeClr val="tx1"/>
                  </a:solidFill>
                  <a:latin typeface="Times New Roman" panose="02020603050405020304" charset="0"/>
                  <a:ea typeface="宋体" panose="02010600030101010101" pitchFamily="2" charset="-122"/>
                </a:endParaRPr>
              </a:p>
            </p:txBody>
          </p:sp>
          <p:sp>
            <p:nvSpPr>
              <p:cNvPr id="95258" name="文本框 78874"/>
              <p:cNvSpPr txBox="1"/>
              <p:nvPr/>
            </p:nvSpPr>
            <p:spPr>
              <a:xfrm>
                <a:off x="839" y="245"/>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97</a:t>
                </a:r>
                <a:endParaRPr lang="en-US" altLang="zh-CN" sz="1600">
                  <a:solidFill>
                    <a:schemeClr val="tx1"/>
                  </a:solidFill>
                  <a:latin typeface="Times New Roman" panose="02020603050405020304" charset="0"/>
                  <a:ea typeface="宋体" panose="02010600030101010101" pitchFamily="2" charset="-122"/>
                </a:endParaRPr>
              </a:p>
            </p:txBody>
          </p:sp>
          <p:sp>
            <p:nvSpPr>
              <p:cNvPr id="95259" name="文本框 78875"/>
              <p:cNvSpPr txBox="1"/>
              <p:nvPr/>
            </p:nvSpPr>
            <p:spPr>
              <a:xfrm>
                <a:off x="823" y="1443"/>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grpSp>
        <p:sp>
          <p:nvSpPr>
            <p:cNvPr id="95260" name="文本框 78876"/>
            <p:cNvSpPr txBox="1"/>
            <p:nvPr/>
          </p:nvSpPr>
          <p:spPr>
            <a:xfrm>
              <a:off x="2882" y="101"/>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78878" name="矩形 78877"/>
            <p:cNvSpPr/>
            <p:nvPr/>
          </p:nvSpPr>
          <p:spPr>
            <a:xfrm>
              <a:off x="2644" y="114"/>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5262" name="直接连接符 78878"/>
            <p:cNvSpPr/>
            <p:nvPr/>
          </p:nvSpPr>
          <p:spPr>
            <a:xfrm>
              <a:off x="2260" y="22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80" name="矩形 78879"/>
            <p:cNvSpPr/>
            <p:nvPr/>
          </p:nvSpPr>
          <p:spPr>
            <a:xfrm>
              <a:off x="2644" y="523"/>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5264" name="直接连接符 78880"/>
            <p:cNvSpPr/>
            <p:nvPr/>
          </p:nvSpPr>
          <p:spPr>
            <a:xfrm>
              <a:off x="2260" y="580"/>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65" name="文本框 78881"/>
            <p:cNvSpPr txBox="1"/>
            <p:nvPr/>
          </p:nvSpPr>
          <p:spPr>
            <a:xfrm>
              <a:off x="2706" y="296"/>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5266" name="文本框 78882"/>
            <p:cNvSpPr txBox="1"/>
            <p:nvPr/>
          </p:nvSpPr>
          <p:spPr>
            <a:xfrm>
              <a:off x="2864" y="1577"/>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58</a:t>
              </a:r>
              <a:endParaRPr lang="en-US" altLang="zh-CN" sz="1600">
                <a:solidFill>
                  <a:schemeClr val="tx1"/>
                </a:solidFill>
                <a:latin typeface="Times New Roman" panose="02020603050405020304" charset="0"/>
                <a:ea typeface="宋体" panose="02010600030101010101" pitchFamily="2" charset="-122"/>
              </a:endParaRPr>
            </a:p>
          </p:txBody>
        </p:sp>
        <p:sp>
          <p:nvSpPr>
            <p:cNvPr id="95267" name="直接连接符 78883"/>
            <p:cNvSpPr/>
            <p:nvPr/>
          </p:nvSpPr>
          <p:spPr>
            <a:xfrm>
              <a:off x="1331" y="1636"/>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85" name="矩形 78884"/>
            <p:cNvSpPr/>
            <p:nvPr/>
          </p:nvSpPr>
          <p:spPr>
            <a:xfrm>
              <a:off x="2590" y="1582"/>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78886" name="矩形 78885"/>
            <p:cNvSpPr/>
            <p:nvPr/>
          </p:nvSpPr>
          <p:spPr>
            <a:xfrm>
              <a:off x="2590" y="1990"/>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5270" name="文本框 78886"/>
            <p:cNvSpPr txBox="1"/>
            <p:nvPr/>
          </p:nvSpPr>
          <p:spPr>
            <a:xfrm>
              <a:off x="2637" y="1768"/>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5271" name="文本框 78887"/>
            <p:cNvSpPr txBox="1"/>
            <p:nvPr/>
          </p:nvSpPr>
          <p:spPr>
            <a:xfrm>
              <a:off x="2908"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37</a:t>
              </a:r>
              <a:endParaRPr lang="en-US" altLang="zh-CN" sz="1600">
                <a:solidFill>
                  <a:schemeClr val="tx1"/>
                </a:solidFill>
                <a:latin typeface="Times New Roman" panose="02020603050405020304" charset="0"/>
                <a:ea typeface="宋体" panose="02010600030101010101" pitchFamily="2" charset="-122"/>
              </a:endParaRPr>
            </a:p>
          </p:txBody>
        </p:sp>
        <p:grpSp>
          <p:nvGrpSpPr>
            <p:cNvPr id="95272" name="组合 78888"/>
            <p:cNvGrpSpPr/>
            <p:nvPr/>
          </p:nvGrpSpPr>
          <p:grpSpPr>
            <a:xfrm>
              <a:off x="1824" y="0"/>
              <a:ext cx="515" cy="709"/>
              <a:chOff x="0" y="0"/>
              <a:chExt cx="515" cy="709"/>
            </a:xfrm>
          </p:grpSpPr>
          <p:sp>
            <p:nvSpPr>
              <p:cNvPr id="95273" name="文本框 78889"/>
              <p:cNvSpPr txBox="1"/>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387</a:t>
                </a:r>
                <a:endParaRPr lang="en-US" altLang="zh-CN" sz="1600">
                  <a:solidFill>
                    <a:schemeClr val="tx1"/>
                  </a:solidFill>
                  <a:latin typeface="Times New Roman" panose="02020603050405020304" charset="0"/>
                  <a:ea typeface="宋体" panose="02010600030101010101" pitchFamily="2" charset="-122"/>
                </a:endParaRPr>
              </a:p>
            </p:txBody>
          </p:sp>
          <p:grpSp>
            <p:nvGrpSpPr>
              <p:cNvPr id="95274" name="组合 78890"/>
              <p:cNvGrpSpPr/>
              <p:nvPr/>
            </p:nvGrpSpPr>
            <p:grpSpPr>
              <a:xfrm>
                <a:off x="0" y="208"/>
                <a:ext cx="478" cy="476"/>
                <a:chOff x="0" y="0"/>
                <a:chExt cx="478" cy="476"/>
              </a:xfrm>
            </p:grpSpPr>
            <p:sp>
              <p:nvSpPr>
                <p:cNvPr id="78892" name="矩形 78891"/>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5276" name="直接连接符 78892"/>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77" name="直接连接符 78893"/>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5278" name="文本框 78894"/>
              <p:cNvSpPr txBox="1"/>
              <p:nvPr/>
            </p:nvSpPr>
            <p:spPr>
              <a:xfrm>
                <a:off x="97" y="191"/>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95279" name="文本框 78895"/>
              <p:cNvSpPr txBox="1"/>
              <p:nvPr/>
            </p:nvSpPr>
            <p:spPr>
              <a:xfrm>
                <a:off x="134"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37</a:t>
                </a:r>
                <a:endParaRPr lang="en-US" altLang="zh-CN" sz="1600">
                  <a:solidFill>
                    <a:schemeClr val="tx1"/>
                  </a:solidFill>
                  <a:latin typeface="Times New Roman" panose="02020603050405020304" charset="0"/>
                  <a:ea typeface="宋体" panose="02010600030101010101" pitchFamily="2" charset="-122"/>
                </a:endParaRPr>
              </a:p>
            </p:txBody>
          </p:sp>
          <p:sp>
            <p:nvSpPr>
              <p:cNvPr id="95280" name="文本框 78896"/>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95281" name="文本框 78897"/>
            <p:cNvSpPr txBox="1"/>
            <p:nvPr/>
          </p:nvSpPr>
          <p:spPr>
            <a:xfrm>
              <a:off x="2846" y="1971"/>
              <a:ext cx="35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322</a:t>
              </a:r>
              <a:endParaRPr lang="en-US" altLang="zh-CN" sz="1600">
                <a:solidFill>
                  <a:schemeClr val="tx1"/>
                </a:solidFill>
                <a:latin typeface="Times New Roman" panose="02020603050405020304" charset="0"/>
                <a:ea typeface="宋体" panose="02010600030101010101" pitchFamily="2" charset="-122"/>
              </a:endParaRPr>
            </a:p>
          </p:txBody>
        </p:sp>
        <p:sp>
          <p:nvSpPr>
            <p:cNvPr id="95282" name="文本框 78898"/>
            <p:cNvSpPr txBox="1"/>
            <p:nvPr/>
          </p:nvSpPr>
          <p:spPr>
            <a:xfrm>
              <a:off x="873" y="542"/>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nvGrpSpPr>
            <p:cNvPr id="95283" name="组合 78899"/>
            <p:cNvGrpSpPr/>
            <p:nvPr/>
          </p:nvGrpSpPr>
          <p:grpSpPr>
            <a:xfrm>
              <a:off x="1803" y="1426"/>
              <a:ext cx="515" cy="709"/>
              <a:chOff x="0" y="0"/>
              <a:chExt cx="515" cy="709"/>
            </a:xfrm>
          </p:grpSpPr>
          <p:sp>
            <p:nvSpPr>
              <p:cNvPr id="95284" name="文本框 78900"/>
              <p:cNvSpPr txBox="1"/>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grpSp>
            <p:nvGrpSpPr>
              <p:cNvPr id="95285" name="组合 78901"/>
              <p:cNvGrpSpPr/>
              <p:nvPr/>
            </p:nvGrpSpPr>
            <p:grpSpPr>
              <a:xfrm>
                <a:off x="0" y="208"/>
                <a:ext cx="478" cy="476"/>
                <a:chOff x="0" y="0"/>
                <a:chExt cx="478" cy="476"/>
              </a:xfrm>
            </p:grpSpPr>
            <p:sp>
              <p:nvSpPr>
                <p:cNvPr id="78903" name="矩形 78902"/>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5287" name="直接连接符 78903"/>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5288" name="直接连接符 78904"/>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5289" name="文本框 78905"/>
              <p:cNvSpPr txBox="1"/>
              <p:nvPr/>
            </p:nvSpPr>
            <p:spPr>
              <a:xfrm>
                <a:off x="124" y="190"/>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58</a:t>
                </a:r>
                <a:endParaRPr lang="en-US" altLang="zh-CN" sz="1600">
                  <a:solidFill>
                    <a:schemeClr val="tx1"/>
                  </a:solidFill>
                  <a:latin typeface="Times New Roman" panose="02020603050405020304" charset="0"/>
                  <a:ea typeface="宋体" panose="02010600030101010101" pitchFamily="2" charset="-122"/>
                </a:endParaRPr>
              </a:p>
            </p:txBody>
          </p:sp>
          <p:sp>
            <p:nvSpPr>
              <p:cNvPr id="95290" name="文本框 78906"/>
              <p:cNvSpPr txBox="1"/>
              <p:nvPr/>
            </p:nvSpPr>
            <p:spPr>
              <a:xfrm>
                <a:off x="89" y="498"/>
                <a:ext cx="3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322</a:t>
                </a:r>
                <a:endParaRPr lang="en-US" altLang="zh-CN" sz="1600">
                  <a:solidFill>
                    <a:schemeClr val="tx1"/>
                  </a:solidFill>
                  <a:latin typeface="Times New Roman" panose="02020603050405020304" charset="0"/>
                  <a:ea typeface="宋体" panose="02010600030101010101" pitchFamily="2" charset="-122"/>
                </a:endParaRPr>
              </a:p>
            </p:txBody>
          </p:sp>
          <p:sp>
            <p:nvSpPr>
              <p:cNvPr id="95291" name="文本框 78907"/>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95292" name="直接连接符 78908"/>
            <p:cNvSpPr/>
            <p:nvPr/>
          </p:nvSpPr>
          <p:spPr>
            <a:xfrm>
              <a:off x="1349" y="210"/>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78910" name="文本框 78909"/>
          <p:cNvSpPr txBox="1"/>
          <p:nvPr/>
        </p:nvSpPr>
        <p:spPr>
          <a:xfrm>
            <a:off x="3094038" y="4505325"/>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anose="02010600030101010101" pitchFamily="2" charset="-122"/>
              </a:rPr>
              <a:t>UNIX 7</a:t>
            </a:r>
            <a:r>
              <a:rPr lang="en-US" altLang="zh-CN" sz="1600" b="0">
                <a:solidFill>
                  <a:schemeClr val="tx1"/>
                </a:solidFill>
                <a:latin typeface="Arial" panose="02080604020202020204" pitchFamily="34" charset="0"/>
                <a:ea typeface="宋体" panose="02010600030101010101" pitchFamily="2" charset="-122"/>
              </a:rPr>
              <a:t> </a:t>
            </a:r>
            <a:r>
              <a:rPr lang="zh-CN" altLang="en-US" sz="1600" b="0">
                <a:solidFill>
                  <a:schemeClr val="tx1"/>
                </a:solidFill>
                <a:latin typeface="Arial" panose="02080604020202020204" pitchFamily="34" charset="0"/>
                <a:ea typeface="宋体" panose="02010600030101010101" pitchFamily="2" charset="-122"/>
              </a:rPr>
              <a:t>版本的大型文件结构</a:t>
            </a:r>
            <a:endParaRPr lang="zh-CN" altLang="en-US" sz="1600" b="0">
              <a:solidFill>
                <a:schemeClr val="tx1"/>
              </a:solidFill>
              <a:latin typeface="Arial" panose="02080604020202020204" pitchFamily="34" charset="0"/>
              <a:ea typeface="宋体" panose="02010600030101010101" pitchFamily="2" charset="-122"/>
            </a:endParaRPr>
          </a:p>
        </p:txBody>
      </p:sp>
      <p:sp>
        <p:nvSpPr>
          <p:cNvPr id="78911" name="矩形 789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charRg st="0" end="7"/>
                                            </p:txEl>
                                          </p:spTgt>
                                        </p:tgtEl>
                                        <p:attrNameLst>
                                          <p:attrName>style.visibility</p:attrName>
                                        </p:attrNameLst>
                                      </p:cBhvr>
                                      <p:to>
                                        <p:strVal val="visible"/>
                                      </p:to>
                                    </p:set>
                                    <p:anim calcmode="lin" valueType="num">
                                      <p:cBhvr additive="base">
                                        <p:cTn id="7" dur="500" fill="hold"/>
                                        <p:tgtEl>
                                          <p:spTgt spid="78851">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853"/>
                                        </p:tgtEl>
                                        <p:attrNameLst>
                                          <p:attrName>style.visibility</p:attrName>
                                        </p:attrNameLst>
                                      </p:cBhvr>
                                      <p:to>
                                        <p:strVal val="visible"/>
                                      </p:to>
                                    </p:set>
                                    <p:anim calcmode="lin" valueType="num">
                                      <p:cBhvr additive="base">
                                        <p:cTn id="13" dur="500" fill="hold"/>
                                        <p:tgtEl>
                                          <p:spTgt spid="78853"/>
                                        </p:tgtEl>
                                        <p:attrNameLst>
                                          <p:attrName>ppt_x</p:attrName>
                                        </p:attrNameLst>
                                      </p:cBhvr>
                                      <p:tavLst>
                                        <p:tav tm="0">
                                          <p:val>
                                            <p:strVal val="1+#ppt_w/2"/>
                                          </p:val>
                                        </p:tav>
                                        <p:tav tm="100000">
                                          <p:val>
                                            <p:strVal val="#ppt_x"/>
                                          </p:val>
                                        </p:tav>
                                      </p:tavLst>
                                    </p:anim>
                                    <p:anim calcmode="lin" valueType="num">
                                      <p:cBhvr additive="base">
                                        <p:cTn id="14"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9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798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53</a:t>
            </a:r>
            <a:endParaRPr lang="en-US" altLang="zh-CN" b="0">
              <a:solidFill>
                <a:schemeClr val="tx2"/>
              </a:solidFill>
              <a:latin typeface="Times New Roman" panose="02020603050405020304" charset="0"/>
              <a:ea typeface="宋体" panose="02010600030101010101" pitchFamily="2" charset="-122"/>
            </a:endParaRPr>
          </a:p>
        </p:txBody>
      </p:sp>
      <p:sp>
        <p:nvSpPr>
          <p:cNvPr id="79875" name="矩形 79874"/>
          <p:cNvSpPr/>
          <p:nvPr/>
        </p:nvSpPr>
        <p:spPr>
          <a:xfrm>
            <a:off x="515938" y="488950"/>
            <a:ext cx="35877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anose="02010600030101010101" pitchFamily="2" charset="-122"/>
                <a:ea typeface="宋体" panose="02010600030101010101" pitchFamily="2" charset="-122"/>
                <a:cs typeface="+mn-cs"/>
              </a:rPr>
              <a:t>ⅲ </a:t>
            </a:r>
            <a:r>
              <a:rPr lang="zh-CN" altLang="en-US" sz="2400" b="1" strike="noStrike" noProof="1">
                <a:solidFill>
                  <a:schemeClr val="tx1"/>
                </a:solidFill>
                <a:latin typeface="Times New Roman" panose="02020603050405020304" charset="0"/>
                <a:ea typeface="宋体" panose="02010600030101010101" pitchFamily="2" charset="-122"/>
                <a:cs typeface="+mn-cs"/>
              </a:rPr>
              <a:t>巨型文件</a:t>
            </a:r>
            <a:endParaRPr lang="zh-CN" altLang="en-US" sz="2400" b="1" strike="noStrike" noProof="1">
              <a:solidFill>
                <a:schemeClr val="tx1"/>
              </a:solidFill>
              <a:latin typeface="Times New Roman" panose="02020603050405020304" charset="0"/>
              <a:ea typeface="宋体" panose="02010600030101010101" pitchFamily="2" charset="-122"/>
            </a:endParaRPr>
          </a:p>
        </p:txBody>
      </p:sp>
      <p:grpSp>
        <p:nvGrpSpPr>
          <p:cNvPr id="79876" name="组合 79875"/>
          <p:cNvGrpSpPr/>
          <p:nvPr/>
        </p:nvGrpSpPr>
        <p:grpSpPr>
          <a:xfrm>
            <a:off x="314325" y="906145"/>
            <a:ext cx="8477250" cy="5305425"/>
            <a:chOff x="0" y="0"/>
            <a:chExt cx="4606" cy="3484"/>
          </a:xfrm>
        </p:grpSpPr>
        <p:sp>
          <p:nvSpPr>
            <p:cNvPr id="96260" name="文本框 79876"/>
            <p:cNvSpPr txBox="1"/>
            <p:nvPr/>
          </p:nvSpPr>
          <p:spPr>
            <a:xfrm>
              <a:off x="4187" y="2206"/>
              <a:ext cx="385"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296</a:t>
              </a:r>
              <a:endParaRPr lang="en-US" altLang="zh-CN" sz="1600">
                <a:solidFill>
                  <a:schemeClr val="tx1"/>
                </a:solidFill>
                <a:latin typeface="Times New Roman" panose="02020603050405020304" charset="0"/>
                <a:ea typeface="宋体" panose="02010600030101010101" pitchFamily="2" charset="-122"/>
              </a:endParaRPr>
            </a:p>
          </p:txBody>
        </p:sp>
        <p:sp>
          <p:nvSpPr>
            <p:cNvPr id="96261" name="文本框 79877"/>
            <p:cNvSpPr txBox="1"/>
            <p:nvPr/>
          </p:nvSpPr>
          <p:spPr>
            <a:xfrm>
              <a:off x="4196" y="2935"/>
              <a:ext cx="409"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466</a:t>
              </a:r>
              <a:endParaRPr lang="en-US" altLang="zh-CN" sz="1600">
                <a:solidFill>
                  <a:schemeClr val="tx1"/>
                </a:solidFill>
                <a:latin typeface="Times New Roman" panose="02020603050405020304" charset="0"/>
                <a:ea typeface="宋体" panose="02010600030101010101" pitchFamily="2" charset="-122"/>
              </a:endParaRPr>
            </a:p>
          </p:txBody>
        </p:sp>
        <p:sp>
          <p:nvSpPr>
            <p:cNvPr id="96262" name="直接连接符 79878"/>
            <p:cNvSpPr/>
            <p:nvPr/>
          </p:nvSpPr>
          <p:spPr>
            <a:xfrm>
              <a:off x="3560" y="334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3" name="直接连接符 79879"/>
            <p:cNvSpPr/>
            <p:nvPr/>
          </p:nvSpPr>
          <p:spPr>
            <a:xfrm>
              <a:off x="3560" y="2645"/>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4" name="直接连接符 79880"/>
            <p:cNvSpPr/>
            <p:nvPr/>
          </p:nvSpPr>
          <p:spPr>
            <a:xfrm>
              <a:off x="3560" y="232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5" name="直接连接符 79881"/>
            <p:cNvSpPr/>
            <p:nvPr/>
          </p:nvSpPr>
          <p:spPr>
            <a:xfrm>
              <a:off x="2416" y="2708"/>
              <a:ext cx="0" cy="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6" name="直接连接符 79882"/>
            <p:cNvSpPr/>
            <p:nvPr/>
          </p:nvSpPr>
          <p:spPr>
            <a:xfrm>
              <a:off x="2480" y="2263"/>
              <a:ext cx="65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7" name="直接连接符 79883"/>
            <p:cNvSpPr/>
            <p:nvPr/>
          </p:nvSpPr>
          <p:spPr>
            <a:xfrm>
              <a:off x="2458" y="188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8" name="直接连接符 79884"/>
            <p:cNvSpPr/>
            <p:nvPr/>
          </p:nvSpPr>
          <p:spPr>
            <a:xfrm>
              <a:off x="2458" y="155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69" name="直接连接符 79885"/>
            <p:cNvSpPr/>
            <p:nvPr/>
          </p:nvSpPr>
          <p:spPr>
            <a:xfrm>
              <a:off x="2458" y="57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0" name="直接连接符 79886"/>
            <p:cNvSpPr/>
            <p:nvPr/>
          </p:nvSpPr>
          <p:spPr>
            <a:xfrm>
              <a:off x="2458" y="242"/>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1" name="文本框 79887"/>
            <p:cNvSpPr txBox="1"/>
            <p:nvPr/>
          </p:nvSpPr>
          <p:spPr>
            <a:xfrm>
              <a:off x="2188" y="819"/>
              <a:ext cx="294" cy="45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272" name="文本框 79888"/>
            <p:cNvSpPr txBox="1"/>
            <p:nvPr/>
          </p:nvSpPr>
          <p:spPr>
            <a:xfrm>
              <a:off x="592" y="132"/>
              <a:ext cx="820" cy="17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96273" name="直接连接符 79889"/>
            <p:cNvSpPr/>
            <p:nvPr/>
          </p:nvSpPr>
          <p:spPr>
            <a:xfrm>
              <a:off x="592" y="343"/>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4" name="直接连接符 79890"/>
            <p:cNvSpPr/>
            <p:nvPr/>
          </p:nvSpPr>
          <p:spPr>
            <a:xfrm>
              <a:off x="592" y="564"/>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5" name="直接连接符 79891"/>
            <p:cNvSpPr/>
            <p:nvPr/>
          </p:nvSpPr>
          <p:spPr>
            <a:xfrm>
              <a:off x="592" y="78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6" name="直接连接符 79892"/>
            <p:cNvSpPr/>
            <p:nvPr/>
          </p:nvSpPr>
          <p:spPr>
            <a:xfrm>
              <a:off x="592" y="991"/>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7" name="直接连接符 79893"/>
            <p:cNvSpPr/>
            <p:nvPr/>
          </p:nvSpPr>
          <p:spPr>
            <a:xfrm>
              <a:off x="592" y="1210"/>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8" name="直接连接符 79894"/>
            <p:cNvSpPr/>
            <p:nvPr/>
          </p:nvSpPr>
          <p:spPr>
            <a:xfrm>
              <a:off x="592" y="140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79" name="直接连接符 79895"/>
            <p:cNvSpPr/>
            <p:nvPr/>
          </p:nvSpPr>
          <p:spPr>
            <a:xfrm>
              <a:off x="592" y="163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280" name="文本框 79896"/>
            <p:cNvSpPr txBox="1"/>
            <p:nvPr/>
          </p:nvSpPr>
          <p:spPr>
            <a:xfrm>
              <a:off x="0" y="82"/>
              <a:ext cx="66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i_addr[0]</a:t>
              </a:r>
              <a:endParaRPr lang="en-US" altLang="zh-CN" sz="1600">
                <a:solidFill>
                  <a:schemeClr val="tx1"/>
                </a:solidFill>
                <a:latin typeface="Times New Roman" panose="02020603050405020304" charset="0"/>
                <a:ea typeface="宋体" panose="02010600030101010101" pitchFamily="2" charset="-122"/>
              </a:endParaRPr>
            </a:p>
          </p:txBody>
        </p:sp>
        <p:sp>
          <p:nvSpPr>
            <p:cNvPr id="96281" name="文本框 79897"/>
            <p:cNvSpPr txBox="1"/>
            <p:nvPr/>
          </p:nvSpPr>
          <p:spPr>
            <a:xfrm>
              <a:off x="0" y="307"/>
              <a:ext cx="658" cy="20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i_addr[1]</a:t>
              </a:r>
              <a:endParaRPr lang="en-US" altLang="zh-CN" sz="1600">
                <a:solidFill>
                  <a:schemeClr val="tx1"/>
                </a:solidFill>
                <a:latin typeface="Times New Roman" panose="02020603050405020304" charset="0"/>
                <a:ea typeface="宋体" panose="02010600030101010101" pitchFamily="2" charset="-122"/>
              </a:endParaRPr>
            </a:p>
          </p:txBody>
        </p:sp>
        <p:sp>
          <p:nvSpPr>
            <p:cNvPr id="96282" name="文本框 79898"/>
            <p:cNvSpPr txBox="1"/>
            <p:nvPr/>
          </p:nvSpPr>
          <p:spPr>
            <a:xfrm>
              <a:off x="0" y="520"/>
              <a:ext cx="713" cy="22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i_addr[2]</a:t>
              </a:r>
              <a:endParaRPr lang="en-US" altLang="zh-CN" sz="1600">
                <a:solidFill>
                  <a:schemeClr val="tx1"/>
                </a:solidFill>
                <a:latin typeface="Times New Roman" panose="02020603050405020304" charset="0"/>
                <a:ea typeface="宋体" panose="02010600030101010101" pitchFamily="2" charset="-122"/>
              </a:endParaRPr>
            </a:p>
          </p:txBody>
        </p:sp>
        <p:sp>
          <p:nvSpPr>
            <p:cNvPr id="96283" name="文本框 79899"/>
            <p:cNvSpPr txBox="1"/>
            <p:nvPr/>
          </p:nvSpPr>
          <p:spPr>
            <a:xfrm>
              <a:off x="0" y="727"/>
              <a:ext cx="67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i_addr[3]</a:t>
              </a:r>
              <a:endParaRPr lang="en-US" altLang="zh-CN" sz="1600">
                <a:solidFill>
                  <a:schemeClr val="tx1"/>
                </a:solidFill>
                <a:latin typeface="Times New Roman" panose="02020603050405020304" charset="0"/>
                <a:ea typeface="宋体" panose="02010600030101010101" pitchFamily="2" charset="-122"/>
              </a:endParaRPr>
            </a:p>
          </p:txBody>
        </p:sp>
        <p:sp>
          <p:nvSpPr>
            <p:cNvPr id="96284" name="文本框 79900"/>
            <p:cNvSpPr txBox="1"/>
            <p:nvPr/>
          </p:nvSpPr>
          <p:spPr>
            <a:xfrm>
              <a:off x="1" y="960"/>
              <a:ext cx="694" cy="22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i_addr[4]</a:t>
              </a:r>
              <a:endParaRPr lang="en-US" altLang="zh-CN" sz="1600">
                <a:solidFill>
                  <a:schemeClr val="tx1"/>
                </a:solidFill>
                <a:latin typeface="Times New Roman" panose="02020603050405020304" charset="0"/>
                <a:ea typeface="宋体" panose="02010600030101010101" pitchFamily="2" charset="-122"/>
              </a:endParaRPr>
            </a:p>
          </p:txBody>
        </p:sp>
        <p:sp>
          <p:nvSpPr>
            <p:cNvPr id="96285" name="文本框 79901"/>
            <p:cNvSpPr txBox="1"/>
            <p:nvPr/>
          </p:nvSpPr>
          <p:spPr>
            <a:xfrm>
              <a:off x="0" y="1184"/>
              <a:ext cx="649" cy="24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i_addr[5]</a:t>
              </a:r>
              <a:endParaRPr lang="en-US" altLang="zh-CN" sz="1600">
                <a:solidFill>
                  <a:schemeClr val="tx1"/>
                </a:solidFill>
                <a:latin typeface="Times New Roman" panose="02020603050405020304" charset="0"/>
                <a:ea typeface="宋体" panose="02010600030101010101" pitchFamily="2" charset="-122"/>
              </a:endParaRPr>
            </a:p>
          </p:txBody>
        </p:sp>
        <p:sp>
          <p:nvSpPr>
            <p:cNvPr id="96286" name="文本框 79902"/>
            <p:cNvSpPr txBox="1"/>
            <p:nvPr/>
          </p:nvSpPr>
          <p:spPr>
            <a:xfrm>
              <a:off x="1" y="1417"/>
              <a:ext cx="649" cy="22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i_addr[6]</a:t>
              </a:r>
              <a:endParaRPr lang="en-US" altLang="zh-CN" sz="1600">
                <a:solidFill>
                  <a:schemeClr val="tx1"/>
                </a:solidFill>
                <a:latin typeface="Times New Roman" panose="02020603050405020304" charset="0"/>
                <a:ea typeface="宋体" panose="02010600030101010101" pitchFamily="2" charset="-122"/>
              </a:endParaRPr>
            </a:p>
          </p:txBody>
        </p:sp>
        <p:sp>
          <p:nvSpPr>
            <p:cNvPr id="96287" name="文本框 79903"/>
            <p:cNvSpPr txBox="1"/>
            <p:nvPr/>
          </p:nvSpPr>
          <p:spPr>
            <a:xfrm>
              <a:off x="0" y="1614"/>
              <a:ext cx="668" cy="25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i_addr[7]</a:t>
              </a:r>
              <a:endParaRPr lang="en-US" altLang="zh-CN" sz="1600">
                <a:solidFill>
                  <a:schemeClr val="tx1"/>
                </a:solidFill>
                <a:latin typeface="Times New Roman" panose="02020603050405020304" charset="0"/>
                <a:ea typeface="宋体" panose="02010600030101010101" pitchFamily="2" charset="-122"/>
              </a:endParaRPr>
            </a:p>
          </p:txBody>
        </p:sp>
        <p:sp>
          <p:nvSpPr>
            <p:cNvPr id="96288" name="文本框 79904"/>
            <p:cNvSpPr txBox="1"/>
            <p:nvPr/>
          </p:nvSpPr>
          <p:spPr>
            <a:xfrm>
              <a:off x="808" y="120"/>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387</a:t>
              </a:r>
              <a:endParaRPr lang="en-US" altLang="zh-CN" sz="1600">
                <a:solidFill>
                  <a:schemeClr val="tx1"/>
                </a:solidFill>
                <a:latin typeface="Times New Roman" panose="02020603050405020304" charset="0"/>
                <a:ea typeface="宋体" panose="02010600030101010101" pitchFamily="2" charset="-122"/>
              </a:endParaRPr>
            </a:p>
          </p:txBody>
        </p:sp>
        <p:sp>
          <p:nvSpPr>
            <p:cNvPr id="96289" name="文本框 79905"/>
            <p:cNvSpPr txBox="1"/>
            <p:nvPr/>
          </p:nvSpPr>
          <p:spPr>
            <a:xfrm>
              <a:off x="817" y="35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139</a:t>
              </a:r>
              <a:endParaRPr lang="en-US" altLang="zh-CN" sz="1600">
                <a:solidFill>
                  <a:schemeClr val="tx1"/>
                </a:solidFill>
                <a:latin typeface="Times New Roman" panose="02020603050405020304" charset="0"/>
                <a:ea typeface="宋体" panose="02010600030101010101" pitchFamily="2" charset="-122"/>
              </a:endParaRPr>
            </a:p>
          </p:txBody>
        </p:sp>
        <p:sp>
          <p:nvSpPr>
            <p:cNvPr id="96290" name="文本框 79906"/>
            <p:cNvSpPr txBox="1"/>
            <p:nvPr/>
          </p:nvSpPr>
          <p:spPr>
            <a:xfrm>
              <a:off x="871" y="1394"/>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sp>
          <p:nvSpPr>
            <p:cNvPr id="96291" name="文本框 79907"/>
            <p:cNvSpPr txBox="1"/>
            <p:nvPr/>
          </p:nvSpPr>
          <p:spPr>
            <a:xfrm>
              <a:off x="3094" y="159"/>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96292" name="直接连接符 79908"/>
            <p:cNvSpPr/>
            <p:nvPr/>
          </p:nvSpPr>
          <p:spPr>
            <a:xfrm>
              <a:off x="1314" y="209"/>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9910" name="矩形 79909"/>
            <p:cNvSpPr/>
            <p:nvPr/>
          </p:nvSpPr>
          <p:spPr>
            <a:xfrm>
              <a:off x="2840" y="154"/>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79911" name="矩形 79910"/>
            <p:cNvSpPr/>
            <p:nvPr/>
          </p:nvSpPr>
          <p:spPr>
            <a:xfrm>
              <a:off x="2840" y="521"/>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295" name="文本框 79911"/>
            <p:cNvSpPr txBox="1"/>
            <p:nvPr/>
          </p:nvSpPr>
          <p:spPr>
            <a:xfrm>
              <a:off x="2903" y="318"/>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296" name="文本框 79912"/>
            <p:cNvSpPr txBox="1"/>
            <p:nvPr/>
          </p:nvSpPr>
          <p:spPr>
            <a:xfrm>
              <a:off x="3094" y="1448"/>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58</a:t>
              </a:r>
              <a:endParaRPr lang="en-US" altLang="zh-CN" sz="1600">
                <a:solidFill>
                  <a:schemeClr val="tx1"/>
                </a:solidFill>
                <a:latin typeface="Times New Roman" panose="02020603050405020304" charset="0"/>
                <a:ea typeface="宋体" panose="02010600030101010101" pitchFamily="2" charset="-122"/>
              </a:endParaRPr>
            </a:p>
          </p:txBody>
        </p:sp>
        <p:sp>
          <p:nvSpPr>
            <p:cNvPr id="96297" name="直接连接符 79913"/>
            <p:cNvSpPr/>
            <p:nvPr/>
          </p:nvSpPr>
          <p:spPr>
            <a:xfrm>
              <a:off x="1314" y="1518"/>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9915" name="矩形 79914"/>
            <p:cNvSpPr/>
            <p:nvPr/>
          </p:nvSpPr>
          <p:spPr>
            <a:xfrm>
              <a:off x="2840" y="1453"/>
              <a:ext cx="258" cy="165"/>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79916" name="矩形 79915"/>
            <p:cNvSpPr/>
            <p:nvPr/>
          </p:nvSpPr>
          <p:spPr>
            <a:xfrm>
              <a:off x="2840" y="1826"/>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00" name="文本框 79916"/>
            <p:cNvSpPr txBox="1"/>
            <p:nvPr/>
          </p:nvSpPr>
          <p:spPr>
            <a:xfrm>
              <a:off x="2886" y="1616"/>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79918" name="矩形 79917"/>
            <p:cNvSpPr/>
            <p:nvPr/>
          </p:nvSpPr>
          <p:spPr>
            <a:xfrm>
              <a:off x="3942" y="2220"/>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79919" name="矩形 79918"/>
            <p:cNvSpPr/>
            <p:nvPr/>
          </p:nvSpPr>
          <p:spPr>
            <a:xfrm>
              <a:off x="3942" y="2608"/>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03" name="文本框 79919"/>
            <p:cNvSpPr txBox="1"/>
            <p:nvPr/>
          </p:nvSpPr>
          <p:spPr>
            <a:xfrm>
              <a:off x="3994" y="2382"/>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304" name="直接连接符 79920"/>
            <p:cNvSpPr/>
            <p:nvPr/>
          </p:nvSpPr>
          <p:spPr>
            <a:xfrm>
              <a:off x="1187" y="2238"/>
              <a:ext cx="89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9922" name="矩形 79921"/>
            <p:cNvSpPr/>
            <p:nvPr/>
          </p:nvSpPr>
          <p:spPr>
            <a:xfrm>
              <a:off x="3942" y="2949"/>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06" name="直接连接符 79922"/>
            <p:cNvSpPr/>
            <p:nvPr/>
          </p:nvSpPr>
          <p:spPr>
            <a:xfrm>
              <a:off x="3560" y="302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9924" name="矩形 79923"/>
            <p:cNvSpPr/>
            <p:nvPr/>
          </p:nvSpPr>
          <p:spPr>
            <a:xfrm>
              <a:off x="3942" y="3292"/>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08" name="直接连接符 79924"/>
            <p:cNvSpPr/>
            <p:nvPr/>
          </p:nvSpPr>
          <p:spPr>
            <a:xfrm>
              <a:off x="2416" y="2951"/>
              <a:ext cx="72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09" name="直接连接符 79925"/>
            <p:cNvSpPr/>
            <p:nvPr/>
          </p:nvSpPr>
          <p:spPr>
            <a:xfrm>
              <a:off x="1187" y="1765"/>
              <a:ext cx="9" cy="472"/>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10" name="文本框 79926"/>
            <p:cNvSpPr txBox="1"/>
            <p:nvPr/>
          </p:nvSpPr>
          <p:spPr>
            <a:xfrm>
              <a:off x="864" y="574"/>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311" name="文本框 79927"/>
            <p:cNvSpPr txBox="1"/>
            <p:nvPr/>
          </p:nvSpPr>
          <p:spPr>
            <a:xfrm>
              <a:off x="3976" y="3094"/>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312" name="文本框 79928"/>
            <p:cNvSpPr txBox="1"/>
            <p:nvPr/>
          </p:nvSpPr>
          <p:spPr>
            <a:xfrm>
              <a:off x="2167" y="202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482</a:t>
              </a:r>
              <a:endParaRPr lang="en-US" altLang="zh-CN" sz="1600">
                <a:solidFill>
                  <a:schemeClr val="tx1"/>
                </a:solidFill>
                <a:latin typeface="Times New Roman" panose="02020603050405020304" charset="0"/>
                <a:ea typeface="宋体" panose="02010600030101010101" pitchFamily="2" charset="-122"/>
              </a:endParaRPr>
            </a:p>
          </p:txBody>
        </p:sp>
        <p:grpSp>
          <p:nvGrpSpPr>
            <p:cNvPr id="96313" name="组合 79929"/>
            <p:cNvGrpSpPr/>
            <p:nvPr/>
          </p:nvGrpSpPr>
          <p:grpSpPr>
            <a:xfrm>
              <a:off x="2080" y="2229"/>
              <a:ext cx="478" cy="476"/>
              <a:chOff x="0" y="0"/>
              <a:chExt cx="478" cy="476"/>
            </a:xfrm>
          </p:grpSpPr>
          <p:sp>
            <p:nvSpPr>
              <p:cNvPr id="79931" name="矩形 7993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15" name="直接连接符 7993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16" name="直接连接符 7993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6317" name="文本框 79933"/>
            <p:cNvSpPr txBox="1"/>
            <p:nvPr/>
          </p:nvSpPr>
          <p:spPr>
            <a:xfrm>
              <a:off x="2167" y="2202"/>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768</a:t>
              </a:r>
              <a:endParaRPr lang="en-US" altLang="zh-CN" sz="1600">
                <a:solidFill>
                  <a:schemeClr val="tx1"/>
                </a:solidFill>
                <a:latin typeface="Times New Roman" panose="02020603050405020304" charset="0"/>
                <a:ea typeface="宋体" panose="02010600030101010101" pitchFamily="2" charset="-122"/>
              </a:endParaRPr>
            </a:p>
          </p:txBody>
        </p:sp>
        <p:sp>
          <p:nvSpPr>
            <p:cNvPr id="96318" name="文本框 79934"/>
            <p:cNvSpPr txBox="1"/>
            <p:nvPr/>
          </p:nvSpPr>
          <p:spPr>
            <a:xfrm>
              <a:off x="2187" y="2519"/>
              <a:ext cx="346"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389</a:t>
              </a:r>
              <a:endParaRPr lang="en-US" altLang="zh-CN" sz="1600">
                <a:solidFill>
                  <a:schemeClr val="tx1"/>
                </a:solidFill>
                <a:latin typeface="Times New Roman" panose="02020603050405020304" charset="0"/>
                <a:ea typeface="宋体" panose="02010600030101010101" pitchFamily="2" charset="-122"/>
              </a:endParaRPr>
            </a:p>
          </p:txBody>
        </p:sp>
        <p:sp>
          <p:nvSpPr>
            <p:cNvPr id="96319" name="文本框 79935"/>
            <p:cNvSpPr txBox="1"/>
            <p:nvPr/>
          </p:nvSpPr>
          <p:spPr>
            <a:xfrm>
              <a:off x="2247" y="2371"/>
              <a:ext cx="299" cy="22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nvGrpSpPr>
            <p:cNvPr id="96320" name="组合 79936"/>
            <p:cNvGrpSpPr/>
            <p:nvPr/>
          </p:nvGrpSpPr>
          <p:grpSpPr>
            <a:xfrm>
              <a:off x="3130" y="2057"/>
              <a:ext cx="515" cy="718"/>
              <a:chOff x="0" y="0"/>
              <a:chExt cx="515" cy="718"/>
            </a:xfrm>
          </p:grpSpPr>
          <p:sp>
            <p:nvSpPr>
              <p:cNvPr id="96321" name="文本框 79937"/>
              <p:cNvSpPr txBox="1"/>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768</a:t>
                </a:r>
                <a:endParaRPr lang="en-US" altLang="zh-CN" sz="1600">
                  <a:solidFill>
                    <a:schemeClr val="tx1"/>
                  </a:solidFill>
                  <a:latin typeface="Times New Roman" panose="02020603050405020304" charset="0"/>
                  <a:ea typeface="宋体" panose="02010600030101010101" pitchFamily="2" charset="-122"/>
                </a:endParaRPr>
              </a:p>
            </p:txBody>
          </p:sp>
          <p:grpSp>
            <p:nvGrpSpPr>
              <p:cNvPr id="96322" name="组合 79938"/>
              <p:cNvGrpSpPr/>
              <p:nvPr/>
            </p:nvGrpSpPr>
            <p:grpSpPr>
              <a:xfrm>
                <a:off x="0" y="208"/>
                <a:ext cx="478" cy="476"/>
                <a:chOff x="0" y="0"/>
                <a:chExt cx="478" cy="476"/>
              </a:xfrm>
            </p:grpSpPr>
            <p:sp>
              <p:nvSpPr>
                <p:cNvPr id="79940" name="矩形 7993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24" name="直接连接符 79940"/>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25" name="直接连接符 79941"/>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6326" name="文本框 79942"/>
              <p:cNvSpPr txBox="1"/>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296</a:t>
                </a:r>
                <a:endParaRPr lang="en-US" altLang="zh-CN" sz="1600">
                  <a:solidFill>
                    <a:schemeClr val="tx1"/>
                  </a:solidFill>
                  <a:latin typeface="Times New Roman" panose="02020603050405020304" charset="0"/>
                  <a:ea typeface="宋体" panose="02010600030101010101" pitchFamily="2" charset="-122"/>
                </a:endParaRPr>
              </a:p>
            </p:txBody>
          </p:sp>
          <p:sp>
            <p:nvSpPr>
              <p:cNvPr id="96327" name="文本框 79943"/>
              <p:cNvSpPr txBox="1"/>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87</a:t>
                </a:r>
                <a:endParaRPr lang="en-US" altLang="zh-CN" sz="1600">
                  <a:solidFill>
                    <a:schemeClr val="tx1"/>
                  </a:solidFill>
                  <a:latin typeface="Times New Roman" panose="02020603050405020304" charset="0"/>
                  <a:ea typeface="宋体" panose="02010600030101010101" pitchFamily="2" charset="-122"/>
                </a:endParaRPr>
              </a:p>
            </p:txBody>
          </p:sp>
          <p:sp>
            <p:nvSpPr>
              <p:cNvPr id="96328" name="文本框 79944"/>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grpSp>
          <p:nvGrpSpPr>
            <p:cNvPr id="96329" name="组合 79945"/>
            <p:cNvGrpSpPr/>
            <p:nvPr/>
          </p:nvGrpSpPr>
          <p:grpSpPr>
            <a:xfrm>
              <a:off x="2033" y="1307"/>
              <a:ext cx="515" cy="718"/>
              <a:chOff x="0" y="0"/>
              <a:chExt cx="515" cy="718"/>
            </a:xfrm>
          </p:grpSpPr>
          <p:sp>
            <p:nvSpPr>
              <p:cNvPr id="96330" name="文本框 79946"/>
              <p:cNvSpPr txBox="1"/>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200</a:t>
                </a:r>
                <a:endParaRPr lang="en-US" altLang="zh-CN" sz="1600">
                  <a:solidFill>
                    <a:schemeClr val="tx1"/>
                  </a:solidFill>
                  <a:latin typeface="Times New Roman" panose="02020603050405020304" charset="0"/>
                  <a:ea typeface="宋体" panose="02010600030101010101" pitchFamily="2" charset="-122"/>
                </a:endParaRPr>
              </a:p>
            </p:txBody>
          </p:sp>
          <p:grpSp>
            <p:nvGrpSpPr>
              <p:cNvPr id="96331" name="组合 79947"/>
              <p:cNvGrpSpPr/>
              <p:nvPr/>
            </p:nvGrpSpPr>
            <p:grpSpPr>
              <a:xfrm>
                <a:off x="0" y="208"/>
                <a:ext cx="478" cy="476"/>
                <a:chOff x="0" y="0"/>
                <a:chExt cx="478" cy="476"/>
              </a:xfrm>
            </p:grpSpPr>
            <p:sp>
              <p:nvSpPr>
                <p:cNvPr id="79949" name="矩形 7994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33" name="直接连接符 7994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34" name="直接连接符 7995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6335" name="文本框 79951"/>
              <p:cNvSpPr txBox="1"/>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 58</a:t>
                </a:r>
                <a:endParaRPr lang="en-US" altLang="zh-CN" sz="1600">
                  <a:solidFill>
                    <a:schemeClr val="tx1"/>
                  </a:solidFill>
                  <a:latin typeface="Times New Roman" panose="02020603050405020304" charset="0"/>
                  <a:ea typeface="宋体" panose="02010600030101010101" pitchFamily="2" charset="-122"/>
                </a:endParaRPr>
              </a:p>
            </p:txBody>
          </p:sp>
          <p:sp>
            <p:nvSpPr>
              <p:cNvPr id="96336" name="文本框 79952"/>
              <p:cNvSpPr txBox="1"/>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93</a:t>
                </a:r>
                <a:endParaRPr lang="en-US" altLang="zh-CN" sz="1600">
                  <a:solidFill>
                    <a:schemeClr val="tx1"/>
                  </a:solidFill>
                  <a:latin typeface="Times New Roman" panose="02020603050405020304" charset="0"/>
                  <a:ea typeface="宋体" panose="02010600030101010101" pitchFamily="2" charset="-122"/>
                </a:endParaRPr>
              </a:p>
            </p:txBody>
          </p:sp>
          <p:sp>
            <p:nvSpPr>
              <p:cNvPr id="96337" name="文本框 79953"/>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96338" name="文本框 79954"/>
            <p:cNvSpPr txBox="1"/>
            <p:nvPr/>
          </p:nvSpPr>
          <p:spPr>
            <a:xfrm>
              <a:off x="3166" y="488"/>
              <a:ext cx="26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37</a:t>
              </a:r>
              <a:endParaRPr lang="en-US" altLang="zh-CN" sz="1600">
                <a:solidFill>
                  <a:schemeClr val="tx1"/>
                </a:solidFill>
                <a:latin typeface="Times New Roman" panose="02020603050405020304" charset="0"/>
                <a:ea typeface="宋体" panose="02010600030101010101" pitchFamily="2" charset="-122"/>
              </a:endParaRPr>
            </a:p>
          </p:txBody>
        </p:sp>
        <p:sp>
          <p:nvSpPr>
            <p:cNvPr id="96339" name="文本框 79955"/>
            <p:cNvSpPr txBox="1"/>
            <p:nvPr/>
          </p:nvSpPr>
          <p:spPr>
            <a:xfrm>
              <a:off x="3112" y="1795"/>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93</a:t>
              </a:r>
              <a:endParaRPr lang="en-US" altLang="zh-CN" sz="1600">
                <a:solidFill>
                  <a:schemeClr val="tx1"/>
                </a:solidFill>
                <a:latin typeface="Times New Roman" panose="02020603050405020304" charset="0"/>
                <a:ea typeface="宋体" panose="02010600030101010101" pitchFamily="2" charset="-122"/>
              </a:endParaRPr>
            </a:p>
          </p:txBody>
        </p:sp>
        <p:sp>
          <p:nvSpPr>
            <p:cNvPr id="96340" name="文本框 79956"/>
            <p:cNvSpPr txBox="1"/>
            <p:nvPr/>
          </p:nvSpPr>
          <p:spPr>
            <a:xfrm>
              <a:off x="870" y="163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482</a:t>
              </a:r>
              <a:endParaRPr lang="en-US" altLang="zh-CN" sz="1600">
                <a:solidFill>
                  <a:schemeClr val="tx1"/>
                </a:solidFill>
                <a:latin typeface="Times New Roman" panose="02020603050405020304" charset="0"/>
                <a:ea typeface="宋体" panose="02010600030101010101" pitchFamily="2" charset="-122"/>
              </a:endParaRPr>
            </a:p>
          </p:txBody>
        </p:sp>
        <p:sp>
          <p:nvSpPr>
            <p:cNvPr id="96341" name="文本框 79957"/>
            <p:cNvSpPr txBox="1"/>
            <p:nvPr/>
          </p:nvSpPr>
          <p:spPr>
            <a:xfrm>
              <a:off x="4241" y="2590"/>
              <a:ext cx="259"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87</a:t>
              </a:r>
              <a:endParaRPr lang="en-US" altLang="zh-CN" sz="1600">
                <a:solidFill>
                  <a:schemeClr val="tx1"/>
                </a:solidFill>
                <a:latin typeface="Times New Roman" panose="02020603050405020304" charset="0"/>
                <a:ea typeface="宋体" panose="02010600030101010101" pitchFamily="2" charset="-122"/>
              </a:endParaRPr>
            </a:p>
          </p:txBody>
        </p:sp>
        <p:sp>
          <p:nvSpPr>
            <p:cNvPr id="96342" name="文本框 79958"/>
            <p:cNvSpPr txBox="1"/>
            <p:nvPr/>
          </p:nvSpPr>
          <p:spPr>
            <a:xfrm>
              <a:off x="2120"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387</a:t>
              </a:r>
              <a:endParaRPr lang="en-US" altLang="zh-CN" sz="1600">
                <a:solidFill>
                  <a:schemeClr val="tx1"/>
                </a:solidFill>
                <a:latin typeface="Times New Roman" panose="02020603050405020304" charset="0"/>
                <a:ea typeface="宋体" panose="02010600030101010101" pitchFamily="2" charset="-122"/>
              </a:endParaRPr>
            </a:p>
          </p:txBody>
        </p:sp>
        <p:grpSp>
          <p:nvGrpSpPr>
            <p:cNvPr id="96343" name="组合 79959"/>
            <p:cNvGrpSpPr/>
            <p:nvPr/>
          </p:nvGrpSpPr>
          <p:grpSpPr>
            <a:xfrm>
              <a:off x="2033" y="208"/>
              <a:ext cx="478" cy="476"/>
              <a:chOff x="0" y="0"/>
              <a:chExt cx="478" cy="476"/>
            </a:xfrm>
          </p:grpSpPr>
          <p:sp>
            <p:nvSpPr>
              <p:cNvPr id="79961" name="矩形 7996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45" name="直接连接符 7996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46" name="直接连接符 7996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6347" name="文本框 79963"/>
            <p:cNvSpPr txBox="1"/>
            <p:nvPr/>
          </p:nvSpPr>
          <p:spPr>
            <a:xfrm>
              <a:off x="2094"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96348" name="文本框 79964"/>
            <p:cNvSpPr txBox="1"/>
            <p:nvPr/>
          </p:nvSpPr>
          <p:spPr>
            <a:xfrm>
              <a:off x="2167"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37</a:t>
              </a:r>
              <a:endParaRPr lang="en-US" altLang="zh-CN" sz="1600">
                <a:solidFill>
                  <a:schemeClr val="tx1"/>
                </a:solidFill>
                <a:latin typeface="Times New Roman" panose="02020603050405020304" charset="0"/>
                <a:ea typeface="宋体" panose="02010600030101010101" pitchFamily="2" charset="-122"/>
              </a:endParaRPr>
            </a:p>
          </p:txBody>
        </p:sp>
        <p:sp>
          <p:nvSpPr>
            <p:cNvPr id="96349" name="文本框 79965"/>
            <p:cNvSpPr txBox="1"/>
            <p:nvPr/>
          </p:nvSpPr>
          <p:spPr>
            <a:xfrm>
              <a:off x="2201"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sz="1600"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6350" name="文本框 79966"/>
            <p:cNvSpPr txBox="1"/>
            <p:nvPr/>
          </p:nvSpPr>
          <p:spPr>
            <a:xfrm>
              <a:off x="3217" y="274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389</a:t>
              </a:r>
              <a:endParaRPr lang="en-US" altLang="zh-CN" sz="1600">
                <a:solidFill>
                  <a:schemeClr val="tx1"/>
                </a:solidFill>
                <a:latin typeface="Times New Roman" panose="02020603050405020304" charset="0"/>
                <a:ea typeface="宋体" panose="02010600030101010101" pitchFamily="2" charset="-122"/>
              </a:endParaRPr>
            </a:p>
          </p:txBody>
        </p:sp>
        <p:grpSp>
          <p:nvGrpSpPr>
            <p:cNvPr id="96351" name="组合 79967"/>
            <p:cNvGrpSpPr/>
            <p:nvPr/>
          </p:nvGrpSpPr>
          <p:grpSpPr>
            <a:xfrm>
              <a:off x="3130" y="2949"/>
              <a:ext cx="478" cy="476"/>
              <a:chOff x="0" y="0"/>
              <a:chExt cx="478" cy="476"/>
            </a:xfrm>
          </p:grpSpPr>
          <p:sp>
            <p:nvSpPr>
              <p:cNvPr id="79969" name="矩形 7996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6353" name="直接连接符 7996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6354" name="直接连接符 7997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96356" name="文本框 79972"/>
            <p:cNvSpPr txBox="1"/>
            <p:nvPr/>
          </p:nvSpPr>
          <p:spPr>
            <a:xfrm>
              <a:off x="3171" y="3239"/>
              <a:ext cx="417" cy="22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 108</a:t>
              </a:r>
              <a:endParaRPr lang="en-US" altLang="zh-CN" sz="1600">
                <a:solidFill>
                  <a:schemeClr val="tx1"/>
                </a:solidFill>
                <a:latin typeface="Times New Roman" panose="02020603050405020304" charset="0"/>
                <a:ea typeface="宋体" panose="02010600030101010101" pitchFamily="2" charset="-122"/>
              </a:endParaRPr>
            </a:p>
          </p:txBody>
        </p:sp>
        <p:sp>
          <p:nvSpPr>
            <p:cNvPr id="96358" name="文本框 79974"/>
            <p:cNvSpPr txBox="1"/>
            <p:nvPr/>
          </p:nvSpPr>
          <p:spPr>
            <a:xfrm>
              <a:off x="4196" y="3264"/>
              <a:ext cx="410"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108</a:t>
              </a:r>
              <a:endParaRPr lang="en-US" altLang="zh-CN" sz="1600">
                <a:solidFill>
                  <a:schemeClr val="tx1"/>
                </a:solidFill>
                <a:latin typeface="Times New Roman" panose="02020603050405020304" charset="0"/>
                <a:ea typeface="宋体" panose="02010600030101010101" pitchFamily="2" charset="-122"/>
              </a:endParaRPr>
            </a:p>
          </p:txBody>
        </p:sp>
      </p:grpSp>
      <p:sp>
        <p:nvSpPr>
          <p:cNvPr id="79976" name="文本框 79975"/>
          <p:cNvSpPr txBox="1"/>
          <p:nvPr/>
        </p:nvSpPr>
        <p:spPr>
          <a:xfrm>
            <a:off x="2128838" y="60975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anose="02010600030101010101" pitchFamily="2" charset="-122"/>
              </a:rPr>
              <a:t>UNIX 7</a:t>
            </a:r>
            <a:r>
              <a:rPr lang="en-US" altLang="zh-CN" sz="1600" b="0">
                <a:solidFill>
                  <a:schemeClr val="tx1"/>
                </a:solidFill>
                <a:latin typeface="Arial" panose="02080604020202020204" pitchFamily="34" charset="0"/>
                <a:ea typeface="宋体" panose="02010600030101010101" pitchFamily="2" charset="-122"/>
              </a:rPr>
              <a:t> </a:t>
            </a:r>
            <a:r>
              <a:rPr lang="zh-CN" altLang="en-US" sz="1600" b="0">
                <a:solidFill>
                  <a:schemeClr val="tx1"/>
                </a:solidFill>
                <a:latin typeface="Arial" panose="02080604020202020204" pitchFamily="34" charset="0"/>
                <a:ea typeface="宋体" panose="02010600030101010101" pitchFamily="2" charset="-122"/>
              </a:rPr>
              <a:t>版本的巨型文件结构</a:t>
            </a:r>
            <a:endParaRPr lang="zh-CN" altLang="en-US" sz="1600" b="0">
              <a:solidFill>
                <a:schemeClr val="tx1"/>
              </a:solidFill>
              <a:latin typeface="Arial" panose="02080604020202020204" pitchFamily="34" charset="0"/>
              <a:ea typeface="宋体" panose="02010600030101010101" pitchFamily="2" charset="-122"/>
            </a:endParaRPr>
          </a:p>
        </p:txBody>
      </p:sp>
      <p:sp>
        <p:nvSpPr>
          <p:cNvPr id="79977" name="矩形 7997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2" name="文本框 79942"/>
          <p:cNvSpPr txBox="1"/>
          <p:nvPr/>
        </p:nvSpPr>
        <p:spPr>
          <a:xfrm>
            <a:off x="6204023" y="5359998"/>
            <a:ext cx="653370" cy="337185"/>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466</a:t>
            </a:r>
            <a:endParaRPr lang="en-US" altLang="zh-CN" sz="1600">
              <a:solidFill>
                <a:schemeClr val="tx1"/>
              </a:solidFill>
              <a:latin typeface="Times New Roman" panose="02020603050405020304" charset="0"/>
              <a:ea typeface="宋体" panose="02010600030101010101" pitchFamily="2" charset="-122"/>
            </a:endParaRPr>
          </a:p>
        </p:txBody>
      </p:sp>
      <p:sp>
        <p:nvSpPr>
          <p:cNvPr id="3" name="文本框 79942"/>
          <p:cNvSpPr txBox="1"/>
          <p:nvPr/>
        </p:nvSpPr>
        <p:spPr>
          <a:xfrm>
            <a:off x="6285303" y="5624158"/>
            <a:ext cx="653370" cy="337185"/>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charset="0"/>
                <a:ea typeface="宋体" panose="02010600030101010101" pitchFamily="2" charset="-122"/>
              </a:rPr>
              <a:t>...</a:t>
            </a:r>
            <a:endParaRPr lang="en-US" altLang="zh-CN" sz="1600" b="0">
              <a:solidFill>
                <a:schemeClr val="tx1"/>
              </a:solidFill>
              <a:latin typeface="Times New Roman" panose="02020603050405020304" charset="0"/>
              <a:ea typeface="宋体" panose="02010600030101010101" pitchFamily="2" charset="-122"/>
            </a:endParaRPr>
          </a:p>
        </p:txBody>
      </p:sp>
      <p:sp>
        <p:nvSpPr>
          <p:cNvPr id="4" name="文本框 3"/>
          <p:cNvSpPr txBox="1"/>
          <p:nvPr/>
        </p:nvSpPr>
        <p:spPr>
          <a:xfrm>
            <a:off x="6529070" y="1984375"/>
            <a:ext cx="2509520" cy="1370965"/>
          </a:xfrm>
          <a:prstGeom prst="rect">
            <a:avLst/>
          </a:prstGeom>
          <a:noFill/>
        </p:spPr>
        <p:txBody>
          <a:bodyPr wrap="square" rtlCol="0" anchor="t">
            <a:spAutoFit/>
          </a:bodyPr>
          <a:p>
            <a:pPr marL="533400" lvl="0" indent="-533400" fontAlgn="base">
              <a:lnSpc>
                <a:spcPct val="130000"/>
              </a:lnSpc>
            </a:pPr>
            <a:r>
              <a:rPr lang="en-US" altLang="zh-CN" sz="1600">
                <a:solidFill>
                  <a:schemeClr val="tx1"/>
                </a:solidFill>
                <a:latin typeface="Times New Roman" panose="02020603050405020304" charset="0"/>
                <a:cs typeface="+mn-ea"/>
                <a:sym typeface="+mn-ea"/>
              </a:rPr>
              <a:t>i_addr[0] ~ i_addr[6]  </a:t>
            </a:r>
            <a:endParaRPr lang="en-US" altLang="zh-CN" sz="16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1600">
                <a:solidFill>
                  <a:schemeClr val="tx1"/>
                </a:solidFill>
                <a:latin typeface="Times New Roman" panose="02020603050405020304" charset="0"/>
                <a:cs typeface="+mn-ea"/>
                <a:sym typeface="+mn-ea"/>
              </a:rPr>
              <a:t>       </a:t>
            </a:r>
            <a:r>
              <a:rPr lang="zh-CN" altLang="en-US" sz="1600">
                <a:solidFill>
                  <a:schemeClr val="tx1"/>
                </a:solidFill>
                <a:latin typeface="Times New Roman" panose="02020603050405020304" charset="0"/>
                <a:cs typeface="+mn-ea"/>
                <a:sym typeface="+mn-ea"/>
              </a:rPr>
              <a:t>用于一级间接索引</a:t>
            </a:r>
            <a:endParaRPr lang="zh-CN" altLang="en-US" sz="16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pPr>
            <a:r>
              <a:rPr lang="en-US" altLang="zh-CN" sz="1600">
                <a:solidFill>
                  <a:schemeClr val="tx1"/>
                </a:solidFill>
                <a:latin typeface="Times New Roman" panose="02020603050405020304" charset="0"/>
                <a:cs typeface="+mn-ea"/>
                <a:sym typeface="+mn-ea"/>
              </a:rPr>
              <a:t>i_addr[7]</a:t>
            </a:r>
            <a:endParaRPr lang="en-US" altLang="zh-CN" sz="16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1600">
                <a:solidFill>
                  <a:schemeClr val="tx1"/>
                </a:solidFill>
                <a:latin typeface="Times New Roman" panose="02020603050405020304" charset="0"/>
                <a:cs typeface="+mn-ea"/>
                <a:sym typeface="+mn-ea"/>
              </a:rPr>
              <a:t>       </a:t>
            </a:r>
            <a:r>
              <a:rPr lang="zh-CN" altLang="en-US" sz="1600">
                <a:solidFill>
                  <a:schemeClr val="tx1"/>
                </a:solidFill>
                <a:latin typeface="Times New Roman" panose="02020603050405020304" charset="0"/>
                <a:cs typeface="+mn-ea"/>
                <a:sym typeface="+mn-ea"/>
              </a:rPr>
              <a:t>用于二级间接索引</a:t>
            </a:r>
            <a:endParaRPr lang="zh-CN" altLang="en-US" sz="1600">
              <a:solidFill>
                <a:schemeClr val="tx1"/>
              </a:solidFill>
              <a:latin typeface="Times New Roman" panose="02020603050405020304" charset="0"/>
              <a:cs typeface="+mn-ea"/>
              <a:sym typeface="+mn-ea"/>
            </a:endParaRPr>
          </a:p>
        </p:txBody>
      </p:sp>
      <p:sp>
        <p:nvSpPr>
          <p:cNvPr id="5" name="文本框 4"/>
          <p:cNvSpPr txBox="1"/>
          <p:nvPr/>
        </p:nvSpPr>
        <p:spPr>
          <a:xfrm>
            <a:off x="381000" y="4685030"/>
            <a:ext cx="3486150" cy="810260"/>
          </a:xfrm>
          <a:prstGeom prst="rect">
            <a:avLst/>
          </a:prstGeom>
          <a:noFill/>
        </p:spPr>
        <p:txBody>
          <a:bodyPr wrap="square" rtlCol="0" anchor="t">
            <a:spAutoFit/>
          </a:bodyPr>
          <a:p>
            <a:pPr marL="533400" lvl="0" indent="-533400" fontAlgn="base">
              <a:lnSpc>
                <a:spcPct val="130000"/>
              </a:lnSpc>
            </a:pPr>
            <a:r>
              <a:rPr lang="zh-CN" altLang="en-US" sz="1800">
                <a:solidFill>
                  <a:schemeClr val="tx1"/>
                </a:solidFill>
                <a:latin typeface="Times New Roman" panose="02020603050405020304" charset="0"/>
                <a:cs typeface="+mn-ea"/>
                <a:sym typeface="+mn-ea"/>
              </a:rPr>
              <a:t>支持的文件最大可为</a:t>
            </a:r>
            <a:endParaRPr lang="zh-CN" altLang="en-US" sz="18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1800">
                <a:solidFill>
                  <a:schemeClr val="tx1"/>
                </a:solidFill>
                <a:latin typeface="Times New Roman" panose="02020603050405020304" charset="0"/>
                <a:cs typeface="+mn-ea"/>
                <a:sym typeface="+mn-ea"/>
              </a:rPr>
              <a:t>        </a:t>
            </a:r>
            <a:r>
              <a:rPr lang="en-US" altLang="zh-CN" sz="1800">
                <a:solidFill>
                  <a:schemeClr val="tx1"/>
                </a:solidFill>
                <a:latin typeface="Times New Roman" panose="02020603050405020304" charset="0"/>
                <a:cs typeface="+mn-ea"/>
                <a:sym typeface="+mn-ea"/>
              </a:rPr>
              <a:t>(7×256 + 256</a:t>
            </a:r>
            <a:r>
              <a:rPr lang="en-US" altLang="zh-CN" sz="1800" baseline="30000">
                <a:solidFill>
                  <a:schemeClr val="tx1"/>
                </a:solidFill>
                <a:latin typeface="Times New Roman" panose="02020603050405020304" charset="0"/>
                <a:cs typeface="+mn-ea"/>
                <a:sym typeface="+mn-ea"/>
              </a:rPr>
              <a:t>2</a:t>
            </a:r>
            <a:r>
              <a:rPr lang="en-US" altLang="zh-CN" sz="1800">
                <a:solidFill>
                  <a:schemeClr val="tx1"/>
                </a:solidFill>
                <a:latin typeface="Times New Roman" panose="02020603050405020304" charset="0"/>
                <a:cs typeface="+mn-ea"/>
                <a:sym typeface="+mn-ea"/>
              </a:rPr>
              <a:t> )×512B</a:t>
            </a:r>
            <a:endParaRPr lang="en-US" altLang="zh-CN" sz="1800">
              <a:solidFill>
                <a:schemeClr val="tx1"/>
              </a:solidFill>
              <a:latin typeface="Times New Roman" panose="02020603050405020304"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7"/>
                                            </p:txEl>
                                          </p:spTgt>
                                        </p:tgtEl>
                                        <p:attrNameLst>
                                          <p:attrName>style.visibility</p:attrName>
                                        </p:attrNameLst>
                                      </p:cBhvr>
                                      <p:to>
                                        <p:strVal val="visible"/>
                                      </p:to>
                                    </p:set>
                                    <p:anim calcmode="lin" valueType="num">
                                      <p:cBhvr additive="base">
                                        <p:cTn id="7" dur="1000" fill="hold"/>
                                        <p:tgtEl>
                                          <p:spTgt spid="79875">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ppt_x"/>
                                          </p:val>
                                        </p:tav>
                                        <p:tav tm="100000">
                                          <p:val>
                                            <p:strVal val="#ppt_x"/>
                                          </p:val>
                                        </p:tav>
                                      </p:tavLst>
                                    </p:anim>
                                    <p:anim calcmode="lin" valueType="num">
                                      <p:cBhvr additive="base">
                                        <p:cTn id="14"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7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323850" y="501650"/>
            <a:ext cx="8632825" cy="987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dirty="0">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dirty="0">
                <a:solidFill>
                  <a:srgbClr val="000099"/>
                </a:solidFill>
                <a:latin typeface="Times New Roman" panose="02020603050405020304" charset="0"/>
                <a:ea typeface="宋体" panose="02010600030101010101" pitchFamily="2" charset="-122"/>
                <a:cs typeface="+mn-ea"/>
              </a:rPr>
              <a:t>UNIX system ⅴ的文件索引结构</a:t>
            </a:r>
            <a:endParaRPr lang="zh-CN" altLang="en-US" sz="2400" b="1" strike="noStrike" noProof="1" dirty="0">
              <a:solidFill>
                <a:srgbClr val="000099"/>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2000" strike="noStrike" noProof="1" dirty="0">
                <a:solidFill>
                  <a:schemeClr val="tx1"/>
                </a:solidFill>
                <a:latin typeface="Times New Roman" panose="02020603050405020304" charset="0"/>
                <a:ea typeface="宋体" panose="02010600030101010101" pitchFamily="2" charset="-122"/>
                <a:cs typeface="+mn-cs"/>
              </a:rPr>
              <a:t>UNIX system  V 采用 i_addr[13]地址表来构造文件的索引结构。</a:t>
            </a:r>
            <a:endParaRPr lang="zh-CN" altLang="en-US" sz="2000" strike="noStrike" noProof="1" dirty="0">
              <a:solidFill>
                <a:schemeClr val="tx1"/>
              </a:solidFill>
              <a:latin typeface="Times New Roman" panose="02020603050405020304" charset="0"/>
              <a:ea typeface="宋体" panose="02010600030101010101" pitchFamily="2" charset="-122"/>
            </a:endParaRPr>
          </a:p>
        </p:txBody>
      </p:sp>
      <p:sp>
        <p:nvSpPr>
          <p:cNvPr id="98306" name="文本框 81922"/>
          <p:cNvSpPr txBox="1"/>
          <p:nvPr/>
        </p:nvSpPr>
        <p:spPr>
          <a:xfrm>
            <a:off x="8507413" y="6524625"/>
            <a:ext cx="376237"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55</a:t>
            </a:r>
            <a:endParaRPr lang="en-US" altLang="zh-CN" b="0">
              <a:solidFill>
                <a:schemeClr val="tx2"/>
              </a:solidFill>
              <a:latin typeface="Times New Roman" panose="02020603050405020304" charset="0"/>
              <a:ea typeface="宋体" panose="02010600030101010101" pitchFamily="2" charset="-122"/>
            </a:endParaRPr>
          </a:p>
        </p:txBody>
      </p:sp>
      <p:sp>
        <p:nvSpPr>
          <p:cNvPr id="81924" name="矩形 81923"/>
          <p:cNvSpPr/>
          <p:nvPr/>
        </p:nvSpPr>
        <p:spPr>
          <a:xfrm>
            <a:off x="52388" y="5491163"/>
            <a:ext cx="5440363"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anose="02010600030101010101" pitchFamily="2" charset="-122"/>
                <a:cs typeface="+mn-ea"/>
              </a:rPr>
              <a:t>系统支持的文件最大可为：</a:t>
            </a:r>
            <a:r>
              <a:rPr lang="en-US" altLang="zh-CN" sz="2400" strike="noStrike" noProof="1">
                <a:solidFill>
                  <a:schemeClr val="tx1"/>
                </a:solidFill>
                <a:latin typeface="Times New Roman" panose="02020603050405020304" charset="0"/>
                <a:ea typeface="宋体" panose="02010600030101010101" pitchFamily="2" charset="-122"/>
                <a:cs typeface="+mn-ea"/>
              </a:rPr>
              <a:t>(10+256+256</a:t>
            </a:r>
            <a:r>
              <a:rPr lang="en-US" altLang="zh-CN" sz="2400" strike="noStrike" baseline="30000" noProof="1">
                <a:solidFill>
                  <a:schemeClr val="tx1"/>
                </a:solidFill>
                <a:latin typeface="Times New Roman" panose="02020603050405020304" charset="0"/>
                <a:ea typeface="宋体" panose="02010600030101010101" pitchFamily="2" charset="-122"/>
                <a:cs typeface="+mn-ea"/>
              </a:rPr>
              <a:t>2</a:t>
            </a:r>
            <a:r>
              <a:rPr lang="en-US" altLang="zh-CN" sz="2400" strike="noStrike" noProof="1">
                <a:solidFill>
                  <a:schemeClr val="tx1"/>
                </a:solidFill>
                <a:latin typeface="Times New Roman" panose="02020603050405020304" charset="0"/>
                <a:ea typeface="宋体" panose="02010600030101010101" pitchFamily="2" charset="-122"/>
                <a:cs typeface="+mn-ea"/>
              </a:rPr>
              <a:t>+256</a:t>
            </a:r>
            <a:r>
              <a:rPr lang="en-US" altLang="zh-CN" sz="2400" strike="noStrike" baseline="30000" noProof="1">
                <a:solidFill>
                  <a:schemeClr val="tx1"/>
                </a:solidFill>
                <a:latin typeface="Times New Roman" panose="02020603050405020304" charset="0"/>
                <a:ea typeface="宋体" panose="02010600030101010101" pitchFamily="2" charset="-122"/>
                <a:cs typeface="+mn-ea"/>
              </a:rPr>
              <a:t>3</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en-US" altLang="zh-CN" sz="2000" strike="noStrike" noProof="1">
                <a:solidFill>
                  <a:schemeClr val="tx1"/>
                </a:solidFill>
                <a:latin typeface="Times New Roman" panose="02020603050405020304" charset="0"/>
                <a:ea typeface="宋体" panose="02010600030101010101" pitchFamily="2" charset="-122"/>
                <a:cs typeface="+mn-ea"/>
              </a:rPr>
              <a:t>×</a:t>
            </a:r>
            <a:r>
              <a:rPr lang="en-US" altLang="zh-CN" sz="2400" strike="noStrike" noProof="1">
                <a:solidFill>
                  <a:schemeClr val="tx1"/>
                </a:solidFill>
                <a:latin typeface="Times New Roman" panose="02020603050405020304" charset="0"/>
                <a:ea typeface="宋体" panose="02010600030101010101" pitchFamily="2" charset="-122"/>
                <a:cs typeface="+mn-ea"/>
              </a:rPr>
              <a:t>512B</a:t>
            </a:r>
            <a:endParaRPr lang="en-US" altLang="zh-CN" sz="2400" strike="noStrike" noProof="1">
              <a:solidFill>
                <a:schemeClr val="tx1"/>
              </a:solidFill>
              <a:latin typeface="Times New Roman" panose="02020603050405020304" charset="0"/>
              <a:ea typeface="宋体" panose="02010600030101010101" pitchFamily="2" charset="-122"/>
            </a:endParaRPr>
          </a:p>
        </p:txBody>
      </p:sp>
      <p:grpSp>
        <p:nvGrpSpPr>
          <p:cNvPr id="81925" name="组合 81924"/>
          <p:cNvGrpSpPr/>
          <p:nvPr/>
        </p:nvGrpSpPr>
        <p:grpSpPr>
          <a:xfrm>
            <a:off x="344488" y="1539875"/>
            <a:ext cx="8201025" cy="4906963"/>
            <a:chOff x="0" y="0"/>
            <a:chExt cx="4619" cy="3091"/>
          </a:xfrm>
        </p:grpSpPr>
        <p:grpSp>
          <p:nvGrpSpPr>
            <p:cNvPr id="98309" name="组合 81925"/>
            <p:cNvGrpSpPr/>
            <p:nvPr/>
          </p:nvGrpSpPr>
          <p:grpSpPr>
            <a:xfrm>
              <a:off x="577" y="97"/>
              <a:ext cx="803" cy="1731"/>
              <a:chOff x="0" y="0"/>
              <a:chExt cx="928" cy="1935"/>
            </a:xfrm>
          </p:grpSpPr>
          <p:sp>
            <p:nvSpPr>
              <p:cNvPr id="98310" name="文本框 81926"/>
              <p:cNvSpPr txBox="1"/>
              <p:nvPr/>
            </p:nvSpPr>
            <p:spPr>
              <a:xfrm>
                <a:off x="0" y="0"/>
                <a:ext cx="928" cy="1935"/>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a:solidFill>
                      <a:schemeClr val="tx1"/>
                    </a:solidFill>
                    <a:latin typeface="Times New Roman" panose="02020603050405020304" charset="0"/>
                    <a:ea typeface="宋体" panose="02010600030101010101" pitchFamily="2" charset="-122"/>
                  </a:rPr>
                  <a:t> </a:t>
                </a:r>
                <a:endParaRPr lang="en-US" altLang="zh-CN">
                  <a:solidFill>
                    <a:schemeClr val="tx1"/>
                  </a:solidFill>
                  <a:latin typeface="Times New Roman" panose="02020603050405020304" charset="0"/>
                  <a:ea typeface="宋体" panose="02010600030101010101" pitchFamily="2" charset="-122"/>
                </a:endParaRPr>
              </a:p>
            </p:txBody>
          </p:sp>
          <p:sp>
            <p:nvSpPr>
              <p:cNvPr id="98311" name="直接连接符 81927"/>
              <p:cNvSpPr/>
              <p:nvPr/>
            </p:nvSpPr>
            <p:spPr>
              <a:xfrm>
                <a:off x="0" y="17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2" name="直接连接符 81928"/>
              <p:cNvSpPr/>
              <p:nvPr/>
            </p:nvSpPr>
            <p:spPr>
              <a:xfrm>
                <a:off x="0" y="319"/>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3" name="直接连接符 81929"/>
              <p:cNvSpPr/>
              <p:nvPr/>
            </p:nvSpPr>
            <p:spPr>
              <a:xfrm>
                <a:off x="0" y="45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4" name="直接连接符 81930"/>
              <p:cNvSpPr/>
              <p:nvPr/>
            </p:nvSpPr>
            <p:spPr>
              <a:xfrm>
                <a:off x="0" y="611"/>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5" name="直接连接符 81931"/>
              <p:cNvSpPr/>
              <p:nvPr/>
            </p:nvSpPr>
            <p:spPr>
              <a:xfrm>
                <a:off x="0" y="75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6" name="直接连接符 81932"/>
              <p:cNvSpPr/>
              <p:nvPr/>
            </p:nvSpPr>
            <p:spPr>
              <a:xfrm>
                <a:off x="0" y="89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7" name="直接连接符 81933"/>
              <p:cNvSpPr/>
              <p:nvPr/>
            </p:nvSpPr>
            <p:spPr>
              <a:xfrm>
                <a:off x="0" y="1032"/>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8" name="直接连接符 81934"/>
              <p:cNvSpPr/>
              <p:nvPr/>
            </p:nvSpPr>
            <p:spPr>
              <a:xfrm>
                <a:off x="0" y="1168"/>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19" name="直接连接符 81935"/>
              <p:cNvSpPr/>
              <p:nvPr/>
            </p:nvSpPr>
            <p:spPr>
              <a:xfrm>
                <a:off x="0" y="132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20" name="直接连接符 81936"/>
              <p:cNvSpPr/>
              <p:nvPr/>
            </p:nvSpPr>
            <p:spPr>
              <a:xfrm>
                <a:off x="0" y="147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21" name="直接连接符 81937"/>
              <p:cNvSpPr/>
              <p:nvPr/>
            </p:nvSpPr>
            <p:spPr>
              <a:xfrm>
                <a:off x="0" y="164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22" name="直接连接符 81938"/>
              <p:cNvSpPr/>
              <p:nvPr/>
            </p:nvSpPr>
            <p:spPr>
              <a:xfrm>
                <a:off x="0" y="178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81940" name="矩形 81939"/>
            <p:cNvSpPr/>
            <p:nvPr/>
          </p:nvSpPr>
          <p:spPr>
            <a:xfrm>
              <a:off x="1938" y="2155"/>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24" name="直接连接符 81940"/>
            <p:cNvSpPr/>
            <p:nvPr/>
          </p:nvSpPr>
          <p:spPr>
            <a:xfrm>
              <a:off x="1938" y="222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25" name="直接连接符 81941"/>
            <p:cNvSpPr/>
            <p:nvPr/>
          </p:nvSpPr>
          <p:spPr>
            <a:xfrm>
              <a:off x="1938" y="236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43" name="矩形 81942"/>
            <p:cNvSpPr/>
            <p:nvPr/>
          </p:nvSpPr>
          <p:spPr>
            <a:xfrm>
              <a:off x="2664" y="1779"/>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27" name="直接连接符 81943"/>
            <p:cNvSpPr/>
            <p:nvPr/>
          </p:nvSpPr>
          <p:spPr>
            <a:xfrm>
              <a:off x="2664" y="184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28" name="直接连接符 81944"/>
            <p:cNvSpPr/>
            <p:nvPr/>
          </p:nvSpPr>
          <p:spPr>
            <a:xfrm>
              <a:off x="2664" y="199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46" name="矩形 81945"/>
            <p:cNvSpPr/>
            <p:nvPr/>
          </p:nvSpPr>
          <p:spPr>
            <a:xfrm>
              <a:off x="2664" y="2569"/>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30" name="直接连接符 81946"/>
            <p:cNvSpPr/>
            <p:nvPr/>
          </p:nvSpPr>
          <p:spPr>
            <a:xfrm>
              <a:off x="2664" y="263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31" name="直接连接符 81947"/>
            <p:cNvSpPr/>
            <p:nvPr/>
          </p:nvSpPr>
          <p:spPr>
            <a:xfrm>
              <a:off x="2664" y="284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49" name="矩形 81948"/>
            <p:cNvSpPr/>
            <p:nvPr/>
          </p:nvSpPr>
          <p:spPr>
            <a:xfrm>
              <a:off x="3475" y="2417"/>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33" name="直接连接符 81949"/>
            <p:cNvSpPr/>
            <p:nvPr/>
          </p:nvSpPr>
          <p:spPr>
            <a:xfrm>
              <a:off x="3475" y="248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34" name="直接连接符 81950"/>
            <p:cNvSpPr/>
            <p:nvPr/>
          </p:nvSpPr>
          <p:spPr>
            <a:xfrm>
              <a:off x="3475" y="262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52" name="矩形 81951"/>
            <p:cNvSpPr/>
            <p:nvPr/>
          </p:nvSpPr>
          <p:spPr>
            <a:xfrm>
              <a:off x="3475" y="2812"/>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36" name="直接连接符 81952"/>
            <p:cNvSpPr/>
            <p:nvPr/>
          </p:nvSpPr>
          <p:spPr>
            <a:xfrm>
              <a:off x="3475" y="287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37" name="直接连接符 81953"/>
            <p:cNvSpPr/>
            <p:nvPr/>
          </p:nvSpPr>
          <p:spPr>
            <a:xfrm>
              <a:off x="3475" y="302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55" name="矩形 81954"/>
            <p:cNvSpPr/>
            <p:nvPr/>
          </p:nvSpPr>
          <p:spPr>
            <a:xfrm>
              <a:off x="3475" y="2028"/>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39" name="直接连接符 81955"/>
            <p:cNvSpPr/>
            <p:nvPr/>
          </p:nvSpPr>
          <p:spPr>
            <a:xfrm>
              <a:off x="3475" y="2095"/>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40" name="直接连接符 81956"/>
            <p:cNvSpPr/>
            <p:nvPr/>
          </p:nvSpPr>
          <p:spPr>
            <a:xfrm>
              <a:off x="3475" y="2240"/>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58" name="矩形 81957"/>
            <p:cNvSpPr/>
            <p:nvPr/>
          </p:nvSpPr>
          <p:spPr>
            <a:xfrm>
              <a:off x="3475" y="1622"/>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42" name="直接连接符 81958"/>
            <p:cNvSpPr/>
            <p:nvPr/>
          </p:nvSpPr>
          <p:spPr>
            <a:xfrm>
              <a:off x="3475" y="168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43" name="直接连接符 81959"/>
            <p:cNvSpPr/>
            <p:nvPr/>
          </p:nvSpPr>
          <p:spPr>
            <a:xfrm>
              <a:off x="3475" y="183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61" name="矩形 81960"/>
            <p:cNvSpPr/>
            <p:nvPr/>
          </p:nvSpPr>
          <p:spPr>
            <a:xfrm>
              <a:off x="4296" y="162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2" name="矩形 81961"/>
            <p:cNvSpPr/>
            <p:nvPr/>
          </p:nvSpPr>
          <p:spPr>
            <a:xfrm>
              <a:off x="4296" y="182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3" name="矩形 81962"/>
            <p:cNvSpPr/>
            <p:nvPr/>
          </p:nvSpPr>
          <p:spPr>
            <a:xfrm>
              <a:off x="4296" y="202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4" name="矩形 81963"/>
            <p:cNvSpPr/>
            <p:nvPr/>
          </p:nvSpPr>
          <p:spPr>
            <a:xfrm>
              <a:off x="4296" y="2235"/>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5" name="矩形 81964"/>
            <p:cNvSpPr/>
            <p:nvPr/>
          </p:nvSpPr>
          <p:spPr>
            <a:xfrm>
              <a:off x="4296" y="241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6" name="矩形 81965"/>
            <p:cNvSpPr/>
            <p:nvPr/>
          </p:nvSpPr>
          <p:spPr>
            <a:xfrm>
              <a:off x="4296" y="262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7" name="矩形 81966"/>
            <p:cNvSpPr/>
            <p:nvPr/>
          </p:nvSpPr>
          <p:spPr>
            <a:xfrm>
              <a:off x="4296" y="2812"/>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68" name="矩形 81967"/>
            <p:cNvSpPr/>
            <p:nvPr/>
          </p:nvSpPr>
          <p:spPr>
            <a:xfrm>
              <a:off x="4296" y="302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52" name="直接连接符 81968"/>
            <p:cNvSpPr/>
            <p:nvPr/>
          </p:nvSpPr>
          <p:spPr>
            <a:xfrm flipV="1">
              <a:off x="2279" y="1774"/>
              <a:ext cx="385" cy="424"/>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3" name="直接连接符 81969"/>
            <p:cNvSpPr/>
            <p:nvPr/>
          </p:nvSpPr>
          <p:spPr>
            <a:xfrm flipV="1">
              <a:off x="3012" y="1628"/>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4" name="直接连接符 81970"/>
            <p:cNvSpPr/>
            <p:nvPr/>
          </p:nvSpPr>
          <p:spPr>
            <a:xfrm>
              <a:off x="3012" y="2028"/>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5" name="直接连接符 81971"/>
            <p:cNvSpPr/>
            <p:nvPr/>
          </p:nvSpPr>
          <p:spPr>
            <a:xfrm flipV="1">
              <a:off x="3012" y="2417"/>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6" name="直接连接符 81972"/>
            <p:cNvSpPr/>
            <p:nvPr/>
          </p:nvSpPr>
          <p:spPr>
            <a:xfrm>
              <a:off x="2664" y="278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7" name="直接连接符 81973"/>
            <p:cNvSpPr/>
            <p:nvPr/>
          </p:nvSpPr>
          <p:spPr>
            <a:xfrm>
              <a:off x="3012" y="2812"/>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8" name="直接连接符 81974"/>
            <p:cNvSpPr/>
            <p:nvPr/>
          </p:nvSpPr>
          <p:spPr>
            <a:xfrm>
              <a:off x="2279" y="2417"/>
              <a:ext cx="385" cy="15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59" name="文本框 81975"/>
            <p:cNvSpPr txBox="1"/>
            <p:nvPr/>
          </p:nvSpPr>
          <p:spPr>
            <a:xfrm>
              <a:off x="2813" y="2242"/>
              <a:ext cx="28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98360" name="直接连接符 81976"/>
            <p:cNvSpPr/>
            <p:nvPr/>
          </p:nvSpPr>
          <p:spPr>
            <a:xfrm>
              <a:off x="3859" y="1658"/>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1" name="直接连接符 81977"/>
            <p:cNvSpPr/>
            <p:nvPr/>
          </p:nvSpPr>
          <p:spPr>
            <a:xfrm>
              <a:off x="3859" y="18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2" name="直接连接符 81978"/>
            <p:cNvSpPr/>
            <p:nvPr/>
          </p:nvSpPr>
          <p:spPr>
            <a:xfrm>
              <a:off x="3859" y="20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3" name="直接连接符 81979"/>
            <p:cNvSpPr/>
            <p:nvPr/>
          </p:nvSpPr>
          <p:spPr>
            <a:xfrm>
              <a:off x="3859" y="2271"/>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4" name="直接连接符 81980"/>
            <p:cNvSpPr/>
            <p:nvPr/>
          </p:nvSpPr>
          <p:spPr>
            <a:xfrm>
              <a:off x="3859" y="244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5" name="直接连接符 81981"/>
            <p:cNvSpPr/>
            <p:nvPr/>
          </p:nvSpPr>
          <p:spPr>
            <a:xfrm>
              <a:off x="3859" y="2660"/>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6" name="直接连接符 81982"/>
            <p:cNvSpPr/>
            <p:nvPr/>
          </p:nvSpPr>
          <p:spPr>
            <a:xfrm>
              <a:off x="3859" y="2842"/>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67" name="直接连接符 81983"/>
            <p:cNvSpPr/>
            <p:nvPr/>
          </p:nvSpPr>
          <p:spPr>
            <a:xfrm>
              <a:off x="3859" y="3054"/>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85" name="矩形 81984"/>
            <p:cNvSpPr/>
            <p:nvPr/>
          </p:nvSpPr>
          <p:spPr>
            <a:xfrm>
              <a:off x="2664" y="947"/>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69" name="直接连接符 81985"/>
            <p:cNvSpPr/>
            <p:nvPr/>
          </p:nvSpPr>
          <p:spPr>
            <a:xfrm>
              <a:off x="2664" y="1014"/>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70" name="直接连接符 81986"/>
            <p:cNvSpPr/>
            <p:nvPr/>
          </p:nvSpPr>
          <p:spPr>
            <a:xfrm>
              <a:off x="2664" y="1160"/>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88" name="矩形 81987"/>
            <p:cNvSpPr/>
            <p:nvPr/>
          </p:nvSpPr>
          <p:spPr>
            <a:xfrm>
              <a:off x="3475" y="1197"/>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72" name="直接连接符 81988"/>
            <p:cNvSpPr/>
            <p:nvPr/>
          </p:nvSpPr>
          <p:spPr>
            <a:xfrm>
              <a:off x="3475" y="126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73" name="直接连接符 81989"/>
            <p:cNvSpPr/>
            <p:nvPr/>
          </p:nvSpPr>
          <p:spPr>
            <a:xfrm>
              <a:off x="3475" y="140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91" name="矩形 81990"/>
            <p:cNvSpPr/>
            <p:nvPr/>
          </p:nvSpPr>
          <p:spPr>
            <a:xfrm>
              <a:off x="3475" y="79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75" name="直接连接符 81991"/>
            <p:cNvSpPr/>
            <p:nvPr/>
          </p:nvSpPr>
          <p:spPr>
            <a:xfrm>
              <a:off x="3475" y="856"/>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76" name="直接连接符 81992"/>
            <p:cNvSpPr/>
            <p:nvPr/>
          </p:nvSpPr>
          <p:spPr>
            <a:xfrm>
              <a:off x="3475" y="1002"/>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1994" name="矩形 81993"/>
            <p:cNvSpPr/>
            <p:nvPr/>
          </p:nvSpPr>
          <p:spPr>
            <a:xfrm>
              <a:off x="4296" y="79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95" name="矩形 81994"/>
            <p:cNvSpPr/>
            <p:nvPr/>
          </p:nvSpPr>
          <p:spPr>
            <a:xfrm>
              <a:off x="4296" y="9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96" name="矩形 81995"/>
            <p:cNvSpPr/>
            <p:nvPr/>
          </p:nvSpPr>
          <p:spPr>
            <a:xfrm>
              <a:off x="4296" y="119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1997" name="矩形 81996"/>
            <p:cNvSpPr/>
            <p:nvPr/>
          </p:nvSpPr>
          <p:spPr>
            <a:xfrm>
              <a:off x="4296" y="140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81" name="直接连接符 81997"/>
            <p:cNvSpPr/>
            <p:nvPr/>
          </p:nvSpPr>
          <p:spPr>
            <a:xfrm flipV="1">
              <a:off x="3012" y="795"/>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2" name="直接连接符 81998"/>
            <p:cNvSpPr/>
            <p:nvPr/>
          </p:nvSpPr>
          <p:spPr>
            <a:xfrm>
              <a:off x="3012" y="1197"/>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3" name="直接连接符 81999"/>
            <p:cNvSpPr/>
            <p:nvPr/>
          </p:nvSpPr>
          <p:spPr>
            <a:xfrm>
              <a:off x="3859" y="8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4" name="直接连接符 82000"/>
            <p:cNvSpPr/>
            <p:nvPr/>
          </p:nvSpPr>
          <p:spPr>
            <a:xfrm>
              <a:off x="3859" y="10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5" name="直接连接符 82001"/>
            <p:cNvSpPr/>
            <p:nvPr/>
          </p:nvSpPr>
          <p:spPr>
            <a:xfrm>
              <a:off x="3859" y="122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6" name="直接连接符 82002"/>
            <p:cNvSpPr/>
            <p:nvPr/>
          </p:nvSpPr>
          <p:spPr>
            <a:xfrm>
              <a:off x="3859" y="143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2004" name="矩形 82003"/>
            <p:cNvSpPr/>
            <p:nvPr/>
          </p:nvSpPr>
          <p:spPr>
            <a:xfrm>
              <a:off x="3475" y="370"/>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88" name="直接连接符 82004"/>
            <p:cNvSpPr/>
            <p:nvPr/>
          </p:nvSpPr>
          <p:spPr>
            <a:xfrm>
              <a:off x="3475" y="437"/>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89" name="直接连接符 82005"/>
            <p:cNvSpPr/>
            <p:nvPr/>
          </p:nvSpPr>
          <p:spPr>
            <a:xfrm>
              <a:off x="3475" y="58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2007" name="矩形 82006"/>
            <p:cNvSpPr/>
            <p:nvPr/>
          </p:nvSpPr>
          <p:spPr>
            <a:xfrm>
              <a:off x="4296" y="37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2008" name="矩形 82007"/>
            <p:cNvSpPr/>
            <p:nvPr/>
          </p:nvSpPr>
          <p:spPr>
            <a:xfrm>
              <a:off x="4296" y="57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92" name="直接连接符 82008"/>
            <p:cNvSpPr/>
            <p:nvPr/>
          </p:nvSpPr>
          <p:spPr>
            <a:xfrm>
              <a:off x="3859" y="4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93" name="直接连接符 82009"/>
            <p:cNvSpPr/>
            <p:nvPr/>
          </p:nvSpPr>
          <p:spPr>
            <a:xfrm>
              <a:off x="3859" y="6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2011" name="矩形 82010"/>
            <p:cNvSpPr/>
            <p:nvPr/>
          </p:nvSpPr>
          <p:spPr>
            <a:xfrm>
              <a:off x="4304" y="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82012" name="矩形 82011"/>
            <p:cNvSpPr/>
            <p:nvPr/>
          </p:nvSpPr>
          <p:spPr>
            <a:xfrm>
              <a:off x="4304" y="20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8396" name="文本框 82012"/>
            <p:cNvSpPr txBox="1"/>
            <p:nvPr/>
          </p:nvSpPr>
          <p:spPr>
            <a:xfrm>
              <a:off x="4331" y="34"/>
              <a:ext cx="288"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397" name="直接连接符 82013"/>
            <p:cNvSpPr/>
            <p:nvPr/>
          </p:nvSpPr>
          <p:spPr>
            <a:xfrm>
              <a:off x="1301" y="1760"/>
              <a:ext cx="3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98" name="直接连接符 82014"/>
            <p:cNvSpPr/>
            <p:nvPr/>
          </p:nvSpPr>
          <p:spPr>
            <a:xfrm>
              <a:off x="1622" y="2155"/>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399" name="直接连接符 82015"/>
            <p:cNvSpPr/>
            <p:nvPr/>
          </p:nvSpPr>
          <p:spPr>
            <a:xfrm>
              <a:off x="1301" y="1631"/>
              <a:ext cx="104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0" name="直接连接符 82016"/>
            <p:cNvSpPr/>
            <p:nvPr/>
          </p:nvSpPr>
          <p:spPr>
            <a:xfrm>
              <a:off x="2349" y="946"/>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1" name="直接连接符 82017"/>
            <p:cNvSpPr/>
            <p:nvPr/>
          </p:nvSpPr>
          <p:spPr>
            <a:xfrm>
              <a:off x="1301" y="1330"/>
              <a:ext cx="63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2" name="直接连接符 82018"/>
            <p:cNvSpPr/>
            <p:nvPr/>
          </p:nvSpPr>
          <p:spPr>
            <a:xfrm flipV="1">
              <a:off x="1937" y="218"/>
              <a:ext cx="1" cy="111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3" name="直接连接符 82019"/>
            <p:cNvSpPr/>
            <p:nvPr/>
          </p:nvSpPr>
          <p:spPr>
            <a:xfrm>
              <a:off x="1938" y="218"/>
              <a:ext cx="23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4" name="直接连接符 82020"/>
            <p:cNvSpPr/>
            <p:nvPr/>
          </p:nvSpPr>
          <p:spPr>
            <a:xfrm>
              <a:off x="1301" y="170"/>
              <a:ext cx="4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5" name="直接连接符 82021"/>
            <p:cNvSpPr/>
            <p:nvPr/>
          </p:nvSpPr>
          <p:spPr>
            <a:xfrm>
              <a:off x="1738" y="43"/>
              <a:ext cx="0" cy="1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06" name="文本框 82022"/>
            <p:cNvSpPr txBox="1"/>
            <p:nvPr/>
          </p:nvSpPr>
          <p:spPr>
            <a:xfrm>
              <a:off x="3257" y="192"/>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一级间接索引</a:t>
              </a:r>
              <a:endParaRPr lang="zh-CN" altLang="en-US" b="0">
                <a:solidFill>
                  <a:schemeClr val="tx1"/>
                </a:solidFill>
                <a:latin typeface="Times New Roman" panose="02020603050405020304" charset="0"/>
                <a:ea typeface="宋体" panose="02010600030101010101" pitchFamily="2" charset="-122"/>
              </a:endParaRPr>
            </a:p>
          </p:txBody>
        </p:sp>
        <p:sp>
          <p:nvSpPr>
            <p:cNvPr id="98407" name="文本框 82023"/>
            <p:cNvSpPr txBox="1"/>
            <p:nvPr/>
          </p:nvSpPr>
          <p:spPr>
            <a:xfrm>
              <a:off x="2497" y="738"/>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二级间接索引</a:t>
              </a:r>
              <a:endParaRPr lang="zh-CN" altLang="en-US" b="0">
                <a:solidFill>
                  <a:schemeClr val="tx1"/>
                </a:solidFill>
                <a:latin typeface="Times New Roman" panose="02020603050405020304" charset="0"/>
                <a:ea typeface="宋体" panose="02010600030101010101" pitchFamily="2" charset="-122"/>
              </a:endParaRPr>
            </a:p>
          </p:txBody>
        </p:sp>
        <p:sp>
          <p:nvSpPr>
            <p:cNvPr id="98408" name="文本框 82024"/>
            <p:cNvSpPr txBox="1"/>
            <p:nvPr/>
          </p:nvSpPr>
          <p:spPr>
            <a:xfrm>
              <a:off x="1668" y="1926"/>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三级间接索引</a:t>
              </a:r>
              <a:endParaRPr lang="zh-CN" altLang="en-US" b="0">
                <a:solidFill>
                  <a:schemeClr val="tx1"/>
                </a:solidFill>
                <a:latin typeface="Times New Roman" panose="02020603050405020304" charset="0"/>
                <a:ea typeface="宋体" panose="02010600030101010101" pitchFamily="2" charset="-122"/>
              </a:endParaRPr>
            </a:p>
          </p:txBody>
        </p:sp>
        <p:sp>
          <p:nvSpPr>
            <p:cNvPr id="98409" name="文本框 82025"/>
            <p:cNvSpPr txBox="1"/>
            <p:nvPr/>
          </p:nvSpPr>
          <p:spPr>
            <a:xfrm>
              <a:off x="44" y="76"/>
              <a:ext cx="64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98410" name="文本框 82026"/>
            <p:cNvSpPr txBox="1"/>
            <p:nvPr/>
          </p:nvSpPr>
          <p:spPr>
            <a:xfrm>
              <a:off x="54" y="213"/>
              <a:ext cx="602"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i_addr[1]</a:t>
              </a:r>
              <a:endParaRPr lang="en-US" altLang="zh-CN" b="0">
                <a:solidFill>
                  <a:schemeClr val="tx1"/>
                </a:solidFill>
                <a:latin typeface="Times New Roman" panose="02020603050405020304" charset="0"/>
                <a:ea typeface="宋体" panose="02010600030101010101" pitchFamily="2" charset="-122"/>
              </a:endParaRPr>
            </a:p>
          </p:txBody>
        </p:sp>
        <p:sp>
          <p:nvSpPr>
            <p:cNvPr id="98411" name="文本框 82027"/>
            <p:cNvSpPr txBox="1"/>
            <p:nvPr/>
          </p:nvSpPr>
          <p:spPr>
            <a:xfrm>
              <a:off x="55" y="339"/>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i_addr[2]</a:t>
              </a:r>
              <a:endParaRPr lang="en-US" altLang="zh-CN" b="0">
                <a:solidFill>
                  <a:schemeClr val="tx1"/>
                </a:solidFill>
                <a:latin typeface="Times New Roman" panose="02020603050405020304" charset="0"/>
                <a:ea typeface="宋体" panose="02010600030101010101" pitchFamily="2" charset="-122"/>
              </a:endParaRPr>
            </a:p>
          </p:txBody>
        </p:sp>
        <p:sp>
          <p:nvSpPr>
            <p:cNvPr id="98412" name="文本框 82028"/>
            <p:cNvSpPr txBox="1"/>
            <p:nvPr/>
          </p:nvSpPr>
          <p:spPr>
            <a:xfrm>
              <a:off x="55" y="46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i_addr[3]</a:t>
              </a:r>
              <a:endParaRPr lang="en-US" altLang="zh-CN" b="0">
                <a:solidFill>
                  <a:schemeClr val="tx1"/>
                </a:solidFill>
                <a:latin typeface="Times New Roman" panose="02020603050405020304" charset="0"/>
                <a:ea typeface="宋体" panose="02010600030101010101" pitchFamily="2" charset="-122"/>
              </a:endParaRPr>
            </a:p>
          </p:txBody>
        </p:sp>
        <p:sp>
          <p:nvSpPr>
            <p:cNvPr id="98413" name="文本框 82029"/>
            <p:cNvSpPr txBox="1"/>
            <p:nvPr/>
          </p:nvSpPr>
          <p:spPr>
            <a:xfrm>
              <a:off x="59" y="597"/>
              <a:ext cx="555"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i_addr[4]</a:t>
              </a:r>
              <a:endParaRPr lang="en-US" altLang="zh-CN" b="0">
                <a:solidFill>
                  <a:schemeClr val="tx1"/>
                </a:solidFill>
                <a:latin typeface="Times New Roman" panose="02020603050405020304" charset="0"/>
                <a:ea typeface="宋体" panose="02010600030101010101" pitchFamily="2" charset="-122"/>
              </a:endParaRPr>
            </a:p>
          </p:txBody>
        </p:sp>
        <p:sp>
          <p:nvSpPr>
            <p:cNvPr id="98414" name="文本框 82030"/>
            <p:cNvSpPr txBox="1"/>
            <p:nvPr/>
          </p:nvSpPr>
          <p:spPr>
            <a:xfrm>
              <a:off x="55" y="73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i_addr[5]</a:t>
              </a:r>
              <a:endParaRPr lang="en-US" altLang="zh-CN" b="0">
                <a:solidFill>
                  <a:schemeClr val="tx1"/>
                </a:solidFill>
                <a:latin typeface="Times New Roman" panose="02020603050405020304" charset="0"/>
                <a:ea typeface="宋体" panose="02010600030101010101" pitchFamily="2" charset="-122"/>
              </a:endParaRPr>
            </a:p>
          </p:txBody>
        </p:sp>
        <p:sp>
          <p:nvSpPr>
            <p:cNvPr id="98415" name="文本框 82031"/>
            <p:cNvSpPr txBox="1"/>
            <p:nvPr/>
          </p:nvSpPr>
          <p:spPr>
            <a:xfrm>
              <a:off x="55" y="866"/>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i_addr[6]</a:t>
              </a:r>
              <a:endParaRPr lang="en-US" altLang="zh-CN" b="0">
                <a:solidFill>
                  <a:schemeClr val="tx1"/>
                </a:solidFill>
                <a:latin typeface="Times New Roman" panose="02020603050405020304" charset="0"/>
                <a:ea typeface="宋体" panose="02010600030101010101" pitchFamily="2" charset="-122"/>
              </a:endParaRPr>
            </a:p>
          </p:txBody>
        </p:sp>
        <p:sp>
          <p:nvSpPr>
            <p:cNvPr id="98416" name="文本框 82032"/>
            <p:cNvSpPr txBox="1"/>
            <p:nvPr/>
          </p:nvSpPr>
          <p:spPr>
            <a:xfrm>
              <a:off x="55" y="99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i_addr[7]</a:t>
              </a:r>
              <a:endParaRPr lang="en-US" altLang="zh-CN" b="0">
                <a:solidFill>
                  <a:schemeClr val="tx1"/>
                </a:solidFill>
                <a:latin typeface="Times New Roman" panose="02020603050405020304" charset="0"/>
                <a:ea typeface="宋体" panose="02010600030101010101" pitchFamily="2" charset="-122"/>
              </a:endParaRPr>
            </a:p>
          </p:txBody>
        </p:sp>
        <p:sp>
          <p:nvSpPr>
            <p:cNvPr id="98417" name="文本框 82033"/>
            <p:cNvSpPr txBox="1"/>
            <p:nvPr/>
          </p:nvSpPr>
          <p:spPr>
            <a:xfrm>
              <a:off x="64" y="1127"/>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i_addr[8]</a:t>
              </a:r>
              <a:endParaRPr lang="en-US" altLang="zh-CN" b="0">
                <a:solidFill>
                  <a:schemeClr val="tx1"/>
                </a:solidFill>
                <a:latin typeface="Times New Roman" panose="02020603050405020304" charset="0"/>
                <a:ea typeface="宋体" panose="02010600030101010101" pitchFamily="2" charset="-122"/>
              </a:endParaRPr>
            </a:p>
          </p:txBody>
        </p:sp>
        <p:sp>
          <p:nvSpPr>
            <p:cNvPr id="98418" name="文本框 82034"/>
            <p:cNvSpPr txBox="1"/>
            <p:nvPr/>
          </p:nvSpPr>
          <p:spPr>
            <a:xfrm>
              <a:off x="64" y="125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i_addr[9]</a:t>
              </a:r>
              <a:endParaRPr lang="en-US" altLang="zh-CN" b="0">
                <a:solidFill>
                  <a:schemeClr val="tx1"/>
                </a:solidFill>
                <a:latin typeface="Times New Roman" panose="02020603050405020304" charset="0"/>
                <a:ea typeface="宋体" panose="02010600030101010101" pitchFamily="2" charset="-122"/>
              </a:endParaRPr>
            </a:p>
          </p:txBody>
        </p:sp>
        <p:sp>
          <p:nvSpPr>
            <p:cNvPr id="98419" name="直接连接符 82035"/>
            <p:cNvSpPr/>
            <p:nvPr/>
          </p:nvSpPr>
          <p:spPr>
            <a:xfrm>
              <a:off x="1619" y="1760"/>
              <a:ext cx="0" cy="38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0" name="直接连接符 82036"/>
            <p:cNvSpPr/>
            <p:nvPr/>
          </p:nvSpPr>
          <p:spPr>
            <a:xfrm>
              <a:off x="2347" y="944"/>
              <a:ext cx="0" cy="68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1" name="直接连接符 82037"/>
            <p:cNvSpPr/>
            <p:nvPr/>
          </p:nvSpPr>
          <p:spPr>
            <a:xfrm>
              <a:off x="2118" y="386"/>
              <a:ext cx="1370"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2" name="直接连接符 82038"/>
            <p:cNvSpPr/>
            <p:nvPr/>
          </p:nvSpPr>
          <p:spPr>
            <a:xfrm>
              <a:off x="2118" y="386"/>
              <a:ext cx="0" cy="11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3" name="直接连接符 82039"/>
            <p:cNvSpPr/>
            <p:nvPr/>
          </p:nvSpPr>
          <p:spPr>
            <a:xfrm flipH="1">
              <a:off x="1287" y="1503"/>
              <a:ext cx="8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4" name="直接连接符 82040"/>
            <p:cNvSpPr/>
            <p:nvPr/>
          </p:nvSpPr>
          <p:spPr>
            <a:xfrm>
              <a:off x="1744" y="43"/>
              <a:ext cx="257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8425" name="文本框 82041"/>
            <p:cNvSpPr txBox="1"/>
            <p:nvPr/>
          </p:nvSpPr>
          <p:spPr>
            <a:xfrm>
              <a:off x="8" y="1686"/>
              <a:ext cx="666"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i_addr[12]</a:t>
              </a:r>
              <a:endParaRPr lang="en-US" altLang="zh-CN" b="0">
                <a:solidFill>
                  <a:schemeClr val="tx1"/>
                </a:solidFill>
                <a:latin typeface="Times New Roman" panose="02020603050405020304" charset="0"/>
                <a:ea typeface="宋体" panose="02010600030101010101" pitchFamily="2" charset="-122"/>
              </a:endParaRPr>
            </a:p>
          </p:txBody>
        </p:sp>
        <p:sp>
          <p:nvSpPr>
            <p:cNvPr id="98426" name="文本框 82042"/>
            <p:cNvSpPr txBox="1"/>
            <p:nvPr/>
          </p:nvSpPr>
          <p:spPr>
            <a:xfrm>
              <a:off x="10" y="1525"/>
              <a:ext cx="638"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i_addr[11]</a:t>
              </a:r>
              <a:endParaRPr lang="en-US" altLang="zh-CN" b="0">
                <a:solidFill>
                  <a:schemeClr val="tx1"/>
                </a:solidFill>
                <a:latin typeface="Times New Roman" panose="02020603050405020304" charset="0"/>
                <a:ea typeface="宋体" panose="02010600030101010101" pitchFamily="2" charset="-122"/>
              </a:endParaRPr>
            </a:p>
          </p:txBody>
        </p:sp>
        <p:sp>
          <p:nvSpPr>
            <p:cNvPr id="98427" name="文本框 82043"/>
            <p:cNvSpPr txBox="1"/>
            <p:nvPr/>
          </p:nvSpPr>
          <p:spPr>
            <a:xfrm>
              <a:off x="0" y="1381"/>
              <a:ext cx="620"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i_addr[10]</a:t>
              </a:r>
              <a:endParaRPr lang="en-US" altLang="zh-CN" b="0">
                <a:solidFill>
                  <a:schemeClr val="tx1"/>
                </a:solidFill>
                <a:latin typeface="Times New Roman" panose="02020603050405020304" charset="0"/>
                <a:ea typeface="宋体" panose="02010600030101010101" pitchFamily="2" charset="-122"/>
              </a:endParaRPr>
            </a:p>
          </p:txBody>
        </p:sp>
        <p:sp>
          <p:nvSpPr>
            <p:cNvPr id="98428" name="文本框 82044"/>
            <p:cNvSpPr txBox="1"/>
            <p:nvPr/>
          </p:nvSpPr>
          <p:spPr>
            <a:xfrm>
              <a:off x="4339" y="39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29" name="文本框 82045"/>
            <p:cNvSpPr txBox="1"/>
            <p:nvPr/>
          </p:nvSpPr>
          <p:spPr>
            <a:xfrm>
              <a:off x="4347" y="820"/>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0" name="文本框 82046"/>
            <p:cNvSpPr txBox="1"/>
            <p:nvPr/>
          </p:nvSpPr>
          <p:spPr>
            <a:xfrm>
              <a:off x="4347" y="123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1" name="文本框 82047"/>
            <p:cNvSpPr txBox="1"/>
            <p:nvPr/>
          </p:nvSpPr>
          <p:spPr>
            <a:xfrm>
              <a:off x="4338" y="166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2" name="文本框 82048"/>
            <p:cNvSpPr txBox="1"/>
            <p:nvPr/>
          </p:nvSpPr>
          <p:spPr>
            <a:xfrm>
              <a:off x="4337" y="2064"/>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3" name="文本框 82049"/>
            <p:cNvSpPr txBox="1"/>
            <p:nvPr/>
          </p:nvSpPr>
          <p:spPr>
            <a:xfrm>
              <a:off x="4328" y="245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4" name="文本框 82050"/>
            <p:cNvSpPr txBox="1"/>
            <p:nvPr/>
          </p:nvSpPr>
          <p:spPr>
            <a:xfrm>
              <a:off x="4346" y="2851"/>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5" name="文本框 82051"/>
            <p:cNvSpPr txBox="1"/>
            <p:nvPr/>
          </p:nvSpPr>
          <p:spPr>
            <a:xfrm>
              <a:off x="3598" y="103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6" name="文本框 82052"/>
            <p:cNvSpPr txBox="1"/>
            <p:nvPr/>
          </p:nvSpPr>
          <p:spPr>
            <a:xfrm>
              <a:off x="3598" y="186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98437" name="文本框 82053"/>
            <p:cNvSpPr txBox="1"/>
            <p:nvPr/>
          </p:nvSpPr>
          <p:spPr>
            <a:xfrm>
              <a:off x="3589" y="2655"/>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b="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82055" name="矩形 820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23"/>
                                            </p:txEl>
                                          </p:spTgt>
                                        </p:tgtEl>
                                        <p:attrNameLst>
                                          <p:attrName>style.visibility</p:attrName>
                                        </p:attrNameLst>
                                      </p:cBhvr>
                                      <p:to>
                                        <p:strVal val="visible"/>
                                      </p:to>
                                    </p:set>
                                    <p:anim calcmode="lin" valueType="num">
                                      <p:cBhvr additive="base">
                                        <p:cTn id="7" dur="1000" fill="hold"/>
                                        <p:tgtEl>
                                          <p:spTgt spid="81922">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2">
                                            <p:txEl>
                                              <p:charRg st="23" end="66"/>
                                            </p:txEl>
                                          </p:spTgt>
                                        </p:tgtEl>
                                        <p:attrNameLst>
                                          <p:attrName>style.visibility</p:attrName>
                                        </p:attrNameLst>
                                      </p:cBhvr>
                                      <p:to>
                                        <p:strVal val="visible"/>
                                      </p:to>
                                    </p:set>
                                    <p:anim calcmode="lin" valueType="num">
                                      <p:cBhvr additive="base">
                                        <p:cTn id="13" dur="500" fill="hold"/>
                                        <p:tgtEl>
                                          <p:spTgt spid="81922">
                                            <p:txEl>
                                              <p:charRg st="2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2">
                                            <p:txEl>
                                              <p:charRg st="23"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5"/>
                                        </p:tgtEl>
                                        <p:attrNameLst>
                                          <p:attrName>style.visibility</p:attrName>
                                        </p:attrNameLst>
                                      </p:cBhvr>
                                      <p:to>
                                        <p:strVal val="visible"/>
                                      </p:to>
                                    </p:set>
                                    <p:anim calcmode="lin" valueType="num">
                                      <p:cBhvr additive="base">
                                        <p:cTn id="19" dur="500" fill="hold"/>
                                        <p:tgtEl>
                                          <p:spTgt spid="81925"/>
                                        </p:tgtEl>
                                        <p:attrNameLst>
                                          <p:attrName>ppt_x</p:attrName>
                                        </p:attrNameLst>
                                      </p:cBhvr>
                                      <p:tavLst>
                                        <p:tav tm="0">
                                          <p:val>
                                            <p:strVal val="#ppt_x"/>
                                          </p:val>
                                        </p:tav>
                                        <p:tav tm="100000">
                                          <p:val>
                                            <p:strVal val="#ppt_x"/>
                                          </p:val>
                                        </p:tav>
                                      </p:tavLst>
                                    </p:anim>
                                    <p:anim calcmode="lin" valueType="num">
                                      <p:cBhvr additive="base">
                                        <p:cTn id="20"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4"/>
                                        </p:tgtEl>
                                        <p:attrNameLst>
                                          <p:attrName>style.visibility</p:attrName>
                                        </p:attrNameLst>
                                      </p:cBhvr>
                                      <p:to>
                                        <p:strVal val="visible"/>
                                      </p:to>
                                    </p:set>
                                    <p:anim calcmode="lin" valueType="num">
                                      <p:cBhvr additive="base">
                                        <p:cTn id="25" dur="500" fill="hold"/>
                                        <p:tgtEl>
                                          <p:spTgt spid="81924"/>
                                        </p:tgtEl>
                                        <p:attrNameLst>
                                          <p:attrName>ppt_x</p:attrName>
                                        </p:attrNameLst>
                                      </p:cBhvr>
                                      <p:tavLst>
                                        <p:tav tm="0">
                                          <p:val>
                                            <p:strVal val="#ppt_x"/>
                                          </p:val>
                                        </p:tav>
                                        <p:tav tm="100000">
                                          <p:val>
                                            <p:strVal val="#ppt_x"/>
                                          </p:val>
                                        </p:tav>
                                      </p:tavLst>
                                    </p:anim>
                                    <p:anim calcmode="lin" valueType="num">
                                      <p:cBhvr additive="base">
                                        <p:cTn id="26"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P spid="8192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829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56</a:t>
            </a:r>
            <a:endParaRPr lang="en-US" altLang="zh-CN" b="0">
              <a:solidFill>
                <a:schemeClr val="tx2"/>
              </a:solidFill>
              <a:latin typeface="Times New Roman" panose="02020603050405020304" charset="0"/>
              <a:ea typeface="宋体" panose="02010600030101010101" pitchFamily="2" charset="-122"/>
            </a:endParaRPr>
          </a:p>
        </p:txBody>
      </p:sp>
      <p:sp>
        <p:nvSpPr>
          <p:cNvPr id="82947" name="矩形 82946"/>
          <p:cNvSpPr/>
          <p:nvPr/>
        </p:nvSpPr>
        <p:spPr>
          <a:xfrm>
            <a:off x="1428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UNIX</a:t>
            </a:r>
            <a:r>
              <a:rPr lang="zh-CN" altLang="en-US" b="1" strike="noStrike" noProof="1">
                <a:solidFill>
                  <a:srgbClr val="990000"/>
                </a:solidFill>
                <a:latin typeface="Times New Roman" panose="02020603050405020304" charset="0"/>
                <a:ea typeface="宋体" panose="02010600030101010101" pitchFamily="2" charset="-122"/>
                <a:cs typeface="+mn-ea"/>
              </a:rPr>
              <a:t>系统文件目录结构</a:t>
            </a:r>
            <a:endParaRPr lang="zh-CN" altLang="en-US" b="1" strike="noStrike" noProof="1">
              <a:solidFill>
                <a:srgbClr val="990000"/>
              </a:solidFill>
              <a:latin typeface="Times New Roman" panose="02020603050405020304" charset="0"/>
              <a:ea typeface="宋体" panose="02010600030101010101" pitchFamily="2" charset="-122"/>
            </a:endParaRPr>
          </a:p>
        </p:txBody>
      </p:sp>
      <p:sp>
        <p:nvSpPr>
          <p:cNvPr id="82948" name="矩形 82947"/>
          <p:cNvSpPr/>
          <p:nvPr/>
        </p:nvSpPr>
        <p:spPr>
          <a:xfrm>
            <a:off x="660400" y="1179513"/>
            <a:ext cx="61880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目录项与目录文件</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82949" name="矩形 82948"/>
          <p:cNvSpPr/>
          <p:nvPr/>
        </p:nvSpPr>
        <p:spPr>
          <a:xfrm>
            <a:off x="101600" y="1804988"/>
            <a:ext cx="9042400" cy="3378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目录文件</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charset="0"/>
                <a:ea typeface="宋体" panose="02010600030101010101" pitchFamily="2" charset="-122"/>
                <a:cs typeface="+mn-cs"/>
              </a:rPr>
              <a:t>      每个目录表为一个目录文件。目录文件由目录项组成。</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目录项</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每个目录项包含</a:t>
            </a:r>
            <a:r>
              <a:rPr lang="en-US" altLang="zh-CN" sz="2400" strike="noStrike" noProof="1">
                <a:solidFill>
                  <a:schemeClr val="tx1"/>
                </a:solidFill>
                <a:latin typeface="Times New Roman" panose="02020603050405020304" charset="0"/>
                <a:ea typeface="宋体" panose="02010600030101010101" pitchFamily="2" charset="-122"/>
                <a:cs typeface="+mn-cs"/>
              </a:rPr>
              <a:t>16</a:t>
            </a:r>
            <a:r>
              <a:rPr lang="zh-CN" altLang="en-US" sz="2400" strike="noStrike" noProof="1">
                <a:solidFill>
                  <a:schemeClr val="tx1"/>
                </a:solidFill>
                <a:latin typeface="Times New Roman" panose="02020603050405020304" charset="0"/>
                <a:ea typeface="宋体" panose="02010600030101010101" pitchFamily="2" charset="-122"/>
                <a:cs typeface="+mn-cs"/>
              </a:rPr>
              <a:t>个字节 </a:t>
            </a:r>
            <a:r>
              <a:rPr lang="en-US" altLang="zh-CN" sz="2400" strike="noStrike" noProof="1">
                <a:solidFill>
                  <a:schemeClr val="tx1"/>
                </a:solidFill>
                <a:latin typeface="Times New Roman" panose="02020603050405020304" charset="0"/>
                <a:ea typeface="宋体" panose="02010600030101010101" pitchFamily="2" charset="-122"/>
                <a:cs typeface="+mn-cs"/>
              </a:rPr>
              <a:t>(UNIX</a:t>
            </a:r>
            <a:r>
              <a:rPr lang="zh-CN" altLang="en-US" sz="2400" strike="noStrike" noProof="1">
                <a:solidFill>
                  <a:schemeClr val="tx1"/>
                </a:solidFill>
                <a:latin typeface="Times New Roman" panose="02020603050405020304" charset="0"/>
                <a:ea typeface="宋体" panose="02010600030101010101" pitchFamily="2" charset="-122"/>
                <a:cs typeface="+mn-cs"/>
              </a:rPr>
              <a:t>系统老版本</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。在目录项</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中，第</a:t>
            </a:r>
            <a:r>
              <a:rPr lang="en-US" altLang="zh-CN" sz="2400" strike="noStrike" noProof="1">
                <a:solidFill>
                  <a:schemeClr val="tx1"/>
                </a:solidFill>
                <a:latin typeface="Times New Roman" panose="02020603050405020304" charset="0"/>
                <a:ea typeface="宋体" panose="02010600030101010101" pitchFamily="2" charset="-122"/>
                <a:cs typeface="+mn-cs"/>
              </a:rPr>
              <a:t>1</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en-US" altLang="zh-CN" sz="2400" strike="noStrike" noProof="1">
                <a:solidFill>
                  <a:schemeClr val="tx1"/>
                </a:solidFill>
                <a:latin typeface="Times New Roman" panose="02020603050405020304" charset="0"/>
                <a:ea typeface="宋体" panose="02010600030101010101" pitchFamily="2" charset="-122"/>
                <a:cs typeface="+mn-cs"/>
              </a:rPr>
              <a:t>2</a:t>
            </a:r>
            <a:r>
              <a:rPr lang="zh-CN" altLang="en-US" sz="2400" strike="noStrike" noProof="1">
                <a:solidFill>
                  <a:schemeClr val="tx1"/>
                </a:solidFill>
                <a:latin typeface="Times New Roman" panose="02020603050405020304" charset="0"/>
                <a:ea typeface="宋体" panose="02010600030101010101" pitchFamily="2" charset="-122"/>
                <a:cs typeface="+mn-cs"/>
              </a:rPr>
              <a:t>字节为相应文件的辅存</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节点号；后</a:t>
            </a:r>
            <a:r>
              <a:rPr lang="en-US" altLang="zh-CN" sz="2400" strike="noStrike" noProof="1">
                <a:solidFill>
                  <a:schemeClr val="tx1"/>
                </a:solidFill>
                <a:latin typeface="Times New Roman" panose="02020603050405020304" charset="0"/>
                <a:ea typeface="宋体" panose="02010600030101010101" pitchFamily="2" charset="-122"/>
                <a:cs typeface="+mn-cs"/>
              </a:rPr>
              <a:t>14</a:t>
            </a:r>
            <a:r>
              <a:rPr lang="zh-CN" altLang="en-US" sz="2400" strike="noStrike" noProof="1">
                <a:solidFill>
                  <a:schemeClr val="tx1"/>
                </a:solidFill>
                <a:latin typeface="Times New Roman" panose="02020603050405020304" charset="0"/>
                <a:ea typeface="宋体" panose="02010600030101010101" pitchFamily="2" charset="-122"/>
                <a:cs typeface="+mn-cs"/>
              </a:rPr>
              <a:t>个字节</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为文件名。一个辅存磁盘块 </a:t>
            </a:r>
            <a:r>
              <a:rPr lang="en-US" altLang="zh-CN" sz="2400" strike="noStrike" noProof="1">
                <a:solidFill>
                  <a:schemeClr val="tx1"/>
                </a:solidFill>
                <a:latin typeface="Times New Roman" panose="02020603050405020304" charset="0"/>
                <a:ea typeface="宋体" panose="02010600030101010101" pitchFamily="2" charset="-122"/>
                <a:cs typeface="+mn-cs"/>
              </a:rPr>
              <a:t>(512B)</a:t>
            </a:r>
            <a:r>
              <a:rPr lang="zh-CN" altLang="en-US" sz="2400" strike="noStrike" noProof="1">
                <a:solidFill>
                  <a:schemeClr val="tx1"/>
                </a:solidFill>
                <a:latin typeface="Times New Roman" panose="02020603050405020304" charset="0"/>
                <a:ea typeface="宋体" panose="02010600030101010101" pitchFamily="2" charset="-122"/>
                <a:cs typeface="+mn-cs"/>
              </a:rPr>
              <a:t>包含</a:t>
            </a:r>
            <a:r>
              <a:rPr lang="en-US" altLang="zh-CN" sz="2400" strike="noStrike" noProof="1">
                <a:solidFill>
                  <a:schemeClr val="tx1"/>
                </a:solidFill>
                <a:latin typeface="Times New Roman" panose="02020603050405020304" charset="0"/>
                <a:ea typeface="宋体" panose="02010600030101010101" pitchFamily="2" charset="-122"/>
                <a:cs typeface="+mn-cs"/>
              </a:rPr>
              <a:t>32</a:t>
            </a:r>
            <a:r>
              <a:rPr lang="zh-CN" altLang="en-US" sz="2400" strike="noStrike" noProof="1">
                <a:solidFill>
                  <a:schemeClr val="tx1"/>
                </a:solidFill>
                <a:latin typeface="Times New Roman" panose="02020603050405020304" charset="0"/>
                <a:ea typeface="宋体" panose="02010600030101010101" pitchFamily="2" charset="-122"/>
                <a:cs typeface="+mn-cs"/>
              </a:rPr>
              <a:t>个目录项。</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82950" name="组合 82949"/>
          <p:cNvGrpSpPr/>
          <p:nvPr/>
        </p:nvGrpSpPr>
        <p:grpSpPr>
          <a:xfrm>
            <a:off x="2033270" y="5327015"/>
            <a:ext cx="5481955" cy="1220788"/>
            <a:chOff x="0" y="0"/>
            <a:chExt cx="2661" cy="769"/>
          </a:xfrm>
        </p:grpSpPr>
        <p:sp>
          <p:nvSpPr>
            <p:cNvPr id="99334" name="文本框 82950"/>
            <p:cNvSpPr txBox="1"/>
            <p:nvPr/>
          </p:nvSpPr>
          <p:spPr>
            <a:xfrm>
              <a:off x="701" y="558"/>
              <a:ext cx="1158" cy="211"/>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文件目录项结构</a:t>
              </a:r>
              <a:endParaRPr lang="zh-CN" altLang="en-US" sz="1600" b="0">
                <a:solidFill>
                  <a:schemeClr val="tx1"/>
                </a:solidFill>
                <a:latin typeface="Arial" panose="02080604020202020204" pitchFamily="34" charset="0"/>
                <a:ea typeface="宋体" panose="02010600030101010101" pitchFamily="2" charset="-122"/>
              </a:endParaRPr>
            </a:p>
          </p:txBody>
        </p:sp>
        <p:grpSp>
          <p:nvGrpSpPr>
            <p:cNvPr id="99335" name="组合 82951"/>
            <p:cNvGrpSpPr/>
            <p:nvPr/>
          </p:nvGrpSpPr>
          <p:grpSpPr>
            <a:xfrm>
              <a:off x="0" y="0"/>
              <a:ext cx="2661" cy="528"/>
              <a:chOff x="0" y="0"/>
              <a:chExt cx="2661" cy="528"/>
            </a:xfrm>
          </p:grpSpPr>
          <p:sp>
            <p:nvSpPr>
              <p:cNvPr id="82953" name="矩形 82952"/>
              <p:cNvSpPr/>
              <p:nvPr/>
            </p:nvSpPr>
            <p:spPr>
              <a:xfrm>
                <a:off x="0" y="24"/>
                <a:ext cx="2597"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99337" name="直接连接符 82953"/>
              <p:cNvSpPr/>
              <p:nvPr/>
            </p:nvSpPr>
            <p:spPr>
              <a:xfrm>
                <a:off x="687" y="2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9338" name="文本框 82954"/>
              <p:cNvSpPr txBox="1"/>
              <p:nvPr/>
            </p:nvSpPr>
            <p:spPr>
              <a:xfrm>
                <a:off x="134" y="9"/>
                <a:ext cx="572" cy="288"/>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charset="0"/>
                    <a:ea typeface="宋体" panose="02010600030101010101" pitchFamily="2" charset="-122"/>
                  </a:rPr>
                  <a:t>i</a:t>
                </a:r>
                <a:r>
                  <a:rPr lang="zh-CN" altLang="en-US" sz="1600" b="0">
                    <a:solidFill>
                      <a:schemeClr val="tx1"/>
                    </a:solidFill>
                    <a:latin typeface="Times New Roman" panose="02020603050405020304" charset="0"/>
                    <a:ea typeface="宋体" panose="02010600030101010101" pitchFamily="2" charset="-122"/>
                  </a:rPr>
                  <a:t>节点号</a:t>
                </a:r>
                <a:r>
                  <a:rPr lang="zh-CN" altLang="en-US" sz="2400" b="0">
                    <a:solidFill>
                      <a:schemeClr val="tx1"/>
                    </a:solidFill>
                    <a:latin typeface="Times New Roman" panose="02020603050405020304" charset="0"/>
                    <a:ea typeface="宋体" panose="02010600030101010101" pitchFamily="2" charset="-122"/>
                  </a:rPr>
                  <a:t>            </a:t>
                </a:r>
                <a:endParaRPr lang="zh-CN" altLang="en-US" sz="2400" b="0">
                  <a:solidFill>
                    <a:schemeClr val="tx1"/>
                  </a:solidFill>
                  <a:latin typeface="Times New Roman" panose="02020603050405020304" charset="0"/>
                  <a:ea typeface="宋体" panose="02010600030101010101" pitchFamily="2" charset="-122"/>
                </a:endParaRPr>
              </a:p>
            </p:txBody>
          </p:sp>
          <p:sp>
            <p:nvSpPr>
              <p:cNvPr id="99339" name="文本框 82955"/>
              <p:cNvSpPr txBox="1"/>
              <p:nvPr/>
            </p:nvSpPr>
            <p:spPr>
              <a:xfrm>
                <a:off x="1215"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anose="02010600030101010101" pitchFamily="2" charset="-122"/>
                  </a:rPr>
                  <a:t>文件名 </a:t>
                </a:r>
                <a:r>
                  <a:rPr lang="zh-CN" altLang="en-US" sz="2400" b="0">
                    <a:solidFill>
                      <a:schemeClr val="tx1"/>
                    </a:solidFill>
                    <a:latin typeface="Times New Roman" panose="02020603050405020304" charset="0"/>
                    <a:ea typeface="宋体" panose="02010600030101010101" pitchFamily="2" charset="-122"/>
                  </a:rPr>
                  <a:t>                 </a:t>
                </a:r>
                <a:endParaRPr lang="zh-CN" altLang="en-US" sz="2400" b="0">
                  <a:solidFill>
                    <a:schemeClr val="tx1"/>
                  </a:solidFill>
                  <a:latin typeface="Times New Roman" panose="02020603050405020304" charset="0"/>
                  <a:ea typeface="宋体" panose="02010600030101010101" pitchFamily="2" charset="-122"/>
                </a:endParaRPr>
              </a:p>
            </p:txBody>
          </p:sp>
          <p:sp>
            <p:nvSpPr>
              <p:cNvPr id="99340" name="文本框 82956"/>
              <p:cNvSpPr txBox="1"/>
              <p:nvPr/>
            </p:nvSpPr>
            <p:spPr>
              <a:xfrm>
                <a:off x="32"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anose="02010600030101010101" pitchFamily="2" charset="-122"/>
                  </a:rPr>
                  <a:t>1</a:t>
                </a:r>
                <a:endParaRPr lang="en-US" altLang="zh-CN" b="0">
                  <a:solidFill>
                    <a:schemeClr val="tx1"/>
                  </a:solidFill>
                  <a:latin typeface="Times New Roman" panose="02020603050405020304" charset="0"/>
                  <a:ea typeface="宋体" panose="02010600030101010101" pitchFamily="2" charset="-122"/>
                </a:endParaRPr>
              </a:p>
            </p:txBody>
          </p:sp>
          <p:sp>
            <p:nvSpPr>
              <p:cNvPr id="99341" name="文本框 82957"/>
              <p:cNvSpPr txBox="1"/>
              <p:nvPr/>
            </p:nvSpPr>
            <p:spPr>
              <a:xfrm>
                <a:off x="461"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anose="02010600030101010101" pitchFamily="2" charset="-122"/>
                  </a:rPr>
                  <a:t>2</a:t>
                </a:r>
                <a:endParaRPr lang="en-US" altLang="zh-CN" b="0">
                  <a:solidFill>
                    <a:schemeClr val="tx1"/>
                  </a:solidFill>
                  <a:latin typeface="Times New Roman" panose="02020603050405020304" charset="0"/>
                  <a:ea typeface="宋体" panose="02010600030101010101" pitchFamily="2" charset="-122"/>
                </a:endParaRPr>
              </a:p>
            </p:txBody>
          </p:sp>
          <p:sp>
            <p:nvSpPr>
              <p:cNvPr id="99342" name="文本框 82958"/>
              <p:cNvSpPr txBox="1"/>
              <p:nvPr/>
            </p:nvSpPr>
            <p:spPr>
              <a:xfrm>
                <a:off x="735"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anose="02010600030101010101" pitchFamily="2" charset="-122"/>
                  </a:rPr>
                  <a:t>3</a:t>
                </a:r>
                <a:endParaRPr lang="en-US" altLang="zh-CN" b="0">
                  <a:solidFill>
                    <a:schemeClr val="tx1"/>
                  </a:solidFill>
                  <a:latin typeface="Times New Roman" panose="02020603050405020304" charset="0"/>
                  <a:ea typeface="宋体" panose="02010600030101010101" pitchFamily="2" charset="-122"/>
                </a:endParaRPr>
              </a:p>
            </p:txBody>
          </p:sp>
          <p:sp>
            <p:nvSpPr>
              <p:cNvPr id="99343" name="文本框 82959"/>
              <p:cNvSpPr txBox="1"/>
              <p:nvPr/>
            </p:nvSpPr>
            <p:spPr>
              <a:xfrm>
                <a:off x="2408" y="336"/>
                <a:ext cx="253"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anose="02010600030101010101" pitchFamily="2" charset="-122"/>
                  </a:rPr>
                  <a:t>15</a:t>
                </a:r>
                <a:endParaRPr lang="en-US" altLang="zh-CN" b="0">
                  <a:solidFill>
                    <a:schemeClr val="tx1"/>
                  </a:solidFill>
                  <a:latin typeface="Times New Roman" panose="02020603050405020304" charset="0"/>
                  <a:ea typeface="宋体" panose="02010600030101010101" pitchFamily="2" charset="-122"/>
                </a:endParaRPr>
              </a:p>
            </p:txBody>
          </p:sp>
        </p:grpSp>
      </p:grpSp>
      <p:sp>
        <p:nvSpPr>
          <p:cNvPr id="82961" name="矩形 829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charRg st="0" end="17"/>
                                            </p:txEl>
                                          </p:spTgt>
                                        </p:tgtEl>
                                        <p:attrNameLst>
                                          <p:attrName>style.visibility</p:attrName>
                                        </p:attrNameLst>
                                      </p:cBhvr>
                                      <p:to>
                                        <p:strVal val="visible"/>
                                      </p:to>
                                    </p:set>
                                    <p:anim calcmode="lin" valueType="num">
                                      <p:cBhvr additive="base">
                                        <p:cTn id="7" dur="1000" fill="hold"/>
                                        <p:tgtEl>
                                          <p:spTgt spid="8294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8">
                                            <p:txEl>
                                              <p:charRg st="0" end="13"/>
                                            </p:txEl>
                                          </p:spTgt>
                                        </p:tgtEl>
                                        <p:attrNameLst>
                                          <p:attrName>style.visibility</p:attrName>
                                        </p:attrNameLst>
                                      </p:cBhvr>
                                      <p:to>
                                        <p:strVal val="visible"/>
                                      </p:to>
                                    </p:set>
                                    <p:anim calcmode="lin" valueType="num">
                                      <p:cBhvr additive="base">
                                        <p:cTn id="13" dur="500" fill="hold"/>
                                        <p:tgtEl>
                                          <p:spTgt spid="82948">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8">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9">
                                            <p:txEl>
                                              <p:charRg st="0" end="13"/>
                                            </p:txEl>
                                          </p:spTgt>
                                        </p:tgtEl>
                                        <p:attrNameLst>
                                          <p:attrName>style.visibility</p:attrName>
                                        </p:attrNameLst>
                                      </p:cBhvr>
                                      <p:to>
                                        <p:strVal val="visible"/>
                                      </p:to>
                                    </p:set>
                                    <p:anim calcmode="lin" valueType="num">
                                      <p:cBhvr additive="base">
                                        <p:cTn id="19" dur="500" fill="hold"/>
                                        <p:tgtEl>
                                          <p:spTgt spid="82949">
                                            <p:txEl>
                                              <p:charRg st="0"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9">
                                            <p:txEl>
                                              <p:charRg st="0"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949">
                                            <p:txEl>
                                              <p:charRg st="13" end="44"/>
                                            </p:txEl>
                                          </p:spTgt>
                                        </p:tgtEl>
                                        <p:attrNameLst>
                                          <p:attrName>style.visibility</p:attrName>
                                        </p:attrNameLst>
                                      </p:cBhvr>
                                      <p:to>
                                        <p:strVal val="visible"/>
                                      </p:to>
                                    </p:set>
                                    <p:anim calcmode="lin" valueType="num">
                                      <p:cBhvr additive="base">
                                        <p:cTn id="23" dur="500" fill="hold"/>
                                        <p:tgtEl>
                                          <p:spTgt spid="82949">
                                            <p:txEl>
                                              <p:charRg st="13"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949">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949">
                                            <p:txEl>
                                              <p:charRg st="44" end="50"/>
                                            </p:txEl>
                                          </p:spTgt>
                                        </p:tgtEl>
                                        <p:attrNameLst>
                                          <p:attrName>style.visibility</p:attrName>
                                        </p:attrNameLst>
                                      </p:cBhvr>
                                      <p:to>
                                        <p:strVal val="visible"/>
                                      </p:to>
                                    </p:set>
                                    <p:anim calcmode="lin" valueType="num">
                                      <p:cBhvr additive="base">
                                        <p:cTn id="29" dur="500" fill="hold"/>
                                        <p:tgtEl>
                                          <p:spTgt spid="82949">
                                            <p:txEl>
                                              <p:charRg st="44" end="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949">
                                            <p:txEl>
                                              <p:charRg st="44" end="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2949">
                                            <p:txEl>
                                              <p:charRg st="50" end="86"/>
                                            </p:txEl>
                                          </p:spTgt>
                                        </p:tgtEl>
                                        <p:attrNameLst>
                                          <p:attrName>style.visibility</p:attrName>
                                        </p:attrNameLst>
                                      </p:cBhvr>
                                      <p:to>
                                        <p:strVal val="visible"/>
                                      </p:to>
                                    </p:set>
                                    <p:anim calcmode="lin" valueType="num">
                                      <p:cBhvr additive="base">
                                        <p:cTn id="33" dur="500" fill="hold"/>
                                        <p:tgtEl>
                                          <p:spTgt spid="82949">
                                            <p:txEl>
                                              <p:charRg st="50" end="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2949">
                                            <p:txEl>
                                              <p:charRg st="50" end="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2949">
                                            <p:txEl>
                                              <p:charRg st="86" end="120"/>
                                            </p:txEl>
                                          </p:spTgt>
                                        </p:tgtEl>
                                        <p:attrNameLst>
                                          <p:attrName>style.visibility</p:attrName>
                                        </p:attrNameLst>
                                      </p:cBhvr>
                                      <p:to>
                                        <p:strVal val="visible"/>
                                      </p:to>
                                    </p:set>
                                    <p:anim calcmode="lin" valueType="num">
                                      <p:cBhvr additive="base">
                                        <p:cTn id="37" dur="500" fill="hold"/>
                                        <p:tgtEl>
                                          <p:spTgt spid="82949">
                                            <p:txEl>
                                              <p:charRg st="86" end="1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9">
                                            <p:txEl>
                                              <p:charRg st="86" end="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949">
                                            <p:txEl>
                                              <p:charRg st="120" end="155"/>
                                            </p:txEl>
                                          </p:spTgt>
                                        </p:tgtEl>
                                        <p:attrNameLst>
                                          <p:attrName>style.visibility</p:attrName>
                                        </p:attrNameLst>
                                      </p:cBhvr>
                                      <p:to>
                                        <p:strVal val="visible"/>
                                      </p:to>
                                    </p:set>
                                    <p:anim calcmode="lin" valueType="num">
                                      <p:cBhvr additive="base">
                                        <p:cTn id="41" dur="500" fill="hold"/>
                                        <p:tgtEl>
                                          <p:spTgt spid="82949">
                                            <p:txEl>
                                              <p:charRg st="120" end="15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2949">
                                            <p:txEl>
                                              <p:charRg st="120" end="15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2950"/>
                                        </p:tgtEl>
                                        <p:attrNameLst>
                                          <p:attrName>style.visibility</p:attrName>
                                        </p:attrNameLst>
                                      </p:cBhvr>
                                      <p:to>
                                        <p:strVal val="visible"/>
                                      </p:to>
                                    </p:set>
                                    <p:anim calcmode="lin" valueType="num">
                                      <p:cBhvr additive="base">
                                        <p:cTn id="47" dur="500" fill="hold"/>
                                        <p:tgtEl>
                                          <p:spTgt spid="82950"/>
                                        </p:tgtEl>
                                        <p:attrNameLst>
                                          <p:attrName>ppt_x</p:attrName>
                                        </p:attrNameLst>
                                      </p:cBhvr>
                                      <p:tavLst>
                                        <p:tav tm="0">
                                          <p:val>
                                            <p:strVal val="#ppt_x"/>
                                          </p:val>
                                        </p:tav>
                                        <p:tav tm="100000">
                                          <p:val>
                                            <p:strVal val="#ppt_x"/>
                                          </p:val>
                                        </p:tav>
                                      </p:tavLst>
                                    </p:anim>
                                    <p:anim calcmode="lin" valueType="num">
                                      <p:cBhvr additive="base">
                                        <p:cTn id="48"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文本框 839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57</a:t>
            </a:r>
            <a:endParaRPr lang="en-US" altLang="zh-CN" b="0">
              <a:solidFill>
                <a:schemeClr val="tx2"/>
              </a:solidFill>
              <a:latin typeface="Times New Roman" panose="02020603050405020304" charset="0"/>
              <a:ea typeface="宋体" panose="02010600030101010101" pitchFamily="2" charset="-122"/>
            </a:endParaRPr>
          </a:p>
        </p:txBody>
      </p:sp>
      <p:sp>
        <p:nvSpPr>
          <p:cNvPr id="83971" name="矩形 83970"/>
          <p:cNvSpPr/>
          <p:nvPr/>
        </p:nvSpPr>
        <p:spPr>
          <a:xfrm>
            <a:off x="101600" y="604838"/>
            <a:ext cx="64325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charset="0"/>
                <a:ea typeface="宋体" panose="02010600030101010101" pitchFamily="2" charset="-122"/>
                <a:cs typeface="+mn-cs"/>
              </a:rPr>
              <a:t>(2) UNIX</a:t>
            </a:r>
            <a:r>
              <a:rPr lang="zh-CN" altLang="en-US" b="1" strike="noStrike" noProof="1">
                <a:solidFill>
                  <a:srgbClr val="A50021"/>
                </a:solidFill>
                <a:latin typeface="Times New Roman" panose="02020603050405020304" charset="0"/>
                <a:ea typeface="宋体" panose="02010600030101010101" pitchFamily="2" charset="-122"/>
                <a:cs typeface="+mn-cs"/>
              </a:rPr>
              <a:t>系统树型目录结构</a:t>
            </a:r>
            <a:endParaRPr lang="zh-CN" altLang="en-US" b="1" strike="noStrike" noProof="1">
              <a:solidFill>
                <a:srgbClr val="A50021"/>
              </a:solidFill>
              <a:latin typeface="Times New Roman" panose="02020603050405020304" charset="0"/>
              <a:ea typeface="宋体" panose="02010600030101010101" pitchFamily="2" charset="-122"/>
            </a:endParaRPr>
          </a:p>
        </p:txBody>
      </p:sp>
      <p:sp>
        <p:nvSpPr>
          <p:cNvPr id="83972" name="矩形 83971"/>
          <p:cNvSpPr/>
          <p:nvPr/>
        </p:nvSpPr>
        <p:spPr>
          <a:xfrm>
            <a:off x="117475" y="1277938"/>
            <a:ext cx="8829675" cy="45466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strike="noStrike" noProof="1">
                <a:solidFill>
                  <a:schemeClr val="tx1"/>
                </a:solidFill>
                <a:latin typeface="Times New Roman" panose="02020603050405020304" charset="0"/>
                <a:ea typeface="宋体" panose="02010600030101010101" pitchFamily="2" charset="-122"/>
                <a:cs typeface="+mn-cs"/>
              </a:rPr>
              <a:t>每个文件系统都有一个根目录文件，它的辅存</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节点是存储设备上索引</a:t>
            </a:r>
            <a:r>
              <a:rPr lang="x-none" altLang="zh-CN" sz="2400" strike="noStrike" noProof="1">
                <a:solidFill>
                  <a:schemeClr val="tx1"/>
                </a:solidFill>
                <a:latin typeface="Times New Roman" panose="02020603050405020304" charset="0"/>
                <a:ea typeface="宋体" panose="02010600030101010101" pitchFamily="2" charset="-122"/>
                <a:cs typeface="+mn-cs"/>
              </a:rPr>
              <a:t>节点</a:t>
            </a:r>
            <a:r>
              <a:rPr lang="zh-CN" altLang="en-US" sz="2400" strike="noStrike" noProof="1">
                <a:solidFill>
                  <a:schemeClr val="tx1"/>
                </a:solidFill>
                <a:latin typeface="Times New Roman" panose="02020603050405020304" charset="0"/>
                <a:ea typeface="宋体" panose="02010600030101010101" pitchFamily="2" charset="-122"/>
                <a:cs typeface="+mn-cs"/>
              </a:rPr>
              <a:t>区中的第一个。</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a:t>
            </a:r>
            <a:r>
              <a:rPr lang="en-US" altLang="zh-CN" sz="2400" strike="noStrike" noProof="1">
                <a:solidFill>
                  <a:schemeClr val="tx1"/>
                </a:solidFill>
                <a:latin typeface="宋体" panose="02010600030101010101" pitchFamily="2" charset="-122"/>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打开某个文件时，从根目录的</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节点可以找到根目录文件</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的索引结构，得到根目录文件</a:t>
            </a:r>
            <a:r>
              <a:rPr lang="x-none" altLang="zh-CN" sz="2400" strike="noStrike" noProof="1">
                <a:solidFill>
                  <a:schemeClr val="tx1"/>
                </a:solidFill>
                <a:latin typeface="Times New Roman" panose="02020603050405020304" charset="0"/>
                <a:ea typeface="宋体" panose="02010600030101010101" pitchFamily="2" charset="-122"/>
                <a:cs typeface="+mn-cs"/>
              </a:rPr>
              <a:t>中</a:t>
            </a:r>
            <a:r>
              <a:rPr lang="zh-CN" altLang="en-US" sz="2400" strike="noStrike" noProof="1">
                <a:solidFill>
                  <a:schemeClr val="tx1"/>
                </a:solidFill>
                <a:latin typeface="Times New Roman" panose="02020603050405020304" charset="0"/>
                <a:ea typeface="宋体" panose="02010600030101010101" pitchFamily="2" charset="-122"/>
                <a:cs typeface="+mn-cs"/>
              </a:rPr>
              <a:t>的</a:t>
            </a:r>
            <a:r>
              <a:rPr lang="x-none" altLang="zh-CN" sz="2400" strike="noStrike" noProof="1">
                <a:solidFill>
                  <a:schemeClr val="tx1"/>
                </a:solidFill>
                <a:latin typeface="Times New Roman" panose="02020603050405020304" charset="0"/>
                <a:ea typeface="宋体" panose="02010600030101010101" pitchFamily="2" charset="-122"/>
                <a:cs typeface="+mn-cs"/>
              </a:rPr>
              <a:t>目录项</a:t>
            </a:r>
            <a:r>
              <a:rPr lang="zh-CN" altLang="en-US" sz="2400" strike="noStrike" noProof="1">
                <a:solidFill>
                  <a:schemeClr val="tx1"/>
                </a:solidFill>
                <a:latin typeface="Times New Roman" panose="02020603050405020304" charset="0"/>
                <a:ea typeface="宋体" panose="02010600030101010101" pitchFamily="2" charset="-122"/>
                <a:cs typeface="+mn-cs"/>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③</a:t>
            </a:r>
            <a:r>
              <a:rPr lang="en-US" altLang="zh-CN" sz="2400" strike="noStrike" noProof="1">
                <a:solidFill>
                  <a:schemeClr val="tx1"/>
                </a:solidFill>
                <a:latin typeface="宋体" panose="02010600030101010101" pitchFamily="2" charset="-122"/>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将待打开文件的路径信息与目录文件中的目录项逐一比</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较，可以得到下级目录的</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节点号，并最终得到目标文件</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的</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节点号。从</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节点号中的索引表，得到数据文件的存储</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块号，实现对目标文件的随机存取。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83973" name="矩形 839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17"/>
                                            </p:txEl>
                                          </p:spTgt>
                                        </p:tgtEl>
                                        <p:attrNameLst>
                                          <p:attrName>style.visibility</p:attrName>
                                        </p:attrNameLst>
                                      </p:cBhvr>
                                      <p:to>
                                        <p:strVal val="visible"/>
                                      </p:to>
                                    </p:set>
                                    <p:anim calcmode="lin" valueType="num">
                                      <p:cBhvr additive="base">
                                        <p:cTn id="7" dur="1000" fill="hold"/>
                                        <p:tgtEl>
                                          <p:spTgt spid="83971">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0" end="28"/>
                                            </p:txEl>
                                          </p:spTgt>
                                        </p:tgtEl>
                                        <p:attrNameLst>
                                          <p:attrName>style.visibility</p:attrName>
                                        </p:attrNameLst>
                                      </p:cBhvr>
                                      <p:to>
                                        <p:strVal val="visible"/>
                                      </p:to>
                                    </p:set>
                                    <p:anim calcmode="lin" valueType="num">
                                      <p:cBhvr additive="base">
                                        <p:cTn id="13" dur="500" fill="hold"/>
                                        <p:tgtEl>
                                          <p:spTgt spid="83972">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0"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55" end="83"/>
                                            </p:txEl>
                                          </p:spTgt>
                                        </p:tgtEl>
                                        <p:attrNameLst>
                                          <p:attrName>style.visibility</p:attrName>
                                        </p:attrNameLst>
                                      </p:cBhvr>
                                      <p:to>
                                        <p:strVal val="visible"/>
                                      </p:to>
                                    </p:set>
                                    <p:anim calcmode="lin" valueType="num">
                                      <p:cBhvr additive="base">
                                        <p:cTn id="17" dur="500" fill="hold"/>
                                        <p:tgtEl>
                                          <p:spTgt spid="83972">
                                            <p:txEl>
                                              <p:charRg st="55"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55" end="8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83" end="110"/>
                                            </p:txEl>
                                          </p:spTgt>
                                        </p:tgtEl>
                                        <p:attrNameLst>
                                          <p:attrName>style.visibility</p:attrName>
                                        </p:attrNameLst>
                                      </p:cBhvr>
                                      <p:to>
                                        <p:strVal val="visible"/>
                                      </p:to>
                                    </p:set>
                                    <p:anim calcmode="lin" valueType="num">
                                      <p:cBhvr additive="base">
                                        <p:cTn id="21" dur="500" fill="hold"/>
                                        <p:tgtEl>
                                          <p:spTgt spid="83972">
                                            <p:txEl>
                                              <p:charRg st="83" end="1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83" end="1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972">
                                            <p:txEl>
                                              <p:charRg st="110" end="137"/>
                                            </p:txEl>
                                          </p:spTgt>
                                        </p:tgtEl>
                                        <p:attrNameLst>
                                          <p:attrName>style.visibility</p:attrName>
                                        </p:attrNameLst>
                                      </p:cBhvr>
                                      <p:to>
                                        <p:strVal val="visible"/>
                                      </p:to>
                                    </p:set>
                                    <p:anim calcmode="lin" valueType="num">
                                      <p:cBhvr additive="base">
                                        <p:cTn id="25" dur="500" fill="hold"/>
                                        <p:tgtEl>
                                          <p:spTgt spid="83972">
                                            <p:txEl>
                                              <p:charRg st="110" end="13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2">
                                            <p:txEl>
                                              <p:charRg st="110" end="13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3972">
                                            <p:txEl>
                                              <p:charRg st="137" end="169"/>
                                            </p:txEl>
                                          </p:spTgt>
                                        </p:tgtEl>
                                        <p:attrNameLst>
                                          <p:attrName>style.visibility</p:attrName>
                                        </p:attrNameLst>
                                      </p:cBhvr>
                                      <p:to>
                                        <p:strVal val="visible"/>
                                      </p:to>
                                    </p:set>
                                    <p:anim calcmode="lin" valueType="num">
                                      <p:cBhvr additive="base">
                                        <p:cTn id="29" dur="500" fill="hold"/>
                                        <p:tgtEl>
                                          <p:spTgt spid="83972">
                                            <p:txEl>
                                              <p:charRg st="137" end="1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2">
                                            <p:txEl>
                                              <p:charRg st="137" end="16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3972">
                                            <p:txEl>
                                              <p:charRg st="169" end="202"/>
                                            </p:txEl>
                                          </p:spTgt>
                                        </p:tgtEl>
                                        <p:attrNameLst>
                                          <p:attrName>style.visibility</p:attrName>
                                        </p:attrNameLst>
                                      </p:cBhvr>
                                      <p:to>
                                        <p:strVal val="visible"/>
                                      </p:to>
                                    </p:set>
                                    <p:anim calcmode="lin" valueType="num">
                                      <p:cBhvr additive="base">
                                        <p:cTn id="33" dur="500" fill="hold"/>
                                        <p:tgtEl>
                                          <p:spTgt spid="83972">
                                            <p:txEl>
                                              <p:charRg st="169"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3972">
                                            <p:txEl>
                                              <p:charRg st="169"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3972">
                                            <p:txEl>
                                              <p:charRg st="202" end="226"/>
                                            </p:txEl>
                                          </p:spTgt>
                                        </p:tgtEl>
                                        <p:attrNameLst>
                                          <p:attrName>style.visibility</p:attrName>
                                        </p:attrNameLst>
                                      </p:cBhvr>
                                      <p:to>
                                        <p:strVal val="visible"/>
                                      </p:to>
                                    </p:set>
                                    <p:anim calcmode="lin" valueType="num">
                                      <p:cBhvr additive="base">
                                        <p:cTn id="37" dur="500" fill="hold"/>
                                        <p:tgtEl>
                                          <p:spTgt spid="83972">
                                            <p:txEl>
                                              <p:charRg st="202" end="2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72">
                                            <p:txEl>
                                              <p:charRg st="202"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文本框 849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58</a:t>
            </a:r>
            <a:endParaRPr lang="en-US" altLang="zh-CN" b="0">
              <a:solidFill>
                <a:schemeClr val="tx2"/>
              </a:solidFill>
              <a:latin typeface="Times New Roman" panose="02020603050405020304" charset="0"/>
              <a:ea typeface="宋体" panose="02010600030101010101" pitchFamily="2" charset="-122"/>
            </a:endParaRPr>
          </a:p>
        </p:txBody>
      </p:sp>
      <p:sp>
        <p:nvSpPr>
          <p:cNvPr id="84995" name="矩形 84994"/>
          <p:cNvSpPr/>
          <p:nvPr/>
        </p:nvSpPr>
        <p:spPr>
          <a:xfrm>
            <a:off x="106045" y="562610"/>
            <a:ext cx="867156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rPr>
              <a:t>UNIX</a:t>
            </a:r>
            <a:r>
              <a:rPr lang="zh-CN" altLang="en-US" sz="2400" strike="noStrike" noProof="1">
                <a:solidFill>
                  <a:schemeClr val="tx1"/>
                </a:solidFill>
                <a:latin typeface="Times New Roman" panose="02020603050405020304" charset="0"/>
                <a:ea typeface="宋体" panose="02010600030101010101" pitchFamily="2" charset="-122"/>
                <a:cs typeface="+mn-cs"/>
              </a:rPr>
              <a:t>系统的目录结构能方便地实现文件的</a:t>
            </a:r>
            <a:r>
              <a:rPr lang="x-none" altLang="zh-CN" sz="2400" strike="noStrike" noProof="1">
                <a:solidFill>
                  <a:schemeClr val="tx1"/>
                </a:solidFill>
                <a:latin typeface="Times New Roman" panose="02020603050405020304" charset="0"/>
                <a:ea typeface="宋体" panose="02010600030101010101" pitchFamily="2" charset="-122"/>
                <a:cs typeface="+mn-cs"/>
              </a:rPr>
              <a:t>访问和</a:t>
            </a:r>
            <a:r>
              <a:rPr lang="zh-CN" altLang="en-US" sz="2400" strike="noStrike" noProof="1">
                <a:solidFill>
                  <a:schemeClr val="tx1"/>
                </a:solidFill>
                <a:latin typeface="Times New Roman" panose="02020603050405020304" charset="0"/>
                <a:ea typeface="宋体" panose="02010600030101010101" pitchFamily="2" charset="-122"/>
                <a:cs typeface="+mn-cs"/>
              </a:rPr>
              <a:t>随机存取</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84996" name="矩形 849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grpSp>
        <p:nvGrpSpPr>
          <p:cNvPr id="84997" name="组合 84996"/>
          <p:cNvGrpSpPr/>
          <p:nvPr/>
        </p:nvGrpSpPr>
        <p:grpSpPr>
          <a:xfrm>
            <a:off x="357188" y="1130300"/>
            <a:ext cx="8556625" cy="5210175"/>
            <a:chOff x="0" y="0"/>
            <a:chExt cx="4860" cy="3282"/>
          </a:xfrm>
        </p:grpSpPr>
        <p:sp>
          <p:nvSpPr>
            <p:cNvPr id="84998" name="矩形 84997"/>
            <p:cNvSpPr/>
            <p:nvPr/>
          </p:nvSpPr>
          <p:spPr>
            <a:xfrm>
              <a:off x="8" y="1314"/>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382" name="文本框 84998"/>
            <p:cNvSpPr txBox="1"/>
            <p:nvPr/>
          </p:nvSpPr>
          <p:spPr>
            <a:xfrm>
              <a:off x="0" y="997"/>
              <a:ext cx="710" cy="324"/>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anose="02010600030101010101" pitchFamily="2" charset="-122"/>
                </a:rPr>
                <a:t>根目录文件</a:t>
              </a:r>
              <a:r>
                <a:rPr lang="en-US" altLang="zh-CN">
                  <a:solidFill>
                    <a:schemeClr val="tx1"/>
                  </a:solidFill>
                  <a:latin typeface="Times New Roman" panose="02020603050405020304" charset="0"/>
                  <a:ea typeface="宋体" panose="02010600030101010101" pitchFamily="2" charset="-122"/>
                </a:rPr>
                <a:t>/</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383" name="直接连接符 84999"/>
            <p:cNvSpPr/>
            <p:nvPr/>
          </p:nvSpPr>
          <p:spPr>
            <a:xfrm>
              <a:off x="13" y="145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84" name="直接连接符 85000"/>
            <p:cNvSpPr/>
            <p:nvPr/>
          </p:nvSpPr>
          <p:spPr>
            <a:xfrm>
              <a:off x="4" y="161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85" name="直接连接符 85001"/>
            <p:cNvSpPr/>
            <p:nvPr/>
          </p:nvSpPr>
          <p:spPr>
            <a:xfrm>
              <a:off x="13" y="17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86" name="文本框 85002"/>
            <p:cNvSpPr txBox="1"/>
            <p:nvPr/>
          </p:nvSpPr>
          <p:spPr>
            <a:xfrm>
              <a:off x="208" y="125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387" name="文本框 85003"/>
            <p:cNvSpPr txBox="1"/>
            <p:nvPr/>
          </p:nvSpPr>
          <p:spPr>
            <a:xfrm>
              <a:off x="208" y="173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388" name="文本框 85004"/>
            <p:cNvSpPr txBox="1"/>
            <p:nvPr/>
          </p:nvSpPr>
          <p:spPr>
            <a:xfrm>
              <a:off x="36" y="140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389" name="文本框 85005"/>
            <p:cNvSpPr txBox="1"/>
            <p:nvPr/>
          </p:nvSpPr>
          <p:spPr>
            <a:xfrm>
              <a:off x="33" y="156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i_addr[1]</a:t>
              </a:r>
              <a:endParaRPr lang="en-US" altLang="zh-CN" b="0">
                <a:solidFill>
                  <a:schemeClr val="tx1"/>
                </a:solidFill>
                <a:latin typeface="Times New Roman" panose="02020603050405020304" charset="0"/>
                <a:ea typeface="宋体" panose="02010600030101010101" pitchFamily="2" charset="-122"/>
              </a:endParaRPr>
            </a:p>
          </p:txBody>
        </p:sp>
        <p:grpSp>
          <p:nvGrpSpPr>
            <p:cNvPr id="101390" name="组合 85006"/>
            <p:cNvGrpSpPr/>
            <p:nvPr/>
          </p:nvGrpSpPr>
          <p:grpSpPr>
            <a:xfrm>
              <a:off x="1836" y="203"/>
              <a:ext cx="710" cy="982"/>
              <a:chOff x="0" y="0"/>
              <a:chExt cx="710" cy="982"/>
            </a:xfrm>
          </p:grpSpPr>
          <p:sp>
            <p:nvSpPr>
              <p:cNvPr id="85008" name="矩形 85007"/>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392" name="文本框 85008"/>
              <p:cNvSpPr txBox="1"/>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anose="02010600030101010101" pitchFamily="2" charset="-122"/>
                  </a:rPr>
                  <a:t>A</a:t>
                </a:r>
                <a:r>
                  <a:rPr lang="en-US" altLang="zh-CN" baseline="-25000">
                    <a:solidFill>
                      <a:schemeClr val="tx1"/>
                    </a:solidFill>
                    <a:latin typeface="Times New Roman" panose="02020603050405020304" charset="0"/>
                    <a:ea typeface="宋体" panose="02010600030101010101" pitchFamily="2" charset="-122"/>
                  </a:rPr>
                  <a:t>0</a:t>
                </a:r>
                <a:r>
                  <a:rPr lang="zh-CN" altLang="en-US">
                    <a:solidFill>
                      <a:schemeClr val="tx1"/>
                    </a:solidFill>
                    <a:latin typeface="Times New Roman" panose="02020603050405020304" charset="0"/>
                    <a:ea typeface="宋体" panose="02010600030101010101" pitchFamily="2" charset="-122"/>
                  </a:rPr>
                  <a:t>目录文件</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393" name="直接连接符 85009"/>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94" name="直接连接符 85010"/>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95" name="直接连接符 85011"/>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396" name="文本框 85012"/>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397" name="文本框 85013"/>
              <p:cNvSpPr txBox="1"/>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398" name="文本框 85014"/>
              <p:cNvSpPr txBox="1"/>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399" name="文本框 85015"/>
              <p:cNvSpPr txBox="1"/>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i_addr[1]</a:t>
                </a:r>
                <a:endParaRPr lang="en-US" altLang="zh-CN" b="0">
                  <a:solidFill>
                    <a:schemeClr val="tx1"/>
                  </a:solidFill>
                  <a:latin typeface="Times New Roman" panose="02020603050405020304" charset="0"/>
                  <a:ea typeface="宋体" panose="02010600030101010101" pitchFamily="2" charset="-122"/>
                </a:endParaRPr>
              </a:p>
            </p:txBody>
          </p:sp>
        </p:grpSp>
        <p:sp>
          <p:nvSpPr>
            <p:cNvPr id="101400" name="直接连接符 85016"/>
            <p:cNvSpPr/>
            <p:nvPr/>
          </p:nvSpPr>
          <p:spPr>
            <a:xfrm flipV="1">
              <a:off x="611" y="840"/>
              <a:ext cx="302" cy="71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01" name="文本框 85017"/>
            <p:cNvSpPr txBox="1"/>
            <p:nvPr/>
          </p:nvSpPr>
          <p:spPr>
            <a:xfrm>
              <a:off x="2041" y="131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nvGrpSpPr>
            <p:cNvPr id="101402" name="组合 85018"/>
            <p:cNvGrpSpPr/>
            <p:nvPr/>
          </p:nvGrpSpPr>
          <p:grpSpPr>
            <a:xfrm>
              <a:off x="1862" y="1538"/>
              <a:ext cx="747" cy="1108"/>
              <a:chOff x="0" y="0"/>
              <a:chExt cx="747" cy="1108"/>
            </a:xfrm>
          </p:grpSpPr>
          <p:sp>
            <p:nvSpPr>
              <p:cNvPr id="85020" name="矩形 85019"/>
              <p:cNvSpPr/>
              <p:nvPr/>
            </p:nvSpPr>
            <p:spPr>
              <a:xfrm>
                <a:off x="8" y="317"/>
                <a:ext cx="605" cy="791"/>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04" name="文本框 85020"/>
              <p:cNvSpPr txBox="1"/>
              <p:nvPr/>
            </p:nvSpPr>
            <p:spPr>
              <a:xfrm>
                <a:off x="0" y="0"/>
                <a:ext cx="747"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anose="02010600030101010101" pitchFamily="2" charset="-122"/>
                  </a:rPr>
                  <a:t>A</a:t>
                </a:r>
                <a:r>
                  <a:rPr lang="en-US" altLang="zh-CN" baseline="-25000">
                    <a:solidFill>
                      <a:schemeClr val="tx1"/>
                    </a:solidFill>
                    <a:latin typeface="Times New Roman" panose="02020603050405020304" charset="0"/>
                    <a:ea typeface="宋体" panose="02010600030101010101" pitchFamily="2" charset="-122"/>
                  </a:rPr>
                  <a:t>31</a:t>
                </a:r>
                <a:r>
                  <a:rPr lang="zh-CN" altLang="en-US">
                    <a:solidFill>
                      <a:schemeClr val="tx1"/>
                    </a:solidFill>
                    <a:latin typeface="Times New Roman" panose="02020603050405020304" charset="0"/>
                    <a:ea typeface="宋体" panose="02010600030101010101" pitchFamily="2" charset="-122"/>
                  </a:rPr>
                  <a:t>目录文件</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405" name="直接连接符 85021"/>
              <p:cNvSpPr/>
              <p:nvPr/>
            </p:nvSpPr>
            <p:spPr>
              <a:xfrm>
                <a:off x="4"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06" name="直接连接符 85022"/>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07" name="直接连接符 85023"/>
              <p:cNvSpPr/>
              <p:nvPr/>
            </p:nvSpPr>
            <p:spPr>
              <a:xfrm>
                <a:off x="4"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08" name="文本框 85024"/>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09" name="文本框 85025"/>
              <p:cNvSpPr txBox="1"/>
              <p:nvPr/>
            </p:nvSpPr>
            <p:spPr>
              <a:xfrm>
                <a:off x="198" y="58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10" name="文本框 85026"/>
              <p:cNvSpPr txBox="1"/>
              <p:nvPr/>
            </p:nvSpPr>
            <p:spPr>
              <a:xfrm>
                <a:off x="45" y="40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411" name="文本框 85027"/>
              <p:cNvSpPr txBox="1"/>
              <p:nvPr/>
            </p:nvSpPr>
            <p:spPr>
              <a:xfrm>
                <a:off x="50" y="74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i_addr[5]</a:t>
                </a:r>
                <a:endParaRPr lang="en-US" altLang="zh-CN" b="0">
                  <a:solidFill>
                    <a:schemeClr val="tx1"/>
                  </a:solidFill>
                  <a:latin typeface="Times New Roman" panose="02020603050405020304" charset="0"/>
                  <a:ea typeface="宋体" panose="02010600030101010101" pitchFamily="2" charset="-122"/>
                </a:endParaRPr>
              </a:p>
            </p:txBody>
          </p:sp>
          <p:sp>
            <p:nvSpPr>
              <p:cNvPr id="101412" name="直接连接符 85028"/>
              <p:cNvSpPr/>
              <p:nvPr/>
            </p:nvSpPr>
            <p:spPr>
              <a:xfrm>
                <a:off x="4" y="94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grpSp>
          <p:nvGrpSpPr>
            <p:cNvPr id="101413" name="组合 85029"/>
            <p:cNvGrpSpPr/>
            <p:nvPr/>
          </p:nvGrpSpPr>
          <p:grpSpPr>
            <a:xfrm>
              <a:off x="793" y="521"/>
              <a:ext cx="892" cy="1237"/>
              <a:chOff x="0" y="0"/>
              <a:chExt cx="892" cy="1237"/>
            </a:xfrm>
          </p:grpSpPr>
          <p:sp>
            <p:nvSpPr>
              <p:cNvPr id="85031" name="矩形 85030"/>
              <p:cNvSpPr/>
              <p:nvPr/>
            </p:nvSpPr>
            <p:spPr>
              <a:xfrm>
                <a:off x="126"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15" name="文本框 85031"/>
              <p:cNvSpPr txBox="1"/>
              <p:nvPr/>
            </p:nvSpPr>
            <p:spPr>
              <a:xfrm>
                <a:off x="0" y="0"/>
                <a:ext cx="892"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根目录文件</a:t>
                </a:r>
                <a:r>
                  <a:rPr lang="en-US" altLang="zh-CN">
                    <a:solidFill>
                      <a:schemeClr val="tx1"/>
                    </a:solidFill>
                    <a:latin typeface="Times New Roman" panose="02020603050405020304" charset="0"/>
                    <a:ea typeface="宋体" panose="02010600030101010101" pitchFamily="2" charset="-122"/>
                  </a:rPr>
                  <a:t>/</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文件名  </a:t>
                </a:r>
                <a:r>
                  <a:rPr lang="en-US" altLang="zh-CN" b="0">
                    <a:solidFill>
                      <a:schemeClr val="tx1"/>
                    </a:solidFill>
                    <a:latin typeface="Times New Roman" panose="02020603050405020304" charset="0"/>
                    <a:ea typeface="宋体" panose="02010600030101010101" pitchFamily="2" charset="-122"/>
                  </a:rPr>
                  <a:t>i</a:t>
                </a:r>
                <a:r>
                  <a:rPr lang="zh-CN" altLang="en-US" b="0">
                    <a:solidFill>
                      <a:schemeClr val="tx1"/>
                    </a:solidFill>
                    <a:latin typeface="Times New Roman" panose="02020603050405020304" charset="0"/>
                    <a:ea typeface="宋体" panose="02010600030101010101" pitchFamily="2" charset="-122"/>
                  </a:rPr>
                  <a:t>节点号   </a:t>
                </a:r>
                <a:endParaRPr lang="zh-CN" altLang="en-US" b="0">
                  <a:solidFill>
                    <a:schemeClr val="tx1"/>
                  </a:solidFill>
                  <a:latin typeface="Times New Roman" panose="02020603050405020304" charset="0"/>
                  <a:ea typeface="宋体" panose="02010600030101010101" pitchFamily="2" charset="-122"/>
                </a:endParaRPr>
              </a:p>
            </p:txBody>
          </p:sp>
          <p:sp>
            <p:nvSpPr>
              <p:cNvPr id="101416" name="直接连接符 85032"/>
              <p:cNvSpPr/>
              <p:nvPr/>
            </p:nvSpPr>
            <p:spPr>
              <a:xfrm>
                <a:off x="122" y="4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17" name="直接连接符 85033"/>
              <p:cNvSpPr/>
              <p:nvPr/>
            </p:nvSpPr>
            <p:spPr>
              <a:xfrm>
                <a:off x="122"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18" name="文本框 85034"/>
              <p:cNvSpPr txBox="1"/>
              <p:nvPr/>
            </p:nvSpPr>
            <p:spPr>
              <a:xfrm>
                <a:off x="179" y="48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19" name="文本框 85035"/>
              <p:cNvSpPr txBox="1"/>
              <p:nvPr/>
            </p:nvSpPr>
            <p:spPr>
              <a:xfrm>
                <a:off x="160" y="260"/>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A</a:t>
                </a:r>
                <a:r>
                  <a:rPr lang="en-US" altLang="zh-CN" b="0" baseline="-25000">
                    <a:solidFill>
                      <a:schemeClr val="tx1"/>
                    </a:solidFill>
                    <a:latin typeface="Times New Roman" panose="02020603050405020304" charset="0"/>
                    <a:ea typeface="宋体" panose="02010600030101010101" pitchFamily="2" charset="-122"/>
                  </a:rPr>
                  <a:t>0</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20" name="直接连接符 85036"/>
              <p:cNvSpPr/>
              <p:nvPr/>
            </p:nvSpPr>
            <p:spPr>
              <a:xfrm>
                <a:off x="433"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21" name="文本框 85037"/>
              <p:cNvSpPr txBox="1"/>
              <p:nvPr/>
            </p:nvSpPr>
            <p:spPr>
              <a:xfrm>
                <a:off x="150"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A</a:t>
                </a:r>
                <a:r>
                  <a:rPr lang="en-US" altLang="zh-CN" b="0" baseline="-25000">
                    <a:solidFill>
                      <a:schemeClr val="tx1"/>
                    </a:solidFill>
                    <a:latin typeface="Times New Roman" panose="02020603050405020304" charset="0"/>
                    <a:ea typeface="宋体" panose="02010600030101010101" pitchFamily="2" charset="-122"/>
                  </a:rPr>
                  <a:t>31</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22" name="文本框 85038"/>
              <p:cNvSpPr txBox="1"/>
              <p:nvPr/>
            </p:nvSpPr>
            <p:spPr>
              <a:xfrm>
                <a:off x="54" y="1023"/>
                <a:ext cx="810"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b="0">
                    <a:solidFill>
                      <a:schemeClr val="tx1"/>
                    </a:solidFill>
                    <a:latin typeface="Times New Roman" panose="02020603050405020304" charset="0"/>
                    <a:ea typeface="宋体" panose="02010600030101010101" pitchFamily="2" charset="-122"/>
                  </a:rPr>
                  <a:t>根目录文件</a:t>
                </a:r>
                <a:endParaRPr lang="zh-CN" altLang="en-US" b="0">
                  <a:solidFill>
                    <a:schemeClr val="tx1"/>
                  </a:solidFill>
                  <a:latin typeface="Times New Roman" panose="02020603050405020304" charset="0"/>
                  <a:ea typeface="宋体" panose="02010600030101010101" pitchFamily="2" charset="-122"/>
                </a:endParaRPr>
              </a:p>
            </p:txBody>
          </p:sp>
        </p:grpSp>
        <p:sp>
          <p:nvSpPr>
            <p:cNvPr id="101423" name="直接连接符 85039"/>
            <p:cNvSpPr/>
            <p:nvPr/>
          </p:nvSpPr>
          <p:spPr>
            <a:xfrm flipV="1">
              <a:off x="1516" y="511"/>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24" name="直接连接符 85040"/>
            <p:cNvSpPr/>
            <p:nvPr/>
          </p:nvSpPr>
          <p:spPr>
            <a:xfrm>
              <a:off x="1516" y="1371"/>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5042" name="矩形 85041"/>
            <p:cNvSpPr/>
            <p:nvPr/>
          </p:nvSpPr>
          <p:spPr>
            <a:xfrm>
              <a:off x="2767"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26" name="文本框 85042"/>
            <p:cNvSpPr txBox="1"/>
            <p:nvPr/>
          </p:nvSpPr>
          <p:spPr>
            <a:xfrm>
              <a:off x="2659" y="0"/>
              <a:ext cx="929"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A</a:t>
              </a:r>
              <a:r>
                <a:rPr lang="en-US" altLang="zh-CN" baseline="-25000">
                  <a:solidFill>
                    <a:schemeClr val="tx1"/>
                  </a:solidFill>
                  <a:latin typeface="Times New Roman" panose="02020603050405020304" charset="0"/>
                  <a:ea typeface="宋体" panose="02010600030101010101" pitchFamily="2" charset="-122"/>
                </a:rPr>
                <a:t>0</a:t>
              </a:r>
              <a:r>
                <a:rPr lang="zh-CN" altLang="en-US">
                  <a:solidFill>
                    <a:schemeClr val="tx1"/>
                  </a:solidFill>
                  <a:latin typeface="Times New Roman" panose="02020603050405020304" charset="0"/>
                  <a:ea typeface="宋体" panose="02010600030101010101" pitchFamily="2" charset="-122"/>
                </a:rPr>
                <a:t>目录文件</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文件名  </a:t>
              </a:r>
              <a:r>
                <a:rPr lang="en-US" altLang="zh-CN" b="0">
                  <a:solidFill>
                    <a:schemeClr val="tx1"/>
                  </a:solidFill>
                  <a:latin typeface="Times New Roman" panose="02020603050405020304" charset="0"/>
                  <a:ea typeface="宋体" panose="02010600030101010101" pitchFamily="2" charset="-122"/>
                </a:rPr>
                <a:t>i</a:t>
              </a:r>
              <a:r>
                <a:rPr lang="zh-CN" altLang="en-US" b="0">
                  <a:solidFill>
                    <a:schemeClr val="tx1"/>
                  </a:solidFill>
                  <a:latin typeface="Times New Roman" panose="02020603050405020304" charset="0"/>
                  <a:ea typeface="宋体" panose="02010600030101010101" pitchFamily="2" charset="-122"/>
                </a:rPr>
                <a:t>节点号   </a:t>
              </a:r>
              <a:endParaRPr lang="zh-CN" altLang="en-US" b="0">
                <a:solidFill>
                  <a:schemeClr val="tx1"/>
                </a:solidFill>
                <a:latin typeface="Times New Roman" panose="02020603050405020304" charset="0"/>
                <a:ea typeface="宋体" panose="02010600030101010101" pitchFamily="2" charset="-122"/>
              </a:endParaRPr>
            </a:p>
          </p:txBody>
        </p:sp>
        <p:sp>
          <p:nvSpPr>
            <p:cNvPr id="101427" name="直接连接符 85043"/>
            <p:cNvSpPr/>
            <p:nvPr/>
          </p:nvSpPr>
          <p:spPr>
            <a:xfrm>
              <a:off x="2763" y="60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28" name="直接连接符 85044"/>
            <p:cNvSpPr/>
            <p:nvPr/>
          </p:nvSpPr>
          <p:spPr>
            <a:xfrm>
              <a:off x="2763"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29" name="文本框 85045"/>
            <p:cNvSpPr txBox="1"/>
            <p:nvPr/>
          </p:nvSpPr>
          <p:spPr>
            <a:xfrm>
              <a:off x="2838" y="26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30" name="文本框 85046"/>
            <p:cNvSpPr txBox="1"/>
            <p:nvPr/>
          </p:nvSpPr>
          <p:spPr>
            <a:xfrm>
              <a:off x="2819" y="398"/>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B</a:t>
              </a:r>
              <a:r>
                <a:rPr lang="en-US" altLang="zh-CN" b="0" baseline="-25000">
                  <a:solidFill>
                    <a:schemeClr val="tx1"/>
                  </a:solidFill>
                  <a:latin typeface="Times New Roman" panose="02020603050405020304" charset="0"/>
                  <a:ea typeface="宋体" panose="02010600030101010101" pitchFamily="2" charset="-122"/>
                </a:rPr>
                <a:t>2</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31" name="直接连接符 85047"/>
            <p:cNvSpPr/>
            <p:nvPr/>
          </p:nvSpPr>
          <p:spPr>
            <a:xfrm>
              <a:off x="3074"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32" name="文本框 85048"/>
            <p:cNvSpPr txBox="1"/>
            <p:nvPr/>
          </p:nvSpPr>
          <p:spPr>
            <a:xfrm>
              <a:off x="2791"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B</a:t>
              </a:r>
              <a:r>
                <a:rPr lang="en-US" altLang="zh-CN" b="0" baseline="-25000">
                  <a:solidFill>
                    <a:schemeClr val="tx1"/>
                  </a:solidFill>
                  <a:latin typeface="Times New Roman" panose="02020603050405020304" charset="0"/>
                  <a:ea typeface="宋体" panose="02010600030101010101" pitchFamily="2" charset="-122"/>
                </a:rPr>
                <a:t>31</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33" name="直接连接符 85049"/>
            <p:cNvSpPr/>
            <p:nvPr/>
          </p:nvSpPr>
          <p:spPr>
            <a:xfrm>
              <a:off x="2763" y="44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34" name="文本框 85050"/>
            <p:cNvSpPr txBox="1"/>
            <p:nvPr/>
          </p:nvSpPr>
          <p:spPr>
            <a:xfrm>
              <a:off x="2847" y="560"/>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35" name="直接连接符 85051"/>
            <p:cNvSpPr/>
            <p:nvPr/>
          </p:nvSpPr>
          <p:spPr>
            <a:xfrm flipV="1">
              <a:off x="2440" y="309"/>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5053" name="矩形 85052"/>
            <p:cNvSpPr/>
            <p:nvPr/>
          </p:nvSpPr>
          <p:spPr>
            <a:xfrm>
              <a:off x="2776" y="1431"/>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37" name="文本框 85053"/>
            <p:cNvSpPr txBox="1"/>
            <p:nvPr/>
          </p:nvSpPr>
          <p:spPr>
            <a:xfrm>
              <a:off x="2668" y="1114"/>
              <a:ext cx="90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A</a:t>
              </a:r>
              <a:r>
                <a:rPr lang="en-US" altLang="zh-CN" baseline="-25000">
                  <a:solidFill>
                    <a:schemeClr val="tx1"/>
                  </a:solidFill>
                  <a:latin typeface="Times New Roman" panose="02020603050405020304" charset="0"/>
                  <a:ea typeface="宋体" panose="02010600030101010101" pitchFamily="2" charset="-122"/>
                </a:rPr>
                <a:t>0</a:t>
              </a:r>
              <a:r>
                <a:rPr lang="zh-CN" altLang="en-US">
                  <a:solidFill>
                    <a:schemeClr val="tx1"/>
                  </a:solidFill>
                  <a:latin typeface="Times New Roman" panose="02020603050405020304" charset="0"/>
                  <a:ea typeface="宋体" panose="02010600030101010101" pitchFamily="2" charset="-122"/>
                </a:rPr>
                <a:t>目录文件</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文件名  </a:t>
              </a:r>
              <a:r>
                <a:rPr lang="en-US" altLang="zh-CN" b="0">
                  <a:solidFill>
                    <a:schemeClr val="tx1"/>
                  </a:solidFill>
                  <a:latin typeface="Times New Roman" panose="02020603050405020304" charset="0"/>
                  <a:ea typeface="宋体" panose="02010600030101010101" pitchFamily="2" charset="-122"/>
                </a:rPr>
                <a:t>i</a:t>
              </a:r>
              <a:r>
                <a:rPr lang="zh-CN" altLang="en-US" b="0">
                  <a:solidFill>
                    <a:schemeClr val="tx1"/>
                  </a:solidFill>
                  <a:latin typeface="Times New Roman" panose="02020603050405020304" charset="0"/>
                  <a:ea typeface="宋体" panose="02010600030101010101" pitchFamily="2" charset="-122"/>
                </a:rPr>
                <a:t>节点号   </a:t>
              </a:r>
              <a:endParaRPr lang="zh-CN" altLang="en-US" b="0">
                <a:solidFill>
                  <a:schemeClr val="tx1"/>
                </a:solidFill>
                <a:latin typeface="Times New Roman" panose="02020603050405020304" charset="0"/>
                <a:ea typeface="宋体" panose="02010600030101010101" pitchFamily="2" charset="-122"/>
              </a:endParaRPr>
            </a:p>
          </p:txBody>
        </p:sp>
        <p:sp>
          <p:nvSpPr>
            <p:cNvPr id="101438" name="直接连接符 85054"/>
            <p:cNvSpPr/>
            <p:nvPr/>
          </p:nvSpPr>
          <p:spPr>
            <a:xfrm>
              <a:off x="2772" y="172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39" name="直接连接符 85055"/>
            <p:cNvSpPr/>
            <p:nvPr/>
          </p:nvSpPr>
          <p:spPr>
            <a:xfrm>
              <a:off x="2772" y="186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40" name="文本框 85056"/>
            <p:cNvSpPr txBox="1"/>
            <p:nvPr/>
          </p:nvSpPr>
          <p:spPr>
            <a:xfrm>
              <a:off x="2856" y="152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41" name="文本框 85057"/>
            <p:cNvSpPr txBox="1"/>
            <p:nvPr/>
          </p:nvSpPr>
          <p:spPr>
            <a:xfrm>
              <a:off x="2771" y="1374"/>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BX</a:t>
              </a:r>
              <a:r>
                <a:rPr lang="en-US" altLang="zh-CN" b="0" baseline="-25000">
                  <a:solidFill>
                    <a:schemeClr val="tx1"/>
                  </a:solidFill>
                  <a:latin typeface="Times New Roman" panose="02020603050405020304" charset="0"/>
                  <a:ea typeface="宋体" panose="02010600030101010101" pitchFamily="2" charset="-122"/>
                </a:rPr>
                <a:t>0</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42" name="直接连接符 85058"/>
            <p:cNvSpPr/>
            <p:nvPr/>
          </p:nvSpPr>
          <p:spPr>
            <a:xfrm>
              <a:off x="3083" y="1433"/>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43" name="文本框 85059"/>
            <p:cNvSpPr txBox="1"/>
            <p:nvPr/>
          </p:nvSpPr>
          <p:spPr>
            <a:xfrm>
              <a:off x="2773" y="1823"/>
              <a:ext cx="393"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BX</a:t>
              </a:r>
              <a:r>
                <a:rPr lang="en-US" altLang="zh-CN" b="0" baseline="-25000">
                  <a:solidFill>
                    <a:schemeClr val="tx1"/>
                  </a:solidFill>
                  <a:latin typeface="Times New Roman" panose="02020603050405020304" charset="0"/>
                  <a:ea typeface="宋体" panose="02010600030101010101" pitchFamily="2" charset="-122"/>
                </a:rPr>
                <a:t>31</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1444" name="直接连接符 85060"/>
            <p:cNvSpPr/>
            <p:nvPr/>
          </p:nvSpPr>
          <p:spPr>
            <a:xfrm>
              <a:off x="2772" y="155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45" name="文本框 85061"/>
            <p:cNvSpPr txBox="1"/>
            <p:nvPr/>
          </p:nvSpPr>
          <p:spPr>
            <a:xfrm>
              <a:off x="2856" y="167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46" name="文本框 85062"/>
            <p:cNvSpPr txBox="1"/>
            <p:nvPr/>
          </p:nvSpPr>
          <p:spPr>
            <a:xfrm>
              <a:off x="2964" y="94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47" name="直接连接符 85063"/>
            <p:cNvSpPr/>
            <p:nvPr/>
          </p:nvSpPr>
          <p:spPr>
            <a:xfrm>
              <a:off x="2448" y="923"/>
              <a:ext cx="320" cy="5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48" name="直接连接符 85064"/>
            <p:cNvSpPr/>
            <p:nvPr/>
          </p:nvSpPr>
          <p:spPr>
            <a:xfrm>
              <a:off x="620" y="1728"/>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49" name="文本框 85065"/>
            <p:cNvSpPr txBox="1"/>
            <p:nvPr/>
          </p:nvSpPr>
          <p:spPr>
            <a:xfrm>
              <a:off x="2767" y="2246"/>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50" name="文本框 85066"/>
            <p:cNvSpPr txBox="1"/>
            <p:nvPr/>
          </p:nvSpPr>
          <p:spPr>
            <a:xfrm>
              <a:off x="2767" y="2604"/>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51" name="文本框 85067"/>
            <p:cNvSpPr txBox="1"/>
            <p:nvPr/>
          </p:nvSpPr>
          <p:spPr>
            <a:xfrm>
              <a:off x="2854" y="240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52" name="直接连接符 85068"/>
            <p:cNvSpPr/>
            <p:nvPr/>
          </p:nvSpPr>
          <p:spPr>
            <a:xfrm>
              <a:off x="2467" y="2075"/>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53" name="直接连接符 85069"/>
            <p:cNvSpPr/>
            <p:nvPr/>
          </p:nvSpPr>
          <p:spPr>
            <a:xfrm>
              <a:off x="2467" y="2432"/>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01454" name="组合 85070"/>
            <p:cNvGrpSpPr/>
            <p:nvPr/>
          </p:nvGrpSpPr>
          <p:grpSpPr>
            <a:xfrm>
              <a:off x="3619" y="1"/>
              <a:ext cx="710" cy="982"/>
              <a:chOff x="0" y="0"/>
              <a:chExt cx="710" cy="982"/>
            </a:xfrm>
          </p:grpSpPr>
          <p:sp>
            <p:nvSpPr>
              <p:cNvPr id="85072" name="矩形 85071"/>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56" name="文本框 85072"/>
              <p:cNvSpPr txBox="1"/>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anose="02010600030101010101" pitchFamily="2" charset="-122"/>
                  </a:rPr>
                  <a:t>B</a:t>
                </a:r>
                <a:r>
                  <a:rPr lang="en-US" altLang="zh-CN" baseline="-25000">
                    <a:solidFill>
                      <a:schemeClr val="tx1"/>
                    </a:solidFill>
                    <a:latin typeface="Times New Roman" panose="02020603050405020304" charset="0"/>
                    <a:ea typeface="宋体" panose="02010600030101010101" pitchFamily="2" charset="-122"/>
                  </a:rPr>
                  <a:t>2</a:t>
                </a:r>
                <a:r>
                  <a:rPr lang="zh-CN" altLang="en-US">
                    <a:solidFill>
                      <a:schemeClr val="tx1"/>
                    </a:solidFill>
                    <a:latin typeface="Times New Roman" panose="02020603050405020304" charset="0"/>
                    <a:ea typeface="宋体" panose="02010600030101010101" pitchFamily="2" charset="-122"/>
                  </a:rPr>
                  <a:t>数据文件</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457" name="直接连接符 85073"/>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58" name="直接连接符 85074"/>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59" name="直接连接符 85075"/>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60" name="文本框 85076"/>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61" name="文本框 85077"/>
              <p:cNvSpPr txBox="1"/>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62" name="文本框 85078"/>
              <p:cNvSpPr txBox="1"/>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463" name="文本框 85079"/>
              <p:cNvSpPr txBox="1"/>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i_addr[1]</a:t>
                </a:r>
                <a:endParaRPr lang="en-US" altLang="zh-CN" b="0">
                  <a:solidFill>
                    <a:schemeClr val="tx1"/>
                  </a:solidFill>
                  <a:latin typeface="Times New Roman" panose="02020603050405020304" charset="0"/>
                  <a:ea typeface="宋体" panose="02010600030101010101" pitchFamily="2" charset="-122"/>
                </a:endParaRPr>
              </a:p>
            </p:txBody>
          </p:sp>
        </p:grpSp>
        <p:sp>
          <p:nvSpPr>
            <p:cNvPr id="101464" name="直接连接符 85080"/>
            <p:cNvSpPr/>
            <p:nvPr/>
          </p:nvSpPr>
          <p:spPr>
            <a:xfrm flipV="1">
              <a:off x="3372" y="309"/>
              <a:ext cx="256"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65" name="文本框 85081"/>
            <p:cNvSpPr txBox="1"/>
            <p:nvPr/>
          </p:nvSpPr>
          <p:spPr>
            <a:xfrm>
              <a:off x="4442" y="39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66" name="文本框 85082"/>
            <p:cNvSpPr txBox="1"/>
            <p:nvPr/>
          </p:nvSpPr>
          <p:spPr>
            <a:xfrm>
              <a:off x="4442" y="71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67" name="直接连接符 85083"/>
            <p:cNvSpPr/>
            <p:nvPr/>
          </p:nvSpPr>
          <p:spPr>
            <a:xfrm flipV="1">
              <a:off x="4240" y="391"/>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68" name="直接连接符 85084"/>
            <p:cNvSpPr/>
            <p:nvPr/>
          </p:nvSpPr>
          <p:spPr>
            <a:xfrm>
              <a:off x="4232" y="712"/>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69" name="直接连接符 85085"/>
            <p:cNvSpPr/>
            <p:nvPr/>
          </p:nvSpPr>
          <p:spPr>
            <a:xfrm>
              <a:off x="3362" y="831"/>
              <a:ext cx="265" cy="60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70" name="直接连接符 85086"/>
            <p:cNvSpPr/>
            <p:nvPr/>
          </p:nvSpPr>
          <p:spPr>
            <a:xfrm>
              <a:off x="3390" y="1490"/>
              <a:ext cx="22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71" name="文本框 85087"/>
            <p:cNvSpPr txBox="1"/>
            <p:nvPr/>
          </p:nvSpPr>
          <p:spPr>
            <a:xfrm>
              <a:off x="4442" y="1497"/>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72" name="文本框 85088"/>
            <p:cNvSpPr txBox="1"/>
            <p:nvPr/>
          </p:nvSpPr>
          <p:spPr>
            <a:xfrm>
              <a:off x="4442" y="1925"/>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85090" name="矩形 85089"/>
            <p:cNvSpPr/>
            <p:nvPr/>
          </p:nvSpPr>
          <p:spPr>
            <a:xfrm>
              <a:off x="3627" y="1427"/>
              <a:ext cx="605" cy="754"/>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74" name="文本框 85090"/>
            <p:cNvSpPr txBox="1"/>
            <p:nvPr/>
          </p:nvSpPr>
          <p:spPr>
            <a:xfrm>
              <a:off x="3565" y="1110"/>
              <a:ext cx="756"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B</a:t>
              </a:r>
              <a:r>
                <a:rPr lang="en-US" altLang="zh-CN" baseline="-25000">
                  <a:solidFill>
                    <a:schemeClr val="tx1"/>
                  </a:solidFill>
                  <a:latin typeface="Times New Roman" panose="02020603050405020304" charset="0"/>
                  <a:ea typeface="宋体" panose="02010600030101010101" pitchFamily="2" charset="-122"/>
                </a:rPr>
                <a:t>31</a:t>
              </a:r>
              <a:r>
                <a:rPr lang="en-US" altLang="zh-CN">
                  <a:solidFill>
                    <a:schemeClr val="tx1"/>
                  </a:solidFill>
                  <a:latin typeface="Times New Roman" panose="02020603050405020304" charset="0"/>
                  <a:ea typeface="宋体" panose="02010600030101010101" pitchFamily="2" charset="-122"/>
                </a:rPr>
                <a:t>,BX</a:t>
              </a:r>
              <a:r>
                <a:rPr lang="en-US" altLang="zh-CN" baseline="-25000">
                  <a:solidFill>
                    <a:schemeClr val="tx1"/>
                  </a:solidFill>
                  <a:latin typeface="Times New Roman" panose="02020603050405020304" charset="0"/>
                  <a:ea typeface="宋体" panose="02010600030101010101" pitchFamily="2" charset="-122"/>
                </a:rPr>
                <a:t>0</a:t>
              </a:r>
              <a:r>
                <a:rPr lang="zh-CN" altLang="en-US">
                  <a:solidFill>
                    <a:schemeClr val="tx1"/>
                  </a:solidFill>
                  <a:latin typeface="Times New Roman" panose="02020603050405020304" charset="0"/>
                  <a:ea typeface="宋体" panose="02010600030101010101" pitchFamily="2" charset="-122"/>
                </a:rPr>
                <a:t>数据  </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  文件</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475" name="直接连接符 85091"/>
            <p:cNvSpPr/>
            <p:nvPr/>
          </p:nvSpPr>
          <p:spPr>
            <a:xfrm>
              <a:off x="3632" y="156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76" name="直接连接符 85092"/>
            <p:cNvSpPr/>
            <p:nvPr/>
          </p:nvSpPr>
          <p:spPr>
            <a:xfrm>
              <a:off x="3623" y="17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77" name="直接连接符 85093"/>
            <p:cNvSpPr/>
            <p:nvPr/>
          </p:nvSpPr>
          <p:spPr>
            <a:xfrm>
              <a:off x="3632" y="187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78" name="文本框 85094"/>
            <p:cNvSpPr txBox="1"/>
            <p:nvPr/>
          </p:nvSpPr>
          <p:spPr>
            <a:xfrm>
              <a:off x="3827" y="136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79" name="文本框 85095"/>
            <p:cNvSpPr txBox="1"/>
            <p:nvPr/>
          </p:nvSpPr>
          <p:spPr>
            <a:xfrm>
              <a:off x="3827" y="168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80" name="文本框 85096"/>
            <p:cNvSpPr txBox="1"/>
            <p:nvPr/>
          </p:nvSpPr>
          <p:spPr>
            <a:xfrm>
              <a:off x="3655" y="151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481" name="文本框 85097"/>
            <p:cNvSpPr txBox="1"/>
            <p:nvPr/>
          </p:nvSpPr>
          <p:spPr>
            <a:xfrm>
              <a:off x="3671" y="182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i_addr[6]</a:t>
              </a:r>
              <a:endParaRPr lang="en-US" altLang="zh-CN" b="0">
                <a:solidFill>
                  <a:schemeClr val="tx1"/>
                </a:solidFill>
                <a:latin typeface="Times New Roman" panose="02020603050405020304" charset="0"/>
                <a:ea typeface="宋体" panose="02010600030101010101" pitchFamily="2" charset="-122"/>
              </a:endParaRPr>
            </a:p>
          </p:txBody>
        </p:sp>
        <p:sp>
          <p:nvSpPr>
            <p:cNvPr id="101482" name="文本框 85098"/>
            <p:cNvSpPr txBox="1"/>
            <p:nvPr/>
          </p:nvSpPr>
          <p:spPr>
            <a:xfrm>
              <a:off x="3823" y="94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83" name="直接连接符 85099"/>
            <p:cNvSpPr/>
            <p:nvPr/>
          </p:nvSpPr>
          <p:spPr>
            <a:xfrm>
              <a:off x="3614" y="20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84" name="直接连接符 85100"/>
            <p:cNvSpPr/>
            <p:nvPr/>
          </p:nvSpPr>
          <p:spPr>
            <a:xfrm flipV="1">
              <a:off x="4240" y="1488"/>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85" name="直接连接符 85101"/>
            <p:cNvSpPr/>
            <p:nvPr/>
          </p:nvSpPr>
          <p:spPr>
            <a:xfrm>
              <a:off x="4241" y="1928"/>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5103" name="矩形 85102"/>
            <p:cNvSpPr/>
            <p:nvPr/>
          </p:nvSpPr>
          <p:spPr>
            <a:xfrm>
              <a:off x="3618" y="2653"/>
              <a:ext cx="605" cy="480"/>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1487" name="文本框 85103"/>
            <p:cNvSpPr txBox="1"/>
            <p:nvPr/>
          </p:nvSpPr>
          <p:spPr>
            <a:xfrm>
              <a:off x="3610" y="2336"/>
              <a:ext cx="71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BX</a:t>
              </a:r>
              <a:r>
                <a:rPr lang="en-US" altLang="zh-CN" baseline="-25000">
                  <a:solidFill>
                    <a:schemeClr val="tx1"/>
                  </a:solidFill>
                  <a:latin typeface="Times New Roman" panose="02020603050405020304" charset="0"/>
                  <a:ea typeface="宋体" panose="02010600030101010101" pitchFamily="2" charset="-122"/>
                </a:rPr>
                <a:t>31</a:t>
              </a:r>
              <a:r>
                <a:rPr lang="zh-CN" altLang="en-US">
                  <a:solidFill>
                    <a:schemeClr val="tx1"/>
                  </a:solidFill>
                  <a:latin typeface="Times New Roman" panose="02020603050405020304" charset="0"/>
                  <a:ea typeface="宋体" panose="02010600030101010101" pitchFamily="2" charset="-122"/>
                </a:rPr>
                <a:t>数据</a:t>
              </a:r>
              <a:endParaRPr lang="zh-CN" altLang="en-US">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a:solidFill>
                    <a:schemeClr val="tx1"/>
                  </a:solidFill>
                  <a:latin typeface="Times New Roman" panose="02020603050405020304" charset="0"/>
                  <a:ea typeface="宋体" panose="02010600030101010101" pitchFamily="2" charset="-122"/>
                </a:rPr>
                <a:t>文件</a:t>
              </a: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1488" name="直接连接符 85104"/>
            <p:cNvSpPr/>
            <p:nvPr/>
          </p:nvSpPr>
          <p:spPr>
            <a:xfrm>
              <a:off x="3623" y="279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89" name="直接连接符 85105"/>
            <p:cNvSpPr/>
            <p:nvPr/>
          </p:nvSpPr>
          <p:spPr>
            <a:xfrm>
              <a:off x="3614" y="2957"/>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90" name="文本框 85106"/>
            <p:cNvSpPr txBox="1"/>
            <p:nvPr/>
          </p:nvSpPr>
          <p:spPr>
            <a:xfrm>
              <a:off x="3818" y="259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91" name="文本框 85107"/>
            <p:cNvSpPr txBox="1"/>
            <p:nvPr/>
          </p:nvSpPr>
          <p:spPr>
            <a:xfrm>
              <a:off x="3818" y="293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92" name="文本框 85108"/>
            <p:cNvSpPr txBox="1"/>
            <p:nvPr/>
          </p:nvSpPr>
          <p:spPr>
            <a:xfrm>
              <a:off x="3646" y="274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1493" name="文本框 85109"/>
            <p:cNvSpPr txBox="1"/>
            <p:nvPr/>
          </p:nvSpPr>
          <p:spPr>
            <a:xfrm>
              <a:off x="3814" y="217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1494" name="文本框 85110"/>
            <p:cNvSpPr txBox="1"/>
            <p:nvPr/>
          </p:nvSpPr>
          <p:spPr>
            <a:xfrm>
              <a:off x="4442" y="2829"/>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1495" name="直接连接符 85111"/>
            <p:cNvSpPr/>
            <p:nvPr/>
          </p:nvSpPr>
          <p:spPr>
            <a:xfrm>
              <a:off x="4232" y="2833"/>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96" name="直接连接符 85112"/>
            <p:cNvSpPr/>
            <p:nvPr/>
          </p:nvSpPr>
          <p:spPr>
            <a:xfrm>
              <a:off x="3389" y="1956"/>
              <a:ext cx="246" cy="7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1497" name="文本框 85113"/>
            <p:cNvSpPr txBox="1"/>
            <p:nvPr/>
          </p:nvSpPr>
          <p:spPr>
            <a:xfrm>
              <a:off x="1912" y="3070"/>
              <a:ext cx="1314" cy="212"/>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anose="02010600030101010101" pitchFamily="2" charset="-122"/>
                </a:rPr>
                <a:t>UNIX</a:t>
              </a:r>
              <a:r>
                <a:rPr lang="zh-CN" altLang="en-US" sz="1600" b="0">
                  <a:solidFill>
                    <a:schemeClr val="tx1"/>
                  </a:solidFill>
                  <a:latin typeface="Times New Roman" panose="02020603050405020304" charset="0"/>
                  <a:ea typeface="宋体" panose="02010600030101010101" pitchFamily="2" charset="-122"/>
                </a:rPr>
                <a:t>树型</a:t>
              </a:r>
              <a:r>
                <a:rPr lang="zh-CN" altLang="en-US" sz="1600" b="0">
                  <a:solidFill>
                    <a:schemeClr val="tx1"/>
                  </a:solidFill>
                  <a:latin typeface="Arial" panose="02080604020202020204" pitchFamily="34" charset="0"/>
                  <a:ea typeface="宋体" panose="02010600030101010101" pitchFamily="2" charset="-122"/>
                </a:rPr>
                <a:t>目录结构</a:t>
              </a:r>
              <a:endParaRPr lang="zh-CN" altLang="en-US" sz="1600" b="0">
                <a:solidFill>
                  <a:schemeClr val="tx1"/>
                </a:solidFill>
                <a:latin typeface="Arial" panose="02080604020202020204" pitchFamily="34" charset="0"/>
                <a:ea typeface="宋体" panose="02010600030101010101" pitchFamily="2" charset="-122"/>
              </a:endParaRPr>
            </a:p>
          </p:txBody>
        </p:sp>
        <p:sp>
          <p:nvSpPr>
            <p:cNvPr id="101498" name="文本框 85114"/>
            <p:cNvSpPr txBox="1"/>
            <p:nvPr/>
          </p:nvSpPr>
          <p:spPr>
            <a:xfrm>
              <a:off x="4378" y="165"/>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anose="02010600030101010101" pitchFamily="2" charset="-122"/>
                </a:rPr>
                <a:t>磁盘块</a:t>
              </a:r>
              <a:endParaRPr lang="zh-CN" altLang="en-US">
                <a:solidFill>
                  <a:schemeClr val="tx1"/>
                </a:solidFill>
                <a:latin typeface="Times New Roman" panose="02020603050405020304" charset="0"/>
                <a:ea typeface="宋体" panose="02010600030101010101" pitchFamily="2" charset="-122"/>
              </a:endParaRPr>
            </a:p>
          </p:txBody>
        </p:sp>
        <p:sp>
          <p:nvSpPr>
            <p:cNvPr id="101499" name="文本框 85115"/>
            <p:cNvSpPr txBox="1"/>
            <p:nvPr/>
          </p:nvSpPr>
          <p:spPr>
            <a:xfrm>
              <a:off x="2723" y="2789"/>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anose="02010600030101010101" pitchFamily="2" charset="-122"/>
                </a:rPr>
                <a:t>磁盘块</a:t>
              </a:r>
              <a:endParaRPr lang="zh-CN" altLang="en-US">
                <a:solidFill>
                  <a:schemeClr val="tx1"/>
                </a:solidFill>
                <a:latin typeface="Times New Roman" panose="02020603050405020304" charset="0"/>
                <a:ea typeface="宋体" panose="02010600030101010101" pitchFamily="2" charset="-122"/>
              </a:endParaRPr>
            </a:p>
          </p:txBody>
        </p:sp>
      </p:grpSp>
      <p:sp>
        <p:nvSpPr>
          <p:cNvPr id="2" name="文本框 85113"/>
          <p:cNvSpPr txBox="1"/>
          <p:nvPr/>
        </p:nvSpPr>
        <p:spPr>
          <a:xfrm>
            <a:off x="476250" y="5441950"/>
            <a:ext cx="2366010" cy="1087755"/>
          </a:xfrm>
          <a:prstGeom prst="rect">
            <a:avLst/>
          </a:prstGeom>
          <a:noFill/>
          <a:ln w="9525">
            <a:noFill/>
            <a:miter/>
          </a:ln>
        </p:spPr>
        <p:txBody>
          <a:bodyPr wrap="square" anchor="t">
            <a:spAutoFit/>
          </a:bodyPr>
          <a:p>
            <a:pPr lvl="0">
              <a:spcBef>
                <a:spcPct val="30000"/>
              </a:spcBef>
              <a:buClr>
                <a:srgbClr val="000000"/>
              </a:buClr>
            </a:pPr>
            <a:r>
              <a:rPr lang="en-US" altLang="zh-CN" sz="1800">
                <a:solidFill>
                  <a:schemeClr val="tx1"/>
                </a:solidFill>
                <a:latin typeface="Arial" panose="02080604020202020204" pitchFamily="34" charset="0"/>
                <a:ea typeface="宋体" panose="02010600030101010101" pitchFamily="2" charset="-122"/>
              </a:rPr>
              <a:t>/A</a:t>
            </a:r>
            <a:r>
              <a:rPr lang="en-US" altLang="zh-CN" sz="1800" baseline="-25000">
                <a:solidFill>
                  <a:schemeClr val="tx1"/>
                </a:solidFill>
                <a:latin typeface="Arial" panose="02080604020202020204" pitchFamily="34" charset="0"/>
                <a:ea typeface="宋体" panose="02010600030101010101" pitchFamily="2" charset="-122"/>
              </a:rPr>
              <a:t>0</a:t>
            </a:r>
            <a:r>
              <a:rPr lang="en-US" altLang="zh-CN" sz="1800">
                <a:solidFill>
                  <a:schemeClr val="tx1"/>
                </a:solidFill>
                <a:latin typeface="Arial" panose="02080604020202020204" pitchFamily="34" charset="0"/>
                <a:ea typeface="宋体" panose="02010600030101010101" pitchFamily="2" charset="-122"/>
              </a:rPr>
              <a:t>/B</a:t>
            </a:r>
            <a:r>
              <a:rPr lang="en-US" altLang="zh-CN" sz="1800" baseline="-25000">
                <a:solidFill>
                  <a:schemeClr val="tx1"/>
                </a:solidFill>
                <a:latin typeface="Arial" panose="02080604020202020204" pitchFamily="34" charset="0"/>
                <a:ea typeface="宋体" panose="02010600030101010101" pitchFamily="2" charset="-122"/>
              </a:rPr>
              <a:t>2</a:t>
            </a:r>
            <a:endParaRPr lang="en-US" altLang="zh-CN" sz="1800">
              <a:solidFill>
                <a:schemeClr val="tx1"/>
              </a:solidFill>
              <a:latin typeface="Arial" panose="02080604020202020204" pitchFamily="34" charset="0"/>
              <a:ea typeface="宋体" panose="02010600030101010101" pitchFamily="2" charset="-122"/>
            </a:endParaRPr>
          </a:p>
          <a:p>
            <a:pPr lvl="0" algn="l">
              <a:spcBef>
                <a:spcPct val="30000"/>
              </a:spcBef>
              <a:buClr>
                <a:srgbClr val="000000"/>
              </a:buClr>
              <a:buSzTx/>
              <a:buFontTx/>
            </a:pPr>
            <a:r>
              <a:rPr lang="en-US" altLang="zh-CN" sz="1800">
                <a:solidFill>
                  <a:schemeClr val="tx1"/>
                </a:solidFill>
                <a:latin typeface="Arial" panose="02080604020202020204" pitchFamily="34" charset="0"/>
                <a:ea typeface="宋体" panose="02010600030101010101" pitchFamily="2" charset="-122"/>
                <a:cs typeface="+mn-ea"/>
              </a:rPr>
              <a:t>/A</a:t>
            </a:r>
            <a:r>
              <a:rPr lang="en-US" altLang="zh-CN" sz="1800" baseline="-25000">
                <a:solidFill>
                  <a:schemeClr val="tx1"/>
                </a:solidFill>
                <a:latin typeface="Arial" panose="02080604020202020204" pitchFamily="34" charset="0"/>
                <a:ea typeface="宋体" panose="02010600030101010101" pitchFamily="2" charset="-122"/>
                <a:cs typeface="+mn-ea"/>
              </a:rPr>
              <a:t>0</a:t>
            </a:r>
            <a:r>
              <a:rPr lang="en-US" altLang="zh-CN" sz="1800">
                <a:solidFill>
                  <a:schemeClr val="tx1"/>
                </a:solidFill>
                <a:latin typeface="Arial" panose="02080604020202020204" pitchFamily="34" charset="0"/>
                <a:ea typeface="宋体" panose="02010600030101010101" pitchFamily="2" charset="-122"/>
                <a:cs typeface="+mn-ea"/>
              </a:rPr>
              <a:t>/B</a:t>
            </a:r>
            <a:r>
              <a:rPr lang="en-US" altLang="zh-CN" sz="1800" baseline="-25000">
                <a:solidFill>
                  <a:schemeClr val="tx1"/>
                </a:solidFill>
                <a:latin typeface="Arial" panose="02080604020202020204" pitchFamily="34" charset="0"/>
                <a:ea typeface="宋体" panose="02010600030101010101" pitchFamily="2" charset="-122"/>
                <a:cs typeface="+mn-ea"/>
              </a:rPr>
              <a:t>31</a:t>
            </a:r>
            <a:r>
              <a:rPr lang="zh-CN" altLang="en-US" sz="1800">
                <a:solidFill>
                  <a:schemeClr val="tx1"/>
                </a:solidFill>
                <a:latin typeface="Arial" panose="02080604020202020204" pitchFamily="34" charset="0"/>
                <a:ea typeface="宋体" panose="02010600030101010101" pitchFamily="2" charset="-122"/>
                <a:cs typeface="+mn-ea"/>
              </a:rPr>
              <a:t>，</a:t>
            </a:r>
            <a:r>
              <a:rPr lang="en-US" altLang="zh-CN" sz="1800">
                <a:solidFill>
                  <a:schemeClr val="tx1"/>
                </a:solidFill>
                <a:latin typeface="Arial" panose="02080604020202020204" pitchFamily="34" charset="0"/>
                <a:ea typeface="宋体" panose="02010600030101010101" pitchFamily="2" charset="-122"/>
                <a:cs typeface="+mn-ea"/>
              </a:rPr>
              <a:t>/A</a:t>
            </a:r>
            <a:r>
              <a:rPr lang="en-US" altLang="zh-CN" sz="1800" baseline="-25000">
                <a:solidFill>
                  <a:schemeClr val="tx1"/>
                </a:solidFill>
                <a:latin typeface="Arial" panose="02080604020202020204" pitchFamily="34" charset="0"/>
                <a:ea typeface="宋体" panose="02010600030101010101" pitchFamily="2" charset="-122"/>
                <a:cs typeface="+mn-ea"/>
              </a:rPr>
              <a:t>0</a:t>
            </a:r>
            <a:r>
              <a:rPr lang="en-US" altLang="zh-CN" sz="1800">
                <a:solidFill>
                  <a:schemeClr val="tx1"/>
                </a:solidFill>
                <a:latin typeface="Arial" panose="02080604020202020204" pitchFamily="34" charset="0"/>
                <a:ea typeface="宋体" panose="02010600030101010101" pitchFamily="2" charset="-122"/>
                <a:cs typeface="+mn-ea"/>
              </a:rPr>
              <a:t>/BX</a:t>
            </a:r>
            <a:r>
              <a:rPr lang="en-US" altLang="zh-CN" sz="1800" baseline="-25000">
                <a:solidFill>
                  <a:schemeClr val="tx1"/>
                </a:solidFill>
                <a:latin typeface="Arial" panose="02080604020202020204" pitchFamily="34" charset="0"/>
                <a:ea typeface="宋体" panose="02010600030101010101" pitchFamily="2" charset="-122"/>
                <a:cs typeface="+mn-ea"/>
              </a:rPr>
              <a:t>0</a:t>
            </a:r>
            <a:endParaRPr lang="en-US" altLang="zh-CN" sz="1800">
              <a:solidFill>
                <a:schemeClr val="tx1"/>
              </a:solidFill>
              <a:latin typeface="Arial" panose="02080604020202020204" pitchFamily="34" charset="0"/>
              <a:ea typeface="宋体" panose="02010600030101010101" pitchFamily="2" charset="-122"/>
              <a:cs typeface="+mn-ea"/>
            </a:endParaRPr>
          </a:p>
          <a:p>
            <a:pPr lvl="0" algn="l">
              <a:spcBef>
                <a:spcPct val="30000"/>
              </a:spcBef>
              <a:buClr>
                <a:srgbClr val="000000"/>
              </a:buClr>
              <a:buSzTx/>
              <a:buFontTx/>
            </a:pPr>
            <a:r>
              <a:rPr lang="en-US" altLang="zh-CN" sz="1800">
                <a:solidFill>
                  <a:schemeClr val="tx1"/>
                </a:solidFill>
                <a:latin typeface="Arial" panose="02080604020202020204" pitchFamily="34" charset="0"/>
                <a:ea typeface="宋体" panose="02010600030101010101" pitchFamily="2" charset="-122"/>
                <a:cs typeface="+mn-ea"/>
              </a:rPr>
              <a:t>/A</a:t>
            </a:r>
            <a:r>
              <a:rPr lang="en-US" altLang="zh-CN" sz="1800" baseline="-25000">
                <a:solidFill>
                  <a:schemeClr val="tx1"/>
                </a:solidFill>
                <a:latin typeface="Arial" panose="02080604020202020204" pitchFamily="34" charset="0"/>
                <a:ea typeface="宋体" panose="02010600030101010101" pitchFamily="2" charset="-122"/>
                <a:cs typeface="+mn-ea"/>
              </a:rPr>
              <a:t>0</a:t>
            </a:r>
            <a:r>
              <a:rPr lang="en-US" altLang="zh-CN" sz="1800">
                <a:solidFill>
                  <a:schemeClr val="tx1"/>
                </a:solidFill>
                <a:latin typeface="Arial" panose="02080604020202020204" pitchFamily="34" charset="0"/>
                <a:ea typeface="宋体" panose="02010600030101010101" pitchFamily="2" charset="-122"/>
                <a:cs typeface="+mn-ea"/>
              </a:rPr>
              <a:t>/BX</a:t>
            </a:r>
            <a:r>
              <a:rPr lang="en-US" altLang="zh-CN" sz="1800" baseline="-25000">
                <a:solidFill>
                  <a:schemeClr val="tx1"/>
                </a:solidFill>
                <a:latin typeface="Arial" panose="02080604020202020204" pitchFamily="34" charset="0"/>
                <a:ea typeface="宋体" panose="02010600030101010101" pitchFamily="2" charset="-122"/>
                <a:cs typeface="+mn-ea"/>
              </a:rPr>
              <a:t>31</a:t>
            </a:r>
            <a:endParaRPr lang="en-US" altLang="zh-CN" sz="1800" baseline="-25000">
              <a:solidFill>
                <a:schemeClr val="tx1"/>
              </a:solidFill>
              <a:latin typeface="Arial" panose="02080604020202020204" pitchFamily="3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charRg st="0" end="25"/>
                                            </p:txEl>
                                          </p:spTgt>
                                        </p:tgtEl>
                                        <p:attrNameLst>
                                          <p:attrName>style.visibility</p:attrName>
                                        </p:attrNameLst>
                                      </p:cBhvr>
                                      <p:to>
                                        <p:strVal val="visible"/>
                                      </p:to>
                                    </p:set>
                                    <p:anim calcmode="lin" valueType="num">
                                      <p:cBhvr additive="base">
                                        <p:cTn id="7" dur="500" fill="hold"/>
                                        <p:tgtEl>
                                          <p:spTgt spid="8499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7"/>
                                        </p:tgtEl>
                                        <p:attrNameLst>
                                          <p:attrName>style.visibility</p:attrName>
                                        </p:attrNameLst>
                                      </p:cBhvr>
                                      <p:to>
                                        <p:strVal val="visible"/>
                                      </p:to>
                                    </p:set>
                                    <p:anim calcmode="lin" valueType="num">
                                      <p:cBhvr additive="base">
                                        <p:cTn id="13" dur="500" fill="hold"/>
                                        <p:tgtEl>
                                          <p:spTgt spid="84997"/>
                                        </p:tgtEl>
                                        <p:attrNameLst>
                                          <p:attrName>ppt_x</p:attrName>
                                        </p:attrNameLst>
                                      </p:cBhvr>
                                      <p:tavLst>
                                        <p:tav tm="0">
                                          <p:val>
                                            <p:strVal val="#ppt_x"/>
                                          </p:val>
                                        </p:tav>
                                        <p:tav tm="100000">
                                          <p:val>
                                            <p:strVal val="#ppt_x"/>
                                          </p:val>
                                        </p:tav>
                                      </p:tavLst>
                                    </p:anim>
                                    <p:anim calcmode="lin" valueType="num">
                                      <p:cBhvr additive="base">
                                        <p:cTn id="14"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860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59</a:t>
            </a:r>
            <a:endParaRPr lang="en-US" altLang="zh-CN" b="0">
              <a:solidFill>
                <a:schemeClr val="tx2"/>
              </a:solidFill>
              <a:latin typeface="Times New Roman" panose="02020603050405020304" charset="0"/>
              <a:ea typeface="宋体" panose="02010600030101010101" pitchFamily="2" charset="-122"/>
            </a:endParaRPr>
          </a:p>
        </p:txBody>
      </p:sp>
      <p:sp>
        <p:nvSpPr>
          <p:cNvPr id="86019" name="矩形 86018"/>
          <p:cNvSpPr/>
          <p:nvPr/>
        </p:nvSpPr>
        <p:spPr>
          <a:xfrm>
            <a:off x="101600" y="604838"/>
            <a:ext cx="85661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charset="0"/>
                <a:ea typeface="宋体" panose="02010600030101010101" pitchFamily="2" charset="-122"/>
                <a:cs typeface="+mn-cs"/>
              </a:rPr>
              <a:t>(3) </a:t>
            </a:r>
            <a:r>
              <a:rPr lang="zh-CN" altLang="en-US" b="1" strike="noStrike" noProof="1">
                <a:solidFill>
                  <a:srgbClr val="A50021"/>
                </a:solidFill>
                <a:latin typeface="Times New Roman" panose="02020603050405020304" charset="0"/>
                <a:ea typeface="宋体" panose="02010600030101010101" pitchFamily="2" charset="-122"/>
                <a:cs typeface="+mn-cs"/>
              </a:rPr>
              <a:t>文件目录结构中的勾链</a:t>
            </a:r>
            <a:r>
              <a:rPr lang="x-none" altLang="zh-CN" b="1" strike="noStrike" noProof="1">
                <a:solidFill>
                  <a:srgbClr val="A50021"/>
                </a:solidFill>
                <a:latin typeface="Times New Roman" panose="02020603050405020304" charset="0"/>
                <a:ea typeface="宋体" panose="02010600030101010101" pitchFamily="2" charset="-122"/>
                <a:cs typeface="+mn-cs"/>
              </a:rPr>
              <a:t>(硬链接)</a:t>
            </a:r>
            <a:endParaRPr lang="x-none" altLang="zh-CN" b="1" strike="noStrike" noProof="1">
              <a:solidFill>
                <a:srgbClr val="A50021"/>
              </a:solidFill>
              <a:latin typeface="Times New Roman" panose="02020603050405020304" charset="0"/>
              <a:ea typeface="宋体" panose="02010600030101010101" pitchFamily="2" charset="-122"/>
              <a:cs typeface="+mn-cs"/>
            </a:endParaRPr>
          </a:p>
        </p:txBody>
      </p:sp>
      <p:sp>
        <p:nvSpPr>
          <p:cNvPr id="86020" name="矩形 86019"/>
          <p:cNvSpPr/>
          <p:nvPr/>
        </p:nvSpPr>
        <p:spPr>
          <a:xfrm>
            <a:off x="66675" y="1250950"/>
            <a:ext cx="8886825" cy="366871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x-none" altLang="en-US" sz="2740" strike="noStrike" noProof="1">
                <a:solidFill>
                  <a:schemeClr val="tx1"/>
                </a:solidFill>
                <a:effectLst/>
                <a:latin typeface="Times New Roman" panose="02020603050405020304" charset="0"/>
                <a:ea typeface="宋体" panose="02010600030101010101" pitchFamily="2" charset="-122"/>
                <a:cs typeface="+mn-cs"/>
              </a:rPr>
              <a:t>		</a:t>
            </a:r>
            <a:r>
              <a:rPr lang="en-US" altLang="zh-CN" sz="2740" strike="noStrike" noProof="1">
                <a:solidFill>
                  <a:schemeClr val="tx1"/>
                </a:solidFill>
                <a:effectLst/>
                <a:latin typeface="Times New Roman" panose="02020603050405020304" charset="0"/>
                <a:ea typeface="宋体" panose="02010600030101010101" pitchFamily="2" charset="-122"/>
                <a:cs typeface="+mn-cs"/>
              </a:rPr>
              <a:t>UNIX</a:t>
            </a:r>
            <a:r>
              <a:rPr lang="zh-CN" altLang="en-US" sz="2740" strike="noStrike" noProof="1">
                <a:solidFill>
                  <a:schemeClr val="tx1"/>
                </a:solidFill>
                <a:effectLst/>
                <a:latin typeface="Times New Roman" panose="02020603050405020304" charset="0"/>
                <a:ea typeface="宋体" panose="02010600030101010101" pitchFamily="2" charset="-122"/>
                <a:cs typeface="+mn-cs"/>
              </a:rPr>
              <a:t>文件目录结构中带有交叉勾链。用户可以用不同的文件路径名</a:t>
            </a:r>
            <a:r>
              <a:rPr lang="x-none" altLang="zh-CN" sz="2740" strike="noStrike" noProof="1">
                <a:solidFill>
                  <a:schemeClr val="tx1"/>
                </a:solidFill>
                <a:effectLst/>
                <a:latin typeface="Times New Roman" panose="02020603050405020304" charset="0"/>
                <a:ea typeface="宋体" panose="02010600030101010101" pitchFamily="2" charset="-122"/>
                <a:cs typeface="+mn-cs"/>
              </a:rPr>
              <a:t>访问</a:t>
            </a:r>
            <a:r>
              <a:rPr lang="zh-CN" altLang="en-US" sz="2740" strike="noStrike" noProof="1">
                <a:solidFill>
                  <a:schemeClr val="tx1"/>
                </a:solidFill>
                <a:effectLst/>
                <a:latin typeface="Times New Roman" panose="02020603050405020304" charset="0"/>
                <a:ea typeface="宋体" panose="02010600030101010101" pitchFamily="2" charset="-122"/>
                <a:cs typeface="+mn-cs"/>
              </a:rPr>
              <a:t>一个文件。</a:t>
            </a:r>
            <a:endParaRPr lang="zh-CN" altLang="en-US" sz="2740" strike="noStrike" noProof="1">
              <a:solidFill>
                <a:schemeClr val="tx1"/>
              </a:solidFill>
              <a:effectLst/>
              <a:latin typeface="Times New Roman" panose="02020603050405020304" charset="0"/>
              <a:ea typeface="宋体" panose="02010600030101010101" pitchFamily="2" charset="-122"/>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anose="02010600030101010101" pitchFamily="2" charset="-122"/>
                <a:cs typeface="+mn-cs"/>
              </a:rPr>
              <a:t>		</a:t>
            </a:r>
            <a:r>
              <a:rPr lang="zh-CN" altLang="en-US" sz="2740" strike="noStrike" noProof="1">
                <a:solidFill>
                  <a:schemeClr val="tx1"/>
                </a:solidFill>
                <a:effectLst/>
                <a:latin typeface="Times New Roman" panose="02020603050405020304" charset="0"/>
                <a:ea typeface="宋体" panose="02010600030101010101" pitchFamily="2" charset="-122"/>
                <a:cs typeface="+mn-cs"/>
              </a:rPr>
              <a:t>文件勾链在用户看来是为一个已存在的文件另起一个路径名。</a:t>
            </a:r>
            <a:endParaRPr lang="zh-CN" altLang="en-US" sz="2740" strike="noStrike" noProof="1">
              <a:solidFill>
                <a:schemeClr val="tx1"/>
              </a:solidFill>
              <a:effectLst/>
              <a:latin typeface="Times New Roman" panose="02020603050405020304" charset="0"/>
              <a:ea typeface="宋体" panose="02010600030101010101"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anose="02010600030101010101" pitchFamily="2" charset="-122"/>
                <a:cs typeface="+mn-cs"/>
              </a:rPr>
              <a:t>		文件</a:t>
            </a:r>
            <a:r>
              <a:rPr lang="zh-CN" altLang="en-US" sz="2700" strike="noStrike" noProof="1">
                <a:solidFill>
                  <a:schemeClr val="tx1"/>
                </a:solidFill>
                <a:effectLst/>
                <a:latin typeface="Times New Roman" panose="02020603050405020304" charset="0"/>
                <a:ea typeface="宋体" panose="02010600030101010101" pitchFamily="2" charset="-122"/>
                <a:cs typeface="+mn-cs"/>
                <a:sym typeface="+mn-ea"/>
              </a:rPr>
              <a:t>勾链</a:t>
            </a:r>
            <a:r>
              <a:rPr lang="x-none" altLang="zh-CN" sz="2700" strike="noStrike" noProof="1">
                <a:solidFill>
                  <a:schemeClr val="tx1"/>
                </a:solidFill>
                <a:effectLst/>
                <a:latin typeface="Times New Roman" panose="02020603050405020304" charset="0"/>
                <a:ea typeface="宋体" panose="02010600030101010101" pitchFamily="2" charset="-122"/>
                <a:cs typeface="+mn-cs"/>
                <a:sym typeface="+mn-ea"/>
              </a:rPr>
              <a:t>的结果表现为</a:t>
            </a:r>
            <a:r>
              <a:rPr lang="x-none" altLang="zh-CN" sz="2740" strike="noStrike" noProof="1">
                <a:solidFill>
                  <a:schemeClr val="tx1"/>
                </a:solidFill>
                <a:effectLst/>
                <a:latin typeface="Times New Roman" panose="02020603050405020304" charset="0"/>
                <a:ea typeface="宋体" panose="02010600030101010101" pitchFamily="2" charset="-122"/>
                <a:cs typeface="+mn-cs"/>
              </a:rPr>
              <a:t>一个文件由多个目录项所指。</a:t>
            </a:r>
            <a:endParaRPr lang="x-none" altLang="zh-CN" sz="2740" strike="noStrike" noProof="1">
              <a:solidFill>
                <a:schemeClr val="tx1"/>
              </a:solidFill>
              <a:effectLst/>
              <a:latin typeface="Times New Roman" panose="02020603050405020304" charset="0"/>
              <a:ea typeface="宋体" panose="02010600030101010101"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anose="02010600030101010101" pitchFamily="2" charset="-122"/>
                <a:cs typeface="+mn-cs"/>
              </a:rPr>
              <a:t>		</a:t>
            </a:r>
            <a:r>
              <a:rPr lang="zh-CN" altLang="en-US" sz="2740" strike="noStrike" noProof="1">
                <a:solidFill>
                  <a:schemeClr val="tx1"/>
                </a:solidFill>
                <a:effectLst/>
                <a:latin typeface="Times New Roman" panose="02020603050405020304" charset="0"/>
                <a:ea typeface="宋体" panose="02010600030101010101" pitchFamily="2" charset="-122"/>
                <a:cs typeface="+mn-cs"/>
              </a:rPr>
              <a:t>UNIX只允许对非目录文件实行勾链。</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86021" name="矩形 860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5"/>
                                            </p:txEl>
                                          </p:spTgt>
                                        </p:tgtEl>
                                        <p:attrNameLst>
                                          <p:attrName>style.visibility</p:attrName>
                                        </p:attrNameLst>
                                      </p:cBhvr>
                                      <p:to>
                                        <p:strVal val="visible"/>
                                      </p:to>
                                    </p:set>
                                    <p:anim calcmode="lin" valueType="num">
                                      <p:cBhvr additive="base">
                                        <p:cTn id="7" dur="1000" fill="hold"/>
                                        <p:tgtEl>
                                          <p:spTgt spid="8601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870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60</a:t>
            </a:r>
            <a:endParaRPr lang="en-US" altLang="zh-CN" b="0">
              <a:solidFill>
                <a:schemeClr val="tx2"/>
              </a:solidFill>
              <a:latin typeface="Times New Roman" panose="02020603050405020304" charset="0"/>
              <a:ea typeface="宋体" panose="02010600030101010101" pitchFamily="2" charset="-122"/>
            </a:endParaRPr>
          </a:p>
        </p:txBody>
      </p:sp>
      <p:sp>
        <p:nvSpPr>
          <p:cNvPr id="87043" name="矩形 87042"/>
          <p:cNvSpPr/>
          <p:nvPr/>
        </p:nvSpPr>
        <p:spPr>
          <a:xfrm>
            <a:off x="546100" y="592138"/>
            <a:ext cx="7796213" cy="18415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buNone/>
            </a:pPr>
            <a:r>
              <a:rPr lang="zh-CN" altLang="en-US" sz="2400" b="1" strike="noStrike" noProof="1">
                <a:solidFill>
                  <a:schemeClr val="tx1"/>
                </a:solidFill>
                <a:latin typeface="Times New Roman" panose="02020603050405020304" charset="0"/>
                <a:ea typeface="宋体" panose="02010600030101010101" pitchFamily="2" charset="-122"/>
                <a:cs typeface="+mn-cs"/>
              </a:rPr>
              <a:t>例：一个文件有两个名字</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buNone/>
            </a:pPr>
            <a:r>
              <a:rPr lang="zh-CN" altLang="en-US" sz="2400" strike="noStrike" noProof="1">
                <a:solidFill>
                  <a:schemeClr val="tx1"/>
                </a:solidFill>
                <a:latin typeface="Times New Roman" panose="02020603050405020304" charset="0"/>
                <a:ea typeface="宋体" panose="02010600030101010101" pitchFamily="2" charset="-122"/>
                <a:cs typeface="+mn-cs"/>
              </a:rPr>
              <a:t>              </a:t>
            </a:r>
            <a:r>
              <a:rPr lang="en-US" altLang="zh-CN" sz="2400" strike="noStrike" noProof="1">
                <a:solidFill>
                  <a:schemeClr val="tx1"/>
                </a:solidFill>
                <a:latin typeface="Times New Roman" panose="02020603050405020304" charset="0"/>
                <a:ea typeface="宋体" panose="02010600030101010101" pitchFamily="2" charset="-122"/>
                <a:cs typeface="+mn-cs"/>
              </a:rPr>
              <a:t>/a/b/file1       /c/d/file2</a:t>
            </a:r>
            <a:endParaRPr lang="en-US" altLang="zh-CN"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两个文件的目录项同时指向一个数据文件</a:t>
            </a:r>
            <a:r>
              <a:rPr lang="en-US" altLang="zh-CN" sz="2400" strike="noStrike" noProof="1">
                <a:solidFill>
                  <a:schemeClr val="tx1"/>
                </a:solidFill>
                <a:latin typeface="Times New Roman" panose="02020603050405020304" charset="0"/>
                <a:ea typeface="宋体" panose="02010600030101010101" pitchFamily="2" charset="-122"/>
                <a:cs typeface="+mn-cs"/>
              </a:rPr>
              <a:t>i</a:t>
            </a:r>
            <a:r>
              <a:rPr lang="zh-CN" altLang="en-US" sz="2400" strike="noStrike" noProof="1">
                <a:solidFill>
                  <a:schemeClr val="tx1"/>
                </a:solidFill>
                <a:latin typeface="Times New Roman" panose="02020603050405020304" charset="0"/>
                <a:ea typeface="宋体" panose="02010600030101010101" pitchFamily="2" charset="-122"/>
                <a:cs typeface="+mn-cs"/>
              </a:rPr>
              <a:t>节点，如下图所示。</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87044" name="组合 87043"/>
          <p:cNvGrpSpPr/>
          <p:nvPr/>
        </p:nvGrpSpPr>
        <p:grpSpPr>
          <a:xfrm>
            <a:off x="974725" y="2617788"/>
            <a:ext cx="7273925" cy="3122612"/>
            <a:chOff x="0" y="0"/>
            <a:chExt cx="3131" cy="1967"/>
          </a:xfrm>
        </p:grpSpPr>
        <p:grpSp>
          <p:nvGrpSpPr>
            <p:cNvPr id="103428" name="组合 87044"/>
            <p:cNvGrpSpPr/>
            <p:nvPr/>
          </p:nvGrpSpPr>
          <p:grpSpPr>
            <a:xfrm>
              <a:off x="9" y="0"/>
              <a:ext cx="1292" cy="952"/>
              <a:chOff x="0" y="0"/>
              <a:chExt cx="1292" cy="952"/>
            </a:xfrm>
          </p:grpSpPr>
          <p:sp>
            <p:nvSpPr>
              <p:cNvPr id="87046" name="矩形 87045"/>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3430" name="文本框 87046"/>
              <p:cNvSpPr txBox="1"/>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目录文件</a:t>
                </a:r>
                <a:r>
                  <a:rPr lang="en-US" altLang="zh-CN">
                    <a:solidFill>
                      <a:schemeClr val="tx1"/>
                    </a:solidFill>
                    <a:latin typeface="宋体" panose="02010600030101010101" pitchFamily="2" charset="-122"/>
                    <a:ea typeface="宋体" panose="02010600030101010101" pitchFamily="2" charset="-122"/>
                  </a:rPr>
                  <a:t>/a/b</a:t>
                </a:r>
                <a:endParaRPr lang="en-US" altLang="zh-CN">
                  <a:solidFill>
                    <a:schemeClr val="tx1"/>
                  </a:solidFill>
                  <a:latin typeface="宋体" panose="02010600030101010101" pitchFamily="2" charset="-122"/>
                  <a:ea typeface="宋体" panose="02010600030101010101" pitchFamily="2" charset="-122"/>
                </a:endParaRPr>
              </a:p>
              <a:p>
                <a:pPr lvl="0" algn="just">
                  <a:buClr>
                    <a:srgbClr val="000000"/>
                  </a:buClr>
                </a:pPr>
                <a:r>
                  <a:rPr lang="zh-CN" altLang="en-US" b="0">
                    <a:solidFill>
                      <a:schemeClr val="tx1"/>
                    </a:solidFill>
                    <a:latin typeface="宋体" panose="02010600030101010101" pitchFamily="2" charset="-122"/>
                    <a:ea typeface="宋体" panose="02010600030101010101" pitchFamily="2" charset="-122"/>
                  </a:rPr>
                  <a:t>文件名 </a:t>
                </a:r>
                <a:r>
                  <a:rPr lang="en-US" altLang="zh-CN" b="0">
                    <a:solidFill>
                      <a:schemeClr val="tx1"/>
                    </a:solidFill>
                    <a:latin typeface="宋体" panose="02010600030101010101" pitchFamily="2" charset="-122"/>
                    <a:ea typeface="宋体" panose="02010600030101010101" pitchFamily="2" charset="-122"/>
                  </a:rPr>
                  <a:t>i</a:t>
                </a:r>
                <a:r>
                  <a:rPr lang="zh-CN" altLang="en-US" b="0">
                    <a:solidFill>
                      <a:schemeClr val="tx1"/>
                    </a:solidFill>
                    <a:latin typeface="宋体" panose="02010600030101010101" pitchFamily="2" charset="-122"/>
                    <a:ea typeface="宋体" panose="02010600030101010101" pitchFamily="2" charset="-122"/>
                  </a:rPr>
                  <a:t>节点号  </a:t>
                </a:r>
                <a:endParaRPr lang="zh-CN" altLang="en-US" b="0">
                  <a:solidFill>
                    <a:schemeClr val="tx1"/>
                  </a:solidFill>
                  <a:latin typeface="宋体" panose="02010600030101010101" pitchFamily="2" charset="-122"/>
                  <a:ea typeface="宋体" panose="02010600030101010101" pitchFamily="2" charset="-122"/>
                </a:endParaRPr>
              </a:p>
            </p:txBody>
          </p:sp>
          <p:sp>
            <p:nvSpPr>
              <p:cNvPr id="103431" name="直接连接符 87047"/>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32" name="直接连接符 87048"/>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33" name="文本框 87049"/>
              <p:cNvSpPr txBox="1"/>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file</a:t>
                </a:r>
                <a:r>
                  <a:rPr lang="en-US" altLang="zh-CN" b="0" baseline="-25000">
                    <a:solidFill>
                      <a:schemeClr val="tx1"/>
                    </a:solidFill>
                    <a:latin typeface="Times New Roman" panose="02020603050405020304" charset="0"/>
                    <a:ea typeface="宋体" panose="02010600030101010101" pitchFamily="2" charset="-122"/>
                  </a:rPr>
                  <a:t>1</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3434" name="直接连接符 87050"/>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35" name="文本框 87051"/>
              <p:cNvSpPr txBox="1"/>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b="0">
                    <a:solidFill>
                      <a:schemeClr val="tx1"/>
                    </a:solidFill>
                    <a:latin typeface="Times New Roman" panose="02020603050405020304" charset="0"/>
                    <a:ea typeface="宋体" panose="02010600030101010101" pitchFamily="2" charset="-122"/>
                  </a:rPr>
                  <a:t>目录项</a:t>
                </a:r>
                <a:endParaRPr lang="zh-CN" altLang="en-US" b="0">
                  <a:solidFill>
                    <a:schemeClr val="tx1"/>
                  </a:solidFill>
                  <a:latin typeface="Times New Roman" panose="02020603050405020304" charset="0"/>
                  <a:ea typeface="宋体" panose="02010600030101010101" pitchFamily="2" charset="-122"/>
                </a:endParaRPr>
              </a:p>
            </p:txBody>
          </p:sp>
        </p:grpSp>
        <p:sp>
          <p:nvSpPr>
            <p:cNvPr id="103436" name="直接连接符 87052"/>
            <p:cNvSpPr/>
            <p:nvPr/>
          </p:nvSpPr>
          <p:spPr>
            <a:xfrm flipV="1">
              <a:off x="1098" y="343"/>
              <a:ext cx="411" cy="26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7054" name="矩形 87053"/>
            <p:cNvSpPr/>
            <p:nvPr/>
          </p:nvSpPr>
          <p:spPr>
            <a:xfrm>
              <a:off x="1507" y="341"/>
              <a:ext cx="715" cy="136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3438" name="文本框 87054"/>
            <p:cNvSpPr txBox="1"/>
            <p:nvPr/>
          </p:nvSpPr>
          <p:spPr>
            <a:xfrm>
              <a:off x="1617" y="152"/>
              <a:ext cx="436" cy="215"/>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anose="02010600030101010101" pitchFamily="2" charset="-122"/>
                </a:rPr>
                <a:t>i</a:t>
              </a:r>
              <a:r>
                <a:rPr lang="zh-CN" altLang="en-US">
                  <a:solidFill>
                    <a:schemeClr val="tx1"/>
                  </a:solidFill>
                  <a:latin typeface="Times New Roman" panose="02020603050405020304" charset="0"/>
                  <a:ea typeface="宋体" panose="02010600030101010101" pitchFamily="2" charset="-122"/>
                </a:rPr>
                <a:t>节点</a:t>
              </a:r>
              <a:endParaRPr lang="zh-CN" altLang="en-US">
                <a:solidFill>
                  <a:schemeClr val="tx1"/>
                </a:solidFill>
                <a:latin typeface="Times New Roman" panose="02020603050405020304" charset="0"/>
                <a:ea typeface="宋体" panose="02010600030101010101" pitchFamily="2" charset="-122"/>
              </a:endParaRPr>
            </a:p>
          </p:txBody>
        </p:sp>
        <p:sp>
          <p:nvSpPr>
            <p:cNvPr id="103439" name="文本框 87055"/>
            <p:cNvSpPr txBox="1"/>
            <p:nvPr/>
          </p:nvSpPr>
          <p:spPr>
            <a:xfrm>
              <a:off x="1761" y="309"/>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3440" name="文本框 87056"/>
            <p:cNvSpPr txBox="1"/>
            <p:nvPr/>
          </p:nvSpPr>
          <p:spPr>
            <a:xfrm>
              <a:off x="1580" y="459"/>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i_nlink: 2</a:t>
              </a:r>
              <a:endParaRPr lang="en-US" altLang="zh-CN" b="0">
                <a:solidFill>
                  <a:schemeClr val="tx1"/>
                </a:solidFill>
                <a:latin typeface="Times New Roman" panose="02020603050405020304" charset="0"/>
                <a:ea typeface="宋体" panose="02010600030101010101" pitchFamily="2" charset="-122"/>
              </a:endParaRPr>
            </a:p>
          </p:txBody>
        </p:sp>
        <p:sp>
          <p:nvSpPr>
            <p:cNvPr id="103441" name="文本框 87057"/>
            <p:cNvSpPr txBox="1"/>
            <p:nvPr/>
          </p:nvSpPr>
          <p:spPr>
            <a:xfrm>
              <a:off x="1596" y="126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i_addr[5]</a:t>
              </a:r>
              <a:endParaRPr lang="en-US" altLang="zh-CN" b="0">
                <a:solidFill>
                  <a:schemeClr val="tx1"/>
                </a:solidFill>
                <a:latin typeface="Times New Roman" panose="02020603050405020304" charset="0"/>
                <a:ea typeface="宋体" panose="02010600030101010101" pitchFamily="2" charset="-122"/>
              </a:endParaRPr>
            </a:p>
          </p:txBody>
        </p:sp>
        <p:sp>
          <p:nvSpPr>
            <p:cNvPr id="103442" name="直接连接符 87058"/>
            <p:cNvSpPr/>
            <p:nvPr/>
          </p:nvSpPr>
          <p:spPr>
            <a:xfrm flipV="1">
              <a:off x="2212" y="826"/>
              <a:ext cx="430" cy="13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3" name="直接连接符 87059"/>
            <p:cNvSpPr/>
            <p:nvPr/>
          </p:nvSpPr>
          <p:spPr>
            <a:xfrm>
              <a:off x="2212" y="1365"/>
              <a:ext cx="41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4" name="直接连接符 87060"/>
            <p:cNvSpPr/>
            <p:nvPr/>
          </p:nvSpPr>
          <p:spPr>
            <a:xfrm>
              <a:off x="1500" y="107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5" name="直接连接符 87061"/>
            <p:cNvSpPr/>
            <p:nvPr/>
          </p:nvSpPr>
          <p:spPr>
            <a:xfrm>
              <a:off x="1500" y="128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6" name="直接连接符 87062"/>
            <p:cNvSpPr/>
            <p:nvPr/>
          </p:nvSpPr>
          <p:spPr>
            <a:xfrm>
              <a:off x="1500" y="871"/>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7" name="直接连接符 87063"/>
            <p:cNvSpPr/>
            <p:nvPr/>
          </p:nvSpPr>
          <p:spPr>
            <a:xfrm>
              <a:off x="1509" y="507"/>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8" name="直接连接符 87064"/>
            <p:cNvSpPr/>
            <p:nvPr/>
          </p:nvSpPr>
          <p:spPr>
            <a:xfrm>
              <a:off x="1500" y="680"/>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49" name="文本框 87065"/>
            <p:cNvSpPr txBox="1"/>
            <p:nvPr/>
          </p:nvSpPr>
          <p:spPr>
            <a:xfrm>
              <a:off x="1760" y="665"/>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3450" name="文本框 87066"/>
            <p:cNvSpPr txBox="1"/>
            <p:nvPr/>
          </p:nvSpPr>
          <p:spPr>
            <a:xfrm>
              <a:off x="1769" y="1067"/>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3451" name="文本框 87067"/>
            <p:cNvSpPr txBox="1"/>
            <p:nvPr/>
          </p:nvSpPr>
          <p:spPr>
            <a:xfrm>
              <a:off x="1588" y="841"/>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i_addr[0]</a:t>
              </a:r>
              <a:endParaRPr lang="en-US" altLang="zh-CN" b="0">
                <a:solidFill>
                  <a:schemeClr val="tx1"/>
                </a:solidFill>
                <a:latin typeface="Times New Roman" panose="02020603050405020304" charset="0"/>
                <a:ea typeface="宋体" panose="02010600030101010101" pitchFamily="2" charset="-122"/>
              </a:endParaRPr>
            </a:p>
          </p:txBody>
        </p:sp>
        <p:sp>
          <p:nvSpPr>
            <p:cNvPr id="103452" name="直接连接符 87068"/>
            <p:cNvSpPr/>
            <p:nvPr/>
          </p:nvSpPr>
          <p:spPr>
            <a:xfrm>
              <a:off x="1499" y="149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53" name="文本框 87069"/>
            <p:cNvSpPr txBox="1"/>
            <p:nvPr/>
          </p:nvSpPr>
          <p:spPr>
            <a:xfrm>
              <a:off x="2631" y="823"/>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3454" name="文本框 87070"/>
            <p:cNvSpPr txBox="1"/>
            <p:nvPr/>
          </p:nvSpPr>
          <p:spPr>
            <a:xfrm>
              <a:off x="2631" y="1362"/>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anose="02010600030101010101" pitchFamily="2" charset="-122"/>
              </a:endParaRPr>
            </a:p>
          </p:txBody>
        </p:sp>
        <p:grpSp>
          <p:nvGrpSpPr>
            <p:cNvPr id="103455" name="组合 87071"/>
            <p:cNvGrpSpPr/>
            <p:nvPr/>
          </p:nvGrpSpPr>
          <p:grpSpPr>
            <a:xfrm>
              <a:off x="0" y="1015"/>
              <a:ext cx="1292" cy="952"/>
              <a:chOff x="0" y="0"/>
              <a:chExt cx="1292" cy="952"/>
            </a:xfrm>
          </p:grpSpPr>
          <p:sp>
            <p:nvSpPr>
              <p:cNvPr id="87073" name="矩形 87072"/>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3457" name="文本框 87073"/>
              <p:cNvSpPr txBox="1"/>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目录文件</a:t>
                </a:r>
                <a:r>
                  <a:rPr lang="en-US" altLang="zh-CN">
                    <a:solidFill>
                      <a:schemeClr val="tx1"/>
                    </a:solidFill>
                    <a:latin typeface="宋体" panose="02010600030101010101" pitchFamily="2" charset="-122"/>
                    <a:ea typeface="宋体" panose="02010600030101010101" pitchFamily="2" charset="-122"/>
                  </a:rPr>
                  <a:t>/c/d</a:t>
                </a:r>
                <a:endParaRPr lang="en-US" altLang="zh-CN">
                  <a:solidFill>
                    <a:schemeClr val="tx1"/>
                  </a:solidFill>
                  <a:latin typeface="宋体" panose="02010600030101010101" pitchFamily="2" charset="-122"/>
                  <a:ea typeface="宋体" panose="02010600030101010101" pitchFamily="2" charset="-122"/>
                </a:endParaRPr>
              </a:p>
              <a:p>
                <a:pPr lvl="0" algn="just">
                  <a:buClr>
                    <a:srgbClr val="000000"/>
                  </a:buClr>
                </a:pPr>
                <a:r>
                  <a:rPr lang="zh-CN" altLang="en-US" b="0">
                    <a:solidFill>
                      <a:schemeClr val="tx1"/>
                    </a:solidFill>
                    <a:latin typeface="宋体" panose="02010600030101010101" pitchFamily="2" charset="-122"/>
                    <a:ea typeface="宋体" panose="02010600030101010101" pitchFamily="2" charset="-122"/>
                  </a:rPr>
                  <a:t>文件名 </a:t>
                </a:r>
                <a:r>
                  <a:rPr lang="en-US" altLang="zh-CN" b="0">
                    <a:solidFill>
                      <a:schemeClr val="tx1"/>
                    </a:solidFill>
                    <a:latin typeface="宋体" panose="02010600030101010101" pitchFamily="2" charset="-122"/>
                    <a:ea typeface="宋体" panose="02010600030101010101" pitchFamily="2" charset="-122"/>
                  </a:rPr>
                  <a:t>i</a:t>
                </a:r>
                <a:r>
                  <a:rPr lang="zh-CN" altLang="en-US" b="0">
                    <a:solidFill>
                      <a:schemeClr val="tx1"/>
                    </a:solidFill>
                    <a:latin typeface="宋体" panose="02010600030101010101" pitchFamily="2" charset="-122"/>
                    <a:ea typeface="宋体" panose="02010600030101010101" pitchFamily="2" charset="-122"/>
                  </a:rPr>
                  <a:t>节点号  </a:t>
                </a:r>
                <a:endParaRPr lang="zh-CN" altLang="en-US" b="0">
                  <a:solidFill>
                    <a:schemeClr val="tx1"/>
                  </a:solidFill>
                  <a:latin typeface="宋体" panose="02010600030101010101" pitchFamily="2" charset="-122"/>
                  <a:ea typeface="宋体" panose="02010600030101010101" pitchFamily="2" charset="-122"/>
                </a:endParaRPr>
              </a:p>
            </p:txBody>
          </p:sp>
          <p:sp>
            <p:nvSpPr>
              <p:cNvPr id="103458" name="直接连接符 87074"/>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59" name="直接连接符 87075"/>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60" name="文本框 87076"/>
              <p:cNvSpPr txBox="1"/>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rPr>
                  <a:t>file</a:t>
                </a:r>
                <a:r>
                  <a:rPr lang="en-US" altLang="zh-CN" b="0" baseline="-25000">
                    <a:solidFill>
                      <a:schemeClr val="tx1"/>
                    </a:solidFill>
                    <a:latin typeface="Times New Roman" panose="02020603050405020304" charset="0"/>
                    <a:ea typeface="宋体" panose="02010600030101010101" pitchFamily="2" charset="-122"/>
                  </a:rPr>
                  <a:t>2</a:t>
                </a:r>
                <a:endParaRPr lang="en-US" altLang="zh-CN" b="0" baseline="-25000">
                  <a:solidFill>
                    <a:schemeClr val="tx1"/>
                  </a:solidFill>
                  <a:latin typeface="Times New Roman" panose="02020603050405020304" charset="0"/>
                  <a:ea typeface="宋体" panose="02010600030101010101" pitchFamily="2" charset="-122"/>
                </a:endParaRPr>
              </a:p>
            </p:txBody>
          </p:sp>
          <p:sp>
            <p:nvSpPr>
              <p:cNvPr id="103461" name="直接连接符 87077"/>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62" name="文本框 87078"/>
              <p:cNvSpPr txBox="1"/>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b="0">
                    <a:solidFill>
                      <a:schemeClr val="tx1"/>
                    </a:solidFill>
                    <a:latin typeface="Times New Roman" panose="02020603050405020304" charset="0"/>
                    <a:ea typeface="宋体" panose="02010600030101010101" pitchFamily="2" charset="-122"/>
                  </a:rPr>
                  <a:t>目录项</a:t>
                </a:r>
                <a:endParaRPr lang="zh-CN" altLang="en-US" b="0">
                  <a:solidFill>
                    <a:schemeClr val="tx1"/>
                  </a:solidFill>
                  <a:latin typeface="Times New Roman" panose="02020603050405020304" charset="0"/>
                  <a:ea typeface="宋体" panose="02010600030101010101" pitchFamily="2" charset="-122"/>
                </a:endParaRPr>
              </a:p>
            </p:txBody>
          </p:sp>
        </p:grpSp>
        <p:sp>
          <p:nvSpPr>
            <p:cNvPr id="103463" name="直接连接符 87079"/>
            <p:cNvSpPr/>
            <p:nvPr/>
          </p:nvSpPr>
          <p:spPr>
            <a:xfrm flipV="1">
              <a:off x="1090" y="347"/>
              <a:ext cx="420" cy="1271"/>
            </a:xfrm>
            <a:prstGeom prst="line">
              <a:avLst/>
            </a:prstGeom>
            <a:ln w="9525" cap="flat" cmpd="sng">
              <a:solidFill>
                <a:schemeClr val="tx1"/>
              </a:solidFill>
              <a:prstDash val="dash"/>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3464" name="文本框 87080"/>
            <p:cNvSpPr txBox="1"/>
            <p:nvPr/>
          </p:nvSpPr>
          <p:spPr>
            <a:xfrm>
              <a:off x="2430" y="571"/>
              <a:ext cx="701" cy="215"/>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anose="02010600030101010101" pitchFamily="2" charset="-122"/>
                </a:rPr>
                <a:t>文件存储块</a:t>
              </a:r>
              <a:endParaRPr lang="zh-CN" altLang="en-US">
                <a:solidFill>
                  <a:schemeClr val="tx1"/>
                </a:solidFill>
                <a:latin typeface="Times New Roman" panose="02020603050405020304" charset="0"/>
                <a:ea typeface="宋体" panose="02010600030101010101" pitchFamily="2" charset="-122"/>
              </a:endParaRPr>
            </a:p>
          </p:txBody>
        </p:sp>
      </p:grpSp>
      <p:sp>
        <p:nvSpPr>
          <p:cNvPr id="87082" name="文本框 87081"/>
          <p:cNvSpPr txBox="1"/>
          <p:nvPr/>
        </p:nvSpPr>
        <p:spPr>
          <a:xfrm>
            <a:off x="3757613" y="5969000"/>
            <a:ext cx="208597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目录结构中的勾链</a:t>
            </a:r>
            <a:endParaRPr lang="zh-CN" altLang="en-US" sz="1600" b="0">
              <a:solidFill>
                <a:schemeClr val="tx1"/>
              </a:solidFill>
              <a:latin typeface="Arial" panose="02080604020202020204" pitchFamily="34" charset="0"/>
              <a:ea typeface="宋体" panose="02010600030101010101" pitchFamily="2" charset="-122"/>
            </a:endParaRPr>
          </a:p>
        </p:txBody>
      </p:sp>
      <p:sp>
        <p:nvSpPr>
          <p:cNvPr id="87083" name="矩形 8708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3">
                                            <p:txEl>
                                              <p:charRg st="0" end="13"/>
                                            </p:txEl>
                                          </p:spTgt>
                                        </p:tgtEl>
                                        <p:attrNameLst>
                                          <p:attrName>style.visibility</p:attrName>
                                        </p:attrNameLst>
                                      </p:cBhvr>
                                      <p:to>
                                        <p:strVal val="visible"/>
                                      </p:to>
                                    </p:set>
                                    <p:anim calcmode="lin" valueType="num">
                                      <p:cBhvr additive="base">
                                        <p:cTn id="7" dur="1000" fill="hold"/>
                                        <p:tgtEl>
                                          <p:spTgt spid="8704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charRg st="13" end="55"/>
                                            </p:txEl>
                                          </p:spTgt>
                                        </p:tgtEl>
                                        <p:attrNameLst>
                                          <p:attrName>style.visibility</p:attrName>
                                        </p:attrNameLst>
                                      </p:cBhvr>
                                      <p:to>
                                        <p:strVal val="visible"/>
                                      </p:to>
                                    </p:set>
                                    <p:anim calcmode="lin" valueType="num">
                                      <p:cBhvr additive="base">
                                        <p:cTn id="13" dur="1000" fill="hold"/>
                                        <p:tgtEl>
                                          <p:spTgt spid="87043">
                                            <p:txEl>
                                              <p:charRg st="13" end="5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7043">
                                            <p:txEl>
                                              <p:charRg st="13" end="5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7043">
                                            <p:txEl>
                                              <p:charRg st="55" end="84"/>
                                            </p:txEl>
                                          </p:spTgt>
                                        </p:tgtEl>
                                        <p:attrNameLst>
                                          <p:attrName>style.visibility</p:attrName>
                                        </p:attrNameLst>
                                      </p:cBhvr>
                                      <p:to>
                                        <p:strVal val="visible"/>
                                      </p:to>
                                    </p:set>
                                    <p:anim calcmode="lin" valueType="num">
                                      <p:cBhvr additive="base">
                                        <p:cTn id="17" dur="1000" fill="hold"/>
                                        <p:tgtEl>
                                          <p:spTgt spid="87043">
                                            <p:txEl>
                                              <p:charRg st="55" end="8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7043">
                                            <p:txEl>
                                              <p:charRg st="55" end="8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7044"/>
                                        </p:tgtEl>
                                        <p:attrNameLst>
                                          <p:attrName>style.visibility</p:attrName>
                                        </p:attrNameLst>
                                      </p:cBhvr>
                                      <p:to>
                                        <p:strVal val="visible"/>
                                      </p:to>
                                    </p:set>
                                    <p:anim calcmode="lin" valueType="num">
                                      <p:cBhvr additive="base">
                                        <p:cTn id="23" dur="500" fill="hold"/>
                                        <p:tgtEl>
                                          <p:spTgt spid="87044"/>
                                        </p:tgtEl>
                                        <p:attrNameLst>
                                          <p:attrName>ppt_x</p:attrName>
                                        </p:attrNameLst>
                                      </p:cBhvr>
                                      <p:tavLst>
                                        <p:tav tm="0">
                                          <p:val>
                                            <p:strVal val="#ppt_x"/>
                                          </p:val>
                                        </p:tav>
                                        <p:tav tm="100000">
                                          <p:val>
                                            <p:strVal val="#ppt_x"/>
                                          </p:val>
                                        </p:tav>
                                      </p:tavLst>
                                    </p:anim>
                                    <p:anim calcmode="lin" valueType="num">
                                      <p:cBhvr additive="base">
                                        <p:cTn id="24"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7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anose="02010600030101010101" pitchFamily="2" charset="-122"/>
              </a:rPr>
              <a:t>(二) 文件的组织结构</a:t>
            </a:r>
            <a:endParaRPr lang="zh-CN" altLang="en-US" sz="3200">
              <a:solidFill>
                <a:srgbClr val="990000"/>
              </a:solidFill>
              <a:latin typeface="Arial" panose="02080604020202020204" pitchFamily="34" charset="0"/>
              <a:ea typeface="宋体" panose="02010600030101010101" pitchFamily="2" charset="-122"/>
            </a:endParaRPr>
          </a:p>
        </p:txBody>
      </p:sp>
      <p:sp>
        <p:nvSpPr>
          <p:cNvPr id="11267" name="文本占位符 11266"/>
          <p:cNvSpPr>
            <a:spLocks noGrp="1"/>
          </p:cNvSpPr>
          <p:nvPr>
            <p:ph idx="1"/>
          </p:nvPr>
        </p:nvSpPr>
        <p:spPr>
          <a:xfrm>
            <a:off x="381000" y="1497013"/>
            <a:ext cx="8388350" cy="4545013"/>
          </a:xfrm>
        </p:spPr>
        <p:txBody>
          <a:bodyPr>
            <a:spAutoFit/>
          </a:bodyPr>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rPr>
              <a:t>用两种不同的观点去研究文件的组织形式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algn="just" fontAlgn="base">
              <a:lnSpc>
                <a:spcPct val="95000"/>
              </a:lnSpc>
              <a:spcBef>
                <a:spcPct val="10000"/>
              </a:spcBef>
              <a:buNone/>
            </a:pPr>
            <a:r>
              <a:rPr lang="zh-CN" altLang="en-US" sz="3600" strike="noStrike" noProof="1">
                <a:solidFill>
                  <a:srgbClr val="C00000"/>
                </a:solidFill>
                <a:effectLst>
                  <a:outerShdw blurRad="38100" dist="38100" dir="2700000" algn="tl">
                    <a:srgbClr val="000000">
                      <a:alpha val="43137"/>
                    </a:srgbClr>
                  </a:outerShdw>
                </a:effectLst>
                <a:latin typeface="Times New Roman" panose="02020603050405020304" charset="0"/>
              </a:rPr>
              <a:t>    </a:t>
            </a:r>
            <a:r>
              <a:rPr lang="en-US" altLang="zh-CN" strike="noStrike" noProof="1">
                <a:solidFill>
                  <a:srgbClr val="C00000"/>
                </a:solidFill>
                <a:effectLst>
                  <a:outerShdw blurRad="38100" dist="38100" dir="2700000" algn="tl">
                    <a:srgbClr val="000000">
                      <a:alpha val="43137"/>
                    </a:srgbClr>
                  </a:outerShdw>
                </a:effectLst>
                <a:latin typeface="Times New Roman" panose="02020603050405020304" charset="0"/>
              </a:rPr>
              <a:t>1. </a:t>
            </a:r>
            <a:r>
              <a:rPr lang="zh-CN" altLang="en-US" strike="noStrike" noProof="1">
                <a:solidFill>
                  <a:srgbClr val="C00000"/>
                </a:solidFill>
                <a:effectLst>
                  <a:outerShdw blurRad="38100" dist="38100" dir="2700000" algn="tl">
                    <a:srgbClr val="000000">
                      <a:alpha val="43137"/>
                    </a:srgbClr>
                  </a:outerShdw>
                </a:effectLst>
                <a:latin typeface="Times New Roman" panose="02020603050405020304" charset="0"/>
              </a:rPr>
              <a:t>文件的逻辑结构（用户观点）</a:t>
            </a:r>
            <a:endParaRPr lang="zh-CN" altLang="en-US" strike="noStrike" noProof="1">
              <a:solidFill>
                <a:srgbClr val="C00000"/>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charset="0"/>
              </a:rPr>
              <a:t>(1)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什么是文件的逻辑结构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从用户角度看到的文件面貌。即用户对信息进行逻辑组织形成的文件结构。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charset="0"/>
              </a:rPr>
              <a:t>(2)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研究文件逻辑结构的目的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为用户提供一种逻辑结构清晰、使用简便的逻辑文件形式。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effectLst>
                  <a:outerShdw blurRad="38100" dist="38100" dir="2700000" algn="tl">
                    <a:srgbClr val="000000">
                      <a:alpha val="43137"/>
                    </a:srgbClr>
                  </a:outerShdw>
                </a:effectLst>
              </a:rPr>
              <a:t>	</a:t>
            </a:r>
            <a:r>
              <a:rPr lang="zh-CN" altLang="en-US" sz="2800" strike="noStrike" noProof="1">
                <a:solidFill>
                  <a:srgbClr val="C00000"/>
                </a:solidFill>
                <a:effectLst>
                  <a:outerShdw blurRad="38100" dist="38100" dir="2700000" algn="tl">
                    <a:srgbClr val="000000">
                      <a:alpha val="43137"/>
                    </a:srgbClr>
                  </a:outerShdw>
                </a:effectLst>
              </a:rPr>
              <a:t>用户按文件的逻辑结构形式去存储、检索和加工文件中的信息。</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21"/>
                                            </p:txEl>
                                          </p:spTgt>
                                        </p:tgtEl>
                                        <p:attrNameLst>
                                          <p:attrName>style.visibility</p:attrName>
                                        </p:attrNameLst>
                                      </p:cBhvr>
                                      <p:to>
                                        <p:strVal val="visible"/>
                                      </p:to>
                                    </p:set>
                                    <p:anim calcmode="lin" valueType="num">
                                      <p:cBhvr>
                                        <p:cTn id="7" dur="500" fill="hold"/>
                                        <p:tgtEl>
                                          <p:spTgt spid="11267">
                                            <p:txEl>
                                              <p:charRg st="0" end="21"/>
                                            </p:txEl>
                                          </p:spTgt>
                                        </p:tgtEl>
                                        <p:attrNameLst>
                                          <p:attrName>ppt_x</p:attrName>
                                        </p:attrNameLst>
                                      </p:cBhvr>
                                      <p:tavLst>
                                        <p:tav tm="0">
                                          <p:val>
                                            <p:strVal val="0-#ppt_w/2"/>
                                          </p:val>
                                        </p:tav>
                                        <p:tav tm="100000">
                                          <p:val>
                                            <p:strVal val="#ppt_x"/>
                                          </p:val>
                                        </p:tav>
                                      </p:tavLst>
                                    </p:anim>
                                    <p:anim calcmode="lin" valueType="num">
                                      <p:cBhvr>
                                        <p:cTn id="8" dur="500" fill="hold"/>
                                        <p:tgtEl>
                                          <p:spTgt spid="112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21" end="42"/>
                                            </p:txEl>
                                          </p:spTgt>
                                        </p:tgtEl>
                                        <p:attrNameLst>
                                          <p:attrName>style.visibility</p:attrName>
                                        </p:attrNameLst>
                                      </p:cBhvr>
                                      <p:to>
                                        <p:strVal val="visible"/>
                                      </p:to>
                                    </p:set>
                                    <p:anim calcmode="lin" valueType="num">
                                      <p:cBhvr>
                                        <p:cTn id="13" dur="500" fill="hold"/>
                                        <p:tgtEl>
                                          <p:spTgt spid="11267">
                                            <p:txEl>
                                              <p:charRg st="21" end="42"/>
                                            </p:txEl>
                                          </p:spTgt>
                                        </p:tgtEl>
                                        <p:attrNameLst>
                                          <p:attrName>ppt_x</p:attrName>
                                        </p:attrNameLst>
                                      </p:cBhvr>
                                      <p:tavLst>
                                        <p:tav tm="0">
                                          <p:val>
                                            <p:strVal val="0-#ppt_w/2"/>
                                          </p:val>
                                        </p:tav>
                                        <p:tav tm="100000">
                                          <p:val>
                                            <p:strVal val="#ppt_x"/>
                                          </p:val>
                                        </p:tav>
                                      </p:tavLst>
                                    </p:anim>
                                    <p:anim calcmode="lin" valueType="num">
                                      <p:cBhvr>
                                        <p:cTn id="14" dur="500" fill="hold"/>
                                        <p:tgtEl>
                                          <p:spTgt spid="11267">
                                            <p:txEl>
                                              <p:charRg st="21" end="4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charRg st="42" end="61"/>
                                            </p:txEl>
                                          </p:spTgt>
                                        </p:tgtEl>
                                        <p:attrNameLst>
                                          <p:attrName>style.visibility</p:attrName>
                                        </p:attrNameLst>
                                      </p:cBhvr>
                                      <p:to>
                                        <p:strVal val="visible"/>
                                      </p:to>
                                    </p:set>
                                    <p:anim calcmode="lin" valueType="num">
                                      <p:cBhvr>
                                        <p:cTn id="19" dur="500" fill="hold"/>
                                        <p:tgtEl>
                                          <p:spTgt spid="11267">
                                            <p:txEl>
                                              <p:charRg st="42" end="61"/>
                                            </p:txEl>
                                          </p:spTgt>
                                        </p:tgtEl>
                                        <p:attrNameLst>
                                          <p:attrName>ppt_x</p:attrName>
                                        </p:attrNameLst>
                                      </p:cBhvr>
                                      <p:tavLst>
                                        <p:tav tm="0">
                                          <p:val>
                                            <p:strVal val="0-#ppt_w/2"/>
                                          </p:val>
                                        </p:tav>
                                        <p:tav tm="100000">
                                          <p:val>
                                            <p:strVal val="#ppt_x"/>
                                          </p:val>
                                        </p:tav>
                                      </p:tavLst>
                                    </p:anim>
                                    <p:anim calcmode="lin" valueType="num">
                                      <p:cBhvr>
                                        <p:cTn id="20" dur="500" fill="hold"/>
                                        <p:tgtEl>
                                          <p:spTgt spid="11267">
                                            <p:txEl>
                                              <p:charRg st="42" end="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charRg st="61" end="96"/>
                                            </p:txEl>
                                          </p:spTgt>
                                        </p:tgtEl>
                                        <p:attrNameLst>
                                          <p:attrName>style.visibility</p:attrName>
                                        </p:attrNameLst>
                                      </p:cBhvr>
                                      <p:to>
                                        <p:strVal val="visible"/>
                                      </p:to>
                                    </p:set>
                                    <p:anim calcmode="lin" valueType="num">
                                      <p:cBhvr>
                                        <p:cTn id="25" dur="500" fill="hold"/>
                                        <p:tgtEl>
                                          <p:spTgt spid="11267">
                                            <p:txEl>
                                              <p:charRg st="61" end="96"/>
                                            </p:txEl>
                                          </p:spTgt>
                                        </p:tgtEl>
                                        <p:attrNameLst>
                                          <p:attrName>ppt_x</p:attrName>
                                        </p:attrNameLst>
                                      </p:cBhvr>
                                      <p:tavLst>
                                        <p:tav tm="0">
                                          <p:val>
                                            <p:strVal val="0-#ppt_w/2"/>
                                          </p:val>
                                        </p:tav>
                                        <p:tav tm="100000">
                                          <p:val>
                                            <p:strVal val="#ppt_x"/>
                                          </p:val>
                                        </p:tav>
                                      </p:tavLst>
                                    </p:anim>
                                    <p:anim calcmode="lin" valueType="num">
                                      <p:cBhvr>
                                        <p:cTn id="26" dur="500" fill="hold"/>
                                        <p:tgtEl>
                                          <p:spTgt spid="11267">
                                            <p:txEl>
                                              <p:charRg st="61"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charRg st="96" end="113"/>
                                            </p:txEl>
                                          </p:spTgt>
                                        </p:tgtEl>
                                        <p:attrNameLst>
                                          <p:attrName>style.visibility</p:attrName>
                                        </p:attrNameLst>
                                      </p:cBhvr>
                                      <p:to>
                                        <p:strVal val="visible"/>
                                      </p:to>
                                    </p:set>
                                    <p:anim calcmode="lin" valueType="num">
                                      <p:cBhvr>
                                        <p:cTn id="31" dur="500" fill="hold"/>
                                        <p:tgtEl>
                                          <p:spTgt spid="11267">
                                            <p:txEl>
                                              <p:charRg st="96" end="113"/>
                                            </p:txEl>
                                          </p:spTgt>
                                        </p:tgtEl>
                                        <p:attrNameLst>
                                          <p:attrName>ppt_x</p:attrName>
                                        </p:attrNameLst>
                                      </p:cBhvr>
                                      <p:tavLst>
                                        <p:tav tm="0">
                                          <p:val>
                                            <p:strVal val="0-#ppt_w/2"/>
                                          </p:val>
                                        </p:tav>
                                        <p:tav tm="100000">
                                          <p:val>
                                            <p:strVal val="#ppt_x"/>
                                          </p:val>
                                        </p:tav>
                                      </p:tavLst>
                                    </p:anim>
                                    <p:anim calcmode="lin" valueType="num">
                                      <p:cBhvr>
                                        <p:cTn id="32" dur="500" fill="hold"/>
                                        <p:tgtEl>
                                          <p:spTgt spid="11267">
                                            <p:txEl>
                                              <p:charRg st="96" end="11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charRg st="113" end="141"/>
                                            </p:txEl>
                                          </p:spTgt>
                                        </p:tgtEl>
                                        <p:attrNameLst>
                                          <p:attrName>style.visibility</p:attrName>
                                        </p:attrNameLst>
                                      </p:cBhvr>
                                      <p:to>
                                        <p:strVal val="visible"/>
                                      </p:to>
                                    </p:set>
                                    <p:anim calcmode="lin" valueType="num">
                                      <p:cBhvr>
                                        <p:cTn id="37" dur="500" fill="hold"/>
                                        <p:tgtEl>
                                          <p:spTgt spid="11267">
                                            <p:txEl>
                                              <p:charRg st="113" end="141"/>
                                            </p:txEl>
                                          </p:spTgt>
                                        </p:tgtEl>
                                        <p:attrNameLst>
                                          <p:attrName>ppt_x</p:attrName>
                                        </p:attrNameLst>
                                      </p:cBhvr>
                                      <p:tavLst>
                                        <p:tav tm="0">
                                          <p:val>
                                            <p:strVal val="0-#ppt_w/2"/>
                                          </p:val>
                                        </p:tav>
                                        <p:tav tm="100000">
                                          <p:val>
                                            <p:strVal val="#ppt_x"/>
                                          </p:val>
                                        </p:tav>
                                      </p:tavLst>
                                    </p:anim>
                                    <p:anim calcmode="lin" valueType="num">
                                      <p:cBhvr>
                                        <p:cTn id="38" dur="500" fill="hold"/>
                                        <p:tgtEl>
                                          <p:spTgt spid="11267">
                                            <p:txEl>
                                              <p:charRg st="113" end="14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7">
                                            <p:txEl>
                                              <p:charRg st="141" end="171"/>
                                            </p:txEl>
                                          </p:spTgt>
                                        </p:tgtEl>
                                        <p:attrNameLst>
                                          <p:attrName>style.visibility</p:attrName>
                                        </p:attrNameLst>
                                      </p:cBhvr>
                                      <p:to>
                                        <p:strVal val="visible"/>
                                      </p:to>
                                    </p:set>
                                    <p:anim calcmode="lin" valueType="num">
                                      <p:cBhvr>
                                        <p:cTn id="43" dur="500" fill="hold"/>
                                        <p:tgtEl>
                                          <p:spTgt spid="11267">
                                            <p:txEl>
                                              <p:charRg st="141" end="171"/>
                                            </p:txEl>
                                          </p:spTgt>
                                        </p:tgtEl>
                                        <p:attrNameLst>
                                          <p:attrName>ppt_x</p:attrName>
                                        </p:attrNameLst>
                                      </p:cBhvr>
                                      <p:tavLst>
                                        <p:tav tm="0">
                                          <p:val>
                                            <p:strVal val="0-#ppt_w/2"/>
                                          </p:val>
                                        </p:tav>
                                        <p:tav tm="100000">
                                          <p:val>
                                            <p:strVal val="#ppt_x"/>
                                          </p:val>
                                        </p:tav>
                                      </p:tavLst>
                                    </p:anim>
                                    <p:anim calcmode="lin" valueType="num">
                                      <p:cBhvr>
                                        <p:cTn id="44" dur="500" fill="hold"/>
                                        <p:tgtEl>
                                          <p:spTgt spid="11267">
                                            <p:txEl>
                                              <p:charRg st="14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框 921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61</a:t>
            </a:r>
            <a:endParaRPr lang="en-US" altLang="zh-CN" b="0">
              <a:solidFill>
                <a:schemeClr val="tx2"/>
              </a:solidFill>
              <a:latin typeface="Times New Roman" panose="02020603050405020304" charset="0"/>
              <a:ea typeface="宋体" panose="02010600030101010101" pitchFamily="2" charset="-122"/>
            </a:endParaRPr>
          </a:p>
        </p:txBody>
      </p:sp>
      <p:sp>
        <p:nvSpPr>
          <p:cNvPr id="92163" name="矩形 92162"/>
          <p:cNvSpPr/>
          <p:nvPr/>
        </p:nvSpPr>
        <p:spPr>
          <a:xfrm>
            <a:off x="171450"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anose="02010600030101010101" pitchFamily="2" charset="-122"/>
                <a:cs typeface="+mn-ea"/>
              </a:rPr>
              <a:t>4</a:t>
            </a:r>
            <a:r>
              <a:rPr lang="en-US" altLang="zh-CN" b="1" strike="noStrike" noProof="1">
                <a:solidFill>
                  <a:srgbClr val="990000"/>
                </a:solidFill>
                <a:latin typeface="Times New Roman" panose="02020603050405020304" charset="0"/>
                <a:ea typeface="宋体" panose="02010600030101010101" pitchFamily="2" charset="-122"/>
                <a:cs typeface="+mn-ea"/>
              </a:rPr>
              <a:t>.  UNIX</a:t>
            </a:r>
            <a:r>
              <a:rPr lang="zh-CN" altLang="en-US" b="1" strike="noStrike" noProof="1">
                <a:solidFill>
                  <a:srgbClr val="990000"/>
                </a:solidFill>
                <a:latin typeface="Times New Roman" panose="02020603050405020304" charset="0"/>
                <a:ea typeface="宋体" panose="02010600030101010101" pitchFamily="2" charset="-122"/>
                <a:cs typeface="+mn-ea"/>
              </a:rPr>
              <a:t>系统的打开文件机构</a:t>
            </a:r>
            <a:endParaRPr lang="zh-CN" altLang="en-US" b="1" strike="noStrike" noProof="1">
              <a:solidFill>
                <a:srgbClr val="990000"/>
              </a:solidFill>
              <a:latin typeface="Times New Roman" panose="02020603050405020304" charset="0"/>
              <a:ea typeface="宋体" panose="02010600030101010101" pitchFamily="2" charset="-122"/>
            </a:endParaRPr>
          </a:p>
        </p:txBody>
      </p:sp>
      <p:sp>
        <p:nvSpPr>
          <p:cNvPr id="92164" name="矩形 92163"/>
          <p:cNvSpPr/>
          <p:nvPr/>
        </p:nvSpPr>
        <p:spPr>
          <a:xfrm>
            <a:off x="439420" y="4483735"/>
            <a:ext cx="86264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(1) </a:t>
            </a:r>
            <a:r>
              <a:rPr lang="zh-CN" altLang="en-US" sz="2800" b="1" strike="noStrike" noProof="1">
                <a:solidFill>
                  <a:srgbClr val="A50021"/>
                </a:solidFill>
                <a:latin typeface="Times New Roman" panose="02020603050405020304" charset="0"/>
                <a:ea typeface="宋体" panose="02010600030101010101" pitchFamily="2" charset="-122"/>
                <a:cs typeface="+mn-ea"/>
              </a:rPr>
              <a:t>活动</a:t>
            </a:r>
            <a:r>
              <a:rPr lang="en-US" altLang="zh-CN" sz="2800" b="1" strike="noStrike" noProof="1">
                <a:solidFill>
                  <a:srgbClr val="A50021"/>
                </a:solidFill>
                <a:latin typeface="Times New Roman" panose="02020603050405020304" charset="0"/>
                <a:ea typeface="宋体" panose="02010600030101010101" pitchFamily="2" charset="-122"/>
                <a:cs typeface="+mn-ea"/>
              </a:rPr>
              <a:t>i</a:t>
            </a:r>
            <a:r>
              <a:rPr lang="zh-CN" altLang="en-US" sz="2800" b="1" strike="noStrike" noProof="1">
                <a:solidFill>
                  <a:srgbClr val="A50021"/>
                </a:solidFill>
                <a:latin typeface="Times New Roman" panose="02020603050405020304" charset="0"/>
                <a:ea typeface="宋体" panose="02010600030101010101" pitchFamily="2" charset="-122"/>
                <a:cs typeface="+mn-ea"/>
              </a:rPr>
              <a:t>节点表</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92165" name="矩形 921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2166" name="矩形 92165"/>
          <p:cNvSpPr/>
          <p:nvPr/>
        </p:nvSpPr>
        <p:spPr>
          <a:xfrm>
            <a:off x="401638" y="5999798"/>
            <a:ext cx="85661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活动</a:t>
            </a:r>
            <a:r>
              <a:rPr lang="en-US" altLang="zh-CN" sz="2400" strike="noStrike" noProof="1">
                <a:solidFill>
                  <a:schemeClr val="tx1"/>
                </a:solidFill>
                <a:effectLst/>
                <a:latin typeface="Times New Roman" panose="02020603050405020304" charset="0"/>
                <a:ea typeface="宋体" panose="02010600030101010101" pitchFamily="2" charset="-122"/>
                <a:cs typeface="+mn-cs"/>
              </a:rPr>
              <a:t>i</a:t>
            </a:r>
            <a:r>
              <a:rPr lang="zh-CN" altLang="en-US" sz="2400" strike="noStrike" noProof="1">
                <a:solidFill>
                  <a:schemeClr val="tx1"/>
                </a:solidFill>
                <a:effectLst/>
                <a:latin typeface="Times New Roman" panose="02020603050405020304" charset="0"/>
                <a:ea typeface="宋体" panose="02010600030101010101" pitchFamily="2" charset="-122"/>
                <a:cs typeface="+mn-cs"/>
              </a:rPr>
              <a:t>节点 </a:t>
            </a:r>
            <a:r>
              <a:rPr lang="en-US" altLang="zh-CN" sz="2400" strike="noStrike" noProof="1">
                <a:solidFill>
                  <a:schemeClr val="tx1"/>
                </a:solidFill>
                <a:effectLst/>
                <a:latin typeface="Times New Roman" panose="02020603050405020304" charset="0"/>
                <a:ea typeface="宋体" panose="02010600030101010101" pitchFamily="2" charset="-122"/>
                <a:cs typeface="+mn-cs"/>
              </a:rPr>
              <a:t>(</a:t>
            </a:r>
            <a:r>
              <a:rPr lang="zh-CN" altLang="en-US" sz="2400" strike="noStrike" noProof="1">
                <a:solidFill>
                  <a:schemeClr val="tx1"/>
                </a:solidFill>
                <a:effectLst/>
                <a:latin typeface="Times New Roman" panose="02020603050405020304" charset="0"/>
                <a:ea typeface="宋体" panose="02010600030101010101" pitchFamily="2" charset="-122"/>
                <a:cs typeface="+mn-cs"/>
              </a:rPr>
              <a:t>主存索引节点</a:t>
            </a:r>
            <a:r>
              <a:rPr lang="en-US" altLang="zh-CN" sz="2400" strike="noStrike" noProof="1">
                <a:solidFill>
                  <a:schemeClr val="tx1"/>
                </a:solidFill>
                <a:effectLst/>
                <a:latin typeface="Times New Roman" panose="02020603050405020304" charset="0"/>
                <a:ea typeface="宋体" panose="02010600030101010101" pitchFamily="2" charset="-122"/>
                <a:cs typeface="+mn-cs"/>
              </a:rPr>
              <a:t>)</a:t>
            </a:r>
            <a:r>
              <a:rPr lang="zh-CN" altLang="en-US" sz="2400" strike="noStrike" noProof="1">
                <a:solidFill>
                  <a:schemeClr val="tx1"/>
                </a:solidFill>
                <a:effectLst/>
                <a:latin typeface="Times New Roman" panose="02020603050405020304" charset="0"/>
                <a:ea typeface="宋体" panose="02010600030101010101" pitchFamily="2" charset="-122"/>
                <a:cs typeface="+mn-cs"/>
              </a:rPr>
              <a:t>的结构如下</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92167" name="矩形 92166"/>
          <p:cNvSpPr/>
          <p:nvPr/>
        </p:nvSpPr>
        <p:spPr>
          <a:xfrm>
            <a:off x="67310" y="1196975"/>
            <a:ext cx="9001125" cy="32359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文件目录结构，文件索引节点和索引表都存储在辅存上，</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为了提高系统效率，减少主存空间的占用，系统设置了打开文件和关闭文件操作。当打开一个文件时，建立用户与该文件的联系</a:t>
            </a:r>
            <a:r>
              <a:rPr lang="x-none" altLang="zh-CN"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，就是将辅存中的相关目录项，辅存索引节点和索引表拷贝到主存中</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a:t>
            </a:r>
            <a:endPar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文件系统中管理这一工作的机构称为打开文件机构。打开文件机构由</a:t>
            </a:r>
            <a:r>
              <a:rPr lang="zh-CN" altLang="en-US" sz="2400" b="1"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活动</a:t>
            </a:r>
            <a:r>
              <a:rPr lang="en-US" altLang="zh-CN" sz="2400" b="1"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i</a:t>
            </a:r>
            <a:r>
              <a:rPr lang="zh-CN" altLang="en-US" sz="2400" b="1"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节点表、打开文件表</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和</a:t>
            </a:r>
            <a:r>
              <a:rPr lang="zh-CN" altLang="en-US" sz="2400" b="1"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用户文件描述符表</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组成。</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92168" name="矩形 92167"/>
          <p:cNvSpPr/>
          <p:nvPr/>
        </p:nvSpPr>
        <p:spPr>
          <a:xfrm>
            <a:off x="514350" y="4961890"/>
            <a:ext cx="8526780" cy="104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 </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当执行打开文件操作时，将文件辅存</a:t>
            </a:r>
            <a:r>
              <a:rPr lang="en-US" altLang="zh-CN"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i</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节点的有关信息拷贝</a:t>
            </a:r>
            <a:endParaRPr lang="zh-CN" altLang="en-US" sz="2400" strike="noStrike" noProof="1">
              <a:solidFill>
                <a:schemeClr val="tx1"/>
              </a:solidFill>
              <a:effectLst/>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 到主存，形成活动</a:t>
            </a:r>
            <a:r>
              <a:rPr lang="en-US" altLang="zh-CN"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i</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Symbol" panose="05050102010706020507" pitchFamily="2" charset="2"/>
              </a:rPr>
              <a:t>节点表。</a:t>
            </a:r>
            <a:endParaRPr lang="zh-CN" altLang="en-US" sz="2400" strike="noStrike" noProof="1">
              <a:solidFill>
                <a:schemeClr val="tx1"/>
              </a:solidFill>
              <a:effectLst/>
              <a:latin typeface="Times New Roman" panose="02020603050405020304"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charRg st="0" end="18"/>
                                            </p:txEl>
                                          </p:spTgt>
                                        </p:tgtEl>
                                        <p:attrNameLst>
                                          <p:attrName>style.visibility</p:attrName>
                                        </p:attrNameLst>
                                      </p:cBhvr>
                                      <p:to>
                                        <p:strVal val="visible"/>
                                      </p:to>
                                    </p:set>
                                    <p:anim calcmode="lin" valueType="num">
                                      <p:cBhvr>
                                        <p:cTn id="7" dur="1000" fill="hold"/>
                                        <p:tgtEl>
                                          <p:spTgt spid="9216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921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7"/>
                                        </p:tgtEl>
                                        <p:attrNameLst>
                                          <p:attrName>style.visibility</p:attrName>
                                        </p:attrNameLst>
                                      </p:cBhvr>
                                      <p:to>
                                        <p:strVal val="visible"/>
                                      </p:to>
                                    </p:set>
                                    <p:anim calcmode="lin" valueType="num">
                                      <p:cBhvr>
                                        <p:cTn id="13" dur="500" fill="hold"/>
                                        <p:tgtEl>
                                          <p:spTgt spid="92167"/>
                                        </p:tgtEl>
                                        <p:attrNameLst>
                                          <p:attrName>ppt_x</p:attrName>
                                        </p:attrNameLst>
                                      </p:cBhvr>
                                      <p:tavLst>
                                        <p:tav tm="0">
                                          <p:val>
                                            <p:strVal val="#ppt_x"/>
                                          </p:val>
                                        </p:tav>
                                        <p:tav tm="100000">
                                          <p:val>
                                            <p:strVal val="#ppt_x"/>
                                          </p:val>
                                        </p:tav>
                                      </p:tavLst>
                                    </p:anim>
                                    <p:anim calcmode="lin" valueType="num">
                                      <p:cBhvr>
                                        <p:cTn id="14"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4"/>
                                        </p:tgtEl>
                                        <p:attrNameLst>
                                          <p:attrName>style.visibility</p:attrName>
                                        </p:attrNameLst>
                                      </p:cBhvr>
                                      <p:to>
                                        <p:strVal val="visible"/>
                                      </p:to>
                                    </p:set>
                                    <p:anim calcmode="lin" valueType="num">
                                      <p:cBhvr>
                                        <p:cTn id="19" dur="500" fill="hold"/>
                                        <p:tgtEl>
                                          <p:spTgt spid="92164"/>
                                        </p:tgtEl>
                                        <p:attrNameLst>
                                          <p:attrName>ppt_x</p:attrName>
                                        </p:attrNameLst>
                                      </p:cBhvr>
                                      <p:tavLst>
                                        <p:tav tm="0">
                                          <p:val>
                                            <p:strVal val="0-#ppt_w/2"/>
                                          </p:val>
                                        </p:tav>
                                        <p:tav tm="100000">
                                          <p:val>
                                            <p:strVal val="#ppt_x"/>
                                          </p:val>
                                        </p:tav>
                                      </p:tavLst>
                                    </p:anim>
                                    <p:anim calcmode="lin" valueType="num">
                                      <p:cBhvr>
                                        <p:cTn id="20"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8"/>
                                        </p:tgtEl>
                                        <p:attrNameLst>
                                          <p:attrName>style.visibility</p:attrName>
                                        </p:attrNameLst>
                                      </p:cBhvr>
                                      <p:to>
                                        <p:strVal val="visible"/>
                                      </p:to>
                                    </p:set>
                                    <p:anim calcmode="lin" valueType="num">
                                      <p:cBhvr>
                                        <p:cTn id="25" dur="500" fill="hold"/>
                                        <p:tgtEl>
                                          <p:spTgt spid="92168"/>
                                        </p:tgtEl>
                                        <p:attrNameLst>
                                          <p:attrName>ppt_x</p:attrName>
                                        </p:attrNameLst>
                                      </p:cBhvr>
                                      <p:tavLst>
                                        <p:tav tm="0">
                                          <p:val>
                                            <p:strVal val="#ppt_x"/>
                                          </p:val>
                                        </p:tav>
                                        <p:tav tm="100000">
                                          <p:val>
                                            <p:strVal val="#ppt_x"/>
                                          </p:val>
                                        </p:tav>
                                      </p:tavLst>
                                    </p:anim>
                                    <p:anim calcmode="lin" valueType="num">
                                      <p:cBhvr>
                                        <p:cTn id="26" dur="500" fill="hold"/>
                                        <p:tgtEl>
                                          <p:spTgt spid="921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6"/>
                                        </p:tgtEl>
                                        <p:attrNameLst>
                                          <p:attrName>style.visibility</p:attrName>
                                        </p:attrNameLst>
                                      </p:cBhvr>
                                      <p:to>
                                        <p:strVal val="visible"/>
                                      </p:to>
                                    </p:set>
                                    <p:anim calcmode="lin" valueType="num">
                                      <p:cBhvr>
                                        <p:cTn id="31" dur="500" fill="hold"/>
                                        <p:tgtEl>
                                          <p:spTgt spid="92166"/>
                                        </p:tgtEl>
                                        <p:attrNameLst>
                                          <p:attrName>ppt_x</p:attrName>
                                        </p:attrNameLst>
                                      </p:cBhvr>
                                      <p:tavLst>
                                        <p:tav tm="0">
                                          <p:val>
                                            <p:strVal val="#ppt_x"/>
                                          </p:val>
                                        </p:tav>
                                        <p:tav tm="100000">
                                          <p:val>
                                            <p:strVal val="#ppt_x"/>
                                          </p:val>
                                        </p:tav>
                                      </p:tavLst>
                                    </p:anim>
                                    <p:anim calcmode="lin" valueType="num">
                                      <p:cBhvr>
                                        <p:cTn id="32"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p:bldP spid="92166" grpId="0"/>
      <p:bldP spid="92167" grpId="0"/>
      <p:bldP spid="9216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931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62</a:t>
            </a:r>
            <a:endParaRPr lang="en-US" altLang="zh-CN" b="0">
              <a:solidFill>
                <a:schemeClr val="tx2"/>
              </a:solidFill>
              <a:latin typeface="Times New Roman" panose="02020603050405020304" charset="0"/>
              <a:ea typeface="宋体" panose="02010600030101010101" pitchFamily="2" charset="-122"/>
            </a:endParaRPr>
          </a:p>
        </p:txBody>
      </p:sp>
      <p:sp>
        <p:nvSpPr>
          <p:cNvPr id="93187" name="矩形 931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109571" name="矩形 93187"/>
          <p:cNvSpPr/>
          <p:nvPr/>
        </p:nvSpPr>
        <p:spPr>
          <a:xfrm>
            <a:off x="0" y="2171700"/>
            <a:ext cx="9144000" cy="0"/>
          </a:xfrm>
          <a:prstGeom prst="rect">
            <a:avLst/>
          </a:prstGeom>
          <a:noFill/>
          <a:ln w="9525">
            <a:noFill/>
            <a:miter/>
          </a:ln>
        </p:spPr>
        <p:txBody>
          <a:bodyPr wrap="none" anchor="ctr">
            <a:spAutoFit/>
          </a:bodyPr>
          <a:p>
            <a:pPr lvl="0"/>
            <a:endParaRPr sz="1800" b="0">
              <a:solidFill>
                <a:schemeClr val="tx1"/>
              </a:solidFill>
              <a:latin typeface="Arial" panose="02080604020202020204" pitchFamily="34" charset="0"/>
              <a:ea typeface="宋体" panose="02010600030101010101" pitchFamily="2" charset="-122"/>
            </a:endParaRPr>
          </a:p>
        </p:txBody>
      </p:sp>
      <p:graphicFrame>
        <p:nvGraphicFramePr>
          <p:cNvPr id="93189" name="表格 93188"/>
          <p:cNvGraphicFramePr/>
          <p:nvPr/>
        </p:nvGraphicFramePr>
        <p:xfrm>
          <a:off x="1500188" y="1474788"/>
          <a:ext cx="5527675" cy="3767138"/>
        </p:xfrm>
        <a:graphic>
          <a:graphicData uri="http://schemas.openxmlformats.org/drawingml/2006/table">
            <a:tbl>
              <a:tblPr/>
              <a:tblGrid>
                <a:gridCol w="5527675"/>
              </a:tblGrid>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主存索引节点状态                </a:t>
                      </a:r>
                      <a:r>
                        <a:rPr lang="en-US" altLang="zh-CN" sz="1600">
                          <a:solidFill>
                            <a:schemeClr val="tx1"/>
                          </a:solidFill>
                          <a:effectLst/>
                          <a:latin typeface="Times New Roman" panose="02020603050405020304" charset="0"/>
                          <a:ea typeface="宋体" panose="02010600030101010101" pitchFamily="2" charset="-122"/>
                        </a:rPr>
                        <a:t>i_flag</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a:solidFill>
                            <a:schemeClr val="tx1"/>
                          </a:solidFill>
                          <a:effectLst/>
                          <a:latin typeface="Times New Roman" panose="02020603050405020304" charset="0"/>
                          <a:ea typeface="宋体" panose="02010600030101010101" pitchFamily="2" charset="-122"/>
                        </a:rPr>
                        <a:t>设备号                                    </a:t>
                      </a:r>
                      <a:r>
                        <a:rPr lang="en-US" altLang="zh-CN" sz="1600" b="0">
                          <a:solidFill>
                            <a:schemeClr val="tx1"/>
                          </a:solidFill>
                          <a:effectLst/>
                          <a:latin typeface="Times New Roman" panose="02020603050405020304" charset="0"/>
                          <a:ea typeface="宋体" panose="02010600030101010101" pitchFamily="2" charset="-122"/>
                        </a:rPr>
                        <a:t>i_dev</a:t>
                      </a:r>
                      <a:endParaRPr lang="en-US" altLang="zh-CN" sz="1600" b="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algn="l">
                        <a:lnSpc>
                          <a:spcPct val="100000"/>
                        </a:lnSpc>
                        <a:buClr>
                          <a:srgbClr val="000000"/>
                        </a:buClr>
                        <a:buNone/>
                      </a:pPr>
                      <a:r>
                        <a:rPr lang="zh-CN" altLang="en-US" sz="1600" b="0">
                          <a:solidFill>
                            <a:schemeClr val="tx1"/>
                          </a:solidFill>
                          <a:effectLst/>
                          <a:latin typeface="Times New Roman" panose="02020603050405020304" charset="0"/>
                          <a:ea typeface="宋体" panose="02010600030101010101" pitchFamily="2" charset="-122"/>
                        </a:rPr>
                        <a:t>索引节点号                           </a:t>
                      </a:r>
                      <a:r>
                        <a:rPr lang="en-US" altLang="zh-CN" sz="1600" b="0">
                          <a:solidFill>
                            <a:schemeClr val="tx1"/>
                          </a:solidFill>
                          <a:effectLst/>
                          <a:latin typeface="Times New Roman" panose="02020603050405020304" charset="0"/>
                          <a:ea typeface="宋体" panose="02010600030101010101" pitchFamily="2" charset="-122"/>
                        </a:rPr>
                        <a:t> i_number</a:t>
                      </a:r>
                      <a:endParaRPr lang="en-US" altLang="zh-CN" sz="1600" b="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引用计数                                </a:t>
                      </a:r>
                      <a:r>
                        <a:rPr lang="en-US" altLang="zh-CN" sz="1600" b="1">
                          <a:solidFill>
                            <a:schemeClr val="tx1"/>
                          </a:solidFill>
                          <a:effectLst/>
                          <a:latin typeface="Times New Roman" panose="02020603050405020304" charset="0"/>
                          <a:ea typeface="宋体" panose="02010600030101010101" pitchFamily="2" charset="-122"/>
                        </a:rPr>
                        <a:t>i_count</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文件所有者标识号                </a:t>
                      </a:r>
                      <a:r>
                        <a:rPr lang="en-US" altLang="zh-CN" sz="1600">
                          <a:solidFill>
                            <a:schemeClr val="tx1"/>
                          </a:solidFill>
                          <a:effectLst/>
                          <a:latin typeface="Times New Roman" panose="02020603050405020304" charset="0"/>
                          <a:ea typeface="宋体" panose="02010600030101010101" pitchFamily="2" charset="-122"/>
                        </a:rPr>
                        <a:t>i_uid</a:t>
                      </a:r>
                      <a:r>
                        <a:rPr lang="zh-CN" altLang="en-US" sz="1600">
                          <a:solidFill>
                            <a:schemeClr val="tx1"/>
                          </a:solidFill>
                          <a:effectLst/>
                          <a:latin typeface="Times New Roman" panose="02020603050405020304" charset="0"/>
                          <a:ea typeface="宋体" panose="02010600030101010101" pitchFamily="2" charset="-122"/>
                        </a:rPr>
                        <a:t>，</a:t>
                      </a:r>
                      <a:r>
                        <a:rPr lang="en-US" altLang="zh-CN" sz="1600">
                          <a:solidFill>
                            <a:schemeClr val="tx1"/>
                          </a:solidFill>
                          <a:effectLst/>
                          <a:latin typeface="Times New Roman" panose="02020603050405020304" charset="0"/>
                          <a:ea typeface="宋体" panose="02010600030101010101" pitchFamily="2" charset="-122"/>
                        </a:rPr>
                        <a:t>i_gid</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文件类型                                </a:t>
                      </a:r>
                      <a:r>
                        <a:rPr lang="en-US" altLang="zh-CN" sz="1600">
                          <a:solidFill>
                            <a:schemeClr val="tx1"/>
                          </a:solidFill>
                          <a:effectLst/>
                          <a:latin typeface="Times New Roman" panose="02020603050405020304" charset="0"/>
                          <a:ea typeface="宋体" panose="02010600030101010101" pitchFamily="2" charset="-122"/>
                        </a:rPr>
                        <a:t>i_type</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文件存取许可权                    </a:t>
                      </a:r>
                      <a:r>
                        <a:rPr lang="en-US" altLang="zh-CN" sz="1600">
                          <a:solidFill>
                            <a:schemeClr val="tx1"/>
                          </a:solidFill>
                          <a:effectLst/>
                          <a:latin typeface="Times New Roman" panose="02020603050405020304" charset="0"/>
                          <a:ea typeface="宋体" panose="02010600030101010101" pitchFamily="2" charset="-122"/>
                        </a:rPr>
                        <a:t>i_mode</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a:solidFill>
                            <a:schemeClr val="tx1"/>
                          </a:solidFill>
                          <a:effectLst/>
                          <a:latin typeface="Times New Roman" panose="02020603050405020304" charset="0"/>
                          <a:ea typeface="宋体" panose="02010600030101010101" pitchFamily="2" charset="-122"/>
                        </a:rPr>
                        <a:t>文件联结数目                        </a:t>
                      </a:r>
                      <a:r>
                        <a:rPr lang="en-US" altLang="zh-CN" sz="1600" b="0">
                          <a:solidFill>
                            <a:schemeClr val="tx1"/>
                          </a:solidFill>
                          <a:effectLst/>
                          <a:latin typeface="Times New Roman" panose="02020603050405020304" charset="0"/>
                          <a:ea typeface="宋体" panose="02010600030101010101" pitchFamily="2" charset="-122"/>
                        </a:rPr>
                        <a:t>i_nlink</a:t>
                      </a:r>
                      <a:endParaRPr lang="en-US" altLang="zh-CN" sz="1600" b="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文件长度                                </a:t>
                      </a:r>
                      <a:r>
                        <a:rPr lang="en-US" altLang="zh-CN" sz="1600">
                          <a:solidFill>
                            <a:schemeClr val="tx1"/>
                          </a:solidFill>
                          <a:effectLst/>
                          <a:latin typeface="Times New Roman" panose="02020603050405020304" charset="0"/>
                          <a:ea typeface="宋体" panose="02010600030101010101" pitchFamily="2" charset="-122"/>
                        </a:rPr>
                        <a:t>i_size</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dirty="0">
                          <a:solidFill>
                            <a:schemeClr val="tx1"/>
                          </a:solidFill>
                          <a:effectLst/>
                          <a:latin typeface="Times New Roman" panose="02020603050405020304" charset="0"/>
                          <a:ea typeface="宋体" panose="02010600030101010101" pitchFamily="2" charset="-122"/>
                        </a:rPr>
                        <a:t>文件地址索引表                    </a:t>
                      </a:r>
                      <a:r>
                        <a:rPr lang="it-IT" altLang="en-US" sz="1600" b="0" dirty="0">
                          <a:solidFill>
                            <a:schemeClr val="tx1"/>
                          </a:solidFill>
                          <a:effectLst/>
                          <a:latin typeface="Times New Roman" panose="02020603050405020304" charset="0"/>
                          <a:ea typeface="宋体" panose="02010600030101010101" pitchFamily="2" charset="-122"/>
                        </a:rPr>
                        <a:t>i_addr[13]</a:t>
                      </a:r>
                      <a:endParaRPr lang="it-IT" altLang="en-US" sz="1600" b="0" dirty="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3213" name="矩形 93212"/>
          <p:cNvSpPr/>
          <p:nvPr/>
        </p:nvSpPr>
        <p:spPr>
          <a:xfrm>
            <a:off x="3138488" y="5589588"/>
            <a:ext cx="1460500" cy="336550"/>
          </a:xfrm>
          <a:prstGeom prst="rect">
            <a:avLst/>
          </a:prstGeom>
          <a:noFill/>
          <a:ln w="9525">
            <a:noFill/>
            <a:miter/>
          </a:ln>
        </p:spPr>
        <p:txBody>
          <a:bodyPr wrap="none" anchor="ctr">
            <a:spAutoFit/>
          </a:bodyPr>
          <a:p>
            <a:pPr lvl="0"/>
            <a:r>
              <a:rPr lang="zh-CN" altLang="en-US" sz="1600" b="0">
                <a:solidFill>
                  <a:schemeClr val="tx1"/>
                </a:solidFill>
                <a:latin typeface="Times New Roman" panose="02020603050405020304" charset="0"/>
                <a:ea typeface="Times New Roman" panose="02020603050405020304" charset="0"/>
              </a:rPr>
              <a:t>主存</a:t>
            </a:r>
            <a:r>
              <a:rPr lang="en-US" altLang="zh-CN" sz="1600" b="0">
                <a:solidFill>
                  <a:schemeClr val="tx1"/>
                </a:solidFill>
                <a:latin typeface="Times New Roman" panose="02020603050405020304" charset="0"/>
                <a:ea typeface="Times New Roman" panose="02020603050405020304" charset="0"/>
              </a:rPr>
              <a:t>i</a:t>
            </a:r>
            <a:r>
              <a:rPr lang="zh-CN" altLang="en-US" sz="1600" b="0">
                <a:solidFill>
                  <a:schemeClr val="tx1"/>
                </a:solidFill>
                <a:latin typeface="Times New Roman" panose="02020603050405020304" charset="0"/>
                <a:ea typeface="Times New Roman" panose="02020603050405020304" charset="0"/>
              </a:rPr>
              <a:t>节点结构</a:t>
            </a:r>
            <a:endParaRPr lang="zh-CN" altLang="en-US" sz="1600" b="0">
              <a:solidFill>
                <a:schemeClr val="tx1"/>
              </a:solidFill>
              <a:latin typeface="Times New Roman" panose="02020603050405020304" charset="0"/>
              <a:ea typeface="Times New Roman" panose="02020603050405020304" charset="0"/>
            </a:endParaRPr>
          </a:p>
        </p:txBody>
      </p:sp>
      <p:sp>
        <p:nvSpPr>
          <p:cNvPr id="93214" name="矩形 93213"/>
          <p:cNvSpPr/>
          <p:nvPr/>
        </p:nvSpPr>
        <p:spPr>
          <a:xfrm>
            <a:off x="808038" y="690563"/>
            <a:ext cx="6446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chemeClr val="tx1"/>
                </a:solidFill>
                <a:latin typeface="Times New Roman" panose="02020603050405020304" charset="0"/>
                <a:ea typeface="宋体" panose="02010600030101010101" pitchFamily="2" charset="-122"/>
                <a:cs typeface="+mn-cs"/>
              </a:rPr>
              <a:t>活动</a:t>
            </a:r>
            <a:r>
              <a:rPr lang="en-US" altLang="zh-CN" sz="2400" b="1" strike="noStrike" noProof="1">
                <a:solidFill>
                  <a:schemeClr val="tx1"/>
                </a:solidFill>
                <a:latin typeface="Times New Roman" panose="02020603050405020304" charset="0"/>
                <a:ea typeface="宋体" panose="02010600030101010101" pitchFamily="2" charset="-122"/>
                <a:cs typeface="+mn-cs"/>
              </a:rPr>
              <a:t>i</a:t>
            </a:r>
            <a:r>
              <a:rPr lang="zh-CN" altLang="en-US" sz="2400" b="1" strike="noStrike" noProof="1">
                <a:solidFill>
                  <a:schemeClr val="tx1"/>
                </a:solidFill>
                <a:latin typeface="Times New Roman" panose="02020603050405020304" charset="0"/>
                <a:ea typeface="宋体" panose="02010600030101010101" pitchFamily="2" charset="-122"/>
                <a:cs typeface="+mn-cs"/>
              </a:rPr>
              <a:t>节点</a:t>
            </a:r>
            <a:r>
              <a:rPr lang="en-US" altLang="zh-CN" sz="2400" b="1" strike="noStrike" noProof="1">
                <a:solidFill>
                  <a:schemeClr val="tx1"/>
                </a:solidFill>
                <a:latin typeface="Times New Roman" panose="02020603050405020304" charset="0"/>
                <a:ea typeface="宋体" panose="02010600030101010101" pitchFamily="2" charset="-122"/>
                <a:cs typeface="+mn-cs"/>
              </a:rPr>
              <a:t>(</a:t>
            </a:r>
            <a:r>
              <a:rPr lang="zh-CN" altLang="en-US" sz="2400" b="1" strike="noStrike" noProof="1">
                <a:solidFill>
                  <a:schemeClr val="tx1"/>
                </a:solidFill>
                <a:latin typeface="Times New Roman" panose="02020603050405020304" charset="0"/>
                <a:ea typeface="宋体" panose="02010600030101010101" pitchFamily="2" charset="-122"/>
                <a:cs typeface="+mn-cs"/>
              </a:rPr>
              <a:t>主存索引节点</a:t>
            </a:r>
            <a:r>
              <a:rPr lang="en-US" altLang="zh-CN" sz="2400" b="1" strike="noStrike" noProof="1">
                <a:solidFill>
                  <a:schemeClr val="tx1"/>
                </a:solidFill>
                <a:latin typeface="Times New Roman" panose="02020603050405020304" charset="0"/>
                <a:ea typeface="宋体" panose="02010600030101010101" pitchFamily="2" charset="-122"/>
                <a:cs typeface="+mn-cs"/>
              </a:rPr>
              <a:t>)</a:t>
            </a:r>
            <a:r>
              <a:rPr lang="zh-CN" altLang="en-US" sz="2400" b="1" strike="noStrike" noProof="1">
                <a:solidFill>
                  <a:schemeClr val="tx1"/>
                </a:solidFill>
                <a:latin typeface="Times New Roman" panose="02020603050405020304" charset="0"/>
                <a:ea typeface="宋体" panose="02010600030101010101" pitchFamily="2" charset="-122"/>
                <a:cs typeface="+mn-cs"/>
              </a:rPr>
              <a:t>的结构</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14"/>
                                        </p:tgtEl>
                                        <p:attrNameLst>
                                          <p:attrName>style.visibility</p:attrName>
                                        </p:attrNameLst>
                                      </p:cBhvr>
                                      <p:to>
                                        <p:strVal val="visible"/>
                                      </p:to>
                                    </p:set>
                                    <p:anim calcmode="lin" valueType="num">
                                      <p:cBhvr>
                                        <p:cTn id="7" dur="500" fill="hold"/>
                                        <p:tgtEl>
                                          <p:spTgt spid="93214"/>
                                        </p:tgtEl>
                                        <p:attrNameLst>
                                          <p:attrName>ppt_x</p:attrName>
                                        </p:attrNameLst>
                                      </p:cBhvr>
                                      <p:tavLst>
                                        <p:tav tm="0">
                                          <p:val>
                                            <p:strVal val="#ppt_x"/>
                                          </p:val>
                                        </p:tav>
                                        <p:tav tm="100000">
                                          <p:val>
                                            <p:strVal val="#ppt_x"/>
                                          </p:val>
                                        </p:tav>
                                      </p:tavLst>
                                    </p:anim>
                                    <p:anim calcmode="lin" valueType="num">
                                      <p:cBhvr>
                                        <p:cTn id="8" dur="500" fill="hold"/>
                                        <p:tgtEl>
                                          <p:spTgt spid="93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p:cTn id="13" dur="500" fill="hold"/>
                                        <p:tgtEl>
                                          <p:spTgt spid="93189"/>
                                        </p:tgtEl>
                                        <p:attrNameLst>
                                          <p:attrName>ppt_x</p:attrName>
                                        </p:attrNameLst>
                                      </p:cBhvr>
                                      <p:tavLst>
                                        <p:tav tm="0">
                                          <p:val>
                                            <p:strVal val="#ppt_x"/>
                                          </p:val>
                                        </p:tav>
                                        <p:tav tm="100000">
                                          <p:val>
                                            <p:strVal val="#ppt_x"/>
                                          </p:val>
                                        </p:tav>
                                      </p:tavLst>
                                    </p:anim>
                                    <p:anim calcmode="lin" valueType="num">
                                      <p:cBhvr>
                                        <p:cTn id="14"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3" grpId="0"/>
      <p:bldP spid="9321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942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63</a:t>
            </a:r>
            <a:endParaRPr lang="en-US" altLang="zh-CN" b="0">
              <a:solidFill>
                <a:schemeClr val="tx2"/>
              </a:solidFill>
              <a:latin typeface="Times New Roman" panose="02020603050405020304" charset="0"/>
              <a:ea typeface="宋体" panose="02010600030101010101" pitchFamily="2" charset="-122"/>
            </a:endParaRPr>
          </a:p>
        </p:txBody>
      </p:sp>
      <p:sp>
        <p:nvSpPr>
          <p:cNvPr id="94211" name="矩形 94210"/>
          <p:cNvSpPr/>
          <p:nvPr/>
        </p:nvSpPr>
        <p:spPr>
          <a:xfrm>
            <a:off x="674688" y="579438"/>
            <a:ext cx="53165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系统打开文件表</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94212" name="矩形 942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4213" name="矩形 94212"/>
          <p:cNvSpPr/>
          <p:nvPr/>
        </p:nvSpPr>
        <p:spPr>
          <a:xfrm>
            <a:off x="830263" y="3190875"/>
            <a:ext cx="60102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zh-CN" altLang="en-US" sz="2400" b="1" strike="noStrike" noProof="1">
                <a:solidFill>
                  <a:schemeClr val="tx1"/>
                </a:solidFill>
                <a:latin typeface="宋体" panose="02010600030101010101" pitchFamily="2" charset="-122"/>
                <a:ea typeface="宋体" panose="02010600030101010101" pitchFamily="2" charset="-122"/>
                <a:cs typeface="+mn-cs"/>
              </a:rPr>
              <a:t>系统打开文件表结构</a:t>
            </a:r>
            <a:endParaRPr lang="zh-CN" altLang="en-US" sz="2400" b="1" strike="noStrike" noProof="1">
              <a:solidFill>
                <a:schemeClr val="tx1"/>
              </a:solidFill>
              <a:latin typeface="宋体" panose="02010600030101010101" pitchFamily="2" charset="-122"/>
              <a:ea typeface="宋体" panose="02010600030101010101" pitchFamily="2" charset="-122"/>
            </a:endParaRPr>
          </a:p>
        </p:txBody>
      </p:sp>
      <p:sp>
        <p:nvSpPr>
          <p:cNvPr id="94214" name="矩形 94213"/>
          <p:cNvSpPr/>
          <p:nvPr/>
        </p:nvSpPr>
        <p:spPr>
          <a:xfrm>
            <a:off x="371475" y="1112838"/>
            <a:ext cx="8772525" cy="2084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一个文件可以被同一进程或不同进程，用同一或不同路径</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名，相同的或互异的操作要求 </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读、写</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同时打开。为了记</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录打开文件所需的附加信息，文件系统设置了一个全局核</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心结构 </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系统打开文件表。  </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graphicFrame>
        <p:nvGraphicFramePr>
          <p:cNvPr id="94215" name="表格 94214"/>
          <p:cNvGraphicFramePr/>
          <p:nvPr/>
        </p:nvGraphicFramePr>
        <p:xfrm>
          <a:off x="1538288" y="3868738"/>
          <a:ext cx="4641850" cy="1938338"/>
        </p:xfrm>
        <a:graphic>
          <a:graphicData uri="http://schemas.openxmlformats.org/drawingml/2006/table">
            <a:tbl>
              <a:tblPr/>
              <a:tblGrid>
                <a:gridCol w="4641850"/>
              </a:tblGrid>
              <a:tr h="5064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30000"/>
                        </a:lnSpc>
                        <a:spcBef>
                          <a:spcPct val="2000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读写标志                                   </a:t>
                      </a:r>
                      <a:r>
                        <a:rPr lang="en-US" altLang="zh-CN" sz="1600">
                          <a:solidFill>
                            <a:schemeClr val="tx1"/>
                          </a:solidFill>
                          <a:effectLst/>
                          <a:latin typeface="Times New Roman" panose="02020603050405020304" charset="0"/>
                          <a:ea typeface="宋体" panose="02010600030101010101" pitchFamily="2" charset="-122"/>
                        </a:rPr>
                        <a:t>f_flag</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引用计数                                   </a:t>
                      </a:r>
                      <a:r>
                        <a:rPr lang="en-US" altLang="zh-CN" sz="1600" b="1">
                          <a:solidFill>
                            <a:schemeClr val="tx1"/>
                          </a:solidFill>
                          <a:effectLst/>
                          <a:latin typeface="Times New Roman" panose="02020603050405020304" charset="0"/>
                          <a:ea typeface="宋体" panose="02010600030101010101" pitchFamily="2" charset="-122"/>
                        </a:rPr>
                        <a:t>f_count</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指向主存索引节点的指针       </a:t>
                      </a:r>
                      <a:r>
                        <a:rPr lang="en-US" altLang="zh-CN" sz="1600">
                          <a:solidFill>
                            <a:schemeClr val="tx1"/>
                          </a:solidFill>
                          <a:effectLst/>
                          <a:latin typeface="Times New Roman" panose="02020603050405020304" charset="0"/>
                          <a:ea typeface="宋体" panose="02010600030101010101" pitchFamily="2" charset="-122"/>
                        </a:rPr>
                        <a:t>f_inode</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anose="02010600030101010101" pitchFamily="2" charset="-122"/>
                        </a:rPr>
                        <a:t>读</a:t>
                      </a:r>
                      <a:r>
                        <a:rPr lang="en-US" altLang="zh-CN" sz="1600">
                          <a:solidFill>
                            <a:schemeClr val="tx1"/>
                          </a:solidFill>
                          <a:effectLst/>
                          <a:latin typeface="Times New Roman" panose="02020603050405020304" charset="0"/>
                          <a:ea typeface="宋体" panose="02010600030101010101" pitchFamily="2" charset="-122"/>
                        </a:rPr>
                        <a:t>/</a:t>
                      </a:r>
                      <a:r>
                        <a:rPr lang="zh-CN" altLang="en-US" sz="1600">
                          <a:solidFill>
                            <a:schemeClr val="tx1"/>
                          </a:solidFill>
                          <a:effectLst/>
                          <a:latin typeface="Times New Roman" panose="02020603050405020304" charset="0"/>
                          <a:ea typeface="宋体" panose="02010600030101010101" pitchFamily="2" charset="-122"/>
                        </a:rPr>
                        <a:t>写位置指针                          </a:t>
                      </a:r>
                      <a:r>
                        <a:rPr lang="en-US" altLang="zh-CN" sz="1600">
                          <a:solidFill>
                            <a:schemeClr val="tx1"/>
                          </a:solidFill>
                          <a:effectLst/>
                          <a:latin typeface="Times New Roman" panose="02020603050405020304" charset="0"/>
                          <a:ea typeface="宋体" panose="02010600030101010101" pitchFamily="2" charset="-122"/>
                        </a:rPr>
                        <a:t>f_offset</a:t>
                      </a:r>
                      <a:endParaRPr lang="en-US" altLang="zh-CN" sz="1600">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4227" name="矩形 94226"/>
          <p:cNvSpPr/>
          <p:nvPr/>
        </p:nvSpPr>
        <p:spPr>
          <a:xfrm>
            <a:off x="2730500" y="59467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系统打开文件表结构</a:t>
            </a:r>
            <a:endParaRPr lang="zh-CN" altLang="en-US" sz="1600" b="0">
              <a:solidFill>
                <a:schemeClr val="tx1"/>
              </a:solidFill>
              <a:latin typeface="Times New Roman" panose="02020603050405020304" charset="0"/>
              <a:ea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charRg st="0" end="12"/>
                                            </p:txEl>
                                          </p:spTgt>
                                        </p:tgtEl>
                                        <p:attrNameLst>
                                          <p:attrName>style.visibility</p:attrName>
                                        </p:attrNameLst>
                                      </p:cBhvr>
                                      <p:to>
                                        <p:strVal val="visible"/>
                                      </p:to>
                                    </p:set>
                                    <p:anim calcmode="lin" valueType="num">
                                      <p:cBhvr>
                                        <p:cTn id="7" dur="500" fill="hold"/>
                                        <p:tgtEl>
                                          <p:spTgt spid="94211">
                                            <p:txEl>
                                              <p:charRg st="0" end="12"/>
                                            </p:txEl>
                                          </p:spTgt>
                                        </p:tgtEl>
                                        <p:attrNameLst>
                                          <p:attrName>ppt_x</p:attrName>
                                        </p:attrNameLst>
                                      </p:cBhvr>
                                      <p:tavLst>
                                        <p:tav tm="0">
                                          <p:val>
                                            <p:strVal val="0-#ppt_w/2"/>
                                          </p:val>
                                        </p:tav>
                                        <p:tav tm="100000">
                                          <p:val>
                                            <p:strVal val="#ppt_x"/>
                                          </p:val>
                                        </p:tav>
                                      </p:tavLst>
                                    </p:anim>
                                    <p:anim calcmode="lin" valueType="num">
                                      <p:cBhvr>
                                        <p:cTn id="8" dur="500" fill="hold"/>
                                        <p:tgtEl>
                                          <p:spTgt spid="9421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4"/>
                                        </p:tgtEl>
                                        <p:attrNameLst>
                                          <p:attrName>style.visibility</p:attrName>
                                        </p:attrNameLst>
                                      </p:cBhvr>
                                      <p:to>
                                        <p:strVal val="visible"/>
                                      </p:to>
                                    </p:set>
                                    <p:anim calcmode="lin" valueType="num">
                                      <p:cBhvr>
                                        <p:cTn id="13" dur="500" fill="hold"/>
                                        <p:tgtEl>
                                          <p:spTgt spid="94214"/>
                                        </p:tgtEl>
                                        <p:attrNameLst>
                                          <p:attrName>ppt_x</p:attrName>
                                        </p:attrNameLst>
                                      </p:cBhvr>
                                      <p:tavLst>
                                        <p:tav tm="0">
                                          <p:val>
                                            <p:strVal val="#ppt_x"/>
                                          </p:val>
                                        </p:tav>
                                        <p:tav tm="100000">
                                          <p:val>
                                            <p:strVal val="#ppt_x"/>
                                          </p:val>
                                        </p:tav>
                                      </p:tavLst>
                                    </p:anim>
                                    <p:anim calcmode="lin" valueType="num">
                                      <p:cBhvr>
                                        <p:cTn id="14"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p:cTn id="19" dur="500" fill="hold"/>
                                        <p:tgtEl>
                                          <p:spTgt spid="94213"/>
                                        </p:tgtEl>
                                        <p:attrNameLst>
                                          <p:attrName>ppt_x</p:attrName>
                                        </p:attrNameLst>
                                      </p:cBhvr>
                                      <p:tavLst>
                                        <p:tav tm="0">
                                          <p:val>
                                            <p:strVal val="0-#ppt_w/2"/>
                                          </p:val>
                                        </p:tav>
                                        <p:tav tm="100000">
                                          <p:val>
                                            <p:strVal val="#ppt_x"/>
                                          </p:val>
                                        </p:tav>
                                      </p:tavLst>
                                    </p:anim>
                                    <p:anim calcmode="lin" valueType="num">
                                      <p:cBhvr>
                                        <p:cTn id="20"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P spid="9422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文本框 952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64</a:t>
            </a:r>
            <a:endParaRPr lang="en-US" altLang="zh-CN" b="0">
              <a:solidFill>
                <a:schemeClr val="tx2"/>
              </a:solidFill>
              <a:latin typeface="Times New Roman" panose="02020603050405020304" charset="0"/>
              <a:ea typeface="宋体" panose="02010600030101010101" pitchFamily="2" charset="-122"/>
            </a:endParaRPr>
          </a:p>
        </p:txBody>
      </p:sp>
      <p:sp>
        <p:nvSpPr>
          <p:cNvPr id="95235" name="矩形 95234"/>
          <p:cNvSpPr/>
          <p:nvPr/>
        </p:nvSpPr>
        <p:spPr>
          <a:xfrm>
            <a:off x="674688" y="550863"/>
            <a:ext cx="6535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用户文件描述符表</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95236" name="矩形 952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5237" name="矩形 95236"/>
          <p:cNvSpPr/>
          <p:nvPr/>
        </p:nvSpPr>
        <p:spPr>
          <a:xfrm>
            <a:off x="115888" y="4191000"/>
            <a:ext cx="66500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charset="0"/>
                <a:ea typeface="宋体" panose="02010600030101010101" pitchFamily="2" charset="-122"/>
                <a:cs typeface="+mn-cs"/>
              </a:rPr>
              <a:t>(4) </a:t>
            </a:r>
            <a:r>
              <a:rPr lang="zh-CN" altLang="en-US" b="1" strike="noStrike" noProof="1">
                <a:solidFill>
                  <a:srgbClr val="A50021"/>
                </a:solidFill>
                <a:latin typeface="Times New Roman" panose="02020603050405020304" charset="0"/>
                <a:ea typeface="宋体" panose="02010600030101010101" pitchFamily="2" charset="-122"/>
                <a:cs typeface="+mn-cs"/>
              </a:rPr>
              <a:t>实例</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95238" name="矩形 95237"/>
          <p:cNvSpPr/>
          <p:nvPr/>
        </p:nvSpPr>
        <p:spPr>
          <a:xfrm>
            <a:off x="191135" y="1098550"/>
            <a:ext cx="8715375" cy="311848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进程控制块中的一个数组</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u_ofile[NOFILE]</a:t>
            </a:r>
            <a:endParaRPr lang="en-US" altLang="zh-CN"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称为用户文件描述符表，其中的每一项 </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指针</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指向系统打</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开文件表的一个表项。一个打开文件在用户文件描述表中</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所占的位置就是它的文件描述符 </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或称打开文件号</a:t>
            </a:r>
            <a:r>
              <a:rPr lang="en-US" altLang="zh-CN"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进程可以打开不同的文件，也可以对同一文件以不同的操</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作方式打开。</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95239" name="矩形 95238"/>
          <p:cNvSpPr/>
          <p:nvPr/>
        </p:nvSpPr>
        <p:spPr>
          <a:xfrm>
            <a:off x="130175" y="4686300"/>
            <a:ext cx="6827838" cy="18268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① </a:t>
            </a:r>
            <a:r>
              <a:rPr lang="zh-CN" altLang="en-US" sz="2400" b="1" strike="noStrike" noProof="1">
                <a:solidFill>
                  <a:srgbClr val="000099"/>
                </a:solidFill>
                <a:latin typeface="Times New Roman" panose="02020603050405020304" charset="0"/>
                <a:ea typeface="宋体" panose="02010600030101010101" pitchFamily="2" charset="-122"/>
                <a:cs typeface="+mn-cs"/>
                <a:sym typeface="Symbol" panose="05050102010706020507" pitchFamily="2" charset="2"/>
              </a:rPr>
              <a:t>假定一个进程执行下列代码</a:t>
            </a:r>
            <a:endParaRPr lang="zh-CN" altLang="en-US" sz="2400" b="1" strike="noStrike" noProof="1">
              <a:solidFill>
                <a:srgbClr val="000099"/>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fd1=open (“/etc/passwd”</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O_RDONLY)</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fd2=open (“loca</a:t>
            </a:r>
            <a:r>
              <a:rPr lang="x-none"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l</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O_WRONLY)</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fd3=open (“/etc/passwd”</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O_RDWR)</a:t>
            </a:r>
            <a:r>
              <a:rPr lang="zh-CN" altLang="en-US" sz="20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charRg st="0" end="13"/>
                                            </p:txEl>
                                          </p:spTgt>
                                        </p:tgtEl>
                                        <p:attrNameLst>
                                          <p:attrName>style.visibility</p:attrName>
                                        </p:attrNameLst>
                                      </p:cBhvr>
                                      <p:to>
                                        <p:strVal val="visible"/>
                                      </p:to>
                                    </p:set>
                                    <p:anim calcmode="lin" valueType="num">
                                      <p:cBhvr>
                                        <p:cTn id="7" dur="500" fill="hold"/>
                                        <p:tgtEl>
                                          <p:spTgt spid="95235">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952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p:cTn id="13" dur="500" fill="hold"/>
                                        <p:tgtEl>
                                          <p:spTgt spid="95238"/>
                                        </p:tgtEl>
                                        <p:attrNameLst>
                                          <p:attrName>ppt_x</p:attrName>
                                        </p:attrNameLst>
                                      </p:cBhvr>
                                      <p:tavLst>
                                        <p:tav tm="0">
                                          <p:val>
                                            <p:strVal val="#ppt_x"/>
                                          </p:val>
                                        </p:tav>
                                        <p:tav tm="100000">
                                          <p:val>
                                            <p:strVal val="#ppt_x"/>
                                          </p:val>
                                        </p:tav>
                                      </p:tavLst>
                                    </p:anim>
                                    <p:anim calcmode="lin" valueType="num">
                                      <p:cBhvr>
                                        <p:cTn id="14"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 calcmode="lin" valueType="num">
                                      <p:cBhvr>
                                        <p:cTn id="19" dur="500" fill="hold"/>
                                        <p:tgtEl>
                                          <p:spTgt spid="95237"/>
                                        </p:tgtEl>
                                        <p:attrNameLst>
                                          <p:attrName>ppt_x</p:attrName>
                                        </p:attrNameLst>
                                      </p:cBhvr>
                                      <p:tavLst>
                                        <p:tav tm="0">
                                          <p:val>
                                            <p:strVal val="0-#ppt_w/2"/>
                                          </p:val>
                                        </p:tav>
                                        <p:tav tm="100000">
                                          <p:val>
                                            <p:strVal val="#ppt_x"/>
                                          </p:val>
                                        </p:tav>
                                      </p:tavLst>
                                    </p:anim>
                                    <p:anim calcmode="lin" valueType="num">
                                      <p:cBhvr>
                                        <p:cTn id="20"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9"/>
                                        </p:tgtEl>
                                        <p:attrNameLst>
                                          <p:attrName>style.visibility</p:attrName>
                                        </p:attrNameLst>
                                      </p:cBhvr>
                                      <p:to>
                                        <p:strVal val="visible"/>
                                      </p:to>
                                    </p:set>
                                    <p:anim calcmode="lin" valueType="num">
                                      <p:cBhvr>
                                        <p:cTn id="25" dur="500" fill="hold"/>
                                        <p:tgtEl>
                                          <p:spTgt spid="95239"/>
                                        </p:tgtEl>
                                        <p:attrNameLst>
                                          <p:attrName>ppt_x</p:attrName>
                                        </p:attrNameLst>
                                      </p:cBhvr>
                                      <p:tavLst>
                                        <p:tav tm="0">
                                          <p:val>
                                            <p:strVal val="#ppt_x"/>
                                          </p:val>
                                        </p:tav>
                                        <p:tav tm="100000">
                                          <p:val>
                                            <p:strVal val="#ppt_x"/>
                                          </p:val>
                                        </p:tav>
                                      </p:tavLst>
                                    </p:anim>
                                    <p:anim calcmode="lin" valueType="num">
                                      <p:cBhvr>
                                        <p:cTn id="26"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8" grpId="0"/>
      <p:bldP spid="9523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962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65</a:t>
            </a:r>
            <a:endParaRPr lang="en-US" altLang="zh-CN" b="0">
              <a:solidFill>
                <a:schemeClr val="tx2"/>
              </a:solidFill>
              <a:latin typeface="Times New Roman" panose="02020603050405020304" charset="0"/>
              <a:ea typeface="宋体" panose="02010600030101010101" pitchFamily="2" charset="-122"/>
            </a:endParaRPr>
          </a:p>
        </p:txBody>
      </p:sp>
      <p:sp>
        <p:nvSpPr>
          <p:cNvPr id="96259" name="矩形 9625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6260" name="矩形 96259"/>
          <p:cNvSpPr/>
          <p:nvPr/>
        </p:nvSpPr>
        <p:spPr>
          <a:xfrm>
            <a:off x="114300" y="676275"/>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该进程打开文件后的数据结构</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96261" name="组合 96260"/>
          <p:cNvGrpSpPr/>
          <p:nvPr/>
        </p:nvGrpSpPr>
        <p:grpSpPr>
          <a:xfrm>
            <a:off x="827088" y="1357313"/>
            <a:ext cx="7480300" cy="4213225"/>
            <a:chOff x="0" y="0"/>
            <a:chExt cx="3919" cy="2654"/>
          </a:xfrm>
        </p:grpSpPr>
        <p:sp>
          <p:nvSpPr>
            <p:cNvPr id="112645" name="文本框 96261"/>
            <p:cNvSpPr txBox="1"/>
            <p:nvPr/>
          </p:nvSpPr>
          <p:spPr>
            <a:xfrm>
              <a:off x="233" y="0"/>
              <a:ext cx="746" cy="324"/>
            </a:xfrm>
            <a:prstGeom prst="rect">
              <a:avLst/>
            </a:prstGeom>
            <a:noFill/>
            <a:ln w="9525">
              <a:noFill/>
              <a:miter/>
            </a:ln>
          </p:spPr>
          <p:txBody>
            <a:bodyPr anchor="t"/>
            <a:p>
              <a:pPr lvl="0" algn="just">
                <a:lnSpc>
                  <a:spcPct val="110000"/>
                </a:lnSpc>
                <a:buClr>
                  <a:srgbClr val="000000"/>
                </a:buClr>
              </a:pPr>
              <a:r>
                <a:rPr lang="en-US" altLang="zh-CN" b="0">
                  <a:solidFill>
                    <a:schemeClr val="tx1"/>
                  </a:solidFill>
                  <a:latin typeface="Times New Roman" panose="02020603050405020304" charset="0"/>
                  <a:ea typeface="宋体" panose="02010600030101010101" pitchFamily="2" charset="-122"/>
                </a:rPr>
                <a:t>  </a:t>
              </a:r>
              <a:r>
                <a:rPr lang="zh-CN" altLang="en-US" b="0">
                  <a:solidFill>
                    <a:schemeClr val="tx1"/>
                  </a:solidFill>
                  <a:latin typeface="Times New Roman" panose="02020603050405020304" charset="0"/>
                  <a:ea typeface="宋体" panose="02010600030101010101" pitchFamily="2" charset="-122"/>
                </a:rPr>
                <a:t>用户文件</a:t>
              </a:r>
              <a:endParaRPr lang="zh-CN" altLang="en-US" b="0">
                <a:solidFill>
                  <a:schemeClr val="tx1"/>
                </a:solidFill>
                <a:latin typeface="Times New Roman" panose="02020603050405020304" charset="0"/>
                <a:ea typeface="宋体" panose="02010600030101010101" pitchFamily="2" charset="-122"/>
              </a:endParaRPr>
            </a:p>
            <a:p>
              <a:pPr lvl="0" algn="just">
                <a:lnSpc>
                  <a:spcPct val="110000"/>
                </a:lnSpc>
                <a:buClr>
                  <a:srgbClr val="000000"/>
                </a:buClr>
              </a:pPr>
              <a:r>
                <a:rPr lang="zh-CN" altLang="en-US" b="0">
                  <a:solidFill>
                    <a:schemeClr val="tx1"/>
                  </a:solidFill>
                  <a:latin typeface="宋体" panose="02010600030101010101" pitchFamily="2" charset="-122"/>
                  <a:ea typeface="宋体" panose="02010600030101010101" pitchFamily="2" charset="-122"/>
                </a:rPr>
                <a:t> 描述符表  </a:t>
              </a:r>
              <a:endParaRPr lang="zh-CN" altLang="en-US" b="0">
                <a:solidFill>
                  <a:schemeClr val="tx1"/>
                </a:solidFill>
                <a:latin typeface="宋体" panose="02010600030101010101" pitchFamily="2" charset="-122"/>
                <a:ea typeface="宋体" panose="02010600030101010101" pitchFamily="2" charset="-122"/>
              </a:endParaRPr>
            </a:p>
          </p:txBody>
        </p:sp>
        <p:sp>
          <p:nvSpPr>
            <p:cNvPr id="112646" name="直接连接符 96262"/>
            <p:cNvSpPr/>
            <p:nvPr/>
          </p:nvSpPr>
          <p:spPr>
            <a:xfrm flipV="1">
              <a:off x="878" y="553"/>
              <a:ext cx="421"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47" name="文本框 96263"/>
            <p:cNvSpPr txBox="1"/>
            <p:nvPr/>
          </p:nvSpPr>
          <p:spPr>
            <a:xfrm>
              <a:off x="1244"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系统打开文件表</a:t>
              </a:r>
              <a:endParaRPr lang="zh-CN" altLang="en-US" b="0">
                <a:solidFill>
                  <a:schemeClr val="tx1"/>
                </a:solidFill>
                <a:latin typeface="Times New Roman" panose="02020603050405020304" charset="0"/>
                <a:ea typeface="宋体" panose="02010600030101010101" pitchFamily="2" charset="-122"/>
              </a:endParaRPr>
            </a:p>
          </p:txBody>
        </p:sp>
        <p:sp>
          <p:nvSpPr>
            <p:cNvPr id="112648" name="直接连接符 96264"/>
            <p:cNvSpPr/>
            <p:nvPr/>
          </p:nvSpPr>
          <p:spPr>
            <a:xfrm flipV="1">
              <a:off x="2029" y="560"/>
              <a:ext cx="439" cy="8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49" name="直接连接符 96265"/>
            <p:cNvSpPr/>
            <p:nvPr/>
          </p:nvSpPr>
          <p:spPr>
            <a:xfrm>
              <a:off x="2028" y="1310"/>
              <a:ext cx="420" cy="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12650" name="组合 96266"/>
            <p:cNvGrpSpPr/>
            <p:nvPr/>
          </p:nvGrpSpPr>
          <p:grpSpPr>
            <a:xfrm>
              <a:off x="0" y="328"/>
              <a:ext cx="891" cy="1302"/>
              <a:chOff x="0" y="0"/>
              <a:chExt cx="891" cy="1302"/>
            </a:xfrm>
          </p:grpSpPr>
          <p:sp>
            <p:nvSpPr>
              <p:cNvPr id="96268" name="矩形 96267"/>
              <p:cNvSpPr/>
              <p:nvPr/>
            </p:nvSpPr>
            <p:spPr>
              <a:xfrm>
                <a:off x="281" y="72"/>
                <a:ext cx="605" cy="1193"/>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12652" name="直接连接符 96268"/>
              <p:cNvSpPr/>
              <p:nvPr/>
            </p:nvSpPr>
            <p:spPr>
              <a:xfrm>
                <a:off x="286" y="2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3" name="直接连接符 96269"/>
              <p:cNvSpPr/>
              <p:nvPr/>
            </p:nvSpPr>
            <p:spPr>
              <a:xfrm>
                <a:off x="286" y="48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4" name="文本框 96270"/>
              <p:cNvSpPr txBox="1"/>
              <p:nvPr/>
            </p:nvSpPr>
            <p:spPr>
              <a:xfrm>
                <a:off x="0" y="1088"/>
                <a:ext cx="316"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14</a:t>
                </a:r>
                <a:endParaRPr lang="en-US" altLang="zh-CN" b="0">
                  <a:solidFill>
                    <a:schemeClr val="tx1"/>
                  </a:solidFill>
                  <a:latin typeface="Times New Roman" panose="02020603050405020304" charset="0"/>
                  <a:ea typeface="宋体" panose="02010600030101010101" pitchFamily="2" charset="-122"/>
                </a:endParaRPr>
              </a:p>
            </p:txBody>
          </p:sp>
          <p:sp>
            <p:nvSpPr>
              <p:cNvPr id="112655" name="直接连接符 96271"/>
              <p:cNvSpPr/>
              <p:nvPr/>
            </p:nvSpPr>
            <p:spPr>
              <a:xfrm>
                <a:off x="287" y="1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6" name="直接连接符 96272"/>
              <p:cNvSpPr/>
              <p:nvPr/>
            </p:nvSpPr>
            <p:spPr>
              <a:xfrm>
                <a:off x="288" y="38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7" name="直接连接符 96273"/>
              <p:cNvSpPr/>
              <p:nvPr/>
            </p:nvSpPr>
            <p:spPr>
              <a:xfrm>
                <a:off x="287" y="590"/>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8" name="直接连接符 96274"/>
              <p:cNvSpPr/>
              <p:nvPr/>
            </p:nvSpPr>
            <p:spPr>
              <a:xfrm>
                <a:off x="287" y="70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59" name="直接连接符 96275"/>
              <p:cNvSpPr/>
              <p:nvPr/>
            </p:nvSpPr>
            <p:spPr>
              <a:xfrm>
                <a:off x="288" y="114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60" name="文本框 96276"/>
              <p:cNvSpPr txBox="1"/>
              <p:nvPr/>
            </p:nvSpPr>
            <p:spPr>
              <a:xfrm>
                <a:off x="64" y="0"/>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0</a:t>
                </a:r>
                <a:endParaRPr lang="en-US" altLang="zh-CN" b="0">
                  <a:solidFill>
                    <a:schemeClr val="tx1"/>
                  </a:solidFill>
                  <a:latin typeface="Times New Roman" panose="02020603050405020304" charset="0"/>
                  <a:ea typeface="宋体" panose="02010600030101010101" pitchFamily="2" charset="-122"/>
                </a:endParaRPr>
              </a:p>
            </p:txBody>
          </p:sp>
          <p:sp>
            <p:nvSpPr>
              <p:cNvPr id="112661" name="文本框 96277"/>
              <p:cNvSpPr txBox="1"/>
              <p:nvPr/>
            </p:nvSpPr>
            <p:spPr>
              <a:xfrm>
                <a:off x="64" y="109"/>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1</a:t>
                </a:r>
                <a:endParaRPr lang="en-US" altLang="zh-CN" b="0">
                  <a:solidFill>
                    <a:schemeClr val="tx1"/>
                  </a:solidFill>
                  <a:latin typeface="Times New Roman" panose="02020603050405020304" charset="0"/>
                  <a:ea typeface="宋体" panose="02010600030101010101" pitchFamily="2" charset="-122"/>
                </a:endParaRPr>
              </a:p>
            </p:txBody>
          </p:sp>
          <p:sp>
            <p:nvSpPr>
              <p:cNvPr id="112662" name="文本框 96278"/>
              <p:cNvSpPr txBox="1"/>
              <p:nvPr/>
            </p:nvSpPr>
            <p:spPr>
              <a:xfrm>
                <a:off x="64" y="227"/>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2</a:t>
                </a:r>
                <a:endParaRPr lang="en-US" altLang="zh-CN" b="0">
                  <a:solidFill>
                    <a:schemeClr val="tx1"/>
                  </a:solidFill>
                  <a:latin typeface="Times New Roman" panose="02020603050405020304" charset="0"/>
                  <a:ea typeface="宋体" panose="02010600030101010101" pitchFamily="2" charset="-122"/>
                </a:endParaRPr>
              </a:p>
            </p:txBody>
          </p:sp>
          <p:sp>
            <p:nvSpPr>
              <p:cNvPr id="112663" name="文本框 96279"/>
              <p:cNvSpPr txBox="1"/>
              <p:nvPr/>
            </p:nvSpPr>
            <p:spPr>
              <a:xfrm>
                <a:off x="64" y="3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3</a:t>
                </a:r>
                <a:endParaRPr lang="en-US" altLang="zh-CN" b="0">
                  <a:solidFill>
                    <a:schemeClr val="tx1"/>
                  </a:solidFill>
                  <a:latin typeface="Times New Roman" panose="02020603050405020304" charset="0"/>
                  <a:ea typeface="宋体" panose="02010600030101010101" pitchFamily="2" charset="-122"/>
                </a:endParaRPr>
              </a:p>
            </p:txBody>
          </p:sp>
          <p:sp>
            <p:nvSpPr>
              <p:cNvPr id="112664" name="文本框 96280"/>
              <p:cNvSpPr txBox="1"/>
              <p:nvPr/>
            </p:nvSpPr>
            <p:spPr>
              <a:xfrm>
                <a:off x="64" y="4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4</a:t>
                </a:r>
                <a:endParaRPr lang="en-US" altLang="zh-CN" b="0">
                  <a:solidFill>
                    <a:schemeClr val="tx1"/>
                  </a:solidFill>
                  <a:latin typeface="Times New Roman" panose="02020603050405020304" charset="0"/>
                  <a:ea typeface="宋体" panose="02010600030101010101" pitchFamily="2" charset="-122"/>
                </a:endParaRPr>
              </a:p>
            </p:txBody>
          </p:sp>
          <p:sp>
            <p:nvSpPr>
              <p:cNvPr id="112665" name="文本框 96281"/>
              <p:cNvSpPr txBox="1"/>
              <p:nvPr/>
            </p:nvSpPr>
            <p:spPr>
              <a:xfrm>
                <a:off x="64" y="554"/>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anose="02010600030101010101" pitchFamily="2" charset="-122"/>
                  </a:rPr>
                  <a:t>  5</a:t>
                </a:r>
                <a:endParaRPr lang="en-US" altLang="zh-CN" b="0">
                  <a:solidFill>
                    <a:schemeClr val="tx1"/>
                  </a:solidFill>
                  <a:latin typeface="Times New Roman" panose="02020603050405020304" charset="0"/>
                  <a:ea typeface="宋体" panose="02010600030101010101" pitchFamily="2" charset="-122"/>
                </a:endParaRPr>
              </a:p>
            </p:txBody>
          </p:sp>
        </p:grpSp>
        <p:grpSp>
          <p:nvGrpSpPr>
            <p:cNvPr id="112666" name="组合 96282"/>
            <p:cNvGrpSpPr/>
            <p:nvPr/>
          </p:nvGrpSpPr>
          <p:grpSpPr>
            <a:xfrm>
              <a:off x="1287" y="374"/>
              <a:ext cx="838" cy="2280"/>
              <a:chOff x="0" y="0"/>
              <a:chExt cx="838" cy="2280"/>
            </a:xfrm>
          </p:grpSpPr>
          <p:sp>
            <p:nvSpPr>
              <p:cNvPr id="96284" name="矩形 96283"/>
              <p:cNvSpPr/>
              <p:nvPr/>
            </p:nvSpPr>
            <p:spPr>
              <a:xfrm>
                <a:off x="0" y="31"/>
                <a:ext cx="746" cy="223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12668" name="文本框 96284"/>
              <p:cNvSpPr txBox="1"/>
              <p:nvPr/>
            </p:nvSpPr>
            <p:spPr>
              <a:xfrm>
                <a:off x="262" y="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69" name="文本框 96285"/>
              <p:cNvSpPr txBox="1"/>
              <p:nvPr/>
            </p:nvSpPr>
            <p:spPr>
              <a:xfrm>
                <a:off x="73" y="159"/>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f_flag: 读</a:t>
                </a:r>
                <a:endParaRPr lang="zh-CN" altLang="en-US" b="0" dirty="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anose="02010600030101010101" pitchFamily="2" charset="-122"/>
                  </a:rPr>
                  <a:t>f_offset</a:t>
                </a:r>
                <a:endParaRPr lang="zh-CN" altLang="en-US" b="0" dirty="0">
                  <a:solidFill>
                    <a:schemeClr val="tx1"/>
                  </a:solidFill>
                  <a:latin typeface="Times New Roman" panose="02020603050405020304" charset="0"/>
                  <a:ea typeface="宋体" panose="02010600030101010101" pitchFamily="2" charset="-122"/>
                </a:endParaRPr>
              </a:p>
            </p:txBody>
          </p:sp>
          <p:sp>
            <p:nvSpPr>
              <p:cNvPr id="112670" name="文本框 96286"/>
              <p:cNvSpPr txBox="1"/>
              <p:nvPr/>
            </p:nvSpPr>
            <p:spPr>
              <a:xfrm>
                <a:off x="279" y="136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71" name="文本框 96287"/>
              <p:cNvSpPr txBox="1"/>
              <p:nvPr/>
            </p:nvSpPr>
            <p:spPr>
              <a:xfrm>
                <a:off x="262" y="686"/>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72" name="文本框 96288"/>
              <p:cNvSpPr txBox="1"/>
              <p:nvPr/>
            </p:nvSpPr>
            <p:spPr>
              <a:xfrm>
                <a:off x="81" y="843"/>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f_flag: 写</a:t>
                </a:r>
                <a:endParaRPr lang="zh-CN" altLang="en-US" b="0" dirty="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anose="02010600030101010101" pitchFamily="2" charset="-122"/>
                  </a:rPr>
                  <a:t>f_offset</a:t>
                </a:r>
                <a:endParaRPr lang="zh-CN" altLang="en-US" b="0" dirty="0">
                  <a:solidFill>
                    <a:schemeClr val="tx1"/>
                  </a:solidFill>
                  <a:latin typeface="Times New Roman" panose="02020603050405020304" charset="0"/>
                  <a:ea typeface="宋体" panose="02010600030101010101" pitchFamily="2" charset="-122"/>
                </a:endParaRPr>
              </a:p>
            </p:txBody>
          </p:sp>
          <p:sp>
            <p:nvSpPr>
              <p:cNvPr id="112673" name="文本框 96289"/>
              <p:cNvSpPr txBox="1"/>
              <p:nvPr/>
            </p:nvSpPr>
            <p:spPr>
              <a:xfrm>
                <a:off x="65" y="1522"/>
                <a:ext cx="773"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f_flag: 读</a:t>
                </a:r>
                <a:r>
                  <a:rPr lang="zh-CN" altLang="en-US" b="0" dirty="0">
                    <a:solidFill>
                      <a:schemeClr val="tx1"/>
                    </a:solidFill>
                    <a:latin typeface="Times New Roman" panose="02020603050405020304" charset="0"/>
                    <a:ea typeface="Times New Roman" panose="02020603050405020304" charset="0"/>
                  </a:rPr>
                  <a:t>-</a:t>
                </a:r>
                <a:r>
                  <a:rPr lang="zh-CN" altLang="en-US" b="0" dirty="0">
                    <a:solidFill>
                      <a:schemeClr val="tx1"/>
                    </a:solidFill>
                    <a:latin typeface="Times New Roman" panose="02020603050405020304" charset="0"/>
                    <a:ea typeface="宋体" panose="02010600030101010101" pitchFamily="2" charset="-122"/>
                  </a:rPr>
                  <a:t>写</a:t>
                </a:r>
                <a:endParaRPr lang="zh-CN" altLang="en-US" b="0" dirty="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anose="02010600030101010101" pitchFamily="2" charset="-122"/>
                  </a:rPr>
                  <a:t>f_offset</a:t>
                </a:r>
                <a:endParaRPr lang="zh-CN" altLang="zh-CN" b="0" dirty="0">
                  <a:solidFill>
                    <a:schemeClr val="tx1"/>
                  </a:solidFill>
                  <a:latin typeface="Times New Roman" panose="02020603050405020304" charset="0"/>
                  <a:ea typeface="宋体" panose="02010600030101010101" pitchFamily="2" charset="-122"/>
                </a:endParaRPr>
              </a:p>
            </p:txBody>
          </p:sp>
          <p:sp>
            <p:nvSpPr>
              <p:cNvPr id="112674" name="直接连接符 96290"/>
              <p:cNvSpPr/>
              <p:nvPr/>
            </p:nvSpPr>
            <p:spPr>
              <a:xfrm>
                <a:off x="9" y="205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75" name="直接连接符 96291"/>
              <p:cNvSpPr/>
              <p:nvPr/>
            </p:nvSpPr>
            <p:spPr>
              <a:xfrm>
                <a:off x="9" y="1546"/>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76" name="直接连接符 96292"/>
              <p:cNvSpPr/>
              <p:nvPr/>
            </p:nvSpPr>
            <p:spPr>
              <a:xfrm>
                <a:off x="9" y="13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77" name="直接连接符 96293"/>
              <p:cNvSpPr/>
              <p:nvPr/>
            </p:nvSpPr>
            <p:spPr>
              <a:xfrm>
                <a:off x="9" y="86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78" name="直接连接符 96294"/>
              <p:cNvSpPr/>
              <p:nvPr/>
            </p:nvSpPr>
            <p:spPr>
              <a:xfrm>
                <a:off x="18" y="722"/>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79" name="直接连接符 96295"/>
              <p:cNvSpPr/>
              <p:nvPr/>
            </p:nvSpPr>
            <p:spPr>
              <a:xfrm>
                <a:off x="18" y="1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80" name="文本框 96296"/>
              <p:cNvSpPr txBox="1"/>
              <p:nvPr/>
            </p:nvSpPr>
            <p:spPr>
              <a:xfrm>
                <a:off x="279" y="204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96298" name="矩形 96297"/>
            <p:cNvSpPr/>
            <p:nvPr/>
          </p:nvSpPr>
          <p:spPr>
            <a:xfrm>
              <a:off x="2448" y="395"/>
              <a:ext cx="746" cy="191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12682" name="文本框 96298"/>
            <p:cNvSpPr txBox="1"/>
            <p:nvPr/>
          </p:nvSpPr>
          <p:spPr>
            <a:xfrm>
              <a:off x="2710" y="364"/>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83" name="文本框 96299"/>
            <p:cNvSpPr txBox="1"/>
            <p:nvPr/>
          </p:nvSpPr>
          <p:spPr>
            <a:xfrm>
              <a:off x="2521" y="532"/>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引用数</a:t>
              </a:r>
              <a:endParaRPr lang="zh-CN" altLang="en-US" b="0" dirty="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i_count</a:t>
              </a:r>
              <a:r>
                <a:rPr lang="zh-CN" altLang="en-US" b="0" dirty="0">
                  <a:solidFill>
                    <a:schemeClr val="tx1"/>
                  </a:solidFill>
                  <a:latin typeface="Times New Roman" panose="02020603050405020304" charset="0"/>
                  <a:ea typeface="Times New Roman" panose="02020603050405020304" charset="0"/>
                </a:rPr>
                <a:t>=2</a:t>
              </a:r>
              <a:endParaRPr lang="zh-CN" altLang="en-US" b="0" dirty="0">
                <a:solidFill>
                  <a:schemeClr val="tx1"/>
                </a:solidFill>
                <a:latin typeface="Times New Roman" panose="02020603050405020304" charset="0"/>
                <a:ea typeface="Times New Roman" panose="02020603050405020304" charset="0"/>
              </a:endParaRPr>
            </a:p>
          </p:txBody>
        </p:sp>
        <p:sp>
          <p:nvSpPr>
            <p:cNvPr id="112684" name="文本框 96300"/>
            <p:cNvSpPr txBox="1"/>
            <p:nvPr/>
          </p:nvSpPr>
          <p:spPr>
            <a:xfrm>
              <a:off x="2735" y="191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85" name="文本框 96301"/>
            <p:cNvSpPr txBox="1"/>
            <p:nvPr/>
          </p:nvSpPr>
          <p:spPr>
            <a:xfrm>
              <a:off x="2710" y="105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12686" name="直接连接符 96302"/>
            <p:cNvSpPr/>
            <p:nvPr/>
          </p:nvSpPr>
          <p:spPr>
            <a:xfrm>
              <a:off x="2457" y="179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87" name="直接连接符 96303"/>
            <p:cNvSpPr/>
            <p:nvPr/>
          </p:nvSpPr>
          <p:spPr>
            <a:xfrm>
              <a:off x="2457" y="136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88" name="直接连接符 96304"/>
            <p:cNvSpPr/>
            <p:nvPr/>
          </p:nvSpPr>
          <p:spPr>
            <a:xfrm>
              <a:off x="2466" y="951"/>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89" name="直接连接符 96305"/>
            <p:cNvSpPr/>
            <p:nvPr/>
          </p:nvSpPr>
          <p:spPr>
            <a:xfrm>
              <a:off x="2466" y="55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90" name="直接连接符 96306"/>
            <p:cNvSpPr/>
            <p:nvPr/>
          </p:nvSpPr>
          <p:spPr>
            <a:xfrm>
              <a:off x="884" y="865"/>
              <a:ext cx="403" cy="3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91" name="直接连接符 96307"/>
            <p:cNvSpPr/>
            <p:nvPr/>
          </p:nvSpPr>
          <p:spPr>
            <a:xfrm>
              <a:off x="884" y="975"/>
              <a:ext cx="403" cy="95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92" name="文本框 96308"/>
            <p:cNvSpPr txBox="1"/>
            <p:nvPr/>
          </p:nvSpPr>
          <p:spPr>
            <a:xfrm>
              <a:off x="2548" y="1374"/>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引用数</a:t>
              </a:r>
              <a:endParaRPr lang="zh-CN" altLang="en-US" b="0" dirty="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i_count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p:txBody>
        </p:sp>
        <p:sp>
          <p:nvSpPr>
            <p:cNvPr id="112693" name="文本框 96309"/>
            <p:cNvSpPr txBox="1"/>
            <p:nvPr/>
          </p:nvSpPr>
          <p:spPr>
            <a:xfrm>
              <a:off x="2377"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主存索引节点表</a:t>
              </a:r>
              <a:endParaRPr lang="zh-CN" altLang="en-US" b="0">
                <a:solidFill>
                  <a:schemeClr val="tx1"/>
                </a:solidFill>
                <a:latin typeface="Times New Roman" panose="02020603050405020304" charset="0"/>
                <a:ea typeface="宋体" panose="02010600030101010101" pitchFamily="2" charset="-122"/>
              </a:endParaRPr>
            </a:p>
          </p:txBody>
        </p:sp>
        <p:sp>
          <p:nvSpPr>
            <p:cNvPr id="112694" name="直接连接符 96310"/>
            <p:cNvSpPr/>
            <p:nvPr/>
          </p:nvSpPr>
          <p:spPr>
            <a:xfrm flipV="1">
              <a:off x="2027" y="636"/>
              <a:ext cx="421" cy="1381"/>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12695" name="文本框 96311"/>
            <p:cNvSpPr txBox="1"/>
            <p:nvPr/>
          </p:nvSpPr>
          <p:spPr>
            <a:xfrm>
              <a:off x="3209" y="604"/>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文件</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en-US" altLang="zh-CN" b="0">
                  <a:solidFill>
                    <a:schemeClr val="tx1"/>
                  </a:solidFill>
                  <a:latin typeface="Times New Roman" panose="02020603050405020304" charset="0"/>
                  <a:ea typeface="宋体" panose="02010600030101010101" pitchFamily="2" charset="-122"/>
                </a:rPr>
                <a:t>/edc/passwd</a:t>
              </a:r>
              <a:endParaRPr lang="en-US" altLang="zh-CN" b="0">
                <a:solidFill>
                  <a:schemeClr val="tx1"/>
                </a:solidFill>
                <a:latin typeface="Times New Roman" panose="02020603050405020304" charset="0"/>
                <a:ea typeface="宋体" panose="02010600030101010101" pitchFamily="2" charset="-122"/>
              </a:endParaRPr>
            </a:p>
          </p:txBody>
        </p:sp>
        <p:sp>
          <p:nvSpPr>
            <p:cNvPr id="112696" name="文本框 96312"/>
            <p:cNvSpPr txBox="1"/>
            <p:nvPr/>
          </p:nvSpPr>
          <p:spPr>
            <a:xfrm>
              <a:off x="3218" y="1436"/>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文件</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en-US" altLang="zh-CN" b="0">
                  <a:solidFill>
                    <a:schemeClr val="tx1"/>
                  </a:solidFill>
                  <a:latin typeface="Times New Roman" panose="02020603050405020304" charset="0"/>
                  <a:ea typeface="宋体" panose="02010600030101010101" pitchFamily="2" charset="-122"/>
                </a:rPr>
                <a:t>local</a:t>
              </a:r>
              <a:endParaRPr lang="en-US" altLang="zh-CN" b="0">
                <a:solidFill>
                  <a:schemeClr val="tx1"/>
                </a:solidFill>
                <a:latin typeface="Times New Roman" panose="02020603050405020304" charset="0"/>
                <a:ea typeface="宋体" panose="02010600030101010101" pitchFamily="2" charset="-122"/>
              </a:endParaRPr>
            </a:p>
          </p:txBody>
        </p:sp>
      </p:grpSp>
      <p:sp>
        <p:nvSpPr>
          <p:cNvPr id="96314" name="矩形 96313"/>
          <p:cNvSpPr/>
          <p:nvPr/>
        </p:nvSpPr>
        <p:spPr>
          <a:xfrm>
            <a:off x="2930525" y="58324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打开文件后的数据结构</a:t>
            </a:r>
            <a:endParaRPr lang="zh-CN" altLang="en-US" sz="1600" b="0">
              <a:solidFill>
                <a:schemeClr val="tx1"/>
              </a:solidFill>
              <a:latin typeface="Times New Roman" panose="02020603050405020304" charset="0"/>
              <a:ea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xEl>
                                              <p:charRg st="0" end="21"/>
                                            </p:txEl>
                                          </p:spTgt>
                                        </p:tgtEl>
                                        <p:attrNameLst>
                                          <p:attrName>style.visibility</p:attrName>
                                        </p:attrNameLst>
                                      </p:cBhvr>
                                      <p:to>
                                        <p:strVal val="visible"/>
                                      </p:to>
                                    </p:set>
                                    <p:anim calcmode="lin" valueType="num">
                                      <p:cBhvr>
                                        <p:cTn id="7" dur="1000" fill="hold"/>
                                        <p:tgtEl>
                                          <p:spTgt spid="96260">
                                            <p:txEl>
                                              <p:charRg st="0" end="21"/>
                                            </p:txEl>
                                          </p:spTgt>
                                        </p:tgtEl>
                                        <p:attrNameLst>
                                          <p:attrName>ppt_x</p:attrName>
                                        </p:attrNameLst>
                                      </p:cBhvr>
                                      <p:tavLst>
                                        <p:tav tm="0">
                                          <p:val>
                                            <p:strVal val="0-#ppt_w/2"/>
                                          </p:val>
                                        </p:tav>
                                        <p:tav tm="100000">
                                          <p:val>
                                            <p:strVal val="#ppt_x"/>
                                          </p:val>
                                        </p:tav>
                                      </p:tavLst>
                                    </p:anim>
                                    <p:anim calcmode="lin" valueType="num">
                                      <p:cBhvr>
                                        <p:cTn id="8" dur="1000" fill="hold"/>
                                        <p:tgtEl>
                                          <p:spTgt spid="96260">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p:cTn id="13" dur="500" fill="hold"/>
                                        <p:tgtEl>
                                          <p:spTgt spid="96261"/>
                                        </p:tgtEl>
                                        <p:attrNameLst>
                                          <p:attrName>ppt_x</p:attrName>
                                        </p:attrNameLst>
                                      </p:cBhvr>
                                      <p:tavLst>
                                        <p:tav tm="0">
                                          <p:val>
                                            <p:strVal val="#ppt_x"/>
                                          </p:val>
                                        </p:tav>
                                        <p:tav tm="100000">
                                          <p:val>
                                            <p:strVal val="#ppt_x"/>
                                          </p:val>
                                        </p:tav>
                                      </p:tavLst>
                                    </p:anim>
                                    <p:anim calcmode="lin" valueType="num">
                                      <p:cBhvr>
                                        <p:cTn id="14"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31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962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65</a:t>
            </a:r>
            <a:endParaRPr lang="en-US" altLang="zh-CN" b="0">
              <a:solidFill>
                <a:schemeClr val="tx2"/>
              </a:solidFill>
              <a:latin typeface="Times New Roman" panose="02020603050405020304" charset="0"/>
              <a:ea typeface="宋体" panose="02010600030101010101" pitchFamily="2" charset="-122"/>
            </a:endParaRPr>
          </a:p>
        </p:txBody>
      </p:sp>
      <p:sp>
        <p:nvSpPr>
          <p:cNvPr id="96259" name="矩形 9625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pic>
        <p:nvPicPr>
          <p:cNvPr id="3" name="图片 2" descr="IMG_20201117_114413"/>
          <p:cNvPicPr>
            <a:picLocks noChangeAspect="1"/>
          </p:cNvPicPr>
          <p:nvPr/>
        </p:nvPicPr>
        <p:blipFill>
          <a:blip r:embed="rId1"/>
          <a:stretch>
            <a:fillRect/>
          </a:stretch>
        </p:blipFill>
        <p:spPr>
          <a:xfrm>
            <a:off x="1575435" y="464185"/>
            <a:ext cx="5953125" cy="6243320"/>
          </a:xfrm>
          <a:prstGeom prst="rect">
            <a:avLst/>
          </a:prstGeom>
        </p:spPr>
      </p:pic>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972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66</a:t>
            </a:r>
            <a:endParaRPr lang="en-US" altLang="zh-CN" b="0">
              <a:solidFill>
                <a:schemeClr val="tx2"/>
              </a:solidFill>
              <a:latin typeface="Times New Roman" panose="02020603050405020304" charset="0"/>
              <a:ea typeface="宋体" panose="02010600030101010101" pitchFamily="2" charset="-122"/>
            </a:endParaRPr>
          </a:p>
        </p:txBody>
      </p:sp>
      <p:sp>
        <p:nvSpPr>
          <p:cNvPr id="97283" name="矩形 97282"/>
          <p:cNvSpPr/>
          <p:nvPr/>
        </p:nvSpPr>
        <p:spPr>
          <a:xfrm>
            <a:off x="2571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anose="02010600030101010101" pitchFamily="2" charset="-122"/>
                <a:cs typeface="+mn-ea"/>
              </a:rPr>
              <a:t>5</a:t>
            </a:r>
            <a:r>
              <a:rPr lang="en-US" altLang="zh-CN" b="1" strike="noStrike" noProof="1">
                <a:solidFill>
                  <a:srgbClr val="990000"/>
                </a:solidFill>
                <a:latin typeface="Times New Roman" panose="02020603050405020304" charset="0"/>
                <a:ea typeface="宋体" panose="02010600030101010101" pitchFamily="2" charset="-122"/>
                <a:cs typeface="+mn-ea"/>
              </a:rPr>
              <a:t>. </a:t>
            </a:r>
            <a:r>
              <a:rPr lang="zh-CN" altLang="en-US" b="1" strike="noStrike" noProof="1">
                <a:solidFill>
                  <a:srgbClr val="990000"/>
                </a:solidFill>
                <a:latin typeface="Times New Roman" panose="02020603050405020304" charset="0"/>
                <a:ea typeface="宋体" panose="02010600030101010101" pitchFamily="2" charset="-122"/>
                <a:cs typeface="+mn-ea"/>
              </a:rPr>
              <a:t>文件存储器空闲块的管理</a:t>
            </a:r>
            <a:endParaRPr lang="zh-CN" altLang="en-US" b="1" strike="noStrike" noProof="1">
              <a:solidFill>
                <a:srgbClr val="990000"/>
              </a:solidFill>
              <a:latin typeface="Times New Roman" panose="02020603050405020304" charset="0"/>
              <a:ea typeface="宋体" panose="02010600030101010101" pitchFamily="2" charset="-122"/>
            </a:endParaRPr>
          </a:p>
        </p:txBody>
      </p:sp>
      <p:sp>
        <p:nvSpPr>
          <p:cNvPr id="97284" name="矩形 97283"/>
          <p:cNvSpPr/>
          <p:nvPr/>
        </p:nvSpPr>
        <p:spPr>
          <a:xfrm>
            <a:off x="660400" y="1122363"/>
            <a:ext cx="7043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文件卷和卷管理块</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97285" name="矩形 972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7286" name="矩形 97285"/>
          <p:cNvSpPr/>
          <p:nvPr/>
        </p:nvSpPr>
        <p:spPr>
          <a:xfrm>
            <a:off x="358775" y="1685925"/>
            <a:ext cx="8413750" cy="1479550"/>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b="0" u="none" baseline="0">
                <a:solidFill>
                  <a:schemeClr val="tx1"/>
                </a:solidFill>
                <a:latin typeface="Times New Roman" panose="02020603050405020304" charset="0"/>
                <a:ea typeface="宋体" panose="02010600030101010101" pitchFamily="2" charset="-122"/>
              </a:rPr>
              <a:t>   </a:t>
            </a:r>
            <a:r>
              <a:rPr lang="zh-CN" altLang="en-US" sz="2400" b="0" u="none" baseline="0">
                <a:solidFill>
                  <a:schemeClr val="tx1"/>
                </a:solidFill>
                <a:latin typeface="Times New Roman" panose="02020603050405020304" charset="0"/>
                <a:ea typeface="宋体" panose="02010600030101010101" pitchFamily="2" charset="-122"/>
              </a:rPr>
              <a:t>文件卷是指可以有组织的存放信息，常常可以装卸的存储介质（比如一块硬盘）。 </a:t>
            </a:r>
            <a:endParaRPr lang="zh-CN" altLang="en-US" sz="2400" b="0" u="none" baseline="0">
              <a:solidFill>
                <a:schemeClr val="tx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Times New Roman" panose="02020603050405020304" charset="0"/>
                <a:ea typeface="宋体" panose="02010600030101010101" pitchFamily="2" charset="-122"/>
              </a:rPr>
              <a:t>文件卷上存放</a:t>
            </a:r>
            <a:r>
              <a:rPr lang="en-US" altLang="zh-CN" sz="2400" b="0" u="none" baseline="0">
                <a:solidFill>
                  <a:schemeClr val="tx1"/>
                </a:solidFill>
                <a:latin typeface="Times New Roman" panose="02020603050405020304" charset="0"/>
                <a:ea typeface="宋体" panose="02010600030101010101" pitchFamily="2" charset="-122"/>
              </a:rPr>
              <a:t>UNIX</a:t>
            </a:r>
            <a:r>
              <a:rPr lang="zh-CN" altLang="en-US" sz="2400" b="0" u="none" baseline="0">
                <a:solidFill>
                  <a:schemeClr val="tx1"/>
                </a:solidFill>
                <a:latin typeface="Times New Roman" panose="02020603050405020304" charset="0"/>
                <a:ea typeface="宋体" panose="02010600030101010101" pitchFamily="2" charset="-122"/>
              </a:rPr>
              <a:t>文件系统。文件卷结构图如下。</a:t>
            </a:r>
            <a:endParaRPr lang="zh-CN" altLang="en-US" sz="2400" b="0" u="none" baseline="0">
              <a:solidFill>
                <a:schemeClr val="tx1"/>
              </a:solidFill>
              <a:latin typeface="Times New Roman" panose="02020603050405020304" charset="0"/>
              <a:ea typeface="宋体" panose="02010600030101010101" pitchFamily="2" charset="-122"/>
            </a:endParaRPr>
          </a:p>
        </p:txBody>
      </p:sp>
      <p:grpSp>
        <p:nvGrpSpPr>
          <p:cNvPr id="97287" name="组合 97286"/>
          <p:cNvGrpSpPr/>
          <p:nvPr/>
        </p:nvGrpSpPr>
        <p:grpSpPr>
          <a:xfrm>
            <a:off x="1066800" y="3338513"/>
            <a:ext cx="7010400" cy="1135062"/>
            <a:chOff x="0" y="0"/>
            <a:chExt cx="4416" cy="715"/>
          </a:xfrm>
        </p:grpSpPr>
        <p:grpSp>
          <p:nvGrpSpPr>
            <p:cNvPr id="104455" name="组合 97287"/>
            <p:cNvGrpSpPr/>
            <p:nvPr/>
          </p:nvGrpSpPr>
          <p:grpSpPr>
            <a:xfrm>
              <a:off x="0" y="0"/>
              <a:ext cx="4416" cy="332"/>
              <a:chOff x="0" y="0"/>
              <a:chExt cx="4416" cy="332"/>
            </a:xfrm>
          </p:grpSpPr>
          <p:sp>
            <p:nvSpPr>
              <p:cNvPr id="104456" name="文本框 97288"/>
              <p:cNvSpPr txBox="1"/>
              <p:nvPr/>
            </p:nvSpPr>
            <p:spPr>
              <a:xfrm>
                <a:off x="3276"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anose="02010600030101010101" pitchFamily="2" charset="-122"/>
                  </a:rPr>
                  <a:t>数据区</a:t>
                </a:r>
                <a:r>
                  <a:rPr lang="zh-CN" altLang="en-US" sz="2000" b="0">
                    <a:solidFill>
                      <a:schemeClr val="tx1"/>
                    </a:solidFill>
                    <a:latin typeface="Times New Roman" panose="02020603050405020304" charset="0"/>
                    <a:ea typeface="宋体" panose="02010600030101010101" pitchFamily="2" charset="-122"/>
                  </a:rPr>
                  <a:t> </a:t>
                </a:r>
                <a:r>
                  <a:rPr lang="zh-CN" altLang="en-US" sz="2400" b="0">
                    <a:solidFill>
                      <a:schemeClr val="tx1"/>
                    </a:solidFill>
                    <a:latin typeface="Times New Roman" panose="02020603050405020304" charset="0"/>
                    <a:ea typeface="宋体" panose="02010600030101010101" pitchFamily="2" charset="-122"/>
                  </a:rPr>
                  <a:t>         </a:t>
                </a:r>
                <a:endParaRPr lang="zh-CN" altLang="en-US" sz="2400" b="0">
                  <a:solidFill>
                    <a:schemeClr val="tx1"/>
                  </a:solidFill>
                  <a:latin typeface="Times New Roman" panose="02020603050405020304" charset="0"/>
                  <a:ea typeface="宋体" panose="02010600030101010101" pitchFamily="2" charset="-122"/>
                </a:endParaRPr>
              </a:p>
            </p:txBody>
          </p:sp>
          <p:sp>
            <p:nvSpPr>
              <p:cNvPr id="104457" name="直接连接符 97289"/>
              <p:cNvSpPr/>
              <p:nvPr/>
            </p:nvSpPr>
            <p:spPr>
              <a:xfrm>
                <a:off x="2571"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7291" name="矩形 97290"/>
              <p:cNvSpPr/>
              <p:nvPr/>
            </p:nvSpPr>
            <p:spPr>
              <a:xfrm>
                <a:off x="0" y="10"/>
                <a:ext cx="4416"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4459" name="文本框 97291"/>
              <p:cNvSpPr txBox="1"/>
              <p:nvPr/>
            </p:nvSpPr>
            <p:spPr>
              <a:xfrm>
                <a:off x="1452" y="18"/>
                <a:ext cx="893" cy="288"/>
              </a:xfrm>
              <a:prstGeom prst="rect">
                <a:avLst/>
              </a:prstGeom>
              <a:noFill/>
              <a:ln w="9525">
                <a:noFill/>
                <a:miter/>
              </a:ln>
            </p:spPr>
            <p:txBody>
              <a:bodyPr anchor="t">
                <a:spAutoFit/>
              </a:bodyPr>
              <a:p>
                <a:pPr lvl="0">
                  <a:spcBef>
                    <a:spcPct val="50000"/>
                  </a:spcBef>
                  <a:buClr>
                    <a:srgbClr val="000000"/>
                  </a:buClr>
                </a:pPr>
                <a:r>
                  <a:rPr lang="zh-CN" altLang="en-US" sz="2400" b="0" dirty="0">
                    <a:solidFill>
                      <a:schemeClr val="tx1"/>
                    </a:solidFill>
                    <a:latin typeface="Times New Roman" panose="02020603050405020304" charset="0"/>
                    <a:ea typeface="宋体" panose="02010600030101010101" pitchFamily="2" charset="-122"/>
                  </a:rPr>
                  <a:t>  </a:t>
                </a:r>
                <a:r>
                  <a:rPr lang="zh-CN" altLang="en-US" sz="1600" b="0" dirty="0">
                    <a:solidFill>
                      <a:schemeClr val="tx1"/>
                    </a:solidFill>
                    <a:latin typeface="Times New Roman" panose="02020603050405020304" charset="0"/>
                    <a:ea typeface="宋体" panose="02010600030101010101" pitchFamily="2" charset="-122"/>
                  </a:rPr>
                  <a:t>索引节点区</a:t>
                </a:r>
                <a:r>
                  <a:rPr lang="zh-CN" altLang="en-US" sz="2400" b="0" dirty="0">
                    <a:solidFill>
                      <a:schemeClr val="tx1"/>
                    </a:solidFill>
                    <a:latin typeface="Times New Roman" panose="02020603050405020304" charset="0"/>
                    <a:ea typeface="宋体" panose="02010600030101010101" pitchFamily="2" charset="-122"/>
                  </a:rPr>
                  <a:t> </a:t>
                </a:r>
                <a:endParaRPr lang="zh-CN" altLang="en-US" sz="2400" b="0" dirty="0">
                  <a:solidFill>
                    <a:schemeClr val="tx1"/>
                  </a:solidFill>
                  <a:latin typeface="Times New Roman" panose="02020603050405020304" charset="0"/>
                  <a:ea typeface="宋体" panose="02010600030101010101" pitchFamily="2" charset="-122"/>
                </a:endParaRPr>
              </a:p>
            </p:txBody>
          </p:sp>
          <p:sp>
            <p:nvSpPr>
              <p:cNvPr id="104460" name="直接连接符 97292"/>
              <p:cNvSpPr/>
              <p:nvPr/>
            </p:nvSpPr>
            <p:spPr>
              <a:xfrm>
                <a:off x="618"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4461" name="文本框 97293"/>
              <p:cNvSpPr txBox="1"/>
              <p:nvPr/>
            </p:nvSpPr>
            <p:spPr>
              <a:xfrm>
                <a:off x="65" y="63"/>
                <a:ext cx="535" cy="231"/>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anose="02010600030101010101" pitchFamily="2" charset="-122"/>
                  </a:rPr>
                  <a:t>引导块</a:t>
                </a:r>
                <a:r>
                  <a:rPr lang="zh-CN" altLang="en-US" sz="1800" b="0">
                    <a:solidFill>
                      <a:schemeClr val="tx1"/>
                    </a:solidFill>
                    <a:latin typeface="Times New Roman" panose="02020603050405020304" charset="0"/>
                    <a:ea typeface="宋体" panose="02010600030101010101" pitchFamily="2" charset="-122"/>
                  </a:rPr>
                  <a:t>                  </a:t>
                </a:r>
                <a:endParaRPr lang="zh-CN" altLang="en-US" sz="1800" b="0">
                  <a:solidFill>
                    <a:schemeClr val="tx1"/>
                  </a:solidFill>
                  <a:latin typeface="Times New Roman" panose="02020603050405020304" charset="0"/>
                  <a:ea typeface="宋体" panose="02010600030101010101" pitchFamily="2" charset="-122"/>
                </a:endParaRPr>
              </a:p>
            </p:txBody>
          </p:sp>
          <p:sp>
            <p:nvSpPr>
              <p:cNvPr id="104462" name="直接连接符 97294"/>
              <p:cNvSpPr/>
              <p:nvPr/>
            </p:nvSpPr>
            <p:spPr>
              <a:xfrm>
                <a:off x="1200" y="15"/>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4463" name="文本框 97295"/>
              <p:cNvSpPr txBox="1"/>
              <p:nvPr/>
            </p:nvSpPr>
            <p:spPr>
              <a:xfrm>
                <a:off x="648" y="9"/>
                <a:ext cx="508"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anose="02010600030101010101" pitchFamily="2" charset="-122"/>
                  </a:rPr>
                  <a:t>管理块</a:t>
                </a:r>
                <a:r>
                  <a:rPr lang="zh-CN" altLang="en-US" sz="2400" b="0">
                    <a:solidFill>
                      <a:schemeClr val="tx1"/>
                    </a:solidFill>
                    <a:latin typeface="Times New Roman" panose="02020603050405020304" charset="0"/>
                    <a:ea typeface="宋体" panose="02010600030101010101" pitchFamily="2" charset="-122"/>
                  </a:rPr>
                  <a:t>             </a:t>
                </a:r>
                <a:endParaRPr lang="zh-CN" altLang="en-US" sz="2400" b="0">
                  <a:solidFill>
                    <a:schemeClr val="tx1"/>
                  </a:solidFill>
                  <a:latin typeface="Times New Roman" panose="02020603050405020304" charset="0"/>
                  <a:ea typeface="宋体" panose="02010600030101010101" pitchFamily="2" charset="-122"/>
                </a:endParaRPr>
              </a:p>
            </p:txBody>
          </p:sp>
        </p:grpSp>
        <p:sp>
          <p:nvSpPr>
            <p:cNvPr id="104464" name="矩形 97296"/>
            <p:cNvSpPr/>
            <p:nvPr/>
          </p:nvSpPr>
          <p:spPr>
            <a:xfrm>
              <a:off x="1037" y="503"/>
              <a:ext cx="1833" cy="212"/>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文件系统磁盘存储区分配图</a:t>
              </a:r>
              <a:endParaRPr lang="zh-CN" altLang="en-US" sz="1600" b="0">
                <a:solidFill>
                  <a:schemeClr val="tx1"/>
                </a:solidFill>
                <a:latin typeface="Times New Roman" panose="02020603050405020304" charset="0"/>
                <a:ea typeface="Times New Roman" panose="02020603050405020304" charset="0"/>
              </a:endParaRPr>
            </a:p>
          </p:txBody>
        </p:sp>
      </p:grpSp>
      <p:sp>
        <p:nvSpPr>
          <p:cNvPr id="97298" name="矩形 97297"/>
          <p:cNvSpPr/>
          <p:nvPr/>
        </p:nvSpPr>
        <p:spPr>
          <a:xfrm>
            <a:off x="401955" y="4491355"/>
            <a:ext cx="8362950" cy="10782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引导块</a:t>
            </a: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大小为一个磁盘块，包含引导程序</a:t>
            </a:r>
            <a:r>
              <a:rPr lang="x-none" altLang="zh-CN" sz="2000" strike="noStrike" noProof="1">
                <a:solidFill>
                  <a:schemeClr val="tx1"/>
                </a:solidFill>
                <a:latin typeface="Times New Roman" panose="02020603050405020304" charset="0"/>
                <a:ea typeface="宋体" panose="02010600030101010101" pitchFamily="2" charset="-122"/>
                <a:cs typeface="+mn-cs"/>
              </a:rPr>
              <a:t>（MBR）</a:t>
            </a:r>
            <a:endParaRPr lang="x-none" altLang="zh-CN" sz="2000" strike="noStrike" noProof="1">
              <a:solidFill>
                <a:schemeClr val="tx1"/>
              </a:solidFill>
              <a:latin typeface="Times New Roman" panose="02020603050405020304" charset="0"/>
              <a:ea typeface="宋体" panose="02010600030101010101" pitchFamily="2" charset="-122"/>
              <a:cs typeface="+mn-cs"/>
            </a:endParaRPr>
          </a:p>
          <a:p>
            <a:pPr marL="914400" lvl="1" indent="-457200" algn="l"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sym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sym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cs"/>
                <a:sym typeface="+mn-ea"/>
              </a:rPr>
              <a:t>管理块           </a:t>
            </a:r>
            <a:r>
              <a:rPr lang="zh-CN" altLang="en-US" sz="2000" strike="noStrike" noProof="1">
                <a:solidFill>
                  <a:schemeClr val="tx1"/>
                </a:solidFill>
                <a:latin typeface="Times New Roman" panose="02020603050405020304" charset="0"/>
                <a:ea typeface="宋体" panose="02010600030101010101" pitchFamily="2" charset="-122"/>
                <a:cs typeface="+mn-cs"/>
                <a:sym typeface="+mn-ea"/>
              </a:rPr>
              <a:t>文件系统的管理块</a:t>
            </a:r>
            <a:r>
              <a:rPr lang="x-none" altLang="zh-CN" sz="2000" strike="noStrike" noProof="1">
                <a:solidFill>
                  <a:schemeClr val="tx1"/>
                </a:solidFill>
                <a:latin typeface="Times New Roman" panose="02020603050405020304" charset="0"/>
                <a:ea typeface="宋体" panose="02010600030101010101" pitchFamily="2" charset="-122"/>
                <a:cs typeface="+mn-cs"/>
                <a:sym typeface="+mn-ea"/>
              </a:rPr>
              <a:t>（又叫超级块 superblock）</a:t>
            </a:r>
            <a:endParaRPr lang="x-none" altLang="zh-CN" sz="2000" strike="noStrike" noProof="1">
              <a:solidFill>
                <a:schemeClr val="tx1"/>
              </a:solidFill>
              <a:latin typeface="Times New Roman" panose="02020603050405020304" charset="0"/>
              <a:ea typeface="宋体" panose="02010600030101010101" pitchFamily="2" charset="-122"/>
              <a:cs typeface="+mn-cs"/>
              <a:sym typeface="+mn-ea"/>
            </a:endParaRPr>
          </a:p>
        </p:txBody>
      </p:sp>
      <p:sp>
        <p:nvSpPr>
          <p:cNvPr id="97299" name="矩形 97298"/>
          <p:cNvSpPr/>
          <p:nvPr/>
        </p:nvSpPr>
        <p:spPr>
          <a:xfrm>
            <a:off x="403225" y="551180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sym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索引节点区</a:t>
            </a: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索引节点结构组成。</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97300" name="矩形 97299"/>
          <p:cNvSpPr/>
          <p:nvPr/>
        </p:nvSpPr>
        <p:spPr>
          <a:xfrm>
            <a:off x="417513" y="60150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sym typeface="+mn-ea"/>
              </a:rPr>
              <a:t>④</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数据区</a:t>
            </a: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数据文件占用的区域。</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charRg st="0" end="15"/>
                                            </p:txEl>
                                          </p:spTgt>
                                        </p:tgtEl>
                                        <p:attrNameLst>
                                          <p:attrName>style.visibility</p:attrName>
                                        </p:attrNameLst>
                                      </p:cBhvr>
                                      <p:to>
                                        <p:strVal val="visible"/>
                                      </p:to>
                                    </p:set>
                                    <p:anim calcmode="lin" valueType="num">
                                      <p:cBhvr additive="base">
                                        <p:cTn id="7" dur="1000" fill="hold"/>
                                        <p:tgtEl>
                                          <p:spTgt spid="97283">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72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7284">
                                            <p:txEl>
                                              <p:charRg st="0" end="13"/>
                                            </p:txEl>
                                          </p:spTgt>
                                        </p:tgtEl>
                                        <p:attrNameLst>
                                          <p:attrName>style.visibility</p:attrName>
                                        </p:attrNameLst>
                                      </p:cBhvr>
                                      <p:to>
                                        <p:strVal val="visible"/>
                                      </p:to>
                                    </p:set>
                                    <p:anim calcmode="lin" valueType="num">
                                      <p:cBhvr additive="base">
                                        <p:cTn id="13" dur="500" fill="hold"/>
                                        <p:tgtEl>
                                          <p:spTgt spid="97284">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7298"/>
                                        </p:tgtEl>
                                        <p:attrNameLst>
                                          <p:attrName>style.visibility</p:attrName>
                                        </p:attrNameLst>
                                      </p:cBhvr>
                                      <p:to>
                                        <p:strVal val="visible"/>
                                      </p:to>
                                    </p:set>
                                    <p:anim calcmode="lin" valueType="num">
                                      <p:cBhvr additive="base">
                                        <p:cTn id="29" dur="500" fill="hold"/>
                                        <p:tgtEl>
                                          <p:spTgt spid="97298"/>
                                        </p:tgtEl>
                                        <p:attrNameLst>
                                          <p:attrName>ppt_x</p:attrName>
                                        </p:attrNameLst>
                                      </p:cBhvr>
                                      <p:tavLst>
                                        <p:tav tm="0">
                                          <p:val>
                                            <p:strVal val="#ppt_x"/>
                                          </p:val>
                                        </p:tav>
                                        <p:tav tm="100000">
                                          <p:val>
                                            <p:strVal val="#ppt_x"/>
                                          </p:val>
                                        </p:tav>
                                      </p:tavLst>
                                    </p:anim>
                                    <p:anim calcmode="lin" valueType="num">
                                      <p:cBhvr additive="base">
                                        <p:cTn id="30" dur="500" fill="hold"/>
                                        <p:tgtEl>
                                          <p:spTgt spid="972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7299"/>
                                        </p:tgtEl>
                                        <p:attrNameLst>
                                          <p:attrName>style.visibility</p:attrName>
                                        </p:attrNameLst>
                                      </p:cBhvr>
                                      <p:to>
                                        <p:strVal val="visible"/>
                                      </p:to>
                                    </p:set>
                                    <p:anim calcmode="lin" valueType="num">
                                      <p:cBhvr additive="base">
                                        <p:cTn id="35" dur="500" fill="hold"/>
                                        <p:tgtEl>
                                          <p:spTgt spid="97299"/>
                                        </p:tgtEl>
                                        <p:attrNameLst>
                                          <p:attrName>ppt_x</p:attrName>
                                        </p:attrNameLst>
                                      </p:cBhvr>
                                      <p:tavLst>
                                        <p:tav tm="0">
                                          <p:val>
                                            <p:strVal val="#ppt_x"/>
                                          </p:val>
                                        </p:tav>
                                        <p:tav tm="100000">
                                          <p:val>
                                            <p:strVal val="#ppt_x"/>
                                          </p:val>
                                        </p:tav>
                                      </p:tavLst>
                                    </p:anim>
                                    <p:anim calcmode="lin" valueType="num">
                                      <p:cBhvr additive="base">
                                        <p:cTn id="36" dur="500" fill="hold"/>
                                        <p:tgtEl>
                                          <p:spTgt spid="9729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7300"/>
                                        </p:tgtEl>
                                        <p:attrNameLst>
                                          <p:attrName>style.visibility</p:attrName>
                                        </p:attrNameLst>
                                      </p:cBhvr>
                                      <p:to>
                                        <p:strVal val="visible"/>
                                      </p:to>
                                    </p:set>
                                    <p:anim calcmode="lin" valueType="num">
                                      <p:cBhvr additive="base">
                                        <p:cTn id="41" dur="500" fill="hold"/>
                                        <p:tgtEl>
                                          <p:spTgt spid="97300"/>
                                        </p:tgtEl>
                                        <p:attrNameLst>
                                          <p:attrName>ppt_x</p:attrName>
                                        </p:attrNameLst>
                                      </p:cBhvr>
                                      <p:tavLst>
                                        <p:tav tm="0">
                                          <p:val>
                                            <p:strVal val="#ppt_x"/>
                                          </p:val>
                                        </p:tav>
                                        <p:tav tm="100000">
                                          <p:val>
                                            <p:strVal val="#ppt_x"/>
                                          </p:val>
                                        </p:tav>
                                      </p:tavLst>
                                    </p:anim>
                                    <p:anim calcmode="lin" valueType="num">
                                      <p:cBhvr additive="base">
                                        <p:cTn id="42" dur="500" fill="hold"/>
                                        <p:tgtEl>
                                          <p:spTgt spid="97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6" grpId="0"/>
      <p:bldP spid="97298" grpId="0"/>
      <p:bldP spid="97299" grpId="0"/>
      <p:bldP spid="9730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文本框 983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67</a:t>
            </a:r>
            <a:endParaRPr lang="en-US" altLang="zh-CN" b="0">
              <a:solidFill>
                <a:schemeClr val="tx2"/>
              </a:solidFill>
              <a:latin typeface="Times New Roman" panose="02020603050405020304" charset="0"/>
              <a:ea typeface="宋体" panose="02010600030101010101" pitchFamily="2" charset="-122"/>
            </a:endParaRPr>
          </a:p>
        </p:txBody>
      </p:sp>
      <p:sp>
        <p:nvSpPr>
          <p:cNvPr id="98307" name="矩形 9830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8308" name="矩形 98307"/>
          <p:cNvSpPr/>
          <p:nvPr/>
        </p:nvSpPr>
        <p:spPr>
          <a:xfrm>
            <a:off x="130175" y="561975"/>
            <a:ext cx="54895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④</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管理块</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98309" name="矩形 98308"/>
          <p:cNvSpPr/>
          <p:nvPr/>
        </p:nvSpPr>
        <p:spPr>
          <a:xfrm>
            <a:off x="571500" y="1000125"/>
            <a:ext cx="7959725"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记录文件系统各种数据，如：文件系统大小、空闲块数目等。</a:t>
            </a:r>
            <a:r>
              <a:rPr lang="zh-CN" altLang="en-US" sz="2000" strike="noStrike" noProof="1">
                <a:latin typeface="+mn-lt"/>
                <a:ea typeface="宋体" panose="02010600030101010101" pitchFamily="2" charset="-122"/>
                <a:cs typeface="+mn-cs"/>
              </a:rPr>
              <a:t> </a:t>
            </a:r>
            <a:endParaRPr lang="zh-CN" altLang="en-US" sz="2000" strike="noStrike" noProof="1">
              <a:ea typeface="宋体" panose="02010600030101010101" pitchFamily="2" charset="-122"/>
            </a:endParaRPr>
          </a:p>
        </p:txBody>
      </p:sp>
      <p:sp>
        <p:nvSpPr>
          <p:cNvPr id="98310" name="文本框 98309"/>
          <p:cNvSpPr txBox="1"/>
          <p:nvPr/>
        </p:nvSpPr>
        <p:spPr>
          <a:xfrm>
            <a:off x="954088" y="1371600"/>
            <a:ext cx="6948487" cy="5231130"/>
          </a:xfrm>
          <a:prstGeom prst="rect">
            <a:avLst/>
          </a:prstGeom>
          <a:noFill/>
          <a:ln w="9525">
            <a:noFill/>
            <a:miter/>
          </a:ln>
        </p:spPr>
        <p:txBody>
          <a:bodyPr anchor="t">
            <a:spAutoFit/>
          </a:bodyPr>
          <a:p>
            <a:pPr lvl="0">
              <a:lnSpc>
                <a:spcPct val="110000"/>
              </a:lnSpc>
              <a:spcBef>
                <a:spcPct val="10000"/>
              </a:spcBef>
              <a:buClr>
                <a:srgbClr val="000000"/>
              </a:buClr>
            </a:pPr>
            <a:r>
              <a:rPr lang="en-US" altLang="zh-CN" sz="2000" b="0">
                <a:solidFill>
                  <a:schemeClr val="tx1"/>
                </a:solidFill>
                <a:latin typeface="Times New Roman" panose="02020603050405020304" charset="0"/>
                <a:ea typeface="宋体" panose="02010600030101010101" pitchFamily="2" charset="-122"/>
              </a:rPr>
              <a:t>struct filsys</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int  s_isize</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i</a:t>
            </a:r>
            <a:r>
              <a:rPr lang="zh-CN" altLang="en-US" sz="2000" b="0">
                <a:solidFill>
                  <a:schemeClr val="tx1"/>
                </a:solidFill>
                <a:latin typeface="Times New Roman" panose="02020603050405020304" charset="0"/>
                <a:ea typeface="宋体" panose="02010600030101010101" pitchFamily="2" charset="-122"/>
              </a:rPr>
              <a:t>节点区总块数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int  s_fsize</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文件卷总块数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int  s_nfree</a:t>
            </a:r>
            <a:r>
              <a:rPr lang="zh-CN" altLang="en-US" sz="200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 </a:t>
            </a:r>
            <a:r>
              <a:rPr lang="zh-CN" altLang="en-US" sz="2000">
                <a:solidFill>
                  <a:schemeClr val="tx1"/>
                </a:solidFill>
                <a:latin typeface="Times New Roman" panose="02020603050405020304" charset="0"/>
                <a:ea typeface="宋体" panose="02010600030101010101" pitchFamily="2" charset="-122"/>
              </a:rPr>
              <a:t>直接管理的空闲块数 </a:t>
            </a:r>
            <a:r>
              <a:rPr lang="en-US" altLang="zh-CN" sz="2000">
                <a:solidFill>
                  <a:schemeClr val="tx1"/>
                </a:solidFill>
                <a:latin typeface="Times New Roman" panose="02020603050405020304" charset="0"/>
                <a:ea typeface="宋体" panose="02010600030101010101" pitchFamily="2" charset="-122"/>
              </a:rPr>
              <a:t>*/</a:t>
            </a:r>
            <a:r>
              <a:rPr lang="zh-CN" altLang="en-US" sz="2000">
                <a:solidFill>
                  <a:schemeClr val="tx1"/>
                </a:solidFill>
                <a:latin typeface="Times New Roman" panose="02020603050405020304" charset="0"/>
                <a:ea typeface="宋体" panose="02010600030101010101" pitchFamily="2" charset="-122"/>
              </a:rPr>
              <a:t></a:t>
            </a:r>
            <a:endParaRPr lang="zh-CN" altLang="en-US" sz="200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int  s_free</a:t>
            </a:r>
            <a:r>
              <a:rPr lang="zh-CN" altLang="en-US" sz="2000">
                <a:solidFill>
                  <a:schemeClr val="tx1"/>
                </a:solidFill>
                <a:latin typeface="Times New Roman" panose="02020603050405020304" charset="0"/>
                <a:ea typeface="宋体" panose="02010600030101010101" pitchFamily="2" charset="-122"/>
              </a:rPr>
              <a:t>［</a:t>
            </a:r>
            <a:r>
              <a:rPr lang="en-US" altLang="zh-CN" sz="2000">
                <a:solidFill>
                  <a:schemeClr val="tx1"/>
                </a:solidFill>
                <a:latin typeface="Times New Roman" panose="02020603050405020304" charset="0"/>
                <a:ea typeface="宋体" panose="02010600030101010101" pitchFamily="2" charset="-122"/>
              </a:rPr>
              <a:t>100</a:t>
            </a:r>
            <a:r>
              <a:rPr lang="zh-CN" altLang="en-US" sz="200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 </a:t>
            </a:r>
            <a:r>
              <a:rPr lang="zh-CN" altLang="en-US" sz="2000">
                <a:solidFill>
                  <a:schemeClr val="tx1"/>
                </a:solidFill>
                <a:latin typeface="Times New Roman" panose="02020603050405020304" charset="0"/>
                <a:ea typeface="宋体" panose="02010600030101010101" pitchFamily="2" charset="-122"/>
              </a:rPr>
              <a:t>空闲块号栈 </a:t>
            </a:r>
            <a:r>
              <a:rPr lang="en-US" altLang="zh-CN" sz="2000">
                <a:solidFill>
                  <a:schemeClr val="tx1"/>
                </a:solidFill>
                <a:latin typeface="Times New Roman" panose="02020603050405020304" charset="0"/>
                <a:ea typeface="宋体" panose="02010600030101010101" pitchFamily="2" charset="-122"/>
              </a:rPr>
              <a:t>*/</a:t>
            </a:r>
            <a:r>
              <a:rPr lang="zh-CN" altLang="en-US" sz="2000">
                <a:solidFill>
                  <a:schemeClr val="tx1"/>
                </a:solidFill>
                <a:latin typeface="Times New Roman" panose="02020603050405020304" charset="0"/>
                <a:ea typeface="宋体" panose="02010600030101010101" pitchFamily="2" charset="-122"/>
              </a:rPr>
              <a:t></a:t>
            </a:r>
            <a:endParaRPr lang="zh-CN" altLang="en-US" sz="200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int  s_ninode</a:t>
            </a:r>
            <a:r>
              <a:rPr lang="zh-CN" altLang="en-US" sz="200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 </a:t>
            </a:r>
            <a:r>
              <a:rPr lang="zh-CN" altLang="en-US" sz="2000">
                <a:solidFill>
                  <a:schemeClr val="tx1"/>
                </a:solidFill>
                <a:latin typeface="Times New Roman" panose="02020603050405020304" charset="0"/>
                <a:ea typeface="宋体" panose="02010600030101010101" pitchFamily="2" charset="-122"/>
              </a:rPr>
              <a:t>直接管理的空闲</a:t>
            </a:r>
            <a:r>
              <a:rPr lang="en-US" altLang="zh-CN" sz="2000">
                <a:solidFill>
                  <a:schemeClr val="tx1"/>
                </a:solidFill>
                <a:latin typeface="Times New Roman" panose="02020603050405020304" charset="0"/>
                <a:ea typeface="宋体" panose="02010600030101010101" pitchFamily="2" charset="-122"/>
              </a:rPr>
              <a:t>i</a:t>
            </a:r>
            <a:r>
              <a:rPr lang="zh-CN" altLang="en-US" sz="2000">
                <a:solidFill>
                  <a:schemeClr val="tx1"/>
                </a:solidFill>
                <a:latin typeface="Times New Roman" panose="02020603050405020304" charset="0"/>
                <a:ea typeface="宋体" panose="02010600030101010101" pitchFamily="2" charset="-122"/>
              </a:rPr>
              <a:t>节点数 </a:t>
            </a:r>
            <a:r>
              <a:rPr lang="en-US" altLang="zh-CN" sz="2000">
                <a:solidFill>
                  <a:schemeClr val="tx1"/>
                </a:solidFill>
                <a:latin typeface="Times New Roman" panose="02020603050405020304" charset="0"/>
                <a:ea typeface="宋体" panose="02010600030101010101" pitchFamily="2" charset="-122"/>
              </a:rPr>
              <a:t>*/</a:t>
            </a:r>
            <a:endParaRPr lang="zh-CN" altLang="en-US" sz="200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charset="0"/>
                <a:ea typeface="宋体" panose="02010600030101010101" pitchFamily="2" charset="-122"/>
              </a:rPr>
              <a:t>        </a:t>
            </a:r>
            <a:r>
              <a:rPr lang="en-US" altLang="zh-CN" sz="2000">
                <a:solidFill>
                  <a:schemeClr val="tx1"/>
                </a:solidFill>
                <a:latin typeface="Times New Roman" panose="02020603050405020304" charset="0"/>
                <a:ea typeface="宋体" panose="02010600030101010101" pitchFamily="2" charset="-122"/>
              </a:rPr>
              <a:t>int  s_inode</a:t>
            </a:r>
            <a:r>
              <a:rPr lang="zh-CN" altLang="en-US" sz="2000">
                <a:solidFill>
                  <a:schemeClr val="tx1"/>
                </a:solidFill>
                <a:latin typeface="Times New Roman" panose="02020603050405020304" charset="0"/>
                <a:ea typeface="宋体" panose="02010600030101010101" pitchFamily="2" charset="-122"/>
              </a:rPr>
              <a:t>［</a:t>
            </a:r>
            <a:r>
              <a:rPr lang="en-US" altLang="zh-CN" sz="2000">
                <a:solidFill>
                  <a:schemeClr val="tx1"/>
                </a:solidFill>
                <a:latin typeface="Times New Roman" panose="02020603050405020304" charset="0"/>
                <a:ea typeface="宋体" panose="02010600030101010101" pitchFamily="2" charset="-122"/>
              </a:rPr>
              <a:t>100</a:t>
            </a:r>
            <a:r>
              <a:rPr lang="zh-CN" altLang="en-US" sz="2000">
                <a:solidFill>
                  <a:schemeClr val="tx1"/>
                </a:solidFill>
                <a:latin typeface="Times New Roman" panose="02020603050405020304" charset="0"/>
                <a:ea typeface="宋体" panose="02010600030101010101" pitchFamily="2" charset="-122"/>
              </a:rPr>
              <a:t>］；</a:t>
            </a:r>
            <a:r>
              <a:rPr lang="en-US" altLang="zh-CN" sz="2000">
                <a:solidFill>
                  <a:schemeClr val="tx1"/>
                </a:solidFill>
                <a:latin typeface="Times New Roman" panose="02020603050405020304" charset="0"/>
                <a:ea typeface="宋体" panose="02010600030101010101" pitchFamily="2" charset="-122"/>
              </a:rPr>
              <a:t>/* </a:t>
            </a:r>
            <a:r>
              <a:rPr lang="zh-CN" altLang="en-US" sz="2000">
                <a:solidFill>
                  <a:schemeClr val="tx1"/>
                </a:solidFill>
                <a:latin typeface="Times New Roman" panose="02020603050405020304" charset="0"/>
                <a:ea typeface="宋体" panose="02010600030101010101" pitchFamily="2" charset="-122"/>
              </a:rPr>
              <a:t>空闲</a:t>
            </a:r>
            <a:r>
              <a:rPr lang="en-US" altLang="zh-CN" sz="2000">
                <a:solidFill>
                  <a:schemeClr val="tx1"/>
                </a:solidFill>
                <a:latin typeface="Times New Roman" panose="02020603050405020304" charset="0"/>
                <a:ea typeface="宋体" panose="02010600030101010101" pitchFamily="2" charset="-122"/>
              </a:rPr>
              <a:t>i</a:t>
            </a:r>
            <a:r>
              <a:rPr lang="zh-CN" altLang="en-US" sz="2000">
                <a:solidFill>
                  <a:schemeClr val="tx1"/>
                </a:solidFill>
                <a:latin typeface="Times New Roman" panose="02020603050405020304" charset="0"/>
                <a:ea typeface="宋体" panose="02010600030101010101" pitchFamily="2" charset="-122"/>
              </a:rPr>
              <a:t>节点号栈 </a:t>
            </a:r>
            <a:r>
              <a:rPr lang="en-US" altLang="zh-CN" sz="2000">
                <a:solidFill>
                  <a:schemeClr val="tx1"/>
                </a:solidFill>
                <a:latin typeface="Times New Roman" panose="02020603050405020304" charset="0"/>
                <a:ea typeface="宋体" panose="02010600030101010101" pitchFamily="2" charset="-122"/>
              </a:rPr>
              <a:t>*/</a:t>
            </a:r>
            <a:r>
              <a:rPr lang="zh-CN" altLang="en-US" sz="2000">
                <a:solidFill>
                  <a:schemeClr val="tx1"/>
                </a:solidFill>
                <a:latin typeface="Times New Roman" panose="02020603050405020304" charset="0"/>
                <a:ea typeface="宋体" panose="02010600030101010101" pitchFamily="2" charset="-122"/>
              </a:rPr>
              <a:t></a:t>
            </a:r>
            <a:endParaRPr lang="zh-CN" altLang="en-US" sz="200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char  s_flock</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空闲块操作封锁标记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char  s_ilock</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空闲</a:t>
            </a:r>
            <a:r>
              <a:rPr lang="en-US" altLang="zh-CN" sz="2000" b="0">
                <a:solidFill>
                  <a:schemeClr val="tx1"/>
                </a:solidFill>
                <a:latin typeface="Times New Roman" panose="02020603050405020304" charset="0"/>
                <a:ea typeface="宋体" panose="02010600030101010101" pitchFamily="2" charset="-122"/>
              </a:rPr>
              <a:t>i</a:t>
            </a:r>
            <a:r>
              <a:rPr lang="zh-CN" altLang="en-US" sz="2000" b="0">
                <a:solidFill>
                  <a:schemeClr val="tx1"/>
                </a:solidFill>
                <a:latin typeface="Times New Roman" panose="02020603050405020304" charset="0"/>
                <a:ea typeface="宋体" panose="02010600030101010101" pitchFamily="2" charset="-122"/>
              </a:rPr>
              <a:t>节点分配封锁标记 </a:t>
            </a:r>
            <a:r>
              <a:rPr lang="en-US" altLang="zh-CN"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char  s_fmod</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文件卷修改标记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char  s_ronly</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文件卷只读标记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int  s_time</a:t>
            </a: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 </a:t>
            </a:r>
            <a:r>
              <a:rPr lang="zh-CN" altLang="en-US" sz="2000" b="0">
                <a:solidFill>
                  <a:schemeClr val="tx1"/>
                </a:solidFill>
                <a:latin typeface="Times New Roman" panose="02020603050405020304" charset="0"/>
                <a:ea typeface="宋体" panose="02010600030101010101" pitchFamily="2" charset="-122"/>
              </a:rPr>
              <a:t>文件卷最近修改时间 </a:t>
            </a:r>
            <a:r>
              <a:rPr lang="en-US" altLang="zh-CN" sz="2000" b="0">
                <a:solidFill>
                  <a:schemeClr val="tx1"/>
                </a:solidFill>
                <a:latin typeface="Times New Roman" panose="02020603050405020304" charset="0"/>
                <a:ea typeface="宋体" panose="02010600030101010101" pitchFamily="2" charset="-122"/>
              </a:rPr>
              <a:t>*/</a:t>
            </a:r>
            <a:r>
              <a:rPr lang="zh-CN" altLang="en-US"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anose="02010600030101010101" pitchFamily="2" charset="-122"/>
              </a:rPr>
              <a:t> </a:t>
            </a:r>
            <a:r>
              <a:rPr lang="en-US" altLang="zh-CN" sz="2000" b="0">
                <a:solidFill>
                  <a:schemeClr val="tx1"/>
                </a:solidFill>
                <a:latin typeface="Times New Roman" panose="02020603050405020304" charset="0"/>
                <a:ea typeface="宋体" panose="02010600030101010101" pitchFamily="2" charset="-122"/>
              </a:rPr>
              <a:t>}</a:t>
            </a:r>
            <a:endParaRPr lang="zh-CN" altLang="en-US" sz="20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xEl>
                                              <p:charRg st="0" end="11"/>
                                            </p:txEl>
                                          </p:spTgt>
                                        </p:tgtEl>
                                        <p:attrNameLst>
                                          <p:attrName>style.visibility</p:attrName>
                                        </p:attrNameLst>
                                      </p:cBhvr>
                                      <p:to>
                                        <p:strVal val="visible"/>
                                      </p:to>
                                    </p:set>
                                    <p:anim calcmode="lin" valueType="num">
                                      <p:cBhvr additive="base">
                                        <p:cTn id="7" dur="1000" fill="hold"/>
                                        <p:tgtEl>
                                          <p:spTgt spid="9830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9">
                                            <p:txEl>
                                              <p:charRg st="0" end="29"/>
                                            </p:txEl>
                                          </p:spTgt>
                                        </p:tgtEl>
                                        <p:attrNameLst>
                                          <p:attrName>style.visibility</p:attrName>
                                        </p:attrNameLst>
                                      </p:cBhvr>
                                      <p:to>
                                        <p:strVal val="visible"/>
                                      </p:to>
                                    </p:set>
                                    <p:anim calcmode="lin" valueType="num">
                                      <p:cBhvr additive="base">
                                        <p:cTn id="13" dur="1000" fill="hold"/>
                                        <p:tgtEl>
                                          <p:spTgt spid="98309">
                                            <p:txEl>
                                              <p:charRg st="0"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8309">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10"/>
                                        </p:tgtEl>
                                        <p:attrNameLst>
                                          <p:attrName>style.visibility</p:attrName>
                                        </p:attrNameLst>
                                      </p:cBhvr>
                                      <p:to>
                                        <p:strVal val="visible"/>
                                      </p:to>
                                    </p:set>
                                    <p:anim calcmode="lin" valueType="num">
                                      <p:cBhvr additive="base">
                                        <p:cTn id="19" dur="500" fill="hold"/>
                                        <p:tgtEl>
                                          <p:spTgt spid="98310"/>
                                        </p:tgtEl>
                                        <p:attrNameLst>
                                          <p:attrName>ppt_x</p:attrName>
                                        </p:attrNameLst>
                                      </p:cBhvr>
                                      <p:tavLst>
                                        <p:tav tm="0">
                                          <p:val>
                                            <p:strVal val="#ppt_x"/>
                                          </p:val>
                                        </p:tav>
                                        <p:tav tm="100000">
                                          <p:val>
                                            <p:strVal val="#ppt_x"/>
                                          </p:val>
                                        </p:tav>
                                      </p:tavLst>
                                    </p:anim>
                                    <p:anim calcmode="lin" valueType="num">
                                      <p:cBhvr additive="base">
                                        <p:cTn id="20"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P spid="98309" grpId="0" build="p"/>
      <p:bldP spid="983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993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68</a:t>
            </a:r>
            <a:endParaRPr lang="en-US" altLang="zh-CN" b="0">
              <a:solidFill>
                <a:schemeClr val="tx2"/>
              </a:solidFill>
              <a:latin typeface="Times New Roman" panose="02020603050405020304" charset="0"/>
              <a:ea typeface="宋体" panose="02010600030101010101" pitchFamily="2" charset="-122"/>
            </a:endParaRPr>
          </a:p>
        </p:txBody>
      </p:sp>
      <p:sp>
        <p:nvSpPr>
          <p:cNvPr id="99331" name="矩形 99330"/>
          <p:cNvSpPr/>
          <p:nvPr/>
        </p:nvSpPr>
        <p:spPr>
          <a:xfrm>
            <a:off x="674688" y="593725"/>
            <a:ext cx="58086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空闲磁盘块的管理</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99332" name="矩形 993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99333" name="矩形 99332"/>
          <p:cNvSpPr/>
          <p:nvPr/>
        </p:nvSpPr>
        <p:spPr>
          <a:xfrm>
            <a:off x="26670" y="1771015"/>
            <a:ext cx="9063990" cy="34874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空闲磁盘块管理采用成组链接法，即将空闲表和空闲链两</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种方法相结合。系统初启时，文件存储区是空闲。将空闲</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块从尾倒向前，每</a:t>
            </a:r>
            <a:r>
              <a:rPr lang="en-US" altLang="zh-CN" sz="2400" strike="noStrike" noProof="1">
                <a:solidFill>
                  <a:schemeClr val="tx1"/>
                </a:solidFill>
                <a:latin typeface="Times New Roman" panose="02020603050405020304" charset="0"/>
                <a:ea typeface="宋体" panose="02010600030101010101" pitchFamily="2" charset="-122"/>
                <a:cs typeface="+mn-cs"/>
              </a:rPr>
              <a:t>100</a:t>
            </a:r>
            <a:r>
              <a:rPr lang="zh-CN" altLang="en-US" sz="2400" strike="noStrike" noProof="1">
                <a:solidFill>
                  <a:schemeClr val="tx1"/>
                </a:solidFill>
                <a:latin typeface="Times New Roman" panose="02020603050405020304" charset="0"/>
                <a:ea typeface="宋体" panose="02010600030101010101" pitchFamily="2" charset="-122"/>
                <a:cs typeface="+mn-cs"/>
              </a:rPr>
              <a:t>块分为一组 </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注：最后一组为</a:t>
            </a:r>
            <a:r>
              <a:rPr lang="en-US" altLang="zh-CN" sz="2400" strike="noStrike" noProof="1">
                <a:solidFill>
                  <a:schemeClr val="tx1"/>
                </a:solidFill>
                <a:latin typeface="Times New Roman" panose="02020603050405020304" charset="0"/>
                <a:ea typeface="宋体" panose="02010600030101010101" pitchFamily="2" charset="-122"/>
                <a:cs typeface="+mn-cs"/>
              </a:rPr>
              <a:t>99</a:t>
            </a:r>
            <a:r>
              <a:rPr lang="zh-CN" altLang="en-US" sz="2400" strike="noStrike" noProof="1">
                <a:solidFill>
                  <a:schemeClr val="tx1"/>
                </a:solidFill>
                <a:latin typeface="Times New Roman" panose="02020603050405020304" charset="0"/>
                <a:ea typeface="宋体" panose="02010600030101010101" pitchFamily="2" charset="-122"/>
                <a:cs typeface="+mn-cs"/>
              </a:rPr>
              <a:t>块</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每一组的最后一块作为索引表，用来登记下一组</a:t>
            </a:r>
            <a:r>
              <a:rPr lang="en-US" altLang="zh-CN" sz="2400" strike="noStrike" noProof="1">
                <a:solidFill>
                  <a:schemeClr val="tx1"/>
                </a:solidFill>
                <a:latin typeface="Times New Roman" panose="02020603050405020304" charset="0"/>
                <a:ea typeface="宋体" panose="02010600030101010101" pitchFamily="2" charset="-122"/>
                <a:cs typeface="+mn-cs"/>
              </a:rPr>
              <a:t>100</a:t>
            </a:r>
            <a:r>
              <a:rPr lang="zh-CN" altLang="en-US" sz="2400" strike="noStrike" noProof="1">
                <a:solidFill>
                  <a:schemeClr val="tx1"/>
                </a:solidFill>
                <a:latin typeface="Times New Roman" panose="02020603050405020304" charset="0"/>
                <a:ea typeface="宋体" panose="02010600030101010101" pitchFamily="2" charset="-122"/>
                <a:cs typeface="+mn-cs"/>
              </a:rPr>
              <a:t>块的物</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理块号和块数。那么，最前面的一组可能不足</a:t>
            </a:r>
            <a:r>
              <a:rPr lang="en-US" altLang="zh-CN" sz="2400" strike="noStrike" noProof="1">
                <a:solidFill>
                  <a:schemeClr val="tx1"/>
                </a:solidFill>
                <a:latin typeface="Times New Roman" panose="02020603050405020304" charset="0"/>
                <a:ea typeface="宋体" panose="02010600030101010101" pitchFamily="2" charset="-122"/>
                <a:cs typeface="+mn-cs"/>
              </a:rPr>
              <a:t>100</a:t>
            </a:r>
            <a:r>
              <a:rPr lang="zh-CN" altLang="en-US" sz="2400" strike="noStrike" noProof="1">
                <a:solidFill>
                  <a:schemeClr val="tx1"/>
                </a:solidFill>
                <a:latin typeface="Times New Roman" panose="02020603050405020304" charset="0"/>
                <a:ea typeface="宋体" panose="02010600030101010101" pitchFamily="2" charset="-122"/>
                <a:cs typeface="+mn-cs"/>
              </a:rPr>
              <a:t>块，这一</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组的物理块号和块数存放在管理块的</a:t>
            </a:r>
            <a:r>
              <a:rPr lang="en-US" altLang="zh-CN" sz="2400" strike="noStrike" noProof="1">
                <a:solidFill>
                  <a:schemeClr val="tx1"/>
                </a:solidFill>
                <a:latin typeface="Times New Roman" panose="02020603050405020304" charset="0"/>
                <a:ea typeface="宋体" panose="02010600030101010101" pitchFamily="2" charset="-122"/>
                <a:cs typeface="+mn-cs"/>
              </a:rPr>
              <a:t>s_free[100]</a:t>
            </a:r>
            <a:r>
              <a:rPr lang="zh-CN" altLang="en-US" sz="2400" strike="noStrike" noProof="1">
                <a:solidFill>
                  <a:schemeClr val="tx1"/>
                </a:solidFill>
                <a:latin typeface="Times New Roman" panose="02020603050405020304" charset="0"/>
                <a:ea typeface="宋体" panose="02010600030101010101" pitchFamily="2" charset="-122"/>
                <a:cs typeface="+mn-cs"/>
              </a:rPr>
              <a:t>和</a:t>
            </a:r>
            <a:r>
              <a:rPr lang="en-US" altLang="zh-CN" sz="2400" strike="noStrike" noProof="1">
                <a:solidFill>
                  <a:schemeClr val="tx1"/>
                </a:solidFill>
                <a:latin typeface="Times New Roman" panose="02020603050405020304" charset="0"/>
                <a:ea typeface="宋体" panose="02010600030101010101" pitchFamily="2" charset="-122"/>
                <a:cs typeface="+mn-cs"/>
              </a:rPr>
              <a:t>s_nfree</a:t>
            </a:r>
            <a:r>
              <a:rPr lang="zh-CN" altLang="en-US" sz="2400" strike="noStrike" noProof="1">
                <a:solidFill>
                  <a:schemeClr val="tx1"/>
                </a:solidFill>
                <a:latin typeface="Times New Roman" panose="02020603050405020304" charset="0"/>
                <a:ea typeface="宋体" panose="02010600030101010101" pitchFamily="2" charset="-122"/>
                <a:cs typeface="+mn-cs"/>
              </a:rPr>
              <a:t>中。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99334" name="矩形 99333"/>
          <p:cNvSpPr/>
          <p:nvPr/>
        </p:nvSpPr>
        <p:spPr>
          <a:xfrm>
            <a:off x="90488" y="553212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空闲磁盘块分组链接索引结构</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99335" name="矩形 99334"/>
          <p:cNvSpPr/>
          <p:nvPr/>
        </p:nvSpPr>
        <p:spPr>
          <a:xfrm>
            <a:off x="92075" y="11953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空闲磁盘块的组织方法 </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xEl>
                                              <p:charRg st="0" end="13"/>
                                            </p:txEl>
                                          </p:spTgt>
                                        </p:tgtEl>
                                        <p:attrNameLst>
                                          <p:attrName>style.visibility</p:attrName>
                                        </p:attrNameLst>
                                      </p:cBhvr>
                                      <p:to>
                                        <p:strVal val="visible"/>
                                      </p:to>
                                    </p:set>
                                    <p:anim calcmode="lin" valueType="num">
                                      <p:cBhvr additive="base">
                                        <p:cTn id="7" dur="500" fill="hold"/>
                                        <p:tgtEl>
                                          <p:spTgt spid="9933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5">
                                            <p:txEl>
                                              <p:charRg st="0" end="14"/>
                                            </p:txEl>
                                          </p:spTgt>
                                        </p:tgtEl>
                                        <p:attrNameLst>
                                          <p:attrName>style.visibility</p:attrName>
                                        </p:attrNameLst>
                                      </p:cBhvr>
                                      <p:to>
                                        <p:strVal val="visible"/>
                                      </p:to>
                                    </p:set>
                                    <p:anim calcmode="lin" valueType="num">
                                      <p:cBhvr additive="base">
                                        <p:cTn id="13" dur="1000" fill="hold"/>
                                        <p:tgtEl>
                                          <p:spTgt spid="99335">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93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ppt_x"/>
                                          </p:val>
                                        </p:tav>
                                        <p:tav tm="100000">
                                          <p:val>
                                            <p:strVal val="#ppt_x"/>
                                          </p:val>
                                        </p:tav>
                                      </p:tavLst>
                                    </p:anim>
                                    <p:anim calcmode="lin" valueType="num">
                                      <p:cBhvr additive="base">
                                        <p:cTn id="20"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4"/>
                                        </p:tgtEl>
                                        <p:attrNameLst>
                                          <p:attrName>style.visibility</p:attrName>
                                        </p:attrNameLst>
                                      </p:cBhvr>
                                      <p:to>
                                        <p:strVal val="visible"/>
                                      </p:to>
                                    </p:set>
                                    <p:anim calcmode="lin" valueType="num">
                                      <p:cBhvr additive="base">
                                        <p:cTn id="25" dur="500" fill="hold"/>
                                        <p:tgtEl>
                                          <p:spTgt spid="99334"/>
                                        </p:tgtEl>
                                        <p:attrNameLst>
                                          <p:attrName>ppt_x</p:attrName>
                                        </p:attrNameLst>
                                      </p:cBhvr>
                                      <p:tavLst>
                                        <p:tav tm="0">
                                          <p:val>
                                            <p:strVal val="0-#ppt_w/2"/>
                                          </p:val>
                                        </p:tav>
                                        <p:tav tm="100000">
                                          <p:val>
                                            <p:strVal val="#ppt_x"/>
                                          </p:val>
                                        </p:tav>
                                      </p:tavLst>
                                    </p:anim>
                                    <p:anim calcmode="lin" valueType="num">
                                      <p:cBhvr additive="base">
                                        <p:cTn id="26"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P spid="9933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5" name="矩形 1003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100356" name="矩形 100355"/>
          <p:cNvSpPr/>
          <p:nvPr/>
        </p:nvSpPr>
        <p:spPr>
          <a:xfrm>
            <a:off x="104775" y="6937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③</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空闲磁盘块分组链接索引结构图示</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07525" name="直接连接符 100357"/>
          <p:cNvSpPr/>
          <p:nvPr/>
        </p:nvSpPr>
        <p:spPr>
          <a:xfrm>
            <a:off x="7463155" y="291338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26" name="直接连接符 100358"/>
          <p:cNvSpPr/>
          <p:nvPr/>
        </p:nvSpPr>
        <p:spPr>
          <a:xfrm>
            <a:off x="3391535" y="358330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27" name="直接连接符 100359"/>
          <p:cNvSpPr/>
          <p:nvPr/>
        </p:nvSpPr>
        <p:spPr>
          <a:xfrm flipV="1">
            <a:off x="1426845" y="1808480"/>
            <a:ext cx="711200" cy="13081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28" name="直接连接符 100360"/>
          <p:cNvSpPr/>
          <p:nvPr/>
        </p:nvSpPr>
        <p:spPr>
          <a:xfrm>
            <a:off x="1466215" y="3437255"/>
            <a:ext cx="664845" cy="6096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07529" name="组合 100361"/>
          <p:cNvGrpSpPr/>
          <p:nvPr/>
        </p:nvGrpSpPr>
        <p:grpSpPr>
          <a:xfrm rot="0">
            <a:off x="2087880" y="1256030"/>
            <a:ext cx="1488440" cy="2506345"/>
            <a:chOff x="0" y="0"/>
            <a:chExt cx="862" cy="1579"/>
          </a:xfrm>
        </p:grpSpPr>
        <p:sp>
          <p:nvSpPr>
            <p:cNvPr id="107530" name="文本框 100362"/>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第四组空闲块</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    </a:t>
              </a:r>
              <a:r>
                <a:rPr lang="en-US" altLang="zh-CN" b="0">
                  <a:solidFill>
                    <a:schemeClr val="tx1"/>
                  </a:solidFill>
                  <a:latin typeface="Times New Roman" panose="02020603050405020304" charset="0"/>
                  <a:ea typeface="宋体" panose="02010600030101010101" pitchFamily="2" charset="-122"/>
                </a:rPr>
                <a:t>(</a:t>
              </a:r>
              <a:r>
                <a:rPr lang="zh-CN" altLang="en-US" b="0">
                  <a:solidFill>
                    <a:schemeClr val="tx1"/>
                  </a:solidFill>
                  <a:latin typeface="Times New Roman" panose="02020603050405020304" charset="0"/>
                  <a:ea typeface="宋体" panose="02010600030101010101" pitchFamily="2" charset="-122"/>
                </a:rPr>
                <a:t>共</a:t>
              </a:r>
              <a:r>
                <a:rPr lang="en-US" altLang="zh-CN" b="0">
                  <a:solidFill>
                    <a:schemeClr val="tx1"/>
                  </a:solidFill>
                  <a:latin typeface="Times New Roman" panose="02020603050405020304" charset="0"/>
                  <a:ea typeface="宋体" panose="02010600030101010101" pitchFamily="2" charset="-122"/>
                </a:rPr>
                <a:t>77</a:t>
              </a:r>
              <a:r>
                <a:rPr lang="zh-CN" altLang="en-US" b="0">
                  <a:solidFill>
                    <a:schemeClr val="tx1"/>
                  </a:solidFill>
                  <a:latin typeface="Times New Roman" panose="02020603050405020304" charset="0"/>
                  <a:ea typeface="宋体" panose="02010600030101010101" pitchFamily="2" charset="-122"/>
                </a:rPr>
                <a:t>块</a:t>
              </a:r>
              <a:r>
                <a:rPr lang="en-US" altLang="zh-CN" b="0">
                  <a:solidFill>
                    <a:schemeClr val="tx1"/>
                  </a:solidFill>
                  <a:latin typeface="Times New Roman" panose="02020603050405020304" charset="0"/>
                  <a:ea typeface="宋体" panose="02010600030101010101" pitchFamily="2" charset="-122"/>
                </a:rPr>
                <a:t>)</a:t>
              </a:r>
              <a:endParaRPr lang="en-US" altLang="zh-CN" b="0">
                <a:solidFill>
                  <a:schemeClr val="tx1"/>
                </a:solidFill>
                <a:latin typeface="Times New Roman" panose="02020603050405020304" charset="0"/>
                <a:ea typeface="宋体" panose="02010600030101010101" pitchFamily="2" charset="-122"/>
              </a:endParaRPr>
            </a:p>
          </p:txBody>
        </p:sp>
        <p:sp>
          <p:nvSpPr>
            <p:cNvPr id="100364" name="矩形 100363"/>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7532" name="文本框 100364"/>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33" name="文本框 100365"/>
            <p:cNvSpPr txBox="1"/>
            <p:nvPr/>
          </p:nvSpPr>
          <p:spPr>
            <a:xfrm>
              <a:off x="71" y="487"/>
              <a:ext cx="791"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s_nfree: 100</a:t>
              </a:r>
              <a:endParaRPr lang="zh-CN" altLang="en-US" b="0" dirty="0">
                <a:solidFill>
                  <a:schemeClr val="tx1"/>
                </a:solidFill>
                <a:latin typeface="Times New Roman" panose="02020603050405020304" charset="0"/>
                <a:ea typeface="宋体" panose="02010600030101010101" pitchFamily="2" charset="-122"/>
              </a:endParaRPr>
            </a:p>
          </p:txBody>
        </p:sp>
        <p:sp>
          <p:nvSpPr>
            <p:cNvPr id="107534" name="文本框 100366"/>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35" name="直接连接符 100367"/>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36" name="直接连接符 100368"/>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37" name="直接连接符 100369"/>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38" name="直接连接符 100370"/>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39" name="文本框 100371"/>
            <p:cNvSpPr txBox="1"/>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s_free[0]</a:t>
              </a:r>
              <a:endParaRPr lang="zh-CN" altLang="en-US" b="0" dirty="0">
                <a:solidFill>
                  <a:schemeClr val="tx1"/>
                </a:solidFill>
                <a:latin typeface="Times New Roman" panose="02020603050405020304" charset="0"/>
                <a:ea typeface="宋体" panose="02010600030101010101" pitchFamily="2" charset="-122"/>
              </a:endParaRPr>
            </a:p>
          </p:txBody>
        </p:sp>
        <p:sp>
          <p:nvSpPr>
            <p:cNvPr id="107540" name="直接连接符 100372"/>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41" name="文本框 100373"/>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s_free[1]</a:t>
              </a:r>
              <a:endParaRPr lang="zh-CN" altLang="en-US" b="0" dirty="0">
                <a:solidFill>
                  <a:schemeClr val="tx1"/>
                </a:solidFill>
                <a:latin typeface="Times New Roman" panose="02020603050405020304" charset="0"/>
                <a:ea typeface="宋体" panose="02010600030101010101" pitchFamily="2" charset="-122"/>
              </a:endParaRPr>
            </a:p>
          </p:txBody>
        </p:sp>
        <p:sp>
          <p:nvSpPr>
            <p:cNvPr id="107542" name="文本框 100374"/>
            <p:cNvSpPr txBox="1"/>
            <p:nvPr/>
          </p:nvSpPr>
          <p:spPr>
            <a:xfrm>
              <a:off x="134" y="1327"/>
              <a:ext cx="65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s_free[99]</a:t>
              </a:r>
              <a:endParaRPr lang="zh-CN" altLang="en-US" b="0" dirty="0">
                <a:solidFill>
                  <a:schemeClr val="tx1"/>
                </a:solidFill>
                <a:latin typeface="Times New Roman" panose="02020603050405020304" charset="0"/>
                <a:ea typeface="宋体" panose="02010600030101010101" pitchFamily="2" charset="-122"/>
              </a:endParaRPr>
            </a:p>
          </p:txBody>
        </p:sp>
      </p:grpSp>
      <p:grpSp>
        <p:nvGrpSpPr>
          <p:cNvPr id="107543" name="组合 100375"/>
          <p:cNvGrpSpPr/>
          <p:nvPr/>
        </p:nvGrpSpPr>
        <p:grpSpPr>
          <a:xfrm rot="0">
            <a:off x="4111625" y="1256030"/>
            <a:ext cx="1460500" cy="2506345"/>
            <a:chOff x="0" y="0"/>
            <a:chExt cx="846" cy="1579"/>
          </a:xfrm>
        </p:grpSpPr>
        <p:sp>
          <p:nvSpPr>
            <p:cNvPr id="107544" name="文本框 100376"/>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第三组空闲块</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    </a:t>
              </a:r>
              <a:r>
                <a:rPr lang="en-US" altLang="zh-CN" b="0">
                  <a:solidFill>
                    <a:schemeClr val="tx1"/>
                  </a:solidFill>
                  <a:latin typeface="Times New Roman" panose="02020603050405020304" charset="0"/>
                  <a:ea typeface="宋体" panose="02010600030101010101" pitchFamily="2" charset="-122"/>
                </a:rPr>
                <a:t>(</a:t>
              </a:r>
              <a:r>
                <a:rPr lang="zh-CN" altLang="en-US" b="0">
                  <a:solidFill>
                    <a:schemeClr val="tx1"/>
                  </a:solidFill>
                  <a:latin typeface="Times New Roman" panose="02020603050405020304" charset="0"/>
                  <a:ea typeface="宋体" panose="02010600030101010101" pitchFamily="2" charset="-122"/>
                </a:rPr>
                <a:t>共</a:t>
              </a:r>
              <a:r>
                <a:rPr lang="en-US" altLang="zh-CN" b="0">
                  <a:solidFill>
                    <a:schemeClr val="tx1"/>
                  </a:solidFill>
                  <a:latin typeface="Times New Roman" panose="02020603050405020304" charset="0"/>
                  <a:ea typeface="宋体" panose="02010600030101010101" pitchFamily="2" charset="-122"/>
                </a:rPr>
                <a:t>100</a:t>
              </a:r>
              <a:r>
                <a:rPr lang="zh-CN" altLang="en-US" b="0">
                  <a:solidFill>
                    <a:schemeClr val="tx1"/>
                  </a:solidFill>
                  <a:latin typeface="Times New Roman" panose="02020603050405020304" charset="0"/>
                  <a:ea typeface="宋体" panose="02010600030101010101" pitchFamily="2" charset="-122"/>
                </a:rPr>
                <a:t>块</a:t>
              </a:r>
              <a:r>
                <a:rPr lang="en-US" altLang="zh-CN" b="0">
                  <a:solidFill>
                    <a:schemeClr val="tx1"/>
                  </a:solidFill>
                  <a:latin typeface="Times New Roman" panose="02020603050405020304" charset="0"/>
                  <a:ea typeface="宋体" panose="02010600030101010101" pitchFamily="2" charset="-122"/>
                </a:rPr>
                <a:t>)</a:t>
              </a:r>
              <a:endParaRPr lang="en-US" altLang="zh-CN" b="0">
                <a:solidFill>
                  <a:schemeClr val="tx1"/>
                </a:solidFill>
                <a:latin typeface="Times New Roman" panose="02020603050405020304" charset="0"/>
                <a:ea typeface="宋体" panose="02010600030101010101" pitchFamily="2" charset="-122"/>
              </a:endParaRPr>
            </a:p>
          </p:txBody>
        </p:sp>
        <p:sp>
          <p:nvSpPr>
            <p:cNvPr id="100378" name="矩形 100377"/>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7546" name="文本框 100378"/>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47" name="文本框 100379"/>
            <p:cNvSpPr txBox="1"/>
            <p:nvPr/>
          </p:nvSpPr>
          <p:spPr>
            <a:xfrm>
              <a:off x="71" y="487"/>
              <a:ext cx="77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s_nfree: 100</a:t>
              </a:r>
              <a:endParaRPr lang="zh-CN" altLang="en-US" b="0" dirty="0">
                <a:solidFill>
                  <a:schemeClr val="tx1"/>
                </a:solidFill>
                <a:latin typeface="Times New Roman" panose="02020603050405020304" charset="0"/>
                <a:ea typeface="宋体" panose="02010600030101010101" pitchFamily="2" charset="-122"/>
              </a:endParaRPr>
            </a:p>
          </p:txBody>
        </p:sp>
        <p:sp>
          <p:nvSpPr>
            <p:cNvPr id="107548" name="文本框 100380"/>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49" name="直接连接符 100381"/>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50" name="直接连接符 100382"/>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51" name="直接连接符 100383"/>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52" name="直接连接符 100384"/>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53" name="文本框 100385"/>
            <p:cNvSpPr txBox="1"/>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s_free[0]</a:t>
              </a:r>
              <a:endParaRPr lang="zh-CN" altLang="en-US" b="0" dirty="0">
                <a:solidFill>
                  <a:schemeClr val="tx1"/>
                </a:solidFill>
                <a:latin typeface="Times New Roman" panose="02020603050405020304" charset="0"/>
                <a:ea typeface="宋体" panose="02010600030101010101" pitchFamily="2" charset="-122"/>
              </a:endParaRPr>
            </a:p>
          </p:txBody>
        </p:sp>
        <p:sp>
          <p:nvSpPr>
            <p:cNvPr id="107554" name="直接连接符 100386"/>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55" name="文本框 100387"/>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s_free[1]</a:t>
              </a:r>
              <a:endParaRPr lang="zh-CN" altLang="en-US" b="0" dirty="0">
                <a:solidFill>
                  <a:schemeClr val="tx1"/>
                </a:solidFill>
                <a:latin typeface="Times New Roman" panose="02020603050405020304" charset="0"/>
                <a:ea typeface="宋体" panose="02010600030101010101" pitchFamily="2" charset="-122"/>
              </a:endParaRPr>
            </a:p>
          </p:txBody>
        </p:sp>
        <p:sp>
          <p:nvSpPr>
            <p:cNvPr id="107556" name="文本框 100388"/>
            <p:cNvSpPr txBox="1"/>
            <p:nvPr/>
          </p:nvSpPr>
          <p:spPr>
            <a:xfrm>
              <a:off x="134" y="1327"/>
              <a:ext cx="679"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s_free[99]</a:t>
              </a:r>
              <a:endParaRPr lang="zh-CN" altLang="en-US" b="0" dirty="0">
                <a:solidFill>
                  <a:schemeClr val="tx1"/>
                </a:solidFill>
                <a:latin typeface="Times New Roman" panose="02020603050405020304" charset="0"/>
                <a:ea typeface="宋体" panose="02010600030101010101" pitchFamily="2" charset="-122"/>
              </a:endParaRPr>
            </a:p>
          </p:txBody>
        </p:sp>
      </p:grpSp>
      <p:grpSp>
        <p:nvGrpSpPr>
          <p:cNvPr id="107557" name="组合 100389"/>
          <p:cNvGrpSpPr/>
          <p:nvPr/>
        </p:nvGrpSpPr>
        <p:grpSpPr>
          <a:xfrm rot="0">
            <a:off x="6147435" y="1257300"/>
            <a:ext cx="1431623" cy="2506345"/>
            <a:chOff x="0" y="0"/>
            <a:chExt cx="829" cy="1579"/>
          </a:xfrm>
        </p:grpSpPr>
        <p:sp>
          <p:nvSpPr>
            <p:cNvPr id="107558" name="文本框 100390"/>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第二组空闲块</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    </a:t>
              </a:r>
              <a:r>
                <a:rPr lang="en-US" altLang="zh-CN" b="0">
                  <a:solidFill>
                    <a:schemeClr val="tx1"/>
                  </a:solidFill>
                  <a:latin typeface="Times New Roman" panose="02020603050405020304" charset="0"/>
                  <a:ea typeface="宋体" panose="02010600030101010101" pitchFamily="2" charset="-122"/>
                </a:rPr>
                <a:t>(</a:t>
              </a:r>
              <a:r>
                <a:rPr lang="zh-CN" altLang="en-US" b="0">
                  <a:solidFill>
                    <a:schemeClr val="tx1"/>
                  </a:solidFill>
                  <a:latin typeface="Times New Roman" panose="02020603050405020304" charset="0"/>
                  <a:ea typeface="宋体" panose="02010600030101010101" pitchFamily="2" charset="-122"/>
                </a:rPr>
                <a:t>共</a:t>
              </a:r>
              <a:r>
                <a:rPr lang="en-US" altLang="zh-CN" b="0">
                  <a:solidFill>
                    <a:schemeClr val="tx1"/>
                  </a:solidFill>
                  <a:latin typeface="Times New Roman" panose="02020603050405020304" charset="0"/>
                  <a:ea typeface="宋体" panose="02010600030101010101" pitchFamily="2" charset="-122"/>
                </a:rPr>
                <a:t>100</a:t>
              </a:r>
              <a:r>
                <a:rPr lang="zh-CN" altLang="en-US" b="0">
                  <a:solidFill>
                    <a:schemeClr val="tx1"/>
                  </a:solidFill>
                  <a:latin typeface="Times New Roman" panose="02020603050405020304" charset="0"/>
                  <a:ea typeface="宋体" panose="02010600030101010101" pitchFamily="2" charset="-122"/>
                </a:rPr>
                <a:t>块</a:t>
              </a:r>
              <a:r>
                <a:rPr lang="en-US" altLang="zh-CN" b="0">
                  <a:solidFill>
                    <a:schemeClr val="tx1"/>
                  </a:solidFill>
                  <a:latin typeface="Times New Roman" panose="02020603050405020304" charset="0"/>
                  <a:ea typeface="宋体" panose="02010600030101010101" pitchFamily="2" charset="-122"/>
                </a:rPr>
                <a:t>)</a:t>
              </a:r>
              <a:endParaRPr lang="en-US" altLang="zh-CN" b="0">
                <a:solidFill>
                  <a:schemeClr val="tx1"/>
                </a:solidFill>
                <a:latin typeface="Times New Roman" panose="02020603050405020304" charset="0"/>
                <a:ea typeface="宋体" panose="02010600030101010101" pitchFamily="2" charset="-122"/>
              </a:endParaRPr>
            </a:p>
          </p:txBody>
        </p:sp>
        <p:sp>
          <p:nvSpPr>
            <p:cNvPr id="100392" name="矩形 100391"/>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7560" name="文本框 100392"/>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61" name="文本框 100393"/>
            <p:cNvSpPr txBox="1"/>
            <p:nvPr/>
          </p:nvSpPr>
          <p:spPr>
            <a:xfrm>
              <a:off x="31" y="487"/>
              <a:ext cx="767" cy="252"/>
            </a:xfrm>
            <a:prstGeom prst="rect">
              <a:avLst/>
            </a:prstGeom>
            <a:noFill/>
            <a:ln w="9525">
              <a:noFill/>
              <a:miter/>
            </a:ln>
          </p:spPr>
          <p:txBody>
            <a:bodyPr anchor="t"/>
            <a:p>
              <a:pPr lvl="0" algn="just">
                <a:lnSpc>
                  <a:spcPct val="120000"/>
                </a:lnSpc>
                <a:buClr>
                  <a:srgbClr val="000000"/>
                </a:buClr>
              </a:pPr>
              <a:r>
                <a:rPr lang="zh-CN" altLang="en-US" b="0" dirty="0">
                  <a:solidFill>
                    <a:srgbClr val="FF0000"/>
                  </a:solidFill>
                  <a:latin typeface="Times New Roman" panose="02020603050405020304" charset="0"/>
                  <a:ea typeface="宋体" panose="02010600030101010101" pitchFamily="2" charset="-122"/>
                </a:rPr>
                <a:t>s_nfree: 100</a:t>
              </a:r>
              <a:endParaRPr lang="zh-CN" altLang="en-US" b="0" dirty="0">
                <a:solidFill>
                  <a:srgbClr val="FF0000"/>
                </a:solidFill>
                <a:latin typeface="Times New Roman" panose="02020603050405020304" charset="0"/>
                <a:ea typeface="宋体" panose="02010600030101010101" pitchFamily="2" charset="-122"/>
              </a:endParaRPr>
            </a:p>
          </p:txBody>
        </p:sp>
        <p:sp>
          <p:nvSpPr>
            <p:cNvPr id="107562" name="文本框 100394"/>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63" name="直接连接符 100395"/>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64" name="直接连接符 100396"/>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65" name="直接连接符 100397"/>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66" name="直接连接符 100398"/>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67" name="文本框 100399"/>
            <p:cNvSpPr txBox="1"/>
            <p:nvPr/>
          </p:nvSpPr>
          <p:spPr>
            <a:xfrm>
              <a:off x="134" y="706"/>
              <a:ext cx="637" cy="252"/>
            </a:xfrm>
            <a:prstGeom prst="rect">
              <a:avLst/>
            </a:prstGeom>
            <a:noFill/>
            <a:ln w="9525">
              <a:noFill/>
              <a:miter/>
            </a:ln>
          </p:spPr>
          <p:txBody>
            <a:bodyPr anchor="t"/>
            <a:p>
              <a:pPr lvl="0" algn="just">
                <a:lnSpc>
                  <a:spcPct val="120000"/>
                </a:lnSpc>
                <a:buClr>
                  <a:srgbClr val="000000"/>
                </a:buClr>
              </a:pPr>
              <a:r>
                <a:rPr lang="zh-CN" altLang="en-US" b="0" dirty="0">
                  <a:solidFill>
                    <a:srgbClr val="FF0000"/>
                  </a:solidFill>
                  <a:latin typeface="Times New Roman" panose="02020603050405020304" charset="0"/>
                  <a:ea typeface="宋体" panose="02010600030101010101" pitchFamily="2" charset="-122"/>
                </a:rPr>
                <a:t>s_free[0]</a:t>
              </a:r>
              <a:r>
                <a:rPr lang="en-US" altLang="zh-CN" b="0" dirty="0">
                  <a:solidFill>
                    <a:srgbClr val="FF0000"/>
                  </a:solidFill>
                  <a:latin typeface="Times New Roman" panose="02020603050405020304" charset="0"/>
                  <a:ea typeface="宋体" panose="02010600030101010101" pitchFamily="2" charset="-122"/>
                </a:rPr>
                <a:t>=0</a:t>
              </a:r>
              <a:endParaRPr lang="en-US" altLang="zh-CN" b="0" dirty="0">
                <a:solidFill>
                  <a:srgbClr val="FF0000"/>
                </a:solidFill>
                <a:latin typeface="Times New Roman" panose="02020603050405020304" charset="0"/>
                <a:ea typeface="宋体" panose="02010600030101010101" pitchFamily="2" charset="-122"/>
              </a:endParaRPr>
            </a:p>
          </p:txBody>
        </p:sp>
        <p:sp>
          <p:nvSpPr>
            <p:cNvPr id="107568" name="直接连接符 100400"/>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69" name="文本框 100401"/>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s_free[1]</a:t>
              </a:r>
              <a:endParaRPr lang="zh-CN" altLang="en-US" b="0" dirty="0">
                <a:solidFill>
                  <a:schemeClr val="tx1"/>
                </a:solidFill>
                <a:latin typeface="Times New Roman" panose="02020603050405020304" charset="0"/>
                <a:ea typeface="宋体" panose="02010600030101010101" pitchFamily="2" charset="-122"/>
              </a:endParaRPr>
            </a:p>
          </p:txBody>
        </p:sp>
        <p:sp>
          <p:nvSpPr>
            <p:cNvPr id="107570" name="文本框 100402"/>
            <p:cNvSpPr txBox="1"/>
            <p:nvPr/>
          </p:nvSpPr>
          <p:spPr>
            <a:xfrm>
              <a:off x="134" y="1327"/>
              <a:ext cx="69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s_free[99]</a:t>
              </a:r>
              <a:endParaRPr lang="zh-CN" altLang="en-US" b="0" dirty="0">
                <a:solidFill>
                  <a:schemeClr val="tx1"/>
                </a:solidFill>
                <a:latin typeface="Times New Roman" panose="02020603050405020304" charset="0"/>
                <a:ea typeface="宋体" panose="02010600030101010101" pitchFamily="2" charset="-122"/>
              </a:endParaRPr>
            </a:p>
          </p:txBody>
        </p:sp>
      </p:grpSp>
      <p:sp>
        <p:nvSpPr>
          <p:cNvPr id="100404" name="矩形 100403"/>
          <p:cNvSpPr/>
          <p:nvPr/>
        </p:nvSpPr>
        <p:spPr>
          <a:xfrm>
            <a:off x="173355" y="2333625"/>
            <a:ext cx="1288415" cy="190817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07572" name="文本框 100404"/>
          <p:cNvSpPr txBox="1"/>
          <p:nvPr/>
        </p:nvSpPr>
        <p:spPr>
          <a:xfrm>
            <a:off x="625475" y="2284730"/>
            <a:ext cx="511175" cy="38100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73" name="文本框 100405"/>
          <p:cNvSpPr txBox="1"/>
          <p:nvPr/>
        </p:nvSpPr>
        <p:spPr>
          <a:xfrm>
            <a:off x="252730" y="2536825"/>
            <a:ext cx="121539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s_nfree: 77</a:t>
            </a:r>
            <a:endParaRPr lang="zh-CN" altLang="en-US" b="0" dirty="0">
              <a:solidFill>
                <a:schemeClr val="tx1"/>
              </a:solidFill>
              <a:latin typeface="Times New Roman" panose="02020603050405020304" charset="0"/>
              <a:ea typeface="宋体" panose="02010600030101010101" pitchFamily="2" charset="-122"/>
            </a:endParaRPr>
          </a:p>
        </p:txBody>
      </p:sp>
      <p:sp>
        <p:nvSpPr>
          <p:cNvPr id="107574" name="文本框 100406"/>
          <p:cNvSpPr txBox="1"/>
          <p:nvPr/>
        </p:nvSpPr>
        <p:spPr>
          <a:xfrm>
            <a:off x="701675" y="3562350"/>
            <a:ext cx="511175" cy="366395"/>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75" name="直接连接符 100407"/>
          <p:cNvSpPr/>
          <p:nvPr/>
        </p:nvSpPr>
        <p:spPr>
          <a:xfrm>
            <a:off x="188595" y="388175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76" name="直接连接符 100408"/>
          <p:cNvSpPr/>
          <p:nvPr/>
        </p:nvSpPr>
        <p:spPr>
          <a:xfrm>
            <a:off x="188595" y="3263900"/>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77" name="直接连接符 100409"/>
          <p:cNvSpPr/>
          <p:nvPr/>
        </p:nvSpPr>
        <p:spPr>
          <a:xfrm>
            <a:off x="188595" y="2945130"/>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78" name="直接连接符 100410"/>
          <p:cNvSpPr/>
          <p:nvPr/>
        </p:nvSpPr>
        <p:spPr>
          <a:xfrm>
            <a:off x="173355" y="258635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79" name="文本框 100411"/>
          <p:cNvSpPr txBox="1"/>
          <p:nvPr/>
        </p:nvSpPr>
        <p:spPr>
          <a:xfrm>
            <a:off x="361315" y="2884805"/>
            <a:ext cx="99441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s_free[0]</a:t>
            </a:r>
            <a:endParaRPr lang="zh-CN" altLang="en-US" b="0" dirty="0">
              <a:solidFill>
                <a:schemeClr val="tx1"/>
              </a:solidFill>
              <a:latin typeface="Times New Roman" panose="02020603050405020304" charset="0"/>
              <a:ea typeface="宋体" panose="02010600030101010101" pitchFamily="2" charset="-122"/>
            </a:endParaRPr>
          </a:p>
        </p:txBody>
      </p:sp>
      <p:sp>
        <p:nvSpPr>
          <p:cNvPr id="107580" name="直接连接符 100412"/>
          <p:cNvSpPr/>
          <p:nvPr/>
        </p:nvSpPr>
        <p:spPr>
          <a:xfrm>
            <a:off x="190500" y="357822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81" name="文本框 100413"/>
          <p:cNvSpPr txBox="1"/>
          <p:nvPr/>
        </p:nvSpPr>
        <p:spPr>
          <a:xfrm>
            <a:off x="361315" y="3218180"/>
            <a:ext cx="99441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s_free[1]</a:t>
            </a:r>
            <a:endParaRPr lang="zh-CN" altLang="en-US" b="0" dirty="0">
              <a:solidFill>
                <a:schemeClr val="tx1"/>
              </a:solidFill>
              <a:latin typeface="Times New Roman" panose="02020603050405020304" charset="0"/>
              <a:ea typeface="宋体" panose="02010600030101010101" pitchFamily="2" charset="-122"/>
            </a:endParaRPr>
          </a:p>
        </p:txBody>
      </p:sp>
      <p:sp>
        <p:nvSpPr>
          <p:cNvPr id="107582" name="文本框 100414"/>
          <p:cNvSpPr txBox="1"/>
          <p:nvPr/>
        </p:nvSpPr>
        <p:spPr>
          <a:xfrm>
            <a:off x="361315" y="3870325"/>
            <a:ext cx="1039495"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anose="02010600030101010101" pitchFamily="2" charset="-122"/>
              </a:rPr>
              <a:t>s_free[76]</a:t>
            </a:r>
            <a:endParaRPr lang="zh-CN" altLang="en-US" b="0" dirty="0">
              <a:solidFill>
                <a:schemeClr val="tx1"/>
              </a:solidFill>
              <a:latin typeface="Times New Roman" panose="02020603050405020304" charset="0"/>
              <a:ea typeface="宋体" panose="02010600030101010101" pitchFamily="2" charset="-122"/>
            </a:endParaRPr>
          </a:p>
        </p:txBody>
      </p:sp>
      <p:sp>
        <p:nvSpPr>
          <p:cNvPr id="107583" name="文本框 100415"/>
          <p:cNvSpPr txBox="1"/>
          <p:nvPr/>
        </p:nvSpPr>
        <p:spPr>
          <a:xfrm>
            <a:off x="2134235" y="4041775"/>
            <a:ext cx="675005" cy="327025"/>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84" name="文本框 100416"/>
          <p:cNvSpPr txBox="1"/>
          <p:nvPr/>
        </p:nvSpPr>
        <p:spPr>
          <a:xfrm>
            <a:off x="2118995" y="4694555"/>
            <a:ext cx="675005" cy="327025"/>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85" name="文本框 100417"/>
          <p:cNvSpPr txBox="1"/>
          <p:nvPr/>
        </p:nvSpPr>
        <p:spPr>
          <a:xfrm>
            <a:off x="2339975" y="4362450"/>
            <a:ext cx="511175" cy="366395"/>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107586" name="直接连接符 100418"/>
          <p:cNvSpPr/>
          <p:nvPr/>
        </p:nvSpPr>
        <p:spPr>
          <a:xfrm flipV="1">
            <a:off x="3403600" y="1814830"/>
            <a:ext cx="742315" cy="7696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07587" name="组合 100419"/>
          <p:cNvGrpSpPr/>
          <p:nvPr/>
        </p:nvGrpSpPr>
        <p:grpSpPr>
          <a:xfrm rot="0">
            <a:off x="4173855" y="4056380"/>
            <a:ext cx="716280" cy="979170"/>
            <a:chOff x="0" y="0"/>
            <a:chExt cx="415" cy="617"/>
          </a:xfrm>
        </p:grpSpPr>
        <p:sp>
          <p:nvSpPr>
            <p:cNvPr id="107588" name="文本框 100420"/>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89" name="文本框 100421"/>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90" name="文本框 100422"/>
            <p:cNvSpPr txBox="1"/>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107591" name="直接连接符 100423"/>
          <p:cNvSpPr/>
          <p:nvPr/>
        </p:nvSpPr>
        <p:spPr>
          <a:xfrm>
            <a:off x="3407410" y="294322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92" name="直接连接符 100424"/>
          <p:cNvSpPr/>
          <p:nvPr/>
        </p:nvSpPr>
        <p:spPr>
          <a:xfrm>
            <a:off x="1466215" y="4089400"/>
            <a:ext cx="664845" cy="6096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07593" name="组合 100425"/>
          <p:cNvGrpSpPr/>
          <p:nvPr/>
        </p:nvGrpSpPr>
        <p:grpSpPr>
          <a:xfrm rot="0">
            <a:off x="6223635" y="4040505"/>
            <a:ext cx="716280" cy="979170"/>
            <a:chOff x="0" y="0"/>
            <a:chExt cx="415" cy="617"/>
          </a:xfrm>
        </p:grpSpPr>
        <p:sp>
          <p:nvSpPr>
            <p:cNvPr id="107594" name="文本框 100426"/>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95" name="文本框 100427"/>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596" name="文本框 100428"/>
            <p:cNvSpPr txBox="1"/>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107597" name="直接连接符 100429"/>
          <p:cNvSpPr/>
          <p:nvPr/>
        </p:nvSpPr>
        <p:spPr>
          <a:xfrm>
            <a:off x="5442585" y="292925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598" name="直接连接符 100430"/>
          <p:cNvSpPr/>
          <p:nvPr/>
        </p:nvSpPr>
        <p:spPr>
          <a:xfrm>
            <a:off x="5444490" y="356870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107599" name="组合 100431"/>
          <p:cNvGrpSpPr/>
          <p:nvPr/>
        </p:nvGrpSpPr>
        <p:grpSpPr>
          <a:xfrm rot="0">
            <a:off x="8240395" y="4040505"/>
            <a:ext cx="716280" cy="979170"/>
            <a:chOff x="0" y="0"/>
            <a:chExt cx="415" cy="617"/>
          </a:xfrm>
        </p:grpSpPr>
        <p:sp>
          <p:nvSpPr>
            <p:cNvPr id="107600" name="文本框 100432"/>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601" name="文本框 100433"/>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anose="02010600030101010101" pitchFamily="2" charset="-122"/>
              </a:endParaRPr>
            </a:p>
          </p:txBody>
        </p:sp>
        <p:sp>
          <p:nvSpPr>
            <p:cNvPr id="107602" name="文本框 100434"/>
            <p:cNvSpPr txBox="1"/>
            <p:nvPr/>
          </p:nvSpPr>
          <p:spPr>
            <a:xfrm>
              <a:off x="119" y="186"/>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anose="02010600030101010101" pitchFamily="2" charset="-122"/>
                  <a:sym typeface="MT Extra" panose="05050102010205020202" pitchFamily="2" charset="2"/>
                </a:rPr>
                <a:t>...</a:t>
              </a:r>
              <a:endParaRPr lang="en-US" altLang="zh-CN" b="0">
                <a:solidFill>
                  <a:schemeClr val="tx1"/>
                </a:solidFill>
                <a:latin typeface="Times New Roman" panose="02020603050405020304" charset="0"/>
                <a:ea typeface="宋体" panose="02010600030101010101" pitchFamily="2" charset="-122"/>
                <a:sym typeface="MT Extra" panose="05050102010205020202" pitchFamily="2" charset="2"/>
              </a:endParaRPr>
            </a:p>
          </p:txBody>
        </p:sp>
      </p:grpSp>
      <p:sp>
        <p:nvSpPr>
          <p:cNvPr id="107603" name="直接连接符 100435"/>
          <p:cNvSpPr/>
          <p:nvPr/>
        </p:nvSpPr>
        <p:spPr>
          <a:xfrm flipV="1">
            <a:off x="5456555" y="1800225"/>
            <a:ext cx="742315" cy="7696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7604" name="直接连接符 100436"/>
          <p:cNvSpPr/>
          <p:nvPr/>
        </p:nvSpPr>
        <p:spPr>
          <a:xfrm>
            <a:off x="7465060" y="356870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0438" name="矩形 100437"/>
          <p:cNvSpPr/>
          <p:nvPr/>
        </p:nvSpPr>
        <p:spPr>
          <a:xfrm>
            <a:off x="3213100" y="5259388"/>
            <a:ext cx="2533650"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空闲块分组链接索引结构</a:t>
            </a:r>
            <a:endParaRPr lang="zh-CN" altLang="en-US" sz="1600" b="0">
              <a:solidFill>
                <a:schemeClr val="tx1"/>
              </a:solidFill>
              <a:latin typeface="Times New Roman" panose="02020603050405020304" charset="0"/>
              <a:ea typeface="Times New Roman" panose="02020603050405020304" charset="0"/>
            </a:endParaRPr>
          </a:p>
        </p:txBody>
      </p:sp>
      <p:sp>
        <p:nvSpPr>
          <p:cNvPr id="2" name="矩形 1"/>
          <p:cNvSpPr/>
          <p:nvPr/>
        </p:nvSpPr>
        <p:spPr>
          <a:xfrm>
            <a:off x="231775" y="56784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空闲磁盘块</a:t>
            </a:r>
            <a:r>
              <a:rPr lang="x-none" altLang="zh-CN" sz="2400" strike="noStrike" noProof="1">
                <a:solidFill>
                  <a:schemeClr val="tx1"/>
                </a:solidFill>
                <a:effectLst/>
                <a:latin typeface="Times New Roman" panose="02020603050405020304" charset="0"/>
                <a:ea typeface="宋体" panose="02010600030101010101" pitchFamily="2" charset="-122"/>
                <a:cs typeface="+mn-cs"/>
              </a:rPr>
              <a:t>的分配和回收？</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 name="矩形 2"/>
          <p:cNvSpPr/>
          <p:nvPr/>
        </p:nvSpPr>
        <p:spPr>
          <a:xfrm>
            <a:off x="325438" y="1946752"/>
            <a:ext cx="962025" cy="337185"/>
          </a:xfrm>
          <a:prstGeom prst="rect">
            <a:avLst/>
          </a:prstGeom>
          <a:noFill/>
          <a:ln w="9525">
            <a:noFill/>
            <a:miter/>
          </a:ln>
        </p:spPr>
        <p:txBody>
          <a:bodyPr wrap="square" anchor="ctr">
            <a:spAutoFit/>
          </a:bodyPr>
          <a:p>
            <a:pPr lvl="0"/>
            <a:r>
              <a:rPr lang="zh-CN" altLang="zh-CN" sz="1600" b="0">
                <a:solidFill>
                  <a:schemeClr val="tx1"/>
                </a:solidFill>
                <a:latin typeface="Times New Roman" panose="02020603050405020304" charset="0"/>
                <a:ea typeface="Times New Roman" panose="02020603050405020304" charset="0"/>
              </a:rPr>
              <a:t>filsys</a:t>
            </a:r>
            <a:endParaRPr lang="zh-CN" altLang="zh-CN" sz="1600" b="0">
              <a:solidFill>
                <a:schemeClr val="tx1"/>
              </a:solidFill>
              <a:latin typeface="Times New Roman" panose="02020603050405020304" charset="0"/>
              <a:ea typeface="Times New Roman" panose="02020603050405020304" charset="0"/>
            </a:endParaRPr>
          </a:p>
        </p:txBody>
      </p:sp>
      <p:sp>
        <p:nvSpPr>
          <p:cNvPr id="4" name="文本框 100390"/>
          <p:cNvSpPr txBox="1"/>
          <p:nvPr/>
        </p:nvSpPr>
        <p:spPr>
          <a:xfrm>
            <a:off x="7850505" y="1257300"/>
            <a:ext cx="1262380" cy="53022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anose="02010600030101010101" pitchFamily="2" charset="-122"/>
              </a:rPr>
              <a:t>第一组空闲块</a:t>
            </a:r>
            <a:endParaRPr lang="zh-CN" altLang="en-US" b="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b="0">
                <a:solidFill>
                  <a:schemeClr val="tx1"/>
                </a:solidFill>
                <a:latin typeface="Times New Roman" panose="02020603050405020304" charset="0"/>
                <a:ea typeface="宋体" panose="02010600030101010101" pitchFamily="2" charset="-122"/>
              </a:rPr>
              <a:t>    </a:t>
            </a:r>
            <a:r>
              <a:rPr lang="en-US" altLang="zh-CN" b="0">
                <a:solidFill>
                  <a:schemeClr val="tx1"/>
                </a:solidFill>
                <a:latin typeface="Times New Roman" panose="02020603050405020304" charset="0"/>
                <a:ea typeface="宋体" panose="02010600030101010101" pitchFamily="2" charset="-122"/>
              </a:rPr>
              <a:t>(</a:t>
            </a:r>
            <a:r>
              <a:rPr lang="zh-CN" altLang="en-US" b="0">
                <a:solidFill>
                  <a:schemeClr val="tx1"/>
                </a:solidFill>
                <a:latin typeface="Times New Roman" panose="02020603050405020304" charset="0"/>
                <a:ea typeface="宋体" panose="02010600030101010101" pitchFamily="2" charset="-122"/>
              </a:rPr>
              <a:t>共</a:t>
            </a:r>
            <a:r>
              <a:rPr lang="en-US" altLang="zh-CN" b="0">
                <a:solidFill>
                  <a:schemeClr val="tx1"/>
                </a:solidFill>
                <a:latin typeface="Times New Roman" panose="02020603050405020304" charset="0"/>
                <a:ea typeface="宋体" panose="02010600030101010101" pitchFamily="2" charset="-122"/>
              </a:rPr>
              <a:t>99</a:t>
            </a:r>
            <a:r>
              <a:rPr lang="zh-CN" altLang="en-US" b="0">
                <a:solidFill>
                  <a:schemeClr val="tx1"/>
                </a:solidFill>
                <a:latin typeface="Times New Roman" panose="02020603050405020304" charset="0"/>
                <a:ea typeface="宋体" panose="02010600030101010101" pitchFamily="2" charset="-122"/>
              </a:rPr>
              <a:t>块</a:t>
            </a:r>
            <a:r>
              <a:rPr lang="en-US" altLang="zh-CN" b="0">
                <a:solidFill>
                  <a:schemeClr val="tx1"/>
                </a:solidFill>
                <a:latin typeface="Times New Roman" panose="02020603050405020304" charset="0"/>
                <a:ea typeface="宋体" panose="02010600030101010101" pitchFamily="2" charset="-122"/>
              </a:rPr>
              <a:t>)</a:t>
            </a:r>
            <a:endParaRPr lang="en-US" altLang="zh-CN"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6">
                                            <p:txEl>
                                              <p:charRg st="0" end="19"/>
                                            </p:txEl>
                                          </p:spTgt>
                                        </p:tgtEl>
                                        <p:attrNameLst>
                                          <p:attrName>style.visibility</p:attrName>
                                        </p:attrNameLst>
                                      </p:cBhvr>
                                      <p:to>
                                        <p:strVal val="visible"/>
                                      </p:to>
                                    </p:set>
                                    <p:anim calcmode="lin" valueType="num">
                                      <p:cBhvr additive="base">
                                        <p:cTn id="7" dur="1000" fill="hold"/>
                                        <p:tgtEl>
                                          <p:spTgt spid="100356">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charRg st="0" end="19"/>
                                            </p:txEl>
                                          </p:spTgt>
                                        </p:tgtEl>
                                        <p:attrNameLst>
                                          <p:attrName>style.visibility</p:attrName>
                                        </p:attrNameLst>
                                      </p:cBhvr>
                                      <p:to>
                                        <p:strVal val="visible"/>
                                      </p:to>
                                    </p:set>
                                    <p:anim calcmode="lin" valueType="num">
                                      <p:cBhvr>
                                        <p:cTn id="17" dur="1000" fill="hold"/>
                                        <p:tgtEl>
                                          <p:spTgt spid="2">
                                            <p:txEl>
                                              <p:charRg st="0" end="19"/>
                                            </p:txEl>
                                          </p:spTgt>
                                        </p:tgtEl>
                                        <p:attrNameLst>
                                          <p:attrName>ppt_x</p:attrName>
                                        </p:attrNameLst>
                                      </p:cBhvr>
                                      <p:tavLst>
                                        <p:tav tm="0">
                                          <p:val>
                                            <p:strVal val="0-#ppt_w/2"/>
                                          </p:val>
                                        </p:tav>
                                        <p:tav tm="100000">
                                          <p:val>
                                            <p:strVal val="#ppt_x"/>
                                          </p:val>
                                        </p:tav>
                                      </p:tavLst>
                                    </p:anim>
                                    <p:anim calcmode="lin" valueType="num">
                                      <p:cBhvr>
                                        <p:cTn id="18" dur="1000" fill="hold"/>
                                        <p:tgtEl>
                                          <p:spTgt spid="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p:bldP spid="100438" grpId="0"/>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文本占位符 12290"/>
          <p:cNvSpPr>
            <a:spLocks noGrp="1"/>
          </p:cNvSpPr>
          <p:nvPr>
            <p:ph idx="1"/>
          </p:nvPr>
        </p:nvSpPr>
        <p:spPr>
          <a:xfrm>
            <a:off x="554038" y="814388"/>
            <a:ext cx="8161338" cy="5270500"/>
          </a:xfrm>
        </p:spPr>
        <p:txBody>
          <a:bodyPr wrap="square">
            <a:spAutoFit/>
          </a:bodyPr>
          <a:p>
            <a:pPr lvl="0">
              <a:lnSpc>
                <a:spcPct val="105000"/>
              </a:lnSpc>
              <a:buNone/>
            </a:pPr>
            <a:r>
              <a:rPr lang="zh-CN" altLang="en-US" dirty="0">
                <a:solidFill>
                  <a:srgbClr val="C00000"/>
                </a:solidFill>
                <a:effectLst>
                  <a:outerShdw blurRad="38100" dist="38100" dir="2700000">
                    <a:srgbClr val="000000"/>
                  </a:outerShdw>
                </a:effectLst>
                <a:latin typeface="Times New Roman" panose="02020603050405020304" charset="0"/>
              </a:rPr>
              <a:t>2. 文件的物理结构（实现观点）</a:t>
            </a:r>
            <a:endParaRPr lang="zh-CN" altLang="en-US" dirty="0">
              <a:solidFill>
                <a:srgbClr val="C00000"/>
              </a:solidFill>
              <a:effectLst>
                <a:outerShdw blurRad="38100" dist="38100" dir="2700000">
                  <a:srgbClr val="000000"/>
                </a:outerShdw>
              </a:effectLst>
              <a:latin typeface="Times New Roman" panose="02020603050405020304"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(1) 什么是文件的物理结构</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eaLnBrk="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信息在物理存储器上的存储方式，是数据的物理表示和组织。 </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(2) 研究文件物理结构的目的</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zh-CN" sz="2800">
                <a:solidFill>
                  <a:schemeClr val="tx1"/>
                </a:solidFill>
                <a:effectLst>
                  <a:outerShdw blurRad="38100" dist="38100" dir="2700000">
                    <a:srgbClr val="FFFFFF"/>
                  </a:outerShdw>
                </a:effectLst>
                <a:latin typeface="Times New Roman" panose="02020603050405020304" charset="0"/>
                <a:ea typeface="宋体" panose="02010600030101010101" pitchFamily="2" charset="-122"/>
                <a:sym typeface="方正书宋_GBK" panose="02000000000000000000" charset="-122"/>
              </a:rPr>
              <a:t>	</a:t>
            </a:r>
            <a:r>
              <a:rPr lang="zh-CN" altLang="en-US" sz="2800">
                <a:solidFill>
                  <a:schemeClr val="tx1"/>
                </a:solidFill>
                <a:effectLst>
                  <a:outerShdw blurRad="38100" dist="38100" dir="2700000">
                    <a:srgbClr val="FFFFFF"/>
                  </a:outerShdw>
                </a:effectLst>
                <a:latin typeface="Times New Roman" panose="02020603050405020304" charset="0"/>
                <a:ea typeface="宋体" panose="02010600030101010101" pitchFamily="2" charset="-122"/>
                <a:sym typeface="方正书宋_GBK" panose="02000000000000000000" charset="-122"/>
              </a:rPr>
              <a:t>选择工作性能良好、设备利用率高的物理文件形式</a:t>
            </a:r>
            <a:r>
              <a:rPr lang="zh-CN" altLang="zh-CN" sz="2800">
                <a:solidFill>
                  <a:schemeClr val="tx1"/>
                </a:solidFill>
                <a:effectLst>
                  <a:outerShdw blurRad="38100" dist="38100" dir="2700000">
                    <a:srgbClr val="FFFFFF"/>
                  </a:outerShdw>
                </a:effectLst>
                <a:latin typeface="Times New Roman" panose="02020603050405020304" charset="0"/>
                <a:ea typeface="宋体" panose="02010600030101010101" pitchFamily="2" charset="-122"/>
                <a:sym typeface="方正书宋_GBK" panose="02000000000000000000" charset="-122"/>
              </a:rPr>
              <a:t>；</a:t>
            </a:r>
            <a:r>
              <a:rPr lang="zh-CN" altLang="en-US" sz="2800" dirty="0">
                <a:solidFill>
                  <a:schemeClr val="tx1"/>
                </a:solidFill>
                <a:effectLst>
                  <a:outerShdw blurRad="38100" dist="38100" dir="2700000">
                    <a:srgbClr val="FFFFFF"/>
                  </a:outerShdw>
                </a:effectLst>
                <a:latin typeface="Times New Roman" panose="02020603050405020304" charset="0"/>
              </a:rPr>
              <a:t>更</a:t>
            </a:r>
            <a:r>
              <a:rPr lang="zh-CN" altLang="zh-CN" sz="2800" dirty="0">
                <a:solidFill>
                  <a:schemeClr val="tx1"/>
                </a:solidFill>
                <a:effectLst>
                  <a:outerShdw blurRad="38100" dist="38100" dir="2700000">
                    <a:srgbClr val="FFFFFF"/>
                  </a:outerShdw>
                </a:effectLst>
                <a:latin typeface="Times New Roman" panose="02020603050405020304" charset="0"/>
              </a:rPr>
              <a:t>高效</a:t>
            </a:r>
            <a:r>
              <a:rPr lang="zh-CN" altLang="en-US" sz="2800" dirty="0">
                <a:solidFill>
                  <a:schemeClr val="tx1"/>
                </a:solidFill>
                <a:effectLst>
                  <a:outerShdw blurRad="38100" dist="38100" dir="2700000">
                    <a:srgbClr val="FFFFFF"/>
                  </a:outerShdw>
                </a:effectLst>
                <a:latin typeface="Times New Roman" panose="02020603050405020304" charset="0"/>
              </a:rPr>
              <a:t>的利用物理存储设备，更快速的访问文件。</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en-US" sz="2800" dirty="0">
                <a:solidFill>
                  <a:srgbClr val="C00000"/>
                </a:solidFill>
                <a:latin typeface="Times New Roman" panose="02020603050405020304" charset="0"/>
              </a:rPr>
              <a:t>系统按照文件的物理结构形式和外部设备打交道，控制信息的传输。</a:t>
            </a:r>
            <a:endParaRPr lang="zh-CN" altLang="en-US" sz="2800" dirty="0">
              <a:solidFill>
                <a:srgbClr val="C00000"/>
              </a:solidFill>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8"/>
                                            </p:txEl>
                                          </p:spTgt>
                                        </p:tgtEl>
                                        <p:attrNameLst>
                                          <p:attrName>style.visibility</p:attrName>
                                        </p:attrNameLst>
                                      </p:cBhvr>
                                      <p:to>
                                        <p:strVal val="visible"/>
                                      </p:to>
                                    </p:set>
                                    <p:anim calcmode="lin" valueType="num">
                                      <p:cBhvr>
                                        <p:cTn id="7" dur="500" fill="hold"/>
                                        <p:tgtEl>
                                          <p:spTgt spid="12291">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8" end="37"/>
                                            </p:txEl>
                                          </p:spTgt>
                                        </p:tgtEl>
                                        <p:attrNameLst>
                                          <p:attrName>style.visibility</p:attrName>
                                        </p:attrNameLst>
                                      </p:cBhvr>
                                      <p:to>
                                        <p:strVal val="visible"/>
                                      </p:to>
                                    </p:set>
                                    <p:anim calcmode="lin" valueType="num">
                                      <p:cBhvr>
                                        <p:cTn id="13" dur="500" fill="hold"/>
                                        <p:tgtEl>
                                          <p:spTgt spid="12291">
                                            <p:txEl>
                                              <p:charRg st="18" end="37"/>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8"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37" end="75"/>
                                            </p:txEl>
                                          </p:spTgt>
                                        </p:tgtEl>
                                        <p:attrNameLst>
                                          <p:attrName>style.visibility</p:attrName>
                                        </p:attrNameLst>
                                      </p:cBhvr>
                                      <p:to>
                                        <p:strVal val="visible"/>
                                      </p:to>
                                    </p:set>
                                    <p:anim calcmode="lin" valueType="num">
                                      <p:cBhvr>
                                        <p:cTn id="19" dur="500" fill="hold"/>
                                        <p:tgtEl>
                                          <p:spTgt spid="12291">
                                            <p:txEl>
                                              <p:charRg st="37" end="75"/>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37"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75" end="95"/>
                                            </p:txEl>
                                          </p:spTgt>
                                        </p:tgtEl>
                                        <p:attrNameLst>
                                          <p:attrName>style.visibility</p:attrName>
                                        </p:attrNameLst>
                                      </p:cBhvr>
                                      <p:to>
                                        <p:strVal val="visible"/>
                                      </p:to>
                                    </p:set>
                                    <p:anim calcmode="lin" valueType="num">
                                      <p:cBhvr>
                                        <p:cTn id="25" dur="500" fill="hold"/>
                                        <p:tgtEl>
                                          <p:spTgt spid="12291">
                                            <p:txEl>
                                              <p:charRg st="75" end="95"/>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75" end="9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95" end="118"/>
                                            </p:txEl>
                                          </p:spTgt>
                                        </p:tgtEl>
                                        <p:attrNameLst>
                                          <p:attrName>style.visibility</p:attrName>
                                        </p:attrNameLst>
                                      </p:cBhvr>
                                      <p:to>
                                        <p:strVal val="visible"/>
                                      </p:to>
                                    </p:set>
                                    <p:anim calcmode="lin" valueType="num">
                                      <p:cBhvr>
                                        <p:cTn id="31" dur="500" fill="hold"/>
                                        <p:tgtEl>
                                          <p:spTgt spid="12291">
                                            <p:txEl>
                                              <p:charRg st="95" end="118"/>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95" end="1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charRg st="118" end="150"/>
                                            </p:txEl>
                                          </p:spTgt>
                                        </p:tgtEl>
                                        <p:attrNameLst>
                                          <p:attrName>style.visibility</p:attrName>
                                        </p:attrNameLst>
                                      </p:cBhvr>
                                      <p:to>
                                        <p:strVal val="visible"/>
                                      </p:to>
                                    </p:set>
                                    <p:anim calcmode="lin" valueType="num">
                                      <p:cBhvr>
                                        <p:cTn id="37" dur="500" fill="hold"/>
                                        <p:tgtEl>
                                          <p:spTgt spid="12291">
                                            <p:txEl>
                                              <p:charRg st="118" end="150"/>
                                            </p:txEl>
                                          </p:spTgt>
                                        </p:tgtEl>
                                        <p:attrNameLst>
                                          <p:attrName>ppt_x</p:attrName>
                                        </p:attrNameLst>
                                      </p:cBhvr>
                                      <p:tavLst>
                                        <p:tav tm="0">
                                          <p:val>
                                            <p:strVal val="0-#ppt_w/2"/>
                                          </p:val>
                                        </p:tav>
                                        <p:tav tm="100000">
                                          <p:val>
                                            <p:strVal val="#ppt_x"/>
                                          </p:val>
                                        </p:tav>
                                      </p:tavLst>
                                    </p:anim>
                                    <p:anim calcmode="lin" valueType="num">
                                      <p:cBhvr>
                                        <p:cTn id="38" dur="500" fill="hold"/>
                                        <p:tgtEl>
                                          <p:spTgt spid="12291">
                                            <p:txEl>
                                              <p:charRg st="118"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矩形 103425"/>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anose="02010600030101010101" pitchFamily="2" charset="-122"/>
                <a:cs typeface="+mn-ea"/>
              </a:rPr>
              <a:t>第</a:t>
            </a:r>
            <a:r>
              <a:rPr lang="en-US" altLang="zh-CN" sz="4400" b="1" strike="noStrike" noProof="1">
                <a:solidFill>
                  <a:srgbClr val="990000"/>
                </a:solidFill>
                <a:latin typeface="Times New Roman" panose="02020603050405020304" charset="0"/>
                <a:ea typeface="宋体" panose="02010600030101010101" pitchFamily="2" charset="-122"/>
                <a:cs typeface="+mn-ea"/>
              </a:rPr>
              <a:t>8</a:t>
            </a:r>
            <a:r>
              <a:rPr lang="zh-CN" altLang="en-US" sz="4400" b="1" strike="noStrike" noProof="1">
                <a:solidFill>
                  <a:srgbClr val="990000"/>
                </a:solidFill>
                <a:latin typeface="Arial" panose="02080604020202020204" pitchFamily="34" charset="0"/>
                <a:ea typeface="宋体" panose="02010600030101010101" pitchFamily="2" charset="-122"/>
                <a:cs typeface="+mn-ea"/>
              </a:rPr>
              <a:t>章  文件系统</a:t>
            </a:r>
            <a:endParaRPr lang="zh-CN" altLang="en-US" sz="4400" b="1" strike="noStrike" noProof="1">
              <a:solidFill>
                <a:srgbClr val="99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anose="02010600030101010101" pitchFamily="2" charset="-122"/>
                <a:cs typeface="+mn-ea"/>
              </a:rPr>
              <a:t>小结</a:t>
            </a:r>
            <a:endParaRPr lang="zh-CN" altLang="en-US" sz="4400" b="1" strike="noStrike" noProof="1">
              <a:solidFill>
                <a:srgbClr val="99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113666" name="内容占位符 1034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3428" name="矩形 103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6">
                                            <p:txEl>
                                              <p:charRg st="1" end="11"/>
                                            </p:txEl>
                                          </p:spTgt>
                                        </p:tgtEl>
                                        <p:attrNameLst>
                                          <p:attrName>style.visibility</p:attrName>
                                        </p:attrNameLst>
                                      </p:cBhvr>
                                      <p:to>
                                        <p:strVal val="visible"/>
                                      </p:to>
                                    </p:set>
                                    <p:anim calcmode="lin" valueType="num">
                                      <p:cBhvr additive="base">
                                        <p:cTn id="7" dur="500" fill="hold"/>
                                        <p:tgtEl>
                                          <p:spTgt spid="10342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6">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426">
                                            <p:txEl>
                                              <p:charRg st="11" end="14"/>
                                            </p:txEl>
                                          </p:spTgt>
                                        </p:tgtEl>
                                        <p:attrNameLst>
                                          <p:attrName>style.visibility</p:attrName>
                                        </p:attrNameLst>
                                      </p:cBhvr>
                                      <p:to>
                                        <p:strVal val="visible"/>
                                      </p:to>
                                    </p:set>
                                    <p:anim calcmode="lin" valueType="num">
                                      <p:cBhvr additive="base">
                                        <p:cTn id="11" dur="500" fill="hold"/>
                                        <p:tgtEl>
                                          <p:spTgt spid="103426">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3426">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框 10444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70</a:t>
            </a:r>
            <a:endParaRPr lang="en-US" altLang="zh-CN" b="0">
              <a:solidFill>
                <a:schemeClr val="tx2"/>
              </a:solidFill>
              <a:latin typeface="Times New Roman" panose="02020603050405020304" charset="0"/>
              <a:ea typeface="宋体" panose="02010600030101010101" pitchFamily="2" charset="-122"/>
            </a:endParaRPr>
          </a:p>
        </p:txBody>
      </p:sp>
      <p:sp>
        <p:nvSpPr>
          <p:cNvPr id="104451" name="矩形 104450"/>
          <p:cNvSpPr/>
          <p:nvPr/>
        </p:nvSpPr>
        <p:spPr>
          <a:xfrm>
            <a:off x="533400" y="655638"/>
            <a:ext cx="8262938" cy="3992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anose="02010600030101010101" pitchFamily="2" charset="-122"/>
                <a:cs typeface="+mn-ea"/>
              </a:rPr>
              <a:t>文件系统基本概念</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spcAft>
                <a:spcPct val="20000"/>
              </a:spcAft>
            </a:pPr>
            <a:r>
              <a:rPr lang="zh-CN" altLang="en-US" sz="2000" b="1" strike="noStrike" noProof="1">
                <a:solidFill>
                  <a:schemeClr val="tx1"/>
                </a:solidFill>
                <a:latin typeface="Times New Roman" panose="02020603050405020304" charset="0"/>
                <a:ea typeface="宋体" panose="02010600030101010101" pitchFamily="2" charset="-122"/>
                <a:cs typeface="+mn-cs"/>
              </a:rPr>
              <a:t>文件、文件系统   定义</a:t>
            </a:r>
            <a:endParaRPr lang="zh-CN" altLang="en-US" sz="2000" b="1"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anose="02010600030101010101" pitchFamily="2" charset="-122"/>
                <a:cs typeface="+mn-ea"/>
              </a:rPr>
              <a:t>文件结构</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文件的逻辑结构</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流式文件  记录式文件</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文件的存取方法</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顺序存取   随机存取</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4452" name="矩形 1044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9"/>
                                            </p:txEl>
                                          </p:spTgt>
                                        </p:tgtEl>
                                        <p:attrNameLst>
                                          <p:attrName>style.visibility</p:attrName>
                                        </p:attrNameLst>
                                      </p:cBhvr>
                                      <p:to>
                                        <p:strVal val="visible"/>
                                      </p:to>
                                    </p:set>
                                    <p:anim calcmode="lin" valueType="num">
                                      <p:cBhvr additive="base">
                                        <p:cTn id="7" dur="500" fill="hold"/>
                                        <p:tgtEl>
                                          <p:spTgt spid="10445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1">
                                            <p:txEl>
                                              <p:charRg st="9" end="22"/>
                                            </p:txEl>
                                          </p:spTgt>
                                        </p:tgtEl>
                                        <p:attrNameLst>
                                          <p:attrName>style.visibility</p:attrName>
                                        </p:attrNameLst>
                                      </p:cBhvr>
                                      <p:to>
                                        <p:strVal val="visible"/>
                                      </p:to>
                                    </p:set>
                                    <p:anim calcmode="lin" valueType="num">
                                      <p:cBhvr additive="base">
                                        <p:cTn id="11" dur="500" fill="hold"/>
                                        <p:tgtEl>
                                          <p:spTgt spid="104451">
                                            <p:txEl>
                                              <p:charRg st="9"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1">
                                            <p:txEl>
                                              <p:charRg st="9"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1">
                                            <p:txEl>
                                              <p:charRg st="22" end="27"/>
                                            </p:txEl>
                                          </p:spTgt>
                                        </p:tgtEl>
                                        <p:attrNameLst>
                                          <p:attrName>style.visibility</p:attrName>
                                        </p:attrNameLst>
                                      </p:cBhvr>
                                      <p:to>
                                        <p:strVal val="visible"/>
                                      </p:to>
                                    </p:set>
                                    <p:anim calcmode="lin" valueType="num">
                                      <p:cBhvr additive="base">
                                        <p:cTn id="15" dur="500" fill="hold"/>
                                        <p:tgtEl>
                                          <p:spTgt spid="104451">
                                            <p:txEl>
                                              <p:charRg st="22" end="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451">
                                            <p:txEl>
                                              <p:charRg st="22" end="2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1">
                                            <p:txEl>
                                              <p:charRg st="27" end="35"/>
                                            </p:txEl>
                                          </p:spTgt>
                                        </p:tgtEl>
                                        <p:attrNameLst>
                                          <p:attrName>style.visibility</p:attrName>
                                        </p:attrNameLst>
                                      </p:cBhvr>
                                      <p:to>
                                        <p:strVal val="visible"/>
                                      </p:to>
                                    </p:set>
                                    <p:anim calcmode="lin" valueType="num">
                                      <p:cBhvr additive="base">
                                        <p:cTn id="19" dur="500" fill="hold"/>
                                        <p:tgtEl>
                                          <p:spTgt spid="104451">
                                            <p:txEl>
                                              <p:charRg st="2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7"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1">
                                            <p:txEl>
                                              <p:charRg st="35" end="47"/>
                                            </p:txEl>
                                          </p:spTgt>
                                        </p:tgtEl>
                                        <p:attrNameLst>
                                          <p:attrName>style.visibility</p:attrName>
                                        </p:attrNameLst>
                                      </p:cBhvr>
                                      <p:to>
                                        <p:strVal val="visible"/>
                                      </p:to>
                                    </p:set>
                                    <p:anim calcmode="lin" valueType="num">
                                      <p:cBhvr additive="base">
                                        <p:cTn id="23" dur="500" fill="hold"/>
                                        <p:tgtEl>
                                          <p:spTgt spid="104451">
                                            <p:txEl>
                                              <p:charRg st="35" end="4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35" end="4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1">
                                            <p:txEl>
                                              <p:charRg st="47" end="55"/>
                                            </p:txEl>
                                          </p:spTgt>
                                        </p:tgtEl>
                                        <p:attrNameLst>
                                          <p:attrName>style.visibility</p:attrName>
                                        </p:attrNameLst>
                                      </p:cBhvr>
                                      <p:to>
                                        <p:strVal val="visible"/>
                                      </p:to>
                                    </p:set>
                                    <p:anim calcmode="lin" valueType="num">
                                      <p:cBhvr additive="base">
                                        <p:cTn id="27" dur="500" fill="hold"/>
                                        <p:tgtEl>
                                          <p:spTgt spid="104451">
                                            <p:txEl>
                                              <p:charRg st="47" end="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charRg st="47" end="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1">
                                            <p:txEl>
                                              <p:charRg st="55" end="67"/>
                                            </p:txEl>
                                          </p:spTgt>
                                        </p:tgtEl>
                                        <p:attrNameLst>
                                          <p:attrName>style.visibility</p:attrName>
                                        </p:attrNameLst>
                                      </p:cBhvr>
                                      <p:to>
                                        <p:strVal val="visible"/>
                                      </p:to>
                                    </p:set>
                                    <p:anim calcmode="lin" valueType="num">
                                      <p:cBhvr additive="base">
                                        <p:cTn id="31" dur="500" fill="hold"/>
                                        <p:tgtEl>
                                          <p:spTgt spid="104451">
                                            <p:txEl>
                                              <p:charRg st="55" end="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charRg st="55" end="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10547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71</a:t>
            </a:r>
            <a:endParaRPr lang="en-US" altLang="zh-CN" b="0">
              <a:solidFill>
                <a:schemeClr val="tx2"/>
              </a:solidFill>
              <a:latin typeface="Times New Roman" panose="02020603050405020304" charset="0"/>
              <a:ea typeface="宋体" panose="02010600030101010101" pitchFamily="2" charset="-122"/>
            </a:endParaRPr>
          </a:p>
        </p:txBody>
      </p:sp>
      <p:sp>
        <p:nvSpPr>
          <p:cNvPr id="105475" name="矩形 105474"/>
          <p:cNvSpPr/>
          <p:nvPr/>
        </p:nvSpPr>
        <p:spPr>
          <a:xfrm>
            <a:off x="533400" y="655638"/>
            <a:ext cx="8262938" cy="2522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文件的物理结构</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连续文件定义、结构、特点</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串联文件定义、结构、特点</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索引文件定义、结构、特点、</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    一级间接索引结构、二级间接索引结构</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5476" name="矩形 1054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
        <p:nvSpPr>
          <p:cNvPr id="105477" name="矩形 105476"/>
          <p:cNvSpPr/>
          <p:nvPr/>
        </p:nvSpPr>
        <p:spPr>
          <a:xfrm>
            <a:off x="533400" y="3227388"/>
            <a:ext cx="8262938" cy="297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anose="02010600030101010101" pitchFamily="2" charset="-122"/>
                <a:cs typeface="+mn-ea"/>
              </a:rPr>
              <a:t>文件目录</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文件目录项内容</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重名问题，解决办法</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树型文件目录</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文件路径名，当前目录</a:t>
            </a:r>
            <a:endParaRPr lang="zh-CN" altLang="en-US" sz="2400" b="1"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charRg st="0" end="8"/>
                                            </p:txEl>
                                          </p:spTgt>
                                        </p:tgtEl>
                                        <p:attrNameLst>
                                          <p:attrName>style.visibility</p:attrName>
                                        </p:attrNameLst>
                                      </p:cBhvr>
                                      <p:to>
                                        <p:strVal val="visible"/>
                                      </p:to>
                                    </p:set>
                                    <p:anim calcmode="lin" valueType="num">
                                      <p:cBhvr additive="base">
                                        <p:cTn id="7" dur="500" fill="hold"/>
                                        <p:tgtEl>
                                          <p:spTgt spid="10547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475">
                                            <p:txEl>
                                              <p:charRg st="8" end="21"/>
                                            </p:txEl>
                                          </p:spTgt>
                                        </p:tgtEl>
                                        <p:attrNameLst>
                                          <p:attrName>style.visibility</p:attrName>
                                        </p:attrNameLst>
                                      </p:cBhvr>
                                      <p:to>
                                        <p:strVal val="visible"/>
                                      </p:to>
                                    </p:set>
                                    <p:anim calcmode="lin" valueType="num">
                                      <p:cBhvr additive="base">
                                        <p:cTn id="11" dur="500" fill="hold"/>
                                        <p:tgtEl>
                                          <p:spTgt spid="105475">
                                            <p:txEl>
                                              <p:charRg st="8"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charRg st="8" end="2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475">
                                            <p:txEl>
                                              <p:charRg st="21" end="34"/>
                                            </p:txEl>
                                          </p:spTgt>
                                        </p:tgtEl>
                                        <p:attrNameLst>
                                          <p:attrName>style.visibility</p:attrName>
                                        </p:attrNameLst>
                                      </p:cBhvr>
                                      <p:to>
                                        <p:strVal val="visible"/>
                                      </p:to>
                                    </p:set>
                                    <p:anim calcmode="lin" valueType="num">
                                      <p:cBhvr additive="base">
                                        <p:cTn id="15" dur="500" fill="hold"/>
                                        <p:tgtEl>
                                          <p:spTgt spid="105475">
                                            <p:txEl>
                                              <p:charRg st="21"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5475">
                                            <p:txEl>
                                              <p:charRg st="21"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5475">
                                            <p:txEl>
                                              <p:charRg st="34" end="48"/>
                                            </p:txEl>
                                          </p:spTgt>
                                        </p:tgtEl>
                                        <p:attrNameLst>
                                          <p:attrName>style.visibility</p:attrName>
                                        </p:attrNameLst>
                                      </p:cBhvr>
                                      <p:to>
                                        <p:strVal val="visible"/>
                                      </p:to>
                                    </p:set>
                                    <p:anim calcmode="lin" valueType="num">
                                      <p:cBhvr additive="base">
                                        <p:cTn id="19" dur="500" fill="hold"/>
                                        <p:tgtEl>
                                          <p:spTgt spid="105475">
                                            <p:txEl>
                                              <p:charRg st="34"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34"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5475">
                                            <p:txEl>
                                              <p:charRg st="48" end="70"/>
                                            </p:txEl>
                                          </p:spTgt>
                                        </p:tgtEl>
                                        <p:attrNameLst>
                                          <p:attrName>style.visibility</p:attrName>
                                        </p:attrNameLst>
                                      </p:cBhvr>
                                      <p:to>
                                        <p:strVal val="visible"/>
                                      </p:to>
                                    </p:set>
                                    <p:anim calcmode="lin" valueType="num">
                                      <p:cBhvr additive="base">
                                        <p:cTn id="23" dur="500" fill="hold"/>
                                        <p:tgtEl>
                                          <p:spTgt spid="105475">
                                            <p:txEl>
                                              <p:charRg st="48" end="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5475">
                                            <p:txEl>
                                              <p:charRg st="48" end="7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5477">
                                            <p:txEl>
                                              <p:charRg st="0" end="5"/>
                                            </p:txEl>
                                          </p:spTgt>
                                        </p:tgtEl>
                                        <p:attrNameLst>
                                          <p:attrName>style.visibility</p:attrName>
                                        </p:attrNameLst>
                                      </p:cBhvr>
                                      <p:to>
                                        <p:strVal val="visible"/>
                                      </p:to>
                                    </p:set>
                                    <p:anim calcmode="lin" valueType="num">
                                      <p:cBhvr additive="base">
                                        <p:cTn id="29" dur="500" fill="hold"/>
                                        <p:tgtEl>
                                          <p:spTgt spid="105477">
                                            <p:txEl>
                                              <p:charRg st="0"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7">
                                            <p:txEl>
                                              <p:charRg st="0"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5477">
                                            <p:txEl>
                                              <p:charRg st="5" end="13"/>
                                            </p:txEl>
                                          </p:spTgt>
                                        </p:tgtEl>
                                        <p:attrNameLst>
                                          <p:attrName>style.visibility</p:attrName>
                                        </p:attrNameLst>
                                      </p:cBhvr>
                                      <p:to>
                                        <p:strVal val="visible"/>
                                      </p:to>
                                    </p:set>
                                    <p:anim calcmode="lin" valueType="num">
                                      <p:cBhvr additive="base">
                                        <p:cTn id="33" dur="500" fill="hold"/>
                                        <p:tgtEl>
                                          <p:spTgt spid="105477">
                                            <p:txEl>
                                              <p:charRg st="5" end="1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5477">
                                            <p:txEl>
                                              <p:charRg st="5" end="13"/>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05477">
                                            <p:txEl>
                                              <p:charRg st="13" end="23"/>
                                            </p:txEl>
                                          </p:spTgt>
                                        </p:tgtEl>
                                        <p:attrNameLst>
                                          <p:attrName>style.visibility</p:attrName>
                                        </p:attrNameLst>
                                      </p:cBhvr>
                                      <p:to>
                                        <p:strVal val="visible"/>
                                      </p:to>
                                    </p:set>
                                    <p:anim calcmode="lin" valueType="num">
                                      <p:cBhvr additive="base">
                                        <p:cTn id="37" dur="500" fill="hold"/>
                                        <p:tgtEl>
                                          <p:spTgt spid="105477">
                                            <p:txEl>
                                              <p:charRg st="13" end="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7">
                                            <p:txEl>
                                              <p:charRg st="13" end="2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05477">
                                            <p:txEl>
                                              <p:charRg st="23" end="30"/>
                                            </p:txEl>
                                          </p:spTgt>
                                        </p:tgtEl>
                                        <p:attrNameLst>
                                          <p:attrName>style.visibility</p:attrName>
                                        </p:attrNameLst>
                                      </p:cBhvr>
                                      <p:to>
                                        <p:strVal val="visible"/>
                                      </p:to>
                                    </p:set>
                                    <p:anim calcmode="lin" valueType="num">
                                      <p:cBhvr additive="base">
                                        <p:cTn id="41" dur="500" fill="hold"/>
                                        <p:tgtEl>
                                          <p:spTgt spid="105477">
                                            <p:txEl>
                                              <p:charRg st="23" end="3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5477">
                                            <p:txEl>
                                              <p:charRg st="23"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05477">
                                            <p:txEl>
                                              <p:charRg st="30" end="41"/>
                                            </p:txEl>
                                          </p:spTgt>
                                        </p:tgtEl>
                                        <p:attrNameLst>
                                          <p:attrName>style.visibility</p:attrName>
                                        </p:attrNameLst>
                                      </p:cBhvr>
                                      <p:to>
                                        <p:strVal val="visible"/>
                                      </p:to>
                                    </p:set>
                                    <p:anim calcmode="lin" valueType="num">
                                      <p:cBhvr additive="base">
                                        <p:cTn id="45" dur="500" fill="hold"/>
                                        <p:tgtEl>
                                          <p:spTgt spid="105477">
                                            <p:txEl>
                                              <p:charRg st="30" end="4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5477">
                                            <p:txEl>
                                              <p:charRg st="3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10649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72</a:t>
            </a:r>
            <a:endParaRPr lang="en-US" altLang="zh-CN" b="0">
              <a:solidFill>
                <a:schemeClr val="tx2"/>
              </a:solidFill>
              <a:latin typeface="Times New Roman" panose="02020603050405020304" charset="0"/>
              <a:ea typeface="宋体" panose="02010600030101010101" pitchFamily="2" charset="-122"/>
            </a:endParaRPr>
          </a:p>
        </p:txBody>
      </p:sp>
      <p:sp>
        <p:nvSpPr>
          <p:cNvPr id="106499" name="矩形 106498"/>
          <p:cNvSpPr/>
          <p:nvPr/>
        </p:nvSpPr>
        <p:spPr>
          <a:xfrm>
            <a:off x="533400" y="627063"/>
            <a:ext cx="8262938" cy="551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anose="02010600030101010101" pitchFamily="2" charset="-122"/>
                <a:cs typeface="+mn-ea"/>
              </a:rPr>
              <a:t>文件共享与安全</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文件共享</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文件共享定义</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存取权限验证方法</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文件安全的定义</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用文件名加快文件的查找</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建立当前目录</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链接技术</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6500" name="矩形 1064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499">
                                            <p:txEl>
                                              <p:charRg st="0" end="8"/>
                                            </p:txEl>
                                          </p:spTgt>
                                        </p:tgtEl>
                                        <p:attrNameLst>
                                          <p:attrName>style.visibility</p:attrName>
                                        </p:attrNameLst>
                                      </p:cBhvr>
                                      <p:to>
                                        <p:strVal val="visible"/>
                                      </p:to>
                                    </p:set>
                                    <p:anim calcmode="lin" valueType="num">
                                      <p:cBhvr additive="base">
                                        <p:cTn id="7" dur="500" fill="hold"/>
                                        <p:tgtEl>
                                          <p:spTgt spid="1064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499">
                                            <p:txEl>
                                              <p:charRg st="8" end="13"/>
                                            </p:txEl>
                                          </p:spTgt>
                                        </p:tgtEl>
                                        <p:attrNameLst>
                                          <p:attrName>style.visibility</p:attrName>
                                        </p:attrNameLst>
                                      </p:cBhvr>
                                      <p:to>
                                        <p:strVal val="visible"/>
                                      </p:to>
                                    </p:set>
                                    <p:anim calcmode="lin" valueType="num">
                                      <p:cBhvr additive="base">
                                        <p:cTn id="11" dur="500" fill="hold"/>
                                        <p:tgtEl>
                                          <p:spTgt spid="106499">
                                            <p:txEl>
                                              <p:charRg st="8"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6499">
                                            <p:txEl>
                                              <p:charRg st="8" end="1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6499">
                                            <p:txEl>
                                              <p:charRg st="13" end="20"/>
                                            </p:txEl>
                                          </p:spTgt>
                                        </p:tgtEl>
                                        <p:attrNameLst>
                                          <p:attrName>style.visibility</p:attrName>
                                        </p:attrNameLst>
                                      </p:cBhvr>
                                      <p:to>
                                        <p:strVal val="visible"/>
                                      </p:to>
                                    </p:set>
                                    <p:anim calcmode="lin" valueType="num">
                                      <p:cBhvr additive="base">
                                        <p:cTn id="15" dur="500" fill="hold"/>
                                        <p:tgtEl>
                                          <p:spTgt spid="106499">
                                            <p:txEl>
                                              <p:charRg st="13" end="2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6499">
                                            <p:txEl>
                                              <p:charRg st="13" end="2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6499">
                                            <p:txEl>
                                              <p:charRg st="20" end="29"/>
                                            </p:txEl>
                                          </p:spTgt>
                                        </p:tgtEl>
                                        <p:attrNameLst>
                                          <p:attrName>style.visibility</p:attrName>
                                        </p:attrNameLst>
                                      </p:cBhvr>
                                      <p:to>
                                        <p:strVal val="visible"/>
                                      </p:to>
                                    </p:set>
                                    <p:anim calcmode="lin" valueType="num">
                                      <p:cBhvr additive="base">
                                        <p:cTn id="19" dur="500" fill="hold"/>
                                        <p:tgtEl>
                                          <p:spTgt spid="106499">
                                            <p:txEl>
                                              <p:charRg st="20"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charRg st="20"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6499">
                                            <p:txEl>
                                              <p:charRg st="29" end="37"/>
                                            </p:txEl>
                                          </p:spTgt>
                                        </p:tgtEl>
                                        <p:attrNameLst>
                                          <p:attrName>style.visibility</p:attrName>
                                        </p:attrNameLst>
                                      </p:cBhvr>
                                      <p:to>
                                        <p:strVal val="visible"/>
                                      </p:to>
                                    </p:set>
                                    <p:anim calcmode="lin" valueType="num">
                                      <p:cBhvr additive="base">
                                        <p:cTn id="23" dur="500" fill="hold"/>
                                        <p:tgtEl>
                                          <p:spTgt spid="106499">
                                            <p:txEl>
                                              <p:charRg st="29"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6499">
                                            <p:txEl>
                                              <p:charRg st="29"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6499">
                                            <p:txEl>
                                              <p:charRg st="37" end="49"/>
                                            </p:txEl>
                                          </p:spTgt>
                                        </p:tgtEl>
                                        <p:attrNameLst>
                                          <p:attrName>style.visibility</p:attrName>
                                        </p:attrNameLst>
                                      </p:cBhvr>
                                      <p:to>
                                        <p:strVal val="visible"/>
                                      </p:to>
                                    </p:set>
                                    <p:anim calcmode="lin" valueType="num">
                                      <p:cBhvr additive="base">
                                        <p:cTn id="27" dur="500" fill="hold"/>
                                        <p:tgtEl>
                                          <p:spTgt spid="106499">
                                            <p:txEl>
                                              <p:charRg st="37" end="4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6499">
                                            <p:txEl>
                                              <p:charRg st="37" end="4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6499">
                                            <p:txEl>
                                              <p:charRg st="49" end="56"/>
                                            </p:txEl>
                                          </p:spTgt>
                                        </p:tgtEl>
                                        <p:attrNameLst>
                                          <p:attrName>style.visibility</p:attrName>
                                        </p:attrNameLst>
                                      </p:cBhvr>
                                      <p:to>
                                        <p:strVal val="visible"/>
                                      </p:to>
                                    </p:set>
                                    <p:anim calcmode="lin" valueType="num">
                                      <p:cBhvr additive="base">
                                        <p:cTn id="31" dur="500" fill="hold"/>
                                        <p:tgtEl>
                                          <p:spTgt spid="106499">
                                            <p:txEl>
                                              <p:charRg st="49"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499">
                                            <p:txEl>
                                              <p:charRg st="49" end="5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499">
                                            <p:txEl>
                                              <p:charRg st="56" end="61"/>
                                            </p:txEl>
                                          </p:spTgt>
                                        </p:tgtEl>
                                        <p:attrNameLst>
                                          <p:attrName>style.visibility</p:attrName>
                                        </p:attrNameLst>
                                      </p:cBhvr>
                                      <p:to>
                                        <p:strVal val="visible"/>
                                      </p:to>
                                    </p:set>
                                    <p:anim calcmode="lin" valueType="num">
                                      <p:cBhvr additive="base">
                                        <p:cTn id="35" dur="500" fill="hold"/>
                                        <p:tgtEl>
                                          <p:spTgt spid="106499">
                                            <p:txEl>
                                              <p:charRg st="56" end="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6499">
                                            <p:txEl>
                                              <p:charRg st="56" end="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10752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73</a:t>
            </a:r>
            <a:endParaRPr lang="en-US" altLang="zh-CN" b="0">
              <a:solidFill>
                <a:schemeClr val="tx2"/>
              </a:solidFill>
              <a:latin typeface="Times New Roman" panose="02020603050405020304" charset="0"/>
              <a:ea typeface="宋体" panose="02010600030101010101" pitchFamily="2" charset="-122"/>
            </a:endParaRPr>
          </a:p>
        </p:txBody>
      </p:sp>
      <p:sp>
        <p:nvSpPr>
          <p:cNvPr id="107523" name="矩形 107522"/>
          <p:cNvSpPr/>
          <p:nvPr/>
        </p:nvSpPr>
        <p:spPr>
          <a:xfrm>
            <a:off x="533400" y="627063"/>
            <a:ext cx="8262938" cy="3665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anose="02010600030101010101" pitchFamily="2" charset="-122"/>
                <a:cs typeface="+mn-ea"/>
              </a:rPr>
              <a:t>文件操作与文件备份</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文件操作</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常用的文件操作命令</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charset="0"/>
                <a:ea typeface="宋体" panose="02010600030101010101" pitchFamily="2" charset="-122"/>
                <a:cs typeface="+mn-cs"/>
              </a:rPr>
              <a:t>“打开文件”与“关闭文件”  定义、目的</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文件备份</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文件备份的必要性</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charset="0"/>
                <a:ea typeface="宋体" panose="02010600030101010101" pitchFamily="2" charset="-122"/>
                <a:cs typeface="+mn-cs"/>
              </a:rPr>
              <a:t>常用的两种文件备份方法：周期性备份、增量转储</a:t>
            </a:r>
            <a:endParaRPr lang="zh-CN" altLang="en-US" sz="1800" strike="noStrike" noProof="1">
              <a:solidFill>
                <a:schemeClr val="tx1"/>
              </a:solidFill>
              <a:latin typeface="Times New Roman" panose="02020603050405020304" charset="0"/>
              <a:ea typeface="宋体" panose="02010600030101010101" pitchFamily="2" charset="-122"/>
            </a:endParaRPr>
          </a:p>
        </p:txBody>
      </p:sp>
      <p:sp>
        <p:nvSpPr>
          <p:cNvPr id="107524" name="矩形 1075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7523">
                                            <p:txEl>
                                              <p:charRg st="0" end="10"/>
                                            </p:txEl>
                                          </p:spTgt>
                                        </p:tgtEl>
                                        <p:attrNameLst>
                                          <p:attrName>style.visibility</p:attrName>
                                        </p:attrNameLst>
                                      </p:cBhvr>
                                      <p:to>
                                        <p:strVal val="visible"/>
                                      </p:to>
                                    </p:set>
                                    <p:anim calcmode="lin" valueType="num">
                                      <p:cBhvr additive="base">
                                        <p:cTn id="7" dur="500" fill="hold"/>
                                        <p:tgtEl>
                                          <p:spTgt spid="10752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7523">
                                            <p:txEl>
                                              <p:charRg st="10" end="15"/>
                                            </p:txEl>
                                          </p:spTgt>
                                        </p:tgtEl>
                                        <p:attrNameLst>
                                          <p:attrName>style.visibility</p:attrName>
                                        </p:attrNameLst>
                                      </p:cBhvr>
                                      <p:to>
                                        <p:strVal val="visible"/>
                                      </p:to>
                                    </p:set>
                                    <p:anim calcmode="lin" valueType="num">
                                      <p:cBhvr additive="base">
                                        <p:cTn id="11" dur="500" fill="hold"/>
                                        <p:tgtEl>
                                          <p:spTgt spid="107523">
                                            <p:txEl>
                                              <p:charRg st="10"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charRg st="10"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7523">
                                            <p:txEl>
                                              <p:charRg st="15" end="25"/>
                                            </p:txEl>
                                          </p:spTgt>
                                        </p:tgtEl>
                                        <p:attrNameLst>
                                          <p:attrName>style.visibility</p:attrName>
                                        </p:attrNameLst>
                                      </p:cBhvr>
                                      <p:to>
                                        <p:strVal val="visible"/>
                                      </p:to>
                                    </p:set>
                                    <p:anim calcmode="lin" valueType="num">
                                      <p:cBhvr additive="base">
                                        <p:cTn id="15" dur="500" fill="hold"/>
                                        <p:tgtEl>
                                          <p:spTgt spid="107523">
                                            <p:txEl>
                                              <p:charRg st="15" end="2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charRg st="15"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7523">
                                            <p:txEl>
                                              <p:charRg st="25" end="46"/>
                                            </p:txEl>
                                          </p:spTgt>
                                        </p:tgtEl>
                                        <p:attrNameLst>
                                          <p:attrName>style.visibility</p:attrName>
                                        </p:attrNameLst>
                                      </p:cBhvr>
                                      <p:to>
                                        <p:strVal val="visible"/>
                                      </p:to>
                                    </p:set>
                                    <p:anim calcmode="lin" valueType="num">
                                      <p:cBhvr additive="base">
                                        <p:cTn id="19" dur="500" fill="hold"/>
                                        <p:tgtEl>
                                          <p:spTgt spid="107523">
                                            <p:txEl>
                                              <p:charRg st="25"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charRg st="25"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7523">
                                            <p:txEl>
                                              <p:charRg st="46" end="51"/>
                                            </p:txEl>
                                          </p:spTgt>
                                        </p:tgtEl>
                                        <p:attrNameLst>
                                          <p:attrName>style.visibility</p:attrName>
                                        </p:attrNameLst>
                                      </p:cBhvr>
                                      <p:to>
                                        <p:strVal val="visible"/>
                                      </p:to>
                                    </p:set>
                                    <p:anim calcmode="lin" valueType="num">
                                      <p:cBhvr additive="base">
                                        <p:cTn id="23" dur="500" fill="hold"/>
                                        <p:tgtEl>
                                          <p:spTgt spid="107523">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7523">
                                            <p:txEl>
                                              <p:charRg st="51" end="60"/>
                                            </p:txEl>
                                          </p:spTgt>
                                        </p:tgtEl>
                                        <p:attrNameLst>
                                          <p:attrName>style.visibility</p:attrName>
                                        </p:attrNameLst>
                                      </p:cBhvr>
                                      <p:to>
                                        <p:strVal val="visible"/>
                                      </p:to>
                                    </p:set>
                                    <p:anim calcmode="lin" valueType="num">
                                      <p:cBhvr additive="base">
                                        <p:cTn id="27" dur="500" fill="hold"/>
                                        <p:tgtEl>
                                          <p:spTgt spid="107523">
                                            <p:txEl>
                                              <p:charRg st="51" end="6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3">
                                            <p:txEl>
                                              <p:charRg st="51" end="6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7523">
                                            <p:txEl>
                                              <p:charRg st="60" end="83"/>
                                            </p:txEl>
                                          </p:spTgt>
                                        </p:tgtEl>
                                        <p:attrNameLst>
                                          <p:attrName>style.visibility</p:attrName>
                                        </p:attrNameLst>
                                      </p:cBhvr>
                                      <p:to>
                                        <p:strVal val="visible"/>
                                      </p:to>
                                    </p:set>
                                    <p:anim calcmode="lin" valueType="num">
                                      <p:cBhvr additive="base">
                                        <p:cTn id="31" dur="500" fill="hold"/>
                                        <p:tgtEl>
                                          <p:spTgt spid="107523">
                                            <p:txEl>
                                              <p:charRg st="60"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charRg st="60"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1085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74</a:t>
            </a:r>
            <a:endParaRPr lang="en-US" altLang="zh-CN" b="0">
              <a:solidFill>
                <a:schemeClr val="tx2"/>
              </a:solidFill>
              <a:latin typeface="Times New Roman" panose="02020603050405020304" charset="0"/>
              <a:ea typeface="宋体" panose="02010600030101010101" pitchFamily="2" charset="-122"/>
            </a:endParaRPr>
          </a:p>
        </p:txBody>
      </p:sp>
      <p:sp>
        <p:nvSpPr>
          <p:cNvPr id="108547" name="矩形 108546"/>
          <p:cNvSpPr/>
          <p:nvPr/>
        </p:nvSpPr>
        <p:spPr>
          <a:xfrm>
            <a:off x="533400" y="627063"/>
            <a:ext cx="8262938" cy="32750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en-US" altLang="zh-CN" sz="2400" b="1" strike="noStrike" noProof="1">
                <a:solidFill>
                  <a:srgbClr val="000099"/>
                </a:solidFill>
                <a:latin typeface="Times New Roman" panose="02020603050405020304" charset="0"/>
                <a:ea typeface="宋体" panose="02010600030101010101" pitchFamily="2" charset="-122"/>
                <a:cs typeface="+mn-ea"/>
              </a:rPr>
              <a:t>UNIX</a:t>
            </a:r>
            <a:r>
              <a:rPr lang="zh-CN" altLang="en-US" sz="2400" b="1" strike="noStrike" noProof="1">
                <a:solidFill>
                  <a:srgbClr val="000099"/>
                </a:solidFill>
                <a:latin typeface="Times New Roman" panose="02020603050405020304" charset="0"/>
                <a:ea typeface="宋体" panose="02010600030101010101" pitchFamily="2" charset="-122"/>
                <a:cs typeface="+mn-ea"/>
              </a:rPr>
              <a:t>文件系统的主要结构及实现</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zh-CN" altLang="en-US" sz="2400" b="1" strike="noStrike" noProof="1">
                <a:solidFill>
                  <a:schemeClr val="tx1"/>
                </a:solidFill>
                <a:latin typeface="Times New Roman" panose="02020603050405020304" charset="0"/>
                <a:ea typeface="宋体" panose="02010600030101010101" pitchFamily="2" charset="-122"/>
                <a:cs typeface="+mn-cs"/>
              </a:rPr>
              <a:t>文件系统的特点</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zh-CN" altLang="en-US" sz="2400" b="1" strike="noStrike" noProof="1">
                <a:solidFill>
                  <a:schemeClr val="tx1"/>
                </a:solidFill>
                <a:latin typeface="Times New Roman" panose="02020603050405020304" charset="0"/>
                <a:ea typeface="宋体" panose="02010600030101010101" pitchFamily="2" charset="-122"/>
                <a:cs typeface="+mn-cs"/>
              </a:rPr>
              <a:t>系统的索引文件结构</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文件目录项组成</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文件索引节点</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磁盘索引节点</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的结构</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rPr>
              <a:t>UNIX 7 </a:t>
            </a:r>
            <a:r>
              <a:rPr lang="zh-CN" altLang="en-US" sz="2000" strike="noStrike" noProof="1">
                <a:solidFill>
                  <a:schemeClr val="tx1"/>
                </a:solidFill>
                <a:latin typeface="Times New Roman" panose="02020603050405020304" charset="0"/>
                <a:ea typeface="宋体" panose="02010600030101010101" pitchFamily="2" charset="-122"/>
                <a:cs typeface="+mn-cs"/>
              </a:rPr>
              <a:t>版本文件索引结构</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8548" name="矩形 1085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
        <p:nvSpPr>
          <p:cNvPr id="108549" name="矩形 108548"/>
          <p:cNvSpPr/>
          <p:nvPr/>
        </p:nvSpPr>
        <p:spPr>
          <a:xfrm>
            <a:off x="1225550" y="3851275"/>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小型文件结构、大型文件结构、巨型文件结构</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在此三种结构下，系统能支持的文件最大的字节数的计算</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8550" name="矩形 108549"/>
          <p:cNvSpPr/>
          <p:nvPr/>
        </p:nvSpPr>
        <p:spPr>
          <a:xfrm>
            <a:off x="519113" y="4835525"/>
            <a:ext cx="7785100"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rPr>
              <a:t>UNIX system V</a:t>
            </a:r>
            <a:r>
              <a:rPr lang="zh-CN" altLang="en-US" sz="2000" strike="noStrike" noProof="1">
                <a:solidFill>
                  <a:schemeClr val="tx1"/>
                </a:solidFill>
                <a:latin typeface="Times New Roman" panose="02020603050405020304" charset="0"/>
                <a:ea typeface="宋体" panose="02010600030101010101" pitchFamily="2" charset="-122"/>
                <a:cs typeface="+mn-cs"/>
              </a:rPr>
              <a:t>的文件索引结构</a:t>
            </a:r>
            <a:endParaRPr lang="zh-CN" altLang="en-US" sz="20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8547">
                                            <p:txEl>
                                              <p:charRg st="0" end="17"/>
                                            </p:txEl>
                                          </p:spTgt>
                                        </p:tgtEl>
                                        <p:attrNameLst>
                                          <p:attrName>style.visibility</p:attrName>
                                        </p:attrNameLst>
                                      </p:cBhvr>
                                      <p:to>
                                        <p:strVal val="visible"/>
                                      </p:to>
                                    </p:set>
                                    <p:anim calcmode="lin" valueType="num">
                                      <p:cBhvr additive="base">
                                        <p:cTn id="7" dur="500" fill="hold"/>
                                        <p:tgtEl>
                                          <p:spTgt spid="108547">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8547">
                                            <p:txEl>
                                              <p:charRg st="17" end="29"/>
                                            </p:txEl>
                                          </p:spTgt>
                                        </p:tgtEl>
                                        <p:attrNameLst>
                                          <p:attrName>style.visibility</p:attrName>
                                        </p:attrNameLst>
                                      </p:cBhvr>
                                      <p:to>
                                        <p:strVal val="visible"/>
                                      </p:to>
                                    </p:set>
                                    <p:anim calcmode="lin" valueType="num">
                                      <p:cBhvr additive="base">
                                        <p:cTn id="11" dur="500" fill="hold"/>
                                        <p:tgtEl>
                                          <p:spTgt spid="108547">
                                            <p:txEl>
                                              <p:charRg st="17"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charRg st="17"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8547">
                                            <p:txEl>
                                              <p:charRg st="29" end="43"/>
                                            </p:txEl>
                                          </p:spTgt>
                                        </p:tgtEl>
                                        <p:attrNameLst>
                                          <p:attrName>style.visibility</p:attrName>
                                        </p:attrNameLst>
                                      </p:cBhvr>
                                      <p:to>
                                        <p:strVal val="visible"/>
                                      </p:to>
                                    </p:set>
                                    <p:anim calcmode="lin" valueType="num">
                                      <p:cBhvr additive="base">
                                        <p:cTn id="15" dur="500" fill="hold"/>
                                        <p:tgtEl>
                                          <p:spTgt spid="108547">
                                            <p:txEl>
                                              <p:charRg st="29" end="4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8547">
                                            <p:txEl>
                                              <p:charRg st="29" end="4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8547">
                                            <p:txEl>
                                              <p:charRg st="43" end="51"/>
                                            </p:txEl>
                                          </p:spTgt>
                                        </p:tgtEl>
                                        <p:attrNameLst>
                                          <p:attrName>style.visibility</p:attrName>
                                        </p:attrNameLst>
                                      </p:cBhvr>
                                      <p:to>
                                        <p:strVal val="visible"/>
                                      </p:to>
                                    </p:set>
                                    <p:anim calcmode="lin" valueType="num">
                                      <p:cBhvr additive="base">
                                        <p:cTn id="19" dur="500" fill="hold"/>
                                        <p:tgtEl>
                                          <p:spTgt spid="108547">
                                            <p:txEl>
                                              <p:charRg st="43"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charRg st="43" end="5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8547">
                                            <p:txEl>
                                              <p:charRg st="51" end="69"/>
                                            </p:txEl>
                                          </p:spTgt>
                                        </p:tgtEl>
                                        <p:attrNameLst>
                                          <p:attrName>style.visibility</p:attrName>
                                        </p:attrNameLst>
                                      </p:cBhvr>
                                      <p:to>
                                        <p:strVal val="visible"/>
                                      </p:to>
                                    </p:set>
                                    <p:anim calcmode="lin" valueType="num">
                                      <p:cBhvr additive="base">
                                        <p:cTn id="23" dur="500" fill="hold"/>
                                        <p:tgtEl>
                                          <p:spTgt spid="108547">
                                            <p:txEl>
                                              <p:charRg st="51"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charRg st="51"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8547">
                                            <p:txEl>
                                              <p:charRg st="69" end="85"/>
                                            </p:txEl>
                                          </p:spTgt>
                                        </p:tgtEl>
                                        <p:attrNameLst>
                                          <p:attrName>style.visibility</p:attrName>
                                        </p:attrNameLst>
                                      </p:cBhvr>
                                      <p:to>
                                        <p:strVal val="visible"/>
                                      </p:to>
                                    </p:set>
                                    <p:anim calcmode="lin" valueType="num">
                                      <p:cBhvr additive="base">
                                        <p:cTn id="27" dur="500" fill="hold"/>
                                        <p:tgtEl>
                                          <p:spTgt spid="108547">
                                            <p:txEl>
                                              <p:charRg st="69" end="8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8547">
                                            <p:txEl>
                                              <p:charRg st="69" end="8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8549">
                                            <p:txEl>
                                              <p:charRg st="0" end="21"/>
                                            </p:txEl>
                                          </p:spTgt>
                                        </p:tgtEl>
                                        <p:attrNameLst>
                                          <p:attrName>style.visibility</p:attrName>
                                        </p:attrNameLst>
                                      </p:cBhvr>
                                      <p:to>
                                        <p:strVal val="visible"/>
                                      </p:to>
                                    </p:set>
                                    <p:anim calcmode="lin" valueType="num">
                                      <p:cBhvr additive="base">
                                        <p:cTn id="31" dur="500" fill="hold"/>
                                        <p:tgtEl>
                                          <p:spTgt spid="108549">
                                            <p:txEl>
                                              <p:charRg st="0" end="2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9">
                                            <p:txEl>
                                              <p:charRg st="0" end="21"/>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8549">
                                            <p:txEl>
                                              <p:charRg st="21" end="47"/>
                                            </p:txEl>
                                          </p:spTgt>
                                        </p:tgtEl>
                                        <p:attrNameLst>
                                          <p:attrName>style.visibility</p:attrName>
                                        </p:attrNameLst>
                                      </p:cBhvr>
                                      <p:to>
                                        <p:strVal val="visible"/>
                                      </p:to>
                                    </p:set>
                                    <p:anim calcmode="lin" valueType="num">
                                      <p:cBhvr additive="base">
                                        <p:cTn id="35" dur="500" fill="hold"/>
                                        <p:tgtEl>
                                          <p:spTgt spid="108549">
                                            <p:txEl>
                                              <p:charRg st="21" end="4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9">
                                            <p:txEl>
                                              <p:charRg st="21" end="4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8550">
                                            <p:txEl>
                                              <p:charRg st="0" end="21"/>
                                            </p:txEl>
                                          </p:spTgt>
                                        </p:tgtEl>
                                        <p:attrNameLst>
                                          <p:attrName>style.visibility</p:attrName>
                                        </p:attrNameLst>
                                      </p:cBhvr>
                                      <p:to>
                                        <p:strVal val="visible"/>
                                      </p:to>
                                    </p:set>
                                    <p:anim calcmode="lin" valueType="num">
                                      <p:cBhvr additive="base">
                                        <p:cTn id="39" dur="500" fill="hold"/>
                                        <p:tgtEl>
                                          <p:spTgt spid="108550">
                                            <p:txEl>
                                              <p:charRg st="0" end="2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8550">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文本框 1095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75</a:t>
            </a:r>
            <a:endParaRPr lang="en-US" altLang="zh-CN" b="0">
              <a:solidFill>
                <a:schemeClr val="tx2"/>
              </a:solidFill>
              <a:latin typeface="Times New Roman" panose="02020603050405020304" charset="0"/>
              <a:ea typeface="宋体" panose="02010600030101010101" pitchFamily="2" charset="-122"/>
            </a:endParaRPr>
          </a:p>
        </p:txBody>
      </p:sp>
      <p:sp>
        <p:nvSpPr>
          <p:cNvPr id="109571" name="矩形 109570"/>
          <p:cNvSpPr/>
          <p:nvPr/>
        </p:nvSpPr>
        <p:spPr>
          <a:xfrm>
            <a:off x="533400" y="627063"/>
            <a:ext cx="8262938" cy="1055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zh-CN" altLang="en-US" sz="2400" b="1" strike="noStrike" noProof="1">
                <a:solidFill>
                  <a:schemeClr val="tx1"/>
                </a:solidFill>
                <a:latin typeface="Times New Roman" panose="02020603050405020304" charset="0"/>
                <a:ea typeface="宋体" panose="02010600030101010101" pitchFamily="2" charset="-122"/>
                <a:cs typeface="+mn-cs"/>
              </a:rPr>
              <a:t>系统文件目录结构</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rPr>
              <a:t>UNIX</a:t>
            </a:r>
            <a:r>
              <a:rPr lang="zh-CN" altLang="en-US" sz="2000" strike="noStrike" noProof="1">
                <a:solidFill>
                  <a:schemeClr val="tx1"/>
                </a:solidFill>
                <a:latin typeface="Times New Roman" panose="02020603050405020304" charset="0"/>
                <a:ea typeface="宋体" panose="02010600030101010101" pitchFamily="2" charset="-122"/>
                <a:cs typeface="+mn-cs"/>
              </a:rPr>
              <a:t>树型目录结构</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9572" name="矩形 1095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
        <p:nvSpPr>
          <p:cNvPr id="109573" name="矩形 109572"/>
          <p:cNvSpPr/>
          <p:nvPr/>
        </p:nvSpPr>
        <p:spPr>
          <a:xfrm>
            <a:off x="1227138" y="1646238"/>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便于随机存取的文件目录结构</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目录结构中的勾链，支持不同文件路径名共享一个文件</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9574" name="矩形 109573"/>
          <p:cNvSpPr/>
          <p:nvPr/>
        </p:nvSpPr>
        <p:spPr>
          <a:xfrm>
            <a:off x="1228725" y="4462463"/>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endParaRPr lang="en-US" altLang="zh-CN"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endParaRPr lang="en-US" altLang="zh-CN" sz="2000" strike="noStrike" noProof="1">
              <a:solidFill>
                <a:schemeClr val="tx1"/>
              </a:solidFill>
              <a:latin typeface="Times New Roman" panose="02020603050405020304" charset="0"/>
              <a:ea typeface="宋体" panose="02010600030101010101" pitchFamily="2" charset="-122"/>
            </a:endParaRPr>
          </a:p>
        </p:txBody>
      </p:sp>
      <p:sp>
        <p:nvSpPr>
          <p:cNvPr id="109575" name="矩形 109574"/>
          <p:cNvSpPr/>
          <p:nvPr/>
        </p:nvSpPr>
        <p:spPr>
          <a:xfrm>
            <a:off x="534988" y="2571750"/>
            <a:ext cx="8262938" cy="20335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zh-CN" altLang="en-US" sz="2400" b="1" strike="noStrike" noProof="1">
                <a:solidFill>
                  <a:schemeClr val="tx1"/>
                </a:solidFill>
                <a:latin typeface="Times New Roman" panose="02020603050405020304" charset="0"/>
                <a:ea typeface="宋体" panose="02010600030101010101" pitchFamily="2" charset="-122"/>
                <a:cs typeface="+mn-cs"/>
              </a:rPr>
              <a:t>系统的打开文件结构</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设置打开文件机构的必要性</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打开文件机构的组成：</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    活动</a:t>
            </a:r>
            <a:r>
              <a:rPr lang="en-US" altLang="zh-CN" sz="2000" strike="noStrike" noProof="1">
                <a:solidFill>
                  <a:schemeClr val="tx1"/>
                </a:solidFill>
                <a:latin typeface="Times New Roman" panose="02020603050405020304" charset="0"/>
                <a:ea typeface="宋体" panose="02010600030101010101" pitchFamily="2" charset="-122"/>
                <a:cs typeface="+mn-cs"/>
              </a:rPr>
              <a:t>i</a:t>
            </a:r>
            <a:r>
              <a:rPr lang="zh-CN" altLang="en-US" sz="2000" strike="noStrike" noProof="1">
                <a:solidFill>
                  <a:schemeClr val="tx1"/>
                </a:solidFill>
                <a:latin typeface="Times New Roman" panose="02020603050405020304" charset="0"/>
                <a:ea typeface="宋体" panose="02010600030101010101" pitchFamily="2" charset="-122"/>
                <a:cs typeface="+mn-cs"/>
              </a:rPr>
              <a:t>节点表、系统打开文件表、用户文件描述符表</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109576" name="矩形 109575"/>
          <p:cNvSpPr/>
          <p:nvPr/>
        </p:nvSpPr>
        <p:spPr>
          <a:xfrm>
            <a:off x="536575" y="4545013"/>
            <a:ext cx="8262938" cy="15446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anose="02010600030101010101" pitchFamily="2" charset="-122"/>
                <a:cs typeface="+mn-cs"/>
              </a:rPr>
              <a:t>文件存储器空闲块的管理</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rPr>
              <a:t>UNIX</a:t>
            </a:r>
            <a:r>
              <a:rPr lang="zh-CN" altLang="en-US" sz="2000" strike="noStrike" noProof="1">
                <a:solidFill>
                  <a:schemeClr val="tx1"/>
                </a:solidFill>
                <a:latin typeface="Times New Roman" panose="02020603050405020304" charset="0"/>
                <a:ea typeface="宋体" panose="02010600030101010101" pitchFamily="2" charset="-122"/>
                <a:cs typeface="+mn-cs"/>
              </a:rPr>
              <a:t>文件系统磁盘存储区</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文件卷</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的结构</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cs"/>
              </a:rPr>
              <a:t>空闲磁盘块的管理：成组链接法    </a:t>
            </a:r>
            <a:endParaRPr lang="zh-CN" altLang="en-US" sz="20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571">
                                            <p:txEl>
                                              <p:charRg st="0" end="13"/>
                                            </p:txEl>
                                          </p:spTgt>
                                        </p:tgtEl>
                                        <p:attrNameLst>
                                          <p:attrName>style.visibility</p:attrName>
                                        </p:attrNameLst>
                                      </p:cBhvr>
                                      <p:to>
                                        <p:strVal val="visible"/>
                                      </p:to>
                                    </p:set>
                                    <p:anim calcmode="lin" valueType="num">
                                      <p:cBhvr additive="base">
                                        <p:cTn id="7" dur="500" fill="hold"/>
                                        <p:tgtEl>
                                          <p:spTgt spid="10957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9571">
                                            <p:txEl>
                                              <p:charRg st="13" end="24"/>
                                            </p:txEl>
                                          </p:spTgt>
                                        </p:tgtEl>
                                        <p:attrNameLst>
                                          <p:attrName>style.visibility</p:attrName>
                                        </p:attrNameLst>
                                      </p:cBhvr>
                                      <p:to>
                                        <p:strVal val="visible"/>
                                      </p:to>
                                    </p:set>
                                    <p:anim calcmode="lin" valueType="num">
                                      <p:cBhvr additive="base">
                                        <p:cTn id="11" dur="500" fill="hold"/>
                                        <p:tgtEl>
                                          <p:spTgt spid="109571">
                                            <p:txEl>
                                              <p:charRg st="13" end="2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charRg st="13" end="2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9573">
                                            <p:txEl>
                                              <p:charRg st="0" end="14"/>
                                            </p:txEl>
                                          </p:spTgt>
                                        </p:tgtEl>
                                        <p:attrNameLst>
                                          <p:attrName>style.visibility</p:attrName>
                                        </p:attrNameLst>
                                      </p:cBhvr>
                                      <p:to>
                                        <p:strVal val="visible"/>
                                      </p:to>
                                    </p:set>
                                    <p:anim calcmode="lin" valueType="num">
                                      <p:cBhvr additive="base">
                                        <p:cTn id="15" dur="500" fill="hold"/>
                                        <p:tgtEl>
                                          <p:spTgt spid="109573">
                                            <p:txEl>
                                              <p:charRg st="0" end="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3">
                                            <p:txEl>
                                              <p:charRg st="0" end="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9573">
                                            <p:txEl>
                                              <p:charRg st="14" end="39"/>
                                            </p:txEl>
                                          </p:spTgt>
                                        </p:tgtEl>
                                        <p:attrNameLst>
                                          <p:attrName>style.visibility</p:attrName>
                                        </p:attrNameLst>
                                      </p:cBhvr>
                                      <p:to>
                                        <p:strVal val="visible"/>
                                      </p:to>
                                    </p:set>
                                    <p:anim calcmode="lin" valueType="num">
                                      <p:cBhvr additive="base">
                                        <p:cTn id="19" dur="500" fill="hold"/>
                                        <p:tgtEl>
                                          <p:spTgt spid="109573">
                                            <p:txEl>
                                              <p:charRg st="14"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3">
                                            <p:txEl>
                                              <p:charRg st="14" end="3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9575">
                                            <p:txEl>
                                              <p:charRg st="0" end="14"/>
                                            </p:txEl>
                                          </p:spTgt>
                                        </p:tgtEl>
                                        <p:attrNameLst>
                                          <p:attrName>style.visibility</p:attrName>
                                        </p:attrNameLst>
                                      </p:cBhvr>
                                      <p:to>
                                        <p:strVal val="visible"/>
                                      </p:to>
                                    </p:set>
                                    <p:anim calcmode="lin" valueType="num">
                                      <p:cBhvr additive="base">
                                        <p:cTn id="23" dur="500" fill="hold"/>
                                        <p:tgtEl>
                                          <p:spTgt spid="109575">
                                            <p:txEl>
                                              <p:charRg st="0" end="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9575">
                                            <p:txEl>
                                              <p:charRg st="0" end="1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9575">
                                            <p:txEl>
                                              <p:charRg st="14" end="27"/>
                                            </p:txEl>
                                          </p:spTgt>
                                        </p:tgtEl>
                                        <p:attrNameLst>
                                          <p:attrName>style.visibility</p:attrName>
                                        </p:attrNameLst>
                                      </p:cBhvr>
                                      <p:to>
                                        <p:strVal val="visible"/>
                                      </p:to>
                                    </p:set>
                                    <p:anim calcmode="lin" valueType="num">
                                      <p:cBhvr additive="base">
                                        <p:cTn id="27" dur="500" fill="hold"/>
                                        <p:tgtEl>
                                          <p:spTgt spid="109575">
                                            <p:txEl>
                                              <p:charRg st="14"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9575">
                                            <p:txEl>
                                              <p:charRg st="14" end="27"/>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9575">
                                            <p:txEl>
                                              <p:charRg st="27" end="38"/>
                                            </p:txEl>
                                          </p:spTgt>
                                        </p:tgtEl>
                                        <p:attrNameLst>
                                          <p:attrName>style.visibility</p:attrName>
                                        </p:attrNameLst>
                                      </p:cBhvr>
                                      <p:to>
                                        <p:strVal val="visible"/>
                                      </p:to>
                                    </p:set>
                                    <p:anim calcmode="lin" valueType="num">
                                      <p:cBhvr additive="base">
                                        <p:cTn id="31" dur="500" fill="hold"/>
                                        <p:tgtEl>
                                          <p:spTgt spid="109575">
                                            <p:txEl>
                                              <p:charRg st="27"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5">
                                            <p:txEl>
                                              <p:charRg st="27" end="3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9575">
                                            <p:txEl>
                                              <p:charRg st="38" end="66"/>
                                            </p:txEl>
                                          </p:spTgt>
                                        </p:tgtEl>
                                        <p:attrNameLst>
                                          <p:attrName>style.visibility</p:attrName>
                                        </p:attrNameLst>
                                      </p:cBhvr>
                                      <p:to>
                                        <p:strVal val="visible"/>
                                      </p:to>
                                    </p:set>
                                    <p:anim calcmode="lin" valueType="num">
                                      <p:cBhvr additive="base">
                                        <p:cTn id="35" dur="500" fill="hold"/>
                                        <p:tgtEl>
                                          <p:spTgt spid="109575">
                                            <p:txEl>
                                              <p:charRg st="38" end="6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9575">
                                            <p:txEl>
                                              <p:charRg st="38" end="6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9576">
                                            <p:txEl>
                                              <p:charRg st="0" end="12"/>
                                            </p:txEl>
                                          </p:spTgt>
                                        </p:tgtEl>
                                        <p:attrNameLst>
                                          <p:attrName>style.visibility</p:attrName>
                                        </p:attrNameLst>
                                      </p:cBhvr>
                                      <p:to>
                                        <p:strVal val="visible"/>
                                      </p:to>
                                    </p:set>
                                    <p:anim calcmode="lin" valueType="num">
                                      <p:cBhvr additive="base">
                                        <p:cTn id="39" dur="500" fill="hold"/>
                                        <p:tgtEl>
                                          <p:spTgt spid="109576">
                                            <p:txEl>
                                              <p:charRg st="0" end="1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9576">
                                            <p:txEl>
                                              <p:charRg st="0" end="12"/>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9576">
                                            <p:txEl>
                                              <p:charRg st="12" end="34"/>
                                            </p:txEl>
                                          </p:spTgt>
                                        </p:tgtEl>
                                        <p:attrNameLst>
                                          <p:attrName>style.visibility</p:attrName>
                                        </p:attrNameLst>
                                      </p:cBhvr>
                                      <p:to>
                                        <p:strVal val="visible"/>
                                      </p:to>
                                    </p:set>
                                    <p:anim calcmode="lin" valueType="num">
                                      <p:cBhvr additive="base">
                                        <p:cTn id="43" dur="500" fill="hold"/>
                                        <p:tgtEl>
                                          <p:spTgt spid="109576">
                                            <p:txEl>
                                              <p:charRg st="12"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6">
                                            <p:txEl>
                                              <p:charRg st="12" end="3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9576">
                                            <p:txEl>
                                              <p:charRg st="34" end="53"/>
                                            </p:txEl>
                                          </p:spTgt>
                                        </p:tgtEl>
                                        <p:attrNameLst>
                                          <p:attrName>style.visibility</p:attrName>
                                        </p:attrNameLst>
                                      </p:cBhvr>
                                      <p:to>
                                        <p:strVal val="visible"/>
                                      </p:to>
                                    </p:set>
                                    <p:anim calcmode="lin" valueType="num">
                                      <p:cBhvr additive="base">
                                        <p:cTn id="47" dur="500" fill="hold"/>
                                        <p:tgtEl>
                                          <p:spTgt spid="109576">
                                            <p:txEl>
                                              <p:charRg st="34" end="5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9576">
                                            <p:txEl>
                                              <p:charRg st="34"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文本占位符 13314"/>
          <p:cNvSpPr>
            <a:spLocks noGrp="1"/>
          </p:cNvSpPr>
          <p:nvPr>
            <p:ph idx="1"/>
          </p:nvPr>
        </p:nvSpPr>
        <p:spPr>
          <a:xfrm>
            <a:off x="304800" y="669925"/>
            <a:ext cx="8458200" cy="5149850"/>
          </a:xfrm>
        </p:spPr>
        <p:txBody>
          <a:bodyPr>
            <a:spAutoFit/>
          </a:bodyPr>
          <a:p>
            <a:pPr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3.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逻辑记录与物理记录</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(1)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逻辑记录是文件中按信息在逻辑上的独立含义来划分的信息单位。</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zh-CN" altLang="en-US" strike="noStrike" noProof="1">
                <a:solidFill>
                  <a:srgbClr val="FF0000"/>
                </a:solidFill>
                <a:effectLst/>
                <a:latin typeface="Times New Roman" panose="02020603050405020304" charset="0"/>
              </a:rPr>
              <a:t>逻辑记录是对文件进行存取操作的基本单位。</a:t>
            </a:r>
            <a:r>
              <a:rPr lang="zh-CN" altLang="en-US" strike="noStrike" noProof="1">
                <a:solidFill>
                  <a:schemeClr val="tx1"/>
                </a:solidFill>
                <a:effectLst/>
                <a:latin typeface="Times New Roman" panose="02020603050405020304" charset="0"/>
              </a:rPr>
              <a:t> </a:t>
            </a:r>
            <a:endParaRPr lang="zh-CN" altLang="en-US" strike="noStrike" noProof="1">
              <a:solidFill>
                <a:schemeClr val="tx1"/>
              </a:solidFill>
              <a:effectLst/>
              <a:latin typeface="Times New Roman" panose="02020603050405020304"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   </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(2)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物理记录</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块</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a:t>
            </a:r>
            <a:endPar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在存储介质上，由连续信息所组成的一个区域称为块，也叫物理记录。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x-none" altLang="zh-CN" strike="noStrike" noProof="1">
                <a:solidFill>
                  <a:srgbClr val="FF0000"/>
                </a:solidFill>
                <a:effectLst/>
                <a:latin typeface="Times New Roman" panose="02020603050405020304" charset="0"/>
              </a:rPr>
              <a:t>物理记录是对辅存进行存取操作的基本单位。</a:t>
            </a:r>
            <a:endParaRPr lang="x-none" altLang="zh-CN" strike="noStrike" noProof="1">
              <a:solidFill>
                <a:srgbClr val="FF0000"/>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16"/>
                                            </p:txEl>
                                          </p:spTgt>
                                        </p:tgtEl>
                                        <p:attrNameLst>
                                          <p:attrName>style.visibility</p:attrName>
                                        </p:attrNameLst>
                                      </p:cBhvr>
                                      <p:to>
                                        <p:strVal val="visible"/>
                                      </p:to>
                                    </p:set>
                                    <p:anim calcmode="lin" valueType="num">
                                      <p:cBhvr>
                                        <p:cTn id="7" dur="500" fill="hold"/>
                                        <p:tgtEl>
                                          <p:spTgt spid="13315">
                                            <p:txEl>
                                              <p:charRg st="0" end="16"/>
                                            </p:txEl>
                                          </p:spTgt>
                                        </p:tgtEl>
                                        <p:attrNameLst>
                                          <p:attrName>ppt_x</p:attrName>
                                        </p:attrNameLst>
                                      </p:cBhvr>
                                      <p:tavLst>
                                        <p:tav tm="0">
                                          <p:val>
                                            <p:strVal val="0-#ppt_w/2"/>
                                          </p:val>
                                        </p:tav>
                                        <p:tav tm="100000">
                                          <p:val>
                                            <p:strVal val="#ppt_x"/>
                                          </p:val>
                                        </p:tav>
                                      </p:tavLst>
                                    </p:anim>
                                    <p:anim calcmode="lin" valueType="num">
                                      <p:cBhvr>
                                        <p:cTn id="8" dur="500" fill="hold"/>
                                        <p:tgtEl>
                                          <p:spTgt spid="1331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charRg st="16" end="25"/>
                                            </p:txEl>
                                          </p:spTgt>
                                        </p:tgtEl>
                                        <p:attrNameLst>
                                          <p:attrName>style.visibility</p:attrName>
                                        </p:attrNameLst>
                                      </p:cBhvr>
                                      <p:to>
                                        <p:strVal val="visible"/>
                                      </p:to>
                                    </p:set>
                                    <p:anim calcmode="lin" valueType="num">
                                      <p:cBhvr>
                                        <p:cTn id="13" dur="500" fill="hold"/>
                                        <p:tgtEl>
                                          <p:spTgt spid="13315">
                                            <p:txEl>
                                              <p:charRg st="16" end="25"/>
                                            </p:txEl>
                                          </p:spTgt>
                                        </p:tgtEl>
                                        <p:attrNameLst>
                                          <p:attrName>ppt_x</p:attrName>
                                        </p:attrNameLst>
                                      </p:cBhvr>
                                      <p:tavLst>
                                        <p:tav tm="0">
                                          <p:val>
                                            <p:strVal val="0-#ppt_w/2"/>
                                          </p:val>
                                        </p:tav>
                                        <p:tav tm="100000">
                                          <p:val>
                                            <p:strVal val="#ppt_x"/>
                                          </p:val>
                                        </p:tav>
                                      </p:tavLst>
                                    </p:anim>
                                    <p:anim calcmode="lin" valueType="num">
                                      <p:cBhvr>
                                        <p:cTn id="14" dur="500" fill="hold"/>
                                        <p:tgtEl>
                                          <p:spTgt spid="13315">
                                            <p:txEl>
                                              <p:charRg st="16"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charRg st="25" end="55"/>
                                            </p:txEl>
                                          </p:spTgt>
                                        </p:tgtEl>
                                        <p:attrNameLst>
                                          <p:attrName>style.visibility</p:attrName>
                                        </p:attrNameLst>
                                      </p:cBhvr>
                                      <p:to>
                                        <p:strVal val="visible"/>
                                      </p:to>
                                    </p:set>
                                    <p:anim calcmode="lin" valueType="num">
                                      <p:cBhvr>
                                        <p:cTn id="19" dur="500" fill="hold"/>
                                        <p:tgtEl>
                                          <p:spTgt spid="13315">
                                            <p:txEl>
                                              <p:charRg st="25" end="55"/>
                                            </p:txEl>
                                          </p:spTgt>
                                        </p:tgtEl>
                                        <p:attrNameLst>
                                          <p:attrName>ppt_x</p:attrName>
                                        </p:attrNameLst>
                                      </p:cBhvr>
                                      <p:tavLst>
                                        <p:tav tm="0">
                                          <p:val>
                                            <p:strVal val="0-#ppt_w/2"/>
                                          </p:val>
                                        </p:tav>
                                        <p:tav tm="100000">
                                          <p:val>
                                            <p:strVal val="#ppt_x"/>
                                          </p:val>
                                        </p:tav>
                                      </p:tavLst>
                                    </p:anim>
                                    <p:anim calcmode="lin" valueType="num">
                                      <p:cBhvr>
                                        <p:cTn id="20" dur="500" fill="hold"/>
                                        <p:tgtEl>
                                          <p:spTgt spid="13315">
                                            <p:txEl>
                                              <p:charRg st="25" end="5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charRg st="55" end="80"/>
                                            </p:txEl>
                                          </p:spTgt>
                                        </p:tgtEl>
                                        <p:attrNameLst>
                                          <p:attrName>style.visibility</p:attrName>
                                        </p:attrNameLst>
                                      </p:cBhvr>
                                      <p:to>
                                        <p:strVal val="visible"/>
                                      </p:to>
                                    </p:set>
                                    <p:anim calcmode="lin" valueType="num">
                                      <p:cBhvr>
                                        <p:cTn id="25" dur="500" fill="hold"/>
                                        <p:tgtEl>
                                          <p:spTgt spid="13315">
                                            <p:txEl>
                                              <p:charRg st="55" end="80"/>
                                            </p:txEl>
                                          </p:spTgt>
                                        </p:tgtEl>
                                        <p:attrNameLst>
                                          <p:attrName>ppt_x</p:attrName>
                                        </p:attrNameLst>
                                      </p:cBhvr>
                                      <p:tavLst>
                                        <p:tav tm="0">
                                          <p:val>
                                            <p:strVal val="0-#ppt_w/2"/>
                                          </p:val>
                                        </p:tav>
                                        <p:tav tm="100000">
                                          <p:val>
                                            <p:strVal val="#ppt_x"/>
                                          </p:val>
                                        </p:tav>
                                      </p:tavLst>
                                    </p:anim>
                                    <p:anim calcmode="lin" valueType="num">
                                      <p:cBhvr>
                                        <p:cTn id="26" dur="500" fill="hold"/>
                                        <p:tgtEl>
                                          <p:spTgt spid="13315">
                                            <p:txEl>
                                              <p:charRg st="55" end="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charRg st="80" end="89"/>
                                            </p:txEl>
                                          </p:spTgt>
                                        </p:tgtEl>
                                        <p:attrNameLst>
                                          <p:attrName>style.visibility</p:attrName>
                                        </p:attrNameLst>
                                      </p:cBhvr>
                                      <p:to>
                                        <p:strVal val="visible"/>
                                      </p:to>
                                    </p:set>
                                    <p:anim calcmode="lin" valueType="num">
                                      <p:cBhvr>
                                        <p:cTn id="31" dur="500" fill="hold"/>
                                        <p:tgtEl>
                                          <p:spTgt spid="13315">
                                            <p:txEl>
                                              <p:charRg st="80" end="89"/>
                                            </p:txEl>
                                          </p:spTgt>
                                        </p:tgtEl>
                                        <p:attrNameLst>
                                          <p:attrName>ppt_x</p:attrName>
                                        </p:attrNameLst>
                                      </p:cBhvr>
                                      <p:tavLst>
                                        <p:tav tm="0">
                                          <p:val>
                                            <p:strVal val="0-#ppt_w/2"/>
                                          </p:val>
                                        </p:tav>
                                        <p:tav tm="100000">
                                          <p:val>
                                            <p:strVal val="#ppt_x"/>
                                          </p:val>
                                        </p:tav>
                                      </p:tavLst>
                                    </p:anim>
                                    <p:anim calcmode="lin" valueType="num">
                                      <p:cBhvr>
                                        <p:cTn id="32" dur="500" fill="hold"/>
                                        <p:tgtEl>
                                          <p:spTgt spid="13315">
                                            <p:txEl>
                                              <p:charRg st="80" end="8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charRg st="89" end="121"/>
                                            </p:txEl>
                                          </p:spTgt>
                                        </p:tgtEl>
                                        <p:attrNameLst>
                                          <p:attrName>style.visibility</p:attrName>
                                        </p:attrNameLst>
                                      </p:cBhvr>
                                      <p:to>
                                        <p:strVal val="visible"/>
                                      </p:to>
                                    </p:set>
                                    <p:anim calcmode="lin" valueType="num">
                                      <p:cBhvr>
                                        <p:cTn id="37" dur="500" fill="hold"/>
                                        <p:tgtEl>
                                          <p:spTgt spid="13315">
                                            <p:txEl>
                                              <p:charRg st="89" end="121"/>
                                            </p:txEl>
                                          </p:spTgt>
                                        </p:tgtEl>
                                        <p:attrNameLst>
                                          <p:attrName>ppt_x</p:attrName>
                                        </p:attrNameLst>
                                      </p:cBhvr>
                                      <p:tavLst>
                                        <p:tav tm="0">
                                          <p:val>
                                            <p:strVal val="0-#ppt_w/2"/>
                                          </p:val>
                                        </p:tav>
                                        <p:tav tm="100000">
                                          <p:val>
                                            <p:strVal val="#ppt_x"/>
                                          </p:val>
                                        </p:tav>
                                      </p:tavLst>
                                    </p:anim>
                                    <p:anim calcmode="lin" valueType="num">
                                      <p:cBhvr>
                                        <p:cTn id="38" dur="500" fill="hold"/>
                                        <p:tgtEl>
                                          <p:spTgt spid="13315">
                                            <p:txEl>
                                              <p:charRg st="89"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363538" y="649288"/>
            <a:ext cx="8393113" cy="695325"/>
          </a:xfrm>
        </p:spPr>
        <p:txBody>
          <a:bodyPr anchor="b">
            <a:spAutoFit/>
          </a:bodyPr>
          <a:p>
            <a:pPr fontAlgn="base"/>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逻辑记录和</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物理记录(</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块</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的关系</a:t>
            </a:r>
            <a:endParaRPr lang="zh-CN" altLang="en-US" sz="4000" b="0" strike="noStrike" noProof="1">
              <a:solidFill>
                <a:srgbClr val="A50021"/>
              </a:solidFill>
              <a:effectLst>
                <a:outerShdw blurRad="38100" dist="38100" dir="2700000" algn="tl">
                  <a:srgbClr val="000000">
                    <a:alpha val="43137"/>
                  </a:srgbClr>
                </a:outerShdw>
              </a:effectLst>
              <a:latin typeface="隶书" pitchFamily="1" charset="-122"/>
            </a:endParaRPr>
          </a:p>
        </p:txBody>
      </p:sp>
      <p:sp>
        <p:nvSpPr>
          <p:cNvPr id="22531" name="文本占位符 22530"/>
          <p:cNvSpPr>
            <a:spLocks noGrp="1"/>
          </p:cNvSpPr>
          <p:nvPr>
            <p:ph idx="1"/>
          </p:nvPr>
        </p:nvSpPr>
        <p:spPr>
          <a:xfrm>
            <a:off x="311150" y="1555750"/>
            <a:ext cx="8388350" cy="4077970"/>
          </a:xfrm>
        </p:spPr>
        <p:txBody>
          <a:bodyPr wrap="square">
            <a:spAutoFit/>
          </a:bodyPr>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rPr>
              <a:t>逻辑记录是按信息在逻辑上的独立含义划分的单位，块是存储介质上连续信息所组成的区域。</a:t>
            </a:r>
            <a:endPar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逻辑记录最终在存放到物理记录</a:t>
            </a:r>
            <a:r>
              <a:rPr lang="x-none"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上。</a:t>
            </a:r>
            <a:endParaRPr lang="zh-CN" altLang="en-US" strike="noStrike" noProof="1">
              <a:solidFill>
                <a:schemeClr val="tx1"/>
              </a:solidFill>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华文新魏" pitchFamily="2" charset="-122"/>
              </a:rPr>
              <a:t>书和章节相当于文件和逻辑记录，是逻辑概念；而页相当于块，是物理概念</a:t>
            </a:r>
            <a:r>
              <a:rPr lang="zh-CN" altLang="en-US" strike="noStrike" noProof="1">
                <a:effectLst>
                  <a:outerShdw blurRad="38100" dist="38100" dir="2700000" algn="tl">
                    <a:srgbClr val="000000">
                      <a:alpha val="43137"/>
                    </a:srgbClr>
                  </a:outerShdw>
                </a:effectLst>
                <a:latin typeface="华文新魏" pitchFamily="2" charset="-122"/>
              </a:rPr>
              <a:t>。</a:t>
            </a:r>
            <a:endParaRPr lang="zh-CN" altLang="en-US" strike="noStrike" noProof="1">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一个逻辑记录可能占用一块或多</a:t>
            </a:r>
            <a:r>
              <a:rPr lang="x-none" altLang="zh-CN"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物理记录</a:t>
            </a:r>
            <a:r>
              <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，也</a:t>
            </a:r>
            <a:r>
              <a:rPr lang="x-none" altLang="zh-CN"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可能</a:t>
            </a:r>
            <a:r>
              <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一个物理</a:t>
            </a:r>
            <a:r>
              <a:rPr lang="x-none" altLang="zh-CN"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记录</a:t>
            </a:r>
            <a:r>
              <a:rPr lang="zh-CN" altLang="en-US" strike="noStrike" noProof="1">
                <a:solidFill>
                  <a:schemeClr val="tx1"/>
                </a:solidFill>
                <a:effectLst>
                  <a:outerShdw blurRad="38100" dist="38100" dir="2700000" algn="tl">
                    <a:srgbClr val="000000">
                      <a:alpha val="43137"/>
                    </a:srgbClr>
                  </a:outerShdw>
                </a:effectLst>
                <a:latin typeface="宋体" panose="02010600030101010101" pitchFamily="2" charset="-122"/>
                <a:sym typeface="+mn-ea"/>
              </a:rPr>
              <a:t>包含多个逻辑记录。</a:t>
            </a:r>
            <a:endParaRPr lang="zh-CN" altLang="en-US" strike="noStrike" noProof="1">
              <a:effectLst>
                <a:outerShdw blurRad="38100" dist="38100" dir="2700000" algn="tl">
                  <a:srgbClr val="000000">
                    <a:alpha val="43137"/>
                  </a:srgbClr>
                </a:outerShdw>
              </a:effectLst>
              <a:latin typeface="华文新魏"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337"/>
          <p:cNvSpPr>
            <a:spLocks noGrp="1"/>
          </p:cNvSpPr>
          <p:nvPr>
            <p:ph idx="1"/>
          </p:nvPr>
        </p:nvSpPr>
        <p:spPr>
          <a:xfrm>
            <a:off x="304800" y="981075"/>
            <a:ext cx="8458200" cy="5191125"/>
          </a:xfrm>
        </p:spPr>
        <p:txBody>
          <a:bodyPr>
            <a:spAutoFit/>
          </a:bodyPr>
          <a:p>
            <a:pPr algn="just" fontAlgn="base">
              <a:lnSpc>
                <a:spcPct val="110000"/>
              </a:lnSpc>
            </a:pPr>
            <a:r>
              <a:rPr lang="zh-CN" altLang="en-US" strike="noStrike" noProof="1">
                <a:solidFill>
                  <a:schemeClr val="tx1"/>
                </a:solidFill>
                <a:effectLst/>
                <a:latin typeface="Times New Roman" panose="02020603050405020304" charset="0"/>
              </a:rPr>
              <a:t>从用户使用观点来看，关心数据的逻辑结构，即记录及其逻辑关系，数据独立于物理环境；</a:t>
            </a:r>
            <a:endParaRPr lang="zh-CN" altLang="en-US" strike="noStrike" noProof="1">
              <a:solidFill>
                <a:schemeClr val="tx1"/>
              </a:solidFill>
              <a:effectLst/>
              <a:latin typeface="Times New Roman" panose="02020603050405020304" charset="0"/>
            </a:endParaRPr>
          </a:p>
          <a:p>
            <a:pPr algn="just" fontAlgn="base">
              <a:lnSpc>
                <a:spcPct val="110000"/>
              </a:lnSpc>
            </a:pPr>
            <a:r>
              <a:rPr lang="zh-CN" altLang="en-US" strike="noStrike" noProof="1">
                <a:solidFill>
                  <a:schemeClr val="tx1"/>
                </a:solidFill>
                <a:effectLst/>
                <a:latin typeface="Times New Roman" panose="02020603050405020304" charset="0"/>
              </a:rPr>
              <a:t>从系统实现观点来看，关心数据的物理结构，数据被文件系统按照某种规则排列和存放到物理存储介质上。</a:t>
            </a:r>
            <a:endParaRPr lang="zh-CN" altLang="en-US" strike="noStrike" noProof="1">
              <a:solidFill>
                <a:schemeClr val="tx1"/>
              </a:solidFill>
              <a:effectLst/>
              <a:latin typeface="Times New Roman" panose="02020603050405020304" charset="0"/>
            </a:endParaRPr>
          </a:p>
          <a:p>
            <a:pPr algn="just" fontAlgn="base">
              <a:lnSpc>
                <a:spcPct val="110000"/>
              </a:lnSpc>
              <a:buNone/>
            </a:pPr>
            <a:r>
              <a:rPr lang="zh-CN" altLang="en-US" strike="noStrike" noProof="1">
                <a:solidFill>
                  <a:srgbClr val="CC3300"/>
                </a:solidFill>
                <a:latin typeface="Times New Roman" panose="02020603050405020304" charset="0"/>
              </a:rPr>
              <a:t>文件系统的作用就是在逻辑文件和物理文件之间建立映像关系，并实现两者之间的相互转换。</a:t>
            </a:r>
            <a:endParaRPr lang="zh-CN" altLang="en-US" strike="noStrike" noProof="1">
              <a:solidFill>
                <a:srgbClr val="CC3300"/>
              </a:solidFill>
              <a:latin typeface="Times New Roman" panose="0202060305040502030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文件的逻辑结构与存取方法</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19458" name="内容占位符 245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文件的逻辑结构与存取方法</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additive="base">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a:t>
            </a:r>
            <a:endParaRPr lang="en-US" altLang="zh-CN" b="0">
              <a:solidFill>
                <a:schemeClr val="tx2"/>
              </a:solidFill>
              <a:latin typeface="Times New Roman" panose="02020603050405020304" charset="0"/>
              <a:ea typeface="宋体" panose="02010600030101010101" pitchFamily="2" charset="-122"/>
            </a:endParaRPr>
          </a:p>
        </p:txBody>
      </p:sp>
      <p:sp>
        <p:nvSpPr>
          <p:cNvPr id="25603" name="矩形 25602"/>
          <p:cNvSpPr/>
          <p:nvPr/>
        </p:nvSpPr>
        <p:spPr>
          <a:xfrm>
            <a:off x="171450" y="568325"/>
            <a:ext cx="8836025" cy="5940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anose="02010600030101010101" pitchFamily="2" charset="-122"/>
                <a:cs typeface="+mn-ea"/>
              </a:rPr>
              <a:t>1.  </a:t>
            </a:r>
            <a:r>
              <a:rPr lang="zh-CN" altLang="en-US" b="1" strike="noStrike" noProof="1" dirty="0">
                <a:solidFill>
                  <a:srgbClr val="990000"/>
                </a:solidFill>
                <a:latin typeface="Arial" panose="02080604020202020204" pitchFamily="34" charset="0"/>
                <a:ea typeface="宋体" panose="02010600030101010101" pitchFamily="2" charset="-122"/>
                <a:cs typeface="+mn-ea"/>
              </a:rPr>
              <a:t>文件的逻辑结构</a:t>
            </a:r>
            <a:endParaRPr lang="zh-CN" altLang="en-US" b="1" strike="noStrike" noProof="1" dirty="0">
              <a:solidFill>
                <a:srgbClr val="990000"/>
              </a:solidFill>
              <a:ea typeface="宋体" panose="02010600030101010101"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charset="0"/>
                <a:ea typeface="宋体" panose="02010600030101010101" pitchFamily="2" charset="-122"/>
                <a:cs typeface="+mn-ea"/>
              </a:rPr>
              <a:t>	</a:t>
            </a:r>
            <a:r>
              <a:rPr lang="zh-CN" altLang="en-US" sz="2800" b="1" strike="noStrike" noProof="1" dirty="0">
                <a:solidFill>
                  <a:srgbClr val="A50021"/>
                </a:solidFill>
                <a:latin typeface="Times New Roman" panose="02020603050405020304" charset="0"/>
                <a:ea typeface="宋体" panose="02010600030101010101" pitchFamily="2" charset="-122"/>
                <a:cs typeface="+mn-ea"/>
              </a:rPr>
              <a:t>(1) 流式文件</a:t>
            </a:r>
            <a:endParaRPr lang="zh-CN" altLang="en-US" sz="2800" b="1" strike="noStrike" noProof="1" dirty="0">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charset="0"/>
                <a:ea typeface="宋体" panose="02010600030101010101" pitchFamily="2" charset="-122"/>
                <a:cs typeface="+mn-cs"/>
              </a:rPr>
              <a:t>①</a:t>
            </a:r>
            <a:r>
              <a:rPr lang="zh-CN" altLang="en-US" sz="2400" b="1" strike="noStrike" noProof="1" dirty="0">
                <a:solidFill>
                  <a:srgbClr val="000099"/>
                </a:solidFill>
                <a:latin typeface="宋体" panose="02010600030101010101" pitchFamily="2" charset="-122"/>
                <a:ea typeface="宋体" panose="02010600030101010101" pitchFamily="2" charset="-122"/>
                <a:cs typeface="+mn-cs"/>
              </a:rPr>
              <a:t> </a:t>
            </a:r>
            <a:r>
              <a:rPr lang="zh-CN" altLang="en-US" sz="2400" b="1" strike="noStrike" noProof="1" dirty="0">
                <a:solidFill>
                  <a:srgbClr val="000099"/>
                </a:solidFill>
                <a:latin typeface="Times New Roman" panose="02020603050405020304" charset="0"/>
                <a:ea typeface="宋体" panose="02010600030101010101" pitchFamily="2" charset="-122"/>
                <a:cs typeface="+mn-cs"/>
              </a:rPr>
              <a:t>什么是流式文件</a:t>
            </a:r>
            <a:endParaRPr lang="zh-CN" altLang="en-US" sz="2400" b="1" strike="noStrike" noProof="1" dirty="0">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charset="0"/>
                <a:ea typeface="宋体" panose="02010600030101010101" pitchFamily="2" charset="-122"/>
                <a:cs typeface="+mn-ea"/>
              </a:rPr>
              <a:t>          </a:t>
            </a:r>
            <a:r>
              <a:rPr lang="zh-CN" altLang="en-US" sz="2400" strike="noStrike" noProof="1" dirty="0">
                <a:solidFill>
                  <a:schemeClr val="tx1"/>
                </a:solidFill>
                <a:latin typeface="Times New Roman" panose="02020603050405020304" charset="0"/>
                <a:ea typeface="宋体" panose="02010600030101010101" pitchFamily="2" charset="-122"/>
                <a:cs typeface="+mn-ea"/>
              </a:rPr>
              <a:t>流式文件是相关的有序字符的集合，是无结构的。</a:t>
            </a:r>
            <a:endParaRPr lang="zh-CN" altLang="en-US" sz="2400" strike="noStrike" noProof="1" dirty="0">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charset="0"/>
                <a:ea typeface="宋体" panose="02010600030101010101" pitchFamily="2" charset="-122"/>
                <a:cs typeface="+mn-cs"/>
              </a:rPr>
              <a:t>②</a:t>
            </a:r>
            <a:r>
              <a:rPr lang="zh-CN" altLang="en-US" sz="2400" b="1" strike="noStrike" noProof="1" dirty="0">
                <a:solidFill>
                  <a:srgbClr val="000099"/>
                </a:solidFill>
                <a:latin typeface="宋体" panose="02010600030101010101" pitchFamily="2" charset="-122"/>
                <a:ea typeface="宋体" panose="02010600030101010101" pitchFamily="2" charset="-122"/>
                <a:cs typeface="+mn-cs"/>
              </a:rPr>
              <a:t> </a:t>
            </a:r>
            <a:r>
              <a:rPr lang="zh-CN" altLang="en-US" sz="2400" b="1" strike="noStrike" noProof="1" dirty="0">
                <a:solidFill>
                  <a:srgbClr val="000099"/>
                </a:solidFill>
                <a:latin typeface="Times New Roman" panose="02020603050405020304" charset="0"/>
                <a:ea typeface="宋体" panose="02010600030101010101" pitchFamily="2" charset="-122"/>
                <a:cs typeface="+mn-cs"/>
              </a:rPr>
              <a:t>流式文件的存取</a:t>
            </a:r>
            <a:endParaRPr lang="zh-CN" altLang="en-US" sz="2400" b="1" strike="noStrike" noProof="1" dirty="0">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charset="0"/>
                <a:ea typeface="宋体" panose="02010600030101010101" pitchFamily="2" charset="-122"/>
                <a:cs typeface="+mn-ea"/>
              </a:rPr>
              <a:t>          </a:t>
            </a:r>
            <a:r>
              <a:rPr lang="zh-CN" altLang="en-US" sz="2400" strike="noStrike" noProof="1" dirty="0">
                <a:solidFill>
                  <a:schemeClr val="tx1"/>
                </a:solidFill>
                <a:latin typeface="Times New Roman" panose="02020603050405020304" charset="0"/>
                <a:ea typeface="宋体" panose="02010600030101010101" pitchFamily="2" charset="-122"/>
                <a:cs typeface="+mn-ea"/>
              </a:rPr>
              <a:t>流式文件是按信息的个数或以特殊字符为界进行存取的。</a:t>
            </a:r>
            <a:endParaRPr lang="zh-CN" altLang="en-US" sz="2400" strike="noStrike" noProof="1" dirty="0">
              <a:solidFill>
                <a:schemeClr val="tx1"/>
              </a:solidFill>
              <a:latin typeface="Times New Roman" panose="02020603050405020304" charset="0"/>
              <a:ea typeface="宋体" panose="02010600030101010101" pitchFamily="2" charset="-122"/>
            </a:endParaRPr>
          </a:p>
          <a:p>
            <a:pPr marL="533400" lvl="0" indent="-533400" algn="l" fontAlgn="base">
              <a:lnSpc>
                <a:spcPct val="120000"/>
              </a:lnSpc>
              <a:spcBef>
                <a:spcPct val="20000"/>
              </a:spcBef>
              <a:buNone/>
            </a:pPr>
            <a:r>
              <a:rPr lang="zh-CN" altLang="en-US" sz="2400" b="1" strike="noStrike" noProof="1" dirty="0">
                <a:solidFill>
                  <a:srgbClr val="A50021"/>
                </a:solidFill>
                <a:latin typeface="Arial" panose="02080604020202020204" pitchFamily="34" charset="0"/>
                <a:ea typeface="宋体" panose="02010600030101010101" pitchFamily="2" charset="-122"/>
                <a:cs typeface="+mn-ea"/>
              </a:rPr>
              <a:t>	</a:t>
            </a:r>
            <a:r>
              <a:rPr lang="zh-CN" altLang="en-US" sz="2800" b="1" strike="noStrike" noProof="1" dirty="0">
                <a:solidFill>
                  <a:srgbClr val="A50021"/>
                </a:solidFill>
                <a:latin typeface="Times New Roman" panose="02020603050405020304" charset="0"/>
                <a:ea typeface="宋体" panose="02010600030101010101" pitchFamily="2" charset="-122"/>
                <a:cs typeface="+mn-ea"/>
                <a:sym typeface="+mn-ea"/>
              </a:rPr>
              <a:t>(1) </a:t>
            </a:r>
            <a:r>
              <a:rPr lang="zh-CN" altLang="en-US" sz="2800" b="1" strike="noStrike" noProof="1" dirty="0">
                <a:solidFill>
                  <a:srgbClr val="A50021"/>
                </a:solidFill>
                <a:latin typeface="Times New Roman" panose="02020603050405020304" charset="0"/>
                <a:ea typeface="宋体" panose="02010600030101010101" pitchFamily="2" charset="-122"/>
                <a:cs typeface="+mn-ea"/>
              </a:rPr>
              <a:t>特点</a:t>
            </a:r>
            <a:endParaRPr lang="zh-CN" altLang="en-US" sz="2800" b="1" strike="noStrike" noProof="1" dirty="0">
              <a:solidFill>
                <a:srgbClr val="A50021"/>
              </a:solidFill>
              <a:latin typeface="Times New Roman" panose="02020603050405020304" charset="0"/>
              <a:ea typeface="宋体" panose="02010600030101010101" pitchFamily="2" charset="-122"/>
              <a:cs typeface="+mn-ea"/>
            </a:endParaRPr>
          </a:p>
          <a:p>
            <a:pPr marL="533400" lvl="0" indent="-533400" algn="l" fontAlgn="base">
              <a:lnSpc>
                <a:spcPct val="120000"/>
              </a:lnSpc>
              <a:spcBef>
                <a:spcPct val="20000"/>
              </a:spcBef>
              <a:buNone/>
            </a:pPr>
            <a:r>
              <a:rPr lang="x-none" altLang="zh-CN" sz="2400" b="1" strike="noStrike" noProof="1" dirty="0">
                <a:solidFill>
                  <a:srgbClr val="A50021"/>
                </a:solidFill>
                <a:latin typeface="Arial" panose="02080604020202020204" pitchFamily="34" charset="0"/>
                <a:ea typeface="宋体" panose="02010600030101010101" pitchFamily="2" charset="-122"/>
                <a:cs typeface="+mn-ea"/>
              </a:rPr>
              <a:t>	</a:t>
            </a:r>
            <a:r>
              <a:rPr lang="x-none" altLang="zh-CN" sz="2400" strike="noStrike" noProof="1" dirty="0">
                <a:solidFill>
                  <a:schemeClr val="tx1"/>
                </a:solidFill>
                <a:latin typeface="Times New Roman" panose="02020603050405020304" charset="0"/>
                <a:ea typeface="宋体" panose="02010600030101010101" pitchFamily="2" charset="-122"/>
                <a:cs typeface="+mn-ea"/>
                <a:sym typeface="+mn-ea"/>
              </a:rPr>
              <a:t>1、</a:t>
            </a:r>
            <a:r>
              <a:rPr lang="zh-CN" altLang="en-US" sz="2400" strike="noStrike" noProof="1" dirty="0">
                <a:solidFill>
                  <a:schemeClr val="tx1"/>
                </a:solidFill>
                <a:latin typeface="Times New Roman" panose="02020603050405020304" charset="0"/>
                <a:ea typeface="宋体" panose="02010600030101010101" pitchFamily="2" charset="-122"/>
                <a:cs typeface="+mn-ea"/>
              </a:rPr>
              <a:t>空间利用上比较节省，最简单，最方便；</a:t>
            </a:r>
            <a:endParaRPr lang="zh-CN" altLang="en-US" sz="2400" strike="noStrike" noProof="1" dirty="0">
              <a:solidFill>
                <a:schemeClr val="tx1"/>
              </a:solidFill>
              <a:latin typeface="Times New Roman" panose="02020603050405020304" charset="0"/>
              <a:ea typeface="宋体" panose="02010600030101010101"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charset="0"/>
                <a:ea typeface="宋体" panose="02010600030101010101" pitchFamily="2" charset="-122"/>
                <a:cs typeface="+mn-ea"/>
              </a:rPr>
              <a:t>	</a:t>
            </a:r>
            <a:r>
              <a:rPr lang="x-none" altLang="zh-CN" sz="2400" strike="noStrike" noProof="1" dirty="0">
                <a:solidFill>
                  <a:schemeClr val="tx1"/>
                </a:solidFill>
                <a:latin typeface="Times New Roman" panose="02020603050405020304" charset="0"/>
                <a:ea typeface="宋体" panose="02010600030101010101" pitchFamily="2" charset="-122"/>
                <a:cs typeface="+mn-ea"/>
              </a:rPr>
              <a:t>2、</a:t>
            </a:r>
            <a:r>
              <a:rPr lang="zh-CN" altLang="en-US" sz="2400" strike="noStrike" noProof="1" dirty="0">
                <a:solidFill>
                  <a:schemeClr val="tx1"/>
                </a:solidFill>
                <a:latin typeface="Times New Roman" panose="02020603050405020304" charset="0"/>
                <a:ea typeface="宋体" panose="02010600030101010101" pitchFamily="2" charset="-122"/>
                <a:cs typeface="+mn-ea"/>
              </a:rPr>
              <a:t>顺序存放，连续字符流形式很容易和物理设备上传输的数据对应；</a:t>
            </a:r>
            <a:endParaRPr lang="zh-CN" altLang="en-US" sz="2400" strike="noStrike" noProof="1" dirty="0">
              <a:solidFill>
                <a:schemeClr val="tx1"/>
              </a:solidFill>
              <a:latin typeface="Times New Roman" panose="02020603050405020304" charset="0"/>
              <a:ea typeface="宋体" panose="02010600030101010101"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charset="0"/>
                <a:ea typeface="宋体" panose="02010600030101010101" pitchFamily="2" charset="-122"/>
                <a:cs typeface="+mn-ea"/>
              </a:rPr>
              <a:t>	</a:t>
            </a:r>
            <a:r>
              <a:rPr lang="x-none" altLang="zh-CN" sz="2400" strike="noStrike" noProof="1" dirty="0">
                <a:solidFill>
                  <a:schemeClr val="tx1"/>
                </a:solidFill>
                <a:latin typeface="Times New Roman" panose="02020603050405020304" charset="0"/>
                <a:ea typeface="宋体" panose="02010600030101010101" pitchFamily="2" charset="-122"/>
                <a:cs typeface="+mn-ea"/>
              </a:rPr>
              <a:t>3、</a:t>
            </a:r>
            <a:r>
              <a:rPr lang="zh-CN" altLang="en-US" sz="2400" strike="noStrike" noProof="1" dirty="0">
                <a:solidFill>
                  <a:schemeClr val="tx1"/>
                </a:solidFill>
                <a:latin typeface="Times New Roman" panose="02020603050405020304" charset="0"/>
                <a:ea typeface="宋体" panose="02010600030101010101" pitchFamily="2" charset="-122"/>
                <a:cs typeface="+mn-ea"/>
              </a:rPr>
              <a:t>用户可以灵活的组织其文件内部的逻辑结构</a:t>
            </a:r>
            <a:endParaRPr lang="zh-CN" altLang="en-US" sz="2400" strike="noStrike" noProof="1" dirty="0">
              <a:solidFill>
                <a:schemeClr val="tx1"/>
              </a:solidFill>
              <a:latin typeface="Times New Roman" panose="02020603050405020304" charset="0"/>
              <a:ea typeface="宋体" panose="02010600030101010101"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文件的逻辑结构与存取方法</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additive="base">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additive="base">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charRg st="27" end="37"/>
                                            </p:txEl>
                                          </p:spTgt>
                                        </p:tgtEl>
                                        <p:attrNameLst>
                                          <p:attrName>style.visibility</p:attrName>
                                        </p:attrNameLst>
                                      </p:cBhvr>
                                      <p:to>
                                        <p:strVal val="visible"/>
                                      </p:to>
                                    </p:set>
                                    <p:anim calcmode="lin" valueType="num">
                                      <p:cBhvr additive="base">
                                        <p:cTn id="19" dur="500" fill="hold"/>
                                        <p:tgtEl>
                                          <p:spTgt spid="25603">
                                            <p:txEl>
                                              <p:charRg st="27"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charRg st="27" end="3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5603">
                                            <p:txEl>
                                              <p:charRg st="37" end="74"/>
                                            </p:txEl>
                                          </p:spTgt>
                                        </p:tgtEl>
                                        <p:attrNameLst>
                                          <p:attrName>style.visibility</p:attrName>
                                        </p:attrNameLst>
                                      </p:cBhvr>
                                      <p:to>
                                        <p:strVal val="visible"/>
                                      </p:to>
                                    </p:set>
                                    <p:anim calcmode="lin" valueType="num">
                                      <p:cBhvr additive="base">
                                        <p:cTn id="23" dur="500" fill="hold"/>
                                        <p:tgtEl>
                                          <p:spTgt spid="25603">
                                            <p:txEl>
                                              <p:charRg st="37" end="7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603">
                                            <p:txEl>
                                              <p:charRg st="37" end="7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5603">
                                            <p:txEl>
                                              <p:charRg st="74" end="84"/>
                                            </p:txEl>
                                          </p:spTgt>
                                        </p:tgtEl>
                                        <p:attrNameLst>
                                          <p:attrName>style.visibility</p:attrName>
                                        </p:attrNameLst>
                                      </p:cBhvr>
                                      <p:to>
                                        <p:strVal val="visible"/>
                                      </p:to>
                                    </p:set>
                                    <p:anim calcmode="lin" valueType="num">
                                      <p:cBhvr additive="base">
                                        <p:cTn id="29" dur="500" fill="hold"/>
                                        <p:tgtEl>
                                          <p:spTgt spid="25603">
                                            <p:txEl>
                                              <p:charRg st="74" end="8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603">
                                            <p:txEl>
                                              <p:charRg st="74" end="8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5603">
                                            <p:txEl>
                                              <p:charRg st="84" end="124"/>
                                            </p:txEl>
                                          </p:spTgt>
                                        </p:tgtEl>
                                        <p:attrNameLst>
                                          <p:attrName>style.visibility</p:attrName>
                                        </p:attrNameLst>
                                      </p:cBhvr>
                                      <p:to>
                                        <p:strVal val="visible"/>
                                      </p:to>
                                    </p:set>
                                    <p:anim calcmode="lin" valueType="num">
                                      <p:cBhvr additive="base">
                                        <p:cTn id="33" dur="500" fill="hold"/>
                                        <p:tgtEl>
                                          <p:spTgt spid="25603">
                                            <p:txEl>
                                              <p:charRg st="84"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5603">
                                            <p:txEl>
                                              <p:charRg st="84" end="12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a:t>
            </a:r>
            <a:endParaRPr lang="en-US" altLang="zh-CN" b="0">
              <a:solidFill>
                <a:schemeClr val="tx2"/>
              </a:solidFill>
              <a:latin typeface="Times New Roman" panose="02020603050405020304" charset="0"/>
              <a:ea typeface="宋体" panose="02010600030101010101" pitchFamily="2" charset="-122"/>
            </a:endParaRPr>
          </a:p>
        </p:txBody>
      </p:sp>
      <p:sp>
        <p:nvSpPr>
          <p:cNvPr id="25603" name="矩形 25602"/>
          <p:cNvSpPr/>
          <p:nvPr/>
        </p:nvSpPr>
        <p:spPr>
          <a:xfrm>
            <a:off x="171450" y="701675"/>
            <a:ext cx="8793163" cy="5270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anose="02010600030101010101" pitchFamily="2" charset="-122"/>
                <a:cs typeface="+mn-ea"/>
              </a:rPr>
              <a:t>1.  </a:t>
            </a:r>
            <a:r>
              <a:rPr lang="zh-CN" altLang="en-US" b="1" strike="noStrike" noProof="1" dirty="0">
                <a:solidFill>
                  <a:srgbClr val="990000"/>
                </a:solidFill>
                <a:latin typeface="Arial" panose="02080604020202020204" pitchFamily="34" charset="0"/>
                <a:ea typeface="宋体" panose="02010600030101010101" pitchFamily="2" charset="-122"/>
                <a:cs typeface="+mn-ea"/>
              </a:rPr>
              <a:t>文件的逻辑结构</a:t>
            </a:r>
            <a:endParaRPr lang="zh-CN" altLang="en-US" b="1" strike="noStrike" noProof="1" dirty="0">
              <a:solidFill>
                <a:srgbClr val="990000"/>
              </a:solidFill>
              <a:ea typeface="宋体" panose="02010600030101010101"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charset="0"/>
                <a:ea typeface="宋体" panose="02010600030101010101" pitchFamily="2" charset="-122"/>
                <a:cs typeface="+mn-ea"/>
              </a:rPr>
              <a:t>	</a:t>
            </a:r>
            <a:r>
              <a:rPr lang="zh-CN" altLang="en-US" sz="2800" b="1" strike="noStrike" noProof="1" dirty="0">
                <a:solidFill>
                  <a:srgbClr val="A50021"/>
                </a:solidFill>
                <a:latin typeface="Times New Roman" panose="02020603050405020304" charset="0"/>
                <a:ea typeface="宋体" panose="02010600030101010101" pitchFamily="2" charset="-122"/>
                <a:cs typeface="+mn-ea"/>
              </a:rPr>
              <a:t>(2) 记录式文件</a:t>
            </a:r>
            <a:endParaRPr lang="zh-CN" altLang="en-US" sz="2400" b="1" strike="noStrike" noProof="1" dirty="0">
              <a:solidFill>
                <a:srgbClr val="A50021"/>
              </a:solidFill>
              <a:latin typeface="Arial" panose="02080604020202020204" pitchFamily="34" charset="0"/>
              <a:ea typeface="宋体" panose="02010600030101010101" pitchFamily="2" charset="-122"/>
              <a:cs typeface="+mn-ea"/>
            </a:endParaRPr>
          </a:p>
          <a:p>
            <a:pPr marL="533400" lvl="0" indent="-533400" algn="l" fontAlgn="base">
              <a:lnSpc>
                <a:spcPct val="120000"/>
              </a:lnSpc>
              <a:spcBef>
                <a:spcPct val="20000"/>
              </a:spcBef>
              <a:buNone/>
            </a:pPr>
            <a:r>
              <a:rPr lang="x-none" altLang="zh-CN" sz="2400" b="1" strike="noStrike" noProof="1" dirty="0">
                <a:solidFill>
                  <a:schemeClr val="tx1"/>
                </a:solidFill>
                <a:latin typeface="Arial" panose="02080604020202020204" pitchFamily="34" charset="0"/>
                <a:ea typeface="宋体" panose="02010600030101010101" pitchFamily="2" charset="-122"/>
                <a:cs typeface="+mn-ea"/>
              </a:rPr>
              <a:t>		</a:t>
            </a:r>
            <a:r>
              <a:rPr lang="zh-CN" altLang="en-US" sz="2400" strike="noStrike" noProof="1" dirty="0">
                <a:solidFill>
                  <a:schemeClr val="tx1"/>
                </a:solidFill>
                <a:latin typeface="Arial" panose="02080604020202020204" pitchFamily="34" charset="0"/>
                <a:ea typeface="宋体" panose="02010600030101010101" pitchFamily="2" charset="-122"/>
                <a:cs typeface="+mn-ea"/>
              </a:rPr>
              <a:t>记录式文件是一种有结构的文件。这种文件在逻辑上总是被看成一组连续顺序的记录的集合。</a:t>
            </a:r>
            <a:endParaRPr lang="zh-CN" altLang="en-US" sz="2400" strike="noStrike" noProof="1" dirty="0">
              <a:solidFill>
                <a:schemeClr val="tx1"/>
              </a:solidFill>
              <a:latin typeface="Arial" panose="02080604020202020204" pitchFamily="34" charset="0"/>
              <a:ea typeface="宋体" panose="02010600030101010101" pitchFamily="2" charset="-122"/>
              <a:cs typeface="+mn-ea"/>
            </a:endParaRPr>
          </a:p>
          <a:p>
            <a:pPr marL="533400" lvl="0" indent="-533400" algn="l" fontAlgn="base">
              <a:lnSpc>
                <a:spcPct val="120000"/>
              </a:lnSpc>
              <a:spcBef>
                <a:spcPct val="20000"/>
              </a:spcBef>
              <a:buNone/>
            </a:pPr>
            <a:endParaRPr lang="zh-CN" altLang="en-US" sz="2400" strike="noStrike" noProof="1" dirty="0">
              <a:solidFill>
                <a:schemeClr val="tx1"/>
              </a:solidFill>
              <a:latin typeface="Arial" panose="02080604020202020204" pitchFamily="34" charset="0"/>
              <a:ea typeface="宋体" panose="02010600030101010101"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anose="02010600030101010101" pitchFamily="2" charset="-122"/>
                <a:cs typeface="+mn-ea"/>
              </a:rPr>
              <a:t>		记录按顺序编号为记录0，记录1，......，记录n。</a:t>
            </a:r>
            <a:endParaRPr lang="x-none" altLang="zh-CN" sz="2400" strike="noStrike" noProof="1" dirty="0">
              <a:solidFill>
                <a:schemeClr val="tx1"/>
              </a:solidFill>
              <a:latin typeface="Arial" panose="02080604020202020204" pitchFamily="34" charset="0"/>
              <a:ea typeface="宋体" panose="02010600030101010101"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anose="02010600030101010101" pitchFamily="2" charset="-122"/>
                <a:cs typeface="+mn-ea"/>
              </a:rPr>
              <a:t>		</a:t>
            </a:r>
            <a:r>
              <a:rPr lang="x-none" altLang="zh-CN" sz="2400" strike="noStrike" noProof="1" dirty="0">
                <a:solidFill>
                  <a:schemeClr val="tx1"/>
                </a:solidFill>
                <a:latin typeface="Arial" panose="02080604020202020204" pitchFamily="34" charset="0"/>
                <a:ea typeface="宋体" panose="02010600030101010101" pitchFamily="2" charset="-122"/>
                <a:cs typeface="+mn-ea"/>
                <a:sym typeface="+mn-ea"/>
              </a:rPr>
              <a:t>逻辑记录的概念被应用于许多场合，特别象数据库管理系统中已是必不可少的了。</a:t>
            </a:r>
            <a:endParaRPr lang="x-none" altLang="zh-CN" sz="2400" strike="noStrike" noProof="1" dirty="0">
              <a:solidFill>
                <a:schemeClr val="tx1"/>
              </a:solidFill>
              <a:cs typeface="+mn-ea"/>
              <a:sym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anose="02010600030101010101" pitchFamily="2" charset="-122"/>
                <a:cs typeface="+mn-ea"/>
                <a:sym typeface="+mn-ea"/>
              </a:rPr>
              <a:t>		记录可分为定长记录与变长记录。</a:t>
            </a:r>
            <a:endParaRPr lang="x-none" altLang="zh-CN" sz="2400" strike="noStrike" noProof="1" dirty="0">
              <a:solidFill>
                <a:schemeClr val="tx1"/>
              </a:solidFill>
              <a:cs typeface="+mn-ea"/>
            </a:endParaRPr>
          </a:p>
          <a:p>
            <a:pPr marL="533400" lvl="0" indent="-533400" algn="l" fontAlgn="base">
              <a:lnSpc>
                <a:spcPct val="120000"/>
              </a:lnSpc>
              <a:spcBef>
                <a:spcPct val="20000"/>
              </a:spcBef>
              <a:buNone/>
            </a:pPr>
            <a:endParaRPr lang="x-none" altLang="zh-CN" sz="2400" strike="noStrike" noProof="1" dirty="0">
              <a:solidFill>
                <a:schemeClr val="tx1"/>
              </a:solidFill>
              <a:ea typeface="宋体" panose="02010600030101010101"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文件的逻辑结构与存取方法</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p:cTn id="19" dur="1000" fill="hold"/>
                                        <p:tgtEl>
                                          <p:spTgt spid="25603">
                                            <p:txEl>
                                              <p:char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2560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3">
                                            <p:txEl>
                                              <p:charRg st="4" end="4"/>
                                            </p:txEl>
                                          </p:spTgt>
                                        </p:tgtEl>
                                        <p:attrNameLst>
                                          <p:attrName>style.visibility</p:attrName>
                                        </p:attrNameLst>
                                      </p:cBhvr>
                                      <p:to>
                                        <p:strVal val="visible"/>
                                      </p:to>
                                    </p:set>
                                    <p:anim calcmode="lin" valueType="num">
                                      <p:cBhvr>
                                        <p:cTn id="25" dur="1000" fill="hold"/>
                                        <p:tgtEl>
                                          <p:spTgt spid="25603">
                                            <p:txEl>
                                              <p:charRg st="4" end="4"/>
                                            </p:txEl>
                                          </p:spTgt>
                                        </p:tgtEl>
                                        <p:attrNameLst>
                                          <p:attrName>ppt_x</p:attrName>
                                        </p:attrNameLst>
                                      </p:cBhvr>
                                      <p:tavLst>
                                        <p:tav tm="0">
                                          <p:val>
                                            <p:strVal val="0-#ppt_w/2"/>
                                          </p:val>
                                        </p:tav>
                                        <p:tav tm="100000">
                                          <p:val>
                                            <p:strVal val="#ppt_x"/>
                                          </p:val>
                                        </p:tav>
                                      </p:tavLst>
                                    </p:anim>
                                    <p:anim calcmode="lin" valueType="num">
                                      <p:cBhvr>
                                        <p:cTn id="26" dur="1000" fill="hold"/>
                                        <p:tgtEl>
                                          <p:spTgt spid="2560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3">
                                            <p:txEl>
                                              <p:charRg st="5" end="5"/>
                                            </p:txEl>
                                          </p:spTgt>
                                        </p:tgtEl>
                                        <p:attrNameLst>
                                          <p:attrName>style.visibility</p:attrName>
                                        </p:attrNameLst>
                                      </p:cBhvr>
                                      <p:to>
                                        <p:strVal val="visible"/>
                                      </p:to>
                                    </p:set>
                                    <p:anim calcmode="lin" valueType="num">
                                      <p:cBhvr>
                                        <p:cTn id="31" dur="1000" fill="hold"/>
                                        <p:tgtEl>
                                          <p:spTgt spid="25603">
                                            <p:txEl>
                                              <p:charRg st="5" end="5"/>
                                            </p:txEl>
                                          </p:spTgt>
                                        </p:tgtEl>
                                        <p:attrNameLst>
                                          <p:attrName>ppt_x</p:attrName>
                                        </p:attrNameLst>
                                      </p:cBhvr>
                                      <p:tavLst>
                                        <p:tav tm="0">
                                          <p:val>
                                            <p:strVal val="0-#ppt_w/2"/>
                                          </p:val>
                                        </p:tav>
                                        <p:tav tm="100000">
                                          <p:val>
                                            <p:strVal val="#ppt_x"/>
                                          </p:val>
                                        </p:tav>
                                      </p:tavLst>
                                    </p:anim>
                                    <p:anim calcmode="lin" valueType="num">
                                      <p:cBhvr>
                                        <p:cTn id="32" dur="1000" fill="hold"/>
                                        <p:tgtEl>
                                          <p:spTgt spid="2560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3">
                                            <p:txEl>
                                              <p:charRg st="6" end="6"/>
                                            </p:txEl>
                                          </p:spTgt>
                                        </p:tgtEl>
                                        <p:attrNameLst>
                                          <p:attrName>style.visibility</p:attrName>
                                        </p:attrNameLst>
                                      </p:cBhvr>
                                      <p:to>
                                        <p:strVal val="visible"/>
                                      </p:to>
                                    </p:set>
                                    <p:anim calcmode="lin" valueType="num">
                                      <p:cBhvr>
                                        <p:cTn id="37" dur="1000" fill="hold"/>
                                        <p:tgtEl>
                                          <p:spTgt spid="25603">
                                            <p:txEl>
                                              <p:charRg st="6" end="6"/>
                                            </p:txEl>
                                          </p:spTgt>
                                        </p:tgtEl>
                                        <p:attrNameLst>
                                          <p:attrName>ppt_x</p:attrName>
                                        </p:attrNameLst>
                                      </p:cBhvr>
                                      <p:tavLst>
                                        <p:tav tm="0">
                                          <p:val>
                                            <p:strVal val="0-#ppt_w/2"/>
                                          </p:val>
                                        </p:tav>
                                        <p:tav tm="100000">
                                          <p:val>
                                            <p:strVal val="#ppt_x"/>
                                          </p:val>
                                        </p:tav>
                                      </p:tavLst>
                                    </p:anim>
                                    <p:anim calcmode="lin" valueType="num">
                                      <p:cBhvr>
                                        <p:cTn id="38" dur="1000" fill="hold"/>
                                        <p:tgtEl>
                                          <p:spTgt spid="2560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11</a:t>
            </a:r>
            <a:endParaRPr lang="en-US" altLang="zh-CN" b="0">
              <a:solidFill>
                <a:schemeClr val="tx2"/>
              </a:solidFill>
              <a:latin typeface="Times New Roman" panose="02020603050405020304" charset="0"/>
              <a:ea typeface="宋体" panose="02010600030101010101" pitchFamily="2" charset="-122"/>
            </a:endParaRPr>
          </a:p>
        </p:txBody>
      </p:sp>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文件的逻辑结构与存取方法</a:t>
            </a:r>
            <a:endParaRPr lang="zh-CN" altLang="en-US" sz="2400" strike="noStrike" noProof="1">
              <a:ea typeface="宋体" panose="02010600030101010101" pitchFamily="2" charset="-122"/>
            </a:endParaRPr>
          </a:p>
        </p:txBody>
      </p:sp>
      <p:sp>
        <p:nvSpPr>
          <p:cNvPr id="26629" name="矩形 26628"/>
          <p:cNvSpPr/>
          <p:nvPr/>
        </p:nvSpPr>
        <p:spPr>
          <a:xfrm>
            <a:off x="3935413" y="1143000"/>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zh-CN" altLang="en-US" b="1" strike="noStrike" noProof="1">
                <a:solidFill>
                  <a:schemeClr val="tx1"/>
                </a:solidFill>
                <a:latin typeface="Times New Roman" panose="02020603050405020304" charset="0"/>
                <a:ea typeface="宋体" panose="02010600030101010101" pitchFamily="2" charset="-122"/>
                <a:cs typeface="+mn-cs"/>
              </a:rPr>
              <a:t>变长记录</a:t>
            </a:r>
            <a:r>
              <a:rPr lang="zh-CN" altLang="en-US" strike="noStrike" noProof="1">
                <a:solidFill>
                  <a:schemeClr val="tx1"/>
                </a:solidFill>
                <a:latin typeface="Times New Roman" panose="02020603050405020304" charset="0"/>
                <a:ea typeface="宋体" panose="02010600030101010101" pitchFamily="2" charset="-122"/>
                <a:cs typeface="+mn-cs"/>
              </a:rPr>
              <a:t>     </a:t>
            </a:r>
            <a:endParaRPr lang="zh-CN" altLang="en-US" strike="noStrike" noProof="1">
              <a:solidFill>
                <a:schemeClr val="tx1"/>
              </a:solidFill>
              <a:latin typeface="Times New Roman" panose="02020603050405020304" charset="0"/>
              <a:ea typeface="宋体" panose="02010600030101010101" pitchFamily="2" charset="-122"/>
            </a:endParaRPr>
          </a:p>
        </p:txBody>
      </p:sp>
      <p:grpSp>
        <p:nvGrpSpPr>
          <p:cNvPr id="26630" name="组合 26629"/>
          <p:cNvGrpSpPr/>
          <p:nvPr/>
        </p:nvGrpSpPr>
        <p:grpSpPr>
          <a:xfrm>
            <a:off x="1003300" y="1936750"/>
            <a:ext cx="2614613" cy="2860675"/>
            <a:chOff x="0" y="0"/>
            <a:chExt cx="1388" cy="1802"/>
          </a:xfrm>
        </p:grpSpPr>
        <p:sp>
          <p:nvSpPr>
            <p:cNvPr id="22533" name="文本框 26630"/>
            <p:cNvSpPr txBox="1"/>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22534" name="直接连接符 26631"/>
            <p:cNvSpPr/>
            <p:nvPr/>
          </p:nvSpPr>
          <p:spPr>
            <a:xfrm>
              <a:off x="499" y="3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35" name="文本框 26632"/>
            <p:cNvSpPr txBox="1"/>
            <p:nvPr/>
          </p:nvSpPr>
          <p:spPr>
            <a:xfrm>
              <a:off x="763" y="10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36" name="直接连接符 26633"/>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37" name="文本框 26634"/>
            <p:cNvSpPr txBox="1"/>
            <p:nvPr/>
          </p:nvSpPr>
          <p:spPr>
            <a:xfrm>
              <a:off x="777" y="324"/>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38" name="文本框 26635"/>
            <p:cNvSpPr txBox="1"/>
            <p:nvPr/>
          </p:nvSpPr>
          <p:spPr>
            <a:xfrm>
              <a:off x="682" y="642"/>
              <a:ext cx="483"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2539" name="直接连接符 26636"/>
            <p:cNvSpPr/>
            <p:nvPr/>
          </p:nvSpPr>
          <p:spPr>
            <a:xfrm>
              <a:off x="497" y="94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40" name="直接连接符 26637"/>
            <p:cNvSpPr/>
            <p:nvPr/>
          </p:nvSpPr>
          <p:spPr>
            <a:xfrm>
              <a:off x="492" y="114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41" name="文本框 26638"/>
            <p:cNvSpPr txBox="1"/>
            <p:nvPr/>
          </p:nvSpPr>
          <p:spPr>
            <a:xfrm>
              <a:off x="781" y="897"/>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i</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42" name="直接连接符 26639"/>
            <p:cNvSpPr/>
            <p:nvPr/>
          </p:nvSpPr>
          <p:spPr>
            <a:xfrm>
              <a:off x="0" y="950"/>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43" name="文本框 26640"/>
            <p:cNvSpPr txBox="1"/>
            <p:nvPr/>
          </p:nvSpPr>
          <p:spPr>
            <a:xfrm>
              <a:off x="44" y="75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RPTR</a:t>
              </a:r>
              <a:endParaRPr lang="en-US" altLang="zh-CN" sz="1600">
                <a:solidFill>
                  <a:schemeClr val="tx1"/>
                </a:solidFill>
                <a:latin typeface="Times New Roman" panose="02020603050405020304" charset="0"/>
                <a:ea typeface="宋体" panose="02010600030101010101" pitchFamily="2" charset="-122"/>
              </a:endParaRPr>
            </a:p>
          </p:txBody>
        </p:sp>
        <p:sp>
          <p:nvSpPr>
            <p:cNvPr id="22544" name="文本框 26641"/>
            <p:cNvSpPr txBox="1"/>
            <p:nvPr/>
          </p:nvSpPr>
          <p:spPr>
            <a:xfrm>
              <a:off x="491" y="1590"/>
              <a:ext cx="8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定长记录文件</a:t>
              </a:r>
              <a:endParaRPr lang="zh-CN" altLang="en-US" sz="1600">
                <a:solidFill>
                  <a:schemeClr val="tx1"/>
                </a:solidFill>
                <a:latin typeface="Times New Roman" panose="02020603050405020304" charset="0"/>
                <a:ea typeface="宋体" panose="02010600030101010101" pitchFamily="2" charset="-122"/>
              </a:endParaRPr>
            </a:p>
          </p:txBody>
        </p:sp>
        <p:sp>
          <p:nvSpPr>
            <p:cNvPr id="22545" name="文本框 26642"/>
            <p:cNvSpPr txBox="1"/>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0</a:t>
              </a:r>
              <a:endParaRPr lang="en-US" altLang="zh-CN" sz="1600">
                <a:solidFill>
                  <a:schemeClr val="tx1"/>
                </a:solidFill>
                <a:latin typeface="Times New Roman" panose="02020603050405020304" charset="0"/>
                <a:ea typeface="宋体" panose="02010600030101010101" pitchFamily="2" charset="-122"/>
              </a:endParaRPr>
            </a:p>
          </p:txBody>
        </p:sp>
        <p:sp>
          <p:nvSpPr>
            <p:cNvPr id="22546" name="文本框 26643"/>
            <p:cNvSpPr txBox="1"/>
            <p:nvPr/>
          </p:nvSpPr>
          <p:spPr>
            <a:xfrm>
              <a:off x="261" y="253"/>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1L</a:t>
              </a:r>
              <a:endParaRPr lang="en-US" altLang="zh-CN" sz="1600">
                <a:solidFill>
                  <a:schemeClr val="tx1"/>
                </a:solidFill>
                <a:latin typeface="Times New Roman" panose="02020603050405020304" charset="0"/>
                <a:ea typeface="宋体" panose="02010600030101010101" pitchFamily="2" charset="-122"/>
              </a:endParaRPr>
            </a:p>
          </p:txBody>
        </p:sp>
        <p:sp>
          <p:nvSpPr>
            <p:cNvPr id="22547" name="文本框 26644"/>
            <p:cNvSpPr txBox="1"/>
            <p:nvPr/>
          </p:nvSpPr>
          <p:spPr>
            <a:xfrm>
              <a:off x="266" y="477"/>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2L</a:t>
              </a:r>
              <a:endParaRPr lang="en-US" altLang="zh-CN" sz="1600">
                <a:solidFill>
                  <a:schemeClr val="tx1"/>
                </a:solidFill>
                <a:latin typeface="Times New Roman" panose="02020603050405020304" charset="0"/>
                <a:ea typeface="宋体" panose="02010600030101010101" pitchFamily="2" charset="-122"/>
              </a:endParaRPr>
            </a:p>
          </p:txBody>
        </p:sp>
        <p:sp>
          <p:nvSpPr>
            <p:cNvPr id="22548" name="文本框 26645"/>
            <p:cNvSpPr txBox="1"/>
            <p:nvPr/>
          </p:nvSpPr>
          <p:spPr>
            <a:xfrm>
              <a:off x="626" y="1210"/>
              <a:ext cx="481"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grpSp>
        <p:nvGrpSpPr>
          <p:cNvPr id="26647" name="组合 26646"/>
          <p:cNvGrpSpPr/>
          <p:nvPr/>
        </p:nvGrpSpPr>
        <p:grpSpPr>
          <a:xfrm>
            <a:off x="4511675" y="1901825"/>
            <a:ext cx="2679700" cy="2860675"/>
            <a:chOff x="0" y="0"/>
            <a:chExt cx="1436" cy="1802"/>
          </a:xfrm>
        </p:grpSpPr>
        <p:sp>
          <p:nvSpPr>
            <p:cNvPr id="22550" name="文本框 26647"/>
            <p:cNvSpPr txBox="1"/>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22551" name="直接连接符 26648"/>
            <p:cNvSpPr/>
            <p:nvPr/>
          </p:nvSpPr>
          <p:spPr>
            <a:xfrm>
              <a:off x="499" y="319"/>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52" name="文本框 26649"/>
            <p:cNvSpPr txBox="1"/>
            <p:nvPr/>
          </p:nvSpPr>
          <p:spPr>
            <a:xfrm>
              <a:off x="790" y="10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l</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53" name="直接连接符 26650"/>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54" name="文本框 26651"/>
            <p:cNvSpPr txBox="1"/>
            <p:nvPr/>
          </p:nvSpPr>
          <p:spPr>
            <a:xfrm>
              <a:off x="795" y="33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55" name="文本框 26652"/>
            <p:cNvSpPr txBox="1"/>
            <p:nvPr/>
          </p:nvSpPr>
          <p:spPr>
            <a:xfrm>
              <a:off x="653" y="642"/>
              <a:ext cx="509"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2556" name="直接连接符 26653"/>
            <p:cNvSpPr/>
            <p:nvPr/>
          </p:nvSpPr>
          <p:spPr>
            <a:xfrm>
              <a:off x="497" y="10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57" name="直接连接符 26654"/>
            <p:cNvSpPr/>
            <p:nvPr/>
          </p:nvSpPr>
          <p:spPr>
            <a:xfrm>
              <a:off x="492" y="1288"/>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58" name="文本框 26655"/>
            <p:cNvSpPr txBox="1"/>
            <p:nvPr/>
          </p:nvSpPr>
          <p:spPr>
            <a:xfrm>
              <a:off x="781" y="1032"/>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i</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22559" name="直接连接符 26656"/>
            <p:cNvSpPr/>
            <p:nvPr/>
          </p:nvSpPr>
          <p:spPr>
            <a:xfrm>
              <a:off x="0" y="887"/>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60" name="文本框 26657"/>
            <p:cNvSpPr txBox="1"/>
            <p:nvPr/>
          </p:nvSpPr>
          <p:spPr>
            <a:xfrm>
              <a:off x="35" y="70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RPTR</a:t>
              </a:r>
              <a:endParaRPr lang="en-US" altLang="zh-CN" sz="1600">
                <a:solidFill>
                  <a:schemeClr val="tx1"/>
                </a:solidFill>
                <a:latin typeface="Times New Roman" panose="02020603050405020304" charset="0"/>
                <a:ea typeface="宋体" panose="02010600030101010101" pitchFamily="2" charset="-122"/>
              </a:endParaRPr>
            </a:p>
          </p:txBody>
        </p:sp>
        <p:sp>
          <p:nvSpPr>
            <p:cNvPr id="22561" name="文本框 26658"/>
            <p:cNvSpPr txBox="1"/>
            <p:nvPr/>
          </p:nvSpPr>
          <p:spPr>
            <a:xfrm>
              <a:off x="439" y="1590"/>
              <a:ext cx="9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变长记录文件</a:t>
              </a:r>
              <a:endParaRPr lang="zh-CN" altLang="en-US" sz="1600">
                <a:solidFill>
                  <a:schemeClr val="tx1"/>
                </a:solidFill>
                <a:latin typeface="Times New Roman" panose="02020603050405020304" charset="0"/>
                <a:ea typeface="宋体" panose="02010600030101010101" pitchFamily="2" charset="-122"/>
              </a:endParaRPr>
            </a:p>
          </p:txBody>
        </p:sp>
        <p:sp>
          <p:nvSpPr>
            <p:cNvPr id="22562" name="文本框 26659"/>
            <p:cNvSpPr txBox="1"/>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0</a:t>
              </a:r>
              <a:endParaRPr lang="en-US" altLang="zh-CN" sz="1600">
                <a:solidFill>
                  <a:schemeClr val="tx1"/>
                </a:solidFill>
                <a:latin typeface="Times New Roman" panose="02020603050405020304" charset="0"/>
                <a:ea typeface="宋体" panose="02010600030101010101" pitchFamily="2" charset="-122"/>
              </a:endParaRPr>
            </a:p>
          </p:txBody>
        </p:sp>
        <p:sp>
          <p:nvSpPr>
            <p:cNvPr id="22563" name="文本框 26660"/>
            <p:cNvSpPr txBox="1"/>
            <p:nvPr/>
          </p:nvSpPr>
          <p:spPr>
            <a:xfrm>
              <a:off x="149" y="477"/>
              <a:ext cx="4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L</a:t>
              </a:r>
              <a:r>
                <a:rPr lang="en-US" altLang="zh-CN" sz="1600" baseline="-25000">
                  <a:solidFill>
                    <a:schemeClr val="tx1"/>
                  </a:solidFill>
                  <a:latin typeface="Times New Roman" panose="02020603050405020304" charset="0"/>
                  <a:ea typeface="宋体" panose="02010600030101010101" pitchFamily="2" charset="-122"/>
                </a:rPr>
                <a:t>0</a:t>
              </a:r>
              <a:r>
                <a:rPr lang="en-US" altLang="zh-CN" sz="1600">
                  <a:solidFill>
                    <a:schemeClr val="tx1"/>
                  </a:solidFill>
                  <a:latin typeface="Times New Roman" panose="02020603050405020304" charset="0"/>
                  <a:ea typeface="宋体" panose="02010600030101010101" pitchFamily="2" charset="-122"/>
                </a:rPr>
                <a:t>+1</a:t>
              </a:r>
              <a:endParaRPr lang="en-US" altLang="zh-CN" sz="1600">
                <a:solidFill>
                  <a:schemeClr val="tx1"/>
                </a:solidFill>
                <a:latin typeface="Times New Roman" panose="02020603050405020304" charset="0"/>
                <a:ea typeface="宋体" panose="02010600030101010101" pitchFamily="2" charset="-122"/>
              </a:endParaRPr>
            </a:p>
          </p:txBody>
        </p:sp>
        <p:sp>
          <p:nvSpPr>
            <p:cNvPr id="22564" name="文本框 26661"/>
            <p:cNvSpPr txBox="1"/>
            <p:nvPr/>
          </p:nvSpPr>
          <p:spPr>
            <a:xfrm>
              <a:off x="653" y="1300"/>
              <a:ext cx="448"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2565" name="直接连接符 26662"/>
            <p:cNvSpPr/>
            <p:nvPr/>
          </p:nvSpPr>
          <p:spPr>
            <a:xfrm>
              <a:off x="489" y="885"/>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2566" name="文本框 26663"/>
            <p:cNvSpPr txBox="1"/>
            <p:nvPr/>
          </p:nvSpPr>
          <p:spPr>
            <a:xfrm>
              <a:off x="772" y="85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l</a:t>
              </a:r>
              <a:r>
                <a:rPr lang="en-US" altLang="zh-CN" sz="1600" baseline="-25000">
                  <a:solidFill>
                    <a:schemeClr val="tx1"/>
                  </a:solidFill>
                  <a:latin typeface="Times New Roman" panose="02020603050405020304" charset="0"/>
                  <a:ea typeface="宋体" panose="02010600030101010101" pitchFamily="2" charset="-122"/>
                </a:rPr>
                <a:t>i</a:t>
              </a:r>
              <a:endParaRPr lang="en-US" altLang="zh-CN" sz="1600" baseline="-25000">
                <a:solidFill>
                  <a:schemeClr val="tx1"/>
                </a:solidFill>
                <a:latin typeface="Times New Roman" panose="02020603050405020304" charset="0"/>
                <a:ea typeface="宋体" panose="02010600030101010101" pitchFamily="2" charset="-122"/>
              </a:endParaRPr>
            </a:p>
          </p:txBody>
        </p:sp>
      </p:grpSp>
      <p:sp>
        <p:nvSpPr>
          <p:cNvPr id="4" name="文本框 3"/>
          <p:cNvSpPr txBox="1"/>
          <p:nvPr/>
        </p:nvSpPr>
        <p:spPr>
          <a:xfrm>
            <a:off x="630238" y="5429250"/>
            <a:ext cx="8005763" cy="603250"/>
          </a:xfrm>
          <a:prstGeom prst="rect">
            <a:avLst/>
          </a:prstGeom>
          <a:noFill/>
        </p:spPr>
        <p:txBody>
          <a:bodyPr wrap="none" rtlCol="0" anchor="t">
            <a:spAutoFit/>
          </a:bodyPr>
          <a:p>
            <a:pPr lvl="0" algn="l" fontAlgn="base">
              <a:lnSpc>
                <a:spcPct val="120000"/>
              </a:lnSpc>
              <a:spcBef>
                <a:spcPct val="30000"/>
              </a:spcBef>
              <a:buClr>
                <a:schemeClr val="tx2"/>
              </a:buClr>
              <a:buSzPct val="95000"/>
              <a:buFont typeface="Wingdings" panose="05000000000000000000" pitchFamily="2" charset="2"/>
            </a:pP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mn-cs"/>
                <a:sym typeface="+mn-ea"/>
              </a:rPr>
              <a:t>变长</a:t>
            </a:r>
            <a:r>
              <a:rPr lang="zh-CN" altLang="en-US"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mn-cs"/>
                <a:sym typeface="+mn-ea"/>
              </a:rPr>
              <a:t>记录</a:t>
            </a: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mn-cs"/>
                <a:sym typeface="+mn-ea"/>
              </a:rPr>
              <a:t>文件中确定一个记录的逻辑位置比较麻烦</a:t>
            </a:r>
            <a:endParaRPr lang="zh-CN" altLang="en-US" sz="2400" strike="noStrike" noProof="1">
              <a:solidFill>
                <a:schemeClr val="tx1"/>
              </a:solidFill>
              <a:effectLst>
                <a:outerShdw blurRad="38100" dist="38100" dir="2700000">
                  <a:srgbClr val="000000"/>
                </a:outerShdw>
              </a:effectLst>
              <a:latin typeface="Times New Roman" panose="02020603050405020304" charset="0"/>
              <a:cs typeface="+mn-cs"/>
            </a:endParaRPr>
          </a:p>
        </p:txBody>
      </p:sp>
      <p:sp>
        <p:nvSpPr>
          <p:cNvPr id="5" name="矩形 4"/>
          <p:cNvSpPr/>
          <p:nvPr/>
        </p:nvSpPr>
        <p:spPr>
          <a:xfrm>
            <a:off x="665163" y="1157288"/>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x-none" altLang="zh-CN" b="1" strike="noStrike" noProof="1">
                <a:solidFill>
                  <a:schemeClr val="tx1"/>
                </a:solidFill>
                <a:latin typeface="Times New Roman" panose="02020603050405020304" charset="0"/>
                <a:ea typeface="宋体" panose="02010600030101010101" pitchFamily="2" charset="-122"/>
                <a:cs typeface="+mn-cs"/>
              </a:rPr>
              <a:t>定长</a:t>
            </a:r>
            <a:r>
              <a:rPr lang="zh-CN" altLang="en-US" b="1" strike="noStrike" noProof="1">
                <a:solidFill>
                  <a:schemeClr val="tx1"/>
                </a:solidFill>
                <a:latin typeface="Times New Roman" panose="02020603050405020304" charset="0"/>
                <a:ea typeface="宋体" panose="02010600030101010101" pitchFamily="2" charset="-122"/>
                <a:cs typeface="+mn-cs"/>
              </a:rPr>
              <a:t>记录</a:t>
            </a:r>
            <a:r>
              <a:rPr lang="zh-CN" altLang="en-US" strike="noStrike" noProof="1">
                <a:solidFill>
                  <a:schemeClr val="tx1"/>
                </a:solidFill>
                <a:latin typeface="Times New Roman" panose="02020603050405020304" charset="0"/>
                <a:ea typeface="宋体" panose="02010600030101010101" pitchFamily="2" charset="-122"/>
                <a:cs typeface="+mn-cs"/>
              </a:rPr>
              <a:t>     </a:t>
            </a:r>
            <a:endParaRPr lang="zh-CN" altLang="en-US"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additive="base">
                                        <p:cTn id="13" dur="500" fill="hold"/>
                                        <p:tgtEl>
                                          <p:spTgt spid="26629"/>
                                        </p:tgtEl>
                                        <p:attrNameLst>
                                          <p:attrName>ppt_x</p:attrName>
                                        </p:attrNameLst>
                                      </p:cBhvr>
                                      <p:tavLst>
                                        <p:tav tm="0">
                                          <p:val>
                                            <p:strVal val="1+#ppt_w/2"/>
                                          </p:val>
                                        </p:tav>
                                        <p:tav tm="100000">
                                          <p:val>
                                            <p:strVal val="#ppt_x"/>
                                          </p:val>
                                        </p:tav>
                                      </p:tavLst>
                                    </p:anim>
                                    <p:anim calcmode="lin" valueType="num">
                                      <p:cBhvr additive="base">
                                        <p:cTn id="14"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47"/>
                                        </p:tgtEl>
                                        <p:attrNameLst>
                                          <p:attrName>style.visibility</p:attrName>
                                        </p:attrNameLst>
                                      </p:cBhvr>
                                      <p:to>
                                        <p:strVal val="visible"/>
                                      </p:to>
                                    </p:set>
                                    <p:anim calcmode="lin" valueType="num">
                                      <p:cBhvr additive="base">
                                        <p:cTn id="19" dur="500" fill="hold"/>
                                        <p:tgtEl>
                                          <p:spTgt spid="26647"/>
                                        </p:tgtEl>
                                        <p:attrNameLst>
                                          <p:attrName>ppt_x</p:attrName>
                                        </p:attrNameLst>
                                      </p:cBhvr>
                                      <p:tavLst>
                                        <p:tav tm="0">
                                          <p:val>
                                            <p:strVal val="#ppt_x"/>
                                          </p:val>
                                        </p:tav>
                                        <p:tav tm="100000">
                                          <p:val>
                                            <p:strVal val="#ppt_x"/>
                                          </p:val>
                                        </p:tav>
                                      </p:tavLst>
                                    </p:anim>
                                    <p:anim calcmode="lin" valueType="num">
                                      <p:cBhvr additive="base">
                                        <p:cTn id="20" dur="500" fill="hold"/>
                                        <p:tgtEl>
                                          <p:spTgt spid="266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1+#ppt_w/2"/>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7169"/>
          <p:cNvSpPr/>
          <p:nvPr/>
        </p:nvSpPr>
        <p:spPr>
          <a:xfrm>
            <a:off x="820738" y="1062038"/>
            <a:ext cx="7129462" cy="473710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文件系统的基本概念</a:t>
            </a:r>
            <a:endParaRPr lang="zh-CN" altLang="en-US"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文件的逻辑结构</a:t>
            </a:r>
            <a:endParaRPr lang="zh-CN" altLang="zh-CN"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zh-CN" sz="2800" dirty="0">
                <a:solidFill>
                  <a:schemeClr val="tx1"/>
                </a:solidFill>
                <a:latin typeface="Arial" panose="02080604020202020204" pitchFamily="34" charset="0"/>
                <a:ea typeface="宋体" panose="02010600030101010101" pitchFamily="2" charset="-122"/>
              </a:rPr>
              <a:t>文件的</a:t>
            </a:r>
            <a:r>
              <a:rPr lang="zh-CN" altLang="en-US" sz="2800" dirty="0">
                <a:solidFill>
                  <a:schemeClr val="tx1"/>
                </a:solidFill>
                <a:latin typeface="Arial" panose="02080604020202020204" pitchFamily="34" charset="0"/>
                <a:ea typeface="宋体" panose="02010600030101010101" pitchFamily="2" charset="-122"/>
              </a:rPr>
              <a:t>物理结构</a:t>
            </a:r>
            <a:endParaRPr lang="zh-CN" altLang="zh-CN"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文件存储空间管理</a:t>
            </a:r>
            <a:endParaRPr lang="zh-CN" altLang="en-US"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目录</a:t>
            </a:r>
            <a:r>
              <a:rPr lang="zh-CN" altLang="zh-CN" sz="2800" dirty="0">
                <a:solidFill>
                  <a:schemeClr val="tx1"/>
                </a:solidFill>
                <a:latin typeface="Arial" panose="02080604020202020204" pitchFamily="34" charset="0"/>
                <a:ea typeface="宋体" panose="02010600030101010101" pitchFamily="2" charset="-122"/>
              </a:rPr>
              <a:t>结构</a:t>
            </a:r>
            <a:endParaRPr lang="zh-CN" altLang="zh-CN"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共享与安全</a:t>
            </a:r>
            <a:endParaRPr lang="zh-CN" altLang="en-US" sz="2800" dirty="0">
              <a:solidFill>
                <a:schemeClr val="tx1"/>
              </a:solidFill>
              <a:latin typeface="Arial" panose="02080604020202020204" pitchFamily="3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anose="02010600030101010101" pitchFamily="2" charset="-122"/>
              </a:rPr>
              <a:t>文件操作与文件备份</a:t>
            </a:r>
            <a:endParaRPr lang="zh-CN" altLang="en-US" sz="2800" dirty="0">
              <a:solidFill>
                <a:schemeClr val="tx1"/>
              </a:solidFill>
              <a:latin typeface="Arial" panose="02080604020202020204" pitchFamily="34" charset="0"/>
              <a:ea typeface="宋体" panose="02010600030101010101" pitchFamily="2" charset="-122"/>
            </a:endParaRPr>
          </a:p>
        </p:txBody>
      </p:sp>
      <p:graphicFrame>
        <p:nvGraphicFramePr>
          <p:cNvPr id="5122" name="内容占位符 717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5123" name="文本框 7171"/>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a:t>
            </a:r>
            <a:endParaRPr lang="en-US" altLang="zh-CN" b="0">
              <a:solidFill>
                <a:schemeClr val="tx2"/>
              </a:solidFill>
              <a:latin typeface="Times New Roman" panose="02020603050405020304" charset="0"/>
              <a:ea typeface="宋体" panose="02010600030101010101" pitchFamily="2" charset="-122"/>
            </a:endParaRPr>
          </a:p>
        </p:txBody>
      </p:sp>
      <p:sp>
        <p:nvSpPr>
          <p:cNvPr id="7173" name="矩形 71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主要内容</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0">
                                            <p:txEl>
                                              <p:charRg st="0" end="10"/>
                                            </p:txEl>
                                          </p:spTgt>
                                        </p:tgtEl>
                                        <p:attrNameLst>
                                          <p:attrName>style.visibility</p:attrName>
                                        </p:attrNameLst>
                                      </p:cBhvr>
                                      <p:to>
                                        <p:strVal val="visible"/>
                                      </p:to>
                                    </p:set>
                                    <p:anim calcmode="lin" valueType="num">
                                      <p:cBhvr additive="base">
                                        <p:cTn id="7" dur="500" fill="hold"/>
                                        <p:tgtEl>
                                          <p:spTgt spid="7170">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70">
                                            <p:txEl>
                                              <p:charRg st="10" end="23"/>
                                            </p:txEl>
                                          </p:spTgt>
                                        </p:tgtEl>
                                        <p:attrNameLst>
                                          <p:attrName>style.visibility</p:attrName>
                                        </p:attrNameLst>
                                      </p:cBhvr>
                                      <p:to>
                                        <p:strVal val="visible"/>
                                      </p:to>
                                    </p:set>
                                    <p:anim calcmode="lin" valueType="num">
                                      <p:cBhvr additive="base">
                                        <p:cTn id="11" dur="500" fill="hold"/>
                                        <p:tgtEl>
                                          <p:spTgt spid="7170">
                                            <p:txEl>
                                              <p:charRg st="10" end="2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0">
                                            <p:txEl>
                                              <p:charRg st="10" end="2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170">
                                            <p:txEl>
                                              <p:charRg st="2" end="2"/>
                                            </p:txEl>
                                          </p:spTgt>
                                        </p:tgtEl>
                                        <p:attrNameLst>
                                          <p:attrName>style.visibility</p:attrName>
                                        </p:attrNameLst>
                                      </p:cBhvr>
                                      <p:to>
                                        <p:strVal val="visible"/>
                                      </p:to>
                                    </p:set>
                                    <p:anim calcmode="lin" valueType="num">
                                      <p:cBhvr additive="base">
                                        <p:cTn id="15" dur="500" fill="hold"/>
                                        <p:tgtEl>
                                          <p:spTgt spid="7170">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0">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170">
                                            <p:txEl>
                                              <p:charRg st="23" end="32"/>
                                            </p:txEl>
                                          </p:spTgt>
                                        </p:tgtEl>
                                        <p:attrNameLst>
                                          <p:attrName>style.visibility</p:attrName>
                                        </p:attrNameLst>
                                      </p:cBhvr>
                                      <p:to>
                                        <p:strVal val="visible"/>
                                      </p:to>
                                    </p:set>
                                    <p:anim calcmode="lin" valueType="num">
                                      <p:cBhvr additive="base">
                                        <p:cTn id="19" dur="500" fill="hold"/>
                                        <p:tgtEl>
                                          <p:spTgt spid="7170">
                                            <p:txEl>
                                              <p:charRg st="23" end="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charRg st="23" end="3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70">
                                            <p:txEl>
                                              <p:charRg st="32" end="37"/>
                                            </p:txEl>
                                          </p:spTgt>
                                        </p:tgtEl>
                                        <p:attrNameLst>
                                          <p:attrName>style.visibility</p:attrName>
                                        </p:attrNameLst>
                                      </p:cBhvr>
                                      <p:to>
                                        <p:strVal val="visible"/>
                                      </p:to>
                                    </p:set>
                                    <p:anim calcmode="lin" valueType="num">
                                      <p:cBhvr additive="base">
                                        <p:cTn id="23" dur="500" fill="hold"/>
                                        <p:tgtEl>
                                          <p:spTgt spid="7170">
                                            <p:txEl>
                                              <p:charRg st="32"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70">
                                            <p:txEl>
                                              <p:charRg st="32"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170">
                                            <p:txEl>
                                              <p:charRg st="37" end="46"/>
                                            </p:txEl>
                                          </p:spTgt>
                                        </p:tgtEl>
                                        <p:attrNameLst>
                                          <p:attrName>style.visibility</p:attrName>
                                        </p:attrNameLst>
                                      </p:cBhvr>
                                      <p:to>
                                        <p:strVal val="visible"/>
                                      </p:to>
                                    </p:set>
                                    <p:anim calcmode="lin" valueType="num">
                                      <p:cBhvr additive="base">
                                        <p:cTn id="27" dur="500" fill="hold"/>
                                        <p:tgtEl>
                                          <p:spTgt spid="7170">
                                            <p:txEl>
                                              <p:charRg st="37" end="4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70">
                                            <p:txEl>
                                              <p:charRg st="37" end="46"/>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170">
                                            <p:txEl>
                                              <p:charRg st="46" end="56"/>
                                            </p:txEl>
                                          </p:spTgt>
                                        </p:tgtEl>
                                        <p:attrNameLst>
                                          <p:attrName>style.visibility</p:attrName>
                                        </p:attrNameLst>
                                      </p:cBhvr>
                                      <p:to>
                                        <p:strVal val="visible"/>
                                      </p:to>
                                    </p:set>
                                    <p:anim calcmode="lin" valueType="num">
                                      <p:cBhvr additive="base">
                                        <p:cTn id="31" dur="500" fill="hold"/>
                                        <p:tgtEl>
                                          <p:spTgt spid="7170">
                                            <p:txEl>
                                              <p:charRg st="46"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0">
                                            <p:txEl>
                                              <p:charRg st="46"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211138" y="669925"/>
            <a:ext cx="309563" cy="749300"/>
          </a:xfrm>
          <a:prstGeom prst="rect">
            <a:avLst/>
          </a:prstGeom>
          <a:noFill/>
          <a:ln w="9525">
            <a:noFill/>
            <a:miter/>
          </a:ln>
        </p:spPr>
        <p:txBody>
          <a:bodyPr wrap="none" anchor="t">
            <a:spAutoFit/>
          </a:bodyPr>
          <a:p>
            <a:pPr lvl="0" algn="l" fontAlgn="base">
              <a:lnSpc>
                <a:spcPct val="120000"/>
              </a:lnSpc>
              <a:spcBef>
                <a:spcPct val="20000"/>
              </a:spcBef>
              <a:buNone/>
            </a:pPr>
            <a:endParaRPr sz="3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27651" name="文本占位符 27650"/>
          <p:cNvSpPr>
            <a:spLocks noGrp="1"/>
          </p:cNvSpPr>
          <p:nvPr>
            <p:ph idx="1"/>
          </p:nvPr>
        </p:nvSpPr>
        <p:spPr>
          <a:xfrm>
            <a:off x="358775" y="730250"/>
            <a:ext cx="8458200" cy="4229100"/>
          </a:xfrm>
        </p:spPr>
        <p:txBody>
          <a:bodyPr vert="horz" wrap="square" anchor="t">
            <a:spAutoFit/>
          </a:bodyPr>
          <a:p>
            <a:pPr lvl="0" algn="just">
              <a:lnSpc>
                <a:spcPct val="110000"/>
              </a:lnSpc>
              <a:buClr>
                <a:schemeClr val="bg2"/>
              </a:buClr>
              <a:buFont typeface="Monotype Sorts" pitchFamily="2" charset="2"/>
              <a:buNone/>
            </a:pPr>
            <a:r>
              <a:rPr lang="zh-CN" altLang="en-US" sz="2800" b="1" dirty="0">
                <a:solidFill>
                  <a:srgbClr val="A50021"/>
                </a:solidFill>
                <a:latin typeface="Times New Roman" panose="02020603050405020304" charset="0"/>
                <a:ea typeface="宋体" panose="02010600030101010101" pitchFamily="2" charset="-122"/>
              </a:rPr>
              <a:t>（3）两种文件的比较</a:t>
            </a:r>
            <a:endParaRPr lang="zh-CN" altLang="en-US" dirty="0">
              <a:solidFill>
                <a:srgbClr val="CC0000"/>
              </a:solidFill>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rPr>
              <a:t>流式文件就象给一张白纸给用户，用户可将他的信息任意地写到纸上，没有任何格式上的限制。</a:t>
            </a:r>
            <a:endParaRPr lang="zh-CN" altLang="en-US" dirty="0">
              <a:solidFill>
                <a:schemeClr val="tx1"/>
              </a:solidFill>
              <a:effectLst/>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rPr>
              <a:t>记录式文件就象给一张表格给用户，用户要按表规定的格式填信息。</a:t>
            </a:r>
            <a:endParaRPr lang="zh-CN" altLang="en-US" dirty="0">
              <a:solidFill>
                <a:schemeClr val="tx1"/>
              </a:solidFill>
              <a:effectLst/>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ea typeface="宋体" panose="02010600030101010101" pitchFamily="2" charset="-122"/>
              </a:rPr>
              <a:t>流式文件管理简单，</a:t>
            </a:r>
            <a:r>
              <a:rPr lang="zh-CN" altLang="en-US" dirty="0">
                <a:solidFill>
                  <a:schemeClr val="tx1"/>
                </a:solidFill>
                <a:effectLst/>
                <a:latin typeface="Times New Roman" panose="02020603050405020304" charset="0"/>
              </a:rPr>
              <a:t>记录式文件</a:t>
            </a:r>
            <a:r>
              <a:rPr lang="zh-CN" altLang="en-US" dirty="0">
                <a:solidFill>
                  <a:schemeClr val="tx1"/>
                </a:solidFill>
                <a:effectLst/>
                <a:latin typeface="Times New Roman" panose="02020603050405020304" charset="0"/>
                <a:ea typeface="宋体" panose="02010600030101010101" pitchFamily="2" charset="-122"/>
              </a:rPr>
              <a:t>需要管理记录结构信息。</a:t>
            </a:r>
            <a:endParaRPr lang="zh-CN" altLang="en-US" dirty="0">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11"/>
                                            </p:txEl>
                                          </p:spTgt>
                                        </p:tgtEl>
                                        <p:attrNameLst>
                                          <p:attrName>style.visibility</p:attrName>
                                        </p:attrNameLst>
                                      </p:cBhvr>
                                      <p:to>
                                        <p:strVal val="visible"/>
                                      </p:to>
                                    </p:set>
                                    <p:anim calcmode="lin" valueType="num">
                                      <p:cBhvr additive="base">
                                        <p:cTn id="7" dur="500" fill="hold"/>
                                        <p:tgtEl>
                                          <p:spTgt spid="27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1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charRg st="11" end="54"/>
                                            </p:txEl>
                                          </p:spTgt>
                                        </p:tgtEl>
                                        <p:attrNameLst>
                                          <p:attrName>style.visibility</p:attrName>
                                        </p:attrNameLst>
                                      </p:cBhvr>
                                      <p:to>
                                        <p:strVal val="visible"/>
                                      </p:to>
                                    </p:set>
                                    <p:anim calcmode="lin" valueType="num">
                                      <p:cBhvr additive="base">
                                        <p:cTn id="11" dur="500" fill="hold"/>
                                        <p:tgtEl>
                                          <p:spTgt spid="27651">
                                            <p:txEl>
                                              <p:charRg st="11" end="5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charRg st="11" end="54"/>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charRg st="54" end="85"/>
                                            </p:txEl>
                                          </p:spTgt>
                                        </p:tgtEl>
                                        <p:attrNameLst>
                                          <p:attrName>style.visibility</p:attrName>
                                        </p:attrNameLst>
                                      </p:cBhvr>
                                      <p:to>
                                        <p:strVal val="visible"/>
                                      </p:to>
                                    </p:set>
                                    <p:anim calcmode="lin" valueType="num">
                                      <p:cBhvr additive="base">
                                        <p:cTn id="15" dur="500" fill="hold"/>
                                        <p:tgtEl>
                                          <p:spTgt spid="27651">
                                            <p:txEl>
                                              <p:charRg st="54" end="8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charRg st="54" end="8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651">
                                            <p:txEl>
                                              <p:charRg st="85" end="111"/>
                                            </p:txEl>
                                          </p:spTgt>
                                        </p:tgtEl>
                                        <p:attrNameLst>
                                          <p:attrName>style.visibility</p:attrName>
                                        </p:attrNameLst>
                                      </p:cBhvr>
                                      <p:to>
                                        <p:strVal val="visible"/>
                                      </p:to>
                                    </p:set>
                                    <p:anim calcmode="lin" valueType="num">
                                      <p:cBhvr additive="base">
                                        <p:cTn id="19" dur="500" fill="hold"/>
                                        <p:tgtEl>
                                          <p:spTgt spid="27651">
                                            <p:txEl>
                                              <p:charRg st="85"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85"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zh-CN" sz="3200">
                <a:solidFill>
                  <a:srgbClr val="990000"/>
                </a:solidFill>
                <a:latin typeface="Times New Roman" panose="02020603050405020304" charset="0"/>
                <a:ea typeface="宋体" panose="02010600030101010101" pitchFamily="2" charset="-122"/>
              </a:rPr>
              <a:t>2</a:t>
            </a:r>
            <a:r>
              <a:rPr lang="zh-CN" altLang="en-US" sz="3200">
                <a:solidFill>
                  <a:srgbClr val="990000"/>
                </a:solidFill>
                <a:latin typeface="Times New Roman" panose="02020603050405020304" charset="0"/>
                <a:ea typeface="宋体" panose="02010600030101010101" pitchFamily="2" charset="-122"/>
              </a:rPr>
              <a:t>、文件的存取方法</a:t>
            </a:r>
            <a:endParaRPr lang="zh-CN" altLang="en-US" sz="3200">
              <a:solidFill>
                <a:srgbClr val="990000"/>
              </a:solidFill>
              <a:latin typeface="Times New Roman" panose="02020603050405020304" charset="0"/>
              <a:ea typeface="宋体" panose="02010600030101010101" pitchFamily="2" charset="-122"/>
            </a:endParaRPr>
          </a:p>
        </p:txBody>
      </p:sp>
      <p:sp>
        <p:nvSpPr>
          <p:cNvPr id="18435" name="文本占位符 18434"/>
          <p:cNvSpPr>
            <a:spLocks noGrp="1"/>
          </p:cNvSpPr>
          <p:nvPr>
            <p:ph idx="1"/>
          </p:nvPr>
        </p:nvSpPr>
        <p:spPr>
          <a:xfrm>
            <a:off x="284163" y="1576388"/>
            <a:ext cx="8485188" cy="3992563"/>
          </a:xfrm>
        </p:spPr>
        <p:txBody>
          <a:bodyPr wrap="square">
            <a:spAutoFit/>
          </a:bodyPr>
          <a:p>
            <a:pPr marL="533400" lvl="0" indent="-533400">
              <a:lnSpc>
                <a:spcPct val="130000"/>
              </a:lnSpc>
              <a:buNone/>
            </a:pPr>
            <a:r>
              <a:rPr lang="zh-CN" altLang="en-US" sz="2800" b="1">
                <a:solidFill>
                  <a:srgbClr val="A50021"/>
                </a:solidFill>
                <a:latin typeface="Times New Roman" panose="02020603050405020304" charset="0"/>
                <a:ea typeface="宋体" panose="02010600030101010101" pitchFamily="2" charset="-122"/>
              </a:rPr>
              <a:t>1. 顺序存取</a:t>
            </a:r>
            <a:endParaRPr lang="zh-CN" altLang="en-US" sz="2800" b="1">
              <a:solidFill>
                <a:srgbClr val="A50021"/>
              </a:solidFill>
              <a:latin typeface="Times New Roman" panose="02020603050405020304" charset="0"/>
              <a:ea typeface="宋体" panose="02010600030101010101"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后一次存取总是在前一次存取的基础上进行的。</a:t>
            </a:r>
            <a:endParaRPr lang="zh-CN" altLang="en-US">
              <a:solidFill>
                <a:schemeClr val="tx1"/>
              </a:solidFill>
              <a:effectLst>
                <a:outerShdw blurRad="38100" dist="38100" dir="2700000">
                  <a:srgbClr val="FFFFFF"/>
                </a:outerShdw>
              </a:effectLst>
              <a:latin typeface="Times New Roman" panose="02020603050405020304"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顺序存取时不必给出具体的存取位置。</a:t>
            </a:r>
            <a:endParaRPr lang="zh-CN" altLang="en-US">
              <a:solidFill>
                <a:schemeClr val="tx1"/>
              </a:solidFill>
              <a:effectLst>
                <a:outerShdw blurRad="38100" dist="38100" dir="2700000">
                  <a:srgbClr val="FFFFFF"/>
                </a:outerShdw>
              </a:effectLst>
              <a:latin typeface="Times New Roman" panose="02020603050405020304" charset="0"/>
            </a:endParaRPr>
          </a:p>
          <a:p>
            <a:pPr marL="533400" lvl="0" indent="-533400">
              <a:lnSpc>
                <a:spcPct val="130000"/>
              </a:lnSpc>
              <a:buNone/>
            </a:pPr>
            <a:r>
              <a:rPr lang="zh-CN" altLang="en-US" sz="2800" b="1">
                <a:solidFill>
                  <a:srgbClr val="A50021"/>
                </a:solidFill>
                <a:latin typeface="Times New Roman" panose="02020603050405020304" charset="0"/>
                <a:ea typeface="宋体" panose="02010600030101010101" pitchFamily="2" charset="-122"/>
              </a:rPr>
              <a:t>2. 随机存取</a:t>
            </a:r>
            <a:endParaRPr lang="zh-CN" altLang="en-US" sz="2800" b="1">
              <a:solidFill>
                <a:srgbClr val="A50021"/>
              </a:solidFill>
              <a:latin typeface="Times New Roman" panose="02020603050405020304" charset="0"/>
              <a:ea typeface="宋体" panose="02010600030101010101"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用户以任意次序请求某个记录。</a:t>
            </a:r>
            <a:endParaRPr lang="zh-CN" altLang="en-US">
              <a:solidFill>
                <a:schemeClr val="tx1"/>
              </a:solidFill>
              <a:effectLst>
                <a:outerShdw blurRad="38100" dist="38100" dir="2700000">
                  <a:srgbClr val="FFFFFF"/>
                </a:outerShdw>
              </a:effectLst>
              <a:latin typeface="Times New Roman" panose="02020603050405020304"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随机存取时要指出起始存取位置</a:t>
            </a:r>
            <a:r>
              <a:rPr lang="en-US" altLang="zh-CN">
                <a:solidFill>
                  <a:schemeClr val="tx1"/>
                </a:solidFill>
                <a:effectLst>
                  <a:outerShdw blurRad="38100" dist="38100" dir="2700000">
                    <a:srgbClr val="FFFFFF"/>
                  </a:outerShdw>
                </a:effectLst>
                <a:latin typeface="Times New Roman" panose="02020603050405020304" charset="0"/>
              </a:rPr>
              <a:t>(</a:t>
            </a:r>
            <a:r>
              <a:rPr lang="zh-CN" altLang="en-US">
                <a:solidFill>
                  <a:schemeClr val="tx1"/>
                </a:solidFill>
                <a:effectLst>
                  <a:outerShdw blurRad="38100" dist="38100" dir="2700000">
                    <a:srgbClr val="FFFFFF"/>
                  </a:outerShdw>
                </a:effectLst>
                <a:latin typeface="Times New Roman" panose="02020603050405020304" charset="0"/>
              </a:rPr>
              <a:t>例如记录号、字符序号</a:t>
            </a:r>
            <a:r>
              <a:rPr lang="en-US" altLang="zh-CN">
                <a:solidFill>
                  <a:schemeClr val="tx1"/>
                </a:solidFill>
                <a:effectLst>
                  <a:outerShdw blurRad="38100" dist="38100" dir="2700000">
                    <a:srgbClr val="FFFFFF"/>
                  </a:outerShdw>
                </a:effectLst>
                <a:latin typeface="Times New Roman" panose="02020603050405020304" charset="0"/>
              </a:rPr>
              <a:t>)</a:t>
            </a:r>
            <a:r>
              <a:rPr lang="zh-CN" altLang="en-US">
                <a:solidFill>
                  <a:schemeClr val="tx1"/>
                </a:solidFill>
                <a:effectLst>
                  <a:outerShdw blurRad="38100" dist="38100" dir="2700000">
                    <a:srgbClr val="FFFFFF"/>
                  </a:outerShdw>
                </a:effectLst>
                <a:latin typeface="Times New Roman" panose="02020603050405020304" charset="0"/>
              </a:rPr>
              <a:t>。</a:t>
            </a:r>
            <a:endParaRPr lang="zh-CN" altLang="en-US">
              <a:solidFill>
                <a:schemeClr val="tx1"/>
              </a:solidFill>
              <a:effectLst>
                <a:outerShdw blurRad="38100" dist="38100" dir="2700000">
                  <a:srgbClr val="FFFFFF"/>
                </a:outerShdw>
              </a:effectLst>
              <a:latin typeface="Times New Roman" panose="02020603050405020304" charset="0"/>
            </a:endParaRPr>
          </a:p>
        </p:txBody>
      </p:sp>
      <p:sp>
        <p:nvSpPr>
          <p:cNvPr id="24579"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文件的物理结构</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25602" name="内容占位符 296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9700" name="矩形 296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9"/>
                                            </p:txEl>
                                          </p:spTgt>
                                        </p:tgtEl>
                                        <p:attrNameLst>
                                          <p:attrName>style.visibility</p:attrName>
                                        </p:attrNameLst>
                                      </p:cBhvr>
                                      <p:to>
                                        <p:strVal val="visible"/>
                                      </p:to>
                                    </p:set>
                                    <p:anim calcmode="lin" valueType="num">
                                      <p:cBhvr additive="base">
                                        <p:cTn id="7" dur="1000" fill="hold"/>
                                        <p:tgtEl>
                                          <p:spTgt spid="2969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文本占位符 19458"/>
          <p:cNvSpPr>
            <a:spLocks noGrp="1"/>
          </p:cNvSpPr>
          <p:nvPr>
            <p:ph idx="1"/>
          </p:nvPr>
        </p:nvSpPr>
        <p:spPr>
          <a:xfrm>
            <a:off x="457200" y="1600200"/>
            <a:ext cx="8382000" cy="4800600"/>
          </a:xfrm>
        </p:spPr>
        <p:txBody>
          <a:bodyPr>
            <a:spAutoFit/>
          </a:bodyPr>
          <a:p>
            <a:pPr fontAlgn="base">
              <a:lnSpc>
                <a:spcPct val="105000"/>
              </a:lnSpc>
              <a:spcBef>
                <a:spcPct val="25000"/>
              </a:spcBef>
              <a:buNone/>
            </a:pPr>
            <a:r>
              <a:rPr lang="en-US" altLang="zh-CN" strike="noStrike" noProof="1"/>
              <a:t>	</a:t>
            </a:r>
            <a:endParaRPr lang="en-US" altLang="zh-CN" sz="3600" strike="noStrike" noProof="1"/>
          </a:p>
        </p:txBody>
      </p:sp>
      <p:sp>
        <p:nvSpPr>
          <p:cNvPr id="19460" name="矩形 19459"/>
          <p:cNvSpPr/>
          <p:nvPr/>
        </p:nvSpPr>
        <p:spPr>
          <a:xfrm>
            <a:off x="303213" y="1393825"/>
            <a:ext cx="8458200" cy="4572000"/>
          </a:xfrm>
          <a:prstGeom prst="rect">
            <a:avLst/>
          </a:prstGeom>
          <a:noFill/>
          <a:ln w="9525">
            <a:noFill/>
            <a:miter/>
          </a:ln>
        </p:spPr>
        <p:txBody>
          <a:bodyPr/>
          <a:p>
            <a:pPr lvl="0" fontAlgn="base">
              <a:spcBef>
                <a:spcPct val="20000"/>
              </a:spcBef>
              <a:buSzPct val="90000"/>
            </a:pPr>
            <a:r>
              <a:rPr lang="zh-CN" altLang="en-US" sz="3200" b="1" strike="noStrike" noProof="1">
                <a:solidFill>
                  <a:srgbClr val="000000"/>
                </a:solidFill>
                <a:latin typeface="Times New Roman" panose="02020603050405020304" charset="0"/>
                <a:ea typeface="宋体" panose="02010600030101010101" pitchFamily="2" charset="-122"/>
                <a:cs typeface="+mn-ea"/>
              </a:rPr>
              <a:t>基本概念</a:t>
            </a:r>
            <a:endParaRPr lang="zh-CN" altLang="en-US" sz="3200" b="1" strike="noStrike" noProof="1">
              <a:solidFill>
                <a:srgbClr val="000000"/>
              </a:solidFill>
              <a:latin typeface="Times New Roman" panose="02020603050405020304" charset="0"/>
              <a:ea typeface="宋体" panose="02010600030101010101" pitchFamily="2" charset="-122"/>
            </a:endParaRPr>
          </a:p>
          <a:p>
            <a:pPr marL="342900" lvl="0" indent="-342900" fontAlgn="base"/>
            <a:r>
              <a:rPr lang="zh-CN" altLang="en-US" sz="3200" b="1" strike="noStrike" noProof="1">
                <a:solidFill>
                  <a:srgbClr val="CC3300"/>
                </a:solidFill>
                <a:latin typeface="Times New Roman" panose="02020603050405020304" charset="0"/>
                <a:ea typeface="宋体" panose="02010600030101010101" pitchFamily="2" charset="-122"/>
                <a:cs typeface="+mn-ea"/>
              </a:rPr>
              <a:t>块</a:t>
            </a:r>
            <a:r>
              <a:rPr lang="en-US" altLang="zh-CN" sz="3200" b="1" strike="noStrike" noProof="1">
                <a:solidFill>
                  <a:srgbClr val="000000"/>
                </a:solidFill>
                <a:latin typeface="Times New Roman" panose="02020603050405020304" charset="0"/>
                <a:ea typeface="宋体" panose="02010600030101010101" pitchFamily="2" charset="-122"/>
                <a:cs typeface="+mn-ea"/>
              </a:rPr>
              <a:t>——</a:t>
            </a:r>
            <a:r>
              <a:rPr lang="zh-CN" altLang="en-US" sz="3200" b="1" strike="noStrike" noProof="1">
                <a:solidFill>
                  <a:srgbClr val="000000"/>
                </a:solidFill>
                <a:latin typeface="Times New Roman" panose="02020603050405020304" charset="0"/>
                <a:ea typeface="宋体" panose="02010600030101010101" pitchFamily="2" charset="-122"/>
                <a:cs typeface="+mn-ea"/>
              </a:rPr>
              <a:t>块是存储介质上连续信息所组成的一个区域，也叫物理记录。</a:t>
            </a:r>
            <a:endParaRPr lang="zh-CN" altLang="en-US" sz="3200" b="1" strike="noStrike" noProof="1">
              <a:solidFill>
                <a:srgbClr val="000000"/>
              </a:solidFill>
              <a:latin typeface="Times New Roman" panose="02020603050405020304" charset="0"/>
              <a:ea typeface="宋体" panose="02010600030101010101" pitchFamily="2" charset="-122"/>
            </a:endParaRPr>
          </a:p>
          <a:p>
            <a:pPr marL="342900" lvl="0" indent="-342900" fontAlgn="base"/>
            <a:r>
              <a:rPr lang="zh-CN" altLang="en-US" sz="3200" b="1" strike="noStrike" noProof="1">
                <a:solidFill>
                  <a:srgbClr val="000000"/>
                </a:solidFill>
                <a:latin typeface="Times New Roman" panose="02020603050405020304" charset="0"/>
                <a:ea typeface="宋体" panose="02010600030101010101" pitchFamily="2" charset="-122"/>
                <a:cs typeface="+mn-ea"/>
              </a:rPr>
              <a:t>	块是主存储器和辅助存储设备信息交换的物理单位，每次交换一块或整数块。</a:t>
            </a:r>
            <a:endParaRPr lang="zh-CN" altLang="en-US" sz="3200" b="1" strike="noStrike" noProof="1">
              <a:solidFill>
                <a:srgbClr val="000000"/>
              </a:solidFill>
              <a:latin typeface="Times New Roman" panose="02020603050405020304" charset="0"/>
              <a:ea typeface="宋体" panose="02010600030101010101" pitchFamily="2" charset="-122"/>
            </a:endParaRPr>
          </a:p>
          <a:p>
            <a:pPr marL="342900" lvl="0" indent="-342900" fontAlgn="base"/>
            <a:r>
              <a:rPr lang="zh-CN" altLang="en-US" sz="3200" b="1" strike="noStrike" noProof="1">
                <a:solidFill>
                  <a:srgbClr val="000000"/>
                </a:solidFill>
                <a:latin typeface="Times New Roman" panose="02020603050405020304" charset="0"/>
                <a:ea typeface="宋体" panose="02010600030101010101" pitchFamily="2" charset="-122"/>
                <a:cs typeface="+mn-ea"/>
              </a:rPr>
              <a:t>	决定块的大小要考虑到用户使用方式、数据传输效率和存储设备类型等多种因素。</a:t>
            </a:r>
            <a:endParaRPr lang="zh-CN" altLang="en-US" sz="3200" b="1" strike="noStrike" noProof="1">
              <a:solidFill>
                <a:srgbClr val="000000"/>
              </a:solidFill>
              <a:latin typeface="Times New Roman" panose="02020603050405020304" charset="0"/>
              <a:ea typeface="宋体" panose="02010600030101010101" pitchFamily="2" charset="-122"/>
            </a:endParaRPr>
          </a:p>
        </p:txBody>
      </p:sp>
      <p:sp>
        <p:nvSpPr>
          <p:cNvPr id="26627"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
                                            </p:txEl>
                                          </p:spTgt>
                                        </p:tgtEl>
                                        <p:attrNameLst>
                                          <p:attrName>style.visibility</p:attrName>
                                        </p:attrNameLst>
                                      </p:cBhvr>
                                      <p:to>
                                        <p:strVal val="visible"/>
                                      </p:to>
                                    </p:set>
                                    <p:anim calcmode="lin" valueType="num">
                                      <p:cBhvr>
                                        <p:cTn id="7" dur="500" fill="hold"/>
                                        <p:tgtEl>
                                          <p:spTgt spid="19459">
                                            <p:txEl>
                                              <p:charRg st="0" end="2"/>
                                            </p:txEl>
                                          </p:spTgt>
                                        </p:tgtEl>
                                        <p:attrNameLst>
                                          <p:attrName>ppt_x</p:attrName>
                                        </p:attrNameLst>
                                      </p:cBhvr>
                                      <p:tavLst>
                                        <p:tav tm="0">
                                          <p:val>
                                            <p:strVal val="0-#ppt_w/2"/>
                                          </p:val>
                                        </p:tav>
                                        <p:tav tm="100000">
                                          <p:val>
                                            <p:strVal val="#ppt_x"/>
                                          </p:val>
                                        </p:tav>
                                      </p:tavLst>
                                    </p:anim>
                                    <p:anim calcmode="lin" valueType="num">
                                      <p:cBhvr>
                                        <p:cTn id="8" dur="500" fill="hold"/>
                                        <p:tgtEl>
                                          <p:spTgt spid="19459">
                                            <p:txEl>
                                              <p:charRg st="0"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1"/>
          </p:cNvSpPr>
          <p:nvPr>
            <p:ph idx="1"/>
          </p:nvPr>
        </p:nvSpPr>
        <p:spPr>
          <a:xfrm>
            <a:off x="395288" y="1196975"/>
            <a:ext cx="8064500" cy="4032250"/>
          </a:xfrm>
        </p:spPr>
        <p:txBody>
          <a:bodyPr>
            <a:spAutoFit/>
          </a:bodyPr>
          <a:p>
            <a:pPr algn="just" fontAlgn="base">
              <a:lnSpc>
                <a:spcPct val="95000"/>
              </a:lnSpc>
            </a:pPr>
            <a:endParaRPr lang="en-US" altLang="zh-CN" strike="noStrike" noProof="1">
              <a:latin typeface="Times New Roman" panose="02020603050405020304" charset="0"/>
            </a:endParaRPr>
          </a:p>
          <a:p>
            <a:pPr algn="just" fontAlgn="base">
              <a:lnSpc>
                <a:spcPct val="95000"/>
              </a:lnSpc>
              <a:buNone/>
            </a:pPr>
            <a:r>
              <a:rPr lang="en-US" altLang="zh-CN" strike="noStrike" noProof="1">
                <a:solidFill>
                  <a:schemeClr val="tx1"/>
                </a:solidFill>
                <a:latin typeface="华文新魏" pitchFamily="2" charset="-122"/>
              </a:rPr>
              <a:t>	</a:t>
            </a:r>
            <a:r>
              <a:rPr lang="zh-CN" altLang="en-US" strike="noStrike" noProof="1">
                <a:solidFill>
                  <a:schemeClr val="tx1"/>
                </a:solidFill>
                <a:latin typeface="华文新魏" pitchFamily="2" charset="-122"/>
              </a:rPr>
              <a:t>不同类型的存储介质，块的长短常常各不相同；同一类型的存储介质，块的长短也可以不同。</a:t>
            </a:r>
            <a:endParaRPr lang="zh-CN" altLang="en-US" strike="noStrike" noProof="1">
              <a:solidFill>
                <a:schemeClr val="tx1"/>
              </a:solidFill>
              <a:latin typeface="华文新魏" pitchFamily="2" charset="-122"/>
            </a:endParaRPr>
          </a:p>
          <a:p>
            <a:pPr algn="just" fontAlgn="base">
              <a:lnSpc>
                <a:spcPct val="95000"/>
              </a:lnSpc>
              <a:buNone/>
            </a:pPr>
            <a:r>
              <a:rPr lang="zh-CN" altLang="en-US" strike="noStrike" noProof="1">
                <a:solidFill>
                  <a:schemeClr val="tx1"/>
                </a:solidFill>
                <a:latin typeface="华文新魏" pitchFamily="2" charset="-122"/>
              </a:rPr>
              <a:t>	块以块之间可能有间隙，不记录信息的区域。</a:t>
            </a:r>
            <a:endParaRPr lang="zh-CN" altLang="en-US" strike="noStrike" noProof="1">
              <a:solidFill>
                <a:schemeClr val="tx1"/>
              </a:solidFill>
              <a:latin typeface="华文新魏" pitchFamily="2" charset="-122"/>
            </a:endParaRPr>
          </a:p>
        </p:txBody>
      </p:sp>
      <p:sp>
        <p:nvSpPr>
          <p:cNvPr id="2765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内容占位符 19457"/>
          <p:cNvGraphicFramePr>
            <a:graphicFrameLocks noChangeAspect="1"/>
          </p:cNvGraphicFramePr>
          <p:nvPr>
            <p:ph idx="1"/>
          </p:nvPr>
        </p:nvGraphicFramePr>
        <p:xfrm>
          <a:off x="2231390" y="608013"/>
          <a:ext cx="6762750" cy="4584700"/>
        </p:xfrm>
        <a:graphic>
          <a:graphicData uri="http://schemas.openxmlformats.org/presentationml/2006/ole">
            <mc:AlternateContent xmlns:mc="http://schemas.openxmlformats.org/markup-compatibility/2006">
              <mc:Choice xmlns:v="urn:schemas-microsoft-com:vml" Requires="v">
                <p:oleObj spid="_x0000_s3078" name="" r:id="rId1" imgW="3825240" imgH="2590800" progId="Paint.Picture">
                  <p:embed/>
                </p:oleObj>
              </mc:Choice>
              <mc:Fallback>
                <p:oleObj name="" r:id="rId1" imgW="3825240" imgH="2590800" progId="Paint.Picture">
                  <p:embed/>
                  <p:pic>
                    <p:nvPicPr>
                      <p:cNvPr id="0" name="图片 3077"/>
                      <p:cNvPicPr/>
                      <p:nvPr/>
                    </p:nvPicPr>
                    <p:blipFill>
                      <a:blip r:embed="rId2"/>
                      <a:stretch>
                        <a:fillRect/>
                      </a:stretch>
                    </p:blipFill>
                    <p:spPr>
                      <a:xfrm>
                        <a:off x="2231390" y="608013"/>
                        <a:ext cx="6762750" cy="4584700"/>
                      </a:xfrm>
                      <a:prstGeom prst="rect">
                        <a:avLst/>
                      </a:prstGeom>
                      <a:noFill/>
                      <a:ln w="38100"/>
                    </p:spPr>
                  </p:pic>
                </p:oleObj>
              </mc:Fallback>
            </mc:AlternateContent>
          </a:graphicData>
        </a:graphic>
      </p:graphicFrame>
      <p:sp>
        <p:nvSpPr>
          <p:cNvPr id="19459" name="文本框 19458"/>
          <p:cNvSpPr txBox="1"/>
          <p:nvPr/>
        </p:nvSpPr>
        <p:spPr>
          <a:xfrm>
            <a:off x="115888" y="5229225"/>
            <a:ext cx="8929687" cy="1189038"/>
          </a:xfrm>
          <a:prstGeom prst="rect">
            <a:avLst/>
          </a:prstGeom>
          <a:noFill/>
          <a:ln w="9525">
            <a:noFill/>
            <a:miter/>
          </a:ln>
        </p:spPr>
        <p:txBody>
          <a:bodyPr wrap="square" anchor="t">
            <a:spAutoFit/>
          </a:bodyPr>
          <a:p>
            <a:pPr lvl="0"/>
            <a:r>
              <a:rPr lang="zh-CN" altLang="en-US" sz="2400" b="0" dirty="0">
                <a:solidFill>
                  <a:schemeClr val="tx1"/>
                </a:solidFill>
                <a:latin typeface="Arial" panose="02080604020202020204" pitchFamily="34" charset="0"/>
                <a:ea typeface="宋体" panose="02010600030101010101" pitchFamily="2" charset="-122"/>
              </a:rPr>
              <a:t>所有磁盘片的相同磁道称为一个柱面，因此，磁盘上每个物理块的位置可用柱面号、磁头号和扇区号表示，这些地址和物理块号一一对应。</a:t>
            </a:r>
            <a:endParaRPr lang="zh-CN" altLang="en-US" sz="2400" b="0" dirty="0">
              <a:solidFill>
                <a:schemeClr val="tx1"/>
              </a:solidFill>
              <a:latin typeface="Arial" panose="02080604020202020204" pitchFamily="34" charset="0"/>
              <a:ea typeface="宋体" panose="02010600030101010101" pitchFamily="2" charset="-122"/>
            </a:endParaRPr>
          </a:p>
        </p:txBody>
      </p:sp>
      <p:sp>
        <p:nvSpPr>
          <p:cNvPr id="2" name="文本框 1"/>
          <p:cNvSpPr txBox="1"/>
          <p:nvPr/>
        </p:nvSpPr>
        <p:spPr>
          <a:xfrm>
            <a:off x="314960" y="1238885"/>
            <a:ext cx="2840990" cy="2861310"/>
          </a:xfrm>
          <a:prstGeom prst="rect">
            <a:avLst/>
          </a:prstGeom>
          <a:noFill/>
          <a:ln w="12700" cmpd="sng">
            <a:solidFill>
              <a:srgbClr val="4138FA"/>
            </a:solidFill>
            <a:prstDash val="solid"/>
          </a:ln>
        </p:spPr>
        <p:txBody>
          <a:bodyPr wrap="none" rtlCol="0" anchor="t">
            <a:spAutoFit/>
          </a:bodyPr>
          <a:p>
            <a:pPr algn="l">
              <a:buClrTx/>
              <a:buSzTx/>
              <a:buFontTx/>
            </a:pPr>
            <a:r>
              <a:rPr lang="zh-CN" altLang="en-US" sz="2000" b="0" dirty="0">
                <a:solidFill>
                  <a:schemeClr val="tx1"/>
                </a:solidFill>
                <a:cs typeface="+mn-ea"/>
                <a:sym typeface="+mn-ea"/>
              </a:rPr>
              <a:t>以扇区为单位读取，</a:t>
            </a:r>
            <a:endParaRPr lang="zh-CN" altLang="en-US" sz="2000" b="0" dirty="0">
              <a:solidFill>
                <a:schemeClr val="tx1"/>
              </a:solidFill>
              <a:cs typeface="+mn-ea"/>
              <a:sym typeface="+mn-ea"/>
            </a:endParaRPr>
          </a:p>
          <a:p>
            <a:pPr algn="l">
              <a:buClrTx/>
              <a:buSzTx/>
              <a:buFontTx/>
            </a:pPr>
            <a:r>
              <a:rPr lang="zh-CN" altLang="en-US" sz="2000" b="0" dirty="0">
                <a:solidFill>
                  <a:schemeClr val="tx1"/>
                </a:solidFill>
                <a:cs typeface="+mn-ea"/>
                <a:sym typeface="+mn-ea"/>
              </a:rPr>
              <a:t>扇区的定位：</a:t>
            </a:r>
            <a:endParaRPr lang="zh-CN" altLang="en-US" sz="2000" b="0" dirty="0">
              <a:solidFill>
                <a:schemeClr val="tx1"/>
              </a:solidFill>
              <a:cs typeface="+mn-ea"/>
              <a:sym typeface="+mn-ea"/>
            </a:endParaRPr>
          </a:p>
          <a:p>
            <a:pPr algn="l">
              <a:buClrTx/>
              <a:buSzTx/>
              <a:buFontTx/>
            </a:pPr>
            <a:r>
              <a:rPr lang="zh-CN" altLang="en-US" sz="2000" b="0" dirty="0">
                <a:solidFill>
                  <a:schemeClr val="tx1"/>
                </a:solidFill>
                <a:cs typeface="+mn-ea"/>
              </a:rPr>
              <a:t>CHS：10</a:t>
            </a:r>
            <a:r>
              <a:rPr lang="en-US" altLang="zh-CN" sz="2000" b="0" dirty="0">
                <a:solidFill>
                  <a:schemeClr val="tx1"/>
                </a:solidFill>
                <a:cs typeface="+mn-ea"/>
              </a:rPr>
              <a:t>/</a:t>
            </a:r>
            <a:r>
              <a:rPr lang="zh-CN" altLang="en-US" sz="2000" b="0" dirty="0">
                <a:solidFill>
                  <a:schemeClr val="tx1"/>
                </a:solidFill>
                <a:cs typeface="+mn-ea"/>
              </a:rPr>
              <a:t>8</a:t>
            </a:r>
            <a:r>
              <a:rPr lang="en-US" altLang="zh-CN" sz="2000" b="0" dirty="0">
                <a:solidFill>
                  <a:schemeClr val="tx1"/>
                </a:solidFill>
                <a:cs typeface="+mn-ea"/>
              </a:rPr>
              <a:t>/</a:t>
            </a:r>
            <a:r>
              <a:rPr lang="zh-CN" altLang="en-US" sz="2000" b="0" dirty="0">
                <a:solidFill>
                  <a:schemeClr val="tx1"/>
                </a:solidFill>
                <a:cs typeface="+mn-ea"/>
              </a:rPr>
              <a:t>6   </a:t>
            </a:r>
            <a:r>
              <a:rPr lang="en-US" altLang="zh-CN" sz="2000" b="0" dirty="0">
                <a:solidFill>
                  <a:schemeClr val="tx1"/>
                </a:solidFill>
                <a:cs typeface="+mn-ea"/>
              </a:rPr>
              <a:t>&lt;=</a:t>
            </a:r>
            <a:r>
              <a:rPr lang="zh-CN" altLang="en-US" sz="2000" b="0" dirty="0">
                <a:solidFill>
                  <a:schemeClr val="tx1"/>
                </a:solidFill>
                <a:cs typeface="+mn-ea"/>
              </a:rPr>
              <a:t> 8GB</a:t>
            </a:r>
            <a:endParaRPr lang="zh-CN" altLang="en-US" sz="2000" b="0" dirty="0">
              <a:solidFill>
                <a:schemeClr val="tx1"/>
              </a:solidFill>
              <a:cs typeface="+mn-ea"/>
            </a:endParaRPr>
          </a:p>
          <a:p>
            <a:pPr algn="l">
              <a:buClrTx/>
              <a:buSzTx/>
              <a:buFontTx/>
            </a:pPr>
            <a:r>
              <a:rPr lang="zh-CN" altLang="en-US" sz="2000" b="0" dirty="0">
                <a:solidFill>
                  <a:schemeClr val="tx1"/>
                </a:solidFill>
                <a:cs typeface="+mn-ea"/>
              </a:rPr>
              <a:t>LBA：28bits   </a:t>
            </a:r>
            <a:r>
              <a:rPr lang="en-US" altLang="zh-CN" sz="2000" b="0" dirty="0">
                <a:solidFill>
                  <a:schemeClr val="tx1"/>
                </a:solidFill>
                <a:cs typeface="+mn-ea"/>
              </a:rPr>
              <a:t>&lt;=</a:t>
            </a:r>
            <a:r>
              <a:rPr lang="zh-CN" altLang="en-US" sz="2000" b="0" dirty="0">
                <a:solidFill>
                  <a:schemeClr val="tx1"/>
                </a:solidFill>
                <a:cs typeface="+mn-ea"/>
              </a:rPr>
              <a:t> 137GB</a:t>
            </a:r>
            <a:endParaRPr lang="zh-CN" altLang="en-US" sz="2000" b="0" dirty="0">
              <a:solidFill>
                <a:schemeClr val="tx1"/>
              </a:solidFill>
              <a:cs typeface="+mn-ea"/>
            </a:endParaRPr>
          </a:p>
          <a:p>
            <a:pPr algn="l">
              <a:buClrTx/>
              <a:buSzTx/>
              <a:buFontTx/>
            </a:pPr>
            <a:r>
              <a:rPr lang="zh-CN" altLang="en-US" sz="2000" b="0" dirty="0">
                <a:solidFill>
                  <a:schemeClr val="tx1"/>
                </a:solidFill>
                <a:cs typeface="+mn-ea"/>
              </a:rPr>
              <a:t>            48bits   </a:t>
            </a:r>
            <a:r>
              <a:rPr lang="en-US" altLang="zh-CN" sz="2000" b="0" dirty="0">
                <a:solidFill>
                  <a:schemeClr val="tx1"/>
                </a:solidFill>
                <a:cs typeface="+mn-ea"/>
              </a:rPr>
              <a:t>&lt;=</a:t>
            </a:r>
            <a:r>
              <a:rPr lang="zh-CN" altLang="en-US" sz="2000" b="0" dirty="0">
                <a:solidFill>
                  <a:schemeClr val="tx1"/>
                </a:solidFill>
                <a:cs typeface="+mn-ea"/>
              </a:rPr>
              <a:t> 144PB</a:t>
            </a:r>
            <a:endParaRPr lang="zh-CN" altLang="en-US" sz="2000" b="0" dirty="0">
              <a:solidFill>
                <a:schemeClr val="tx1"/>
              </a:solidFill>
              <a:cs typeface="+mn-ea"/>
            </a:endParaRPr>
          </a:p>
          <a:p>
            <a:pPr algn="l">
              <a:buClrTx/>
              <a:buSzTx/>
              <a:buFontTx/>
            </a:pPr>
            <a:endParaRPr lang="zh-CN" altLang="en-US" sz="2000" b="0" dirty="0">
              <a:solidFill>
                <a:schemeClr val="tx1"/>
              </a:solidFill>
              <a:cs typeface="+mn-ea"/>
            </a:endParaRPr>
          </a:p>
          <a:p>
            <a:pPr algn="l">
              <a:buClrTx/>
              <a:buSzTx/>
              <a:buFontTx/>
            </a:pPr>
            <a:r>
              <a:rPr lang="en-US" altLang="zh-CN" sz="2000" b="0" dirty="0">
                <a:solidFill>
                  <a:schemeClr val="tx1"/>
                </a:solidFill>
                <a:cs typeface="+mn-ea"/>
              </a:rPr>
              <a:t>MBR</a:t>
            </a:r>
            <a:r>
              <a:rPr lang="zh-CN" altLang="en-US" sz="2000" b="0" dirty="0">
                <a:solidFill>
                  <a:schemeClr val="tx1"/>
                </a:solidFill>
                <a:cs typeface="+mn-ea"/>
              </a:rPr>
              <a:t>分区表  </a:t>
            </a:r>
            <a:r>
              <a:rPr lang="en-US" altLang="zh-CN" sz="2000" b="0" dirty="0">
                <a:solidFill>
                  <a:schemeClr val="tx1"/>
                </a:solidFill>
                <a:cs typeface="+mn-ea"/>
              </a:rPr>
              <a:t>&lt;= 2TB</a:t>
            </a:r>
            <a:endParaRPr lang="en-US" altLang="zh-CN" sz="2000" b="0" dirty="0">
              <a:solidFill>
                <a:schemeClr val="tx1"/>
              </a:solidFill>
              <a:cs typeface="+mn-ea"/>
            </a:endParaRPr>
          </a:p>
          <a:p>
            <a:pPr algn="l">
              <a:buClrTx/>
              <a:buSzTx/>
              <a:buFontTx/>
            </a:pPr>
            <a:r>
              <a:rPr lang="en-US" altLang="zh-CN" sz="2000" b="0" dirty="0">
                <a:solidFill>
                  <a:schemeClr val="tx1"/>
                </a:solidFill>
                <a:cs typeface="+mn-ea"/>
              </a:rPr>
              <a:t>GPT</a:t>
            </a:r>
            <a:r>
              <a:rPr lang="zh-CN" altLang="en-US" sz="2000" b="0" dirty="0">
                <a:solidFill>
                  <a:schemeClr val="tx1"/>
                </a:solidFill>
                <a:cs typeface="+mn-ea"/>
                <a:sym typeface="+mn-ea"/>
              </a:rPr>
              <a:t>分区表   </a:t>
            </a:r>
            <a:r>
              <a:rPr lang="en-US" altLang="zh-CN" sz="2000" b="0" dirty="0">
                <a:solidFill>
                  <a:schemeClr val="tx1"/>
                </a:solidFill>
                <a:cs typeface="+mn-ea"/>
              </a:rPr>
              <a:t>&lt;= 18EB</a:t>
            </a:r>
            <a:endParaRPr lang="en-US" altLang="zh-CN" sz="2000" b="0" dirty="0">
              <a:solidFill>
                <a:schemeClr val="tx1"/>
              </a:solidFill>
              <a:cs typeface="+mn-ea"/>
            </a:endParaRPr>
          </a:p>
          <a:p>
            <a:pPr algn="l">
              <a:buClrTx/>
              <a:buSzTx/>
              <a:buFontTx/>
            </a:pPr>
            <a:r>
              <a:rPr lang="en-US" altLang="zh-CN" sz="2000" b="0" dirty="0">
                <a:solidFill>
                  <a:schemeClr val="tx1"/>
                </a:solidFill>
                <a:cs typeface="+mn-ea"/>
              </a:rPr>
              <a:t>(EB, PB, TB, GB)</a:t>
            </a:r>
            <a:endParaRPr lang="en-US" altLang="zh-CN" sz="2000" b="0" dirty="0">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ppt_x</p:attrName>
                                        </p:attrNameLst>
                                      </p:cBhvr>
                                      <p:tavLst>
                                        <p:tav tm="0">
                                          <p:val>
                                            <p:strVal val="#ppt_x"/>
                                          </p:val>
                                        </p:tav>
                                        <p:tav tm="100000">
                                          <p:val>
                                            <p:strVal val="#ppt_x"/>
                                          </p:val>
                                        </p:tav>
                                      </p:tavLst>
                                    </p:anim>
                                    <p:anim calcmode="lin" valueType="num">
                                      <p:cBhvr>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500" fill="hold"/>
                                        <p:tgtEl>
                                          <p:spTgt spid="19459"/>
                                        </p:tgtEl>
                                        <p:attrNameLst>
                                          <p:attrName>ppt_x</p:attrName>
                                        </p:attrNameLst>
                                      </p:cBhvr>
                                      <p:tavLst>
                                        <p:tav tm="0">
                                          <p:val>
                                            <p:strVal val="#ppt_x"/>
                                          </p:val>
                                        </p:tav>
                                        <p:tav tm="100000">
                                          <p:val>
                                            <p:strVal val="#ppt_x"/>
                                          </p:val>
                                        </p:tav>
                                      </p:tavLst>
                                    </p:anim>
                                    <p:anim calcmode="lin" valueType="num">
                                      <p:cBhvr>
                                        <p:cTn id="14"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文本占位符 23554"/>
          <p:cNvSpPr>
            <a:spLocks noGrp="1"/>
          </p:cNvSpPr>
          <p:nvPr>
            <p:ph idx="1"/>
          </p:nvPr>
        </p:nvSpPr>
        <p:spPr>
          <a:xfrm>
            <a:off x="298450" y="1403350"/>
            <a:ext cx="8388350" cy="3651250"/>
          </a:xfrm>
        </p:spPr>
        <p:txBody>
          <a:bodyPr wrap="square">
            <a:spAutoFit/>
          </a:bodyPr>
          <a:p>
            <a:pPr fontAlgn="base">
              <a:lnSpc>
                <a:spcPct val="105000"/>
              </a:lnSpc>
              <a:spcBef>
                <a:spcPct val="25000"/>
              </a:spcBef>
              <a:buNone/>
            </a:pPr>
            <a:r>
              <a:rPr lang="en-US" altLang="zh-CN" strike="noStrike" noProof="1"/>
              <a:t>	</a:t>
            </a:r>
            <a:r>
              <a:rPr lang="zh-CN" altLang="en-US" strike="noStrike" noProof="1">
                <a:solidFill>
                  <a:schemeClr val="tx1"/>
                </a:solidFill>
              </a:rPr>
              <a:t>文件的物理结构描述了文件在辅存上安置、链接和编目的方法。</a:t>
            </a:r>
            <a:endParaRPr lang="zh-CN" altLang="en-US" strike="noStrike" noProof="1">
              <a:solidFill>
                <a:schemeClr val="tx1"/>
              </a:solidFill>
            </a:endParaRPr>
          </a:p>
          <a:p>
            <a:pPr fontAlgn="base">
              <a:lnSpc>
                <a:spcPct val="105000"/>
              </a:lnSpc>
              <a:spcBef>
                <a:spcPct val="25000"/>
              </a:spcBef>
              <a:buNone/>
            </a:pPr>
            <a:r>
              <a:rPr lang="zh-CN" altLang="en-US" strike="noStrike" noProof="1">
                <a:solidFill>
                  <a:schemeClr val="tx1"/>
                </a:solidFill>
              </a:rPr>
              <a:t>	常用的文件物理结构有：</a:t>
            </a:r>
            <a:endParaRPr lang="zh-CN" altLang="en-US"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连续文件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串联文件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索引文件</a:t>
            </a:r>
            <a:endParaRPr lang="zh-CN" altLang="en-US" sz="3200" strike="noStrike" noProof="1">
              <a:solidFill>
                <a:schemeClr val="tx1"/>
              </a:solidFill>
            </a:endParaRPr>
          </a:p>
        </p:txBody>
      </p:sp>
      <p:sp>
        <p:nvSpPr>
          <p:cNvPr id="29698"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13</a:t>
            </a:r>
            <a:endParaRPr lang="en-US" altLang="zh-CN" b="0">
              <a:solidFill>
                <a:schemeClr val="tx2"/>
              </a:solidFill>
              <a:latin typeface="Times New Roman" panose="02020603050405020304" charset="0"/>
              <a:ea typeface="宋体" panose="02010600030101010101" pitchFamily="2" charset="-122"/>
            </a:endParaRPr>
          </a:p>
        </p:txBody>
      </p:sp>
      <p:sp>
        <p:nvSpPr>
          <p:cNvPr id="30723" name="矩形 30722"/>
          <p:cNvSpPr/>
          <p:nvPr/>
        </p:nvSpPr>
        <p:spPr>
          <a:xfrm>
            <a:off x="628650" y="674688"/>
            <a:ext cx="7883525" cy="4635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Times New Roman" panose="02020603050405020304" charset="0"/>
                <a:ea typeface="宋体" panose="02010600030101010101" pitchFamily="2" charset="-122"/>
                <a:cs typeface="+mn-ea"/>
              </a:rPr>
              <a:t>连续文件</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什么是连续文件</a:t>
            </a:r>
            <a:endParaRPr lang="zh-CN" altLang="en-US" sz="2800" b="1" strike="noStrike" noProof="1">
              <a:solidFill>
                <a:srgbClr val="A5002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800" b="1" strike="noStrike" noProof="1">
                <a:solidFill>
                  <a:srgbClr val="A5002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cs"/>
              </a:rPr>
              <a:t>连续文件结构是由一组分配在磁盘连续区域的物理块组成的。</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533400" lvl="0" indent="-533400" fontAlgn="base">
              <a:lnSpc>
                <a:spcPct val="130000"/>
              </a:lnSpc>
              <a:buNone/>
            </a:pPr>
            <a:r>
              <a:rPr lang="x-none" altLang="zh-CN" sz="2800" b="1" strike="noStrike" noProof="1">
                <a:solidFill>
                  <a:srgbClr val="A50021"/>
                </a:solidFill>
                <a:latin typeface="Times New Roman" panose="02020603050405020304" charset="0"/>
                <a:ea typeface="宋体" panose="02010600030101010101" pitchFamily="2" charset="-122"/>
                <a:cs typeface="+mn-ea"/>
                <a:sym typeface="+mn-ea"/>
              </a:rPr>
              <a:t>	</a:t>
            </a:r>
            <a:r>
              <a:rPr lang="zh-CN" altLang="en-US" sz="2800" b="1" strike="noStrike" noProof="1">
                <a:solidFill>
                  <a:srgbClr val="A50021"/>
                </a:solidFill>
                <a:latin typeface="Times New Roman" panose="02020603050405020304" charset="0"/>
                <a:ea typeface="宋体" panose="02010600030101010101" pitchFamily="2" charset="-122"/>
                <a:cs typeface="+mn-ea"/>
                <a:sym typeface="+mn-ea"/>
              </a:rPr>
              <a:t>(2) 连续文件结构</a:t>
            </a:r>
            <a:r>
              <a:rPr lang="x-none" altLang="zh-CN" sz="2800" b="1" strike="noStrike" noProof="1">
                <a:solidFill>
                  <a:srgbClr val="A50021"/>
                </a:solidFill>
                <a:latin typeface="Times New Roman" panose="02020603050405020304" charset="0"/>
                <a:ea typeface="宋体" panose="02010600030101010101" pitchFamily="2" charset="-122"/>
                <a:cs typeface="+mn-ea"/>
                <a:sym typeface="+mn-ea"/>
              </a:rPr>
              <a:t>例子</a:t>
            </a:r>
            <a:endParaRPr lang="x-none" altLang="zh-CN" sz="2800" b="1" strike="noStrike" noProof="1">
              <a:solidFill>
                <a:srgbClr val="A50021"/>
              </a:solidFill>
              <a:latin typeface="Times New Roman" panose="02020603050405020304" charset="0"/>
              <a:ea typeface="宋体" panose="02010600030101010101" pitchFamily="2" charset="-122"/>
              <a:cs typeface="+mn-ea"/>
              <a:sym typeface="+mn-ea"/>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charset="0"/>
                <a:ea typeface="宋体" panose="02010600030101010101" pitchFamily="2" charset="-122"/>
                <a:cs typeface="+mn-ea"/>
                <a:sym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文件Ａ有三个记录 </a:t>
            </a: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逻辑记录与物理块大小相等，都为</a:t>
            </a: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512</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Ｂ</a:t>
            </a: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，采用连续文件结构，</a:t>
            </a: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r</a:t>
            </a:r>
            <a:r>
              <a:rPr lang="en-US" altLang="zh-CN" sz="2400" strike="noStrike" baseline="-25000" noProof="1">
                <a:solidFill>
                  <a:schemeClr val="tx1"/>
                </a:solidFill>
                <a:latin typeface="Times New Roman" panose="02020603050405020304" charset="0"/>
                <a:ea typeface="宋体" panose="02010600030101010101" pitchFamily="2" charset="-122"/>
                <a:cs typeface="+mn-ea"/>
                <a:sym typeface="+mn-ea"/>
              </a:rPr>
              <a:t>0</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存放在块号为</a:t>
            </a: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100</a:t>
            </a:r>
            <a:r>
              <a:rPr lang="zh-CN" altLang="en-US" sz="2400" strike="noStrike" noProof="1">
                <a:solidFill>
                  <a:schemeClr val="tx1"/>
                </a:solidFill>
                <a:latin typeface="Times New Roman" panose="02020603050405020304" charset="0"/>
                <a:ea typeface="宋体" panose="02010600030101010101" pitchFamily="2" charset="-122"/>
                <a:cs typeface="+mn-ea"/>
                <a:sym typeface="+mn-ea"/>
              </a:rPr>
              <a:t>的磁盘块上。</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0724" name="矩形 307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32" end="41"/>
                                            </p:txEl>
                                          </p:spTgt>
                                        </p:tgtEl>
                                        <p:attrNameLst>
                                          <p:attrName>style.visibility</p:attrName>
                                        </p:attrNameLst>
                                      </p:cBhvr>
                                      <p:to>
                                        <p:strVal val="visible"/>
                                      </p:to>
                                    </p:set>
                                    <p:anim calcmode="lin" valueType="num">
                                      <p:cBhvr additive="base">
                                        <p:cTn id="7" dur="500" fill="hold"/>
                                        <p:tgtEl>
                                          <p:spTgt spid="30723">
                                            <p:txEl>
                                              <p:charRg st="32" end="4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charRg st="32"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41" end="59"/>
                                            </p:txEl>
                                          </p:spTgt>
                                        </p:tgtEl>
                                        <p:attrNameLst>
                                          <p:attrName>style.visibility</p:attrName>
                                        </p:attrNameLst>
                                      </p:cBhvr>
                                      <p:to>
                                        <p:strVal val="visible"/>
                                      </p:to>
                                    </p:set>
                                    <p:anim calcmode="lin" valueType="num">
                                      <p:cBhvr additive="base">
                                        <p:cTn id="13" dur="500" fill="hold"/>
                                        <p:tgtEl>
                                          <p:spTgt spid="30723">
                                            <p:txEl>
                                              <p:charRg st="41" end="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41" end="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charRg st="2" end="2"/>
                                            </p:txEl>
                                          </p:spTgt>
                                        </p:tgtEl>
                                        <p:attrNameLst>
                                          <p:attrName>style.visibility</p:attrName>
                                        </p:attrNameLst>
                                      </p:cBhvr>
                                      <p:to>
                                        <p:strVal val="visible"/>
                                      </p:to>
                                    </p:set>
                                    <p:anim calcmode="lin" valueType="num">
                                      <p:cBhvr additive="base">
                                        <p:cTn id="19" dur="500" fill="hold"/>
                                        <p:tgtEl>
                                          <p:spTgt spid="3072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charRg st="4" end="4"/>
                                            </p:txEl>
                                          </p:spTgt>
                                        </p:tgtEl>
                                        <p:attrNameLst>
                                          <p:attrName>style.visibility</p:attrName>
                                        </p:attrNameLst>
                                      </p:cBhvr>
                                      <p:to>
                                        <p:strVal val="visible"/>
                                      </p:to>
                                    </p:set>
                                    <p:anim calcmode="lin" valueType="num">
                                      <p:cBhvr additive="base">
                                        <p:cTn id="23" dur="500" fill="hold"/>
                                        <p:tgtEl>
                                          <p:spTgt spid="30723">
                                            <p:txEl>
                                              <p:char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char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3">
                                            <p:txEl>
                                              <p:charRg st="5" end="5"/>
                                            </p:txEl>
                                          </p:spTgt>
                                        </p:tgtEl>
                                        <p:attrNameLst>
                                          <p:attrName>style.visibility</p:attrName>
                                        </p:attrNameLst>
                                      </p:cBhvr>
                                      <p:to>
                                        <p:strVal val="visible"/>
                                      </p:to>
                                    </p:set>
                                    <p:anim calcmode="lin" valueType="num">
                                      <p:cBhvr additive="base">
                                        <p:cTn id="27" dur="500" fill="hold"/>
                                        <p:tgtEl>
                                          <p:spTgt spid="3072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14</a:t>
            </a:r>
            <a:endParaRPr lang="en-US" altLang="zh-CN" b="0">
              <a:solidFill>
                <a:schemeClr val="tx2"/>
              </a:solidFill>
              <a:latin typeface="Times New Roman" panose="02020603050405020304" charset="0"/>
              <a:ea typeface="宋体" panose="02010600030101010101" pitchFamily="2" charset="-122"/>
            </a:endParaRPr>
          </a:p>
        </p:txBody>
      </p:sp>
      <p:sp>
        <p:nvSpPr>
          <p:cNvPr id="31747" name="矩形 3174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grpSp>
        <p:nvGrpSpPr>
          <p:cNvPr id="31748" name="组合 31747"/>
          <p:cNvGrpSpPr/>
          <p:nvPr/>
        </p:nvGrpSpPr>
        <p:grpSpPr>
          <a:xfrm>
            <a:off x="628650" y="620713"/>
            <a:ext cx="7005638" cy="2827337"/>
            <a:chOff x="0" y="0"/>
            <a:chExt cx="3664" cy="1781"/>
          </a:xfrm>
        </p:grpSpPr>
        <p:sp>
          <p:nvSpPr>
            <p:cNvPr id="2" name="文本框 31748"/>
            <p:cNvSpPr txBox="1"/>
            <p:nvPr/>
          </p:nvSpPr>
          <p:spPr>
            <a:xfrm>
              <a:off x="551" y="49"/>
              <a:ext cx="978" cy="1478"/>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       3   100</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31749" name="直接连接符 31749"/>
            <p:cNvSpPr/>
            <p:nvPr/>
          </p:nvSpPr>
          <p:spPr>
            <a:xfrm>
              <a:off x="551" y="499"/>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0" name="直接连接符 31750"/>
            <p:cNvSpPr/>
            <p:nvPr/>
          </p:nvSpPr>
          <p:spPr>
            <a:xfrm>
              <a:off x="551" y="762"/>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1" name="直接连接符 31751"/>
            <p:cNvSpPr/>
            <p:nvPr/>
          </p:nvSpPr>
          <p:spPr>
            <a:xfrm>
              <a:off x="1014"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2" name="直接连接符 31752"/>
            <p:cNvSpPr/>
            <p:nvPr/>
          </p:nvSpPr>
          <p:spPr>
            <a:xfrm>
              <a:off x="1175"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3" name="文本框 31753"/>
            <p:cNvSpPr txBox="1"/>
            <p:nvPr/>
          </p:nvSpPr>
          <p:spPr>
            <a:xfrm>
              <a:off x="2203" y="416"/>
              <a:ext cx="1461" cy="377"/>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0                  </a:t>
              </a: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1                 </a:t>
              </a: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2   </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31754" name="直接连接符 31754"/>
            <p:cNvSpPr/>
            <p:nvPr/>
          </p:nvSpPr>
          <p:spPr>
            <a:xfrm>
              <a:off x="2686"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5" name="直接连接符 31755"/>
            <p:cNvSpPr/>
            <p:nvPr/>
          </p:nvSpPr>
          <p:spPr>
            <a:xfrm>
              <a:off x="3169"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6" name="直接连接符 31756"/>
            <p:cNvSpPr/>
            <p:nvPr/>
          </p:nvSpPr>
          <p:spPr>
            <a:xfrm>
              <a:off x="1472" y="656"/>
              <a:ext cx="304"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7" name="直接连接符 31757"/>
            <p:cNvSpPr/>
            <p:nvPr/>
          </p:nvSpPr>
          <p:spPr>
            <a:xfrm flipV="1">
              <a:off x="1776" y="413"/>
              <a:ext cx="0" cy="23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8" name="直接连接符 31758"/>
            <p:cNvSpPr/>
            <p:nvPr/>
          </p:nvSpPr>
          <p:spPr>
            <a:xfrm>
              <a:off x="1776" y="415"/>
              <a:ext cx="427" cy="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9" name="文本框 31759"/>
            <p:cNvSpPr txBox="1"/>
            <p:nvPr/>
          </p:nvSpPr>
          <p:spPr>
            <a:xfrm>
              <a:off x="2573" y="0"/>
              <a:ext cx="763"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p:txBody>
        </p:sp>
        <p:sp>
          <p:nvSpPr>
            <p:cNvPr id="31760" name="文本框 31760"/>
            <p:cNvSpPr txBox="1"/>
            <p:nvPr/>
          </p:nvSpPr>
          <p:spPr>
            <a:xfrm>
              <a:off x="2315" y="205"/>
              <a:ext cx="32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31761" name="文本框 31761"/>
            <p:cNvSpPr txBox="1"/>
            <p:nvPr/>
          </p:nvSpPr>
          <p:spPr>
            <a:xfrm>
              <a:off x="2765" y="205"/>
              <a:ext cx="33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101</a:t>
              </a:r>
              <a:endParaRPr lang="en-US" altLang="zh-CN" sz="1600">
                <a:solidFill>
                  <a:schemeClr val="tx1"/>
                </a:solidFill>
                <a:latin typeface="Times New Roman" panose="02020603050405020304" charset="0"/>
                <a:ea typeface="宋体" panose="02010600030101010101" pitchFamily="2" charset="-122"/>
              </a:endParaRPr>
            </a:p>
          </p:txBody>
        </p:sp>
        <p:sp>
          <p:nvSpPr>
            <p:cNvPr id="31762" name="文本框 31762"/>
            <p:cNvSpPr txBox="1"/>
            <p:nvPr/>
          </p:nvSpPr>
          <p:spPr>
            <a:xfrm>
              <a:off x="3249" y="205"/>
              <a:ext cx="32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anose="02010600030101010101" pitchFamily="2" charset="-122"/>
                </a:rPr>
                <a:t>102</a:t>
              </a:r>
              <a:endParaRPr lang="en-US" altLang="zh-CN" sz="1600">
                <a:solidFill>
                  <a:schemeClr val="tx1"/>
                </a:solidFill>
                <a:latin typeface="Times New Roman" panose="02020603050405020304" charset="0"/>
                <a:ea typeface="宋体" panose="02010600030101010101" pitchFamily="2" charset="-122"/>
              </a:endParaRPr>
            </a:p>
          </p:txBody>
        </p:sp>
        <p:sp>
          <p:nvSpPr>
            <p:cNvPr id="31763" name="文本框 31763"/>
            <p:cNvSpPr txBox="1"/>
            <p:nvPr/>
          </p:nvSpPr>
          <p:spPr>
            <a:xfrm>
              <a:off x="758" y="1569"/>
              <a:ext cx="636"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31764" name="文本框 31764"/>
            <p:cNvSpPr txBox="1"/>
            <p:nvPr/>
          </p:nvSpPr>
          <p:spPr>
            <a:xfrm>
              <a:off x="0" y="442"/>
              <a:ext cx="597"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spcBef>
                  <a:spcPct val="10000"/>
                </a:spcBef>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grpSp>
      <p:sp>
        <p:nvSpPr>
          <p:cNvPr id="31766" name="矩形 31765"/>
          <p:cNvSpPr/>
          <p:nvPr/>
        </p:nvSpPr>
        <p:spPr>
          <a:xfrm>
            <a:off x="415925" y="4248150"/>
            <a:ext cx="6797675" cy="2181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(3) </a:t>
            </a:r>
            <a:r>
              <a:rPr lang="zh-CN" altLang="en-US" sz="2800" b="1" strike="noStrike" noProof="1">
                <a:solidFill>
                  <a:srgbClr val="A50021"/>
                </a:solidFill>
                <a:latin typeface="Times New Roman" panose="02020603050405020304" charset="0"/>
                <a:ea typeface="宋体" panose="02010600030101010101" pitchFamily="2" charset="-122"/>
                <a:cs typeface="+mn-ea"/>
              </a:rPr>
              <a:t>连续文件的特点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en-US"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连续存取时速度较快</a:t>
            </a:r>
            <a:r>
              <a:rPr lang="x-none" altLang="zh-CN" sz="2400" b="1" strike="noStrike" noProof="1">
                <a:solidFill>
                  <a:srgbClr val="000099"/>
                </a:solidFill>
                <a:latin typeface="Times New Roman" panose="02020603050405020304" charset="0"/>
                <a:ea typeface="宋体" panose="02010600030101010101" pitchFamily="2" charset="-122"/>
                <a:cs typeface="+mn-ea"/>
              </a:rPr>
              <a:t>，随机存取效率高。</a:t>
            </a:r>
            <a:endParaRPr lang="x-none" altLang="zh-CN" sz="2400" b="1" strike="noStrike" noProof="1">
              <a:solidFill>
                <a:srgbClr val="000099"/>
              </a:solidFill>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文件长度一经固定便不易改变</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文件的增</a:t>
            </a:r>
            <a:r>
              <a:rPr lang="x-none" altLang="zh-CN" sz="2400" b="1" strike="noStrike" noProof="1">
                <a:solidFill>
                  <a:srgbClr val="000099"/>
                </a:solidFill>
                <a:latin typeface="Times New Roman" panose="02020603050405020304" charset="0"/>
                <a:ea typeface="宋体" panose="02010600030101010101" pitchFamily="2" charset="-122"/>
                <a:cs typeface="+mn-ea"/>
              </a:rPr>
              <a:t>长</a:t>
            </a:r>
            <a:r>
              <a:rPr lang="zh-CN" altLang="en-US" sz="2400" b="1" strike="noStrike" noProof="1">
                <a:solidFill>
                  <a:srgbClr val="000099"/>
                </a:solidFill>
                <a:latin typeface="Times New Roman" panose="02020603050405020304" charset="0"/>
                <a:ea typeface="宋体" panose="02010600030101010101" pitchFamily="2" charset="-122"/>
                <a:cs typeface="+mn-ea"/>
              </a:rPr>
              <a:t>和扩充不易</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31767" name="矩形 31766"/>
          <p:cNvSpPr/>
          <p:nvPr/>
        </p:nvSpPr>
        <p:spPr>
          <a:xfrm>
            <a:off x="260350" y="3648075"/>
            <a:ext cx="841692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charset="0"/>
                <a:ea typeface="宋体" panose="02010600030101010101" pitchFamily="2" charset="-122"/>
                <a:cs typeface="+mn-ea"/>
              </a:rPr>
              <a:t>  </a:t>
            </a:r>
            <a:r>
              <a:rPr lang="zh-CN" altLang="en-US" sz="2400" b="1" strike="noStrike" noProof="1">
                <a:solidFill>
                  <a:srgbClr val="CC0000"/>
                </a:solidFill>
                <a:latin typeface="Times New Roman" panose="02020603050405020304" charset="0"/>
                <a:ea typeface="宋体" panose="02010600030101010101" pitchFamily="2" charset="-122"/>
                <a:cs typeface="+mn-ea"/>
              </a:rPr>
              <a:t>问题：在连续文件结构下，存取 </a:t>
            </a:r>
            <a:r>
              <a:rPr lang="en-US" altLang="zh-CN" sz="2400" b="1" strike="noStrike" noProof="1">
                <a:solidFill>
                  <a:srgbClr val="CC0000"/>
                </a:solidFill>
                <a:latin typeface="Times New Roman" panose="02020603050405020304" charset="0"/>
                <a:ea typeface="宋体" panose="02010600030101010101" pitchFamily="2" charset="-122"/>
                <a:cs typeface="+mn-ea"/>
              </a:rPr>
              <a:t>r </a:t>
            </a:r>
            <a:r>
              <a:rPr lang="en-US" altLang="zh-CN" sz="2400" b="1" strike="noStrike" baseline="-25000" noProof="1">
                <a:solidFill>
                  <a:srgbClr val="CC0000"/>
                </a:solidFill>
                <a:latin typeface="Times New Roman" panose="02020603050405020304" charset="0"/>
                <a:ea typeface="宋体" panose="02010600030101010101" pitchFamily="2" charset="-122"/>
                <a:cs typeface="+mn-ea"/>
              </a:rPr>
              <a:t>i </a:t>
            </a:r>
            <a:r>
              <a:rPr lang="zh-CN" altLang="en-US" sz="2400" b="1" strike="noStrike" noProof="1">
                <a:solidFill>
                  <a:srgbClr val="CC0000"/>
                </a:solidFill>
                <a:latin typeface="Times New Roman" panose="02020603050405020304" charset="0"/>
                <a:ea typeface="宋体" panose="02010600030101010101" pitchFamily="2" charset="-122"/>
                <a:cs typeface="+mn-ea"/>
              </a:rPr>
              <a:t>记录时，应如何操作 ？</a:t>
            </a:r>
            <a:endParaRPr lang="zh-CN" altLang="en-US" sz="2400" b="1" strike="noStrike" noProof="1">
              <a:solidFill>
                <a:srgbClr val="CC0000"/>
              </a:solidFill>
              <a:latin typeface="Times New Roman" panose="02020603050405020304" charset="0"/>
              <a:ea typeface="宋体" panose="02010600030101010101" pitchFamily="2" charset="-122"/>
            </a:endParaRPr>
          </a:p>
        </p:txBody>
      </p:sp>
      <p:sp>
        <p:nvSpPr>
          <p:cNvPr id="31768" name="文本框 31767"/>
          <p:cNvSpPr txBox="1"/>
          <p:nvPr/>
        </p:nvSpPr>
        <p:spPr>
          <a:xfrm>
            <a:off x="4186238" y="3138488"/>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串联文件结构</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767"/>
                                        </p:tgtEl>
                                        <p:attrNameLst>
                                          <p:attrName>style.visibility</p:attrName>
                                        </p:attrNameLst>
                                      </p:cBhvr>
                                      <p:to>
                                        <p:strVal val="visible"/>
                                      </p:to>
                                    </p:set>
                                    <p:anim calcmode="lin" valueType="num">
                                      <p:cBhvr additive="base">
                                        <p:cTn id="17" dur="500" fill="hold"/>
                                        <p:tgtEl>
                                          <p:spTgt spid="31767"/>
                                        </p:tgtEl>
                                        <p:attrNameLst>
                                          <p:attrName>ppt_x</p:attrName>
                                        </p:attrNameLst>
                                      </p:cBhvr>
                                      <p:tavLst>
                                        <p:tav tm="0">
                                          <p:val>
                                            <p:strVal val="#ppt_x"/>
                                          </p:val>
                                        </p:tav>
                                        <p:tav tm="100000">
                                          <p:val>
                                            <p:strVal val="#ppt_x"/>
                                          </p:val>
                                        </p:tav>
                                      </p:tavLst>
                                    </p:anim>
                                    <p:anim calcmode="lin" valueType="num">
                                      <p:cBhvr additive="base">
                                        <p:cTn id="18" dur="500" fill="hold"/>
                                        <p:tgtEl>
                                          <p:spTgt spid="317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766">
                                            <p:txEl>
                                              <p:charRg st="0" end="15"/>
                                            </p:txEl>
                                          </p:spTgt>
                                        </p:tgtEl>
                                        <p:attrNameLst>
                                          <p:attrName>style.visibility</p:attrName>
                                        </p:attrNameLst>
                                      </p:cBhvr>
                                      <p:to>
                                        <p:strVal val="visible"/>
                                      </p:to>
                                    </p:set>
                                    <p:anim calcmode="lin" valueType="num">
                                      <p:cBhvr additive="base">
                                        <p:cTn id="23" dur="1000" fill="hold"/>
                                        <p:tgtEl>
                                          <p:spTgt spid="31766">
                                            <p:txEl>
                                              <p:charRg st="0" end="1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176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66">
                                            <p:txEl>
                                              <p:charRg st="15" end="31"/>
                                            </p:txEl>
                                          </p:spTgt>
                                        </p:tgtEl>
                                        <p:attrNameLst>
                                          <p:attrName>style.visibility</p:attrName>
                                        </p:attrNameLst>
                                      </p:cBhvr>
                                      <p:to>
                                        <p:strVal val="visible"/>
                                      </p:to>
                                    </p:set>
                                    <p:anim calcmode="lin" valueType="num">
                                      <p:cBhvr additive="base">
                                        <p:cTn id="29" dur="500" fill="hold"/>
                                        <p:tgtEl>
                                          <p:spTgt spid="31766">
                                            <p:txEl>
                                              <p:charRg st="15" end="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66">
                                            <p:txEl>
                                              <p:charRg st="15" end="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766">
                                            <p:txEl>
                                              <p:charRg st="31" end="51"/>
                                            </p:txEl>
                                          </p:spTgt>
                                        </p:tgtEl>
                                        <p:attrNameLst>
                                          <p:attrName>style.visibility</p:attrName>
                                        </p:attrNameLst>
                                      </p:cBhvr>
                                      <p:to>
                                        <p:strVal val="visible"/>
                                      </p:to>
                                    </p:set>
                                    <p:anim calcmode="lin" valueType="num">
                                      <p:cBhvr additive="base">
                                        <p:cTn id="33" dur="500" fill="hold"/>
                                        <p:tgtEl>
                                          <p:spTgt spid="31766">
                                            <p:txEl>
                                              <p:charRg st="31"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66">
                                            <p:txEl>
                                              <p:charRg st="31"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766">
                                            <p:txEl>
                                              <p:charRg st="51" end="68"/>
                                            </p:txEl>
                                          </p:spTgt>
                                        </p:tgtEl>
                                        <p:attrNameLst>
                                          <p:attrName>style.visibility</p:attrName>
                                        </p:attrNameLst>
                                      </p:cBhvr>
                                      <p:to>
                                        <p:strVal val="visible"/>
                                      </p:to>
                                    </p:set>
                                    <p:anim calcmode="lin" valueType="num">
                                      <p:cBhvr additive="base">
                                        <p:cTn id="37" dur="500" fill="hold"/>
                                        <p:tgtEl>
                                          <p:spTgt spid="31766">
                                            <p:txEl>
                                              <p:charRg st="51" end="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66">
                                            <p:txEl>
                                              <p:charRg st="51"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6" grpId="0" uiExpand="1" build="p"/>
      <p:bldP spid="31767" grpId="0"/>
      <p:bldP spid="317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15</a:t>
            </a:r>
            <a:endParaRPr lang="en-US" altLang="zh-CN" b="0">
              <a:solidFill>
                <a:schemeClr val="tx2"/>
              </a:solidFill>
              <a:latin typeface="Times New Roman" panose="02020603050405020304" charset="0"/>
              <a:ea typeface="宋体" panose="02010600030101010101" pitchFamily="2" charset="-122"/>
            </a:endParaRPr>
          </a:p>
        </p:txBody>
      </p:sp>
      <p:sp>
        <p:nvSpPr>
          <p:cNvPr id="32771" name="矩形 32770"/>
          <p:cNvSpPr/>
          <p:nvPr/>
        </p:nvSpPr>
        <p:spPr>
          <a:xfrm>
            <a:off x="157163" y="644525"/>
            <a:ext cx="8788400" cy="33515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串联文件</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什么是串联文件</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串联文件结构是按顺序由串联的块组成的，即文件的信</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息存于若干块物理块中，每个物理块的最末一个字作为</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链接字，它指出后继块的物理地址。文件的最后一块的</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链接字为结束标记“</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，它表示文件至本块结束。</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2772" name="矩形 327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
        <p:nvSpPr>
          <p:cNvPr id="32773" name="矩形 32772"/>
          <p:cNvSpPr/>
          <p:nvPr/>
        </p:nvSpPr>
        <p:spPr>
          <a:xfrm>
            <a:off x="1017588" y="4246563"/>
            <a:ext cx="362902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串联文件结构例</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charRg st="0" end="9"/>
                                            </p:txEl>
                                          </p:spTgt>
                                        </p:tgtEl>
                                        <p:attrNameLst>
                                          <p:attrName>style.visibility</p:attrName>
                                        </p:attrNameLst>
                                      </p:cBhvr>
                                      <p:to>
                                        <p:strVal val="visible"/>
                                      </p:to>
                                    </p:set>
                                    <p:anim calcmode="lin" valueType="num">
                                      <p:cBhvr additive="base">
                                        <p:cTn id="7" dur="1000" fill="hold"/>
                                        <p:tgtEl>
                                          <p:spTgt spid="327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charRg st="9" end="27"/>
                                            </p:txEl>
                                          </p:spTgt>
                                        </p:tgtEl>
                                        <p:attrNameLst>
                                          <p:attrName>style.visibility</p:attrName>
                                        </p:attrNameLst>
                                      </p:cBhvr>
                                      <p:to>
                                        <p:strVal val="visible"/>
                                      </p:to>
                                    </p:set>
                                    <p:anim calcmode="lin" valueType="num">
                                      <p:cBhvr additive="base">
                                        <p:cTn id="13" dur="1000" fill="hold"/>
                                        <p:tgtEl>
                                          <p:spTgt spid="3277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771">
                                            <p:txEl>
                                              <p:charRg st="9" end="2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2771">
                                            <p:txEl>
                                              <p:charRg st="27" end="58"/>
                                            </p:txEl>
                                          </p:spTgt>
                                        </p:tgtEl>
                                        <p:attrNameLst>
                                          <p:attrName>style.visibility</p:attrName>
                                        </p:attrNameLst>
                                      </p:cBhvr>
                                      <p:to>
                                        <p:strVal val="visible"/>
                                      </p:to>
                                    </p:set>
                                    <p:anim calcmode="lin" valueType="num">
                                      <p:cBhvr additive="base">
                                        <p:cTn id="17" dur="1000" fill="hold"/>
                                        <p:tgtEl>
                                          <p:spTgt spid="32771">
                                            <p:txEl>
                                              <p:charRg st="27" end="5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2771">
                                            <p:txEl>
                                              <p:charRg st="27" end="58"/>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2771">
                                            <p:txEl>
                                              <p:charRg st="58" end="89"/>
                                            </p:txEl>
                                          </p:spTgt>
                                        </p:tgtEl>
                                        <p:attrNameLst>
                                          <p:attrName>style.visibility</p:attrName>
                                        </p:attrNameLst>
                                      </p:cBhvr>
                                      <p:to>
                                        <p:strVal val="visible"/>
                                      </p:to>
                                    </p:set>
                                    <p:anim calcmode="lin" valueType="num">
                                      <p:cBhvr additive="base">
                                        <p:cTn id="21" dur="1000" fill="hold"/>
                                        <p:tgtEl>
                                          <p:spTgt spid="32771">
                                            <p:txEl>
                                              <p:charRg st="58" end="89"/>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2771">
                                            <p:txEl>
                                              <p:charRg st="58" end="8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2771">
                                            <p:txEl>
                                              <p:charRg st="89" end="120"/>
                                            </p:txEl>
                                          </p:spTgt>
                                        </p:tgtEl>
                                        <p:attrNameLst>
                                          <p:attrName>style.visibility</p:attrName>
                                        </p:attrNameLst>
                                      </p:cBhvr>
                                      <p:to>
                                        <p:strVal val="visible"/>
                                      </p:to>
                                    </p:set>
                                    <p:anim calcmode="lin" valueType="num">
                                      <p:cBhvr additive="base">
                                        <p:cTn id="25" dur="1000" fill="hold"/>
                                        <p:tgtEl>
                                          <p:spTgt spid="32771">
                                            <p:txEl>
                                              <p:charRg st="89" end="12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2771">
                                            <p:txEl>
                                              <p:charRg st="89" end="12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2771">
                                            <p:txEl>
                                              <p:charRg st="120" end="150"/>
                                            </p:txEl>
                                          </p:spTgt>
                                        </p:tgtEl>
                                        <p:attrNameLst>
                                          <p:attrName>style.visibility</p:attrName>
                                        </p:attrNameLst>
                                      </p:cBhvr>
                                      <p:to>
                                        <p:strVal val="visible"/>
                                      </p:to>
                                    </p:set>
                                    <p:anim calcmode="lin" valueType="num">
                                      <p:cBhvr additive="base">
                                        <p:cTn id="29" dur="1000" fill="hold"/>
                                        <p:tgtEl>
                                          <p:spTgt spid="32771">
                                            <p:txEl>
                                              <p:charRg st="120" end="15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2771">
                                            <p:txEl>
                                              <p:charRg st="120" end="15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773">
                                            <p:txEl>
                                              <p:charRg st="0" end="12"/>
                                            </p:txEl>
                                          </p:spTgt>
                                        </p:tgtEl>
                                        <p:attrNameLst>
                                          <p:attrName>style.visibility</p:attrName>
                                        </p:attrNameLst>
                                      </p:cBhvr>
                                      <p:to>
                                        <p:strVal val="visible"/>
                                      </p:to>
                                    </p:set>
                                    <p:anim calcmode="lin" valueType="num">
                                      <p:cBhvr additive="base">
                                        <p:cTn id="35" dur="1000" fill="hold"/>
                                        <p:tgtEl>
                                          <p:spTgt spid="32773">
                                            <p:txEl>
                                              <p:charRg st="0" end="12"/>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277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0669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strike="noStrike" noProof="1">
                <a:solidFill>
                  <a:schemeClr val="tx1"/>
                </a:solidFill>
                <a:latin typeface="Arial" panose="02080604020202020204" pitchFamily="34" charset="0"/>
                <a:ea typeface="宋体" panose="02010600030101010101" pitchFamily="2" charset="-122"/>
                <a:cs typeface="+mn-ea"/>
              </a:rPr>
              <a:t>文件</a:t>
            </a:r>
            <a:r>
              <a:rPr lang="x-none" altLang="zh-CN" sz="4000" strike="noStrike" noProof="1">
                <a:solidFill>
                  <a:schemeClr val="tx1"/>
                </a:solidFill>
                <a:latin typeface="Arial" panose="02080604020202020204" pitchFamily="34" charset="0"/>
                <a:ea typeface="宋体" panose="02010600030101010101" pitchFamily="2" charset="-122"/>
                <a:cs typeface="+mn-ea"/>
              </a:rPr>
              <a:t>系统的基本概念</a:t>
            </a:r>
            <a:endParaRPr lang="x-none" altLang="zh-CN" sz="4000" strike="noStrike" noProof="1">
              <a:solidFill>
                <a:schemeClr val="tx1"/>
              </a:solidFill>
              <a:latin typeface="Arial" panose="02080604020202020204" pitchFamily="34" charset="0"/>
              <a:ea typeface="宋体" panose="02010600030101010101"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6146" name="内容占位符 245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文件的逻辑结构与存取方法</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16</a:t>
            </a:r>
            <a:endParaRPr lang="en-US" altLang="zh-CN" b="0">
              <a:solidFill>
                <a:schemeClr val="tx2"/>
              </a:solidFill>
              <a:latin typeface="Times New Roman" panose="02020603050405020304" charset="0"/>
              <a:ea typeface="宋体" panose="02010600030101010101" pitchFamily="2" charset="-122"/>
            </a:endParaRPr>
          </a:p>
        </p:txBody>
      </p:sp>
      <p:sp>
        <p:nvSpPr>
          <p:cNvPr id="33795" name="矩形 337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
        <p:nvSpPr>
          <p:cNvPr id="33796" name="矩形 33795"/>
          <p:cNvSpPr/>
          <p:nvPr/>
        </p:nvSpPr>
        <p:spPr>
          <a:xfrm>
            <a:off x="673100" y="4403725"/>
            <a:ext cx="5446713" cy="21383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串联文件的特点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能较好地利用辅存空间</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易于对文件进行增</a:t>
            </a:r>
            <a:r>
              <a:rPr lang="x-none" altLang="zh-CN" sz="2400" b="1" strike="noStrike" noProof="1">
                <a:solidFill>
                  <a:srgbClr val="000099"/>
                </a:solidFill>
                <a:latin typeface="Times New Roman" panose="02020603050405020304" charset="0"/>
                <a:ea typeface="宋体" panose="02010600030101010101" pitchFamily="2" charset="-122"/>
                <a:cs typeface="+mn-ea"/>
              </a:rPr>
              <a:t>长</a:t>
            </a:r>
            <a:r>
              <a:rPr lang="zh-CN" altLang="en-US" sz="2400" b="1" strike="noStrike" noProof="1">
                <a:solidFill>
                  <a:srgbClr val="000099"/>
                </a:solidFill>
                <a:latin typeface="Times New Roman" panose="02020603050405020304" charset="0"/>
                <a:ea typeface="宋体" panose="02010600030101010101" pitchFamily="2" charset="-122"/>
                <a:cs typeface="+mn-ea"/>
              </a:rPr>
              <a:t>和扩充</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连续存取时速度较快</a:t>
            </a:r>
            <a:endParaRPr lang="zh-CN" altLang="en-US" sz="2400" b="1" strike="noStrike" noProof="1">
              <a:solidFill>
                <a:srgbClr val="000099"/>
              </a:solidFill>
              <a:latin typeface="Times New Roman" panose="02020603050405020304" charset="0"/>
              <a:ea typeface="宋体" panose="02010600030101010101" pitchFamily="2" charset="-122"/>
            </a:endParaRPr>
          </a:p>
        </p:txBody>
      </p:sp>
      <p:grpSp>
        <p:nvGrpSpPr>
          <p:cNvPr id="33797" name="组合 33796"/>
          <p:cNvGrpSpPr/>
          <p:nvPr/>
        </p:nvGrpSpPr>
        <p:grpSpPr>
          <a:xfrm>
            <a:off x="325438" y="661988"/>
            <a:ext cx="8510587" cy="2762250"/>
            <a:chOff x="0" y="0"/>
            <a:chExt cx="4597" cy="1740"/>
          </a:xfrm>
        </p:grpSpPr>
        <p:sp>
          <p:nvSpPr>
            <p:cNvPr id="2" name="文本框 33797"/>
            <p:cNvSpPr txBox="1"/>
            <p:nvPr/>
          </p:nvSpPr>
          <p:spPr>
            <a:xfrm>
              <a:off x="503" y="108"/>
              <a:ext cx="829" cy="1376"/>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       100</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33798" name="直接连接符 33798"/>
            <p:cNvSpPr/>
            <p:nvPr/>
          </p:nvSpPr>
          <p:spPr>
            <a:xfrm>
              <a:off x="503" y="507"/>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799" name="直接连接符 33799"/>
            <p:cNvSpPr/>
            <p:nvPr/>
          </p:nvSpPr>
          <p:spPr>
            <a:xfrm>
              <a:off x="503" y="812"/>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0" name="直接连接符 33800"/>
            <p:cNvSpPr/>
            <p:nvPr/>
          </p:nvSpPr>
          <p:spPr>
            <a:xfrm>
              <a:off x="995" y="507"/>
              <a:ext cx="0" cy="30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1" name="文本框 33801"/>
            <p:cNvSpPr txBox="1"/>
            <p:nvPr/>
          </p:nvSpPr>
          <p:spPr>
            <a:xfrm>
              <a:off x="2937"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57</a:t>
              </a:r>
              <a:endParaRPr lang="en-US" altLang="zh-CN" sz="1600">
                <a:solidFill>
                  <a:schemeClr val="tx1"/>
                </a:solidFill>
                <a:latin typeface="Times New Roman" panose="02020603050405020304" charset="0"/>
                <a:ea typeface="宋体" panose="02010600030101010101" pitchFamily="2" charset="-122"/>
              </a:endParaRPr>
            </a:p>
          </p:txBody>
        </p:sp>
        <p:sp>
          <p:nvSpPr>
            <p:cNvPr id="33802" name="直接连接符 33802"/>
            <p:cNvSpPr/>
            <p:nvPr/>
          </p:nvSpPr>
          <p:spPr>
            <a:xfrm>
              <a:off x="2937"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3" name="文本框 33803"/>
            <p:cNvSpPr txBox="1"/>
            <p:nvPr/>
          </p:nvSpPr>
          <p:spPr>
            <a:xfrm>
              <a:off x="3977" y="360"/>
              <a:ext cx="619"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2</a:t>
              </a: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33804" name="直接连接符 33804"/>
            <p:cNvSpPr/>
            <p:nvPr/>
          </p:nvSpPr>
          <p:spPr>
            <a:xfrm>
              <a:off x="3977" y="727"/>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5" name="直接连接符 33805"/>
            <p:cNvSpPr/>
            <p:nvPr/>
          </p:nvSpPr>
          <p:spPr>
            <a:xfrm>
              <a:off x="1260" y="687"/>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6" name="直接连接符 33806"/>
            <p:cNvSpPr/>
            <p:nvPr/>
          </p:nvSpPr>
          <p:spPr>
            <a:xfrm flipV="1">
              <a:off x="1588" y="369"/>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7" name="直接连接符 33807"/>
            <p:cNvSpPr/>
            <p:nvPr/>
          </p:nvSpPr>
          <p:spPr>
            <a:xfrm>
              <a:off x="1588" y="369"/>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8" name="直接连接符 33808"/>
            <p:cNvSpPr/>
            <p:nvPr/>
          </p:nvSpPr>
          <p:spPr>
            <a:xfrm>
              <a:off x="2436" y="812"/>
              <a:ext cx="25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09" name="直接连接符 33809"/>
            <p:cNvSpPr/>
            <p:nvPr/>
          </p:nvSpPr>
          <p:spPr>
            <a:xfrm>
              <a:off x="2691" y="370"/>
              <a:ext cx="24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0" name="直接连接符 33810"/>
            <p:cNvSpPr/>
            <p:nvPr/>
          </p:nvSpPr>
          <p:spPr>
            <a:xfrm>
              <a:off x="3474" y="812"/>
              <a:ext cx="25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1" name="直接连接符 33811"/>
            <p:cNvSpPr/>
            <p:nvPr/>
          </p:nvSpPr>
          <p:spPr>
            <a:xfrm flipV="1">
              <a:off x="3730" y="360"/>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2" name="直接连接符 33812"/>
            <p:cNvSpPr/>
            <p:nvPr/>
          </p:nvSpPr>
          <p:spPr>
            <a:xfrm>
              <a:off x="3730" y="361"/>
              <a:ext cx="24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3" name="文本框 33813"/>
            <p:cNvSpPr txBox="1"/>
            <p:nvPr/>
          </p:nvSpPr>
          <p:spPr>
            <a:xfrm>
              <a:off x="1916"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150</a:t>
              </a:r>
              <a:endParaRPr lang="en-US" altLang="zh-CN" sz="1600">
                <a:solidFill>
                  <a:schemeClr val="tx1"/>
                </a:solidFill>
                <a:latin typeface="Times New Roman" panose="02020603050405020304" charset="0"/>
                <a:ea typeface="宋体" panose="02010600030101010101" pitchFamily="2" charset="-122"/>
              </a:endParaRPr>
            </a:p>
          </p:txBody>
        </p:sp>
        <p:sp>
          <p:nvSpPr>
            <p:cNvPr id="33814" name="直接连接符 33814"/>
            <p:cNvSpPr/>
            <p:nvPr/>
          </p:nvSpPr>
          <p:spPr>
            <a:xfrm>
              <a:off x="1916"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5" name="直接连接符 33815"/>
            <p:cNvSpPr/>
            <p:nvPr/>
          </p:nvSpPr>
          <p:spPr>
            <a:xfrm flipV="1">
              <a:off x="2693" y="362"/>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3816" name="文本框 33816"/>
            <p:cNvSpPr txBox="1"/>
            <p:nvPr/>
          </p:nvSpPr>
          <p:spPr>
            <a:xfrm>
              <a:off x="1900" y="0"/>
              <a:ext cx="669"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100</a:t>
              </a:r>
              <a:endParaRPr lang="en-US" altLang="zh-CN" sz="1600">
                <a:solidFill>
                  <a:schemeClr val="tx1"/>
                </a:solidFill>
                <a:latin typeface="Times New Roman" panose="02020603050405020304" charset="0"/>
                <a:ea typeface="宋体" panose="02010600030101010101" pitchFamily="2" charset="-122"/>
              </a:endParaRPr>
            </a:p>
          </p:txBody>
        </p:sp>
        <p:sp>
          <p:nvSpPr>
            <p:cNvPr id="33817" name="文本框 33817"/>
            <p:cNvSpPr txBox="1"/>
            <p:nvPr/>
          </p:nvSpPr>
          <p:spPr>
            <a:xfrm>
              <a:off x="2857"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150</a:t>
              </a:r>
              <a:endParaRPr lang="en-US" altLang="zh-CN" sz="1600">
                <a:solidFill>
                  <a:schemeClr val="tx1"/>
                </a:solidFill>
                <a:latin typeface="Times New Roman" panose="02020603050405020304" charset="0"/>
                <a:ea typeface="宋体" panose="02010600030101010101" pitchFamily="2" charset="-122"/>
              </a:endParaRPr>
            </a:p>
          </p:txBody>
        </p:sp>
        <p:sp>
          <p:nvSpPr>
            <p:cNvPr id="33818" name="文本框 33818"/>
            <p:cNvSpPr txBox="1"/>
            <p:nvPr/>
          </p:nvSpPr>
          <p:spPr>
            <a:xfrm>
              <a:off x="3929"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57</a:t>
              </a:r>
              <a:endParaRPr lang="en-US" altLang="zh-CN" sz="1600">
                <a:solidFill>
                  <a:schemeClr val="tx1"/>
                </a:solidFill>
                <a:latin typeface="Times New Roman" panose="02020603050405020304" charset="0"/>
                <a:ea typeface="宋体" panose="02010600030101010101" pitchFamily="2" charset="-122"/>
              </a:endParaRPr>
            </a:p>
          </p:txBody>
        </p:sp>
        <p:sp>
          <p:nvSpPr>
            <p:cNvPr id="33819" name="文本框 33819"/>
            <p:cNvSpPr txBox="1"/>
            <p:nvPr/>
          </p:nvSpPr>
          <p:spPr>
            <a:xfrm>
              <a:off x="590" y="1528"/>
              <a:ext cx="668"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33820" name="文本框 33820"/>
            <p:cNvSpPr txBox="1"/>
            <p:nvPr/>
          </p:nvSpPr>
          <p:spPr>
            <a:xfrm>
              <a:off x="0" y="453"/>
              <a:ext cx="644"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spcBef>
                  <a:spcPct val="10000"/>
                </a:spcBef>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grpSp>
      <p:sp>
        <p:nvSpPr>
          <p:cNvPr id="33822" name="矩形 33821"/>
          <p:cNvSpPr/>
          <p:nvPr/>
        </p:nvSpPr>
        <p:spPr>
          <a:xfrm>
            <a:off x="387350" y="3819525"/>
            <a:ext cx="837565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charset="0"/>
                <a:ea typeface="宋体" panose="02010600030101010101" pitchFamily="2" charset="-122"/>
                <a:cs typeface="+mn-ea"/>
              </a:rPr>
              <a:t>  </a:t>
            </a:r>
            <a:r>
              <a:rPr lang="zh-CN" altLang="en-US" sz="2400" b="1" strike="noStrike" noProof="1">
                <a:solidFill>
                  <a:srgbClr val="CC0000"/>
                </a:solidFill>
                <a:latin typeface="Times New Roman" panose="02020603050405020304" charset="0"/>
                <a:ea typeface="宋体" panose="02010600030101010101" pitchFamily="2" charset="-122"/>
                <a:cs typeface="+mn-ea"/>
              </a:rPr>
              <a:t>问题：在串联文件结构下，存取 </a:t>
            </a:r>
            <a:r>
              <a:rPr lang="en-US" altLang="zh-CN" sz="2400" b="1" strike="noStrike" noProof="1">
                <a:solidFill>
                  <a:srgbClr val="CC0000"/>
                </a:solidFill>
                <a:latin typeface="Times New Roman" panose="02020603050405020304" charset="0"/>
                <a:ea typeface="宋体" panose="02010600030101010101" pitchFamily="2" charset="-122"/>
                <a:cs typeface="+mn-ea"/>
              </a:rPr>
              <a:t>r </a:t>
            </a:r>
            <a:r>
              <a:rPr lang="en-US" altLang="zh-CN" sz="2400" b="1" strike="noStrike" baseline="-25000" noProof="1">
                <a:solidFill>
                  <a:srgbClr val="CC0000"/>
                </a:solidFill>
                <a:latin typeface="Times New Roman" panose="02020603050405020304" charset="0"/>
                <a:ea typeface="宋体" panose="02010600030101010101" pitchFamily="2" charset="-122"/>
                <a:cs typeface="+mn-ea"/>
              </a:rPr>
              <a:t>i </a:t>
            </a:r>
            <a:r>
              <a:rPr lang="zh-CN" altLang="en-US" sz="2400" b="1" strike="noStrike" noProof="1">
                <a:solidFill>
                  <a:srgbClr val="CC0000"/>
                </a:solidFill>
                <a:latin typeface="Times New Roman" panose="02020603050405020304" charset="0"/>
                <a:ea typeface="宋体" panose="02010600030101010101" pitchFamily="2" charset="-122"/>
                <a:cs typeface="+mn-ea"/>
              </a:rPr>
              <a:t>记录时，应如何操作 ？</a:t>
            </a:r>
            <a:endParaRPr lang="zh-CN" altLang="en-US" sz="2400" b="1" strike="noStrike" noProof="1">
              <a:solidFill>
                <a:srgbClr val="CC0000"/>
              </a:solidFill>
              <a:latin typeface="Times New Roman" panose="02020603050405020304" charset="0"/>
              <a:ea typeface="宋体" panose="02010600030101010101" pitchFamily="2" charset="-122"/>
            </a:endParaRPr>
          </a:p>
        </p:txBody>
      </p:sp>
      <p:sp>
        <p:nvSpPr>
          <p:cNvPr id="33823" name="文本框 33822"/>
          <p:cNvSpPr txBox="1"/>
          <p:nvPr/>
        </p:nvSpPr>
        <p:spPr>
          <a:xfrm>
            <a:off x="3786188" y="3287713"/>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串联文件结构例</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ppt_x"/>
                                          </p:val>
                                        </p:tav>
                                        <p:tav tm="100000">
                                          <p:val>
                                            <p:strVal val="#ppt_x"/>
                                          </p:val>
                                        </p:tav>
                                      </p:tavLst>
                                    </p:anim>
                                    <p:anim calcmode="lin" valueType="num">
                                      <p:cBhvr additive="base">
                                        <p:cTn id="8" dur="500" fill="hold"/>
                                        <p:tgtEl>
                                          <p:spTgt spid="337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22"/>
                                        </p:tgtEl>
                                        <p:attrNameLst>
                                          <p:attrName>style.visibility</p:attrName>
                                        </p:attrNameLst>
                                      </p:cBhvr>
                                      <p:to>
                                        <p:strVal val="visible"/>
                                      </p:to>
                                    </p:set>
                                    <p:anim calcmode="lin" valueType="num">
                                      <p:cBhvr additive="base">
                                        <p:cTn id="17" dur="500" fill="hold"/>
                                        <p:tgtEl>
                                          <p:spTgt spid="33822"/>
                                        </p:tgtEl>
                                        <p:attrNameLst>
                                          <p:attrName>ppt_x</p:attrName>
                                        </p:attrNameLst>
                                      </p:cBhvr>
                                      <p:tavLst>
                                        <p:tav tm="0">
                                          <p:val>
                                            <p:strVal val="#ppt_x"/>
                                          </p:val>
                                        </p:tav>
                                        <p:tav tm="100000">
                                          <p:val>
                                            <p:strVal val="#ppt_x"/>
                                          </p:val>
                                        </p:tav>
                                      </p:tavLst>
                                    </p:anim>
                                    <p:anim calcmode="lin" valueType="num">
                                      <p:cBhvr additive="base">
                                        <p:cTn id="18" dur="500" fill="hold"/>
                                        <p:tgtEl>
                                          <p:spTgt spid="338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3" dur="10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6">
                                            <p:txEl>
                                              <p:charRg st="12" end="25"/>
                                            </p:txEl>
                                          </p:spTgt>
                                        </p:tgtEl>
                                        <p:attrNameLst>
                                          <p:attrName>style.visibility</p:attrName>
                                        </p:attrNameLst>
                                      </p:cBhvr>
                                      <p:to>
                                        <p:strVal val="visible"/>
                                      </p:to>
                                    </p:set>
                                    <p:anim calcmode="lin" valueType="num">
                                      <p:cBhvr additive="base">
                                        <p:cTn id="29" dur="500" fill="hold"/>
                                        <p:tgtEl>
                                          <p:spTgt spid="33796">
                                            <p:txEl>
                                              <p:charRg st="12" end="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6">
                                            <p:txEl>
                                              <p:charRg st="12" end="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6">
                                            <p:txEl>
                                              <p:charRg st="25" end="40"/>
                                            </p:txEl>
                                          </p:spTgt>
                                        </p:tgtEl>
                                        <p:attrNameLst>
                                          <p:attrName>style.visibility</p:attrName>
                                        </p:attrNameLst>
                                      </p:cBhvr>
                                      <p:to>
                                        <p:strVal val="visible"/>
                                      </p:to>
                                    </p:set>
                                    <p:anim calcmode="lin" valueType="num">
                                      <p:cBhvr additive="base">
                                        <p:cTn id="33" dur="500" fill="hold"/>
                                        <p:tgtEl>
                                          <p:spTgt spid="33796">
                                            <p:txEl>
                                              <p:charRg st="25" end="4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6">
                                            <p:txEl>
                                              <p:charRg st="25" end="4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6">
                                            <p:txEl>
                                              <p:charRg st="40" end="52"/>
                                            </p:txEl>
                                          </p:spTgt>
                                        </p:tgtEl>
                                        <p:attrNameLst>
                                          <p:attrName>style.visibility</p:attrName>
                                        </p:attrNameLst>
                                      </p:cBhvr>
                                      <p:to>
                                        <p:strVal val="visible"/>
                                      </p:to>
                                    </p:set>
                                    <p:anim calcmode="lin" valueType="num">
                                      <p:cBhvr additive="base">
                                        <p:cTn id="37" dur="500" fill="hold"/>
                                        <p:tgtEl>
                                          <p:spTgt spid="33796">
                                            <p:txEl>
                                              <p:charRg st="40"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6">
                                            <p:txEl>
                                              <p:charRg st="40"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P spid="33822" grpId="0"/>
      <p:bldP spid="338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363538" y="595313"/>
            <a:ext cx="8393113" cy="676275"/>
          </a:xfrm>
        </p:spPr>
        <p:txBody>
          <a:bodyPr>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charset="0"/>
                <a:ea typeface="宋体" panose="02010600030101010101" pitchFamily="2" charset="-122"/>
              </a:rPr>
              <a:t>串联文件－文件映照</a:t>
            </a:r>
            <a:endParaRPr lang="zh-CN" altLang="en-US" sz="3200">
              <a:solidFill>
                <a:srgbClr val="990000"/>
              </a:solidFill>
              <a:latin typeface="Times New Roman" panose="02020603050405020304" charset="0"/>
              <a:ea typeface="宋体" panose="02010600030101010101" pitchFamily="2" charset="-122"/>
            </a:endParaRPr>
          </a:p>
        </p:txBody>
      </p:sp>
      <p:sp>
        <p:nvSpPr>
          <p:cNvPr id="34819" name="文本占位符 34818"/>
          <p:cNvSpPr>
            <a:spLocks noGrp="1"/>
          </p:cNvSpPr>
          <p:nvPr>
            <p:ph idx="1"/>
          </p:nvPr>
        </p:nvSpPr>
        <p:spPr>
          <a:xfrm>
            <a:off x="304800" y="1600200"/>
            <a:ext cx="8458200" cy="4572000"/>
          </a:xfrm>
        </p:spPr>
        <p:txBody>
          <a:bodyPr vert="horz" wrap="square" anchor="t">
            <a:spAutoFit/>
          </a:bodyPr>
          <a:p>
            <a:pPr lvl="0">
              <a:lnSpc>
                <a:spcPct val="110000"/>
              </a:lnSpc>
              <a:buNone/>
            </a:pPr>
            <a:r>
              <a:rPr lang="zh-CN" altLang="en-US" dirty="0">
                <a:latin typeface="Times New Roman" panose="02020603050405020304" charset="0"/>
                <a:ea typeface="宋体" panose="02010600030101010101" pitchFamily="2" charset="-122"/>
              </a:rPr>
              <a:t>		</a:t>
            </a:r>
            <a:r>
              <a:rPr lang="zh-CN" altLang="en-US" dirty="0">
                <a:solidFill>
                  <a:schemeClr val="tx1"/>
                </a:solidFill>
                <a:latin typeface="Times New Roman" panose="02020603050405020304" charset="0"/>
              </a:rPr>
              <a:t>为了克服</a:t>
            </a:r>
            <a:r>
              <a:rPr lang="zh-CN" altLang="en-US" dirty="0">
                <a:solidFill>
                  <a:schemeClr val="tx1"/>
                </a:solidFill>
                <a:latin typeface="Times New Roman" panose="02020603050405020304" charset="0"/>
                <a:ea typeface="宋体" panose="02010600030101010101" pitchFamily="2" charset="-122"/>
              </a:rPr>
              <a:t>串联文件</a:t>
            </a:r>
            <a:r>
              <a:rPr lang="zh-CN" altLang="en-US" dirty="0">
                <a:solidFill>
                  <a:schemeClr val="tx1"/>
                </a:solidFill>
                <a:latin typeface="Times New Roman" panose="02020603050405020304" charset="0"/>
              </a:rPr>
              <a:t>的存取效率太低的问题，人们提出文件映照的技术，即把链接文件中的链接字集中在一结构中，这样既保持了链接文件的优点，也克服了其缺点，DOS、WINDOWS系统就采用了这样结构。</a:t>
            </a:r>
            <a:endParaRPr lang="zh-CN" altLang="en-US" dirty="0">
              <a:solidFill>
                <a:schemeClr val="tx1"/>
              </a:solidFill>
              <a:latin typeface="Times New Roman" panose="02020603050405020304"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spAutoFit/>
          </a:bodyPr>
          <a:p>
            <a:pPr lvl="0"/>
            <a:r>
              <a:rPr lang="zh-CN" altLang="en-US" dirty="0">
                <a:ea typeface="宋体" panose="02010600030101010101" pitchFamily="2" charset="-122"/>
              </a:rPr>
              <a:t>FAT 文件系统磁盘</a:t>
            </a:r>
            <a:endParaRPr lang="zh-CN" altLang="en-US" dirty="0"/>
          </a:p>
        </p:txBody>
      </p:sp>
      <p:pic>
        <p:nvPicPr>
          <p:cNvPr id="2" name="内容占位符 35842"/>
          <p:cNvPicPr>
            <a:picLocks noChangeAspect="1"/>
          </p:cNvPicPr>
          <p:nvPr>
            <p:ph idx="1"/>
          </p:nvPr>
        </p:nvPicPr>
        <p:blipFill>
          <a:blip r:embed="rId1"/>
          <a:stretch>
            <a:fillRect/>
          </a:stretch>
        </p:blipFill>
        <p:spPr>
          <a:xfrm>
            <a:off x="890588" y="1541463"/>
            <a:ext cx="5932487" cy="4681537"/>
          </a:xfr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idx="1"/>
          </p:nvPr>
        </p:nvSpPr>
        <p:spPr>
          <a:xfrm>
            <a:off x="304800" y="1600200"/>
            <a:ext cx="8458200" cy="4572000"/>
          </a:xfrm>
        </p:spPr>
        <p:txBody>
          <a:bodyPr vert="horz" wrap="square" anchor="t">
            <a:spAutoFit/>
          </a:bodyPr>
          <a:p>
            <a:pPr algn="just" fontAlgn="base"/>
            <a:r>
              <a:rPr lang="zh-CN" altLang="en-US" sz="2800" strike="noStrike" noProof="1" dirty="0">
                <a:solidFill>
                  <a:schemeClr val="tx1"/>
                </a:solidFill>
                <a:latin typeface="Times New Roman" panose="02020603050405020304" charset="0"/>
              </a:rPr>
              <a:t>文件分配表</a:t>
            </a:r>
            <a:r>
              <a:rPr lang="en-US" altLang="x-none" sz="2800" strike="noStrike" noProof="1" dirty="0">
                <a:solidFill>
                  <a:schemeClr val="tx1"/>
                </a:solidFill>
              </a:rPr>
              <a:t>FAT</a:t>
            </a:r>
            <a:r>
              <a:rPr lang="zh-CN" altLang="en-US" sz="2800" strike="noStrike" noProof="1" dirty="0">
                <a:solidFill>
                  <a:schemeClr val="tx1"/>
                </a:solidFill>
                <a:latin typeface="Times New Roman" panose="02020603050405020304" charset="0"/>
              </a:rPr>
              <a:t>是以链接方式存储文件的系统中记录磁盘分配和跟踪空白盘块（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）的数据结构。</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该表在文件系统格式化后产生，其结构如下所示。表的序号是</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号，从</a:t>
            </a:r>
            <a:r>
              <a:rPr lang="zh-CN" altLang="en-US" sz="2800" strike="noStrike" noProof="1" dirty="0">
                <a:solidFill>
                  <a:schemeClr val="tx1"/>
                </a:solidFill>
              </a:rPr>
              <a:t>0</a:t>
            </a:r>
            <a:r>
              <a:rPr lang="zh-CN" altLang="en-US" sz="2800" strike="noStrike" noProof="1" dirty="0">
                <a:solidFill>
                  <a:schemeClr val="tx1"/>
                </a:solidFill>
                <a:latin typeface="Times New Roman" panose="02020603050405020304" charset="0"/>
              </a:rPr>
              <a:t>开始直至</a:t>
            </a:r>
            <a:r>
              <a:rPr lang="en-US" altLang="x-none" sz="2800" strike="noStrike" noProof="1" dirty="0">
                <a:solidFill>
                  <a:schemeClr val="tx1"/>
                </a:solidFill>
              </a:rPr>
              <a:t>N</a:t>
            </a:r>
            <a:r>
              <a:rPr lang="en-US" altLang="x-none" sz="2800" strike="noStrike" noProof="1" dirty="0">
                <a:solidFill>
                  <a:schemeClr val="tx1"/>
                </a:solidFill>
                <a:latin typeface="Times New Roman" panose="02020603050405020304" charset="0"/>
              </a:rPr>
              <a:t>－</a:t>
            </a:r>
            <a:r>
              <a:rPr lang="en-US" altLang="x-none" sz="2800" strike="noStrike" noProof="1" dirty="0">
                <a:solidFill>
                  <a:schemeClr val="tx1"/>
                </a:solidFill>
              </a:rPr>
              <a:t>1</a:t>
            </a:r>
            <a:r>
              <a:rPr lang="en-US" altLang="x-none" sz="2800" strike="noStrike" noProof="1" dirty="0">
                <a:solidFill>
                  <a:schemeClr val="tx1"/>
                </a:solidFill>
                <a:latin typeface="Times New Roman" panose="02020603050405020304" charset="0"/>
              </a:rPr>
              <a:t>（</a:t>
            </a:r>
            <a:r>
              <a:rPr lang="en-US" altLang="x-none" sz="2800" strike="noStrike" noProof="1" dirty="0">
                <a:solidFill>
                  <a:schemeClr val="tx1"/>
                </a:solidFill>
              </a:rPr>
              <a:t>N</a:t>
            </a:r>
            <a:r>
              <a:rPr lang="zh-CN" altLang="en-US" sz="2800" strike="noStrike" noProof="1" dirty="0">
                <a:solidFill>
                  <a:schemeClr val="tx1"/>
                </a:solidFill>
                <a:latin typeface="Times New Roman" panose="02020603050405020304" charset="0"/>
              </a:rPr>
              <a:t>为盘块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总数）。</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每个表项中的内容为存放文件数据的下一个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文件的首地址（第一个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号）存放在目录中。因此，从目录中找到文件的首地址后，就能找到文件在磁盘上的所有存放地址。</a:t>
            </a:r>
            <a:endParaRPr lang="zh-CN" altLang="en-US" sz="2800" strike="noStrike" noProof="1" dirty="0">
              <a:solidFill>
                <a:schemeClr val="tx1"/>
              </a:solidFill>
              <a:latin typeface="Times New Roman" panose="02020603050405020304" charset="0"/>
            </a:endParaRPr>
          </a:p>
        </p:txBody>
      </p:sp>
      <p:sp>
        <p:nvSpPr>
          <p:cNvPr id="36867" name="标题 36866"/>
          <p:cNvSpPr>
            <a:spLocks noGrp="1"/>
          </p:cNvSpPr>
          <p:nvPr>
            <p:ph type="title"/>
          </p:nvPr>
        </p:nvSpPr>
        <p:spPr>
          <a:xfrm>
            <a:off x="304800" y="768350"/>
            <a:ext cx="8458200" cy="679450"/>
          </a:xfrm>
        </p:spPr>
        <p:txBody>
          <a:bodyPr vert="horz" wrap="square" anchor="b">
            <a:spAutoFit/>
          </a:bodyPr>
          <a:p>
            <a:pPr algn="ctr" fontAlgn="base"/>
            <a:r>
              <a:rPr lang="en-US" altLang="zh-CN" sz="3200" b="0" strike="noStrike" noProof="1">
                <a:solidFill>
                  <a:srgbClr val="000000"/>
                </a:solidFill>
              </a:rPr>
              <a:t>FAT</a:t>
            </a:r>
            <a:r>
              <a:rPr lang="zh-CN" altLang="en-US" sz="3200" b="0" strike="noStrike" noProof="1">
                <a:solidFill>
                  <a:srgbClr val="000000"/>
                </a:solidFill>
              </a:rPr>
              <a:t>：文件分配表</a:t>
            </a:r>
            <a:endParaRPr lang="zh-CN" altLang="en-US" sz="3200" b="0" strike="noStrike" noProof="1">
              <a:solidFill>
                <a:srgbClr val="000000"/>
              </a:solidFill>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37889"/>
          <p:cNvSpPr/>
          <p:nvPr/>
        </p:nvSpPr>
        <p:spPr>
          <a:xfrm>
            <a:off x="228600" y="762000"/>
            <a:ext cx="4267200" cy="5410200"/>
          </a:xfrm>
          <a:prstGeom prst="rect">
            <a:avLst/>
          </a:prstGeom>
          <a:noFill/>
          <a:ln w="9525">
            <a:noFill/>
            <a:miter/>
          </a:ln>
        </p:spPr>
        <p:txBody>
          <a:bodyPr wrap="square" anchor="t"/>
          <a:p>
            <a:pPr lvl="0" algn="just">
              <a:spcBef>
                <a:spcPct val="20000"/>
              </a:spcBef>
              <a:buClr>
                <a:schemeClr val="bg2"/>
              </a:buClr>
              <a:buFont typeface="Monotype Sorts" pitchFamily="2" charset="2"/>
              <a:buNone/>
            </a:pPr>
            <a:r>
              <a:rPr lang="zh-CN" altLang="en-US" sz="2800">
                <a:solidFill>
                  <a:srgbClr val="000000"/>
                </a:solidFill>
                <a:latin typeface="Arial" panose="02080604020202020204" pitchFamily="34" charset="0"/>
                <a:ea typeface="宋体" panose="02010600030101010101" pitchFamily="2" charset="-122"/>
              </a:rPr>
              <a:t>磁盘格式化后建立，从分区的第二个扇区开始，有两个相同的</a:t>
            </a:r>
            <a:r>
              <a:rPr lang="en-US" altLang="zh-CN" sz="2800">
                <a:solidFill>
                  <a:srgbClr val="000000"/>
                </a:solidFill>
                <a:latin typeface="Arial" panose="02080604020202020204" pitchFamily="34" charset="0"/>
                <a:ea typeface="宋体" panose="02010600030101010101" pitchFamily="2" charset="-122"/>
              </a:rPr>
              <a:t>FAT</a:t>
            </a:r>
            <a:r>
              <a:rPr lang="zh-CN" altLang="en-US" sz="2800">
                <a:solidFill>
                  <a:srgbClr val="000000"/>
                </a:solidFill>
                <a:latin typeface="Arial" panose="02080604020202020204" pitchFamily="34" charset="0"/>
                <a:ea typeface="宋体" panose="02010600030101010101" pitchFamily="2" charset="-122"/>
              </a:rPr>
              <a:t>。</a:t>
            </a:r>
            <a:endParaRPr lang="zh-CN" altLang="en-US"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80604020202020204" pitchFamily="34" charset="0"/>
                <a:ea typeface="宋体" panose="02010600030101010101" pitchFamily="2" charset="-122"/>
              </a:rPr>
              <a:t>第0,1位置专门用途。</a:t>
            </a:r>
            <a:endParaRPr lang="x-none" altLang="zh-CN"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endParaRPr lang="x-none" altLang="zh-CN"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anose="02010600030101010101" pitchFamily="2" charset="-122"/>
              </a:rPr>
              <a:t>000H</a:t>
            </a:r>
            <a:r>
              <a:rPr lang="zh-CN" altLang="en-US" sz="2800">
                <a:solidFill>
                  <a:srgbClr val="000000"/>
                </a:solidFill>
                <a:latin typeface="Arial" panose="02080604020202020204" pitchFamily="34" charset="0"/>
                <a:ea typeface="宋体" panose="02010600030101010101" pitchFamily="2" charset="-122"/>
              </a:rPr>
              <a:t>：空闲簇</a:t>
            </a:r>
            <a:endParaRPr lang="zh-CN" altLang="en-US"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zh-CN" altLang="en-US" sz="2800">
                <a:solidFill>
                  <a:srgbClr val="000000"/>
                </a:solidFill>
                <a:latin typeface="Arial" panose="02080604020202020204" pitchFamily="34" charset="0"/>
                <a:ea typeface="宋体" panose="02010600030101010101" pitchFamily="2" charset="-122"/>
              </a:rPr>
              <a:t>（</a:t>
            </a:r>
            <a:r>
              <a:rPr lang="en-US" altLang="zh-CN" sz="2800">
                <a:solidFill>
                  <a:srgbClr val="000000"/>
                </a:solidFill>
                <a:latin typeface="Arial" panose="02080604020202020204" pitchFamily="34" charset="0"/>
                <a:ea typeface="宋体" panose="02010600030101010101" pitchFamily="2" charset="-122"/>
              </a:rPr>
              <a:t>001H</a:t>
            </a:r>
            <a:r>
              <a:rPr lang="zh-CN" altLang="en-US" sz="2800">
                <a:solidFill>
                  <a:srgbClr val="000000"/>
                </a:solidFill>
                <a:latin typeface="Arial" panose="02080604020202020204" pitchFamily="34" charset="0"/>
                <a:ea typeface="宋体" panose="02010600030101010101" pitchFamily="2" charset="-122"/>
              </a:rPr>
              <a:t>：保留簇）</a:t>
            </a:r>
            <a:endParaRPr lang="zh-CN" altLang="en-US"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anose="02010600030101010101" pitchFamily="2" charset="-122"/>
              </a:rPr>
              <a:t>FFFH</a:t>
            </a:r>
            <a:r>
              <a:rPr lang="zh-CN" altLang="en-US" sz="2800">
                <a:solidFill>
                  <a:srgbClr val="000000"/>
                </a:solidFill>
                <a:latin typeface="Arial" panose="02080604020202020204" pitchFamily="34" charset="0"/>
                <a:ea typeface="宋体" panose="02010600030101010101" pitchFamily="2" charset="-122"/>
              </a:rPr>
              <a:t>：文件的结尾簇</a:t>
            </a:r>
            <a:endParaRPr lang="zh-CN" altLang="en-US"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80604020202020204" pitchFamily="34" charset="0"/>
                <a:ea typeface="宋体" panose="02010600030101010101" pitchFamily="2" charset="-122"/>
              </a:rPr>
              <a:t>FF7H：坏簇</a:t>
            </a:r>
            <a:endParaRPr lang="x-none" altLang="zh-CN" sz="2800">
              <a:solidFill>
                <a:srgbClr val="000000"/>
              </a:solidFill>
              <a:latin typeface="Arial" panose="02080604020202020204" pitchFamily="34" charset="0"/>
              <a:ea typeface="宋体" panose="02010600030101010101"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anose="02010600030101010101" pitchFamily="2" charset="-122"/>
              </a:rPr>
              <a:t>XXXH</a:t>
            </a:r>
            <a:r>
              <a:rPr lang="zh-CN" altLang="en-US" sz="2800">
                <a:solidFill>
                  <a:srgbClr val="000000"/>
                </a:solidFill>
                <a:latin typeface="Arial" panose="02080604020202020204" pitchFamily="34" charset="0"/>
                <a:ea typeface="宋体" panose="02010600030101010101" pitchFamily="2" charset="-122"/>
              </a:rPr>
              <a:t>：文件的下一簇</a:t>
            </a:r>
            <a:endParaRPr lang="zh-CN" altLang="en-US" sz="2800">
              <a:solidFill>
                <a:srgbClr val="000000"/>
              </a:solidFill>
              <a:latin typeface="Arial" panose="02080604020202020204" pitchFamily="34" charset="0"/>
              <a:ea typeface="宋体" panose="02010600030101010101" pitchFamily="2" charset="-122"/>
            </a:endParaRPr>
          </a:p>
        </p:txBody>
      </p:sp>
      <p:graphicFrame>
        <p:nvGraphicFramePr>
          <p:cNvPr id="37890" name="对象 37890"/>
          <p:cNvGraphicFramePr>
            <a:graphicFrameLocks noChangeAspect="1"/>
          </p:cNvGraphicFramePr>
          <p:nvPr/>
        </p:nvGraphicFramePr>
        <p:xfrm>
          <a:off x="4751388" y="741363"/>
          <a:ext cx="4246562" cy="5502275"/>
        </p:xfrm>
        <a:graphic>
          <a:graphicData uri="http://schemas.openxmlformats.org/presentationml/2006/ole">
            <mc:AlternateContent xmlns:mc="http://schemas.openxmlformats.org/markup-compatibility/2006">
              <mc:Choice xmlns:v="urn:schemas-microsoft-com:vml" Requires="v">
                <p:oleObj spid="_x0000_s3079" name="" r:id="rId1" imgW="3686175" imgH="3781425" progId="Paint.Picture">
                  <p:embed/>
                </p:oleObj>
              </mc:Choice>
              <mc:Fallback>
                <p:oleObj name="" r:id="rId1" imgW="3686175" imgH="3781425" progId="Paint.Picture">
                  <p:embed/>
                  <p:pic>
                    <p:nvPicPr>
                      <p:cNvPr id="0" name="图片 3078"/>
                      <p:cNvPicPr/>
                      <p:nvPr/>
                    </p:nvPicPr>
                    <p:blipFill>
                      <a:blip r:embed="rId2"/>
                      <a:stretch>
                        <a:fillRect/>
                      </a:stretch>
                    </p:blipFill>
                    <p:spPr>
                      <a:xfrm>
                        <a:off x="4751388" y="741363"/>
                        <a:ext cx="4246562" cy="55022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17</a:t>
            </a:r>
            <a:endParaRPr lang="en-US" altLang="zh-CN" b="0">
              <a:solidFill>
                <a:schemeClr val="tx2"/>
              </a:solidFill>
              <a:latin typeface="Times New Roman" panose="02020603050405020304" charset="0"/>
              <a:ea typeface="宋体" panose="02010600030101010101" pitchFamily="2" charset="-122"/>
            </a:endParaRPr>
          </a:p>
        </p:txBody>
      </p:sp>
      <p:sp>
        <p:nvSpPr>
          <p:cNvPr id="38915" name="矩形 38914"/>
          <p:cNvSpPr/>
          <p:nvPr/>
        </p:nvSpPr>
        <p:spPr>
          <a:xfrm>
            <a:off x="507365" y="647700"/>
            <a:ext cx="8086090" cy="27489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anose="02010600030101010101" pitchFamily="2" charset="-122"/>
                <a:cs typeface="+mn-cs"/>
              </a:rPr>
              <a:t>习题</a:t>
            </a:r>
            <a:r>
              <a:rPr lang="en-US" altLang="zh-CN" strike="noStrike" noProof="1">
                <a:solidFill>
                  <a:schemeClr val="tx1"/>
                </a:solidFill>
                <a:latin typeface="Times New Roman" panose="02020603050405020304" charset="0"/>
                <a:ea typeface="宋体" panose="02010600030101010101" pitchFamily="2" charset="-122"/>
                <a:cs typeface="+mn-cs"/>
              </a:rPr>
              <a:t>9-5</a:t>
            </a:r>
            <a:endParaRPr lang="en-US" altLang="zh-CN"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trike="noStrike" noProof="1">
                <a:solidFill>
                  <a:schemeClr val="tx1"/>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对文件</a:t>
            </a:r>
            <a:r>
              <a:rPr lang="en-US" altLang="zh-CN" sz="2400" strike="noStrike" noProof="1">
                <a:solidFill>
                  <a:schemeClr val="tx1"/>
                </a:solidFill>
                <a:latin typeface="Times New Roman" panose="02020603050405020304" charset="0"/>
                <a:ea typeface="宋体" panose="02010600030101010101" pitchFamily="2" charset="-122"/>
                <a:cs typeface="+mn-cs"/>
              </a:rPr>
              <a:t>A</a:t>
            </a:r>
            <a:r>
              <a:rPr lang="zh-CN" altLang="en-US" sz="2400" strike="noStrike" noProof="1">
                <a:solidFill>
                  <a:schemeClr val="tx1"/>
                </a:solidFill>
                <a:latin typeface="Times New Roman" panose="02020603050405020304" charset="0"/>
                <a:ea typeface="宋体" panose="02010600030101010101" pitchFamily="2" charset="-122"/>
                <a:cs typeface="+mn-cs"/>
              </a:rPr>
              <a:t>按照连续文件构造，并由</a:t>
            </a:r>
            <a:r>
              <a:rPr lang="en-US" altLang="zh-CN" sz="2400" strike="noStrike" noProof="1">
                <a:solidFill>
                  <a:schemeClr val="tx1"/>
                </a:solidFill>
                <a:latin typeface="Times New Roman" panose="02020603050405020304" charset="0"/>
                <a:ea typeface="宋体" panose="02010600030101010101" pitchFamily="2" charset="-122"/>
                <a:cs typeface="+mn-cs"/>
              </a:rPr>
              <a:t>4</a:t>
            </a:r>
            <a:r>
              <a:rPr lang="zh-CN" altLang="en-US" sz="2400" strike="noStrike" noProof="1">
                <a:solidFill>
                  <a:schemeClr val="tx1"/>
                </a:solidFill>
                <a:latin typeface="Times New Roman" panose="02020603050405020304" charset="0"/>
                <a:ea typeface="宋体" panose="02010600030101010101"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charset="0"/>
                <a:ea typeface="宋体" panose="02010600030101010101" pitchFamily="2" charset="-122"/>
                <a:cs typeface="+mn-cs"/>
              </a:rPr>
              <a:t>512B</a:t>
            </a:r>
            <a:r>
              <a:rPr lang="zh-CN" altLang="en-US" sz="2400" strike="noStrike" noProof="1">
                <a:solidFill>
                  <a:schemeClr val="tx1"/>
                </a:solidFill>
                <a:latin typeface="Times New Roman" panose="02020603050405020304" charset="0"/>
                <a:ea typeface="宋体" panose="02010600030101010101" pitchFamily="2" charset="-122"/>
                <a:cs typeface="+mn-cs"/>
              </a:rPr>
              <a:t>）。如果第一个记录存放在第</a:t>
            </a:r>
            <a:r>
              <a:rPr lang="en-US" altLang="zh-CN" sz="2400" strike="noStrike" noProof="1">
                <a:solidFill>
                  <a:schemeClr val="tx1"/>
                </a:solidFill>
                <a:latin typeface="Times New Roman" panose="02020603050405020304" charset="0"/>
                <a:ea typeface="宋体" panose="02010600030101010101" pitchFamily="2" charset="-122"/>
                <a:cs typeface="+mn-cs"/>
              </a:rPr>
              <a:t>100</a:t>
            </a:r>
            <a:r>
              <a:rPr lang="zh-CN" altLang="en-US" sz="2400" strike="noStrike" noProof="1">
                <a:solidFill>
                  <a:schemeClr val="tx1"/>
                </a:solidFill>
                <a:latin typeface="Times New Roman" panose="02020603050405020304" charset="0"/>
                <a:ea typeface="宋体" panose="02010600030101010101" pitchFamily="2" charset="-122"/>
                <a:cs typeface="+mn-cs"/>
              </a:rPr>
              <a:t>号磁盘块上，试画出这个文件的结构。</a:t>
            </a:r>
            <a:endParaRPr lang="en-US" altLang="zh-CN" sz="2400" strike="noStrike" noProof="1">
              <a:solidFill>
                <a:schemeClr val="tx1"/>
              </a:solidFill>
              <a:latin typeface="Times New Roman" panose="02020603050405020304" charset="0"/>
              <a:ea typeface="宋体" panose="02010600030101010101" pitchFamily="2" charset="-122"/>
              <a:cs typeface="+mn-cs"/>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17</a:t>
            </a:r>
            <a:endParaRPr lang="en-US" altLang="zh-CN" b="0">
              <a:solidFill>
                <a:schemeClr val="tx2"/>
              </a:solidFill>
              <a:latin typeface="Times New Roman" panose="02020603050405020304" charset="0"/>
              <a:ea typeface="宋体" panose="02010600030101010101" pitchFamily="2" charset="-122"/>
            </a:endParaRPr>
          </a:p>
        </p:txBody>
      </p:sp>
      <p:sp>
        <p:nvSpPr>
          <p:cNvPr id="38915" name="矩形 38914"/>
          <p:cNvSpPr/>
          <p:nvPr/>
        </p:nvSpPr>
        <p:spPr>
          <a:xfrm>
            <a:off x="507365" y="647700"/>
            <a:ext cx="8086090" cy="51104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anose="02010600030101010101" pitchFamily="2" charset="-122"/>
                <a:cs typeface="+mn-cs"/>
              </a:rPr>
              <a:t>习题</a:t>
            </a:r>
            <a:r>
              <a:rPr lang="en-US" altLang="zh-CN" strike="noStrike" noProof="1">
                <a:solidFill>
                  <a:schemeClr val="tx1"/>
                </a:solidFill>
                <a:latin typeface="Times New Roman" panose="02020603050405020304" charset="0"/>
                <a:ea typeface="宋体" panose="02010600030101010101" pitchFamily="2" charset="-122"/>
                <a:cs typeface="+mn-cs"/>
              </a:rPr>
              <a:t>9-6</a:t>
            </a:r>
            <a:endParaRPr lang="en-US" altLang="zh-CN"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对文件</a:t>
            </a:r>
            <a:r>
              <a:rPr lang="en-US" altLang="zh-CN" sz="2400" strike="noStrike" noProof="1">
                <a:solidFill>
                  <a:schemeClr val="tx1"/>
                </a:solidFill>
                <a:latin typeface="Times New Roman" panose="02020603050405020304" charset="0"/>
                <a:ea typeface="宋体" panose="02010600030101010101" pitchFamily="2" charset="-122"/>
                <a:cs typeface="+mn-cs"/>
              </a:rPr>
              <a:t>B</a:t>
            </a:r>
            <a:r>
              <a:rPr lang="zh-CN" altLang="en-US" sz="2400" strike="noStrike" noProof="1">
                <a:solidFill>
                  <a:schemeClr val="tx1"/>
                </a:solidFill>
                <a:latin typeface="Times New Roman" panose="02020603050405020304" charset="0"/>
                <a:ea typeface="宋体" panose="02010600030101010101" pitchFamily="2" charset="-122"/>
                <a:cs typeface="+mn-cs"/>
              </a:rPr>
              <a:t>按照串联文件构造，并由</a:t>
            </a:r>
            <a:r>
              <a:rPr lang="en-US" altLang="zh-CN" sz="2400" strike="noStrike" noProof="1">
                <a:solidFill>
                  <a:schemeClr val="tx1"/>
                </a:solidFill>
                <a:latin typeface="Times New Roman" panose="02020603050405020304" charset="0"/>
                <a:ea typeface="宋体" panose="02010600030101010101" pitchFamily="2" charset="-122"/>
                <a:cs typeface="+mn-cs"/>
              </a:rPr>
              <a:t>4</a:t>
            </a:r>
            <a:r>
              <a:rPr lang="zh-CN" altLang="en-US" sz="2400" strike="noStrike" noProof="1">
                <a:solidFill>
                  <a:schemeClr val="tx1"/>
                </a:solidFill>
                <a:latin typeface="Times New Roman" panose="02020603050405020304" charset="0"/>
                <a:ea typeface="宋体" panose="02010600030101010101"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charset="0"/>
                <a:ea typeface="宋体" panose="02010600030101010101" pitchFamily="2" charset="-122"/>
                <a:cs typeface="+mn-cs"/>
              </a:rPr>
              <a:t>512B</a:t>
            </a:r>
            <a:r>
              <a:rPr lang="zh-CN" altLang="en-US" sz="2400" strike="noStrike" noProof="1">
                <a:solidFill>
                  <a:schemeClr val="tx1"/>
                </a:solidFill>
                <a:latin typeface="Times New Roman" panose="02020603050405020304" charset="0"/>
                <a:ea typeface="宋体" panose="02010600030101010101" pitchFamily="2" charset="-122"/>
                <a:cs typeface="+mn-cs"/>
              </a:rPr>
              <a:t>）。这</a:t>
            </a:r>
            <a:r>
              <a:rPr lang="en-US" altLang="zh-CN" sz="2400" strike="noStrike" noProof="1">
                <a:solidFill>
                  <a:schemeClr val="tx1"/>
                </a:solidFill>
                <a:latin typeface="Times New Roman" panose="02020603050405020304" charset="0"/>
                <a:ea typeface="宋体" panose="02010600030101010101" pitchFamily="2" charset="-122"/>
                <a:cs typeface="+mn-cs"/>
              </a:rPr>
              <a:t>4</a:t>
            </a:r>
            <a:r>
              <a:rPr lang="zh-CN" altLang="en-US" sz="2400" strike="noStrike" noProof="1">
                <a:solidFill>
                  <a:schemeClr val="tx1"/>
                </a:solidFill>
                <a:latin typeface="Times New Roman" panose="02020603050405020304" charset="0"/>
                <a:ea typeface="宋体" panose="02010600030101010101" pitchFamily="2" charset="-122"/>
                <a:cs typeface="+mn-cs"/>
              </a:rPr>
              <a:t>个逻辑记录分别存放在第</a:t>
            </a:r>
            <a:r>
              <a:rPr lang="en-US" altLang="zh-CN" sz="2400" strike="noStrike" noProof="1">
                <a:solidFill>
                  <a:schemeClr val="tx1"/>
                </a:solidFill>
                <a:latin typeface="Times New Roman" panose="02020603050405020304" charset="0"/>
                <a:ea typeface="宋体" panose="02010600030101010101" pitchFamily="2" charset="-122"/>
                <a:cs typeface="+mn-cs"/>
              </a:rPr>
              <a:t>100</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en-US" altLang="zh-CN" sz="2400" strike="noStrike" noProof="1">
                <a:solidFill>
                  <a:schemeClr val="tx1"/>
                </a:solidFill>
                <a:latin typeface="Times New Roman" panose="02020603050405020304" charset="0"/>
                <a:ea typeface="宋体" panose="02010600030101010101" pitchFamily="2" charset="-122"/>
                <a:cs typeface="+mn-cs"/>
              </a:rPr>
              <a:t>157</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en-US" altLang="zh-CN" sz="2400" strike="noStrike" noProof="1">
                <a:solidFill>
                  <a:schemeClr val="tx1"/>
                </a:solidFill>
                <a:latin typeface="Times New Roman" panose="02020603050405020304" charset="0"/>
                <a:ea typeface="宋体" panose="02010600030101010101" pitchFamily="2" charset="-122"/>
                <a:cs typeface="+mn-cs"/>
              </a:rPr>
              <a:t>66</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en-US" altLang="zh-CN" sz="2400" strike="noStrike" noProof="1">
                <a:solidFill>
                  <a:schemeClr val="tx1"/>
                </a:solidFill>
                <a:latin typeface="Times New Roman" panose="02020603050405020304" charset="0"/>
                <a:ea typeface="宋体" panose="02010600030101010101" pitchFamily="2" charset="-122"/>
                <a:cs typeface="+mn-cs"/>
              </a:rPr>
              <a:t>67</a:t>
            </a:r>
            <a:r>
              <a:rPr lang="zh-CN" altLang="en-US" sz="2400" strike="noStrike" noProof="1">
                <a:solidFill>
                  <a:schemeClr val="tx1"/>
                </a:solidFill>
                <a:latin typeface="Times New Roman" panose="02020603050405020304" charset="0"/>
                <a:ea typeface="宋体" panose="02010600030101010101" pitchFamily="2" charset="-122"/>
                <a:cs typeface="+mn-cs"/>
              </a:rPr>
              <a:t>号磁盘上，回答如下问题：</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anose="02010600030101010101" pitchFamily="2" charset="-122"/>
                <a:cs typeface="+mn-cs"/>
              </a:rPr>
              <a:t>1</a:t>
            </a:r>
            <a:r>
              <a:rPr lang="zh-CN" altLang="en-US" sz="2400" strike="noStrike" noProof="1">
                <a:solidFill>
                  <a:schemeClr val="tx1"/>
                </a:solidFill>
                <a:latin typeface="Times New Roman" panose="02020603050405020304" charset="0"/>
                <a:ea typeface="宋体" panose="02010600030101010101" pitchFamily="2" charset="-122"/>
                <a:cs typeface="+mn-cs"/>
              </a:rPr>
              <a:t>）画出此串连文件的结构</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anose="02010600030101010101" pitchFamily="2" charset="-122"/>
                <a:cs typeface="+mn-cs"/>
              </a:rPr>
              <a:t>2</a:t>
            </a:r>
            <a:r>
              <a:rPr lang="zh-CN" altLang="en-US" sz="2400" strike="noStrike" noProof="1">
                <a:solidFill>
                  <a:schemeClr val="tx1"/>
                </a:solidFill>
                <a:latin typeface="Times New Roman" panose="02020603050405020304" charset="0"/>
                <a:ea typeface="宋体" panose="02010600030101010101" pitchFamily="2" charset="-122"/>
                <a:cs typeface="+mn-cs"/>
              </a:rPr>
              <a:t>）如果要读文件</a:t>
            </a:r>
            <a:r>
              <a:rPr lang="en-US" altLang="zh-CN" sz="2400" strike="noStrike" noProof="1">
                <a:solidFill>
                  <a:schemeClr val="tx1"/>
                </a:solidFill>
                <a:latin typeface="Times New Roman" panose="02020603050405020304" charset="0"/>
                <a:ea typeface="宋体" panose="02010600030101010101" pitchFamily="2" charset="-122"/>
                <a:cs typeface="+mn-cs"/>
              </a:rPr>
              <a:t>B</a:t>
            </a:r>
            <a:r>
              <a:rPr lang="zh-CN" altLang="en-US" sz="2400" strike="noStrike" noProof="1">
                <a:solidFill>
                  <a:schemeClr val="tx1"/>
                </a:solidFill>
                <a:latin typeface="Times New Roman" panose="02020603050405020304" charset="0"/>
                <a:ea typeface="宋体" panose="02010600030101010101" pitchFamily="2" charset="-122"/>
                <a:cs typeface="+mn-cs"/>
              </a:rPr>
              <a:t>第</a:t>
            </a:r>
            <a:r>
              <a:rPr lang="en-US" altLang="zh-CN" sz="2400" strike="noStrike" noProof="1">
                <a:solidFill>
                  <a:schemeClr val="tx1"/>
                </a:solidFill>
                <a:latin typeface="Times New Roman" panose="02020603050405020304" charset="0"/>
                <a:ea typeface="宋体" panose="02010600030101010101" pitchFamily="2" charset="-122"/>
                <a:cs typeface="+mn-cs"/>
              </a:rPr>
              <a:t>1560</a:t>
            </a:r>
            <a:r>
              <a:rPr lang="zh-CN" altLang="en-US" sz="2400" strike="noStrike" noProof="1">
                <a:solidFill>
                  <a:schemeClr val="tx1"/>
                </a:solidFill>
                <a:latin typeface="Times New Roman" panose="02020603050405020304" charset="0"/>
                <a:ea typeface="宋体" panose="02010600030101010101" pitchFamily="2" charset="-122"/>
                <a:cs typeface="+mn-cs"/>
              </a:rPr>
              <a:t>字节处的信息，问要访问哪个磁盘块？为什么？</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anose="02010600030101010101" pitchFamily="2" charset="-122"/>
                <a:cs typeface="+mn-cs"/>
              </a:rPr>
              <a:t>3</a:t>
            </a:r>
            <a:r>
              <a:rPr lang="zh-CN" altLang="en-US" sz="2400" strike="noStrike" noProof="1">
                <a:solidFill>
                  <a:schemeClr val="tx1"/>
                </a:solidFill>
                <a:latin typeface="Times New Roman" panose="02020603050405020304" charset="0"/>
                <a:ea typeface="宋体" panose="02010600030101010101" pitchFamily="2" charset="-122"/>
                <a:cs typeface="+mn-cs"/>
              </a:rPr>
              <a:t>）如果要</a:t>
            </a:r>
            <a:r>
              <a:rPr lang="zh-CN" altLang="en-US" sz="2400">
                <a:solidFill>
                  <a:schemeClr val="tx1"/>
                </a:solidFill>
                <a:latin typeface="Times New Roman" panose="02020603050405020304" charset="0"/>
                <a:cs typeface="+mn-cs"/>
                <a:sym typeface="+mn-ea"/>
              </a:rPr>
              <a:t>读文件</a:t>
            </a:r>
            <a:r>
              <a:rPr lang="en-US" altLang="zh-CN" sz="2400">
                <a:solidFill>
                  <a:schemeClr val="tx1"/>
                </a:solidFill>
                <a:latin typeface="Times New Roman" panose="02020603050405020304" charset="0"/>
                <a:cs typeface="+mn-cs"/>
                <a:sym typeface="+mn-ea"/>
              </a:rPr>
              <a:t>B</a:t>
            </a:r>
            <a:r>
              <a:rPr lang="zh-CN" altLang="en-US" sz="2400">
                <a:solidFill>
                  <a:schemeClr val="tx1"/>
                </a:solidFill>
                <a:latin typeface="Times New Roman" panose="02020603050405020304" charset="0"/>
                <a:cs typeface="+mn-cs"/>
                <a:sym typeface="+mn-ea"/>
              </a:rPr>
              <a:t>第</a:t>
            </a:r>
            <a:r>
              <a:rPr lang="en-US" altLang="zh-CN" sz="2400">
                <a:solidFill>
                  <a:schemeClr val="tx1"/>
                </a:solidFill>
                <a:latin typeface="Times New Roman" panose="02020603050405020304" charset="0"/>
                <a:cs typeface="+mn-cs"/>
                <a:sym typeface="+mn-ea"/>
              </a:rPr>
              <a:t>1560</a:t>
            </a:r>
            <a:r>
              <a:rPr lang="zh-CN" altLang="en-US" sz="2400">
                <a:solidFill>
                  <a:schemeClr val="tx1"/>
                </a:solidFill>
                <a:latin typeface="Times New Roman" panose="02020603050405020304" charset="0"/>
                <a:cs typeface="+mn-cs"/>
                <a:sym typeface="+mn-ea"/>
              </a:rPr>
              <a:t>字节处的信息，需要进行几次</a:t>
            </a:r>
            <a:r>
              <a:rPr lang="en-US" altLang="zh-CN" sz="2400">
                <a:solidFill>
                  <a:schemeClr val="tx1"/>
                </a:solidFill>
                <a:latin typeface="Times New Roman" panose="02020603050405020304" charset="0"/>
                <a:cs typeface="+mn-cs"/>
                <a:sym typeface="+mn-ea"/>
              </a:rPr>
              <a:t>I/O</a:t>
            </a:r>
            <a:r>
              <a:rPr lang="zh-CN" altLang="en-US" sz="2400">
                <a:solidFill>
                  <a:schemeClr val="tx1"/>
                </a:solidFill>
                <a:latin typeface="Times New Roman" panose="02020603050405020304" charset="0"/>
                <a:cs typeface="+mn-cs"/>
                <a:sym typeface="+mn-ea"/>
              </a:rPr>
              <a:t>操作？为什么？</a:t>
            </a:r>
            <a:endParaRPr lang="zh-CN" altLang="en-US" sz="2400" strike="noStrike" noProof="1">
              <a:solidFill>
                <a:schemeClr val="tx1"/>
              </a:solidFill>
              <a:latin typeface="Times New Roman" panose="02020603050405020304" charset="0"/>
              <a:ea typeface="宋体" panose="02010600030101010101" pitchFamily="2" charset="-122"/>
              <a:cs typeface="+mn-cs"/>
              <a:sym typeface="+mn-ea"/>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17</a:t>
            </a:r>
            <a:endParaRPr lang="en-US" altLang="zh-CN" b="0">
              <a:solidFill>
                <a:schemeClr val="tx2"/>
              </a:solidFill>
              <a:latin typeface="Times New Roman" panose="02020603050405020304" charset="0"/>
              <a:ea typeface="宋体" panose="02010600030101010101" pitchFamily="2" charset="-122"/>
            </a:endParaRPr>
          </a:p>
        </p:txBody>
      </p:sp>
      <p:sp>
        <p:nvSpPr>
          <p:cNvPr id="38915" name="矩形 38914"/>
          <p:cNvSpPr/>
          <p:nvPr/>
        </p:nvSpPr>
        <p:spPr>
          <a:xfrm>
            <a:off x="355600" y="647700"/>
            <a:ext cx="8289925" cy="51111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Times New Roman" panose="02020603050405020304" charset="0"/>
                <a:ea typeface="宋体" panose="02010600030101010101" pitchFamily="2" charset="-122"/>
                <a:cs typeface="+mn-ea"/>
              </a:rPr>
              <a:t>索引文件</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什么是索引文件</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buNone/>
            </a:pPr>
            <a:r>
              <a:rPr lang="zh-CN" altLang="en-US" strike="noStrike" noProof="1">
                <a:solidFill>
                  <a:schemeClr val="tx1"/>
                </a:solidFill>
                <a:latin typeface="Times New Roman" panose="02020603050405020304" charset="0"/>
                <a:ea typeface="宋体" panose="02010600030101010101" pitchFamily="2" charset="-122"/>
                <a:cs typeface="+mn-cs"/>
              </a:rPr>
              <a:t>          </a:t>
            </a:r>
            <a:r>
              <a:rPr lang="x-none" altLang="zh-CN" strike="noStrike" noProof="1">
                <a:solidFill>
                  <a:schemeClr val="tx1"/>
                </a:solidFill>
                <a:latin typeface="Times New Roman" panose="02020603050405020304" charset="0"/>
                <a:ea typeface="宋体" panose="02010600030101010101" pitchFamily="2" charset="-122"/>
                <a:cs typeface="+mn-cs"/>
              </a:rPr>
              <a:t>为了克服串联文件不适合随机访问的缺点，构造了索引文件：既能充分利用辅存空间，又能随机的访问文件的任一部分。</a:t>
            </a:r>
            <a:endParaRPr lang="x-none" altLang="zh-CN" strike="noStrike" noProof="1">
              <a:solidFill>
                <a:schemeClr val="tx1"/>
              </a:solidFill>
              <a:latin typeface="Times New Roman" panose="02020603050405020304" charset="0"/>
              <a:ea typeface="宋体" panose="02010600030101010101" pitchFamily="2" charset="-122"/>
              <a:cs typeface="+mn-cs"/>
            </a:endParaRPr>
          </a:p>
          <a:p>
            <a:pPr marL="914400" lvl="1" indent="-457200" fontAlgn="base">
              <a:lnSpc>
                <a:spcPct val="120000"/>
              </a:lnSpc>
              <a:buNone/>
            </a:pPr>
            <a:r>
              <a:rPr lang="x-none" altLang="zh-CN" strike="noStrike" noProof="1">
                <a:solidFill>
                  <a:schemeClr val="tx1"/>
                </a:solidFill>
                <a:latin typeface="Times New Roman" panose="02020603050405020304" charset="0"/>
                <a:ea typeface="宋体" panose="02010600030101010101" pitchFamily="2" charset="-122"/>
                <a:cs typeface="+mn-cs"/>
              </a:rPr>
              <a:t>	      将逻辑文件顺序的划分成逻辑块，</a:t>
            </a:r>
            <a:r>
              <a:rPr lang="zh-CN" altLang="en-US" strike="noStrike" noProof="1">
                <a:solidFill>
                  <a:schemeClr val="tx1"/>
                </a:solidFill>
                <a:latin typeface="Times New Roman" panose="02020603050405020304" charset="0"/>
                <a:ea typeface="宋体" panose="02010600030101010101" pitchFamily="2" charset="-122"/>
                <a:cs typeface="+mn-cs"/>
              </a:rPr>
              <a:t>系统为每个文件建立逻辑块号与物理块号的对照表。这张表称为该文件的索引表。文件由数据和索引表构成。这种文件称为索引文件。  </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9"/>
                                            </p:txEl>
                                          </p:spTgt>
                                        </p:tgtEl>
                                        <p:attrNameLst>
                                          <p:attrName>style.visibility</p:attrName>
                                        </p:attrNameLst>
                                      </p:cBhvr>
                                      <p:to>
                                        <p:strVal val="visible"/>
                                      </p:to>
                                    </p:set>
                                    <p:anim calcmode="lin" valueType="num">
                                      <p:cBhvr additive="base">
                                        <p:cTn id="7" dur="1000" fill="hold"/>
                                        <p:tgtEl>
                                          <p:spTgt spid="389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charRg st="9" end="27"/>
                                            </p:txEl>
                                          </p:spTgt>
                                        </p:tgtEl>
                                        <p:attrNameLst>
                                          <p:attrName>style.visibility</p:attrName>
                                        </p:attrNameLst>
                                      </p:cBhvr>
                                      <p:to>
                                        <p:strVal val="visible"/>
                                      </p:to>
                                    </p:set>
                                    <p:anim calcmode="lin" valueType="num">
                                      <p:cBhvr additive="base">
                                        <p:cTn id="13" dur="1000" fill="hold"/>
                                        <p:tgtEl>
                                          <p:spTgt spid="38915">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891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19"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charRg st="3" end="3"/>
                                            </p:txEl>
                                          </p:spTgt>
                                        </p:tgtEl>
                                        <p:attrNameLst>
                                          <p:attrName>style.visibility</p:attrName>
                                        </p:attrNameLst>
                                      </p:cBhvr>
                                      <p:to>
                                        <p:strVal val="visible"/>
                                      </p:to>
                                    </p:set>
                                    <p:anim calcmode="lin" valueType="num">
                                      <p:cBhvr additive="base">
                                        <p:cTn id="25"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99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18</a:t>
            </a:r>
            <a:endParaRPr lang="en-US" altLang="zh-CN" b="0">
              <a:solidFill>
                <a:schemeClr val="tx2"/>
              </a:solidFill>
              <a:latin typeface="Times New Roman" panose="02020603050405020304" charset="0"/>
              <a:ea typeface="宋体" panose="02010600030101010101" pitchFamily="2" charset="-122"/>
            </a:endParaRPr>
          </a:p>
        </p:txBody>
      </p:sp>
      <p:sp>
        <p:nvSpPr>
          <p:cNvPr id="39939" name="矩形 39938"/>
          <p:cNvSpPr/>
          <p:nvPr/>
        </p:nvSpPr>
        <p:spPr>
          <a:xfrm>
            <a:off x="657225" y="587375"/>
            <a:ext cx="69977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索引文件结构例</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39940" name="矩形 399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grpSp>
        <p:nvGrpSpPr>
          <p:cNvPr id="39941" name="组合 39940"/>
          <p:cNvGrpSpPr/>
          <p:nvPr/>
        </p:nvGrpSpPr>
        <p:grpSpPr>
          <a:xfrm>
            <a:off x="619125" y="1357313"/>
            <a:ext cx="7739063" cy="4400550"/>
            <a:chOff x="0" y="0"/>
            <a:chExt cx="4875" cy="2772"/>
          </a:xfrm>
        </p:grpSpPr>
        <p:sp>
          <p:nvSpPr>
            <p:cNvPr id="2" name="文本框 39941"/>
            <p:cNvSpPr txBox="1"/>
            <p:nvPr/>
          </p:nvSpPr>
          <p:spPr>
            <a:xfrm>
              <a:off x="527" y="406"/>
              <a:ext cx="878" cy="2051"/>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索引表指针</a:t>
              </a:r>
              <a:endParaRPr lang="zh-CN" altLang="en-US" sz="1600">
                <a:solidFill>
                  <a:schemeClr val="tx1"/>
                </a:solidFill>
                <a:latin typeface="Times New Roman" panose="02020603050405020304" charset="0"/>
                <a:ea typeface="宋体" panose="02010600030101010101" pitchFamily="2" charset="-122"/>
              </a:endParaRPr>
            </a:p>
          </p:txBody>
        </p:sp>
        <p:sp>
          <p:nvSpPr>
            <p:cNvPr id="39942" name="文本框 39942"/>
            <p:cNvSpPr txBox="1"/>
            <p:nvPr/>
          </p:nvSpPr>
          <p:spPr>
            <a:xfrm>
              <a:off x="0" y="898"/>
              <a:ext cx="600" cy="39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sp>
          <p:nvSpPr>
            <p:cNvPr id="39943" name="文本框 39943"/>
            <p:cNvSpPr txBox="1"/>
            <p:nvPr/>
          </p:nvSpPr>
          <p:spPr>
            <a:xfrm>
              <a:off x="3721" y="406"/>
              <a:ext cx="407" cy="289"/>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39944" name="文本框 39944"/>
            <p:cNvSpPr txBox="1"/>
            <p:nvPr/>
          </p:nvSpPr>
          <p:spPr>
            <a:xfrm>
              <a:off x="3721" y="810"/>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39945" name="直接连接符 39945"/>
            <p:cNvSpPr/>
            <p:nvPr/>
          </p:nvSpPr>
          <p:spPr>
            <a:xfrm>
              <a:off x="1280" y="1239"/>
              <a:ext cx="272"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6" name="直接连接符 39946"/>
            <p:cNvSpPr/>
            <p:nvPr/>
          </p:nvSpPr>
          <p:spPr>
            <a:xfrm flipV="1">
              <a:off x="1561" y="480"/>
              <a:ext cx="0" cy="759"/>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7" name="直接连接符 39947"/>
            <p:cNvSpPr/>
            <p:nvPr/>
          </p:nvSpPr>
          <p:spPr>
            <a:xfrm>
              <a:off x="1570" y="480"/>
              <a:ext cx="335"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8" name="直接连接符 39948"/>
            <p:cNvSpPr/>
            <p:nvPr/>
          </p:nvSpPr>
          <p:spPr>
            <a:xfrm>
              <a:off x="527" y="903"/>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9" name="直接连接符 39949"/>
            <p:cNvSpPr/>
            <p:nvPr/>
          </p:nvSpPr>
          <p:spPr>
            <a:xfrm>
              <a:off x="527" y="1335"/>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0" name="直接连接符 39950"/>
            <p:cNvSpPr/>
            <p:nvPr/>
          </p:nvSpPr>
          <p:spPr>
            <a:xfrm>
              <a:off x="527" y="1128"/>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1" name="文本框 39951"/>
            <p:cNvSpPr txBox="1"/>
            <p:nvPr/>
          </p:nvSpPr>
          <p:spPr>
            <a:xfrm>
              <a:off x="667" y="2522"/>
              <a:ext cx="739"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39952" name="文本框 39952"/>
            <p:cNvSpPr txBox="1"/>
            <p:nvPr/>
          </p:nvSpPr>
          <p:spPr>
            <a:xfrm>
              <a:off x="1913" y="487"/>
              <a:ext cx="1215" cy="875"/>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anose="02010600030101010101" pitchFamily="2" charset="-122"/>
                </a:rPr>
                <a:t>      0           23</a:t>
              </a: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anose="02010600030101010101" pitchFamily="2" charset="-122"/>
                </a:rPr>
                <a:t>      1           19</a:t>
              </a: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anose="02010600030101010101" pitchFamily="2" charset="-122"/>
                </a:rPr>
                <a:t>      2           26</a:t>
              </a:r>
              <a:endParaRPr lang="en-US" altLang="zh-CN" sz="1600">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anose="02010600030101010101" pitchFamily="2" charset="-122"/>
                </a:rPr>
                <a:t>      3           29</a:t>
              </a:r>
              <a:endParaRPr lang="en-US" altLang="zh-CN" sz="1600">
                <a:solidFill>
                  <a:schemeClr val="tx1"/>
                </a:solidFill>
                <a:latin typeface="Times New Roman" panose="02020603050405020304" charset="0"/>
                <a:ea typeface="宋体" panose="02010600030101010101" pitchFamily="2" charset="-122"/>
              </a:endParaRPr>
            </a:p>
          </p:txBody>
        </p:sp>
        <p:sp>
          <p:nvSpPr>
            <p:cNvPr id="39953" name="直接连接符 39953"/>
            <p:cNvSpPr/>
            <p:nvPr/>
          </p:nvSpPr>
          <p:spPr>
            <a:xfrm>
              <a:off x="1913" y="714"/>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4" name="直接连接符 39954"/>
            <p:cNvSpPr/>
            <p:nvPr/>
          </p:nvSpPr>
          <p:spPr>
            <a:xfrm>
              <a:off x="1913" y="919"/>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5" name="直接连接符 39955"/>
            <p:cNvSpPr/>
            <p:nvPr/>
          </p:nvSpPr>
          <p:spPr>
            <a:xfrm>
              <a:off x="1913" y="1128"/>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6" name="直接连接符 39956"/>
            <p:cNvSpPr/>
            <p:nvPr/>
          </p:nvSpPr>
          <p:spPr>
            <a:xfrm>
              <a:off x="2502" y="487"/>
              <a:ext cx="0" cy="87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7" name="文本框 39957"/>
            <p:cNvSpPr txBox="1"/>
            <p:nvPr/>
          </p:nvSpPr>
          <p:spPr>
            <a:xfrm>
              <a:off x="3721" y="1256"/>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2</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39958" name="文本框 39958"/>
            <p:cNvSpPr txBox="1"/>
            <p:nvPr/>
          </p:nvSpPr>
          <p:spPr>
            <a:xfrm>
              <a:off x="3721" y="1705"/>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3</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39959" name="文本框 39959"/>
            <p:cNvSpPr txBox="1"/>
            <p:nvPr/>
          </p:nvSpPr>
          <p:spPr>
            <a:xfrm>
              <a:off x="4136" y="353"/>
              <a:ext cx="739"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23</a:t>
              </a:r>
              <a:endParaRPr lang="en-US" altLang="zh-CN" sz="1600">
                <a:solidFill>
                  <a:schemeClr val="tx1"/>
                </a:solidFill>
                <a:latin typeface="Times New Roman" panose="02020603050405020304" charset="0"/>
                <a:ea typeface="宋体" panose="02010600030101010101" pitchFamily="2" charset="-122"/>
              </a:endParaRPr>
            </a:p>
          </p:txBody>
        </p:sp>
        <p:sp>
          <p:nvSpPr>
            <p:cNvPr id="39960" name="文本框 39960"/>
            <p:cNvSpPr txBox="1"/>
            <p:nvPr/>
          </p:nvSpPr>
          <p:spPr>
            <a:xfrm>
              <a:off x="4136" y="768"/>
              <a:ext cx="73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19</a:t>
              </a:r>
              <a:endParaRPr lang="en-US" altLang="zh-CN" sz="1600">
                <a:solidFill>
                  <a:schemeClr val="tx1"/>
                </a:solidFill>
                <a:latin typeface="Times New Roman" panose="02020603050405020304" charset="0"/>
                <a:ea typeface="宋体" panose="02010600030101010101" pitchFamily="2" charset="-122"/>
              </a:endParaRPr>
            </a:p>
          </p:txBody>
        </p:sp>
        <p:sp>
          <p:nvSpPr>
            <p:cNvPr id="39961" name="文本框 39961"/>
            <p:cNvSpPr txBox="1"/>
            <p:nvPr/>
          </p:nvSpPr>
          <p:spPr>
            <a:xfrm>
              <a:off x="4136" y="1213"/>
              <a:ext cx="64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26</a:t>
              </a:r>
              <a:endParaRPr lang="en-US" altLang="zh-CN" sz="1600">
                <a:solidFill>
                  <a:schemeClr val="tx1"/>
                </a:solidFill>
                <a:latin typeface="Times New Roman" panose="02020603050405020304" charset="0"/>
                <a:ea typeface="宋体" panose="02010600030101010101" pitchFamily="2" charset="-122"/>
              </a:endParaRPr>
            </a:p>
          </p:txBody>
        </p:sp>
        <p:sp>
          <p:nvSpPr>
            <p:cNvPr id="39962" name="文本框 39962"/>
            <p:cNvSpPr txBox="1"/>
            <p:nvPr/>
          </p:nvSpPr>
          <p:spPr>
            <a:xfrm>
              <a:off x="4136" y="1680"/>
              <a:ext cx="632" cy="33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29</a:t>
              </a:r>
              <a:endParaRPr lang="en-US" altLang="zh-CN" sz="1600">
                <a:solidFill>
                  <a:schemeClr val="tx1"/>
                </a:solidFill>
                <a:latin typeface="Times New Roman" panose="02020603050405020304" charset="0"/>
                <a:ea typeface="宋体" panose="02010600030101010101" pitchFamily="2" charset="-122"/>
              </a:endParaRPr>
            </a:p>
          </p:txBody>
        </p:sp>
        <p:sp>
          <p:nvSpPr>
            <p:cNvPr id="39963" name="直接连接符 39963"/>
            <p:cNvSpPr/>
            <p:nvPr/>
          </p:nvSpPr>
          <p:spPr>
            <a:xfrm flipV="1">
              <a:off x="3040" y="413"/>
              <a:ext cx="684" cy="192"/>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4" name="直接连接符 39964"/>
            <p:cNvSpPr/>
            <p:nvPr/>
          </p:nvSpPr>
          <p:spPr>
            <a:xfrm>
              <a:off x="3041" y="820"/>
              <a:ext cx="692"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5" name="直接连接符 39965"/>
            <p:cNvSpPr/>
            <p:nvPr/>
          </p:nvSpPr>
          <p:spPr>
            <a:xfrm>
              <a:off x="3022" y="998"/>
              <a:ext cx="692" cy="25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6" name="直接连接符 39966"/>
            <p:cNvSpPr/>
            <p:nvPr/>
          </p:nvSpPr>
          <p:spPr>
            <a:xfrm>
              <a:off x="3051" y="1250"/>
              <a:ext cx="663" cy="469"/>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7" name="文本框 39967"/>
            <p:cNvSpPr txBox="1"/>
            <p:nvPr/>
          </p:nvSpPr>
          <p:spPr>
            <a:xfrm>
              <a:off x="2128" y="0"/>
              <a:ext cx="924"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文件索引表</a:t>
              </a:r>
              <a:endParaRPr lang="zh-CN" altLang="en-US" sz="1600">
                <a:solidFill>
                  <a:schemeClr val="tx1"/>
                </a:solidFill>
                <a:latin typeface="Times New Roman" panose="02020603050405020304" charset="0"/>
                <a:ea typeface="宋体" panose="02010600030101010101" pitchFamily="2" charset="-122"/>
              </a:endParaRPr>
            </a:p>
          </p:txBody>
        </p:sp>
        <p:sp>
          <p:nvSpPr>
            <p:cNvPr id="39968" name="文本框 39968"/>
            <p:cNvSpPr txBox="1"/>
            <p:nvPr/>
          </p:nvSpPr>
          <p:spPr>
            <a:xfrm>
              <a:off x="1918" y="23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80604020202020204" pitchFamily="34" charset="0"/>
                  <a:ea typeface="宋体" panose="02010600030101010101" pitchFamily="2" charset="-122"/>
                </a:rPr>
                <a:t>逻辑块号</a:t>
              </a:r>
              <a:endParaRPr lang="zh-CN" altLang="en-US" sz="1600">
                <a:solidFill>
                  <a:schemeClr val="tx1"/>
                </a:solidFill>
                <a:latin typeface="Arial" panose="02080604020202020204" pitchFamily="34" charset="0"/>
                <a:ea typeface="宋体" panose="02010600030101010101" pitchFamily="2" charset="-122"/>
              </a:endParaRPr>
            </a:p>
          </p:txBody>
        </p:sp>
        <p:sp>
          <p:nvSpPr>
            <p:cNvPr id="39969" name="文本框 39969"/>
            <p:cNvSpPr txBox="1"/>
            <p:nvPr/>
          </p:nvSpPr>
          <p:spPr>
            <a:xfrm>
              <a:off x="2548" y="24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80604020202020204" pitchFamily="34" charset="0"/>
                  <a:ea typeface="宋体" panose="02010600030101010101" pitchFamily="2" charset="-122"/>
                </a:rPr>
                <a:t>物理块号</a:t>
              </a:r>
              <a:endParaRPr lang="zh-CN" altLang="en-US" sz="1600">
                <a:solidFill>
                  <a:schemeClr val="tx1"/>
                </a:solidFill>
                <a:latin typeface="Arial" panose="02080604020202020204" pitchFamily="34" charset="0"/>
                <a:ea typeface="宋体" panose="02010600030101010101" pitchFamily="2" charset="-122"/>
              </a:endParaRPr>
            </a:p>
          </p:txBody>
        </p:sp>
      </p:grpSp>
      <p:sp>
        <p:nvSpPr>
          <p:cNvPr id="39971" name="文本框 39970"/>
          <p:cNvSpPr txBox="1"/>
          <p:nvPr/>
        </p:nvSpPr>
        <p:spPr>
          <a:xfrm>
            <a:off x="3786188" y="5667375"/>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索引文件结构例</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12"/>
                                            </p:txEl>
                                          </p:spTgt>
                                        </p:tgtEl>
                                        <p:attrNameLst>
                                          <p:attrName>style.visibility</p:attrName>
                                        </p:attrNameLst>
                                      </p:cBhvr>
                                      <p:to>
                                        <p:strVal val="visible"/>
                                      </p:to>
                                    </p:set>
                                    <p:anim calcmode="lin" valueType="num">
                                      <p:cBhvr additive="base">
                                        <p:cTn id="7" dur="1000" fill="hold"/>
                                        <p:tgtEl>
                                          <p:spTgt spid="3993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ppt_x"/>
                                          </p:val>
                                        </p:tav>
                                        <p:tav tm="100000">
                                          <p:val>
                                            <p:strVal val="#ppt_x"/>
                                          </p:val>
                                        </p:tav>
                                      </p:tavLst>
                                    </p:anim>
                                    <p:anim calcmode="lin" valueType="num">
                                      <p:cBhvr additive="base">
                                        <p:cTn id="14"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409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19</a:t>
            </a:r>
            <a:endParaRPr lang="en-US" altLang="zh-CN" b="0">
              <a:solidFill>
                <a:schemeClr val="tx2"/>
              </a:solidFill>
              <a:latin typeface="Times New Roman" panose="02020603050405020304" charset="0"/>
              <a:ea typeface="宋体" panose="02010600030101010101" pitchFamily="2" charset="-122"/>
            </a:endParaRPr>
          </a:p>
        </p:txBody>
      </p:sp>
      <p:sp>
        <p:nvSpPr>
          <p:cNvPr id="40963" name="矩形 40962"/>
          <p:cNvSpPr/>
          <p:nvPr/>
        </p:nvSpPr>
        <p:spPr>
          <a:xfrm>
            <a:off x="671513" y="687388"/>
            <a:ext cx="8318500" cy="56692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索引文件的操作</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索引文件在存储区中占两个区</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ⅰ </a:t>
            </a:r>
            <a:r>
              <a:rPr lang="zh-CN" altLang="en-US" sz="2400" strike="noStrike" noProof="1">
                <a:solidFill>
                  <a:schemeClr val="tx1"/>
                </a:solidFill>
                <a:latin typeface="Times New Roman" panose="02020603050405020304" charset="0"/>
                <a:ea typeface="宋体" panose="02010600030101010101" pitchFamily="2" charset="-122"/>
                <a:cs typeface="+mn-ea"/>
              </a:rPr>
              <a:t>索引区：存放索引表</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ⅱ </a:t>
            </a:r>
            <a:r>
              <a:rPr lang="zh-CN" altLang="en-US" sz="2400" strike="noStrike" noProof="1">
                <a:solidFill>
                  <a:schemeClr val="tx1"/>
                </a:solidFill>
                <a:latin typeface="Times New Roman" panose="02020603050405020304" charset="0"/>
                <a:ea typeface="宋体" panose="02010600030101010101" pitchFamily="2" charset="-122"/>
                <a:cs typeface="+mn-ea"/>
              </a:rPr>
              <a:t>数据区：存放数据文件</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charset="0"/>
                <a:ea typeface="宋体" panose="02010600030101010101" pitchFamily="2" charset="-122"/>
                <a:cs typeface="+mn-ea"/>
              </a:rPr>
              <a:t>访问索引文件的</a:t>
            </a:r>
            <a:r>
              <a:rPr lang="x-none" altLang="zh-CN" sz="2400" b="1" strike="noStrike" noProof="1">
                <a:solidFill>
                  <a:srgbClr val="000099"/>
                </a:solidFill>
                <a:latin typeface="Times New Roman" panose="02020603050405020304" charset="0"/>
                <a:ea typeface="宋体" panose="02010600030101010101" pitchFamily="2" charset="-122"/>
                <a:cs typeface="+mn-ea"/>
              </a:rPr>
              <a:t>2步</a:t>
            </a:r>
            <a:r>
              <a:rPr lang="zh-CN" altLang="en-US" sz="2400" b="1" strike="noStrike" noProof="1">
                <a:solidFill>
                  <a:srgbClr val="000099"/>
                </a:solidFill>
                <a:latin typeface="Times New Roman" panose="02020603050405020304" charset="0"/>
                <a:ea typeface="宋体" panose="02010600030101010101" pitchFamily="2" charset="-122"/>
                <a:cs typeface="+mn-ea"/>
              </a:rPr>
              <a:t>操作</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strike="noStrike" noProof="1">
                <a:solidFill>
                  <a:schemeClr val="tx1"/>
                </a:solidFill>
                <a:latin typeface="宋体" panose="02010600030101010101" pitchFamily="2" charset="-122"/>
                <a:ea typeface="宋体" panose="02010600030101010101" pitchFamily="2" charset="-122"/>
                <a:cs typeface="+mn-cs"/>
              </a:rPr>
              <a:t>ⅰ </a:t>
            </a:r>
            <a:r>
              <a:rPr lang="zh-CN" altLang="en-US" sz="2400" strike="noStrike" noProof="1">
                <a:solidFill>
                  <a:schemeClr val="tx1"/>
                </a:solidFill>
                <a:latin typeface="Times New Roman" panose="02020603050405020304" charset="0"/>
                <a:ea typeface="宋体" panose="02010600030101010101" pitchFamily="2" charset="-122"/>
                <a:cs typeface="+mn-cs"/>
              </a:rPr>
              <a:t>查文件索引，由逻辑块号查得物理块号</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strike="noStrike" noProof="1">
                <a:solidFill>
                  <a:schemeClr val="tx1"/>
                </a:solidFill>
                <a:latin typeface="宋体" panose="02010600030101010101" pitchFamily="2" charset="-122"/>
                <a:ea typeface="宋体" panose="02010600030101010101" pitchFamily="2" charset="-122"/>
                <a:cs typeface="+mn-cs"/>
              </a:rPr>
              <a:t>ⅱ </a:t>
            </a:r>
            <a:r>
              <a:rPr lang="zh-CN" altLang="en-US" sz="2400" strike="noStrike" noProof="1">
                <a:solidFill>
                  <a:schemeClr val="tx1"/>
                </a:solidFill>
                <a:latin typeface="Times New Roman" panose="02020603050405020304" charset="0"/>
                <a:ea typeface="宋体" panose="02010600030101010101" pitchFamily="2" charset="-122"/>
                <a:cs typeface="+mn-cs"/>
              </a:rPr>
              <a:t>由此物理块号而获得所要求的信息</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(4) </a:t>
            </a:r>
            <a:r>
              <a:rPr lang="zh-CN" altLang="en-US" sz="2800" b="1" strike="noStrike" noProof="1">
                <a:solidFill>
                  <a:srgbClr val="A50021"/>
                </a:solidFill>
                <a:latin typeface="Times New Roman" panose="02020603050405020304" charset="0"/>
                <a:ea typeface="宋体" panose="02010600030101010101" pitchFamily="2" charset="-122"/>
                <a:cs typeface="+mn-ea"/>
              </a:rPr>
              <a:t>索引文件的特点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sym typeface="+mn-ea"/>
              </a:rPr>
              <a:t>直接读写任意记录</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sym typeface="+mn-ea"/>
              </a:rPr>
              <a:t>易于文件的增删</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40964" name="矩形 409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28"/>
                                            </p:txEl>
                                          </p:spTgt>
                                        </p:tgtEl>
                                        <p:attrNameLst>
                                          <p:attrName>style.visibility</p:attrName>
                                        </p:attrNameLst>
                                      </p:cBhvr>
                                      <p:to>
                                        <p:strVal val="visible"/>
                                      </p:to>
                                    </p:set>
                                    <p:anim calcmode="lin" valueType="num">
                                      <p:cBhvr additive="base">
                                        <p:cTn id="13" dur="1000" fill="hold"/>
                                        <p:tgtEl>
                                          <p:spTgt spid="40963">
                                            <p:txEl>
                                              <p:charRg st="12"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28" end="47"/>
                                            </p:txEl>
                                          </p:spTgt>
                                        </p:tgtEl>
                                        <p:attrNameLst>
                                          <p:attrName>style.visibility</p:attrName>
                                        </p:attrNameLst>
                                      </p:cBhvr>
                                      <p:to>
                                        <p:strVal val="visible"/>
                                      </p:to>
                                    </p:set>
                                    <p:anim calcmode="lin" valueType="num">
                                      <p:cBhvr additive="base">
                                        <p:cTn id="19" dur="500" fill="hold"/>
                                        <p:tgtEl>
                                          <p:spTgt spid="40963">
                                            <p:txEl>
                                              <p:charRg st="28"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28" end="4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charRg st="47" end="67"/>
                                            </p:txEl>
                                          </p:spTgt>
                                        </p:tgtEl>
                                        <p:attrNameLst>
                                          <p:attrName>style.visibility</p:attrName>
                                        </p:attrNameLst>
                                      </p:cBhvr>
                                      <p:to>
                                        <p:strVal val="visible"/>
                                      </p:to>
                                    </p:set>
                                    <p:anim calcmode="lin" valueType="num">
                                      <p:cBhvr additive="base">
                                        <p:cTn id="23" dur="500" fill="hold"/>
                                        <p:tgtEl>
                                          <p:spTgt spid="40963">
                                            <p:txEl>
                                              <p:charRg st="47" end="6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0963">
                                            <p:txEl>
                                              <p:charRg st="67" end="79"/>
                                            </p:txEl>
                                          </p:spTgt>
                                        </p:tgtEl>
                                        <p:attrNameLst>
                                          <p:attrName>style.visibility</p:attrName>
                                        </p:attrNameLst>
                                      </p:cBhvr>
                                      <p:to>
                                        <p:strVal val="visible"/>
                                      </p:to>
                                    </p:set>
                                    <p:anim calcmode="lin" valueType="num">
                                      <p:cBhvr additive="base">
                                        <p:cTn id="29" dur="500" fill="hold"/>
                                        <p:tgtEl>
                                          <p:spTgt spid="40963">
                                            <p:txEl>
                                              <p:charRg st="67" end="7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963">
                                            <p:txEl>
                                              <p:charRg st="67"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charRg st="79" end="99"/>
                                            </p:txEl>
                                          </p:spTgt>
                                        </p:tgtEl>
                                        <p:attrNameLst>
                                          <p:attrName>style.visibility</p:attrName>
                                        </p:attrNameLst>
                                      </p:cBhvr>
                                      <p:to>
                                        <p:strVal val="visible"/>
                                      </p:to>
                                    </p:set>
                                    <p:anim calcmode="lin" valueType="num">
                                      <p:cBhvr additive="base">
                                        <p:cTn id="35" dur="500" fill="hold"/>
                                        <p:tgtEl>
                                          <p:spTgt spid="40963">
                                            <p:txEl>
                                              <p:charRg st="79"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79"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charRg st="99" end="119"/>
                                            </p:txEl>
                                          </p:spTgt>
                                        </p:tgtEl>
                                        <p:attrNameLst>
                                          <p:attrName>style.visibility</p:attrName>
                                        </p:attrNameLst>
                                      </p:cBhvr>
                                      <p:to>
                                        <p:strVal val="visible"/>
                                      </p:to>
                                    </p:set>
                                    <p:anim calcmode="lin" valueType="num">
                                      <p:cBhvr additive="base">
                                        <p:cTn id="39" dur="500" fill="hold"/>
                                        <p:tgtEl>
                                          <p:spTgt spid="40963">
                                            <p:txEl>
                                              <p:charRg st="99" end="1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99" end="11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0963">
                                            <p:txEl>
                                              <p:charRg st="119" end="131"/>
                                            </p:txEl>
                                          </p:spTgt>
                                        </p:tgtEl>
                                        <p:attrNameLst>
                                          <p:attrName>style.visibility</p:attrName>
                                        </p:attrNameLst>
                                      </p:cBhvr>
                                      <p:to>
                                        <p:strVal val="visible"/>
                                      </p:to>
                                    </p:set>
                                    <p:anim calcmode="lin" valueType="num">
                                      <p:cBhvr additive="base">
                                        <p:cTn id="45" dur="500" fill="hold"/>
                                        <p:tgtEl>
                                          <p:spTgt spid="40963">
                                            <p:txEl>
                                              <p:charRg st="119" end="13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0963">
                                            <p:txEl>
                                              <p:charRg st="119" end="13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0963">
                                            <p:txEl>
                                              <p:charRg st="131" end="141"/>
                                            </p:txEl>
                                          </p:spTgt>
                                        </p:tgtEl>
                                        <p:attrNameLst>
                                          <p:attrName>style.visibility</p:attrName>
                                        </p:attrNameLst>
                                      </p:cBhvr>
                                      <p:to>
                                        <p:strVal val="visible"/>
                                      </p:to>
                                    </p:set>
                                    <p:anim calcmode="lin" valueType="num">
                                      <p:cBhvr additive="base">
                                        <p:cTn id="51" dur="500" fill="hold"/>
                                        <p:tgtEl>
                                          <p:spTgt spid="40963">
                                            <p:txEl>
                                              <p:charRg st="131" end="1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63">
                                            <p:txEl>
                                              <p:charRg st="131" end="14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0963">
                                            <p:txEl>
                                              <p:charRg st="141" end="152"/>
                                            </p:txEl>
                                          </p:spTgt>
                                        </p:tgtEl>
                                        <p:attrNameLst>
                                          <p:attrName>style.visibility</p:attrName>
                                        </p:attrNameLst>
                                      </p:cBhvr>
                                      <p:to>
                                        <p:strVal val="visible"/>
                                      </p:to>
                                    </p:set>
                                    <p:anim calcmode="lin" valueType="num">
                                      <p:cBhvr additive="base">
                                        <p:cTn id="55" dur="500" fill="hold"/>
                                        <p:tgtEl>
                                          <p:spTgt spid="40963">
                                            <p:txEl>
                                              <p:charRg st="141" end="1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3">
                                            <p:txEl>
                                              <p:charRg st="141"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占位符 5122"/>
          <p:cNvSpPr>
            <a:spLocks noGrp="1"/>
          </p:cNvSpPr>
          <p:nvPr>
            <p:ph idx="1"/>
          </p:nvPr>
        </p:nvSpPr>
        <p:spPr>
          <a:xfrm>
            <a:off x="304800" y="941388"/>
            <a:ext cx="8458200" cy="5178425"/>
          </a:xfrm>
        </p:spPr>
        <p:txBody>
          <a:bodyPr>
            <a:spAutoFit/>
          </a:bodyPr>
          <a:p>
            <a:pPr fontAlgn="base">
              <a:lnSpc>
                <a:spcPct val="90000"/>
              </a:lnSpc>
              <a:spcBef>
                <a:spcPct val="10000"/>
              </a:spcBef>
              <a:buNone/>
            </a:pPr>
            <a:r>
              <a:rPr lang="zh-CN" altLang="en-US" sz="3600" strike="noStrike" noProof="1" dirty="0">
                <a:solidFill>
                  <a:schemeClr val="tx1"/>
                </a:solidFill>
                <a:effectLst/>
                <a:latin typeface="Times New Roman" panose="02020603050405020304" charset="0"/>
              </a:rPr>
              <a:t>引入文件系统:</a:t>
            </a:r>
            <a:endParaRPr lang="zh-CN" altLang="en-US" sz="3600"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1 计算机的优势在于它能够以极快的速度处理大量的信息。有些信息需要长期保存，所以要解决信息数据的</a:t>
            </a:r>
            <a:r>
              <a:rPr lang="x-none" altLang="zh-CN" strike="noStrike" noProof="1" dirty="0">
                <a:solidFill>
                  <a:schemeClr val="tx1"/>
                </a:solidFill>
                <a:effectLst/>
                <a:latin typeface="Times New Roman" panose="02020603050405020304" charset="0"/>
              </a:rPr>
              <a:t>组织</a:t>
            </a:r>
            <a:r>
              <a:rPr lang="zh-CN" altLang="en-US" strike="noStrike" noProof="1" dirty="0">
                <a:solidFill>
                  <a:schemeClr val="tx1"/>
                </a:solidFill>
                <a:effectLst/>
                <a:latin typeface="Times New Roman" panose="02020603050405020304" charset="0"/>
              </a:rPr>
              <a:t>存取问题</a:t>
            </a:r>
            <a:r>
              <a:rPr lang="x-none" altLang="zh-CN" strike="noStrike" noProof="1" dirty="0">
                <a:solidFill>
                  <a:schemeClr val="tx1"/>
                </a:solidFill>
                <a:effectLst/>
                <a:latin typeface="Times New Roman" panose="02020603050405020304" charset="0"/>
              </a:rPr>
              <a:t>。</a:t>
            </a:r>
            <a:endParaRPr lang="x-none" altLang="zh-CN"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2 用户需要摆脱各种存储介质的特性和I/O指令的细节，能够方便的存取信息。</a:t>
            </a:r>
            <a:endParaRPr lang="zh-CN" altLang="en-US"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3 多用户协调共享，安全。</a:t>
            </a:r>
            <a:endParaRPr lang="zh-CN" altLang="en-US" strike="noStrike" noProof="1" dirty="0">
              <a:solidFill>
                <a:schemeClr val="tx1"/>
              </a:solidFill>
              <a:effectLst/>
              <a:latin typeface="Times New Roman" panose="02020603050405020304" charset="0"/>
            </a:endParaRPr>
          </a:p>
          <a:p>
            <a:pPr algn="just" fontAlgn="base">
              <a:lnSpc>
                <a:spcPct val="90000"/>
              </a:lnSpc>
              <a:buNone/>
            </a:pPr>
            <a:r>
              <a:rPr lang="x-none" altLang="zh-CN" strike="noStrike" noProof="1" dirty="0">
                <a:solidFill>
                  <a:schemeClr val="tx1"/>
                </a:solidFill>
                <a:effectLst/>
                <a:latin typeface="Times New Roman" panose="02020603050405020304" charset="0"/>
              </a:rPr>
              <a:t>	4 操作系统本身也需要。</a:t>
            </a:r>
            <a:endParaRPr lang="x-none" altLang="zh-CN" strike="noStrike" noProof="1" dirty="0">
              <a:solidFill>
                <a:schemeClr val="tx1"/>
              </a:solidFill>
              <a:effectLst/>
              <a:latin typeface="Times New Roman" panose="02020603050405020304" charset="0"/>
            </a:endParaRPr>
          </a:p>
          <a:p>
            <a:pPr algn="just" fontAlgn="base">
              <a:lnSpc>
                <a:spcPct val="90000"/>
              </a:lnSpc>
              <a:buNone/>
            </a:pPr>
            <a:r>
              <a:rPr lang="zh-CN" altLang="en-US" sz="2800" strike="noStrike" noProof="1" dirty="0">
                <a:solidFill>
                  <a:srgbClr val="CC3300"/>
                </a:solidFill>
                <a:effectLst/>
                <a:latin typeface="Times New Roman" panose="02020603050405020304" charset="0"/>
              </a:rPr>
              <a:t>把数据组织成文件形式加以管理和控制是计算机数据管理的重大发展。</a:t>
            </a:r>
            <a:endParaRPr lang="zh-CN" altLang="en-US" sz="2800" strike="noStrike" noProof="1" dirty="0">
              <a:solidFill>
                <a:srgbClr val="CC3300"/>
              </a:solidFill>
              <a:effectLst/>
              <a:latin typeface="Times New Roman" panose="02020603050405020304" charset="0"/>
            </a:endParaRPr>
          </a:p>
        </p:txBody>
      </p:sp>
      <p:sp>
        <p:nvSpPr>
          <p:cNvPr id="717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charRg st="0" end="8"/>
                                            </p:txEl>
                                          </p:spTgt>
                                        </p:tgtEl>
                                        <p:attrNameLst>
                                          <p:attrName>style.visibility</p:attrName>
                                        </p:attrNameLst>
                                      </p:cBhvr>
                                      <p:to>
                                        <p:strVal val="visible"/>
                                      </p:to>
                                    </p:set>
                                    <p:anim calcmode="lin" valueType="num">
                                      <p:cBhvr>
                                        <p:cTn id="7" dur="500" fill="hold"/>
                                        <p:tgtEl>
                                          <p:spTgt spid="5123">
                                            <p:txEl>
                                              <p:charRg st="0" end="8"/>
                                            </p:txEl>
                                          </p:spTgt>
                                        </p:tgtEl>
                                        <p:attrNameLst>
                                          <p:attrName>ppt_x</p:attrName>
                                        </p:attrNameLst>
                                      </p:cBhvr>
                                      <p:tavLst>
                                        <p:tav tm="0">
                                          <p:val>
                                            <p:strVal val="0-#ppt_w/2"/>
                                          </p:val>
                                        </p:tav>
                                        <p:tav tm="100000">
                                          <p:val>
                                            <p:strVal val="#ppt_x"/>
                                          </p:val>
                                        </p:tav>
                                      </p:tavLst>
                                    </p:anim>
                                    <p:anim calcmode="lin" valueType="num">
                                      <p:cBhvr>
                                        <p:cTn id="8" dur="500" fill="hold"/>
                                        <p:tgtEl>
                                          <p:spTgt spid="512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charRg st="8" end="85"/>
                                            </p:txEl>
                                          </p:spTgt>
                                        </p:tgtEl>
                                        <p:attrNameLst>
                                          <p:attrName>style.visibility</p:attrName>
                                        </p:attrNameLst>
                                      </p:cBhvr>
                                      <p:to>
                                        <p:strVal val="visible"/>
                                      </p:to>
                                    </p:set>
                                    <p:anim calcmode="lin" valueType="num">
                                      <p:cBhvr>
                                        <p:cTn id="13" dur="500" fill="hold"/>
                                        <p:tgtEl>
                                          <p:spTgt spid="5123">
                                            <p:txEl>
                                              <p:charRg st="8" end="85"/>
                                            </p:txEl>
                                          </p:spTgt>
                                        </p:tgtEl>
                                        <p:attrNameLst>
                                          <p:attrName>ppt_x</p:attrName>
                                        </p:attrNameLst>
                                      </p:cBhvr>
                                      <p:tavLst>
                                        <p:tav tm="0">
                                          <p:val>
                                            <p:strVal val="0-#ppt_w/2"/>
                                          </p:val>
                                        </p:tav>
                                        <p:tav tm="100000">
                                          <p:val>
                                            <p:strVal val="#ppt_x"/>
                                          </p:val>
                                        </p:tav>
                                      </p:tavLst>
                                    </p:anim>
                                    <p:anim calcmode="lin" valueType="num">
                                      <p:cBhvr>
                                        <p:cTn id="14" dur="500" fill="hold"/>
                                        <p:tgtEl>
                                          <p:spTgt spid="5123">
                                            <p:txEl>
                                              <p:charRg st="8"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charRg st="85" end="124"/>
                                            </p:txEl>
                                          </p:spTgt>
                                        </p:tgtEl>
                                        <p:attrNameLst>
                                          <p:attrName>style.visibility</p:attrName>
                                        </p:attrNameLst>
                                      </p:cBhvr>
                                      <p:to>
                                        <p:strVal val="visible"/>
                                      </p:to>
                                    </p:set>
                                    <p:anim calcmode="lin" valueType="num">
                                      <p:cBhvr>
                                        <p:cTn id="19" dur="500" fill="hold"/>
                                        <p:tgtEl>
                                          <p:spTgt spid="5123">
                                            <p:txEl>
                                              <p:charRg st="85" end="124"/>
                                            </p:txEl>
                                          </p:spTgt>
                                        </p:tgtEl>
                                        <p:attrNameLst>
                                          <p:attrName>ppt_x</p:attrName>
                                        </p:attrNameLst>
                                      </p:cBhvr>
                                      <p:tavLst>
                                        <p:tav tm="0">
                                          <p:val>
                                            <p:strVal val="0-#ppt_w/2"/>
                                          </p:val>
                                        </p:tav>
                                        <p:tav tm="100000">
                                          <p:val>
                                            <p:strVal val="#ppt_x"/>
                                          </p:val>
                                        </p:tav>
                                      </p:tavLst>
                                    </p:anim>
                                    <p:anim calcmode="lin" valueType="num">
                                      <p:cBhvr>
                                        <p:cTn id="20" dur="500" fill="hold"/>
                                        <p:tgtEl>
                                          <p:spTgt spid="5123">
                                            <p:txEl>
                                              <p:charRg st="85" end="1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charRg st="124" end="140"/>
                                            </p:txEl>
                                          </p:spTgt>
                                        </p:tgtEl>
                                        <p:attrNameLst>
                                          <p:attrName>style.visibility</p:attrName>
                                        </p:attrNameLst>
                                      </p:cBhvr>
                                      <p:to>
                                        <p:strVal val="visible"/>
                                      </p:to>
                                    </p:set>
                                    <p:anim calcmode="lin" valueType="num">
                                      <p:cBhvr>
                                        <p:cTn id="25" dur="500" fill="hold"/>
                                        <p:tgtEl>
                                          <p:spTgt spid="5123">
                                            <p:txEl>
                                              <p:charRg st="124" end="140"/>
                                            </p:txEl>
                                          </p:spTgt>
                                        </p:tgtEl>
                                        <p:attrNameLst>
                                          <p:attrName>ppt_x</p:attrName>
                                        </p:attrNameLst>
                                      </p:cBhvr>
                                      <p:tavLst>
                                        <p:tav tm="0">
                                          <p:val>
                                            <p:strVal val="0-#ppt_w/2"/>
                                          </p:val>
                                        </p:tav>
                                        <p:tav tm="100000">
                                          <p:val>
                                            <p:strVal val="#ppt_x"/>
                                          </p:val>
                                        </p:tav>
                                      </p:tavLst>
                                    </p:anim>
                                    <p:anim calcmode="lin" valueType="num">
                                      <p:cBhvr>
                                        <p:cTn id="26" dur="500" fill="hold"/>
                                        <p:tgtEl>
                                          <p:spTgt spid="5123">
                                            <p:txEl>
                                              <p:charRg st="124" end="14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charRg st="4" end="4"/>
                                            </p:txEl>
                                          </p:spTgt>
                                        </p:tgtEl>
                                        <p:attrNameLst>
                                          <p:attrName>style.visibility</p:attrName>
                                        </p:attrNameLst>
                                      </p:cBhvr>
                                      <p:to>
                                        <p:strVal val="visible"/>
                                      </p:to>
                                    </p:set>
                                    <p:anim calcmode="lin" valueType="num">
                                      <p:cBhvr>
                                        <p:cTn id="31" dur="500" fill="hold"/>
                                        <p:tgtEl>
                                          <p:spTgt spid="5123">
                                            <p:txEl>
                                              <p:char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512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3">
                                            <p:txEl>
                                              <p:charRg st="140" end="172"/>
                                            </p:txEl>
                                          </p:spTgt>
                                        </p:tgtEl>
                                        <p:attrNameLst>
                                          <p:attrName>style.visibility</p:attrName>
                                        </p:attrNameLst>
                                      </p:cBhvr>
                                      <p:to>
                                        <p:strVal val="visible"/>
                                      </p:to>
                                    </p:set>
                                    <p:anim calcmode="lin" valueType="num">
                                      <p:cBhvr>
                                        <p:cTn id="37" dur="500" fill="hold"/>
                                        <p:tgtEl>
                                          <p:spTgt spid="5123">
                                            <p:txEl>
                                              <p:charRg st="140" end="172"/>
                                            </p:txEl>
                                          </p:spTgt>
                                        </p:tgtEl>
                                        <p:attrNameLst>
                                          <p:attrName>ppt_x</p:attrName>
                                        </p:attrNameLst>
                                      </p:cBhvr>
                                      <p:tavLst>
                                        <p:tav tm="0">
                                          <p:val>
                                            <p:strVal val="0-#ppt_w/2"/>
                                          </p:val>
                                        </p:tav>
                                        <p:tav tm="100000">
                                          <p:val>
                                            <p:strVal val="#ppt_x"/>
                                          </p:val>
                                        </p:tav>
                                      </p:tavLst>
                                    </p:anim>
                                    <p:anim calcmode="lin" valueType="num">
                                      <p:cBhvr>
                                        <p:cTn id="38" dur="500" fill="hold"/>
                                        <p:tgtEl>
                                          <p:spTgt spid="5123">
                                            <p:txEl>
                                              <p:charRg st="140" end="1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419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20</a:t>
            </a:r>
            <a:endParaRPr lang="en-US" altLang="zh-CN" b="0">
              <a:solidFill>
                <a:schemeClr val="tx2"/>
              </a:solidFill>
              <a:latin typeface="Times New Roman" panose="02020603050405020304" charset="0"/>
              <a:ea typeface="宋体" panose="02010600030101010101" pitchFamily="2" charset="-122"/>
            </a:endParaRPr>
          </a:p>
        </p:txBody>
      </p:sp>
      <p:sp>
        <p:nvSpPr>
          <p:cNvPr id="41987" name="矩形 41986"/>
          <p:cNvSpPr/>
          <p:nvPr/>
        </p:nvSpPr>
        <p:spPr>
          <a:xfrm>
            <a:off x="185738" y="530225"/>
            <a:ext cx="8318500" cy="12747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4.  </a:t>
            </a:r>
            <a:r>
              <a:rPr lang="zh-CN" altLang="en-US" b="1" strike="noStrike" noProof="1">
                <a:solidFill>
                  <a:srgbClr val="990000"/>
                </a:solidFill>
                <a:latin typeface="Times New Roman" panose="02020603050405020304" charset="0"/>
                <a:ea typeface="宋体" panose="02010600030101010101" pitchFamily="2" charset="-122"/>
                <a:cs typeface="+mn-ea"/>
              </a:rPr>
              <a:t>索引表的组织</a:t>
            </a:r>
            <a:r>
              <a:rPr lang="en-US" altLang="zh-CN" b="1" strike="noStrike" noProof="1">
                <a:solidFill>
                  <a:srgbClr val="990000"/>
                </a:solidFill>
                <a:latin typeface="Times New Roman" panose="02020603050405020304" charset="0"/>
                <a:ea typeface="宋体" panose="02010600030101010101" pitchFamily="2" charset="-122"/>
                <a:cs typeface="+mn-ea"/>
              </a:rPr>
              <a:t>——</a:t>
            </a:r>
            <a:r>
              <a:rPr lang="zh-CN" altLang="en-US" b="1" strike="noStrike" noProof="1">
                <a:solidFill>
                  <a:srgbClr val="990000"/>
                </a:solidFill>
                <a:latin typeface="Times New Roman" panose="02020603050405020304" charset="0"/>
                <a:ea typeface="宋体" panose="02010600030101010101" pitchFamily="2" charset="-122"/>
                <a:cs typeface="+mn-ea"/>
              </a:rPr>
              <a:t>多级索引</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直接索引</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1988" name="矩形 419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
        <p:nvSpPr>
          <p:cNvPr id="41989" name="矩形 41988"/>
          <p:cNvSpPr/>
          <p:nvPr/>
        </p:nvSpPr>
        <p:spPr>
          <a:xfrm>
            <a:off x="450850" y="5511800"/>
            <a:ext cx="8445500"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strike="noStrike" noProof="1">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文件目录项中有一组表项用于索引。每一个表项登记的是</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逻辑记录所在的磁盘块号。</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41990" name="组合 41989"/>
          <p:cNvGrpSpPr/>
          <p:nvPr/>
        </p:nvGrpSpPr>
        <p:grpSpPr>
          <a:xfrm>
            <a:off x="3116263" y="1420813"/>
            <a:ext cx="5907087" cy="3689350"/>
            <a:chOff x="0" y="0"/>
            <a:chExt cx="3223" cy="2324"/>
          </a:xfrm>
        </p:grpSpPr>
        <p:sp>
          <p:nvSpPr>
            <p:cNvPr id="2" name="文本框 41990"/>
            <p:cNvSpPr txBox="1"/>
            <p:nvPr/>
          </p:nvSpPr>
          <p:spPr>
            <a:xfrm>
              <a:off x="541" y="0"/>
              <a:ext cx="1003" cy="202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41991" name="文本框 41991"/>
            <p:cNvSpPr txBox="1"/>
            <p:nvPr/>
          </p:nvSpPr>
          <p:spPr>
            <a:xfrm>
              <a:off x="0" y="450"/>
              <a:ext cx="586" cy="39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sp>
          <p:nvSpPr>
            <p:cNvPr id="41992" name="文本框 41992"/>
            <p:cNvSpPr txBox="1"/>
            <p:nvPr/>
          </p:nvSpPr>
          <p:spPr>
            <a:xfrm>
              <a:off x="2096" y="267"/>
              <a:ext cx="398" cy="28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1993" name="文本框 41993"/>
            <p:cNvSpPr txBox="1"/>
            <p:nvPr/>
          </p:nvSpPr>
          <p:spPr>
            <a:xfrm>
              <a:off x="2096" y="801"/>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1994" name="文本框 41994"/>
            <p:cNvSpPr txBox="1"/>
            <p:nvPr/>
          </p:nvSpPr>
          <p:spPr>
            <a:xfrm>
              <a:off x="721" y="2078"/>
              <a:ext cx="722" cy="24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41995" name="文本框 41995"/>
            <p:cNvSpPr txBox="1"/>
            <p:nvPr/>
          </p:nvSpPr>
          <p:spPr>
            <a:xfrm>
              <a:off x="2096" y="1337"/>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2</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1996" name="文本框 41996"/>
            <p:cNvSpPr txBox="1"/>
            <p:nvPr/>
          </p:nvSpPr>
          <p:spPr>
            <a:xfrm>
              <a:off x="2096" y="1913"/>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3</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1997" name="文本框 41997"/>
            <p:cNvSpPr txBox="1"/>
            <p:nvPr/>
          </p:nvSpPr>
          <p:spPr>
            <a:xfrm>
              <a:off x="2502" y="225"/>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23</a:t>
              </a:r>
              <a:endParaRPr lang="en-US" altLang="zh-CN" sz="1600">
                <a:solidFill>
                  <a:schemeClr val="tx1"/>
                </a:solidFill>
                <a:latin typeface="Times New Roman" panose="02020603050405020304" charset="0"/>
                <a:ea typeface="宋体" panose="02010600030101010101" pitchFamily="2" charset="-122"/>
              </a:endParaRPr>
            </a:p>
          </p:txBody>
        </p:sp>
        <p:sp>
          <p:nvSpPr>
            <p:cNvPr id="41998" name="文本框 41998"/>
            <p:cNvSpPr txBox="1"/>
            <p:nvPr/>
          </p:nvSpPr>
          <p:spPr>
            <a:xfrm>
              <a:off x="2502" y="759"/>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89</a:t>
              </a:r>
              <a:endParaRPr lang="en-US" altLang="zh-CN" sz="1600">
                <a:solidFill>
                  <a:schemeClr val="tx1"/>
                </a:solidFill>
                <a:latin typeface="Times New Roman" panose="02020603050405020304" charset="0"/>
                <a:ea typeface="宋体" panose="02010600030101010101" pitchFamily="2" charset="-122"/>
              </a:endParaRPr>
            </a:p>
          </p:txBody>
        </p:sp>
        <p:sp>
          <p:nvSpPr>
            <p:cNvPr id="41999" name="文本框 41999"/>
            <p:cNvSpPr txBox="1"/>
            <p:nvPr/>
          </p:nvSpPr>
          <p:spPr>
            <a:xfrm>
              <a:off x="2502" y="1295"/>
              <a:ext cx="721" cy="33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126</a:t>
              </a:r>
              <a:endParaRPr lang="en-US" altLang="zh-CN" sz="1600">
                <a:solidFill>
                  <a:schemeClr val="tx1"/>
                </a:solidFill>
                <a:latin typeface="Times New Roman" panose="02020603050405020304" charset="0"/>
                <a:ea typeface="宋体" panose="02010600030101010101" pitchFamily="2" charset="-122"/>
              </a:endParaRPr>
            </a:p>
          </p:txBody>
        </p:sp>
        <p:sp>
          <p:nvSpPr>
            <p:cNvPr id="42000" name="文本框 42000"/>
            <p:cNvSpPr txBox="1"/>
            <p:nvPr/>
          </p:nvSpPr>
          <p:spPr>
            <a:xfrm>
              <a:off x="2502" y="1871"/>
              <a:ext cx="721" cy="331"/>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磁盘块号</a:t>
              </a:r>
              <a:endParaRPr lang="zh-CN" altLang="en-US"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229</a:t>
              </a:r>
              <a:endParaRPr lang="en-US" altLang="zh-CN" sz="1600">
                <a:solidFill>
                  <a:schemeClr val="tx1"/>
                </a:solidFill>
                <a:latin typeface="Times New Roman" panose="02020603050405020304" charset="0"/>
                <a:ea typeface="宋体" panose="02010600030101010101" pitchFamily="2" charset="-122"/>
              </a:endParaRPr>
            </a:p>
          </p:txBody>
        </p:sp>
        <p:sp>
          <p:nvSpPr>
            <p:cNvPr id="42001" name="直接连接符 42001"/>
            <p:cNvSpPr/>
            <p:nvPr/>
          </p:nvSpPr>
          <p:spPr>
            <a:xfrm flipV="1">
              <a:off x="1471" y="266"/>
              <a:ext cx="630" cy="37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2" name="直接连接符 42002"/>
            <p:cNvSpPr/>
            <p:nvPr/>
          </p:nvSpPr>
          <p:spPr>
            <a:xfrm>
              <a:off x="1425" y="801"/>
              <a:ext cx="676"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3" name="直接连接符 42003"/>
            <p:cNvSpPr/>
            <p:nvPr/>
          </p:nvSpPr>
          <p:spPr>
            <a:xfrm>
              <a:off x="1425" y="966"/>
              <a:ext cx="676" cy="371"/>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4" name="直接连接符 42004"/>
            <p:cNvSpPr/>
            <p:nvPr/>
          </p:nvSpPr>
          <p:spPr>
            <a:xfrm>
              <a:off x="1416" y="1139"/>
              <a:ext cx="676" cy="78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5" name="直接连接符 42005"/>
            <p:cNvSpPr/>
            <p:nvPr/>
          </p:nvSpPr>
          <p:spPr>
            <a:xfrm>
              <a:off x="543" y="368"/>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6" name="直接连接符 42006"/>
            <p:cNvSpPr/>
            <p:nvPr/>
          </p:nvSpPr>
          <p:spPr>
            <a:xfrm>
              <a:off x="557" y="567"/>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7" name="直接连接符 42007"/>
            <p:cNvSpPr/>
            <p:nvPr/>
          </p:nvSpPr>
          <p:spPr>
            <a:xfrm>
              <a:off x="550" y="726"/>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8" name="直接连接符 42008"/>
            <p:cNvSpPr/>
            <p:nvPr/>
          </p:nvSpPr>
          <p:spPr>
            <a:xfrm>
              <a:off x="553" y="884"/>
              <a:ext cx="9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09" name="直接连接符 42009"/>
            <p:cNvSpPr/>
            <p:nvPr/>
          </p:nvSpPr>
          <p:spPr>
            <a:xfrm>
              <a:off x="557" y="1072"/>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10" name="直接连接符 42010"/>
            <p:cNvSpPr/>
            <p:nvPr/>
          </p:nvSpPr>
          <p:spPr>
            <a:xfrm>
              <a:off x="550" y="1240"/>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11" name="文本框 42011"/>
            <p:cNvSpPr txBox="1"/>
            <p:nvPr/>
          </p:nvSpPr>
          <p:spPr>
            <a:xfrm>
              <a:off x="864" y="566"/>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23</a:t>
              </a:r>
              <a:endParaRPr lang="en-US" altLang="zh-CN" sz="1600">
                <a:solidFill>
                  <a:schemeClr val="tx1"/>
                </a:solidFill>
                <a:latin typeface="Times New Roman" panose="02020603050405020304" charset="0"/>
                <a:ea typeface="宋体" panose="02010600030101010101" pitchFamily="2" charset="-122"/>
              </a:endParaRPr>
            </a:p>
          </p:txBody>
        </p:sp>
        <p:sp>
          <p:nvSpPr>
            <p:cNvPr id="42012" name="文本框 42012"/>
            <p:cNvSpPr txBox="1"/>
            <p:nvPr/>
          </p:nvSpPr>
          <p:spPr>
            <a:xfrm>
              <a:off x="864" y="72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89</a:t>
              </a:r>
              <a:endParaRPr lang="en-US" altLang="zh-CN" sz="1600">
                <a:solidFill>
                  <a:schemeClr val="tx1"/>
                </a:solidFill>
                <a:latin typeface="Times New Roman" panose="02020603050405020304" charset="0"/>
                <a:ea typeface="宋体" panose="02010600030101010101" pitchFamily="2" charset="-122"/>
              </a:endParaRPr>
            </a:p>
          </p:txBody>
        </p:sp>
        <p:sp>
          <p:nvSpPr>
            <p:cNvPr id="42013" name="文本框 42013"/>
            <p:cNvSpPr txBox="1"/>
            <p:nvPr/>
          </p:nvSpPr>
          <p:spPr>
            <a:xfrm>
              <a:off x="815" y="913"/>
              <a:ext cx="425" cy="14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126</a:t>
              </a:r>
              <a:endParaRPr lang="en-US" altLang="zh-CN" sz="1600">
                <a:solidFill>
                  <a:schemeClr val="tx1"/>
                </a:solidFill>
                <a:latin typeface="Times New Roman" panose="02020603050405020304" charset="0"/>
                <a:ea typeface="宋体" panose="02010600030101010101" pitchFamily="2" charset="-122"/>
              </a:endParaRPr>
            </a:p>
          </p:txBody>
        </p:sp>
        <p:sp>
          <p:nvSpPr>
            <p:cNvPr id="42014" name="文本框 42014"/>
            <p:cNvSpPr txBox="1"/>
            <p:nvPr/>
          </p:nvSpPr>
          <p:spPr>
            <a:xfrm>
              <a:off x="819" y="107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229</a:t>
              </a:r>
              <a:endParaRPr lang="en-US" altLang="zh-CN" sz="1600">
                <a:solidFill>
                  <a:schemeClr val="tx1"/>
                </a:solidFill>
                <a:latin typeface="Times New Roman" panose="02020603050405020304" charset="0"/>
                <a:ea typeface="宋体" panose="02010600030101010101" pitchFamily="2" charset="-122"/>
              </a:endParaRPr>
            </a:p>
          </p:txBody>
        </p:sp>
        <p:sp>
          <p:nvSpPr>
            <p:cNvPr id="42015" name="直接连接符 42015"/>
            <p:cNvSpPr/>
            <p:nvPr/>
          </p:nvSpPr>
          <p:spPr>
            <a:xfrm>
              <a:off x="554" y="1454"/>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2016" name="文本框 42016"/>
            <p:cNvSpPr txBox="1"/>
            <p:nvPr/>
          </p:nvSpPr>
          <p:spPr>
            <a:xfrm>
              <a:off x="924" y="393"/>
              <a:ext cx="298"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sp>
          <p:nvSpPr>
            <p:cNvPr id="42017" name="文本框 42017"/>
            <p:cNvSpPr txBox="1"/>
            <p:nvPr/>
          </p:nvSpPr>
          <p:spPr>
            <a:xfrm>
              <a:off x="924" y="1278"/>
              <a:ext cx="298"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grpSp>
      <p:sp>
        <p:nvSpPr>
          <p:cNvPr id="42019" name="文本框 42018"/>
          <p:cNvSpPr txBox="1"/>
          <p:nvPr/>
        </p:nvSpPr>
        <p:spPr>
          <a:xfrm>
            <a:off x="3786188" y="5110163"/>
            <a:ext cx="195421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直接索引文件结构</a:t>
            </a:r>
            <a:endParaRPr lang="zh-CN" altLang="en-US" sz="1600" b="0">
              <a:solidFill>
                <a:schemeClr val="tx1"/>
              </a:solidFill>
              <a:latin typeface="Times New Roman" panose="02020603050405020304" charset="0"/>
              <a:ea typeface="宋体" panose="02010600030101010101" pitchFamily="2" charset="-122"/>
            </a:endParaRPr>
          </a:p>
        </p:txBody>
      </p:sp>
      <p:sp>
        <p:nvSpPr>
          <p:cNvPr id="45091" name="文本框 2"/>
          <p:cNvSpPr txBox="1"/>
          <p:nvPr/>
        </p:nvSpPr>
        <p:spPr>
          <a:xfrm>
            <a:off x="292100" y="2393950"/>
            <a:ext cx="2682875" cy="1617663"/>
          </a:xfrm>
          <a:prstGeom prst="rect">
            <a:avLst/>
          </a:prstGeom>
          <a:noFill/>
          <a:ln w="9525">
            <a:solidFill>
              <a:schemeClr val="accent4"/>
            </a:solidFill>
            <a:miter/>
          </a:ln>
        </p:spPr>
        <p:txBody>
          <a:bodyPr wrap="square" anchor="t">
            <a:spAutoFit/>
          </a:bodyPr>
          <a:p>
            <a:pPr lvl="0" fontAlgn="base"/>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假设一个物理块的大小为</a:t>
            </a:r>
            <a:r>
              <a:rPr lang="en-US" altLang="zh-CN"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512B</a:t>
            </a:r>
            <a:r>
              <a:rPr lang="x-none"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a:t>
            </a:r>
            <a:endParaRPr lang="x-none"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endParaRPr lang="x-none"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r>
              <a:rPr lang="zh-CN" altLang="zh-CN" sz="2000" strike="noStrike" noProof="1">
                <a:solidFill>
                  <a:srgbClr val="C00000"/>
                </a:solidFill>
                <a:latin typeface="Times New Roman" panose="02020603050405020304" charset="0"/>
                <a:ea typeface="宋体" panose="02010600030101010101" pitchFamily="2" charset="-122"/>
                <a:cs typeface="+mn-ea"/>
                <a:sym typeface="Arial" panose="02080604020202020204" pitchFamily="34" charset="0"/>
              </a:rPr>
              <a:t>计算文件长度的最大值？</a:t>
            </a:r>
            <a:endParaRPr lang="zh-CN" altLang="zh-CN" sz="2000" strike="noStrike" noProof="1">
              <a:solidFill>
                <a:srgbClr val="C00000"/>
              </a:solidFill>
              <a:latin typeface="Times New Roman" panose="02020603050405020304" charset="0"/>
              <a:ea typeface="宋体" panose="02010600030101010101"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charRg st="0" end="17"/>
                                            </p:txEl>
                                          </p:spTgt>
                                        </p:tgtEl>
                                        <p:attrNameLst>
                                          <p:attrName>style.visibility</p:attrName>
                                        </p:attrNameLst>
                                      </p:cBhvr>
                                      <p:to>
                                        <p:strVal val="visible"/>
                                      </p:to>
                                    </p:set>
                                    <p:anim calcmode="lin" valueType="num">
                                      <p:cBhvr>
                                        <p:cTn id="7" dur="1000" fill="hold"/>
                                        <p:tgtEl>
                                          <p:spTgt spid="41987">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198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charRg st="17" end="32"/>
                                            </p:txEl>
                                          </p:spTgt>
                                        </p:tgtEl>
                                        <p:attrNameLst>
                                          <p:attrName>style.visibility</p:attrName>
                                        </p:attrNameLst>
                                      </p:cBhvr>
                                      <p:to>
                                        <p:strVal val="visible"/>
                                      </p:to>
                                    </p:set>
                                    <p:anim calcmode="lin" valueType="num">
                                      <p:cBhvr>
                                        <p:cTn id="13" dur="1000" fill="hold"/>
                                        <p:tgtEl>
                                          <p:spTgt spid="41987">
                                            <p:txEl>
                                              <p:charRg st="17" end="32"/>
                                            </p:txEl>
                                          </p:spTgt>
                                        </p:tgtEl>
                                        <p:attrNameLst>
                                          <p:attrName>ppt_x</p:attrName>
                                        </p:attrNameLst>
                                      </p:cBhvr>
                                      <p:tavLst>
                                        <p:tav tm="0">
                                          <p:val>
                                            <p:strVal val="0-#ppt_w/2"/>
                                          </p:val>
                                        </p:tav>
                                        <p:tav tm="100000">
                                          <p:val>
                                            <p:strVal val="#ppt_x"/>
                                          </p:val>
                                        </p:tav>
                                      </p:tavLst>
                                    </p:anim>
                                    <p:anim calcmode="lin" valueType="num">
                                      <p:cBhvr>
                                        <p:cTn id="14" dur="1000" fill="hold"/>
                                        <p:tgtEl>
                                          <p:spTgt spid="41987">
                                            <p:txEl>
                                              <p:charRg st="17"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990"/>
                                        </p:tgtEl>
                                        <p:attrNameLst>
                                          <p:attrName>style.visibility</p:attrName>
                                        </p:attrNameLst>
                                      </p:cBhvr>
                                      <p:to>
                                        <p:strVal val="visible"/>
                                      </p:to>
                                    </p:set>
                                    <p:anim calcmode="lin" valueType="num">
                                      <p:cBhvr>
                                        <p:cTn id="19" dur="500" fill="hold"/>
                                        <p:tgtEl>
                                          <p:spTgt spid="41990"/>
                                        </p:tgtEl>
                                        <p:attrNameLst>
                                          <p:attrName>ppt_x</p:attrName>
                                        </p:attrNameLst>
                                      </p:cBhvr>
                                      <p:tavLst>
                                        <p:tav tm="0">
                                          <p:val>
                                            <p:strVal val="1+#ppt_w/2"/>
                                          </p:val>
                                        </p:tav>
                                        <p:tav tm="100000">
                                          <p:val>
                                            <p:strVal val="#ppt_x"/>
                                          </p:val>
                                        </p:tav>
                                      </p:tavLst>
                                    </p:anim>
                                    <p:anim calcmode="lin" valueType="num">
                                      <p:cBhvr>
                                        <p:cTn id="20"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0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1989">
                                            <p:txEl>
                                              <p:charRg st="0" end="37"/>
                                            </p:txEl>
                                          </p:spTgt>
                                        </p:tgtEl>
                                        <p:attrNameLst>
                                          <p:attrName>style.visibility</p:attrName>
                                        </p:attrNameLst>
                                      </p:cBhvr>
                                      <p:to>
                                        <p:strVal val="visible"/>
                                      </p:to>
                                    </p:set>
                                    <p:anim calcmode="lin" valueType="num">
                                      <p:cBhvr>
                                        <p:cTn id="29" dur="500" fill="hold"/>
                                        <p:tgtEl>
                                          <p:spTgt spid="41989">
                                            <p:txEl>
                                              <p:charRg st="0" end="37"/>
                                            </p:txEl>
                                          </p:spTgt>
                                        </p:tgtEl>
                                        <p:attrNameLst>
                                          <p:attrName>ppt_x</p:attrName>
                                        </p:attrNameLst>
                                      </p:cBhvr>
                                      <p:tavLst>
                                        <p:tav tm="0">
                                          <p:val>
                                            <p:strVal val="#ppt_x"/>
                                          </p:val>
                                        </p:tav>
                                        <p:tav tm="100000">
                                          <p:val>
                                            <p:strVal val="#ppt_x"/>
                                          </p:val>
                                        </p:tav>
                                      </p:tavLst>
                                    </p:anim>
                                    <p:anim calcmode="lin" valueType="num">
                                      <p:cBhvr>
                                        <p:cTn id="30" dur="500" fill="hold"/>
                                        <p:tgtEl>
                                          <p:spTgt spid="41989">
                                            <p:txEl>
                                              <p:charRg st="0"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9">
                                            <p:txEl>
                                              <p:charRg st="37" end="59"/>
                                            </p:txEl>
                                          </p:spTgt>
                                        </p:tgtEl>
                                        <p:attrNameLst>
                                          <p:attrName>style.visibility</p:attrName>
                                        </p:attrNameLst>
                                      </p:cBhvr>
                                      <p:to>
                                        <p:strVal val="visible"/>
                                      </p:to>
                                    </p:set>
                                    <p:anim calcmode="lin" valueType="num">
                                      <p:cBhvr>
                                        <p:cTn id="33" dur="500" fill="hold"/>
                                        <p:tgtEl>
                                          <p:spTgt spid="41989">
                                            <p:txEl>
                                              <p:charRg st="37" end="59"/>
                                            </p:txEl>
                                          </p:spTgt>
                                        </p:tgtEl>
                                        <p:attrNameLst>
                                          <p:attrName>ppt_x</p:attrName>
                                        </p:attrNameLst>
                                      </p:cBhvr>
                                      <p:tavLst>
                                        <p:tav tm="0">
                                          <p:val>
                                            <p:strVal val="#ppt_x"/>
                                          </p:val>
                                        </p:tav>
                                        <p:tav tm="100000">
                                          <p:val>
                                            <p:strVal val="#ppt_x"/>
                                          </p:val>
                                        </p:tav>
                                      </p:tavLst>
                                    </p:anim>
                                    <p:anim calcmode="lin" valueType="num">
                                      <p:cBhvr>
                                        <p:cTn id="34" dur="500" fill="hold"/>
                                        <p:tgtEl>
                                          <p:spTgt spid="41989">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128588" y="530225"/>
            <a:ext cx="5218113"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一级间接索引</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3012" name="矩形 430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
        <p:nvSpPr>
          <p:cNvPr id="43013" name="矩形 43012"/>
          <p:cNvSpPr/>
          <p:nvPr/>
        </p:nvSpPr>
        <p:spPr>
          <a:xfrm>
            <a:off x="352425" y="5059363"/>
            <a:ext cx="8448675" cy="15160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strike="noStrike" noProof="1">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文件目录项中有一组表项，其内容登记的是第一级索引表块的块号。第一级索引表块中的索引表项登记的是文件逻辑记录所在的磁盘块号。</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43014" name="组合 43013"/>
          <p:cNvGrpSpPr/>
          <p:nvPr/>
        </p:nvGrpSpPr>
        <p:grpSpPr>
          <a:xfrm>
            <a:off x="2255838" y="704850"/>
            <a:ext cx="6775450" cy="4210050"/>
            <a:chOff x="0" y="0"/>
            <a:chExt cx="3573" cy="2652"/>
          </a:xfrm>
        </p:grpSpPr>
        <p:sp>
          <p:nvSpPr>
            <p:cNvPr id="2" name="文本框 43014"/>
            <p:cNvSpPr txBox="1"/>
            <p:nvPr/>
          </p:nvSpPr>
          <p:spPr>
            <a:xfrm>
              <a:off x="503" y="89"/>
              <a:ext cx="932" cy="2194"/>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43015" name="文本框 43015"/>
            <p:cNvSpPr txBox="1"/>
            <p:nvPr/>
          </p:nvSpPr>
          <p:spPr>
            <a:xfrm>
              <a:off x="0" y="576"/>
              <a:ext cx="544" cy="425"/>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sp>
          <p:nvSpPr>
            <p:cNvPr id="43016" name="文本框 43016"/>
            <p:cNvSpPr txBox="1"/>
            <p:nvPr/>
          </p:nvSpPr>
          <p:spPr>
            <a:xfrm>
              <a:off x="649" y="2350"/>
              <a:ext cx="671" cy="26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43017" name="直接连接符 43017"/>
            <p:cNvSpPr/>
            <p:nvPr/>
          </p:nvSpPr>
          <p:spPr>
            <a:xfrm>
              <a:off x="505" y="487"/>
              <a:ext cx="920"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18" name="直接连接符 43018"/>
            <p:cNvSpPr/>
            <p:nvPr/>
          </p:nvSpPr>
          <p:spPr>
            <a:xfrm>
              <a:off x="517" y="703"/>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19" name="直接连接符 43019"/>
            <p:cNvSpPr/>
            <p:nvPr/>
          </p:nvSpPr>
          <p:spPr>
            <a:xfrm>
              <a:off x="510" y="873"/>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20" name="直接连接符 43020"/>
            <p:cNvSpPr/>
            <p:nvPr/>
          </p:nvSpPr>
          <p:spPr>
            <a:xfrm>
              <a:off x="514" y="1045"/>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21" name="直接连接符 43021"/>
            <p:cNvSpPr/>
            <p:nvPr/>
          </p:nvSpPr>
          <p:spPr>
            <a:xfrm>
              <a:off x="517" y="1248"/>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22" name="直接连接符 43022"/>
            <p:cNvSpPr/>
            <p:nvPr/>
          </p:nvSpPr>
          <p:spPr>
            <a:xfrm>
              <a:off x="510" y="1431"/>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23" name="文本框 43023"/>
            <p:cNvSpPr txBox="1"/>
            <p:nvPr/>
          </p:nvSpPr>
          <p:spPr>
            <a:xfrm>
              <a:off x="764" y="721"/>
              <a:ext cx="395" cy="15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52</a:t>
              </a:r>
              <a:endParaRPr lang="en-US" altLang="zh-CN" sz="1600">
                <a:solidFill>
                  <a:schemeClr val="tx1"/>
                </a:solidFill>
                <a:latin typeface="Times New Roman" panose="02020603050405020304" charset="0"/>
                <a:ea typeface="宋体" panose="02010600030101010101" pitchFamily="2" charset="-122"/>
              </a:endParaRPr>
            </a:p>
          </p:txBody>
        </p:sp>
        <p:sp>
          <p:nvSpPr>
            <p:cNvPr id="43024" name="文本框 43024"/>
            <p:cNvSpPr txBox="1"/>
            <p:nvPr/>
          </p:nvSpPr>
          <p:spPr>
            <a:xfrm>
              <a:off x="775" y="874"/>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66</a:t>
              </a:r>
              <a:endParaRPr lang="en-US" altLang="zh-CN" sz="1600">
                <a:solidFill>
                  <a:schemeClr val="tx1"/>
                </a:solidFill>
                <a:latin typeface="Times New Roman" panose="02020603050405020304" charset="0"/>
                <a:ea typeface="宋体" panose="02010600030101010101" pitchFamily="2" charset="-122"/>
              </a:endParaRPr>
            </a:p>
          </p:txBody>
        </p:sp>
        <p:sp>
          <p:nvSpPr>
            <p:cNvPr id="43025" name="文本框 43025"/>
            <p:cNvSpPr txBox="1"/>
            <p:nvPr/>
          </p:nvSpPr>
          <p:spPr>
            <a:xfrm>
              <a:off x="739" y="1077"/>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126</a:t>
              </a:r>
              <a:endParaRPr lang="en-US" altLang="zh-CN" sz="1600">
                <a:solidFill>
                  <a:schemeClr val="tx1"/>
                </a:solidFill>
                <a:latin typeface="Times New Roman" panose="02020603050405020304" charset="0"/>
                <a:ea typeface="宋体" panose="02010600030101010101" pitchFamily="2" charset="-122"/>
              </a:endParaRPr>
            </a:p>
          </p:txBody>
        </p:sp>
        <p:sp>
          <p:nvSpPr>
            <p:cNvPr id="43026" name="文本框 43026"/>
            <p:cNvSpPr txBox="1"/>
            <p:nvPr/>
          </p:nvSpPr>
          <p:spPr>
            <a:xfrm>
              <a:off x="751" y="1253"/>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229</a:t>
              </a:r>
              <a:endParaRPr lang="en-US" altLang="zh-CN" sz="1600">
                <a:solidFill>
                  <a:schemeClr val="tx1"/>
                </a:solidFill>
                <a:latin typeface="Times New Roman" panose="02020603050405020304" charset="0"/>
                <a:ea typeface="宋体" panose="02010600030101010101" pitchFamily="2" charset="-122"/>
              </a:endParaRPr>
            </a:p>
          </p:txBody>
        </p:sp>
        <p:sp>
          <p:nvSpPr>
            <p:cNvPr id="43027" name="文本框 43027"/>
            <p:cNvSpPr txBox="1"/>
            <p:nvPr/>
          </p:nvSpPr>
          <p:spPr>
            <a:xfrm>
              <a:off x="2536" y="372"/>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0</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3028" name="文本框 43028"/>
            <p:cNvSpPr txBox="1"/>
            <p:nvPr/>
          </p:nvSpPr>
          <p:spPr>
            <a:xfrm>
              <a:off x="2912" y="358"/>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块号 </a:t>
              </a:r>
              <a:r>
                <a:rPr lang="en-US" altLang="zh-CN" sz="1600">
                  <a:solidFill>
                    <a:schemeClr val="tx1"/>
                  </a:solidFill>
                  <a:latin typeface="Times New Roman" panose="02020603050405020304" charset="0"/>
                  <a:ea typeface="宋体" panose="02010600030101010101" pitchFamily="2" charset="-122"/>
                </a:rPr>
                <a:t>23</a:t>
              </a:r>
              <a:endParaRPr lang="en-US" altLang="zh-CN" sz="1600">
                <a:solidFill>
                  <a:schemeClr val="tx1"/>
                </a:solidFill>
                <a:latin typeface="Times New Roman" panose="02020603050405020304" charset="0"/>
                <a:ea typeface="宋体" panose="02010600030101010101" pitchFamily="2" charset="-122"/>
              </a:endParaRPr>
            </a:p>
          </p:txBody>
        </p:sp>
        <p:sp>
          <p:nvSpPr>
            <p:cNvPr id="43029" name="文本框 43029"/>
            <p:cNvSpPr txBox="1"/>
            <p:nvPr/>
          </p:nvSpPr>
          <p:spPr>
            <a:xfrm>
              <a:off x="1793" y="448"/>
              <a:ext cx="555" cy="58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3030" name="直接连接符 43030"/>
            <p:cNvSpPr/>
            <p:nvPr/>
          </p:nvSpPr>
          <p:spPr>
            <a:xfrm>
              <a:off x="1793" y="585"/>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31" name="直接连接符 43031"/>
            <p:cNvSpPr/>
            <p:nvPr/>
          </p:nvSpPr>
          <p:spPr>
            <a:xfrm>
              <a:off x="1798" y="711"/>
              <a:ext cx="55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32" name="直接连接符 43032"/>
            <p:cNvSpPr/>
            <p:nvPr/>
          </p:nvSpPr>
          <p:spPr>
            <a:xfrm>
              <a:off x="1801" y="915"/>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33" name="文本框 43033"/>
            <p:cNvSpPr txBox="1"/>
            <p:nvPr/>
          </p:nvSpPr>
          <p:spPr>
            <a:xfrm>
              <a:off x="1946" y="734"/>
              <a:ext cx="276"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3034" name="文本框 43034"/>
            <p:cNvSpPr txBox="1"/>
            <p:nvPr/>
          </p:nvSpPr>
          <p:spPr>
            <a:xfrm>
              <a:off x="1873" y="428"/>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23</a:t>
              </a:r>
              <a:endParaRPr lang="en-US" altLang="zh-CN" sz="1600">
                <a:solidFill>
                  <a:schemeClr val="tx1"/>
                </a:solidFill>
                <a:latin typeface="Times New Roman" panose="02020603050405020304" charset="0"/>
                <a:ea typeface="宋体" panose="02010600030101010101" pitchFamily="2" charset="-122"/>
              </a:endParaRPr>
            </a:p>
          </p:txBody>
        </p:sp>
        <p:sp>
          <p:nvSpPr>
            <p:cNvPr id="43035" name="文本框 43035"/>
            <p:cNvSpPr txBox="1"/>
            <p:nvPr/>
          </p:nvSpPr>
          <p:spPr>
            <a:xfrm>
              <a:off x="1876" y="561"/>
              <a:ext cx="396"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89</a:t>
              </a:r>
              <a:endParaRPr lang="en-US" altLang="zh-CN" sz="1600">
                <a:solidFill>
                  <a:schemeClr val="tx1"/>
                </a:solidFill>
                <a:latin typeface="Times New Roman" panose="02020603050405020304" charset="0"/>
                <a:ea typeface="宋体" panose="02010600030101010101" pitchFamily="2" charset="-122"/>
              </a:endParaRPr>
            </a:p>
          </p:txBody>
        </p:sp>
        <p:sp>
          <p:nvSpPr>
            <p:cNvPr id="43036" name="文本框 43036"/>
            <p:cNvSpPr txBox="1"/>
            <p:nvPr/>
          </p:nvSpPr>
          <p:spPr>
            <a:xfrm>
              <a:off x="2536" y="650"/>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3037" name="文本框 43037"/>
            <p:cNvSpPr txBox="1"/>
            <p:nvPr/>
          </p:nvSpPr>
          <p:spPr>
            <a:xfrm>
              <a:off x="2912" y="636"/>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块号 </a:t>
              </a:r>
              <a:r>
                <a:rPr lang="en-US" altLang="zh-CN" sz="1600">
                  <a:solidFill>
                    <a:schemeClr val="tx1"/>
                  </a:solidFill>
                  <a:latin typeface="Times New Roman" panose="02020603050405020304" charset="0"/>
                  <a:ea typeface="宋体" panose="02010600030101010101" pitchFamily="2" charset="-122"/>
                </a:rPr>
                <a:t>89</a:t>
              </a:r>
              <a:endParaRPr lang="en-US" altLang="zh-CN" sz="1600">
                <a:solidFill>
                  <a:schemeClr val="tx1"/>
                </a:solidFill>
                <a:latin typeface="Times New Roman" panose="02020603050405020304" charset="0"/>
                <a:ea typeface="宋体" panose="02010600030101010101" pitchFamily="2" charset="-122"/>
              </a:endParaRPr>
            </a:p>
          </p:txBody>
        </p:sp>
        <p:sp>
          <p:nvSpPr>
            <p:cNvPr id="43038" name="直接连接符 43038"/>
            <p:cNvSpPr/>
            <p:nvPr/>
          </p:nvSpPr>
          <p:spPr>
            <a:xfrm flipV="1">
              <a:off x="2269" y="379"/>
              <a:ext cx="277" cy="111"/>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39" name="直接连接符 43039"/>
            <p:cNvSpPr/>
            <p:nvPr/>
          </p:nvSpPr>
          <p:spPr>
            <a:xfrm>
              <a:off x="2269" y="658"/>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40" name="文本框 43040"/>
            <p:cNvSpPr txBox="1"/>
            <p:nvPr/>
          </p:nvSpPr>
          <p:spPr>
            <a:xfrm>
              <a:off x="2545" y="1269"/>
              <a:ext cx="369" cy="19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r</a:t>
              </a:r>
              <a:r>
                <a:rPr lang="en-US" altLang="zh-CN" sz="1600" baseline="-25000">
                  <a:solidFill>
                    <a:schemeClr val="tx1"/>
                  </a:solidFill>
                  <a:latin typeface="Times New Roman" panose="02020603050405020304" charset="0"/>
                  <a:ea typeface="宋体" panose="02010600030101010101" pitchFamily="2" charset="-122"/>
                </a:rPr>
                <a:t>256</a:t>
              </a: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3041" name="文本框 43041"/>
            <p:cNvSpPr txBox="1"/>
            <p:nvPr/>
          </p:nvSpPr>
          <p:spPr>
            <a:xfrm>
              <a:off x="2922" y="1256"/>
              <a:ext cx="651" cy="25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块号 </a:t>
              </a:r>
              <a:r>
                <a:rPr lang="en-US" altLang="zh-CN" sz="1600">
                  <a:solidFill>
                    <a:schemeClr val="tx1"/>
                  </a:solidFill>
                  <a:latin typeface="Times New Roman" panose="02020603050405020304" charset="0"/>
                  <a:ea typeface="宋体" panose="02010600030101010101" pitchFamily="2" charset="-122"/>
                </a:rPr>
                <a:t>178</a:t>
              </a:r>
              <a:endParaRPr lang="en-US" altLang="zh-CN" sz="1600">
                <a:solidFill>
                  <a:schemeClr val="tx1"/>
                </a:solidFill>
                <a:latin typeface="Times New Roman" panose="02020603050405020304" charset="0"/>
                <a:ea typeface="宋体" panose="02010600030101010101" pitchFamily="2" charset="-122"/>
              </a:endParaRPr>
            </a:p>
          </p:txBody>
        </p:sp>
        <p:sp>
          <p:nvSpPr>
            <p:cNvPr id="43042" name="文本框 43042"/>
            <p:cNvSpPr txBox="1"/>
            <p:nvPr/>
          </p:nvSpPr>
          <p:spPr>
            <a:xfrm>
              <a:off x="1803" y="1344"/>
              <a:ext cx="554" cy="59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3043" name="直接连接符 43043"/>
            <p:cNvSpPr/>
            <p:nvPr/>
          </p:nvSpPr>
          <p:spPr>
            <a:xfrm>
              <a:off x="1803" y="1482"/>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44" name="直接连接符 43044"/>
            <p:cNvSpPr/>
            <p:nvPr/>
          </p:nvSpPr>
          <p:spPr>
            <a:xfrm>
              <a:off x="1806" y="1608"/>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45" name="直接连接符 43045"/>
            <p:cNvSpPr/>
            <p:nvPr/>
          </p:nvSpPr>
          <p:spPr>
            <a:xfrm>
              <a:off x="1809" y="1812"/>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46" name="文本框 43046"/>
            <p:cNvSpPr txBox="1"/>
            <p:nvPr/>
          </p:nvSpPr>
          <p:spPr>
            <a:xfrm>
              <a:off x="1981" y="1631"/>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3047" name="文本框 43047"/>
            <p:cNvSpPr txBox="1"/>
            <p:nvPr/>
          </p:nvSpPr>
          <p:spPr>
            <a:xfrm>
              <a:off x="1882" y="1325"/>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178</a:t>
              </a:r>
              <a:endParaRPr lang="en-US" altLang="zh-CN" sz="1600">
                <a:solidFill>
                  <a:schemeClr val="tx1"/>
                </a:solidFill>
                <a:latin typeface="Times New Roman" panose="02020603050405020304" charset="0"/>
                <a:ea typeface="宋体" panose="02010600030101010101" pitchFamily="2" charset="-122"/>
              </a:endParaRPr>
            </a:p>
          </p:txBody>
        </p:sp>
        <p:sp>
          <p:nvSpPr>
            <p:cNvPr id="43048" name="文本框 43048"/>
            <p:cNvSpPr txBox="1"/>
            <p:nvPr/>
          </p:nvSpPr>
          <p:spPr>
            <a:xfrm>
              <a:off x="1890" y="1791"/>
              <a:ext cx="395" cy="156"/>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49</a:t>
              </a:r>
              <a:endParaRPr lang="en-US" altLang="zh-CN" sz="1600">
                <a:solidFill>
                  <a:schemeClr val="tx1"/>
                </a:solidFill>
                <a:latin typeface="Times New Roman" panose="02020603050405020304" charset="0"/>
                <a:ea typeface="宋体" panose="02010600030101010101" pitchFamily="2" charset="-122"/>
              </a:endParaRPr>
            </a:p>
          </p:txBody>
        </p:sp>
        <p:sp>
          <p:nvSpPr>
            <p:cNvPr id="43049" name="文本框 43049"/>
            <p:cNvSpPr txBox="1"/>
            <p:nvPr/>
          </p:nvSpPr>
          <p:spPr>
            <a:xfrm>
              <a:off x="2555" y="1777"/>
              <a:ext cx="369"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70000"/>
                </a:lnSpc>
                <a:buClr>
                  <a:srgbClr val="000000"/>
                </a:buClr>
              </a:pPr>
              <a:r>
                <a:rPr lang="en-US" altLang="zh-CN">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r</a:t>
              </a:r>
              <a:r>
                <a:rPr lang="en-US" altLang="zh-CN" sz="1600" baseline="-25000">
                  <a:solidFill>
                    <a:schemeClr val="tx1"/>
                  </a:solidFill>
                  <a:latin typeface="Times New Roman" panose="02020603050405020304" charset="0"/>
                  <a:ea typeface="宋体" panose="02010600030101010101" pitchFamily="2" charset="-122"/>
                </a:rPr>
                <a:t>511</a:t>
              </a:r>
              <a:endParaRPr lang="en-US" altLang="zh-CN" sz="1600" baseline="-25000">
                <a:solidFill>
                  <a:schemeClr val="tx1"/>
                </a:solidFill>
                <a:latin typeface="Times New Roman" panose="02020603050405020304" charset="0"/>
                <a:ea typeface="宋体" panose="02010600030101010101" pitchFamily="2" charset="-122"/>
              </a:endParaRPr>
            </a:p>
            <a:p>
              <a:pPr lvl="0" algn="just">
                <a:lnSpc>
                  <a:spcPct val="60000"/>
                </a:lnSpc>
                <a:buClr>
                  <a:srgbClr val="000000"/>
                </a:buClr>
              </a:pPr>
              <a:endParaRPr lang="en-US" altLang="zh-CN" sz="1600" baseline="-25000">
                <a:solidFill>
                  <a:schemeClr val="tx1"/>
                </a:solidFill>
                <a:latin typeface="Times New Roman" panose="02020603050405020304" charset="0"/>
                <a:ea typeface="宋体" panose="02010600030101010101" pitchFamily="2" charset="-122"/>
              </a:endParaRPr>
            </a:p>
          </p:txBody>
        </p:sp>
        <p:sp>
          <p:nvSpPr>
            <p:cNvPr id="43050" name="文本框 43050"/>
            <p:cNvSpPr txBox="1"/>
            <p:nvPr/>
          </p:nvSpPr>
          <p:spPr>
            <a:xfrm>
              <a:off x="2922" y="1799"/>
              <a:ext cx="571" cy="25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块号 </a:t>
              </a:r>
              <a:r>
                <a:rPr lang="en-US" altLang="zh-CN" sz="1600">
                  <a:solidFill>
                    <a:schemeClr val="tx1"/>
                  </a:solidFill>
                  <a:latin typeface="Times New Roman" panose="02020603050405020304" charset="0"/>
                  <a:ea typeface="宋体" panose="02010600030101010101" pitchFamily="2" charset="-122"/>
                </a:rPr>
                <a:t>49</a:t>
              </a:r>
              <a:endParaRPr lang="en-US" altLang="zh-CN" sz="1600">
                <a:solidFill>
                  <a:schemeClr val="tx1"/>
                </a:solidFill>
                <a:latin typeface="Times New Roman" panose="02020603050405020304" charset="0"/>
                <a:ea typeface="宋体" panose="02010600030101010101" pitchFamily="2" charset="-122"/>
              </a:endParaRPr>
            </a:p>
          </p:txBody>
        </p:sp>
        <p:sp>
          <p:nvSpPr>
            <p:cNvPr id="43051" name="直接连接符 43051"/>
            <p:cNvSpPr/>
            <p:nvPr/>
          </p:nvSpPr>
          <p:spPr>
            <a:xfrm flipV="1">
              <a:off x="2278" y="1266"/>
              <a:ext cx="277" cy="13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52" name="直接连接符 43052"/>
            <p:cNvSpPr/>
            <p:nvPr/>
          </p:nvSpPr>
          <p:spPr>
            <a:xfrm>
              <a:off x="2278" y="1867"/>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53" name="直接连接符 43053"/>
            <p:cNvSpPr/>
            <p:nvPr/>
          </p:nvSpPr>
          <p:spPr>
            <a:xfrm flipV="1">
              <a:off x="1385" y="449"/>
              <a:ext cx="397" cy="33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54" name="直接连接符 43054"/>
            <p:cNvSpPr/>
            <p:nvPr/>
          </p:nvSpPr>
          <p:spPr>
            <a:xfrm>
              <a:off x="1382" y="955"/>
              <a:ext cx="412" cy="3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55" name="文本框 43055"/>
            <p:cNvSpPr txBox="1"/>
            <p:nvPr/>
          </p:nvSpPr>
          <p:spPr>
            <a:xfrm>
              <a:off x="2609" y="929"/>
              <a:ext cx="276" cy="19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3056" name="文本框 43056"/>
            <p:cNvSpPr txBox="1"/>
            <p:nvPr/>
          </p:nvSpPr>
          <p:spPr>
            <a:xfrm>
              <a:off x="1502" y="0"/>
              <a:ext cx="1058" cy="436"/>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一级间接索引表</a:t>
              </a:r>
              <a:endParaRPr lang="zh-CN" altLang="en-US" sz="1600">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    磁盘块号 </a:t>
              </a:r>
              <a:r>
                <a:rPr lang="en-US" altLang="zh-CN" sz="1600">
                  <a:solidFill>
                    <a:schemeClr val="tx1"/>
                  </a:solidFill>
                  <a:latin typeface="Times New Roman" panose="02020603050405020304" charset="0"/>
                  <a:ea typeface="宋体" panose="02010600030101010101" pitchFamily="2" charset="-122"/>
                </a:rPr>
                <a:t>52</a:t>
              </a:r>
              <a:endParaRPr lang="en-US" altLang="zh-CN" sz="1600">
                <a:solidFill>
                  <a:schemeClr val="tx1"/>
                </a:solidFill>
                <a:latin typeface="Times New Roman" panose="02020603050405020304" charset="0"/>
                <a:ea typeface="宋体" panose="02010600030101010101" pitchFamily="2" charset="-122"/>
              </a:endParaRPr>
            </a:p>
          </p:txBody>
        </p:sp>
        <p:sp>
          <p:nvSpPr>
            <p:cNvPr id="43057" name="文本框 43057"/>
            <p:cNvSpPr txBox="1"/>
            <p:nvPr/>
          </p:nvSpPr>
          <p:spPr>
            <a:xfrm>
              <a:off x="2504" y="63"/>
              <a:ext cx="585" cy="25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a:t>
              </a:r>
              <a:endParaRPr lang="zh-CN" altLang="en-US" sz="1600">
                <a:solidFill>
                  <a:schemeClr val="tx1"/>
                </a:solidFill>
                <a:latin typeface="Times New Roman" panose="02020603050405020304" charset="0"/>
                <a:ea typeface="宋体" panose="02010600030101010101" pitchFamily="2" charset="-122"/>
              </a:endParaRPr>
            </a:p>
          </p:txBody>
        </p:sp>
        <p:sp>
          <p:nvSpPr>
            <p:cNvPr id="43058" name="直接连接符 43058"/>
            <p:cNvSpPr/>
            <p:nvPr/>
          </p:nvSpPr>
          <p:spPr>
            <a:xfrm>
              <a:off x="515" y="1703"/>
              <a:ext cx="911"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3059" name="文本框 43059"/>
            <p:cNvSpPr txBox="1"/>
            <p:nvPr/>
          </p:nvSpPr>
          <p:spPr>
            <a:xfrm>
              <a:off x="846" y="514"/>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sp>
          <p:nvSpPr>
            <p:cNvPr id="43060" name="文本框 43060"/>
            <p:cNvSpPr txBox="1"/>
            <p:nvPr/>
          </p:nvSpPr>
          <p:spPr>
            <a:xfrm>
              <a:off x="871" y="1492"/>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sp>
          <p:nvSpPr>
            <p:cNvPr id="43061" name="文本框 43061"/>
            <p:cNvSpPr txBox="1"/>
            <p:nvPr/>
          </p:nvSpPr>
          <p:spPr>
            <a:xfrm>
              <a:off x="2612" y="1557"/>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3062" name="文本框 43062"/>
            <p:cNvSpPr txBox="1"/>
            <p:nvPr/>
          </p:nvSpPr>
          <p:spPr>
            <a:xfrm>
              <a:off x="1224" y="2440"/>
              <a:ext cx="1406" cy="212"/>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一级间接索引文件结构</a:t>
              </a:r>
              <a:endParaRPr lang="zh-CN" altLang="en-US" sz="1600" b="0">
                <a:solidFill>
                  <a:schemeClr val="tx1"/>
                </a:solidFill>
                <a:latin typeface="Times New Roman" panose="02020603050405020304" charset="0"/>
                <a:ea typeface="宋体" panose="02010600030101010101" pitchFamily="2" charset="-122"/>
              </a:endParaRPr>
            </a:p>
          </p:txBody>
        </p:sp>
      </p:grpSp>
      <p:sp>
        <p:nvSpPr>
          <p:cNvPr id="3" name="文本框 2"/>
          <p:cNvSpPr txBox="1"/>
          <p:nvPr/>
        </p:nvSpPr>
        <p:spPr>
          <a:xfrm>
            <a:off x="223838" y="2222500"/>
            <a:ext cx="2682875" cy="2835275"/>
          </a:xfrm>
          <a:prstGeom prst="rect">
            <a:avLst/>
          </a:prstGeom>
          <a:noFill/>
          <a:ln w="12700" cmpd="sng">
            <a:solidFill>
              <a:schemeClr val="accent4"/>
            </a:solidFill>
            <a:prstDash val="solid"/>
            <a:miter/>
          </a:ln>
        </p:spPr>
        <p:txBody>
          <a:bodyPr wrap="square" anchor="t">
            <a:spAutoFit/>
          </a:bodyPr>
          <a:p>
            <a:pPr lvl="0" fontAlgn="base"/>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假设一个物理块的大小为</a:t>
            </a:r>
            <a:r>
              <a:rPr lang="en-US" altLang="zh-CN"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512B</a:t>
            </a:r>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，一个索引项占用</a:t>
            </a:r>
            <a:r>
              <a:rPr lang="en-US" altLang="zh-CN"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2</a:t>
            </a:r>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个字节，</a:t>
            </a:r>
            <a:endParaRPr lang="zh-CN"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endParaRPr lang="zh-CN"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则一个索引块最多可容纳</a:t>
            </a:r>
            <a:r>
              <a:rPr lang="en-US" altLang="zh-CN"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256</a:t>
            </a:r>
            <a:r>
              <a:rPr lang="zh-CN" altLang="en-US" sz="2000" strike="noStrike" noProof="1">
                <a:solidFill>
                  <a:schemeClr val="tx1"/>
                </a:solidFill>
                <a:latin typeface="Times New Roman" panose="02020603050405020304" charset="0"/>
                <a:ea typeface="宋体" panose="02010600030101010101" pitchFamily="2" charset="-122"/>
                <a:cs typeface="+mn-ea"/>
                <a:sym typeface="Arial" panose="02080604020202020204" pitchFamily="34" charset="0"/>
              </a:rPr>
              <a:t>个索引项。</a:t>
            </a:r>
            <a:endParaRPr lang="zh-CN"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endParaRPr lang="zh-CN" altLang="en-US" sz="2000" strike="noStrike" noProof="1">
              <a:solidFill>
                <a:schemeClr val="tx1"/>
              </a:solidFill>
              <a:latin typeface="Times New Roman" panose="02020603050405020304" charset="0"/>
              <a:ea typeface="宋体" panose="02010600030101010101" pitchFamily="2" charset="-122"/>
              <a:sym typeface="Arial" panose="02080604020202020204" pitchFamily="34" charset="0"/>
            </a:endParaRPr>
          </a:p>
          <a:p>
            <a:pPr lvl="0" fontAlgn="base"/>
            <a:r>
              <a:rPr lang="zh-CN" altLang="zh-CN" sz="2000" strike="noStrike" noProof="1">
                <a:solidFill>
                  <a:srgbClr val="C00000"/>
                </a:solidFill>
                <a:latin typeface="Times New Roman" panose="02020603050405020304" charset="0"/>
                <a:ea typeface="宋体" panose="02010600030101010101" pitchFamily="2" charset="-122"/>
                <a:cs typeface="+mn-ea"/>
                <a:sym typeface="Arial" panose="02080604020202020204" pitchFamily="34" charset="0"/>
              </a:rPr>
              <a:t>计算文件长度的最大值？</a:t>
            </a:r>
            <a:endParaRPr lang="zh-CN" altLang="zh-CN" sz="2000" strike="noStrike" noProof="1">
              <a:solidFill>
                <a:srgbClr val="C00000"/>
              </a:solidFill>
              <a:latin typeface="Times New Roman" panose="02020603050405020304" charset="0"/>
              <a:ea typeface="宋体" panose="02010600030101010101"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11"/>
                                            </p:txEl>
                                          </p:spTgt>
                                        </p:tgtEl>
                                        <p:attrNameLst>
                                          <p:attrName>style.visibility</p:attrName>
                                        </p:attrNameLst>
                                      </p:cBhvr>
                                      <p:to>
                                        <p:strVal val="visible"/>
                                      </p:to>
                                    </p:set>
                                    <p:anim calcmode="lin" valueType="num">
                                      <p:cBhvr additive="base">
                                        <p:cTn id="7" dur="1000" fill="hold"/>
                                        <p:tgtEl>
                                          <p:spTgt spid="4301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4"/>
                                        </p:tgtEl>
                                        <p:attrNameLst>
                                          <p:attrName>style.visibility</p:attrName>
                                        </p:attrNameLst>
                                      </p:cBhvr>
                                      <p:to>
                                        <p:strVal val="visible"/>
                                      </p:to>
                                    </p:set>
                                    <p:anim calcmode="lin" valueType="num">
                                      <p:cBhvr additive="base">
                                        <p:cTn id="13" dur="500" fill="hold"/>
                                        <p:tgtEl>
                                          <p:spTgt spid="43014"/>
                                        </p:tgtEl>
                                        <p:attrNameLst>
                                          <p:attrName>ppt_x</p:attrName>
                                        </p:attrNameLst>
                                      </p:cBhvr>
                                      <p:tavLst>
                                        <p:tav tm="0">
                                          <p:val>
                                            <p:strVal val="1+#ppt_w/2"/>
                                          </p:val>
                                        </p:tav>
                                        <p:tav tm="100000">
                                          <p:val>
                                            <p:strVal val="#ppt_x"/>
                                          </p:val>
                                        </p:tav>
                                      </p:tavLst>
                                    </p:anim>
                                    <p:anim calcmode="lin" valueType="num">
                                      <p:cBhvr additive="base">
                                        <p:cTn id="14"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3">
                                            <p:txEl>
                                              <p:charRg st="0" end="70"/>
                                            </p:txEl>
                                          </p:spTgt>
                                        </p:tgtEl>
                                        <p:attrNameLst>
                                          <p:attrName>style.visibility</p:attrName>
                                        </p:attrNameLst>
                                      </p:cBhvr>
                                      <p:to>
                                        <p:strVal val="visible"/>
                                      </p:to>
                                    </p:set>
                                    <p:anim calcmode="lin" valueType="num">
                                      <p:cBhvr additive="base">
                                        <p:cTn id="19" dur="1000" fill="hold"/>
                                        <p:tgtEl>
                                          <p:spTgt spid="43013">
                                            <p:txEl>
                                              <p:charRg st="0" end="7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3013">
                                            <p:txEl>
                                              <p:charRg st="0" end="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657225" y="530225"/>
            <a:ext cx="83185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二级间接索引</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文件的物理结构</a:t>
            </a:r>
            <a:endParaRPr lang="zh-CN" altLang="en-US" sz="2400" strike="noStrike" noProof="1">
              <a:ea typeface="宋体" panose="02010600030101010101" pitchFamily="2" charset="-122"/>
            </a:endParaRPr>
          </a:p>
        </p:txBody>
      </p:sp>
      <p:sp>
        <p:nvSpPr>
          <p:cNvPr id="44037" name="矩形 44036"/>
          <p:cNvSpPr/>
          <p:nvPr/>
        </p:nvSpPr>
        <p:spPr>
          <a:xfrm>
            <a:off x="173038" y="5226050"/>
            <a:ext cx="8890000" cy="11906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00000"/>
              </a:lnSpc>
              <a:spcBef>
                <a:spcPts val="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文件目录项中有一组表项，其内容登记的是第二级索引表块的块号。第二级索引表块中的索引表项登记的第一级索引表块的块号，第一级索引表项中登记的是文件逻辑记录所在的磁盘块号。</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44038" name="组合 44037"/>
          <p:cNvGrpSpPr/>
          <p:nvPr/>
        </p:nvGrpSpPr>
        <p:grpSpPr>
          <a:xfrm>
            <a:off x="1220788" y="698500"/>
            <a:ext cx="6588125" cy="4441825"/>
            <a:chOff x="0" y="0"/>
            <a:chExt cx="4150" cy="2798"/>
          </a:xfrm>
        </p:grpSpPr>
        <p:sp>
          <p:nvSpPr>
            <p:cNvPr id="2" name="文本框 44038"/>
            <p:cNvSpPr txBox="1"/>
            <p:nvPr/>
          </p:nvSpPr>
          <p:spPr>
            <a:xfrm>
              <a:off x="0" y="760"/>
              <a:ext cx="571" cy="30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目录项</a:t>
              </a:r>
              <a:endParaRPr lang="zh-CN" altLang="en-US" sz="1600">
                <a:solidFill>
                  <a:schemeClr val="tx1"/>
                </a:solidFill>
                <a:latin typeface="Times New Roman" panose="02020603050405020304" charset="0"/>
                <a:ea typeface="宋体" panose="02010600030101010101" pitchFamily="2" charset="-122"/>
              </a:endParaRPr>
            </a:p>
          </p:txBody>
        </p:sp>
        <p:sp>
          <p:nvSpPr>
            <p:cNvPr id="44039" name="文本框 44039"/>
            <p:cNvSpPr txBox="1"/>
            <p:nvPr/>
          </p:nvSpPr>
          <p:spPr>
            <a:xfrm>
              <a:off x="527" y="414"/>
              <a:ext cx="979" cy="156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44040" name="文本框 44040"/>
            <p:cNvSpPr txBox="1"/>
            <p:nvPr/>
          </p:nvSpPr>
          <p:spPr>
            <a:xfrm>
              <a:off x="615" y="2060"/>
              <a:ext cx="703" cy="19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文件目录</a:t>
              </a:r>
              <a:endParaRPr lang="zh-CN" altLang="en-US" sz="1600">
                <a:solidFill>
                  <a:schemeClr val="tx1"/>
                </a:solidFill>
                <a:latin typeface="Times New Roman" panose="02020603050405020304" charset="0"/>
                <a:ea typeface="宋体" panose="02010600030101010101" pitchFamily="2" charset="-122"/>
              </a:endParaRPr>
            </a:p>
          </p:txBody>
        </p:sp>
        <p:sp>
          <p:nvSpPr>
            <p:cNvPr id="44041" name="直接连接符 44041"/>
            <p:cNvSpPr/>
            <p:nvPr/>
          </p:nvSpPr>
          <p:spPr>
            <a:xfrm>
              <a:off x="530" y="650"/>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2" name="直接连接符 44042"/>
            <p:cNvSpPr/>
            <p:nvPr/>
          </p:nvSpPr>
          <p:spPr>
            <a:xfrm>
              <a:off x="543" y="850"/>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3" name="直接连接符 44043"/>
            <p:cNvSpPr/>
            <p:nvPr/>
          </p:nvSpPr>
          <p:spPr>
            <a:xfrm>
              <a:off x="536" y="972"/>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4" name="直接连接符 44044"/>
            <p:cNvSpPr/>
            <p:nvPr/>
          </p:nvSpPr>
          <p:spPr>
            <a:xfrm>
              <a:off x="539" y="1093"/>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5" name="直接连接符 44045"/>
            <p:cNvSpPr/>
            <p:nvPr/>
          </p:nvSpPr>
          <p:spPr>
            <a:xfrm>
              <a:off x="543" y="1239"/>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6" name="直接连接符 44046"/>
            <p:cNvSpPr/>
            <p:nvPr/>
          </p:nvSpPr>
          <p:spPr>
            <a:xfrm>
              <a:off x="536" y="1368"/>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7" name="文本框 44047"/>
            <p:cNvSpPr txBox="1"/>
            <p:nvPr/>
          </p:nvSpPr>
          <p:spPr>
            <a:xfrm>
              <a:off x="1881" y="52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48" name="直接连接符 44048"/>
            <p:cNvSpPr/>
            <p:nvPr/>
          </p:nvSpPr>
          <p:spPr>
            <a:xfrm>
              <a:off x="1881" y="62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49" name="直接连接符 44049"/>
            <p:cNvSpPr/>
            <p:nvPr/>
          </p:nvSpPr>
          <p:spPr>
            <a:xfrm>
              <a:off x="1885" y="71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0" name="直接连接符 44050"/>
            <p:cNvSpPr/>
            <p:nvPr/>
          </p:nvSpPr>
          <p:spPr>
            <a:xfrm>
              <a:off x="1888" y="85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1" name="文本框 44051"/>
            <p:cNvSpPr txBox="1"/>
            <p:nvPr/>
          </p:nvSpPr>
          <p:spPr>
            <a:xfrm>
              <a:off x="2039" y="70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52" name="文本框 44052"/>
            <p:cNvSpPr txBox="1"/>
            <p:nvPr/>
          </p:nvSpPr>
          <p:spPr>
            <a:xfrm>
              <a:off x="1891" y="188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53" name="直接连接符 44053"/>
            <p:cNvSpPr/>
            <p:nvPr/>
          </p:nvSpPr>
          <p:spPr>
            <a:xfrm>
              <a:off x="1891" y="198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4" name="直接连接符 44054"/>
            <p:cNvSpPr/>
            <p:nvPr/>
          </p:nvSpPr>
          <p:spPr>
            <a:xfrm>
              <a:off x="1895" y="207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5" name="直接连接符 44055"/>
            <p:cNvSpPr/>
            <p:nvPr/>
          </p:nvSpPr>
          <p:spPr>
            <a:xfrm>
              <a:off x="1898" y="221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6" name="文本框 44056"/>
            <p:cNvSpPr txBox="1"/>
            <p:nvPr/>
          </p:nvSpPr>
          <p:spPr>
            <a:xfrm>
              <a:off x="2049" y="206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57" name="直接连接符 44057"/>
            <p:cNvSpPr/>
            <p:nvPr/>
          </p:nvSpPr>
          <p:spPr>
            <a:xfrm flipV="1">
              <a:off x="1462" y="509"/>
              <a:ext cx="415" cy="405"/>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58" name="文本框 44058"/>
            <p:cNvSpPr txBox="1"/>
            <p:nvPr/>
          </p:nvSpPr>
          <p:spPr>
            <a:xfrm>
              <a:off x="2046" y="1271"/>
              <a:ext cx="289"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59" name="文本框 44059"/>
            <p:cNvSpPr txBox="1"/>
            <p:nvPr/>
          </p:nvSpPr>
          <p:spPr>
            <a:xfrm>
              <a:off x="1680" y="269"/>
              <a:ext cx="966" cy="26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二级间接索引</a:t>
              </a:r>
              <a:endParaRPr lang="zh-CN" altLang="en-US" sz="1600">
                <a:solidFill>
                  <a:schemeClr val="tx1"/>
                </a:solidFill>
                <a:latin typeface="Times New Roman" panose="02020603050405020304" charset="0"/>
                <a:ea typeface="宋体" panose="02010600030101010101" pitchFamily="2" charset="-122"/>
              </a:endParaRPr>
            </a:p>
          </p:txBody>
        </p:sp>
        <p:sp>
          <p:nvSpPr>
            <p:cNvPr id="44060" name="文本框 44060"/>
            <p:cNvSpPr txBox="1"/>
            <p:nvPr/>
          </p:nvSpPr>
          <p:spPr>
            <a:xfrm>
              <a:off x="3639" y="235"/>
              <a:ext cx="387"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61" name="文本框 44061"/>
            <p:cNvSpPr txBox="1"/>
            <p:nvPr/>
          </p:nvSpPr>
          <p:spPr>
            <a:xfrm>
              <a:off x="3640" y="62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62" name="直接连接符 44062"/>
            <p:cNvSpPr/>
            <p:nvPr/>
          </p:nvSpPr>
          <p:spPr>
            <a:xfrm flipV="1">
              <a:off x="3368" y="237"/>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63" name="直接连接符 44063"/>
            <p:cNvSpPr/>
            <p:nvPr/>
          </p:nvSpPr>
          <p:spPr>
            <a:xfrm>
              <a:off x="3361" y="63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64" name="文本框 44064"/>
            <p:cNvSpPr txBox="1"/>
            <p:nvPr/>
          </p:nvSpPr>
          <p:spPr>
            <a:xfrm>
              <a:off x="3712" y="44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65" name="文本框 44065"/>
            <p:cNvSpPr txBox="1"/>
            <p:nvPr/>
          </p:nvSpPr>
          <p:spPr>
            <a:xfrm>
              <a:off x="2828" y="258"/>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66" name="直接连接符 44066"/>
            <p:cNvSpPr/>
            <p:nvPr/>
          </p:nvSpPr>
          <p:spPr>
            <a:xfrm>
              <a:off x="2828" y="356"/>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67" name="直接连接符 44067"/>
            <p:cNvSpPr/>
            <p:nvPr/>
          </p:nvSpPr>
          <p:spPr>
            <a:xfrm>
              <a:off x="2832" y="445"/>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68" name="直接连接符 44068"/>
            <p:cNvSpPr/>
            <p:nvPr/>
          </p:nvSpPr>
          <p:spPr>
            <a:xfrm>
              <a:off x="2835" y="591"/>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69" name="文本框 44069"/>
            <p:cNvSpPr txBox="1"/>
            <p:nvPr/>
          </p:nvSpPr>
          <p:spPr>
            <a:xfrm>
              <a:off x="3013" y="44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70" name="文本框 44070"/>
            <p:cNvSpPr txBox="1"/>
            <p:nvPr/>
          </p:nvSpPr>
          <p:spPr>
            <a:xfrm>
              <a:off x="3008" y="741"/>
              <a:ext cx="290"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71" name="直接连接符 44071"/>
            <p:cNvSpPr/>
            <p:nvPr/>
          </p:nvSpPr>
          <p:spPr>
            <a:xfrm flipV="1">
              <a:off x="2371" y="26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72" name="文本框 44072"/>
            <p:cNvSpPr txBox="1"/>
            <p:nvPr/>
          </p:nvSpPr>
          <p:spPr>
            <a:xfrm>
              <a:off x="3569" y="0"/>
              <a:ext cx="581" cy="18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磁盘块</a:t>
              </a:r>
              <a:endParaRPr lang="zh-CN" altLang="en-US" sz="1600">
                <a:solidFill>
                  <a:schemeClr val="tx1"/>
                </a:solidFill>
                <a:latin typeface="Times New Roman" panose="02020603050405020304" charset="0"/>
                <a:ea typeface="宋体" panose="02010600030101010101" pitchFamily="2" charset="-122"/>
              </a:endParaRPr>
            </a:p>
          </p:txBody>
        </p:sp>
        <p:sp>
          <p:nvSpPr>
            <p:cNvPr id="44073" name="文本框 44073"/>
            <p:cNvSpPr txBox="1"/>
            <p:nvPr/>
          </p:nvSpPr>
          <p:spPr>
            <a:xfrm>
              <a:off x="3636" y="129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44074" name="文本框 44074"/>
            <p:cNvSpPr txBox="1"/>
            <p:nvPr/>
          </p:nvSpPr>
          <p:spPr>
            <a:xfrm>
              <a:off x="3714" y="113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75" name="文本框 44075"/>
            <p:cNvSpPr txBox="1"/>
            <p:nvPr/>
          </p:nvSpPr>
          <p:spPr>
            <a:xfrm>
              <a:off x="2826" y="92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76" name="直接连接符 44076"/>
            <p:cNvSpPr/>
            <p:nvPr/>
          </p:nvSpPr>
          <p:spPr>
            <a:xfrm>
              <a:off x="2826" y="102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77" name="直接连接符 44077"/>
            <p:cNvSpPr/>
            <p:nvPr/>
          </p:nvSpPr>
          <p:spPr>
            <a:xfrm>
              <a:off x="2830" y="111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78" name="直接连接符 44078"/>
            <p:cNvSpPr/>
            <p:nvPr/>
          </p:nvSpPr>
          <p:spPr>
            <a:xfrm>
              <a:off x="2833" y="125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79" name="文本框 44079"/>
            <p:cNvSpPr txBox="1"/>
            <p:nvPr/>
          </p:nvSpPr>
          <p:spPr>
            <a:xfrm>
              <a:off x="2993" y="111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80" name="直接连接符 44080"/>
            <p:cNvSpPr/>
            <p:nvPr/>
          </p:nvSpPr>
          <p:spPr>
            <a:xfrm>
              <a:off x="3346" y="96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81" name="文本框 44081"/>
            <p:cNvSpPr txBox="1"/>
            <p:nvPr/>
          </p:nvSpPr>
          <p:spPr>
            <a:xfrm>
              <a:off x="3625" y="95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82" name="直接连接符 44082"/>
            <p:cNvSpPr/>
            <p:nvPr/>
          </p:nvSpPr>
          <p:spPr>
            <a:xfrm>
              <a:off x="3346" y="130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83" name="直接连接符 44083"/>
            <p:cNvSpPr/>
            <p:nvPr/>
          </p:nvSpPr>
          <p:spPr>
            <a:xfrm>
              <a:off x="2288" y="92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84" name="文本框 44084"/>
            <p:cNvSpPr txBox="1"/>
            <p:nvPr/>
          </p:nvSpPr>
          <p:spPr>
            <a:xfrm>
              <a:off x="3642" y="158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85" name="文本框 44085"/>
            <p:cNvSpPr txBox="1"/>
            <p:nvPr/>
          </p:nvSpPr>
          <p:spPr>
            <a:xfrm>
              <a:off x="3644" y="197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86" name="直接连接符 44086"/>
            <p:cNvSpPr/>
            <p:nvPr/>
          </p:nvSpPr>
          <p:spPr>
            <a:xfrm flipV="1">
              <a:off x="3371" y="1588"/>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87" name="直接连接符 44087"/>
            <p:cNvSpPr/>
            <p:nvPr/>
          </p:nvSpPr>
          <p:spPr>
            <a:xfrm>
              <a:off x="3365" y="198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88" name="文本框 44088"/>
            <p:cNvSpPr txBox="1"/>
            <p:nvPr/>
          </p:nvSpPr>
          <p:spPr>
            <a:xfrm>
              <a:off x="3724" y="17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89" name="文本框 44089"/>
            <p:cNvSpPr txBox="1"/>
            <p:nvPr/>
          </p:nvSpPr>
          <p:spPr>
            <a:xfrm>
              <a:off x="2831" y="1608"/>
              <a:ext cx="582"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90" name="直接连接符 44090"/>
            <p:cNvSpPr/>
            <p:nvPr/>
          </p:nvSpPr>
          <p:spPr>
            <a:xfrm>
              <a:off x="2831" y="1706"/>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91" name="直接连接符 44091"/>
            <p:cNvSpPr/>
            <p:nvPr/>
          </p:nvSpPr>
          <p:spPr>
            <a:xfrm>
              <a:off x="2835" y="1795"/>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92" name="直接连接符 44092"/>
            <p:cNvSpPr/>
            <p:nvPr/>
          </p:nvSpPr>
          <p:spPr>
            <a:xfrm>
              <a:off x="2838" y="1941"/>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93" name="文本框 44093"/>
            <p:cNvSpPr txBox="1"/>
            <p:nvPr/>
          </p:nvSpPr>
          <p:spPr>
            <a:xfrm>
              <a:off x="3016" y="179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94" name="文本框 44094"/>
            <p:cNvSpPr txBox="1"/>
            <p:nvPr/>
          </p:nvSpPr>
          <p:spPr>
            <a:xfrm>
              <a:off x="3012" y="20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95" name="直接连接符 44095"/>
            <p:cNvSpPr/>
            <p:nvPr/>
          </p:nvSpPr>
          <p:spPr>
            <a:xfrm flipV="1">
              <a:off x="2374" y="161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96" name="文本框 44096"/>
            <p:cNvSpPr txBox="1"/>
            <p:nvPr/>
          </p:nvSpPr>
          <p:spPr>
            <a:xfrm>
              <a:off x="3639" y="264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44097" name="文本框 44097"/>
            <p:cNvSpPr txBox="1"/>
            <p:nvPr/>
          </p:nvSpPr>
          <p:spPr>
            <a:xfrm>
              <a:off x="3726" y="248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098" name="文本框 44098"/>
            <p:cNvSpPr txBox="1"/>
            <p:nvPr/>
          </p:nvSpPr>
          <p:spPr>
            <a:xfrm>
              <a:off x="2829" y="227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099" name="直接连接符 44099"/>
            <p:cNvSpPr/>
            <p:nvPr/>
          </p:nvSpPr>
          <p:spPr>
            <a:xfrm>
              <a:off x="2829" y="237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0" name="直接连接符 44100"/>
            <p:cNvSpPr/>
            <p:nvPr/>
          </p:nvSpPr>
          <p:spPr>
            <a:xfrm>
              <a:off x="2833" y="246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1" name="直接连接符 44101"/>
            <p:cNvSpPr/>
            <p:nvPr/>
          </p:nvSpPr>
          <p:spPr>
            <a:xfrm>
              <a:off x="2836" y="260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2" name="文本框 44102"/>
            <p:cNvSpPr txBox="1"/>
            <p:nvPr/>
          </p:nvSpPr>
          <p:spPr>
            <a:xfrm>
              <a:off x="3014" y="246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44103" name="直接连接符 44103"/>
            <p:cNvSpPr/>
            <p:nvPr/>
          </p:nvSpPr>
          <p:spPr>
            <a:xfrm>
              <a:off x="3349" y="231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4" name="文本框 44104"/>
            <p:cNvSpPr txBox="1"/>
            <p:nvPr/>
          </p:nvSpPr>
          <p:spPr>
            <a:xfrm>
              <a:off x="3628" y="230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44105" name="直接连接符 44105"/>
            <p:cNvSpPr/>
            <p:nvPr/>
          </p:nvSpPr>
          <p:spPr>
            <a:xfrm>
              <a:off x="3349" y="265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6" name="直接连接符 44106"/>
            <p:cNvSpPr/>
            <p:nvPr/>
          </p:nvSpPr>
          <p:spPr>
            <a:xfrm>
              <a:off x="2291" y="227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7" name="直接连接符 44107"/>
            <p:cNvSpPr/>
            <p:nvPr/>
          </p:nvSpPr>
          <p:spPr>
            <a:xfrm>
              <a:off x="1367" y="1300"/>
              <a:ext cx="517" cy="5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08" name="文本框 44108"/>
            <p:cNvSpPr txBox="1"/>
            <p:nvPr/>
          </p:nvSpPr>
          <p:spPr>
            <a:xfrm>
              <a:off x="2640" y="18"/>
              <a:ext cx="923" cy="23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anose="02010600030101010101" pitchFamily="2" charset="-122"/>
                </a:rPr>
                <a:t>一级间接索引</a:t>
              </a:r>
              <a:endParaRPr lang="zh-CN" altLang="en-US" sz="1600">
                <a:solidFill>
                  <a:schemeClr val="tx1"/>
                </a:solidFill>
                <a:latin typeface="Times New Roman" panose="02020603050405020304" charset="0"/>
                <a:ea typeface="宋体" panose="02010600030101010101" pitchFamily="2" charset="-122"/>
              </a:endParaRPr>
            </a:p>
          </p:txBody>
        </p:sp>
        <p:sp>
          <p:nvSpPr>
            <p:cNvPr id="44109" name="直接连接符 44109"/>
            <p:cNvSpPr/>
            <p:nvPr/>
          </p:nvSpPr>
          <p:spPr>
            <a:xfrm>
              <a:off x="540" y="1582"/>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110" name="文本框 44110"/>
            <p:cNvSpPr txBox="1"/>
            <p:nvPr/>
          </p:nvSpPr>
          <p:spPr>
            <a:xfrm>
              <a:off x="872" y="666"/>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rPr>
                <a:t>...</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sp>
          <p:nvSpPr>
            <p:cNvPr id="44111" name="文本框 44111"/>
            <p:cNvSpPr txBox="1"/>
            <p:nvPr/>
          </p:nvSpPr>
          <p:spPr>
            <a:xfrm>
              <a:off x="872" y="1402"/>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rPr>
                <a:t>...</a:t>
              </a:r>
              <a:endParaRPr lang="en-US" altLang="zh-CN" sz="1600">
                <a:solidFill>
                  <a:schemeClr val="tx1"/>
                </a:solidFill>
                <a:latin typeface="Arial" panose="02080604020202020204" pitchFamily="34" charset="0"/>
                <a:ea typeface="宋体" panose="02010600030101010101" pitchFamily="2" charset="-122"/>
                <a:sym typeface="MT Extra" panose="05050102010205020202" pitchFamily="2" charset="2"/>
              </a:endParaRPr>
            </a:p>
          </p:txBody>
        </p:sp>
      </p:grpSp>
      <p:sp>
        <p:nvSpPr>
          <p:cNvPr id="44113" name="文本框 44112"/>
          <p:cNvSpPr txBox="1"/>
          <p:nvPr/>
        </p:nvSpPr>
        <p:spPr>
          <a:xfrm>
            <a:off x="2422525" y="4787900"/>
            <a:ext cx="223202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二级间接索引文件结构</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1"/>
                                            </p:txEl>
                                          </p:spTgt>
                                        </p:tgtEl>
                                        <p:attrNameLst>
                                          <p:attrName>style.visibility</p:attrName>
                                        </p:attrNameLst>
                                      </p:cBhvr>
                                      <p:to>
                                        <p:strVal val="visible"/>
                                      </p:to>
                                    </p:set>
                                    <p:anim calcmode="lin" valueType="num">
                                      <p:cBhvr additive="base">
                                        <p:cTn id="7" dur="1000" fill="hold"/>
                                        <p:tgtEl>
                                          <p:spTgt spid="4403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1+#ppt_w/2"/>
                                          </p:val>
                                        </p:tav>
                                        <p:tav tm="100000">
                                          <p:val>
                                            <p:strVal val="#ppt_x"/>
                                          </p:val>
                                        </p:tav>
                                      </p:tavLst>
                                    </p:anim>
                                    <p:anim calcmode="lin" valueType="num">
                                      <p:cBhvr additive="base">
                                        <p:cTn id="14"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4037">
                                            <p:txEl>
                                              <p:charRg st="0" end="92"/>
                                            </p:txEl>
                                          </p:spTgt>
                                        </p:tgtEl>
                                        <p:attrNameLst>
                                          <p:attrName>style.visibility</p:attrName>
                                        </p:attrNameLst>
                                      </p:cBhvr>
                                      <p:to>
                                        <p:strVal val="visible"/>
                                      </p:to>
                                    </p:set>
                                    <p:anim calcmode="lin" valueType="num">
                                      <p:cBhvr additive="base">
                                        <p:cTn id="23" dur="1000" fill="hold"/>
                                        <p:tgtEl>
                                          <p:spTgt spid="44037">
                                            <p:txEl>
                                              <p:charRg st="0" end="9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4037">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7" grpId="0" build="p"/>
      <p:bldP spid="441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图片 33793"/>
          <p:cNvPicPr>
            <a:picLocks noChangeAspect="1"/>
          </p:cNvPicPr>
          <p:nvPr/>
        </p:nvPicPr>
        <p:blipFill>
          <a:blip r:embed="rId1"/>
          <a:stretch>
            <a:fillRect/>
          </a:stretch>
        </p:blipFill>
        <p:spPr>
          <a:xfrm>
            <a:off x="234950" y="546100"/>
            <a:ext cx="8534400" cy="5965825"/>
          </a:xfrm>
          <a:prstGeom prst="rect">
            <a:avLst/>
          </a:prstGeom>
          <a:noFill/>
          <a:ln w="9525">
            <a:noFill/>
            <a:miter/>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b="0">
                <a:solidFill>
                  <a:srgbClr val="990000"/>
                </a:solidFill>
                <a:latin typeface="Times New Roman" panose="02020603050405020304" charset="0"/>
                <a:ea typeface="宋体" panose="02010600030101010101" pitchFamily="2" charset="-122"/>
              </a:rPr>
              <a:t>几种文件物理结构的比较</a:t>
            </a:r>
            <a:endParaRPr lang="zh-CN" altLang="en-US" sz="3200" b="0">
              <a:solidFill>
                <a:srgbClr val="990000"/>
              </a:solidFill>
              <a:latin typeface="Times New Roman" panose="02020603050405020304" charset="0"/>
              <a:ea typeface="宋体" panose="02010600030101010101" pitchFamily="2" charset="-122"/>
            </a:endParaRPr>
          </a:p>
        </p:txBody>
      </p:sp>
      <p:sp>
        <p:nvSpPr>
          <p:cNvPr id="34819" name="文本占位符 34818"/>
          <p:cNvSpPr>
            <a:spLocks noGrp="1"/>
          </p:cNvSpPr>
          <p:nvPr>
            <p:ph idx="1"/>
          </p:nvPr>
        </p:nvSpPr>
        <p:spPr>
          <a:xfrm>
            <a:off x="304800" y="1600200"/>
            <a:ext cx="8458200" cy="3989070"/>
          </a:xfrm>
        </p:spPr>
        <p:txBody>
          <a:bodyPr>
            <a:spAutoFit/>
          </a:bodyPr>
          <a:p>
            <a:pPr fontAlgn="base">
              <a:lnSpc>
                <a:spcPct val="110000"/>
              </a:lnSpc>
            </a:pPr>
            <a:r>
              <a:rPr lang="zh-CN" altLang="en-US" strike="noStrike" noProof="1" dirty="0">
                <a:solidFill>
                  <a:schemeClr val="tx1"/>
                </a:solidFill>
                <a:effectLst/>
                <a:latin typeface="Times New Roman" panose="02020603050405020304" charset="0"/>
              </a:rPr>
              <a:t>连续文件的优点是不需要额外的空间开销，只要在文件目录中指出文件的大小和首块的块号即可，对顺序的访问效率很高。适应于顺序存取和随机存取。</a:t>
            </a:r>
            <a:endParaRPr lang="zh-CN" altLang="en-US" strike="noStrike" noProof="1" dirty="0">
              <a:solidFill>
                <a:schemeClr val="tx1"/>
              </a:solidFill>
              <a:effectLst/>
              <a:latin typeface="Times New Roman" panose="02020603050405020304" charset="0"/>
            </a:endParaRPr>
          </a:p>
          <a:p>
            <a:pPr fontAlgn="base">
              <a:lnSpc>
                <a:spcPct val="110000"/>
              </a:lnSpc>
            </a:pPr>
            <a:r>
              <a:rPr lang="zh-CN" altLang="en-US" strike="noStrike" noProof="1" dirty="0">
                <a:solidFill>
                  <a:schemeClr val="tx1"/>
                </a:solidFill>
                <a:effectLst/>
                <a:latin typeface="Times New Roman" panose="02020603050405020304" charset="0"/>
              </a:rPr>
              <a:t>缺点是动态地增长和缩小系统开销很大；文件创建时要求用户提供文件的大小；存储空间浪费较大。</a:t>
            </a:r>
            <a:endParaRPr lang="zh-CN" altLang="en-US" strike="noStrike" noProof="1" dirty="0">
              <a:solidFill>
                <a:schemeClr val="tx1"/>
              </a:solidFill>
              <a:effectLst/>
              <a:latin typeface="Times New Roman" panose="02020603050405020304"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35841"/>
          <p:cNvSpPr>
            <a:spLocks noGrp="1"/>
          </p:cNvSpPr>
          <p:nvPr>
            <p:ph idx="1"/>
          </p:nvPr>
        </p:nvSpPr>
        <p:spPr/>
        <p:txBody>
          <a:bodyPr>
            <a:spAutoFit/>
          </a:bodyPr>
          <a:p>
            <a:pPr fontAlgn="base">
              <a:lnSpc>
                <a:spcPct val="110000"/>
              </a:lnSpc>
            </a:pPr>
            <a:r>
              <a:rPr lang="zh-CN" altLang="en-US" strike="noStrike" noProof="1">
                <a:solidFill>
                  <a:schemeClr val="tx1"/>
                </a:solidFill>
                <a:effectLst/>
                <a:latin typeface="Times New Roman" panose="02020603050405020304" charset="0"/>
              </a:rPr>
              <a:t>串联文件克服了连续文件的不足之处，但文件的随机访问系统开销较大。适应于顺序访问的文件。</a:t>
            </a:r>
            <a:endParaRPr lang="zh-CN" altLang="en-US" strike="noStrike" noProof="1">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2">
                                            <p:txEl>
                                              <p:charRg st="0" end="44"/>
                                            </p:txEl>
                                          </p:spTgt>
                                        </p:tgtEl>
                                        <p:attrNameLst>
                                          <p:attrName>style.visibility</p:attrName>
                                        </p:attrNameLst>
                                      </p:cBhvr>
                                      <p:to>
                                        <p:strVal val="visible"/>
                                      </p:to>
                                    </p:set>
                                    <p:animEffect transition="in" filter="blinds(horizontal)">
                                      <p:cBhvr>
                                        <p:cTn id="7" dur="500"/>
                                        <p:tgtEl>
                                          <p:spTgt spid="35842">
                                            <p:txEl>
                                              <p:charRg st="0"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idx="1"/>
          </p:nvPr>
        </p:nvSpPr>
        <p:spPr>
          <a:xfrm>
            <a:off x="381000" y="1163638"/>
            <a:ext cx="8388350" cy="3485515"/>
          </a:xfrm>
        </p:spPr>
        <p:txBody>
          <a:bodyPr>
            <a:spAutoFit/>
          </a:bodyPr>
          <a:p>
            <a:pPr fontAlgn="base">
              <a:lnSpc>
                <a:spcPct val="110000"/>
              </a:lnSpc>
            </a:pPr>
            <a:r>
              <a:rPr lang="zh-CN" altLang="en-US" strike="noStrike" noProof="1">
                <a:solidFill>
                  <a:schemeClr val="tx1"/>
                </a:solidFill>
                <a:effectLst/>
                <a:latin typeface="Times New Roman" panose="02020603050405020304" charset="0"/>
              </a:rPr>
              <a:t>索引文件既适应于顺序存访问，也适应于随机访问，是一种比较好的文件物理结构，但要有用于索引表的空间开销和文件索引的时间开销。</a:t>
            </a:r>
            <a:r>
              <a:rPr lang="x-none" altLang="zh-CN" strike="noStrike" noProof="1">
                <a:solidFill>
                  <a:schemeClr val="tx1"/>
                </a:solidFill>
                <a:effectLst/>
                <a:latin typeface="Times New Roman" panose="02020603050405020304" charset="0"/>
              </a:rPr>
              <a:t>要考虑如何有效的存储和访问索引表。</a:t>
            </a:r>
            <a:endParaRPr lang="x-none" altLang="zh-CN" strike="noStrike" noProof="1">
              <a:solidFill>
                <a:schemeClr val="tx1"/>
              </a:solidFill>
              <a:effectLst/>
              <a:latin typeface="Times New Roman" panose="02020603050405020304" charset="0"/>
            </a:endParaRPr>
          </a:p>
          <a:p>
            <a:pPr fontAlgn="base">
              <a:lnSpc>
                <a:spcPct val="110000"/>
              </a:lnSpc>
            </a:pPr>
            <a:r>
              <a:rPr lang="en-US" altLang="zh-CN" strike="noStrike" noProof="1">
                <a:solidFill>
                  <a:schemeClr val="tx1"/>
                </a:solidFill>
                <a:effectLst/>
                <a:latin typeface="Times New Roman" panose="02020603050405020304" charset="0"/>
              </a:rPr>
              <a:t>UNIX</a:t>
            </a:r>
            <a:r>
              <a:rPr lang="x-none" altLang="en-US" strike="noStrike" noProof="1">
                <a:solidFill>
                  <a:schemeClr val="tx1"/>
                </a:solidFill>
                <a:effectLst/>
                <a:latin typeface="Times New Roman" panose="02020603050405020304" charset="0"/>
              </a:rPr>
              <a:t>文件</a:t>
            </a:r>
            <a:r>
              <a:rPr lang="zh-CN" altLang="en-US" strike="noStrike" noProof="1">
                <a:solidFill>
                  <a:schemeClr val="tx1"/>
                </a:solidFill>
                <a:effectLst/>
                <a:latin typeface="Times New Roman" panose="02020603050405020304" charset="0"/>
              </a:rPr>
              <a:t>系统是使用索引结构</a:t>
            </a:r>
            <a:r>
              <a:rPr lang="x-none" altLang="zh-CN" strike="noStrike" noProof="1">
                <a:solidFill>
                  <a:schemeClr val="tx1"/>
                </a:solidFill>
                <a:effectLst/>
                <a:latin typeface="Times New Roman" panose="02020603050405020304" charset="0"/>
              </a:rPr>
              <a:t>的</a:t>
            </a:r>
            <a:r>
              <a:rPr lang="zh-CN" altLang="en-US" strike="noStrike" noProof="1">
                <a:solidFill>
                  <a:schemeClr val="tx1"/>
                </a:solidFill>
                <a:effectLst/>
                <a:latin typeface="Times New Roman" panose="02020603050405020304" charset="0"/>
              </a:rPr>
              <a:t>成功例子</a:t>
            </a:r>
            <a:endParaRPr lang="zh-CN" altLang="en-US" strike="noStrike" noProof="1">
              <a:solidFill>
                <a:schemeClr val="tx1"/>
              </a:solidFill>
              <a:effectLst/>
              <a:latin typeface="Times New Roman" panose="02020603050405020304"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17</a:t>
            </a:r>
            <a:endParaRPr lang="en-US" altLang="zh-CN" b="0">
              <a:solidFill>
                <a:schemeClr val="tx2"/>
              </a:solidFill>
              <a:latin typeface="Times New Roman" panose="02020603050405020304" charset="0"/>
              <a:ea typeface="宋体" panose="02010600030101010101" pitchFamily="2" charset="-122"/>
            </a:endParaRPr>
          </a:p>
        </p:txBody>
      </p:sp>
      <p:sp>
        <p:nvSpPr>
          <p:cNvPr id="38915" name="矩形 38914"/>
          <p:cNvSpPr/>
          <p:nvPr/>
        </p:nvSpPr>
        <p:spPr>
          <a:xfrm>
            <a:off x="416560" y="1408430"/>
            <a:ext cx="8086090" cy="3227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anose="02010600030101010101" pitchFamily="2" charset="-122"/>
                <a:cs typeface="+mn-cs"/>
              </a:rPr>
              <a:t>习题</a:t>
            </a:r>
            <a:r>
              <a:rPr lang="en-US" altLang="zh-CN" strike="noStrike" noProof="1">
                <a:solidFill>
                  <a:schemeClr val="tx1"/>
                </a:solidFill>
                <a:latin typeface="Times New Roman" panose="02020603050405020304" charset="0"/>
                <a:ea typeface="宋体" panose="02010600030101010101" pitchFamily="2" charset="-122"/>
                <a:cs typeface="+mn-cs"/>
              </a:rPr>
              <a:t>9-9</a:t>
            </a:r>
            <a:endParaRPr lang="en-US" altLang="zh-CN"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某系统磁盘块大小为</a:t>
            </a:r>
            <a:r>
              <a:rPr lang="en-US" altLang="zh-CN" sz="2400" strike="noStrike" noProof="1">
                <a:solidFill>
                  <a:schemeClr val="tx1"/>
                </a:solidFill>
                <a:latin typeface="Times New Roman" panose="02020603050405020304" charset="0"/>
                <a:ea typeface="宋体" panose="02010600030101010101" pitchFamily="2" charset="-122"/>
                <a:cs typeface="+mn-cs"/>
              </a:rPr>
              <a:t>512B</a:t>
            </a:r>
            <a:r>
              <a:rPr lang="zh-CN" altLang="en-US" sz="2400" strike="noStrike" noProof="1">
                <a:solidFill>
                  <a:schemeClr val="tx1"/>
                </a:solidFill>
                <a:latin typeface="Times New Roman" panose="02020603050405020304" charset="0"/>
                <a:ea typeface="宋体" panose="02010600030101010101" pitchFamily="2" charset="-122"/>
                <a:cs typeface="+mn-cs"/>
              </a:rPr>
              <a:t>，文件</a:t>
            </a:r>
            <a:r>
              <a:rPr lang="en-US" altLang="zh-CN" sz="2400" strike="noStrike" noProof="1">
                <a:solidFill>
                  <a:schemeClr val="tx1"/>
                </a:solidFill>
                <a:latin typeface="Times New Roman" panose="02020603050405020304" charset="0"/>
                <a:ea typeface="宋体" panose="02010600030101010101" pitchFamily="2" charset="-122"/>
                <a:cs typeface="+mn-cs"/>
              </a:rPr>
              <a:t>A</a:t>
            </a:r>
            <a:r>
              <a:rPr lang="zh-CN" altLang="en-US" sz="2400" strike="noStrike" noProof="1">
                <a:solidFill>
                  <a:schemeClr val="tx1"/>
                </a:solidFill>
                <a:latin typeface="Times New Roman" panose="02020603050405020304" charset="0"/>
                <a:ea typeface="宋体" panose="02010600030101010101" pitchFamily="2" charset="-122"/>
                <a:cs typeface="+mn-cs"/>
              </a:rPr>
              <a:t>共有</a:t>
            </a:r>
            <a:r>
              <a:rPr lang="en-US" altLang="zh-CN" sz="2400" strike="noStrike" noProof="1">
                <a:solidFill>
                  <a:schemeClr val="tx1"/>
                </a:solidFill>
                <a:latin typeface="Times New Roman" panose="02020603050405020304" charset="0"/>
                <a:ea typeface="宋体" panose="02010600030101010101" pitchFamily="2" charset="-122"/>
                <a:cs typeface="+mn-cs"/>
              </a:rPr>
              <a:t>10</a:t>
            </a:r>
            <a:r>
              <a:rPr lang="zh-CN" altLang="en-US" sz="2400" strike="noStrike" noProof="1">
                <a:solidFill>
                  <a:schemeClr val="tx1"/>
                </a:solidFill>
                <a:latin typeface="Times New Roman" panose="02020603050405020304" charset="0"/>
                <a:ea typeface="宋体" panose="02010600030101010101" pitchFamily="2" charset="-122"/>
                <a:cs typeface="+mn-cs"/>
              </a:rPr>
              <a:t>个逻辑记录</a:t>
            </a:r>
            <a:r>
              <a:rPr lang="en-US" altLang="zh-CN" sz="2400" strike="noStrike" noProof="1">
                <a:solidFill>
                  <a:schemeClr val="tx1"/>
                </a:solidFill>
                <a:latin typeface="Times New Roman" panose="02020603050405020304" charset="0"/>
                <a:ea typeface="宋体" panose="02010600030101010101" pitchFamily="2" charset="-122"/>
                <a:cs typeface="+mn-cs"/>
              </a:rPr>
              <a:t>(r0~r9)</a:t>
            </a:r>
            <a:r>
              <a:rPr lang="zh-CN" altLang="en-US" sz="2400" strike="noStrike" noProof="1">
                <a:solidFill>
                  <a:schemeClr val="tx1"/>
                </a:solidFill>
                <a:latin typeface="Times New Roman" panose="02020603050405020304" charset="0"/>
                <a:ea typeface="宋体" panose="02010600030101010101" pitchFamily="2" charset="-122"/>
                <a:cs typeface="+mn-cs"/>
              </a:rPr>
              <a:t>，逻辑记录大小与磁盘块大小相同。回答如下问题：</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anose="02010600030101010101" pitchFamily="2" charset="-122"/>
                <a:cs typeface="+mn-cs"/>
              </a:rPr>
              <a:t>1</a:t>
            </a:r>
            <a:r>
              <a:rPr lang="zh-CN" altLang="en-US" sz="2400" strike="noStrike" noProof="1">
                <a:solidFill>
                  <a:schemeClr val="tx1"/>
                </a:solidFill>
                <a:latin typeface="Times New Roman" panose="02020603050405020304" charset="0"/>
                <a:ea typeface="宋体" panose="02010600030101010101" pitchFamily="2" charset="-122"/>
                <a:cs typeface="+mn-cs"/>
              </a:rPr>
              <a:t>）画出文件</a:t>
            </a:r>
            <a:r>
              <a:rPr lang="en-US" altLang="zh-CN" sz="2400" strike="noStrike" noProof="1">
                <a:solidFill>
                  <a:schemeClr val="tx1"/>
                </a:solidFill>
                <a:latin typeface="Times New Roman" panose="02020603050405020304" charset="0"/>
                <a:ea typeface="宋体" panose="02010600030101010101" pitchFamily="2" charset="-122"/>
                <a:cs typeface="+mn-cs"/>
              </a:rPr>
              <a:t>A</a:t>
            </a:r>
            <a:r>
              <a:rPr lang="zh-CN" altLang="en-US" sz="2400" strike="noStrike" noProof="1">
                <a:solidFill>
                  <a:schemeClr val="tx1"/>
                </a:solidFill>
                <a:latin typeface="Times New Roman" panose="02020603050405020304" charset="0"/>
                <a:ea typeface="宋体" panose="02010600030101010101" pitchFamily="2" charset="-122"/>
                <a:cs typeface="+mn-cs"/>
              </a:rPr>
              <a:t>的索引文件结构（磁盘块由读者确定）</a:t>
            </a:r>
            <a:endParaRPr lang="zh-CN" altLang="en-US" sz="2400" strike="noStrike" noProof="1">
              <a:solidFill>
                <a:schemeClr val="tx1"/>
              </a:solidFill>
              <a:latin typeface="Times New Roman" panose="02020603050405020304" charset="0"/>
              <a:ea typeface="宋体" panose="02010600030101010101"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anose="02010600030101010101" pitchFamily="2" charset="-122"/>
                <a:cs typeface="+mn-cs"/>
              </a:rPr>
              <a:t>2</a:t>
            </a:r>
            <a:r>
              <a:rPr lang="zh-CN" altLang="en-US" sz="2400" strike="noStrike" noProof="1">
                <a:solidFill>
                  <a:schemeClr val="tx1"/>
                </a:solidFill>
                <a:latin typeface="Times New Roman" panose="02020603050405020304" charset="0"/>
                <a:ea typeface="宋体" panose="02010600030101010101" pitchFamily="2" charset="-122"/>
                <a:cs typeface="+mn-cs"/>
              </a:rPr>
              <a:t>）当要读文件</a:t>
            </a:r>
            <a:r>
              <a:rPr lang="en-US" altLang="zh-CN" sz="2400" strike="noStrike" noProof="1">
                <a:solidFill>
                  <a:schemeClr val="tx1"/>
                </a:solidFill>
                <a:latin typeface="Times New Roman" panose="02020603050405020304" charset="0"/>
                <a:ea typeface="宋体" panose="02010600030101010101" pitchFamily="2" charset="-122"/>
                <a:cs typeface="+mn-cs"/>
              </a:rPr>
              <a:t>A</a:t>
            </a:r>
            <a:r>
              <a:rPr lang="zh-CN" altLang="en-US" sz="2400" strike="noStrike" noProof="1">
                <a:solidFill>
                  <a:schemeClr val="tx1"/>
                </a:solidFill>
                <a:latin typeface="Times New Roman" panose="02020603050405020304" charset="0"/>
                <a:ea typeface="宋体" panose="02010600030101010101" pitchFamily="2" charset="-122"/>
                <a:cs typeface="+mn-cs"/>
              </a:rPr>
              <a:t>的记录</a:t>
            </a:r>
            <a:r>
              <a:rPr lang="en-US" altLang="zh-CN" sz="2400" strike="noStrike" noProof="1">
                <a:solidFill>
                  <a:schemeClr val="tx1"/>
                </a:solidFill>
                <a:latin typeface="Times New Roman" panose="02020603050405020304" charset="0"/>
                <a:ea typeface="宋体" panose="02010600030101010101" pitchFamily="2" charset="-122"/>
                <a:cs typeface="+mn-cs"/>
              </a:rPr>
              <a:t>r5</a:t>
            </a:r>
            <a:r>
              <a:rPr lang="zh-CN" altLang="en-US" sz="2400" strike="noStrike" noProof="1">
                <a:solidFill>
                  <a:schemeClr val="tx1"/>
                </a:solidFill>
                <a:latin typeface="Times New Roman" panose="02020603050405020304" charset="0"/>
                <a:ea typeface="宋体" panose="02010600030101010101" pitchFamily="2" charset="-122"/>
                <a:cs typeface="+mn-cs"/>
              </a:rPr>
              <a:t>时，试问需进行多少次</a:t>
            </a:r>
            <a:r>
              <a:rPr lang="en-US" altLang="zh-CN" sz="2400" strike="noStrike" noProof="1">
                <a:solidFill>
                  <a:schemeClr val="tx1"/>
                </a:solidFill>
                <a:latin typeface="Times New Roman" panose="02020603050405020304" charset="0"/>
                <a:ea typeface="宋体" panose="02010600030101010101" pitchFamily="2" charset="-122"/>
                <a:cs typeface="+mn-cs"/>
              </a:rPr>
              <a:t>I/O</a:t>
            </a:r>
            <a:r>
              <a:rPr lang="zh-CN" altLang="en-US" sz="2400" strike="noStrike" noProof="1">
                <a:solidFill>
                  <a:schemeClr val="tx1"/>
                </a:solidFill>
                <a:latin typeface="Times New Roman" panose="02020603050405020304" charset="0"/>
                <a:ea typeface="宋体" panose="02010600030101010101" pitchFamily="2" charset="-122"/>
                <a:cs typeface="+mn-cs"/>
              </a:rPr>
              <a:t>操作，要求做必要的说明。</a:t>
            </a:r>
            <a:endParaRPr lang="zh-CN" altLang="en-US" sz="2400" strike="noStrike" noProof="1">
              <a:solidFill>
                <a:schemeClr val="tx1"/>
              </a:solidFill>
              <a:latin typeface="Times New Roman" panose="02020603050405020304" charset="0"/>
              <a:ea typeface="宋体" panose="02010600030101010101" pitchFamily="2" charset="-122"/>
              <a:cs typeface="+mn-cs"/>
              <a:sym typeface="+mn-ea"/>
            </a:endParaRPr>
          </a:p>
        </p:txBody>
      </p:sp>
      <p:sp>
        <p:nvSpPr>
          <p:cNvPr id="18434" name="标题 18433"/>
          <p:cNvSpPr>
            <a:spLocks noGrp="1"/>
          </p:cNvSpPr>
          <p:nvPr>
            <p:ph type="title"/>
          </p:nvPr>
        </p:nvSpPr>
        <p:spPr>
          <a:xfrm>
            <a:off x="501015" y="589280"/>
            <a:ext cx="8001635" cy="589280"/>
          </a:xfrm>
        </p:spPr>
        <p:txBody>
          <a:bodyPr vert="horz" wrap="square" anchor="b">
            <a:spAutoFit/>
          </a:bodyPr>
          <a:p>
            <a:pPr algn="l" fontAlgn="base"/>
            <a:r>
              <a:rPr lang="x-none" altLang="zh-CN" sz="3600" b="0" strike="noStrike" noProof="1">
                <a:solidFill>
                  <a:schemeClr val="tx1"/>
                </a:solidFill>
              </a:rPr>
              <a:t>课后习题</a:t>
            </a:r>
            <a:r>
              <a:rPr lang="en-US" altLang="x-none" sz="3600" b="0" strike="noStrike" noProof="1">
                <a:solidFill>
                  <a:schemeClr val="tx1"/>
                </a:solidFill>
              </a:rPr>
              <a:t>9</a:t>
            </a:r>
            <a:r>
              <a:rPr lang="x-none" altLang="zh-CN" sz="3600" b="0" strike="noStrike" noProof="1">
                <a:solidFill>
                  <a:schemeClr val="tx1"/>
                </a:solidFill>
              </a:rPr>
              <a:t> - 7，8，9，10</a:t>
            </a:r>
            <a:endParaRPr lang="x-none" altLang="zh-CN" sz="3600" b="0" strike="noStrike" noProof="1">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592138" y="2674938"/>
            <a:ext cx="8458200" cy="755650"/>
          </a:xfrm>
        </p:spPr>
        <p:txBody>
          <a:bodyPr vert="horz" wrap="square" anchor="b">
            <a:spAutoFit/>
          </a:bodyPr>
          <a:p>
            <a:pPr algn="ctr" fontAlgn="base"/>
            <a:r>
              <a:rPr lang="zh-CN" altLang="en-US" sz="4400" b="0" strike="noStrike" noProof="1">
                <a:solidFill>
                  <a:schemeClr val="tx1"/>
                </a:solidFill>
              </a:rPr>
              <a:t>文件存储空间的管理</a:t>
            </a:r>
            <a:endParaRPr lang="zh-CN" altLang="en-US" sz="4400" b="0" strike="noStrike" noProof="1">
              <a:solidFill>
                <a:schemeClr val="tx1"/>
              </a:solidFil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1"/>
          </p:cNvSpPr>
          <p:nvPr>
            <p:ph idx="1"/>
          </p:nvPr>
        </p:nvSpPr>
        <p:spPr>
          <a:xfrm>
            <a:off x="377825" y="1292225"/>
            <a:ext cx="8388350" cy="2813050"/>
          </a:xfrm>
        </p:spPr>
        <p:txBody>
          <a:bodyPr>
            <a:spAutoFit/>
          </a:bodyPr>
          <a:p>
            <a:pPr lvl="0"/>
            <a:r>
              <a:rPr lang="zh-CN" altLang="en-US" sz="2800" dirty="0">
                <a:solidFill>
                  <a:schemeClr val="tx1"/>
                </a:solidFill>
                <a:effectLst/>
              </a:rPr>
              <a:t>文件存储设备是分成若干个大小相等的物理块，并以块为单位来交换信息的</a:t>
            </a:r>
            <a:r>
              <a:rPr lang="zh-CN" altLang="en-US" sz="2800" dirty="0">
                <a:solidFill>
                  <a:schemeClr val="tx1"/>
                </a:solidFill>
                <a:effectLst/>
                <a:ea typeface="宋体" panose="02010600030101010101" pitchFamily="2" charset="-122"/>
              </a:rPr>
              <a:t>。</a:t>
            </a:r>
            <a:endParaRPr lang="zh-CN" altLang="en-US" sz="2800" dirty="0">
              <a:solidFill>
                <a:schemeClr val="tx1"/>
              </a:solidFill>
              <a:effectLst/>
              <a:ea typeface="宋体" panose="02010600030101010101" pitchFamily="2" charset="-122"/>
            </a:endParaRPr>
          </a:p>
          <a:p>
            <a:pPr lvl="0"/>
            <a:r>
              <a:rPr lang="zh-CN" altLang="zh-CN" sz="2800" dirty="0">
                <a:solidFill>
                  <a:schemeClr val="tx1"/>
                </a:solidFill>
                <a:effectLst/>
                <a:ea typeface="宋体" panose="02010600030101010101" pitchFamily="2" charset="-122"/>
              </a:rPr>
              <a:t>哪些块是空闲的；</a:t>
            </a:r>
            <a:endParaRPr lang="zh-CN" altLang="zh-CN" sz="2800" dirty="0">
              <a:solidFill>
                <a:schemeClr val="tx1"/>
              </a:solidFill>
              <a:effectLst/>
              <a:ea typeface="宋体" panose="02010600030101010101" pitchFamily="2" charset="-122"/>
            </a:endParaRPr>
          </a:p>
          <a:p>
            <a:pPr lvl="0"/>
            <a:r>
              <a:rPr lang="zh-CN" altLang="zh-CN" sz="2800" dirty="0">
                <a:solidFill>
                  <a:schemeClr val="tx1"/>
                </a:solidFill>
                <a:effectLst/>
                <a:ea typeface="宋体" panose="02010600030101010101" pitchFamily="2" charset="-122"/>
              </a:rPr>
              <a:t>哪些块已经分配出去；已经分配出去的块被哪些文件占有；（由文件目录解决）</a:t>
            </a:r>
            <a:endParaRPr lang="zh-CN" altLang="zh-CN" sz="2800" dirty="0">
              <a:solidFill>
                <a:schemeClr val="tx1"/>
              </a:solidFill>
              <a:effectLst/>
              <a:ea typeface="宋体" panose="02010600030101010101" pitchFamily="2" charset="-122"/>
            </a:endParaRPr>
          </a:p>
          <a:p>
            <a:pPr lvl="0"/>
            <a:r>
              <a:rPr lang="zh-CN" altLang="en-US" sz="2800" dirty="0">
                <a:solidFill>
                  <a:schemeClr val="tx1"/>
                </a:solidFill>
                <a:effectLst/>
              </a:rPr>
              <a:t>空闲块的组织，空闲块的分配与空闲块的回收</a:t>
            </a:r>
            <a:r>
              <a:rPr lang="zh-CN" altLang="en-US" sz="2800" dirty="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55298" name="文本框 20482"/>
          <p:cNvSpPr txBox="1"/>
          <p:nvPr/>
        </p:nvSpPr>
        <p:spPr>
          <a:xfrm>
            <a:off x="295275" y="4187825"/>
            <a:ext cx="5948363" cy="2116138"/>
          </a:xfrm>
          <a:prstGeom prst="rect">
            <a:avLst/>
          </a:prstGeom>
          <a:noFill/>
          <a:ln w="9525">
            <a:noFill/>
            <a:miter/>
          </a:ln>
        </p:spPr>
        <p:txBody>
          <a:bodyPr wrap="square" anchor="ctr">
            <a:spAutoFit/>
          </a:bodyPr>
          <a:p>
            <a:pPr lvl="0"/>
            <a:r>
              <a:rPr lang="zh-CN" altLang="en-US" sz="3200" dirty="0">
                <a:solidFill>
                  <a:srgbClr val="C00000"/>
                </a:solidFill>
              </a:rPr>
              <a:t>常用空闲块管理策略：</a:t>
            </a:r>
            <a:endParaRPr lang="zh-CN" altLang="en-US" sz="3200" dirty="0">
              <a:solidFill>
                <a:srgbClr val="C00000"/>
              </a:solidFill>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空闲文件目录</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空闲块链</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位示图</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p:txBody>
      </p:sp>
      <p:sp>
        <p:nvSpPr>
          <p:cNvPr id="52227" name="文本框 20483"/>
          <p:cNvSpPr txBox="1"/>
          <p:nvPr/>
        </p:nvSpPr>
        <p:spPr>
          <a:xfrm>
            <a:off x="293688" y="619125"/>
            <a:ext cx="4246562" cy="581025"/>
          </a:xfrm>
          <a:prstGeom prst="rect">
            <a:avLst/>
          </a:prstGeom>
          <a:noFill/>
          <a:ln w="9525">
            <a:noFill/>
            <a:miter/>
          </a:ln>
        </p:spPr>
        <p:txBody>
          <a:bodyPr wrap="none" anchor="t">
            <a:spAutoFit/>
          </a:bodyPr>
          <a:p>
            <a:pPr lvl="0" algn="ctr"/>
            <a:r>
              <a:rPr lang="zh-CN" altLang="en-US" sz="3200" dirty="0">
                <a:solidFill>
                  <a:srgbClr val="C00000"/>
                </a:solidFill>
                <a:latin typeface="Arial" panose="02080604020202020204" pitchFamily="34" charset="0"/>
                <a:ea typeface="宋体" panose="02010600030101010101" pitchFamily="2" charset="-122"/>
              </a:rPr>
              <a:t>文件存储空间的管理</a:t>
            </a:r>
            <a:r>
              <a:rPr lang="zh-CN" altLang="en-US" sz="3200" b="0" dirty="0">
                <a:solidFill>
                  <a:srgbClr val="C00000"/>
                </a:solidFill>
                <a:latin typeface="Arial" panose="02080604020202020204" pitchFamily="34" charset="0"/>
                <a:ea typeface="宋体" panose="02010600030101010101" pitchFamily="2" charset="-122"/>
              </a:rPr>
              <a:t>：</a:t>
            </a:r>
            <a:endParaRPr lang="zh-CN" altLang="en-US" sz="3200" b="0" dirty="0">
              <a:solidFill>
                <a:srgbClr val="C00000"/>
              </a:solidFill>
              <a:latin typeface="Arial" panose="02080604020202020204" pitchFamily="34" charset="0"/>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92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a:t>
            </a:r>
            <a:endParaRPr lang="en-US" altLang="zh-CN" b="0">
              <a:solidFill>
                <a:schemeClr val="tx2"/>
              </a:solidFill>
              <a:latin typeface="Times New Roman" panose="02020603050405020304" charset="0"/>
              <a:ea typeface="宋体" panose="02010600030101010101" pitchFamily="2" charset="-122"/>
            </a:endParaRPr>
          </a:p>
        </p:txBody>
      </p:sp>
      <p:sp>
        <p:nvSpPr>
          <p:cNvPr id="9219" name="矩形 9218"/>
          <p:cNvSpPr/>
          <p:nvPr/>
        </p:nvSpPr>
        <p:spPr>
          <a:xfrm>
            <a:off x="185728" y="567372"/>
            <a:ext cx="8710622" cy="59696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文件</a:t>
            </a:r>
            <a:endParaRPr lang="zh-CN" altLang="en-US" b="1" strike="noStrike" noProof="1">
              <a:solidFill>
                <a:srgbClr val="990000"/>
              </a:solidFill>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什么是文件 </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文件是在逻辑上具有完整意义的信息集合，</a:t>
            </a:r>
            <a:r>
              <a:rPr lang="x-none" altLang="zh-CN" sz="2400" strike="noStrike" noProof="1">
                <a:solidFill>
                  <a:schemeClr val="tx1"/>
                </a:solidFill>
                <a:effectLst/>
                <a:latin typeface="Times New Roman" panose="02020603050405020304" charset="0"/>
                <a:ea typeface="宋体" panose="02010600030101010101" pitchFamily="2" charset="-122"/>
                <a:cs typeface="+mn-ea"/>
              </a:rPr>
              <a:t>是文件系统存储和加工的逻辑部件。</a:t>
            </a:r>
            <a:r>
              <a:rPr lang="zh-CN" altLang="en-US" sz="2400" strike="noStrike" noProof="1">
                <a:solidFill>
                  <a:schemeClr val="tx1"/>
                </a:solidFill>
                <a:effectLst/>
                <a:latin typeface="Times New Roman" panose="02020603050405020304" charset="0"/>
                <a:ea typeface="宋体" panose="02010600030101010101" pitchFamily="2" charset="-122"/>
                <a:cs typeface="+mn-ea"/>
              </a:rPr>
              <a:t>它有一个名字以供标识，</a:t>
            </a:r>
            <a:r>
              <a:rPr lang="zh-CN" altLang="en-US" sz="2400" strike="sngStrike" noProof="1">
                <a:solidFill>
                  <a:schemeClr val="accent4"/>
                </a:solidFill>
                <a:effectLst/>
                <a:uFillTx/>
                <a:latin typeface="Times New Roman" panose="02020603050405020304" charset="0"/>
                <a:ea typeface="宋体" panose="02010600030101010101" pitchFamily="2" charset="-122"/>
                <a:cs typeface="+mn-ea"/>
              </a:rPr>
              <a:t>文件名是以字母开头的字母数字串</a:t>
            </a:r>
            <a:r>
              <a:rPr lang="x-none" altLang="zh-CN" sz="2400" strike="sngStrike" noProof="1">
                <a:solidFill>
                  <a:schemeClr val="accent4"/>
                </a:solidFill>
                <a:effectLst/>
                <a:uFillTx/>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sym typeface="+mn-ea"/>
              </a:rPr>
              <a:t>文件名是有若干约束的字符串</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构成文件的基本单位</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       信息项</a:t>
            </a:r>
            <a:r>
              <a:rPr lang="x-none"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strike="noStrike" noProof="1">
                <a:solidFill>
                  <a:schemeClr val="tx1"/>
                </a:solidFill>
                <a:effectLst/>
                <a:latin typeface="Times New Roman" panose="02020603050405020304" charset="0"/>
                <a:ea typeface="+mn-ea"/>
                <a:cs typeface="+mn-cs"/>
                <a:sym typeface="+mn-ea"/>
              </a:rPr>
              <a:t>单个字符或字节</a:t>
            </a:r>
            <a:r>
              <a:rPr lang="x-none"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、记录</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文件的其他描述</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文件是具有符号名的信息</a:t>
            </a:r>
            <a:r>
              <a:rPr lang="en-US" altLang="zh-CN" sz="2400" b="1" strike="noStrike" noProof="1">
                <a:solidFill>
                  <a:srgbClr val="000099"/>
                </a:solidFill>
                <a:effectLst/>
                <a:latin typeface="Times New Roman" panose="02020603050405020304" charset="0"/>
                <a:ea typeface="宋体" panose="02010600030101010101" pitchFamily="2" charset="-122"/>
                <a:cs typeface="+mn-cs"/>
              </a:rPr>
              <a:t>(</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数据</a:t>
            </a:r>
            <a:r>
              <a:rPr lang="en-US" altLang="zh-CN" sz="2400" b="1" strike="noStrike" noProof="1">
                <a:solidFill>
                  <a:srgbClr val="000099"/>
                </a:solidFill>
                <a:effectLst/>
                <a:latin typeface="Times New Roman" panose="02020603050405020304" charset="0"/>
                <a:ea typeface="宋体" panose="02010600030101010101" pitchFamily="2" charset="-122"/>
                <a:cs typeface="+mn-cs"/>
              </a:rPr>
              <a:t>)</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项的集合</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文件是具有符号名的记录的集合</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latin typeface="Times New Roman" panose="02020603050405020304" charset="0"/>
                <a:ea typeface="宋体" panose="02010600030101010101" pitchFamily="2" charset="-122"/>
                <a:cs typeface="+mn-cs"/>
              </a:rPr>
              <a:t>       </a:t>
            </a:r>
            <a:endParaRPr lang="zh-CN" altLang="en-US" sz="2400" b="1" strike="noStrike" noProof="1">
              <a:solidFill>
                <a:schemeClr val="tx1"/>
              </a:solidFill>
              <a:latin typeface="Times New Roman" panose="02020603050405020304" charset="0"/>
              <a:ea typeface="宋体" panose="02010600030101010101" pitchFamily="2" charset="-122"/>
            </a:endParaRPr>
          </a:p>
        </p:txBody>
      </p:sp>
      <p:sp>
        <p:nvSpPr>
          <p:cNvPr id="9220" name="矩形 92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文件系统概述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7"/>
                                            </p:txEl>
                                          </p:spTgt>
                                        </p:tgtEl>
                                        <p:attrNameLst>
                                          <p:attrName>style.visibility</p:attrName>
                                        </p:attrNameLst>
                                      </p:cBhvr>
                                      <p:to>
                                        <p:strVal val="visible"/>
                                      </p:to>
                                    </p:set>
                                    <p:anim calcmode="lin" valueType="num">
                                      <p:cBhvr additive="base">
                                        <p:cTn id="7" dur="1000" fill="hold"/>
                                        <p:tgtEl>
                                          <p:spTgt spid="9219">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charRg st="7" end="23"/>
                                            </p:txEl>
                                          </p:spTgt>
                                        </p:tgtEl>
                                        <p:attrNameLst>
                                          <p:attrName>style.visibility</p:attrName>
                                        </p:attrNameLst>
                                      </p:cBhvr>
                                      <p:to>
                                        <p:strVal val="visible"/>
                                      </p:to>
                                    </p:set>
                                    <p:anim calcmode="lin" valueType="num">
                                      <p:cBhvr additive="base">
                                        <p:cTn id="13" dur="1000" fill="hold"/>
                                        <p:tgtEl>
                                          <p:spTgt spid="9219">
                                            <p:txEl>
                                              <p:charRg st="7"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219">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charRg st="23" end="62"/>
                                            </p:txEl>
                                          </p:spTgt>
                                        </p:tgtEl>
                                        <p:attrNameLst>
                                          <p:attrName>style.visibility</p:attrName>
                                        </p:attrNameLst>
                                      </p:cBhvr>
                                      <p:to>
                                        <p:strVal val="visible"/>
                                      </p:to>
                                    </p:set>
                                    <p:anim calcmode="lin" valueType="num">
                                      <p:cBhvr additive="base">
                                        <p:cTn id="19" dur="500" fill="hold"/>
                                        <p:tgtEl>
                                          <p:spTgt spid="9219">
                                            <p:txEl>
                                              <p:charRg st="2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charRg st="23"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charRg st="119" end="133"/>
                                            </p:txEl>
                                          </p:spTgt>
                                        </p:tgtEl>
                                        <p:attrNameLst>
                                          <p:attrName>style.visibility</p:attrName>
                                        </p:attrNameLst>
                                      </p:cBhvr>
                                      <p:to>
                                        <p:strVal val="visible"/>
                                      </p:to>
                                    </p:set>
                                    <p:anim calcmode="lin" valueType="num">
                                      <p:cBhvr additive="base">
                                        <p:cTn id="25" dur="500" fill="hold"/>
                                        <p:tgtEl>
                                          <p:spTgt spid="9219">
                                            <p:txEl>
                                              <p:charRg st="119"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charRg st="119" end="13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33" end="151"/>
                                            </p:txEl>
                                          </p:spTgt>
                                        </p:tgtEl>
                                        <p:attrNameLst>
                                          <p:attrName>style.visibility</p:attrName>
                                        </p:attrNameLst>
                                      </p:cBhvr>
                                      <p:to>
                                        <p:strVal val="visible"/>
                                      </p:to>
                                    </p:set>
                                    <p:anim calcmode="lin" valueType="num">
                                      <p:cBhvr additive="base">
                                        <p:cTn id="31" dur="500" fill="hold"/>
                                        <p:tgtEl>
                                          <p:spTgt spid="9219">
                                            <p:txEl>
                                              <p:charRg st="133" end="1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133" end="1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charRg st="151" end="173"/>
                                            </p:txEl>
                                          </p:spTgt>
                                        </p:tgtEl>
                                        <p:attrNameLst>
                                          <p:attrName>style.visibility</p:attrName>
                                        </p:attrNameLst>
                                      </p:cBhvr>
                                      <p:to>
                                        <p:strVal val="visible"/>
                                      </p:to>
                                    </p:set>
                                    <p:anim calcmode="lin" valueType="num">
                                      <p:cBhvr additive="base">
                                        <p:cTn id="37" dur="500" fill="hold"/>
                                        <p:tgtEl>
                                          <p:spTgt spid="9219">
                                            <p:txEl>
                                              <p:charRg st="151" end="17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charRg st="151" end="17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9">
                                            <p:txEl>
                                              <p:charRg st="173" end="198"/>
                                            </p:txEl>
                                          </p:spTgt>
                                        </p:tgtEl>
                                        <p:attrNameLst>
                                          <p:attrName>style.visibility</p:attrName>
                                        </p:attrNameLst>
                                      </p:cBhvr>
                                      <p:to>
                                        <p:strVal val="visible"/>
                                      </p:to>
                                    </p:set>
                                    <p:anim calcmode="lin" valueType="num">
                                      <p:cBhvr additive="base">
                                        <p:cTn id="41" dur="500" fill="hold"/>
                                        <p:tgtEl>
                                          <p:spTgt spid="9219">
                                            <p:txEl>
                                              <p:charRg st="173" end="19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9">
                                            <p:txEl>
                                              <p:charRg st="173" end="1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1505"/>
          <p:cNvSpPr>
            <a:spLocks noGrp="1"/>
          </p:cNvSpPr>
          <p:nvPr>
            <p:ph type="body" sz="half" idx="1"/>
          </p:nvPr>
        </p:nvSpPr>
        <p:spPr>
          <a:xfrm>
            <a:off x="332105" y="1099185"/>
            <a:ext cx="4157663" cy="2451735"/>
          </a:xfrm>
        </p:spPr>
        <p:txBody>
          <a:bodyPr vert="horz" wrap="square" anchor="t">
            <a:spAutoFit/>
          </a:bodyPr>
          <a:p>
            <a:pPr fontAlgn="base">
              <a:lnSpc>
                <a:spcPct val="100000"/>
              </a:lnSpc>
              <a:spcAft>
                <a:spcPts val="600"/>
              </a:spcAft>
              <a:buClr>
                <a:srgbClr val="000000"/>
              </a:buClr>
              <a:buNone/>
            </a:pPr>
            <a:r>
              <a:rPr lang="en-US" altLang="zh-CN" sz="2800" strike="noStrike" kern="1200" noProof="1">
                <a:solidFill>
                  <a:schemeClr val="tx1"/>
                </a:solidFill>
                <a:effectLst/>
                <a:latin typeface="Times New Roman" panose="02020603050405020304" charset="0"/>
              </a:rPr>
              <a:t>(1) </a:t>
            </a:r>
            <a:r>
              <a:rPr lang="zh-CN" altLang="en-US" sz="2800" strike="noStrike" kern="1200" noProof="1">
                <a:solidFill>
                  <a:schemeClr val="tx1"/>
                </a:solidFill>
                <a:effectLst/>
                <a:latin typeface="Times New Roman" panose="02020603050405020304" charset="0"/>
              </a:rPr>
              <a:t>空闲文件目录  </a:t>
            </a:r>
            <a:endParaRPr lang="zh-CN" altLang="en-US" sz="2800" strike="noStrike" kern="1200" noProof="1">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charset="0"/>
              </a:rPr>
              <a:t>   将所有空闲块记录在一个表中，即空闲块表表中有两项：起始块号，空闲块个数。</a:t>
            </a:r>
            <a:endParaRPr lang="zh-CN" altLang="en-US" sz="2800" strike="noStrike" kern="1200" noProof="1">
              <a:solidFill>
                <a:schemeClr val="tx1"/>
              </a:solidFill>
              <a:latin typeface="Times New Roman" panose="02020603050405020304" charset="0"/>
            </a:endParaRPr>
          </a:p>
        </p:txBody>
      </p:sp>
      <p:graphicFrame>
        <p:nvGraphicFramePr>
          <p:cNvPr id="21507" name="内容占位符 21506"/>
          <p:cNvGraphicFramePr/>
          <p:nvPr>
            <p:ph sz="half" idx="2"/>
          </p:nvPr>
        </p:nvGraphicFramePr>
        <p:xfrm>
          <a:off x="4636453" y="854075"/>
          <a:ext cx="4116388" cy="3343275"/>
        </p:xfrm>
        <a:graphic>
          <a:graphicData uri="http://schemas.openxmlformats.org/drawingml/2006/table">
            <a:tbl>
              <a:tblPr/>
              <a:tblGrid>
                <a:gridCol w="509588"/>
                <a:gridCol w="1019175"/>
                <a:gridCol w="784225"/>
                <a:gridCol w="1803400"/>
              </a:tblGrid>
              <a:tr h="912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b="1">
                          <a:solidFill>
                            <a:schemeClr val="tx1"/>
                          </a:solidFill>
                          <a:effectLst/>
                          <a:latin typeface="Arial" panose="02080604020202020204" pitchFamily="34" charset="0"/>
                        </a:rPr>
                        <a:t>序号</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80604020202020204" pitchFamily="34" charset="0"/>
                        </a:rPr>
                        <a:t>第一个空闲块号</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80604020202020204" pitchFamily="34" charset="0"/>
                        </a:rPr>
                        <a:t>空闲块个数</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rPr>
                        <a:t>物理块号</a:t>
                      </a:r>
                      <a:endParaRPr lang="zh-CN" altLang="en-US"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1</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4</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（5，6，7,8）</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2</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（23，24，25，26，27）</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1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3</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6</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（30，31，32，33，34，35）</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4</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占位符 21505"/>
          <p:cNvSpPr>
            <a:spLocks noGrp="1"/>
          </p:cNvSpPr>
          <p:nvPr/>
        </p:nvSpPr>
        <p:spPr>
          <a:xfrm>
            <a:off x="508635" y="4311650"/>
            <a:ext cx="8127365" cy="2020570"/>
          </a:xfrm>
          <a:prstGeom prst="rect">
            <a:avLst/>
          </a:prstGeom>
          <a:noFill/>
          <a:ln w="9525">
            <a:noFill/>
            <a:miter/>
          </a:ln>
        </p:spPr>
        <p:txBody>
          <a:bodyPr vert="horz"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charset="0"/>
              </a:rPr>
              <a:t>分配和释放磁盘空间时，都要扫描目录表，直到找到合适的空闲文件位置。</a:t>
            </a:r>
            <a:endParaRPr lang="zh-CN" altLang="en-US" sz="2800" strike="noStrike" kern="1200" noProof="1">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2800" strike="noStrike" kern="1200" noProof="1">
                <a:solidFill>
                  <a:schemeClr val="tx1"/>
                </a:solidFill>
                <a:latin typeface="Times New Roman" panose="02020603050405020304" charset="0"/>
              </a:rPr>
              <a:t>这种方法适用于连续文件，并且适合少量的空闲区，否则效率较低。</a:t>
            </a:r>
            <a:endParaRPr lang="zh-CN" altLang="en-US" sz="2800" strike="noStrike" kern="1200" noProof="1">
              <a:solidFill>
                <a:schemeClr val="tx1"/>
              </a:solidFill>
              <a:latin typeface="Times New Roman" panose="02020603050405020304"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2529"/>
          <p:cNvSpPr>
            <a:spLocks noGrp="1"/>
          </p:cNvSpPr>
          <p:nvPr>
            <p:ph idx="1"/>
          </p:nvPr>
        </p:nvSpPr>
        <p:spPr>
          <a:xfrm>
            <a:off x="219075" y="568325"/>
            <a:ext cx="8665210" cy="5353050"/>
          </a:xfrm>
        </p:spPr>
        <p:txBody>
          <a:bodyPr vert="horz" wrap="square" anchor="t">
            <a:spAutoFit/>
          </a:bodyPr>
          <a:p>
            <a:pPr fontAlgn="base">
              <a:lnSpc>
                <a:spcPct val="100000"/>
              </a:lnSpc>
              <a:spcAft>
                <a:spcPts val="600"/>
              </a:spcAft>
              <a:buClr>
                <a:srgbClr val="000000"/>
              </a:buClr>
              <a:buNone/>
            </a:pPr>
            <a:r>
              <a:rPr lang="zh-CN" altLang="en-US" sz="2800" strike="noStrike" noProof="1" dirty="0">
                <a:effectLst/>
                <a:latin typeface="Times New Roman" panose="02020603050405020304" charset="0"/>
              </a:rPr>
              <a:t>   	</a:t>
            </a:r>
            <a:r>
              <a:rPr lang="zh-CN" altLang="en-US" sz="3600" strike="noStrike" noProof="1" dirty="0">
                <a:solidFill>
                  <a:schemeClr val="tx1"/>
                </a:solidFill>
                <a:effectLst/>
                <a:latin typeface="Times New Roman" panose="02020603050405020304" charset="0"/>
              </a:rPr>
              <a:t>(2) 空闲块链</a:t>
            </a:r>
            <a:endParaRPr lang="zh-CN" altLang="en-US" sz="3600" strike="noStrike" noProof="1" dirty="0">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3600" strike="noStrike" noProof="1" dirty="0">
                <a:solidFill>
                  <a:schemeClr val="tx1"/>
                </a:solidFill>
                <a:effectLst/>
                <a:latin typeface="Times New Roman" panose="02020603050405020304" charset="0"/>
              </a:rPr>
              <a:t>		</a:t>
            </a:r>
            <a:r>
              <a:rPr lang="zh-CN" altLang="en-US" sz="2800" strike="noStrike" noProof="1" dirty="0">
                <a:solidFill>
                  <a:schemeClr val="tx1"/>
                </a:solidFill>
                <a:effectLst/>
                <a:latin typeface="Times New Roman" panose="02020603050405020304" charset="0"/>
              </a:rPr>
              <a:t>把所有空闲块链成一个链，</a:t>
            </a:r>
            <a:r>
              <a:rPr lang="zh-CN" altLang="en-US" sz="2800" strike="noStrike" noProof="1" dirty="0">
                <a:solidFill>
                  <a:schemeClr val="tx1"/>
                </a:solidFill>
                <a:effectLst/>
              </a:rPr>
              <a:t>每个空闲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中有指向下一个空闲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的指针，所有空闲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构成一个链表。不需要磁盘分配表，节省空间。每次申请空闲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只需取出链表开头的空闲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即可。</a:t>
            </a: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		当申请分配存储空间时，就按需要从链首依次取下几个物理块分配给文件。当回收存储空间时，将回收的空闲块依次链入空闲块链中。</a:t>
            </a:r>
            <a:endParaRPr lang="zh-CN" altLang="en-US" sz="2800" strike="noStrike" noProof="1" dirty="0">
              <a:solidFill>
                <a:schemeClr val="tx1"/>
              </a:solidFill>
              <a:effectLst/>
            </a:endParaRPr>
          </a:p>
          <a:p>
            <a:pPr algn="just" fontAlgn="base">
              <a:lnSpc>
                <a:spcPct val="100000"/>
              </a:lnSpc>
              <a:buNone/>
            </a:pP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优点是简单，但是效率低，链表操作需要很多</a:t>
            </a:r>
            <a:r>
              <a:rPr lang="en-US" altLang="zh-CN" sz="2800" strike="noStrike" noProof="1" dirty="0">
                <a:solidFill>
                  <a:schemeClr val="tx1"/>
                </a:solidFill>
                <a:effectLst/>
              </a:rPr>
              <a:t>I/O</a:t>
            </a:r>
            <a:r>
              <a:rPr lang="zh-CN" altLang="en-US" sz="2800" strike="noStrike" noProof="1" dirty="0">
                <a:solidFill>
                  <a:schemeClr val="tx1"/>
                </a:solidFill>
                <a:effectLst/>
              </a:rPr>
              <a:t>操作</a:t>
            </a:r>
            <a:endParaRPr lang="en-US" altLang="zh-CN" sz="2800" strike="noStrike" noProof="1" dirty="0">
              <a:solidFill>
                <a:schemeClr val="tx1"/>
              </a:solidFill>
              <a:effectLst/>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190500" y="996950"/>
            <a:ext cx="8534400" cy="4572000"/>
          </a:xfrm>
        </p:spPr>
        <p:txBody>
          <a:bodyPr vert="horz" wrap="square" anchor="t">
            <a:spAutoFit/>
          </a:bodyPr>
          <a:p>
            <a:pPr fontAlgn="base">
              <a:buClr>
                <a:srgbClr val="000000"/>
              </a:buClr>
              <a:buNone/>
            </a:pPr>
            <a:r>
              <a:rPr lang="zh-CN" altLang="en-US" strike="noStrike" noProof="1" dirty="0">
                <a:solidFill>
                  <a:schemeClr val="tx1"/>
                </a:solidFill>
                <a:effectLst/>
                <a:latin typeface="Times New Roman" panose="02020603050405020304" charset="0"/>
              </a:rPr>
              <a:t>(3) 位示图</a:t>
            </a:r>
            <a:endParaRPr lang="zh-CN"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用一串二进制位反映磁盘空间中分配使用情况，每个物理块对应一位，分配物理块为1，否则为0。</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申请物理块时，在位示图中查找为0的位，返回对应物理块号。</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归还时，将对应位转置0。</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描述能力强，适合各种物理结构。</a:t>
            </a:r>
            <a:endParaRPr lang="en-US" altLang="en-US" strike="noStrike" noProof="1" dirty="0">
              <a:solidFill>
                <a:schemeClr val="tx1"/>
              </a:solidFill>
              <a:effectLst/>
              <a:latin typeface="Times New Roman" panose="02020603050405020304" charset="0"/>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49504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1、循环法：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BitCount1(unsigned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 =0 ; // 计数器</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for (c =0; n; n &gt;&gt;=1) // 循环移位</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c += n &amp;1 ; // 如果当前位是1，则计数器加1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4512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2、快速循环法：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BitCount2(unsigned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 =0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for (c =0; n; ++c)</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n &amp;= (n -1) ; // 清除最低位的1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58267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3、查表：</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BitCount4(unsigned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table[16] =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0, 1, 1, 2, 1, 2, 2, 3, 1, 2, 2, 3,2, 3, 3, 4}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count =0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while (n)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count += table[n &amp; 0xf]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n &gt;&gt;=4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count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112760" cy="5401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4、HAKMEM算法：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BitCount4(unsigned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tmp =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 ((n &gt;&gt;1) &amp;033333333333)</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 ((n &gt;&gt;2) &amp;011111111111);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tmp = ((tmp + (tmp &gt;&gt;3)) &amp; 030707070707);</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(tmp%63);</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zh-CN" altLang="x-none" sz="2400" strike="noStrike" noProof="1" dirty="0">
                <a:solidFill>
                  <a:schemeClr val="tx1"/>
                </a:solidFill>
                <a:latin typeface="Times New Roman" panose="02020603050405020304" charset="0"/>
              </a:rPr>
              <a:t>（代码中使用8进制数，11位8进制数为33位2进制数）</a:t>
            </a:r>
            <a:endParaRPr lang="zh-CN" altLang="x-none"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7805" y="720090"/>
            <a:ext cx="8846185" cy="571754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5、gcc内建的位操作辅助函数：</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__builtin_ffs(x)：返回x中最后一个为1的位是从右向左的第几位，如	__builtin_ffs(0x789)=1,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__builtin_ffs(0x78c)=3</a:t>
            </a:r>
            <a:endParaRPr lang="x-none" altLang="en-US" sz="2400" strike="noStrike" noProof="1" dirty="0">
              <a:solidFill>
                <a:schemeClr val="tx1"/>
              </a:solidFill>
              <a:latin typeface="Times New Roman" panose="02020603050405020304" charset="0"/>
            </a:endParaRPr>
          </a:p>
          <a:p>
            <a:pPr fontAlgn="base">
              <a:buNone/>
            </a:pPr>
            <a:r>
              <a:rPr lang="x-none" altLang="en-US" sz="2400" dirty="0">
                <a:solidFill>
                  <a:schemeClr val="tx1"/>
                </a:solidFill>
                <a:latin typeface="Times New Roman" panose="02020603050405020304" charset="0"/>
                <a:sym typeface="+mn-ea"/>
              </a:rPr>
              <a:t>			__builtin_ffs(0x0)=0</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__builtin_ctz(x)：x末尾0的个数。x=0时结果未定义。</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__builtin_clz(x)：x前导0的个数。x=0时结果未定义。</a:t>
            </a:r>
            <a:endParaRPr lang="x-none" altLang="en-US" sz="2400" strike="noStrike" noProof="1" dirty="0">
              <a:solidFill>
                <a:schemeClr val="tx1"/>
              </a:solidFill>
              <a:latin typeface="Times New Roman" panose="02020603050405020304" charset="0"/>
            </a:endParaRPr>
          </a:p>
          <a:p>
            <a:pPr fontAlgn="base">
              <a:buNone/>
            </a:pPr>
            <a:endParaRPr lang="x-none" altLang="en-US" sz="2400" dirty="0">
              <a:solidFill>
                <a:schemeClr val="tx1"/>
              </a:solidFill>
              <a:latin typeface="Times New Roman" panose="02020603050405020304" charset="0"/>
              <a:sym typeface="+mn-ea"/>
            </a:endParaRPr>
          </a:p>
          <a:p>
            <a:pPr fontAlgn="base">
              <a:buNone/>
            </a:pPr>
            <a:r>
              <a:rPr lang="x-none" altLang="en-US" sz="2400" dirty="0">
                <a:solidFill>
                  <a:schemeClr val="tx1"/>
                </a:solidFill>
                <a:latin typeface="Times New Roman" panose="02020603050405020304" charset="0"/>
                <a:sym typeface="+mn-ea"/>
              </a:rPr>
              <a:t>__builtin_popcount(x)：x中1的个数。</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矩形 4505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文件目录及其结构</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56322" name="内容占位符 450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5060" name="矩形 450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8">
                                            <p:txEl>
                                              <p:charRg st="1" end="10"/>
                                            </p:txEl>
                                          </p:spTgt>
                                        </p:tgtEl>
                                        <p:attrNameLst>
                                          <p:attrName>style.visibility</p:attrName>
                                        </p:attrNameLst>
                                      </p:cBhvr>
                                      <p:to>
                                        <p:strVal val="visible"/>
                                      </p:to>
                                    </p:set>
                                    <p:anim calcmode="lin" valueType="num">
                                      <p:cBhvr additive="base">
                                        <p:cTn id="7" dur="1000" fill="hold"/>
                                        <p:tgtEl>
                                          <p:spTgt spid="45058">
                                            <p:txEl>
                                              <p:charRg st="1"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8">
                                            <p:txEl>
                                              <p:charRg st="1"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23</a:t>
            </a:r>
            <a:endParaRPr lang="en-US" altLang="zh-CN" b="0">
              <a:solidFill>
                <a:schemeClr val="tx2"/>
              </a:solidFill>
              <a:latin typeface="Times New Roman" panose="02020603050405020304" charset="0"/>
              <a:ea typeface="宋体" panose="02010600030101010101" pitchFamily="2" charset="-122"/>
            </a:endParaRPr>
          </a:p>
        </p:txBody>
      </p:sp>
      <p:sp>
        <p:nvSpPr>
          <p:cNvPr id="46083" name="矩形 46082"/>
          <p:cNvSpPr/>
          <p:nvPr/>
        </p:nvSpPr>
        <p:spPr>
          <a:xfrm>
            <a:off x="200025" y="673100"/>
            <a:ext cx="8624570" cy="52444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effectLst/>
                <a:latin typeface="Times New Roman" panose="02020603050405020304" charset="0"/>
                <a:ea typeface="宋体" panose="02010600030101010101" pitchFamily="2" charset="-122"/>
                <a:cs typeface="+mn-ea"/>
              </a:rPr>
              <a:t>文件目录</a:t>
            </a:r>
            <a:r>
              <a:rPr lang="x-none" altLang="zh-CN" b="1" strike="noStrike" noProof="1">
                <a:solidFill>
                  <a:srgbClr val="990000"/>
                </a:solidFill>
                <a:effectLst/>
                <a:latin typeface="Times New Roman" panose="02020603050405020304" charset="0"/>
                <a:ea typeface="宋体" panose="02010600030101010101" pitchFamily="2" charset="-122"/>
                <a:cs typeface="+mn-ea"/>
              </a:rPr>
              <a:t>的重要性</a:t>
            </a:r>
            <a:endParaRPr lang="x-none" altLang="zh-CN" b="1" strike="noStrike" noProof="1">
              <a:solidFill>
                <a:srgbClr val="990000"/>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x-none" altLang="zh-CN" sz="2800" b="1" strike="noStrike" noProof="1">
                <a:solidFill>
                  <a:schemeClr val="tx1"/>
                </a:solidFill>
                <a:effectLst/>
                <a:latin typeface="Times New Roman" panose="02020603050405020304" charset="0"/>
                <a:ea typeface="宋体" panose="02010600030101010101" pitchFamily="2" charset="-122"/>
                <a:cs typeface="+mn-ea"/>
              </a:rPr>
              <a:t>文件系统要解决的核心问题：</a:t>
            </a:r>
            <a:endParaRPr lang="x-none" altLang="zh-CN" sz="28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800" b="1" strike="noStrike" noProof="1">
                <a:solidFill>
                  <a:srgbClr val="A50021"/>
                </a:solidFill>
                <a:effectLst/>
                <a:latin typeface="Times New Roman" panose="02020603050405020304"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1 信息的逻辑结构 --&gt; 存储介质的物理结构</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2 文件操作 --&gt; 存储的I/O指令</a:t>
            </a:r>
            <a:r>
              <a:rPr lang="zh-CN" altLang="en-US" sz="2800" strike="noStrike" noProof="1">
                <a:solidFill>
                  <a:schemeClr val="tx1"/>
                </a:solidFill>
                <a:effectLst/>
                <a:latin typeface="Times New Roman" panose="02020603050405020304" charset="0"/>
                <a:ea typeface="宋体" panose="02010600030101010101" pitchFamily="2" charset="-122"/>
                <a:cs typeface="+mn-ea"/>
              </a:rPr>
              <a:t> </a:t>
            </a:r>
            <a:endParaRPr lang="zh-CN" altLang="en-US" sz="28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800" b="1" strike="noStrike" noProof="1">
                <a:solidFill>
                  <a:schemeClr val="tx1"/>
                </a:solidFill>
                <a:effectLst/>
                <a:latin typeface="Times New Roman" panose="02020603050405020304" charset="0"/>
                <a:ea typeface="宋体" panose="02010600030101010101" pitchFamily="2" charset="-122"/>
              </a:rPr>
              <a:t>转换过程中用到的主要数据结构就是文件目录。</a:t>
            </a:r>
            <a:endParaRPr lang="x-none" altLang="zh-CN" sz="28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800" strike="noStrike" noProof="1">
                <a:solidFill>
                  <a:schemeClr val="tx1"/>
                </a:solidFill>
                <a:effectLst/>
                <a:latin typeface="Times New Roman" panose="02020603050405020304" charset="0"/>
                <a:ea typeface="宋体" panose="02010600030101010101" pitchFamily="2" charset="-122"/>
              </a:rPr>
              <a:t>文件目录将文件名和它们在辅存中的物理地址以及其他文件信息联系起来，实现了按名字查找文件，这是文件系统的基本功能。</a:t>
            </a:r>
            <a:endParaRPr lang="x-none" altLang="zh-CN" sz="2800" strike="noStrike" noProof="1">
              <a:solidFill>
                <a:schemeClr val="tx1"/>
              </a:solidFill>
              <a:effectLst/>
              <a:latin typeface="Times New Roman" panose="02020603050405020304" charset="0"/>
              <a:ea typeface="宋体" panose="02010600030101010101"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xfrm>
            <a:off x="364490" y="620395"/>
            <a:ext cx="4204335" cy="725170"/>
          </a:xfrm>
        </p:spPr>
        <p:txBody>
          <a:bodyPr wrap="square"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anose="02010600030101010101" pitchFamily="2" charset="-122"/>
              </a:rPr>
              <a:t>2. 文件分类</a:t>
            </a:r>
            <a:endParaRPr lang="zh-CN" altLang="en-US" sz="3200">
              <a:solidFill>
                <a:srgbClr val="990000"/>
              </a:solidFill>
              <a:latin typeface="Arial" panose="02080604020202020204" pitchFamily="34" charset="0"/>
              <a:ea typeface="宋体" panose="02010600030101010101" pitchFamily="2" charset="-122"/>
            </a:endParaRPr>
          </a:p>
        </p:txBody>
      </p:sp>
      <p:sp>
        <p:nvSpPr>
          <p:cNvPr id="7171" name="文本占位符 7170"/>
          <p:cNvSpPr>
            <a:spLocks noGrp="1"/>
          </p:cNvSpPr>
          <p:nvPr>
            <p:ph sz="half" idx="1"/>
          </p:nvPr>
        </p:nvSpPr>
        <p:spPr>
          <a:xfrm>
            <a:off x="533400" y="1600200"/>
            <a:ext cx="4114800" cy="4217035"/>
          </a:xfrm>
        </p:spPr>
        <p:txBody>
          <a:bodyPr>
            <a:spAutoFit/>
          </a:bodyPr>
          <a:p>
            <a:pPr algn="just" fontAlgn="base">
              <a:buNone/>
            </a:pPr>
            <a:r>
              <a:rPr lang="en-US" altLang="zh-CN" sz="2800" strike="noStrike" kern="1200" noProof="1">
                <a:solidFill>
                  <a:schemeClr val="tx1"/>
                </a:solidFill>
                <a:effectLst/>
                <a:latin typeface="Times New Roman" panose="02020603050405020304" charset="0"/>
              </a:rPr>
              <a:t>(1) </a:t>
            </a:r>
            <a:r>
              <a:rPr lang="zh-CN" altLang="en-US" sz="2800" strike="noStrike" kern="1200" noProof="1">
                <a:solidFill>
                  <a:schemeClr val="tx1"/>
                </a:solidFill>
                <a:effectLst/>
                <a:latin typeface="Times New Roman" panose="02020603050405020304" charset="0"/>
              </a:rPr>
              <a:t>按文件的性质和用途</a:t>
            </a:r>
            <a:endParaRPr lang="zh-CN" altLang="en-US" sz="2800"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系统文件</a:t>
            </a:r>
            <a:endParaRPr lang="zh-CN" altLang="en-US"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程序库文件</a:t>
            </a:r>
            <a:endParaRPr lang="zh-CN" altLang="en-US"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用户文件</a:t>
            </a:r>
            <a:endParaRPr lang="zh-CN" altLang="en-US" strike="noStrike" kern="1200" noProof="1">
              <a:solidFill>
                <a:schemeClr val="tx1"/>
              </a:solidFill>
              <a:effectLst/>
              <a:latin typeface="Times New Roman" panose="02020603050405020304" charset="0"/>
            </a:endParaRPr>
          </a:p>
          <a:p>
            <a:pPr algn="just" fontAlgn="base">
              <a:buNone/>
            </a:pPr>
            <a:r>
              <a:rPr lang="en-US" altLang="zh-CN" sz="2800" strike="noStrike" kern="1200" noProof="1">
                <a:solidFill>
                  <a:schemeClr val="tx1"/>
                </a:solidFill>
                <a:effectLst/>
                <a:latin typeface="Times New Roman" panose="02020603050405020304" charset="0"/>
              </a:rPr>
              <a:t>(2) </a:t>
            </a:r>
            <a:r>
              <a:rPr lang="zh-CN" altLang="en-US" sz="2800" strike="noStrike" kern="1200" noProof="1">
                <a:solidFill>
                  <a:schemeClr val="tx1"/>
                </a:solidFill>
                <a:effectLst/>
                <a:latin typeface="Times New Roman" panose="02020603050405020304" charset="0"/>
              </a:rPr>
              <a:t>按保护级别</a:t>
            </a:r>
            <a:endParaRPr lang="zh-CN" altLang="en-US" sz="2800"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执行文件 </a:t>
            </a:r>
            <a:r>
              <a:rPr lang="x-none" altLang="zh-CN" strike="noStrike" kern="1200" noProof="1">
                <a:solidFill>
                  <a:schemeClr val="tx1"/>
                </a:solidFill>
                <a:effectLst/>
                <a:latin typeface="Times New Roman" panose="02020603050405020304" charset="0"/>
              </a:rPr>
              <a:t>x</a:t>
            </a:r>
            <a:endParaRPr lang="x-none" altLang="zh-CN"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只读文件 </a:t>
            </a:r>
            <a:r>
              <a:rPr lang="x-none" altLang="zh-CN" strike="noStrike" kern="1200" noProof="1">
                <a:solidFill>
                  <a:schemeClr val="tx1"/>
                </a:solidFill>
                <a:effectLst/>
                <a:latin typeface="Times New Roman" panose="02020603050405020304" charset="0"/>
              </a:rPr>
              <a:t>r</a:t>
            </a:r>
            <a:endParaRPr lang="x-none" altLang="zh-CN"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读写文件 </a:t>
            </a:r>
            <a:r>
              <a:rPr lang="x-none" altLang="zh-CN" strike="noStrike" kern="1200" noProof="1">
                <a:solidFill>
                  <a:schemeClr val="tx1"/>
                </a:solidFill>
                <a:effectLst/>
                <a:latin typeface="Times New Roman" panose="02020603050405020304" charset="0"/>
              </a:rPr>
              <a:t>rw</a:t>
            </a:r>
            <a:endParaRPr lang="x-none" altLang="zh-CN" strike="noStrike" kern="1200" noProof="1">
              <a:solidFill>
                <a:schemeClr val="tx1"/>
              </a:solidFill>
              <a:effectLst/>
              <a:latin typeface="Times New Roman" panose="02020603050405020304" charset="0"/>
            </a:endParaRPr>
          </a:p>
        </p:txBody>
      </p:sp>
      <p:sp>
        <p:nvSpPr>
          <p:cNvPr id="7172" name="文本占位符 7171"/>
          <p:cNvSpPr>
            <a:spLocks noGrp="1"/>
          </p:cNvSpPr>
          <p:nvPr>
            <p:ph sz="half" idx="2"/>
          </p:nvPr>
        </p:nvSpPr>
        <p:spPr>
          <a:xfrm>
            <a:off x="4953000" y="601345"/>
            <a:ext cx="3810000" cy="5723890"/>
          </a:xfrm>
        </p:spPr>
        <p:txBody>
          <a:bodyPr>
            <a:spAutoFit/>
          </a:bodyPr>
          <a:p>
            <a:pPr algn="just" fontAlgn="base">
              <a:lnSpc>
                <a:spcPct val="80000"/>
              </a:lnSpc>
              <a:buNone/>
            </a:pPr>
            <a:r>
              <a:rPr lang="zh-CN" altLang="en-US" sz="2800" strike="noStrike" kern="1200" noProof="1" dirty="0">
                <a:solidFill>
                  <a:schemeClr val="tx1"/>
                </a:solidFill>
                <a:effectLst/>
                <a:latin typeface="Times New Roman" panose="02020603050405020304" charset="0"/>
              </a:rPr>
              <a:t>(3) 按文件流向</a:t>
            </a:r>
            <a:endParaRPr lang="zh-CN" altLang="en-US" sz="2800"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输入文件</a:t>
            </a:r>
            <a:endParaRPr lang="zh-CN" altLang="en-US"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输出文件</a:t>
            </a:r>
            <a:endParaRPr lang="zh-CN" altLang="en-US"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输入输出文件</a:t>
            </a:r>
            <a:endParaRPr lang="zh-CN" altLang="en-US" strike="noStrike" kern="1200" noProof="1" dirty="0">
              <a:solidFill>
                <a:schemeClr val="tx1"/>
              </a:solidFill>
              <a:effectLst/>
              <a:latin typeface="Times New Roman" panose="02020603050405020304" charset="0"/>
            </a:endParaRPr>
          </a:p>
          <a:p>
            <a:pPr algn="just" fontAlgn="base">
              <a:lnSpc>
                <a:spcPct val="80000"/>
              </a:lnSpc>
              <a:buNone/>
            </a:pPr>
            <a:r>
              <a:rPr lang="zh-CN" altLang="en-US" sz="2800" strike="noStrike" kern="1200" noProof="1" dirty="0">
                <a:solidFill>
                  <a:schemeClr val="tx1"/>
                </a:solidFill>
                <a:effectLst/>
                <a:latin typeface="Times New Roman" panose="02020603050405020304" charset="0"/>
                <a:sym typeface="Arial" panose="02080604020202020204" pitchFamily="34" charset="0"/>
              </a:rPr>
              <a:t>(</a:t>
            </a:r>
            <a:r>
              <a:rPr lang="zh-CN" altLang="en-US" strike="noStrike" kern="1200" noProof="1" dirty="0">
                <a:solidFill>
                  <a:schemeClr val="tx1"/>
                </a:solidFill>
                <a:effectLst/>
                <a:latin typeface="Times New Roman" panose="02020603050405020304" charset="0"/>
              </a:rPr>
              <a:t>4)按文件类型</a:t>
            </a:r>
            <a:endParaRPr lang="zh-CN" altLang="en-US" strike="noStrike" kern="1200" noProof="1" dirty="0">
              <a:solidFill>
                <a:schemeClr val="tx1"/>
              </a:solidFill>
              <a:effectLst/>
              <a:latin typeface="Times New Roman" panose="0202060305040502030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普通文件 </a:t>
            </a:r>
            <a:r>
              <a:rPr lang="x-none" altLang="zh-CN" strike="noStrike" kern="1200" noProof="1" dirty="0">
                <a:solidFill>
                  <a:schemeClr val="tx1"/>
                </a:solidFill>
                <a:effectLst/>
                <a:latin typeface="Times New Roman" panose="02020603050405020304" charset="0"/>
                <a:sym typeface="Arial" panose="02080604020202020204" pitchFamily="34" charset="0"/>
              </a:rPr>
              <a:t>-</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目录 </a:t>
            </a:r>
            <a:r>
              <a:rPr lang="x-none" altLang="zh-CN" strike="noStrike" kern="1200" noProof="1" dirty="0">
                <a:solidFill>
                  <a:schemeClr val="tx1"/>
                </a:solidFill>
                <a:effectLst/>
                <a:latin typeface="Times New Roman" panose="02020603050405020304" charset="0"/>
                <a:sym typeface="Arial" panose="02080604020202020204" pitchFamily="34" charset="0"/>
              </a:rPr>
              <a:t>d</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链接文件 </a:t>
            </a:r>
            <a:r>
              <a:rPr lang="x-none" altLang="zh-CN" strike="noStrike" kern="1200" noProof="1" dirty="0">
                <a:solidFill>
                  <a:schemeClr val="tx1"/>
                </a:solidFill>
                <a:effectLst/>
                <a:latin typeface="Times New Roman" panose="02020603050405020304" charset="0"/>
                <a:sym typeface="Arial" panose="02080604020202020204" pitchFamily="34" charset="0"/>
              </a:rPr>
              <a:t>l</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字符设备 </a:t>
            </a:r>
            <a:r>
              <a:rPr lang="x-none" altLang="zh-CN" strike="noStrike" kern="1200" noProof="1" dirty="0">
                <a:solidFill>
                  <a:schemeClr val="tx1"/>
                </a:solidFill>
                <a:effectLst/>
                <a:latin typeface="Times New Roman" panose="02020603050405020304" charset="0"/>
                <a:sym typeface="Arial" panose="02080604020202020204" pitchFamily="34" charset="0"/>
              </a:rPr>
              <a:t>c</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块设备 </a:t>
            </a:r>
            <a:r>
              <a:rPr lang="x-none" altLang="zh-CN" strike="noStrike" kern="1200" noProof="1" dirty="0">
                <a:solidFill>
                  <a:schemeClr val="tx1"/>
                </a:solidFill>
                <a:effectLst/>
                <a:latin typeface="Times New Roman" panose="02020603050405020304" charset="0"/>
                <a:sym typeface="Arial" panose="02080604020202020204" pitchFamily="34" charset="0"/>
              </a:rPr>
              <a:t>b</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charset="0"/>
                <a:sym typeface="Arial" panose="02080604020202020204" pitchFamily="34" charset="0"/>
              </a:rPr>
              <a:t>套接字 s</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charset="0"/>
                <a:sym typeface="Arial" panose="02080604020202020204" pitchFamily="34" charset="0"/>
              </a:rPr>
              <a:t>管道文件 p</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14"/>
                                            </p:txEl>
                                          </p:spTgt>
                                        </p:tgtEl>
                                        <p:attrNameLst>
                                          <p:attrName>style.visibility</p:attrName>
                                        </p:attrNameLst>
                                      </p:cBhvr>
                                      <p:to>
                                        <p:strVal val="visible"/>
                                      </p:to>
                                    </p:set>
                                    <p:anim calcmode="lin" valueType="num">
                                      <p:cBhvr>
                                        <p:cTn id="7" dur="500" fill="hold"/>
                                        <p:tgtEl>
                                          <p:spTgt spid="7171">
                                            <p:txEl>
                                              <p:charRg st="0" end="14"/>
                                            </p:txEl>
                                          </p:spTgt>
                                        </p:tgtEl>
                                        <p:attrNameLst>
                                          <p:attrName>ppt_x</p:attrName>
                                        </p:attrNameLst>
                                      </p:cBhvr>
                                      <p:tavLst>
                                        <p:tav tm="0">
                                          <p:val>
                                            <p:strVal val="0-#ppt_w/2"/>
                                          </p:val>
                                        </p:tav>
                                        <p:tav tm="100000">
                                          <p:val>
                                            <p:strVal val="#ppt_x"/>
                                          </p:val>
                                        </p:tav>
                                      </p:tavLst>
                                    </p:anim>
                                    <p:anim calcmode="lin" valueType="num">
                                      <p:cBhvr>
                                        <p:cTn id="8" dur="500" fill="hold"/>
                                        <p:tgtEl>
                                          <p:spTgt spid="7171">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1">
                                            <p:txEl>
                                              <p:charRg st="14" end="19"/>
                                            </p:txEl>
                                          </p:spTgt>
                                        </p:tgtEl>
                                        <p:attrNameLst>
                                          <p:attrName>style.visibility</p:attrName>
                                        </p:attrNameLst>
                                      </p:cBhvr>
                                      <p:to>
                                        <p:strVal val="visible"/>
                                      </p:to>
                                    </p:set>
                                    <p:anim calcmode="lin" valueType="num">
                                      <p:cBhvr>
                                        <p:cTn id="11" dur="500" fill="hold"/>
                                        <p:tgtEl>
                                          <p:spTgt spid="7171">
                                            <p:txEl>
                                              <p:charRg st="14" end="19"/>
                                            </p:txEl>
                                          </p:spTgt>
                                        </p:tgtEl>
                                        <p:attrNameLst>
                                          <p:attrName>ppt_x</p:attrName>
                                        </p:attrNameLst>
                                      </p:cBhvr>
                                      <p:tavLst>
                                        <p:tav tm="0">
                                          <p:val>
                                            <p:strVal val="0-#ppt_w/2"/>
                                          </p:val>
                                        </p:tav>
                                        <p:tav tm="100000">
                                          <p:val>
                                            <p:strVal val="#ppt_x"/>
                                          </p:val>
                                        </p:tav>
                                      </p:tavLst>
                                    </p:anim>
                                    <p:anim calcmode="lin" valueType="num">
                                      <p:cBhvr>
                                        <p:cTn id="12" dur="500" fill="hold"/>
                                        <p:tgtEl>
                                          <p:spTgt spid="7171">
                                            <p:txEl>
                                              <p:charRg st="14" end="1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1">
                                            <p:txEl>
                                              <p:charRg st="19" end="25"/>
                                            </p:txEl>
                                          </p:spTgt>
                                        </p:tgtEl>
                                        <p:attrNameLst>
                                          <p:attrName>style.visibility</p:attrName>
                                        </p:attrNameLst>
                                      </p:cBhvr>
                                      <p:to>
                                        <p:strVal val="visible"/>
                                      </p:to>
                                    </p:set>
                                    <p:anim calcmode="lin" valueType="num">
                                      <p:cBhvr>
                                        <p:cTn id="15" dur="500" fill="hold"/>
                                        <p:tgtEl>
                                          <p:spTgt spid="7171">
                                            <p:txEl>
                                              <p:charRg st="19" end="25"/>
                                            </p:txEl>
                                          </p:spTgt>
                                        </p:tgtEl>
                                        <p:attrNameLst>
                                          <p:attrName>ppt_x</p:attrName>
                                        </p:attrNameLst>
                                      </p:cBhvr>
                                      <p:tavLst>
                                        <p:tav tm="0">
                                          <p:val>
                                            <p:strVal val="0-#ppt_w/2"/>
                                          </p:val>
                                        </p:tav>
                                        <p:tav tm="100000">
                                          <p:val>
                                            <p:strVal val="#ppt_x"/>
                                          </p:val>
                                        </p:tav>
                                      </p:tavLst>
                                    </p:anim>
                                    <p:anim calcmode="lin" valueType="num">
                                      <p:cBhvr>
                                        <p:cTn id="16" dur="500" fill="hold"/>
                                        <p:tgtEl>
                                          <p:spTgt spid="7171">
                                            <p:txEl>
                                              <p:charRg st="19"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71">
                                            <p:txEl>
                                              <p:charRg st="25" end="30"/>
                                            </p:txEl>
                                          </p:spTgt>
                                        </p:tgtEl>
                                        <p:attrNameLst>
                                          <p:attrName>style.visibility</p:attrName>
                                        </p:attrNameLst>
                                      </p:cBhvr>
                                      <p:to>
                                        <p:strVal val="visible"/>
                                      </p:to>
                                    </p:set>
                                    <p:anim calcmode="lin" valueType="num">
                                      <p:cBhvr>
                                        <p:cTn id="19" dur="500" fill="hold"/>
                                        <p:tgtEl>
                                          <p:spTgt spid="7171">
                                            <p:txEl>
                                              <p:charRg st="25" end="30"/>
                                            </p:txEl>
                                          </p:spTgt>
                                        </p:tgtEl>
                                        <p:attrNameLst>
                                          <p:attrName>ppt_x</p:attrName>
                                        </p:attrNameLst>
                                      </p:cBhvr>
                                      <p:tavLst>
                                        <p:tav tm="0">
                                          <p:val>
                                            <p:strVal val="0-#ppt_w/2"/>
                                          </p:val>
                                        </p:tav>
                                        <p:tav tm="100000">
                                          <p:val>
                                            <p:strVal val="#ppt_x"/>
                                          </p:val>
                                        </p:tav>
                                      </p:tavLst>
                                    </p:anim>
                                    <p:anim calcmode="lin" valueType="num">
                                      <p:cBhvr>
                                        <p:cTn id="20" dur="500" fill="hold"/>
                                        <p:tgtEl>
                                          <p:spTgt spid="7171">
                                            <p:txEl>
                                              <p:charRg st="25"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30" end="40"/>
                                            </p:txEl>
                                          </p:spTgt>
                                        </p:tgtEl>
                                        <p:attrNameLst>
                                          <p:attrName>style.visibility</p:attrName>
                                        </p:attrNameLst>
                                      </p:cBhvr>
                                      <p:to>
                                        <p:strVal val="visible"/>
                                      </p:to>
                                    </p:set>
                                    <p:anim calcmode="lin" valueType="num">
                                      <p:cBhvr>
                                        <p:cTn id="25" dur="500" fill="hold"/>
                                        <p:tgtEl>
                                          <p:spTgt spid="7171">
                                            <p:txEl>
                                              <p:charRg st="30" end="40"/>
                                            </p:txEl>
                                          </p:spTgt>
                                        </p:tgtEl>
                                        <p:attrNameLst>
                                          <p:attrName>ppt_x</p:attrName>
                                        </p:attrNameLst>
                                      </p:cBhvr>
                                      <p:tavLst>
                                        <p:tav tm="0">
                                          <p:val>
                                            <p:strVal val="0-#ppt_w/2"/>
                                          </p:val>
                                        </p:tav>
                                        <p:tav tm="100000">
                                          <p:val>
                                            <p:strVal val="#ppt_x"/>
                                          </p:val>
                                        </p:tav>
                                      </p:tavLst>
                                    </p:anim>
                                    <p:anim calcmode="lin" valueType="num">
                                      <p:cBhvr>
                                        <p:cTn id="26" dur="500" fill="hold"/>
                                        <p:tgtEl>
                                          <p:spTgt spid="7171">
                                            <p:txEl>
                                              <p:charRg st="30" end="4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1">
                                            <p:txEl>
                                              <p:charRg st="46" end="51"/>
                                            </p:txEl>
                                          </p:spTgt>
                                        </p:tgtEl>
                                        <p:attrNameLst>
                                          <p:attrName>style.visibility</p:attrName>
                                        </p:attrNameLst>
                                      </p:cBhvr>
                                      <p:to>
                                        <p:strVal val="visible"/>
                                      </p:to>
                                    </p:set>
                                    <p:anim calcmode="lin" valueType="num">
                                      <p:cBhvr>
                                        <p:cTn id="29" dur="500" fill="hold"/>
                                        <p:tgtEl>
                                          <p:spTgt spid="7171">
                                            <p:txEl>
                                              <p:charRg st="46" end="51"/>
                                            </p:txEl>
                                          </p:spTgt>
                                        </p:tgtEl>
                                        <p:attrNameLst>
                                          <p:attrName>ppt_x</p:attrName>
                                        </p:attrNameLst>
                                      </p:cBhvr>
                                      <p:tavLst>
                                        <p:tav tm="0">
                                          <p:val>
                                            <p:strVal val="0-#ppt_w/2"/>
                                          </p:val>
                                        </p:tav>
                                        <p:tav tm="100000">
                                          <p:val>
                                            <p:strVal val="#ppt_x"/>
                                          </p:val>
                                        </p:tav>
                                      </p:tavLst>
                                    </p:anim>
                                    <p:anim calcmode="lin" valueType="num">
                                      <p:cBhvr>
                                        <p:cTn id="30" dur="500" fill="hold"/>
                                        <p:tgtEl>
                                          <p:spTgt spid="7171">
                                            <p:txEl>
                                              <p:charRg st="46" end="5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171">
                                            <p:txEl>
                                              <p:charRg st="51" end="56"/>
                                            </p:txEl>
                                          </p:spTgt>
                                        </p:tgtEl>
                                        <p:attrNameLst>
                                          <p:attrName>style.visibility</p:attrName>
                                        </p:attrNameLst>
                                      </p:cBhvr>
                                      <p:to>
                                        <p:strVal val="visible"/>
                                      </p:to>
                                    </p:set>
                                    <p:anim calcmode="lin" valueType="num">
                                      <p:cBhvr>
                                        <p:cTn id="33" dur="500" fill="hold"/>
                                        <p:tgtEl>
                                          <p:spTgt spid="7171">
                                            <p:txEl>
                                              <p:charRg st="51" end="56"/>
                                            </p:txEl>
                                          </p:spTgt>
                                        </p:tgtEl>
                                        <p:attrNameLst>
                                          <p:attrName>ppt_x</p:attrName>
                                        </p:attrNameLst>
                                      </p:cBhvr>
                                      <p:tavLst>
                                        <p:tav tm="0">
                                          <p:val>
                                            <p:strVal val="0-#ppt_w/2"/>
                                          </p:val>
                                        </p:tav>
                                        <p:tav tm="100000">
                                          <p:val>
                                            <p:strVal val="#ppt_x"/>
                                          </p:val>
                                        </p:tav>
                                      </p:tavLst>
                                    </p:anim>
                                    <p:anim calcmode="lin" valueType="num">
                                      <p:cBhvr>
                                        <p:cTn id="34" dur="500" fill="hold"/>
                                        <p:tgtEl>
                                          <p:spTgt spid="7171">
                                            <p:txEl>
                                              <p:charRg st="51" end="5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71">
                                            <p:txEl>
                                              <p:charRg st="56" end="61"/>
                                            </p:txEl>
                                          </p:spTgt>
                                        </p:tgtEl>
                                        <p:attrNameLst>
                                          <p:attrName>style.visibility</p:attrName>
                                        </p:attrNameLst>
                                      </p:cBhvr>
                                      <p:to>
                                        <p:strVal val="visible"/>
                                      </p:to>
                                    </p:set>
                                    <p:anim calcmode="lin" valueType="num">
                                      <p:cBhvr>
                                        <p:cTn id="37" dur="500" fill="hold"/>
                                        <p:tgtEl>
                                          <p:spTgt spid="7171">
                                            <p:txEl>
                                              <p:charRg st="56" end="61"/>
                                            </p:txEl>
                                          </p:spTgt>
                                        </p:tgtEl>
                                        <p:attrNameLst>
                                          <p:attrName>ppt_x</p:attrName>
                                        </p:attrNameLst>
                                      </p:cBhvr>
                                      <p:tavLst>
                                        <p:tav tm="0">
                                          <p:val>
                                            <p:strVal val="0-#ppt_w/2"/>
                                          </p:val>
                                        </p:tav>
                                        <p:tav tm="100000">
                                          <p:val>
                                            <p:strVal val="#ppt_x"/>
                                          </p:val>
                                        </p:tav>
                                      </p:tavLst>
                                    </p:anim>
                                    <p:anim calcmode="lin" valueType="num">
                                      <p:cBhvr>
                                        <p:cTn id="38" dur="500" fill="hold"/>
                                        <p:tgtEl>
                                          <p:spTgt spid="7171">
                                            <p:txEl>
                                              <p:charRg st="56"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72">
                                            <p:txEl>
                                              <p:charRg st="0" end="10"/>
                                            </p:txEl>
                                          </p:spTgt>
                                        </p:tgtEl>
                                        <p:attrNameLst>
                                          <p:attrName>style.visibility</p:attrName>
                                        </p:attrNameLst>
                                      </p:cBhvr>
                                      <p:to>
                                        <p:strVal val="visible"/>
                                      </p:to>
                                    </p:set>
                                    <p:anim calcmode="lin" valueType="num">
                                      <p:cBhvr>
                                        <p:cTn id="43" dur="500" fill="hold"/>
                                        <p:tgtEl>
                                          <p:spTgt spid="7172">
                                            <p:txEl>
                                              <p:charRg st="0" end="10"/>
                                            </p:txEl>
                                          </p:spTgt>
                                        </p:tgtEl>
                                        <p:attrNameLst>
                                          <p:attrName>ppt_x</p:attrName>
                                        </p:attrNameLst>
                                      </p:cBhvr>
                                      <p:tavLst>
                                        <p:tav tm="0">
                                          <p:val>
                                            <p:strVal val="1+#ppt_w/2"/>
                                          </p:val>
                                        </p:tav>
                                        <p:tav tm="100000">
                                          <p:val>
                                            <p:strVal val="#ppt_x"/>
                                          </p:val>
                                        </p:tav>
                                      </p:tavLst>
                                    </p:anim>
                                    <p:anim calcmode="lin" valueType="num">
                                      <p:cBhvr>
                                        <p:cTn id="44" dur="500" fill="hold"/>
                                        <p:tgtEl>
                                          <p:spTgt spid="7172">
                                            <p:txEl>
                                              <p:charRg st="0" end="1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172">
                                            <p:txEl>
                                              <p:charRg st="10" end="15"/>
                                            </p:txEl>
                                          </p:spTgt>
                                        </p:tgtEl>
                                        <p:attrNameLst>
                                          <p:attrName>style.visibility</p:attrName>
                                        </p:attrNameLst>
                                      </p:cBhvr>
                                      <p:to>
                                        <p:strVal val="visible"/>
                                      </p:to>
                                    </p:set>
                                    <p:anim calcmode="lin" valueType="num">
                                      <p:cBhvr>
                                        <p:cTn id="47" dur="500" fill="hold"/>
                                        <p:tgtEl>
                                          <p:spTgt spid="7172">
                                            <p:txEl>
                                              <p:charRg st="10" end="15"/>
                                            </p:txEl>
                                          </p:spTgt>
                                        </p:tgtEl>
                                        <p:attrNameLst>
                                          <p:attrName>ppt_x</p:attrName>
                                        </p:attrNameLst>
                                      </p:cBhvr>
                                      <p:tavLst>
                                        <p:tav tm="0">
                                          <p:val>
                                            <p:strVal val="1+#ppt_w/2"/>
                                          </p:val>
                                        </p:tav>
                                        <p:tav tm="100000">
                                          <p:val>
                                            <p:strVal val="#ppt_x"/>
                                          </p:val>
                                        </p:tav>
                                      </p:tavLst>
                                    </p:anim>
                                    <p:anim calcmode="lin" valueType="num">
                                      <p:cBhvr>
                                        <p:cTn id="48" dur="500" fill="hold"/>
                                        <p:tgtEl>
                                          <p:spTgt spid="7172">
                                            <p:txEl>
                                              <p:charRg st="10" end="15"/>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172">
                                            <p:txEl>
                                              <p:charRg st="15" end="20"/>
                                            </p:txEl>
                                          </p:spTgt>
                                        </p:tgtEl>
                                        <p:attrNameLst>
                                          <p:attrName>style.visibility</p:attrName>
                                        </p:attrNameLst>
                                      </p:cBhvr>
                                      <p:to>
                                        <p:strVal val="visible"/>
                                      </p:to>
                                    </p:set>
                                    <p:anim calcmode="lin" valueType="num">
                                      <p:cBhvr>
                                        <p:cTn id="51" dur="500" fill="hold"/>
                                        <p:tgtEl>
                                          <p:spTgt spid="7172">
                                            <p:txEl>
                                              <p:charRg st="15" end="20"/>
                                            </p:txEl>
                                          </p:spTgt>
                                        </p:tgtEl>
                                        <p:attrNameLst>
                                          <p:attrName>ppt_x</p:attrName>
                                        </p:attrNameLst>
                                      </p:cBhvr>
                                      <p:tavLst>
                                        <p:tav tm="0">
                                          <p:val>
                                            <p:strVal val="1+#ppt_w/2"/>
                                          </p:val>
                                        </p:tav>
                                        <p:tav tm="100000">
                                          <p:val>
                                            <p:strVal val="#ppt_x"/>
                                          </p:val>
                                        </p:tav>
                                      </p:tavLst>
                                    </p:anim>
                                    <p:anim calcmode="lin" valueType="num">
                                      <p:cBhvr>
                                        <p:cTn id="52" dur="500" fill="hold"/>
                                        <p:tgtEl>
                                          <p:spTgt spid="7172">
                                            <p:txEl>
                                              <p:charRg st="15" end="2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172">
                                            <p:txEl>
                                              <p:charRg st="20" end="27"/>
                                            </p:txEl>
                                          </p:spTgt>
                                        </p:tgtEl>
                                        <p:attrNameLst>
                                          <p:attrName>style.visibility</p:attrName>
                                        </p:attrNameLst>
                                      </p:cBhvr>
                                      <p:to>
                                        <p:strVal val="visible"/>
                                      </p:to>
                                    </p:set>
                                    <p:anim calcmode="lin" valueType="num">
                                      <p:cBhvr>
                                        <p:cTn id="55" dur="500" fill="hold"/>
                                        <p:tgtEl>
                                          <p:spTgt spid="7172">
                                            <p:txEl>
                                              <p:charRg st="20" end="27"/>
                                            </p:txEl>
                                          </p:spTgt>
                                        </p:tgtEl>
                                        <p:attrNameLst>
                                          <p:attrName>ppt_x</p:attrName>
                                        </p:attrNameLst>
                                      </p:cBhvr>
                                      <p:tavLst>
                                        <p:tav tm="0">
                                          <p:val>
                                            <p:strVal val="1+#ppt_w/2"/>
                                          </p:val>
                                        </p:tav>
                                        <p:tav tm="100000">
                                          <p:val>
                                            <p:strVal val="#ppt_x"/>
                                          </p:val>
                                        </p:tav>
                                      </p:tavLst>
                                    </p:anim>
                                    <p:anim calcmode="lin" valueType="num">
                                      <p:cBhvr>
                                        <p:cTn id="56" dur="500" fill="hold"/>
                                        <p:tgtEl>
                                          <p:spTgt spid="7172">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172">
                                            <p:txEl>
                                              <p:charRg st="27" end="36"/>
                                            </p:txEl>
                                          </p:spTgt>
                                        </p:tgtEl>
                                        <p:attrNameLst>
                                          <p:attrName>style.visibility</p:attrName>
                                        </p:attrNameLst>
                                      </p:cBhvr>
                                      <p:to>
                                        <p:strVal val="visible"/>
                                      </p:to>
                                    </p:set>
                                    <p:anim calcmode="lin" valueType="num">
                                      <p:cBhvr>
                                        <p:cTn id="61" dur="500" fill="hold"/>
                                        <p:tgtEl>
                                          <p:spTgt spid="7172">
                                            <p:txEl>
                                              <p:charRg st="27" end="36"/>
                                            </p:txEl>
                                          </p:spTgt>
                                        </p:tgtEl>
                                        <p:attrNameLst>
                                          <p:attrName>ppt_x</p:attrName>
                                        </p:attrNameLst>
                                      </p:cBhvr>
                                      <p:tavLst>
                                        <p:tav tm="0">
                                          <p:val>
                                            <p:strVal val="1+#ppt_w/2"/>
                                          </p:val>
                                        </p:tav>
                                        <p:tav tm="100000">
                                          <p:val>
                                            <p:strVal val="#ppt_x"/>
                                          </p:val>
                                        </p:tav>
                                      </p:tavLst>
                                    </p:anim>
                                    <p:anim calcmode="lin" valueType="num">
                                      <p:cBhvr>
                                        <p:cTn id="62" dur="500" fill="hold"/>
                                        <p:tgtEl>
                                          <p:spTgt spid="7172">
                                            <p:txEl>
                                              <p:charRg st="27" end="3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172">
                                            <p:txEl>
                                              <p:charRg st="36" end="41"/>
                                            </p:txEl>
                                          </p:spTgt>
                                        </p:tgtEl>
                                        <p:attrNameLst>
                                          <p:attrName>style.visibility</p:attrName>
                                        </p:attrNameLst>
                                      </p:cBhvr>
                                      <p:to>
                                        <p:strVal val="visible"/>
                                      </p:to>
                                    </p:set>
                                    <p:anim calcmode="lin" valueType="num">
                                      <p:cBhvr>
                                        <p:cTn id="65" dur="500" fill="hold"/>
                                        <p:tgtEl>
                                          <p:spTgt spid="7172">
                                            <p:txEl>
                                              <p:charRg st="36" end="41"/>
                                            </p:txEl>
                                          </p:spTgt>
                                        </p:tgtEl>
                                        <p:attrNameLst>
                                          <p:attrName>ppt_x</p:attrName>
                                        </p:attrNameLst>
                                      </p:cBhvr>
                                      <p:tavLst>
                                        <p:tav tm="0">
                                          <p:val>
                                            <p:strVal val="1+#ppt_w/2"/>
                                          </p:val>
                                        </p:tav>
                                        <p:tav tm="100000">
                                          <p:val>
                                            <p:strVal val="#ppt_x"/>
                                          </p:val>
                                        </p:tav>
                                      </p:tavLst>
                                    </p:anim>
                                    <p:anim calcmode="lin" valueType="num">
                                      <p:cBhvr>
                                        <p:cTn id="66" dur="500" fill="hold"/>
                                        <p:tgtEl>
                                          <p:spTgt spid="7172">
                                            <p:txEl>
                                              <p:charRg st="36" end="4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172">
                                            <p:txEl>
                                              <p:charRg st="41" end="44"/>
                                            </p:txEl>
                                          </p:spTgt>
                                        </p:tgtEl>
                                        <p:attrNameLst>
                                          <p:attrName>style.visibility</p:attrName>
                                        </p:attrNameLst>
                                      </p:cBhvr>
                                      <p:to>
                                        <p:strVal val="visible"/>
                                      </p:to>
                                    </p:set>
                                    <p:anim calcmode="lin" valueType="num">
                                      <p:cBhvr>
                                        <p:cTn id="69" dur="500" fill="hold"/>
                                        <p:tgtEl>
                                          <p:spTgt spid="7172">
                                            <p:txEl>
                                              <p:charRg st="41" end="44"/>
                                            </p:txEl>
                                          </p:spTgt>
                                        </p:tgtEl>
                                        <p:attrNameLst>
                                          <p:attrName>ppt_x</p:attrName>
                                        </p:attrNameLst>
                                      </p:cBhvr>
                                      <p:tavLst>
                                        <p:tav tm="0">
                                          <p:val>
                                            <p:strVal val="1+#ppt_w/2"/>
                                          </p:val>
                                        </p:tav>
                                        <p:tav tm="100000">
                                          <p:val>
                                            <p:strVal val="#ppt_x"/>
                                          </p:val>
                                        </p:tav>
                                      </p:tavLst>
                                    </p:anim>
                                    <p:anim calcmode="lin" valueType="num">
                                      <p:cBhvr>
                                        <p:cTn id="70" dur="500" fill="hold"/>
                                        <p:tgtEl>
                                          <p:spTgt spid="7172">
                                            <p:txEl>
                                              <p:charRg st="41" end="44"/>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7172">
                                            <p:txEl>
                                              <p:charRg st="44" end="49"/>
                                            </p:txEl>
                                          </p:spTgt>
                                        </p:tgtEl>
                                        <p:attrNameLst>
                                          <p:attrName>style.visibility</p:attrName>
                                        </p:attrNameLst>
                                      </p:cBhvr>
                                      <p:to>
                                        <p:strVal val="visible"/>
                                      </p:to>
                                    </p:set>
                                    <p:anim calcmode="lin" valueType="num">
                                      <p:cBhvr>
                                        <p:cTn id="73" dur="500" fill="hold"/>
                                        <p:tgtEl>
                                          <p:spTgt spid="7172">
                                            <p:txEl>
                                              <p:charRg st="44" end="49"/>
                                            </p:txEl>
                                          </p:spTgt>
                                        </p:tgtEl>
                                        <p:attrNameLst>
                                          <p:attrName>ppt_x</p:attrName>
                                        </p:attrNameLst>
                                      </p:cBhvr>
                                      <p:tavLst>
                                        <p:tav tm="0">
                                          <p:val>
                                            <p:strVal val="1+#ppt_w/2"/>
                                          </p:val>
                                        </p:tav>
                                        <p:tav tm="100000">
                                          <p:val>
                                            <p:strVal val="#ppt_x"/>
                                          </p:val>
                                        </p:tav>
                                      </p:tavLst>
                                    </p:anim>
                                    <p:anim calcmode="lin" valueType="num">
                                      <p:cBhvr>
                                        <p:cTn id="74" dur="500" fill="hold"/>
                                        <p:tgtEl>
                                          <p:spTgt spid="7172">
                                            <p:txEl>
                                              <p:charRg st="44" end="49"/>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7172">
                                            <p:txEl>
                                              <p:charRg st="49" end="64"/>
                                            </p:txEl>
                                          </p:spTgt>
                                        </p:tgtEl>
                                        <p:attrNameLst>
                                          <p:attrName>style.visibility</p:attrName>
                                        </p:attrNameLst>
                                      </p:cBhvr>
                                      <p:to>
                                        <p:strVal val="visible"/>
                                      </p:to>
                                    </p:set>
                                    <p:anim calcmode="lin" valueType="num">
                                      <p:cBhvr>
                                        <p:cTn id="77" dur="500" fill="hold"/>
                                        <p:tgtEl>
                                          <p:spTgt spid="7172">
                                            <p:txEl>
                                              <p:charRg st="49" end="64"/>
                                            </p:txEl>
                                          </p:spTgt>
                                        </p:tgtEl>
                                        <p:attrNameLst>
                                          <p:attrName>ppt_x</p:attrName>
                                        </p:attrNameLst>
                                      </p:cBhvr>
                                      <p:tavLst>
                                        <p:tav tm="0">
                                          <p:val>
                                            <p:strVal val="1+#ppt_w/2"/>
                                          </p:val>
                                        </p:tav>
                                        <p:tav tm="100000">
                                          <p:val>
                                            <p:strVal val="#ppt_x"/>
                                          </p:val>
                                        </p:tav>
                                      </p:tavLst>
                                    </p:anim>
                                    <p:anim calcmode="lin" valueType="num">
                                      <p:cBhvr>
                                        <p:cTn id="78" dur="500" fill="hold"/>
                                        <p:tgtEl>
                                          <p:spTgt spid="7172">
                                            <p:txEl>
                                              <p:charRg st="49" end="64"/>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7172">
                                            <p:txEl>
                                              <p:charRg st="9" end="9"/>
                                            </p:txEl>
                                          </p:spTgt>
                                        </p:tgtEl>
                                        <p:attrNameLst>
                                          <p:attrName>style.visibility</p:attrName>
                                        </p:attrNameLst>
                                      </p:cBhvr>
                                      <p:to>
                                        <p:strVal val="visible"/>
                                      </p:to>
                                    </p:set>
                                    <p:anim calcmode="lin" valueType="num">
                                      <p:cBhvr>
                                        <p:cTn id="81" dur="500" fill="hold"/>
                                        <p:tgtEl>
                                          <p:spTgt spid="7172">
                                            <p:txEl>
                                              <p:charRg st="9" end="9"/>
                                            </p:txEl>
                                          </p:spTgt>
                                        </p:tgtEl>
                                        <p:attrNameLst>
                                          <p:attrName>ppt_x</p:attrName>
                                        </p:attrNameLst>
                                      </p:cBhvr>
                                      <p:tavLst>
                                        <p:tav tm="0">
                                          <p:val>
                                            <p:strVal val="1+#ppt_w/2"/>
                                          </p:val>
                                        </p:tav>
                                        <p:tav tm="100000">
                                          <p:val>
                                            <p:strVal val="#ppt_x"/>
                                          </p:val>
                                        </p:tav>
                                      </p:tavLst>
                                    </p:anim>
                                    <p:anim calcmode="lin" valueType="num">
                                      <p:cBhvr>
                                        <p:cTn id="82" dur="500" fill="hold"/>
                                        <p:tgtEl>
                                          <p:spTgt spid="7172">
                                            <p:txEl>
                                              <p:charRg st="9" end="9"/>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172">
                                            <p:txEl>
                                              <p:charRg st="10" end="10"/>
                                            </p:txEl>
                                          </p:spTgt>
                                        </p:tgtEl>
                                        <p:attrNameLst>
                                          <p:attrName>style.visibility</p:attrName>
                                        </p:attrNameLst>
                                      </p:cBhvr>
                                      <p:to>
                                        <p:strVal val="visible"/>
                                      </p:to>
                                    </p:set>
                                    <p:anim calcmode="lin" valueType="num">
                                      <p:cBhvr>
                                        <p:cTn id="85" dur="500" fill="hold"/>
                                        <p:tgtEl>
                                          <p:spTgt spid="7172">
                                            <p:txEl>
                                              <p:charRg st="10" end="10"/>
                                            </p:txEl>
                                          </p:spTgt>
                                        </p:tgtEl>
                                        <p:attrNameLst>
                                          <p:attrName>ppt_x</p:attrName>
                                        </p:attrNameLst>
                                      </p:cBhvr>
                                      <p:tavLst>
                                        <p:tav tm="0">
                                          <p:val>
                                            <p:strVal val="1+#ppt_w/2"/>
                                          </p:val>
                                        </p:tav>
                                        <p:tav tm="100000">
                                          <p:val>
                                            <p:strVal val="#ppt_x"/>
                                          </p:val>
                                        </p:tav>
                                      </p:tavLst>
                                    </p:anim>
                                    <p:anim calcmode="lin" valueType="num">
                                      <p:cBhvr>
                                        <p:cTn id="86" dur="500" fill="hold"/>
                                        <p:tgtEl>
                                          <p:spTgt spid="7172">
                                            <p:txEl>
                                              <p:charRg st="10" end="10"/>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172">
                                            <p:txEl>
                                              <p:charRg st="11" end="11"/>
                                            </p:txEl>
                                          </p:spTgt>
                                        </p:tgtEl>
                                        <p:attrNameLst>
                                          <p:attrName>style.visibility</p:attrName>
                                        </p:attrNameLst>
                                      </p:cBhvr>
                                      <p:to>
                                        <p:strVal val="visible"/>
                                      </p:to>
                                    </p:set>
                                    <p:anim calcmode="lin" valueType="num">
                                      <p:cBhvr>
                                        <p:cTn id="89" dur="500" fill="hold"/>
                                        <p:tgtEl>
                                          <p:spTgt spid="7172">
                                            <p:txEl>
                                              <p:charRg st="11" end="11"/>
                                            </p:txEl>
                                          </p:spTgt>
                                        </p:tgtEl>
                                        <p:attrNameLst>
                                          <p:attrName>ppt_x</p:attrName>
                                        </p:attrNameLst>
                                      </p:cBhvr>
                                      <p:tavLst>
                                        <p:tav tm="0">
                                          <p:val>
                                            <p:strVal val="1+#ppt_w/2"/>
                                          </p:val>
                                        </p:tav>
                                        <p:tav tm="100000">
                                          <p:val>
                                            <p:strVal val="#ppt_x"/>
                                          </p:val>
                                        </p:tav>
                                      </p:tavLst>
                                    </p:anim>
                                    <p:anim calcmode="lin" valueType="num">
                                      <p:cBhvr>
                                        <p:cTn id="90" dur="500" fill="hold"/>
                                        <p:tgtEl>
                                          <p:spTgt spid="7172">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200025" y="673100"/>
            <a:ext cx="8943975" cy="48339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Times New Roman" panose="02020603050405020304" charset="0"/>
                <a:ea typeface="宋体" panose="02010600030101010101" pitchFamily="2" charset="-122"/>
                <a:cs typeface="+mn-ea"/>
              </a:rPr>
              <a:t>文件目录有关概念</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什么是文件目录</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文件目录是记录文件的名字、存放地址及其他有关文件</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的说明信息和控制信息的数据结构。</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文件目录项的内容</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文件名</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文件逻辑结构</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说明该文件的记录是否定长、记录长度及记录个数等。</a:t>
            </a:r>
            <a:r>
              <a:rPr lang="zh-CN" altLang="en-US" sz="2800" strike="noStrike" noProof="1">
                <a:solidFill>
                  <a:schemeClr val="tx1"/>
                </a:solidFill>
                <a:latin typeface="Times New Roman" panose="02020603050405020304" charset="0"/>
                <a:ea typeface="宋体" panose="02010600030101010101" pitchFamily="2" charset="-122"/>
                <a:cs typeface="+mn-ea"/>
              </a:rPr>
              <a:t> </a:t>
            </a:r>
            <a:endParaRPr lang="zh-CN" altLang="en-US" sz="2800" strike="noStrike" noProof="1">
              <a:solidFill>
                <a:schemeClr val="tx1"/>
              </a:solidFill>
              <a:latin typeface="Times New Roman" panose="02020603050405020304" charset="0"/>
              <a:ea typeface="宋体" panose="02010600030101010101"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charRg st="31" end="70"/>
                                            </p:txEl>
                                          </p:spTgt>
                                        </p:tgtEl>
                                        <p:attrNameLst>
                                          <p:attrName>style.visibility</p:attrName>
                                        </p:attrNameLst>
                                      </p:cBhvr>
                                      <p:to>
                                        <p:strVal val="visible"/>
                                      </p:to>
                                    </p:set>
                                    <p:anim calcmode="lin" valueType="num">
                                      <p:cBhvr additive="base">
                                        <p:cTn id="19" dur="500" fill="hold"/>
                                        <p:tgtEl>
                                          <p:spTgt spid="46083">
                                            <p:txEl>
                                              <p:charRg st="31"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31"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083">
                                            <p:txEl>
                                              <p:charRg st="70" end="101"/>
                                            </p:txEl>
                                          </p:spTgt>
                                        </p:tgtEl>
                                        <p:attrNameLst>
                                          <p:attrName>style.visibility</p:attrName>
                                        </p:attrNameLst>
                                      </p:cBhvr>
                                      <p:to>
                                        <p:strVal val="visible"/>
                                      </p:to>
                                    </p:set>
                                    <p:anim calcmode="lin" valueType="num">
                                      <p:cBhvr additive="base">
                                        <p:cTn id="23" dur="500" fill="hold"/>
                                        <p:tgtEl>
                                          <p:spTgt spid="46083">
                                            <p:txEl>
                                              <p:charRg st="70"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charRg st="70" end="10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6083">
                                            <p:txEl>
                                              <p:charRg st="101" end="120"/>
                                            </p:txEl>
                                          </p:spTgt>
                                        </p:tgtEl>
                                        <p:attrNameLst>
                                          <p:attrName>style.visibility</p:attrName>
                                        </p:attrNameLst>
                                      </p:cBhvr>
                                      <p:to>
                                        <p:strVal val="visible"/>
                                      </p:to>
                                    </p:set>
                                    <p:anim calcmode="lin" valueType="num">
                                      <p:cBhvr additive="base">
                                        <p:cTn id="29" dur="500" fill="hold"/>
                                        <p:tgtEl>
                                          <p:spTgt spid="46083">
                                            <p:txEl>
                                              <p:charRg st="101"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083">
                                            <p:txEl>
                                              <p:charRg st="101" end="12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6083">
                                            <p:txEl>
                                              <p:charRg st="120" end="133"/>
                                            </p:txEl>
                                          </p:spTgt>
                                        </p:tgtEl>
                                        <p:attrNameLst>
                                          <p:attrName>style.visibility</p:attrName>
                                        </p:attrNameLst>
                                      </p:cBhvr>
                                      <p:to>
                                        <p:strVal val="visible"/>
                                      </p:to>
                                    </p:set>
                                    <p:anim calcmode="lin" valueType="num">
                                      <p:cBhvr additive="base">
                                        <p:cTn id="35" dur="500" fill="hold"/>
                                        <p:tgtEl>
                                          <p:spTgt spid="46083">
                                            <p:txEl>
                                              <p:charRg st="120" end="13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083">
                                            <p:txEl>
                                              <p:charRg st="120" end="1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6083">
                                            <p:txEl>
                                              <p:charRg st="133" end="149"/>
                                            </p:txEl>
                                          </p:spTgt>
                                        </p:tgtEl>
                                        <p:attrNameLst>
                                          <p:attrName>style.visibility</p:attrName>
                                        </p:attrNameLst>
                                      </p:cBhvr>
                                      <p:to>
                                        <p:strVal val="visible"/>
                                      </p:to>
                                    </p:set>
                                    <p:anim calcmode="lin" valueType="num">
                                      <p:cBhvr additive="base">
                                        <p:cTn id="41" dur="500" fill="hold"/>
                                        <p:tgtEl>
                                          <p:spTgt spid="46083">
                                            <p:txEl>
                                              <p:charRg st="133" end="14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6083">
                                            <p:txEl>
                                              <p:charRg st="133" end="14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6083">
                                            <p:txEl>
                                              <p:charRg st="149" end="188"/>
                                            </p:txEl>
                                          </p:spTgt>
                                        </p:tgtEl>
                                        <p:attrNameLst>
                                          <p:attrName>style.visibility</p:attrName>
                                        </p:attrNameLst>
                                      </p:cBhvr>
                                      <p:to>
                                        <p:strVal val="visible"/>
                                      </p:to>
                                    </p:set>
                                    <p:anim calcmode="lin" valueType="num">
                                      <p:cBhvr additive="base">
                                        <p:cTn id="47" dur="500" fill="hold"/>
                                        <p:tgtEl>
                                          <p:spTgt spid="46083">
                                            <p:txEl>
                                              <p:charRg st="149" end="1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083">
                                            <p:txEl>
                                              <p:charRg st="149"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128588" y="701675"/>
            <a:ext cx="8643938" cy="57419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③</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文件物理结构：记录文件的物理结构形式 </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连续文件</a:t>
            </a:r>
            <a:r>
              <a:rPr lang="en-US"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指出文件第一块的物理地址、文件所占块数</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串联文件</a:t>
            </a:r>
            <a:r>
              <a:rPr lang="en-US"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指出该文件第一块的物理地址  </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索引文件</a:t>
            </a:r>
            <a:r>
              <a:rPr lang="en-US"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指出索引表地址</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④</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存取控制信息</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文件主具有的存取权限、核准的其他用户及其相应的存取权限</a:t>
            </a:r>
            <a:r>
              <a:rPr lang="zh-CN" altLang="en-US" sz="2000" b="1" strike="noStrike" noProof="1">
                <a:latin typeface="Times New Roman" panose="02020603050405020304" charset="0"/>
                <a:ea typeface="宋体" panose="02010600030101010101" pitchFamily="2" charset="-122"/>
                <a:cs typeface="+mn-cs"/>
              </a:rPr>
              <a:t> </a:t>
            </a:r>
            <a:endParaRPr lang="zh-CN" altLang="en-US" sz="2000" b="1" strike="noStrike" noProof="1">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⑤</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管理信息</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文件建立日期、时间，上一次存取时间、要求文件保留的时间等</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⑥</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文件类型</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文件的类型，例如可分为数据文件、目录文件、块存储设备文件、</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       字符设备文件</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47108" name="矩形 4710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22"/>
                                            </p:txEl>
                                          </p:spTgt>
                                        </p:tgtEl>
                                        <p:attrNameLst>
                                          <p:attrName>style.visibility</p:attrName>
                                        </p:attrNameLst>
                                      </p:cBhvr>
                                      <p:to>
                                        <p:strVal val="visible"/>
                                      </p:to>
                                    </p:set>
                                    <p:anim calcmode="lin" valueType="num">
                                      <p:cBhvr additive="base">
                                        <p:cTn id="7" dur="500" fill="hold"/>
                                        <p:tgtEl>
                                          <p:spTgt spid="47107">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charRg st="0" end="2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107">
                                            <p:txEl>
                                              <p:charRg st="22" end="70"/>
                                            </p:txEl>
                                          </p:spTgt>
                                        </p:tgtEl>
                                        <p:attrNameLst>
                                          <p:attrName>style.visibility</p:attrName>
                                        </p:attrNameLst>
                                      </p:cBhvr>
                                      <p:to>
                                        <p:strVal val="visible"/>
                                      </p:to>
                                    </p:set>
                                    <p:anim calcmode="lin" valueType="num">
                                      <p:cBhvr additive="base">
                                        <p:cTn id="11" dur="500" fill="hold"/>
                                        <p:tgtEl>
                                          <p:spTgt spid="47107">
                                            <p:txEl>
                                              <p:charRg st="22" end="7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charRg st="22" end="7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7107">
                                            <p:txEl>
                                              <p:charRg st="70" end="114"/>
                                            </p:txEl>
                                          </p:spTgt>
                                        </p:tgtEl>
                                        <p:attrNameLst>
                                          <p:attrName>style.visibility</p:attrName>
                                        </p:attrNameLst>
                                      </p:cBhvr>
                                      <p:to>
                                        <p:strVal val="visible"/>
                                      </p:to>
                                    </p:set>
                                    <p:anim calcmode="lin" valueType="num">
                                      <p:cBhvr additive="base">
                                        <p:cTn id="15" dur="500" fill="hold"/>
                                        <p:tgtEl>
                                          <p:spTgt spid="47107">
                                            <p:txEl>
                                              <p:charRg st="70" end="1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charRg st="70" end="1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7107">
                                            <p:txEl>
                                              <p:charRg st="114" end="150"/>
                                            </p:txEl>
                                          </p:spTgt>
                                        </p:tgtEl>
                                        <p:attrNameLst>
                                          <p:attrName>style.visibility</p:attrName>
                                        </p:attrNameLst>
                                      </p:cBhvr>
                                      <p:to>
                                        <p:strVal val="visible"/>
                                      </p:to>
                                    </p:set>
                                    <p:anim calcmode="lin" valueType="num">
                                      <p:cBhvr additive="base">
                                        <p:cTn id="19" dur="500" fill="hold"/>
                                        <p:tgtEl>
                                          <p:spTgt spid="47107">
                                            <p:txEl>
                                              <p:charRg st="114" end="1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charRg st="114" end="1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charRg st="150" end="159"/>
                                            </p:txEl>
                                          </p:spTgt>
                                        </p:tgtEl>
                                        <p:attrNameLst>
                                          <p:attrName>style.visibility</p:attrName>
                                        </p:attrNameLst>
                                      </p:cBhvr>
                                      <p:to>
                                        <p:strVal val="visible"/>
                                      </p:to>
                                    </p:set>
                                    <p:anim calcmode="lin" valueType="num">
                                      <p:cBhvr additive="base">
                                        <p:cTn id="25" dur="500" fill="hold"/>
                                        <p:tgtEl>
                                          <p:spTgt spid="47107">
                                            <p:txEl>
                                              <p:charRg st="150"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charRg st="150" end="1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7">
                                            <p:txEl>
                                              <p:charRg st="159" end="195"/>
                                            </p:txEl>
                                          </p:spTgt>
                                        </p:tgtEl>
                                        <p:attrNameLst>
                                          <p:attrName>style.visibility</p:attrName>
                                        </p:attrNameLst>
                                      </p:cBhvr>
                                      <p:to>
                                        <p:strVal val="visible"/>
                                      </p:to>
                                    </p:set>
                                    <p:anim calcmode="lin" valueType="num">
                                      <p:cBhvr additive="base">
                                        <p:cTn id="29" dur="500" fill="hold"/>
                                        <p:tgtEl>
                                          <p:spTgt spid="47107">
                                            <p:txEl>
                                              <p:charRg st="159"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7">
                                            <p:txEl>
                                              <p:charRg st="159"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7">
                                            <p:txEl>
                                              <p:charRg st="195" end="202"/>
                                            </p:txEl>
                                          </p:spTgt>
                                        </p:tgtEl>
                                        <p:attrNameLst>
                                          <p:attrName>style.visibility</p:attrName>
                                        </p:attrNameLst>
                                      </p:cBhvr>
                                      <p:to>
                                        <p:strVal val="visible"/>
                                      </p:to>
                                    </p:set>
                                    <p:anim calcmode="lin" valueType="num">
                                      <p:cBhvr additive="base">
                                        <p:cTn id="33" dur="500" fill="hold"/>
                                        <p:tgtEl>
                                          <p:spTgt spid="47107">
                                            <p:txEl>
                                              <p:charRg st="195"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charRg st="195"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7">
                                            <p:txEl>
                                              <p:charRg st="202" end="238"/>
                                            </p:txEl>
                                          </p:spTgt>
                                        </p:tgtEl>
                                        <p:attrNameLst>
                                          <p:attrName>style.visibility</p:attrName>
                                        </p:attrNameLst>
                                      </p:cBhvr>
                                      <p:to>
                                        <p:strVal val="visible"/>
                                      </p:to>
                                    </p:set>
                                    <p:anim calcmode="lin" valueType="num">
                                      <p:cBhvr additive="base">
                                        <p:cTn id="37" dur="500" fill="hold"/>
                                        <p:tgtEl>
                                          <p:spTgt spid="47107">
                                            <p:txEl>
                                              <p:charRg st="202" end="2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charRg st="202" end="23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107">
                                            <p:txEl>
                                              <p:charRg st="238" end="245"/>
                                            </p:txEl>
                                          </p:spTgt>
                                        </p:tgtEl>
                                        <p:attrNameLst>
                                          <p:attrName>style.visibility</p:attrName>
                                        </p:attrNameLst>
                                      </p:cBhvr>
                                      <p:to>
                                        <p:strVal val="visible"/>
                                      </p:to>
                                    </p:set>
                                    <p:anim calcmode="lin" valueType="num">
                                      <p:cBhvr additive="base">
                                        <p:cTn id="41" dur="500" fill="hold"/>
                                        <p:tgtEl>
                                          <p:spTgt spid="47107">
                                            <p:txEl>
                                              <p:charRg st="238" end="24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7">
                                            <p:txEl>
                                              <p:charRg st="238" end="2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7107">
                                            <p:txEl>
                                              <p:charRg st="245" end="282"/>
                                            </p:txEl>
                                          </p:spTgt>
                                        </p:tgtEl>
                                        <p:attrNameLst>
                                          <p:attrName>style.visibility</p:attrName>
                                        </p:attrNameLst>
                                      </p:cBhvr>
                                      <p:to>
                                        <p:strVal val="visible"/>
                                      </p:to>
                                    </p:set>
                                    <p:anim calcmode="lin" valueType="num">
                                      <p:cBhvr additive="base">
                                        <p:cTn id="45" dur="500" fill="hold"/>
                                        <p:tgtEl>
                                          <p:spTgt spid="47107">
                                            <p:txEl>
                                              <p:charRg st="245" end="28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7107">
                                            <p:txEl>
                                              <p:charRg st="245" end="28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107">
                                            <p:txEl>
                                              <p:charRg st="282" end="296"/>
                                            </p:txEl>
                                          </p:spTgt>
                                        </p:tgtEl>
                                        <p:attrNameLst>
                                          <p:attrName>style.visibility</p:attrName>
                                        </p:attrNameLst>
                                      </p:cBhvr>
                                      <p:to>
                                        <p:strVal val="visible"/>
                                      </p:to>
                                    </p:set>
                                    <p:anim calcmode="lin" valueType="num">
                                      <p:cBhvr additive="base">
                                        <p:cTn id="49" dur="500" fill="hold"/>
                                        <p:tgtEl>
                                          <p:spTgt spid="47107">
                                            <p:txEl>
                                              <p:charRg st="28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charset="0"/>
                <a:ea typeface="宋体" panose="02010600030101010101" pitchFamily="2" charset="-122"/>
              </a:rPr>
              <a:t>文件目录结构</a:t>
            </a:r>
            <a:endParaRPr lang="zh-CN" altLang="en-US" sz="3200">
              <a:solidFill>
                <a:srgbClr val="990000"/>
              </a:solidFill>
              <a:latin typeface="Times New Roman" panose="02020603050405020304" charset="0"/>
              <a:ea typeface="宋体" panose="02010600030101010101" pitchFamily="2" charset="-122"/>
            </a:endParaRPr>
          </a:p>
        </p:txBody>
      </p:sp>
      <p:sp>
        <p:nvSpPr>
          <p:cNvPr id="45059" name="文本占位符 45058"/>
          <p:cNvSpPr>
            <a:spLocks noGrp="1"/>
          </p:cNvSpPr>
          <p:nvPr>
            <p:ph idx="1"/>
          </p:nvPr>
        </p:nvSpPr>
        <p:spPr>
          <a:xfrm>
            <a:off x="381000" y="1803400"/>
            <a:ext cx="8388350" cy="1401763"/>
          </a:xfrm>
        </p:spPr>
        <p:txBody>
          <a:bodyPr>
            <a:spAutoFit/>
          </a:bodyPr>
          <a:p>
            <a:pPr fontAlgn="base">
              <a:spcBef>
                <a:spcPct val="50000"/>
              </a:spcBef>
            </a:pPr>
            <a:r>
              <a:rPr lang="zh-CN" altLang="en-US" sz="3600" strike="noStrike" noProof="1">
                <a:solidFill>
                  <a:schemeClr val="tx1"/>
                </a:solidFill>
                <a:latin typeface="Times New Roman" panose="02020603050405020304" charset="0"/>
              </a:rPr>
              <a:t>一级文件目录</a:t>
            </a:r>
            <a:endParaRPr lang="zh-CN" altLang="en-US" sz="3600" strike="noStrike" noProof="1">
              <a:solidFill>
                <a:schemeClr val="tx1"/>
              </a:solidFill>
              <a:latin typeface="Times New Roman" panose="02020603050405020304" charset="0"/>
            </a:endParaRPr>
          </a:p>
          <a:p>
            <a:pPr fontAlgn="base">
              <a:spcBef>
                <a:spcPct val="50000"/>
              </a:spcBef>
            </a:pPr>
            <a:r>
              <a:rPr lang="zh-CN" altLang="en-US" sz="3600" strike="noStrike" noProof="1">
                <a:solidFill>
                  <a:schemeClr val="tx1"/>
                </a:solidFill>
                <a:latin typeface="Times New Roman" panose="02020603050405020304" charset="0"/>
              </a:rPr>
              <a:t>多级文件目录</a:t>
            </a:r>
            <a:r>
              <a:rPr lang="en-US" altLang="zh-CN" sz="3600" strike="noStrike" noProof="1">
                <a:solidFill>
                  <a:schemeClr val="tx1"/>
                </a:solidFill>
                <a:latin typeface="Times New Roman" panose="02020603050405020304" charset="0"/>
              </a:rPr>
              <a:t>(</a:t>
            </a:r>
            <a:r>
              <a:rPr lang="zh-CN" altLang="en-US" sz="3600" strike="noStrike" noProof="1">
                <a:solidFill>
                  <a:schemeClr val="tx1"/>
                </a:solidFill>
                <a:latin typeface="Times New Roman" panose="02020603050405020304" charset="0"/>
              </a:rPr>
              <a:t>树型文件目录</a:t>
            </a:r>
            <a:r>
              <a:rPr lang="en-US" altLang="zh-CN" sz="3600" strike="noStrike" noProof="1">
                <a:solidFill>
                  <a:schemeClr val="tx1"/>
                </a:solidFill>
                <a:latin typeface="Times New Roman" panose="02020603050405020304" charset="0"/>
              </a:rPr>
              <a:t>)</a:t>
            </a:r>
            <a:endParaRPr lang="en-US" altLang="zh-CN" sz="3600" strike="noStrike" noProof="1">
              <a:solidFill>
                <a:schemeClr val="tx1"/>
              </a:solidFill>
              <a:latin typeface="Times New Roman" panose="02020603050405020304" charset="0"/>
            </a:endParaRPr>
          </a:p>
        </p:txBody>
      </p:sp>
      <p:sp>
        <p:nvSpPr>
          <p:cNvPr id="59395"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481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25</a:t>
            </a:r>
            <a:endParaRPr lang="en-US" altLang="zh-CN" b="0">
              <a:solidFill>
                <a:schemeClr val="tx2"/>
              </a:solidFill>
              <a:latin typeface="Times New Roman" panose="02020603050405020304" charset="0"/>
              <a:ea typeface="宋体" panose="02010600030101010101" pitchFamily="2" charset="-122"/>
            </a:endParaRPr>
          </a:p>
        </p:txBody>
      </p:sp>
      <p:sp>
        <p:nvSpPr>
          <p:cNvPr id="48131" name="矩形 48130"/>
          <p:cNvSpPr/>
          <p:nvPr/>
        </p:nvSpPr>
        <p:spPr>
          <a:xfrm>
            <a:off x="171450" y="673100"/>
            <a:ext cx="8778875" cy="22606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一级文件目录</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什么是一级文件目录</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系统将已建立的所有文件的文件名、存放地址及有关的说明信息放在一张表中，这张表称为一级文件目录。</a:t>
            </a:r>
            <a:r>
              <a:rPr lang="zh-CN" altLang="en-US" sz="2000" strike="noStrike" noProof="1">
                <a:solidFill>
                  <a:schemeClr val="tx1"/>
                </a:solidFill>
                <a:latin typeface="Times New Roman" panose="02020603050405020304" charset="0"/>
                <a:ea typeface="宋体" panose="02010600030101010101" pitchFamily="2" charset="-122"/>
                <a:cs typeface="+mn-ea"/>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48132" name="矩形 481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graphicFrame>
        <p:nvGraphicFramePr>
          <p:cNvPr id="48133" name="表格 48132"/>
          <p:cNvGraphicFramePr/>
          <p:nvPr/>
        </p:nvGraphicFramePr>
        <p:xfrm>
          <a:off x="1552575" y="3556000"/>
          <a:ext cx="4410710" cy="2384425"/>
        </p:xfrm>
        <a:graphic>
          <a:graphicData uri="http://schemas.openxmlformats.org/drawingml/2006/table">
            <a:tbl>
              <a:tblPr/>
              <a:tblGrid>
                <a:gridCol w="1470660"/>
                <a:gridCol w="1469390"/>
                <a:gridCol w="1470660"/>
              </a:tblGrid>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anose="02010600030101010101" pitchFamily="2" charset="-122"/>
                        </a:rPr>
                        <a:t>文 件 名</a:t>
                      </a:r>
                      <a:endParaRPr lang="zh-CN" altLang="en-US"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anose="02010600030101010101" pitchFamily="2" charset="-122"/>
                        </a:rPr>
                        <a:t>物 理 地 址</a:t>
                      </a:r>
                      <a:endParaRPr lang="zh-CN" altLang="en-US"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anose="02010600030101010101" pitchFamily="2" charset="-122"/>
                        </a:rPr>
                        <a:t>其 他 信 息</a:t>
                      </a:r>
                      <a:endParaRPr lang="zh-CN" altLang="en-US"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pa</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test</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compiler</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assembler</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abc</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wang</a:t>
                      </a:r>
                      <a:endParaRPr lang="en-US" altLang="zh-CN"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8167" name="文本框 48166"/>
          <p:cNvSpPr txBox="1"/>
          <p:nvPr/>
        </p:nvSpPr>
        <p:spPr>
          <a:xfrm>
            <a:off x="1565275" y="3182938"/>
            <a:ext cx="14620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一级文件目录</a:t>
            </a:r>
            <a:endParaRPr lang="zh-CN" altLang="en-US" sz="1600" b="0">
              <a:solidFill>
                <a:schemeClr val="tx1"/>
              </a:solidFill>
              <a:latin typeface="Arial" panose="0208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1"/>
                                            </p:txEl>
                                          </p:spTgt>
                                        </p:tgtEl>
                                        <p:attrNameLst>
                                          <p:attrName>style.visibility</p:attrName>
                                        </p:attrNameLst>
                                      </p:cBhvr>
                                      <p:to>
                                        <p:strVal val="visible"/>
                                      </p:to>
                                    </p:set>
                                    <p:anim calcmode="lin" valueType="num">
                                      <p:cBhvr additive="base">
                                        <p:cTn id="7" dur="1000" fill="hold"/>
                                        <p:tgtEl>
                                          <p:spTgt spid="4813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1">
                                            <p:txEl>
                                              <p:charRg st="11" end="31"/>
                                            </p:txEl>
                                          </p:spTgt>
                                        </p:tgtEl>
                                        <p:attrNameLst>
                                          <p:attrName>style.visibility</p:attrName>
                                        </p:attrNameLst>
                                      </p:cBhvr>
                                      <p:to>
                                        <p:strVal val="visible"/>
                                      </p:to>
                                    </p:set>
                                    <p:anim calcmode="lin" valueType="num">
                                      <p:cBhvr additive="base">
                                        <p:cTn id="13" dur="500" fill="hold"/>
                                        <p:tgtEl>
                                          <p:spTgt spid="48131">
                                            <p:txEl>
                                              <p:charRg st="11"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charRg st="31" end="72"/>
                                            </p:txEl>
                                          </p:spTgt>
                                        </p:tgtEl>
                                        <p:attrNameLst>
                                          <p:attrName>style.visibility</p:attrName>
                                        </p:attrNameLst>
                                      </p:cBhvr>
                                      <p:to>
                                        <p:strVal val="visible"/>
                                      </p:to>
                                    </p:set>
                                    <p:anim calcmode="lin" valueType="num">
                                      <p:cBhvr additive="base">
                                        <p:cTn id="19" dur="500" fill="hold"/>
                                        <p:tgtEl>
                                          <p:spTgt spid="48131">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31"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3"/>
                                        </p:tgtEl>
                                        <p:attrNameLst>
                                          <p:attrName>style.visibility</p:attrName>
                                        </p:attrNameLst>
                                      </p:cBhvr>
                                      <p:to>
                                        <p:strVal val="visible"/>
                                      </p:to>
                                    </p:set>
                                    <p:anim calcmode="lin" valueType="num">
                                      <p:cBhvr additive="base">
                                        <p:cTn id="29" dur="500" fill="hold"/>
                                        <p:tgtEl>
                                          <p:spTgt spid="48133"/>
                                        </p:tgtEl>
                                        <p:attrNameLst>
                                          <p:attrName>ppt_x</p:attrName>
                                        </p:attrNameLst>
                                      </p:cBhvr>
                                      <p:tavLst>
                                        <p:tav tm="0">
                                          <p:val>
                                            <p:strVal val="#ppt_x"/>
                                          </p:val>
                                        </p:tav>
                                        <p:tav tm="100000">
                                          <p:val>
                                            <p:strVal val="#ppt_x"/>
                                          </p:val>
                                        </p:tav>
                                      </p:tavLst>
                                    </p:anim>
                                    <p:anim calcmode="lin" valueType="num">
                                      <p:cBhvr additive="base">
                                        <p:cTn id="30"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P spid="4816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91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26</a:t>
            </a:r>
            <a:endParaRPr lang="en-US" altLang="zh-CN" b="0">
              <a:solidFill>
                <a:schemeClr val="tx2"/>
              </a:solidFill>
              <a:latin typeface="Times New Roman" panose="02020603050405020304" charset="0"/>
              <a:ea typeface="宋体" panose="02010600030101010101" pitchFamily="2" charset="-122"/>
            </a:endParaRPr>
          </a:p>
        </p:txBody>
      </p:sp>
      <p:sp>
        <p:nvSpPr>
          <p:cNvPr id="49155" name="矩形 49154"/>
          <p:cNvSpPr/>
          <p:nvPr/>
        </p:nvSpPr>
        <p:spPr>
          <a:xfrm>
            <a:off x="323850" y="530225"/>
            <a:ext cx="8531225" cy="53498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(2) </a:t>
            </a:r>
            <a:r>
              <a:rPr lang="zh-CN" altLang="en-US" sz="2800" b="1" strike="noStrike" noProof="1">
                <a:solidFill>
                  <a:srgbClr val="A50021"/>
                </a:solidFill>
                <a:latin typeface="Times New Roman" panose="02020603050405020304" charset="0"/>
                <a:ea typeface="宋体" panose="02010600030101010101" pitchFamily="2" charset="-122"/>
                <a:cs typeface="+mn-ea"/>
              </a:rPr>
              <a:t>一级文件目录的特点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charset="0"/>
                <a:ea typeface="宋体" panose="02010600030101010101" pitchFamily="2" charset="-122"/>
                <a:cs typeface="+mn-cs"/>
              </a:rPr>
              <a:t>实现了按名存取的功能，比较简单；</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charset="0"/>
                <a:ea typeface="宋体" panose="02010600030101010101" pitchFamily="2" charset="-122"/>
                <a:cs typeface="+mn-cs"/>
              </a:rPr>
              <a:t>要求文件名和文件之间有一一对应的关系，即：不允许两个文件有相同的名字。</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Clr>
                <a:srgbClr val="000000"/>
              </a:buClr>
              <a:buNone/>
            </a:pPr>
            <a:r>
              <a:rPr lang="zh-CN" altLang="en-US" sz="2000" b="1" strike="noStrike" noProof="1">
                <a:solidFill>
                  <a:srgbClr val="CC3300"/>
                </a:solidFill>
                <a:latin typeface="Arial" panose="02080604020202020204" pitchFamily="34" charset="0"/>
                <a:ea typeface="宋体" panose="02010600030101010101" pitchFamily="2" charset="-122"/>
                <a:cs typeface="+mn-ea"/>
              </a:rPr>
              <a:t>         </a:t>
            </a:r>
            <a:r>
              <a:rPr lang="zh-CN" altLang="en-US" sz="2400" b="1" strike="noStrike" noProof="1">
                <a:solidFill>
                  <a:srgbClr val="CC0000"/>
                </a:solidFill>
                <a:latin typeface="Arial" panose="02080604020202020204" pitchFamily="34" charset="0"/>
                <a:ea typeface="宋体" panose="02010600030101010101" pitchFamily="2" charset="-122"/>
                <a:cs typeface="+mn-ea"/>
              </a:rPr>
              <a:t>在多用户环境中，出现了重名问题，或称为命名冲突</a:t>
            </a:r>
            <a:endParaRPr lang="zh-CN" altLang="en-US" sz="2400" b="1" strike="noStrike" noProof="1">
              <a:solidFill>
                <a:srgbClr val="CC0000"/>
              </a:solidFill>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重名问题</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所谓“重名”，是指不同用户对不同文件起了相同的名字，</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即两个或多个文件只有一个相同的符号名。</a:t>
            </a:r>
            <a:r>
              <a:rPr lang="x-none"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命名冲突</a:t>
            </a:r>
            <a:r>
              <a:rPr lang="x-none" altLang="zh-CN" sz="2400" strike="noStrike" noProof="1">
                <a:solidFill>
                  <a:schemeClr val="tx1"/>
                </a:solidFill>
                <a:latin typeface="Times New Roman" panose="02020603050405020304" charset="0"/>
                <a:ea typeface="宋体" panose="02010600030101010101" pitchFamily="2" charset="-122"/>
                <a:cs typeface="+mn-cs"/>
              </a:rPr>
              <a:t>)</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80604020202020204" pitchFamily="34" charset="0"/>
                <a:ea typeface="宋体" panose="02010600030101010101" pitchFamily="2" charset="-122"/>
                <a:cs typeface="+mn-ea"/>
              </a:rPr>
              <a:t>         为了解决命名冲突、获得更灵活的命名能力，文件系统</a:t>
            </a:r>
            <a:endParaRPr lang="zh-CN" altLang="en-US" sz="2400" b="1" strike="noStrike" noProof="1">
              <a:solidFill>
                <a:srgbClr val="CC0000"/>
              </a:solidFill>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80604020202020204" pitchFamily="34" charset="0"/>
                <a:ea typeface="宋体" panose="02010600030101010101" pitchFamily="2" charset="-122"/>
                <a:cs typeface="+mn-ea"/>
              </a:rPr>
              <a:t>         必须采用多级目录结构</a:t>
            </a:r>
            <a:endParaRPr lang="zh-CN" altLang="en-US" sz="2400" b="1" strike="noStrike" noProof="1">
              <a:solidFill>
                <a:srgbClr val="CC0000"/>
              </a:solidFill>
              <a:ea typeface="宋体" panose="02010600030101010101" pitchFamily="2" charset="-122"/>
            </a:endParaRPr>
          </a:p>
        </p:txBody>
      </p:sp>
      <p:sp>
        <p:nvSpPr>
          <p:cNvPr id="49156" name="矩形 491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16"/>
                                            </p:txEl>
                                          </p:spTgt>
                                        </p:tgtEl>
                                        <p:attrNameLst>
                                          <p:attrName>style.visibility</p:attrName>
                                        </p:attrNameLst>
                                      </p:cBhvr>
                                      <p:to>
                                        <p:strVal val="visible"/>
                                      </p:to>
                                    </p:set>
                                    <p:anim calcmode="lin" valueType="num">
                                      <p:cBhvr additive="base">
                                        <p:cTn id="7" dur="1000" fill="hold"/>
                                        <p:tgtEl>
                                          <p:spTgt spid="49155">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16" end="33"/>
                                            </p:txEl>
                                          </p:spTgt>
                                        </p:tgtEl>
                                        <p:attrNameLst>
                                          <p:attrName>style.visibility</p:attrName>
                                        </p:attrNameLst>
                                      </p:cBhvr>
                                      <p:to>
                                        <p:strVal val="visible"/>
                                      </p:to>
                                    </p:set>
                                    <p:anim calcmode="lin" valueType="num">
                                      <p:cBhvr additive="base">
                                        <p:cTn id="13" dur="500" fill="hold"/>
                                        <p:tgtEl>
                                          <p:spTgt spid="49155">
                                            <p:txEl>
                                              <p:charRg st="1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1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5">
                                            <p:txEl>
                                              <p:charRg st="33" end="69"/>
                                            </p:txEl>
                                          </p:spTgt>
                                        </p:tgtEl>
                                        <p:attrNameLst>
                                          <p:attrName>style.visibility</p:attrName>
                                        </p:attrNameLst>
                                      </p:cBhvr>
                                      <p:to>
                                        <p:strVal val="visible"/>
                                      </p:to>
                                    </p:set>
                                    <p:anim calcmode="lin" valueType="num">
                                      <p:cBhvr additive="base">
                                        <p:cTn id="17" dur="500" fill="hold"/>
                                        <p:tgtEl>
                                          <p:spTgt spid="49155">
                                            <p:txEl>
                                              <p:charRg st="33" end="6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charRg st="33" end="6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9155">
                                            <p:txEl>
                                              <p:charRg st="69" end="102"/>
                                            </p:txEl>
                                          </p:spTgt>
                                        </p:tgtEl>
                                        <p:attrNameLst>
                                          <p:attrName>style.visibility</p:attrName>
                                        </p:attrNameLst>
                                      </p:cBhvr>
                                      <p:to>
                                        <p:strVal val="visible"/>
                                      </p:to>
                                    </p:set>
                                    <p:anim calcmode="lin" valueType="num">
                                      <p:cBhvr additive="base">
                                        <p:cTn id="23" dur="500" fill="hold"/>
                                        <p:tgtEl>
                                          <p:spTgt spid="49155">
                                            <p:txEl>
                                              <p:charRg st="69" end="10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5">
                                            <p:txEl>
                                              <p:charRg st="69" end="10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9155">
                                            <p:txEl>
                                              <p:charRg st="102" end="114"/>
                                            </p:txEl>
                                          </p:spTgt>
                                        </p:tgtEl>
                                        <p:attrNameLst>
                                          <p:attrName>style.visibility</p:attrName>
                                        </p:attrNameLst>
                                      </p:cBhvr>
                                      <p:to>
                                        <p:strVal val="visible"/>
                                      </p:to>
                                    </p:set>
                                    <p:anim calcmode="lin" valueType="num">
                                      <p:cBhvr additive="base">
                                        <p:cTn id="29" dur="500" fill="hold"/>
                                        <p:tgtEl>
                                          <p:spTgt spid="49155">
                                            <p:txEl>
                                              <p:charRg st="102" end="11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155">
                                            <p:txEl>
                                              <p:charRg st="102" end="11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9155">
                                            <p:txEl>
                                              <p:charRg st="114" end="144"/>
                                            </p:txEl>
                                          </p:spTgt>
                                        </p:tgtEl>
                                        <p:attrNameLst>
                                          <p:attrName>style.visibility</p:attrName>
                                        </p:attrNameLst>
                                      </p:cBhvr>
                                      <p:to>
                                        <p:strVal val="visible"/>
                                      </p:to>
                                    </p:set>
                                    <p:anim calcmode="lin" valueType="num">
                                      <p:cBhvr additive="base">
                                        <p:cTn id="35" dur="500" fill="hold"/>
                                        <p:tgtEl>
                                          <p:spTgt spid="49155">
                                            <p:txEl>
                                              <p:charRg st="114"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155">
                                            <p:txEl>
                                              <p:charRg st="114"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155">
                                            <p:txEl>
                                              <p:charRg st="144" end="173"/>
                                            </p:txEl>
                                          </p:spTgt>
                                        </p:tgtEl>
                                        <p:attrNameLst>
                                          <p:attrName>style.visibility</p:attrName>
                                        </p:attrNameLst>
                                      </p:cBhvr>
                                      <p:to>
                                        <p:strVal val="visible"/>
                                      </p:to>
                                    </p:set>
                                    <p:anim calcmode="lin" valueType="num">
                                      <p:cBhvr additive="base">
                                        <p:cTn id="39" dur="500" fill="hold"/>
                                        <p:tgtEl>
                                          <p:spTgt spid="49155">
                                            <p:txEl>
                                              <p:charRg st="144" end="17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5">
                                            <p:txEl>
                                              <p:charRg st="144" end="17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9155">
                                            <p:txEl>
                                              <p:charRg st="179" end="213"/>
                                            </p:txEl>
                                          </p:spTgt>
                                        </p:tgtEl>
                                        <p:attrNameLst>
                                          <p:attrName>style.visibility</p:attrName>
                                        </p:attrNameLst>
                                      </p:cBhvr>
                                      <p:to>
                                        <p:strVal val="visible"/>
                                      </p:to>
                                    </p:set>
                                    <p:anim calcmode="lin" valueType="num">
                                      <p:cBhvr additive="base">
                                        <p:cTn id="45" dur="500" fill="hold"/>
                                        <p:tgtEl>
                                          <p:spTgt spid="49155">
                                            <p:txEl>
                                              <p:charRg st="179" end="2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9155">
                                            <p:txEl>
                                              <p:charRg st="179" end="2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155">
                                            <p:txEl>
                                              <p:charRg st="213" end="233"/>
                                            </p:txEl>
                                          </p:spTgt>
                                        </p:tgtEl>
                                        <p:attrNameLst>
                                          <p:attrName>style.visibility</p:attrName>
                                        </p:attrNameLst>
                                      </p:cBhvr>
                                      <p:to>
                                        <p:strVal val="visible"/>
                                      </p:to>
                                    </p:set>
                                    <p:anim calcmode="lin" valueType="num">
                                      <p:cBhvr additive="base">
                                        <p:cTn id="49" dur="500" fill="hold"/>
                                        <p:tgtEl>
                                          <p:spTgt spid="49155">
                                            <p:txEl>
                                              <p:charRg st="213" end="23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5">
                                            <p:txEl>
                                              <p:charRg st="213"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27</a:t>
            </a:r>
            <a:endParaRPr lang="en-US" altLang="zh-CN" b="0">
              <a:solidFill>
                <a:schemeClr val="tx2"/>
              </a:solidFill>
              <a:latin typeface="Times New Roman" panose="02020603050405020304" charset="0"/>
              <a:ea typeface="宋体" panose="02010600030101010101" pitchFamily="2" charset="-122"/>
            </a:endParaRPr>
          </a:p>
        </p:txBody>
      </p:sp>
      <p:sp>
        <p:nvSpPr>
          <p:cNvPr id="50179" name="矩形 50178"/>
          <p:cNvSpPr/>
          <p:nvPr/>
        </p:nvSpPr>
        <p:spPr>
          <a:xfrm>
            <a:off x="185738" y="658813"/>
            <a:ext cx="8696325" cy="33670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Times New Roman" panose="02020603050405020304" charset="0"/>
                <a:ea typeface="宋体" panose="02010600030101010101" pitchFamily="2" charset="-122"/>
                <a:cs typeface="+mn-ea"/>
              </a:rPr>
              <a:t>树型文件目录</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什么是树型文件目录</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charset="0"/>
                <a:ea typeface="宋体" panose="02010600030101010101" pitchFamily="2" charset="-122"/>
                <a:cs typeface="+mn-ea"/>
              </a:rPr>
              <a:t>            在多级目录系统中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除最末一级外</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，任何一级目录的目录项可以描述一个目录文件，也可以描述一个非目录文            件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数据文件</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，而数据文件一定在树叶上。这样，就构成了一个树形层次结构。</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1"/>
                                            </p:txEl>
                                          </p:spTgt>
                                        </p:tgtEl>
                                        <p:attrNameLst>
                                          <p:attrName>style.visibility</p:attrName>
                                        </p:attrNameLst>
                                      </p:cBhvr>
                                      <p:to>
                                        <p:strVal val="visible"/>
                                      </p:to>
                                    </p:set>
                                    <p:anim calcmode="lin" valueType="num">
                                      <p:cBhvr additive="base">
                                        <p:cTn id="7" dur="1000" fill="hold"/>
                                        <p:tgtEl>
                                          <p:spTgt spid="501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1" end="31"/>
                                            </p:txEl>
                                          </p:spTgt>
                                        </p:tgtEl>
                                        <p:attrNameLst>
                                          <p:attrName>style.visibility</p:attrName>
                                        </p:attrNameLst>
                                      </p:cBhvr>
                                      <p:to>
                                        <p:strVal val="visible"/>
                                      </p:to>
                                    </p:set>
                                    <p:anim calcmode="lin" valueType="num">
                                      <p:cBhvr additive="base">
                                        <p:cTn id="13" dur="1000" fill="hold"/>
                                        <p:tgtEl>
                                          <p:spTgt spid="50179">
                                            <p:txEl>
                                              <p:charRg st="11"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31" end="72"/>
                                            </p:txEl>
                                          </p:spTgt>
                                        </p:tgtEl>
                                        <p:attrNameLst>
                                          <p:attrName>style.visibility</p:attrName>
                                        </p:attrNameLst>
                                      </p:cBhvr>
                                      <p:to>
                                        <p:strVal val="visible"/>
                                      </p:to>
                                    </p:set>
                                    <p:anim calcmode="lin" valueType="num">
                                      <p:cBhvr additive="base">
                                        <p:cTn id="19" dur="500" fill="hold"/>
                                        <p:tgtEl>
                                          <p:spTgt spid="50179">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31"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110" end="150"/>
                                            </p:txEl>
                                          </p:spTgt>
                                        </p:tgtEl>
                                        <p:attrNameLst>
                                          <p:attrName>style.visibility</p:attrName>
                                        </p:attrNameLst>
                                      </p:cBhvr>
                                      <p:to>
                                        <p:strVal val="visible"/>
                                      </p:to>
                                    </p:set>
                                    <p:anim calcmode="lin" valueType="num">
                                      <p:cBhvr additive="base">
                                        <p:cTn id="23" dur="500" fill="hold"/>
                                        <p:tgtEl>
                                          <p:spTgt spid="50179">
                                            <p:txEl>
                                              <p:charRg st="110" end="1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110"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28</a:t>
            </a:r>
            <a:endParaRPr lang="en-US" altLang="zh-CN" b="0">
              <a:solidFill>
                <a:schemeClr val="tx2"/>
              </a:solidFill>
              <a:latin typeface="Times New Roman" panose="02020603050405020304" charset="0"/>
              <a:ea typeface="宋体" panose="02010600030101010101" pitchFamily="2" charset="-122"/>
            </a:endParaRPr>
          </a:p>
        </p:txBody>
      </p:sp>
      <p:sp>
        <p:nvSpPr>
          <p:cNvPr id="51203" name="矩形 51202"/>
          <p:cNvSpPr/>
          <p:nvPr/>
        </p:nvSpPr>
        <p:spPr>
          <a:xfrm>
            <a:off x="657225" y="573088"/>
            <a:ext cx="42116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树型文件目录结构</a:t>
            </a:r>
            <a:r>
              <a:rPr lang="zh-CN" altLang="en-US" sz="2800" strike="noStrike" noProof="1">
                <a:solidFill>
                  <a:schemeClr val="tx1"/>
                </a:solidFill>
                <a:latin typeface="Times New Roman" panose="02020603050405020304" charset="0"/>
                <a:ea typeface="宋体" panose="02010600030101010101" pitchFamily="2" charset="-122"/>
                <a:cs typeface="+mn-ea"/>
              </a:rPr>
              <a:t>        </a:t>
            </a:r>
            <a:endParaRPr lang="zh-CN" altLang="en-US" sz="2800" strike="noStrike" noProof="1">
              <a:solidFill>
                <a:schemeClr val="tx1"/>
              </a:solidFill>
              <a:latin typeface="Times New Roman" panose="02020603050405020304" charset="0"/>
              <a:ea typeface="宋体" panose="02010600030101010101" pitchFamily="2" charset="-122"/>
            </a:endParaRPr>
          </a:p>
        </p:txBody>
      </p:sp>
      <p:sp>
        <p:nvSpPr>
          <p:cNvPr id="51204" name="矩形 512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grpSp>
        <p:nvGrpSpPr>
          <p:cNvPr id="51205" name="组合 51204"/>
          <p:cNvGrpSpPr/>
          <p:nvPr/>
        </p:nvGrpSpPr>
        <p:grpSpPr>
          <a:xfrm>
            <a:off x="147638" y="771525"/>
            <a:ext cx="8775700" cy="5291138"/>
            <a:chOff x="0" y="0"/>
            <a:chExt cx="5148" cy="3333"/>
          </a:xfrm>
        </p:grpSpPr>
        <p:sp>
          <p:nvSpPr>
            <p:cNvPr id="51206" name="矩形 5120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494" name="直接连接符 5120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495" name="直接连接符 5120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496" name="直接连接符 5120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497" name="文本框 51209"/>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498" name="文本框 51210"/>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3499" name="文本框 51211"/>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51213" name="矩形 5121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01" name="直接连接符 5121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02" name="直接连接符 5121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03" name="文本框 51215"/>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f</a:t>
              </a:r>
              <a:endParaRPr lang="en-US" altLang="zh-CN" sz="1600">
                <a:solidFill>
                  <a:schemeClr val="tx1"/>
                </a:solidFill>
                <a:latin typeface="Times New Roman" panose="02020603050405020304" charset="0"/>
                <a:ea typeface="宋体" panose="02010600030101010101" pitchFamily="2" charset="-122"/>
              </a:endParaRPr>
            </a:p>
          </p:txBody>
        </p:sp>
        <p:sp>
          <p:nvSpPr>
            <p:cNvPr id="63504" name="文本框 51216"/>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e</a:t>
              </a:r>
              <a:endParaRPr lang="en-US" altLang="zh-CN" sz="1600">
                <a:solidFill>
                  <a:schemeClr val="tx1"/>
                </a:solidFill>
                <a:latin typeface="Times New Roman" panose="02020603050405020304" charset="0"/>
                <a:ea typeface="宋体" panose="02010600030101010101" pitchFamily="2" charset="-122"/>
              </a:endParaRPr>
            </a:p>
          </p:txBody>
        </p:sp>
        <p:sp>
          <p:nvSpPr>
            <p:cNvPr id="63505" name="文本框 51217"/>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d</a:t>
              </a:r>
              <a:endParaRPr lang="en-US" altLang="zh-CN" sz="1600">
                <a:solidFill>
                  <a:schemeClr val="tx1"/>
                </a:solidFill>
                <a:latin typeface="Times New Roman" panose="02020603050405020304" charset="0"/>
                <a:ea typeface="宋体" panose="02010600030101010101" pitchFamily="2" charset="-122"/>
              </a:endParaRPr>
            </a:p>
          </p:txBody>
        </p:sp>
        <p:sp>
          <p:nvSpPr>
            <p:cNvPr id="51219" name="矩形 5121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07" name="直接连接符 5121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08" name="直接连接符 5122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09" name="直接连接符 5122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10" name="文本框 51222"/>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11" name="文本框 51223"/>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3512" name="文本框 51224"/>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51226" name="矩形 5122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14" name="直接连接符 5122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15" name="文本框 51227"/>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16" name="文本框 51228"/>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h</a:t>
              </a:r>
              <a:endParaRPr lang="en-US" altLang="zh-CN" sz="1600">
                <a:solidFill>
                  <a:schemeClr val="tx1"/>
                </a:solidFill>
                <a:latin typeface="Times New Roman" panose="02020603050405020304" charset="0"/>
                <a:ea typeface="宋体" panose="02010600030101010101" pitchFamily="2" charset="-122"/>
              </a:endParaRPr>
            </a:p>
          </p:txBody>
        </p:sp>
        <p:sp>
          <p:nvSpPr>
            <p:cNvPr id="51230" name="矩形 5122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18" name="直接连接符 5123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19" name="文本框 51231"/>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j</a:t>
              </a:r>
              <a:endParaRPr lang="en-US" altLang="zh-CN" sz="1600">
                <a:solidFill>
                  <a:schemeClr val="tx1"/>
                </a:solidFill>
                <a:latin typeface="Times New Roman" panose="02020603050405020304" charset="0"/>
                <a:ea typeface="宋体" panose="02010600030101010101" pitchFamily="2" charset="-122"/>
              </a:endParaRPr>
            </a:p>
          </p:txBody>
        </p:sp>
        <p:sp>
          <p:nvSpPr>
            <p:cNvPr id="63520" name="文本框 51232"/>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h</a:t>
              </a:r>
              <a:endParaRPr lang="en-US" altLang="zh-CN" sz="1600">
                <a:solidFill>
                  <a:schemeClr val="tx1"/>
                </a:solidFill>
                <a:latin typeface="Times New Roman" panose="02020603050405020304" charset="0"/>
                <a:ea typeface="宋体" panose="02010600030101010101" pitchFamily="2" charset="-122"/>
              </a:endParaRPr>
            </a:p>
          </p:txBody>
        </p:sp>
        <p:sp>
          <p:nvSpPr>
            <p:cNvPr id="51234" name="矩形 5123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22" name="直接连接符 5123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23" name="直接连接符 5123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24" name="文本框 51236"/>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j</a:t>
              </a:r>
              <a:endParaRPr lang="en-US" altLang="zh-CN" sz="1600">
                <a:solidFill>
                  <a:schemeClr val="tx1"/>
                </a:solidFill>
                <a:latin typeface="Times New Roman" panose="02020603050405020304" charset="0"/>
                <a:ea typeface="宋体" panose="02010600030101010101" pitchFamily="2" charset="-122"/>
              </a:endParaRPr>
            </a:p>
          </p:txBody>
        </p:sp>
        <p:sp>
          <p:nvSpPr>
            <p:cNvPr id="63525" name="文本框 51237"/>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m</a:t>
              </a:r>
              <a:endParaRPr lang="en-US" altLang="zh-CN" sz="1600">
                <a:solidFill>
                  <a:schemeClr val="tx1"/>
                </a:solidFill>
                <a:latin typeface="Times New Roman" panose="02020603050405020304" charset="0"/>
                <a:ea typeface="宋体" panose="02010600030101010101" pitchFamily="2" charset="-122"/>
              </a:endParaRPr>
            </a:p>
          </p:txBody>
        </p:sp>
        <p:sp>
          <p:nvSpPr>
            <p:cNvPr id="63526" name="文本框 51238"/>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r</a:t>
              </a:r>
              <a:endParaRPr lang="en-US" altLang="zh-CN" sz="1600">
                <a:solidFill>
                  <a:schemeClr val="tx1"/>
                </a:solidFill>
                <a:latin typeface="Times New Roman" panose="02020603050405020304" charset="0"/>
                <a:ea typeface="宋体" panose="02010600030101010101" pitchFamily="2" charset="-122"/>
              </a:endParaRPr>
            </a:p>
          </p:txBody>
        </p:sp>
        <p:sp>
          <p:nvSpPr>
            <p:cNvPr id="63527" name="直接连接符 5123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41" name="矩形 5124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29" name="直接连接符 5124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30" name="直接连接符 5124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31" name="文本框 51243"/>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g</a:t>
              </a:r>
              <a:endParaRPr lang="en-US" altLang="zh-CN" sz="1600">
                <a:solidFill>
                  <a:schemeClr val="tx1"/>
                </a:solidFill>
                <a:latin typeface="Times New Roman" panose="02020603050405020304" charset="0"/>
                <a:ea typeface="宋体" panose="02010600030101010101" pitchFamily="2" charset="-122"/>
              </a:endParaRPr>
            </a:p>
          </p:txBody>
        </p:sp>
        <p:sp>
          <p:nvSpPr>
            <p:cNvPr id="63532" name="文本框 51244"/>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33" name="直接连接符 5124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47" name="矩形 5124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35" name="直接连接符 5124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36" name="直接连接符 5124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37" name="文本框 51249"/>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38" name="文本框 51250"/>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63539" name="直接连接符 5125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0" name="直接连接符 51252"/>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1" name="直接连接符 5125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2" name="直接连接符 51254"/>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3" name="直接连接符 5125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4" name="直接连接符 51256"/>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45" name="直接连接符 5125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59" name="椭圆 5125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0" name="椭圆 5125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1" name="椭圆 5126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2" name="椭圆 5126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3" name="椭圆 5126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4" name="椭圆 5126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5" name="椭圆 5126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6" name="椭圆 5126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7" name="椭圆 5126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8" name="椭圆 5126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69" name="椭圆 5126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70" name="椭圆 5126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71" name="椭圆 5127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3559" name="直接连接符 51271"/>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0" name="直接连接符 51272"/>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1" name="直接连接符 5127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2" name="直接连接符 5127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3" name="直接连接符 5127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4" name="直接连接符 5127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5" name="直接连接符 5127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6" name="直接连接符 51278"/>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7" name="直接连接符 5127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8" name="直接连接符 5128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69" name="直接连接符 5128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70" name="直接连接符 5128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71" name="直接连接符 5128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72" name="直接连接符 5128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573" name="文本框 51285"/>
            <p:cNvSpPr txBox="1"/>
            <p:nvPr/>
          </p:nvSpPr>
          <p:spPr>
            <a:xfrm>
              <a:off x="105" y="3048"/>
              <a:ext cx="53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id=13</a:t>
              </a:r>
              <a:endParaRPr lang="en-US" altLang="zh-CN" sz="1600">
                <a:solidFill>
                  <a:schemeClr val="tx1"/>
                </a:solidFill>
                <a:latin typeface="Times New Roman" panose="02020603050405020304" charset="0"/>
                <a:ea typeface="宋体" panose="02010600030101010101" pitchFamily="2" charset="-122"/>
              </a:endParaRPr>
            </a:p>
          </p:txBody>
        </p:sp>
        <p:sp>
          <p:nvSpPr>
            <p:cNvPr id="63574" name="文本框 51286"/>
            <p:cNvSpPr txBox="1"/>
            <p:nvPr/>
          </p:nvSpPr>
          <p:spPr>
            <a:xfrm>
              <a:off x="3717" y="3048"/>
              <a:ext cx="56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id=21</a:t>
              </a:r>
              <a:endParaRPr lang="en-US" altLang="zh-CN" sz="1600">
                <a:solidFill>
                  <a:schemeClr val="tx1"/>
                </a:solidFill>
                <a:latin typeface="Times New Roman" panose="02020603050405020304" charset="0"/>
                <a:ea typeface="宋体" panose="02010600030101010101" pitchFamily="2" charset="-122"/>
              </a:endParaRPr>
            </a:p>
          </p:txBody>
        </p:sp>
        <p:sp>
          <p:nvSpPr>
            <p:cNvPr id="63575" name="文本框 51287"/>
            <p:cNvSpPr txBox="1"/>
            <p:nvPr/>
          </p:nvSpPr>
          <p:spPr>
            <a:xfrm>
              <a:off x="593" y="3048"/>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id=14</a:t>
              </a:r>
              <a:endParaRPr lang="en-US" altLang="zh-CN" sz="1600">
                <a:solidFill>
                  <a:schemeClr val="tx1"/>
                </a:solidFill>
                <a:latin typeface="Times New Roman" panose="02020603050405020304" charset="0"/>
                <a:ea typeface="宋体" panose="02010600030101010101" pitchFamily="2" charset="-122"/>
              </a:endParaRPr>
            </a:p>
          </p:txBody>
        </p:sp>
        <p:sp>
          <p:nvSpPr>
            <p:cNvPr id="63576" name="文本框 51288"/>
            <p:cNvSpPr txBox="1"/>
            <p:nvPr/>
          </p:nvSpPr>
          <p:spPr>
            <a:xfrm>
              <a:off x="1118" y="304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id=15</a:t>
              </a:r>
              <a:endParaRPr lang="en-US" altLang="zh-CN" sz="1600">
                <a:solidFill>
                  <a:schemeClr val="tx1"/>
                </a:solidFill>
                <a:latin typeface="Times New Roman" panose="02020603050405020304" charset="0"/>
                <a:ea typeface="宋体" panose="02010600030101010101" pitchFamily="2" charset="-122"/>
              </a:endParaRPr>
            </a:p>
          </p:txBody>
        </p:sp>
        <p:sp>
          <p:nvSpPr>
            <p:cNvPr id="63577" name="文本框 51289"/>
            <p:cNvSpPr txBox="1"/>
            <p:nvPr/>
          </p:nvSpPr>
          <p:spPr>
            <a:xfrm>
              <a:off x="1602" y="3048"/>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id=16</a:t>
              </a:r>
              <a:endParaRPr lang="en-US" altLang="zh-CN" sz="1600">
                <a:solidFill>
                  <a:schemeClr val="tx1"/>
                </a:solidFill>
                <a:latin typeface="Times New Roman" panose="02020603050405020304" charset="0"/>
                <a:ea typeface="宋体" panose="02010600030101010101" pitchFamily="2" charset="-122"/>
              </a:endParaRPr>
            </a:p>
          </p:txBody>
        </p:sp>
        <p:sp>
          <p:nvSpPr>
            <p:cNvPr id="63578" name="文本框 51290"/>
            <p:cNvSpPr txBox="1"/>
            <p:nvPr/>
          </p:nvSpPr>
          <p:spPr>
            <a:xfrm>
              <a:off x="2155" y="2936"/>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id=17</a:t>
              </a:r>
              <a:endParaRPr lang="en-US" altLang="zh-CN" sz="1600">
                <a:solidFill>
                  <a:schemeClr val="tx1"/>
                </a:solidFill>
                <a:latin typeface="Times New Roman" panose="02020603050405020304" charset="0"/>
                <a:ea typeface="宋体" panose="02010600030101010101" pitchFamily="2" charset="-122"/>
              </a:endParaRPr>
            </a:p>
          </p:txBody>
        </p:sp>
        <p:sp>
          <p:nvSpPr>
            <p:cNvPr id="63579" name="文本框 51291"/>
            <p:cNvSpPr txBox="1"/>
            <p:nvPr/>
          </p:nvSpPr>
          <p:spPr>
            <a:xfrm>
              <a:off x="2530" y="3083"/>
              <a:ext cx="51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id=18</a:t>
              </a:r>
              <a:endParaRPr lang="en-US" altLang="zh-CN" sz="1600">
                <a:solidFill>
                  <a:schemeClr val="tx1"/>
                </a:solidFill>
                <a:latin typeface="Times New Roman" panose="02020603050405020304" charset="0"/>
                <a:ea typeface="宋体" panose="02010600030101010101" pitchFamily="2" charset="-122"/>
              </a:endParaRPr>
            </a:p>
          </p:txBody>
        </p:sp>
        <p:sp>
          <p:nvSpPr>
            <p:cNvPr id="63580" name="文本框 51292"/>
            <p:cNvSpPr txBox="1"/>
            <p:nvPr/>
          </p:nvSpPr>
          <p:spPr>
            <a:xfrm>
              <a:off x="2823" y="2936"/>
              <a:ext cx="553"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id=19</a:t>
              </a:r>
              <a:endParaRPr lang="en-US" altLang="zh-CN" sz="1600">
                <a:solidFill>
                  <a:schemeClr val="tx1"/>
                </a:solidFill>
                <a:latin typeface="Times New Roman" panose="02020603050405020304" charset="0"/>
                <a:ea typeface="宋体" panose="02010600030101010101" pitchFamily="2" charset="-122"/>
              </a:endParaRPr>
            </a:p>
          </p:txBody>
        </p:sp>
        <p:sp>
          <p:nvSpPr>
            <p:cNvPr id="63581" name="文本框 51293"/>
            <p:cNvSpPr txBox="1"/>
            <p:nvPr/>
          </p:nvSpPr>
          <p:spPr>
            <a:xfrm>
              <a:off x="3217" y="3048"/>
              <a:ext cx="575"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id=20</a:t>
              </a:r>
              <a:endParaRPr lang="en-US" altLang="zh-CN" sz="1600">
                <a:solidFill>
                  <a:schemeClr val="tx1"/>
                </a:solidFill>
                <a:latin typeface="Times New Roman" panose="02020603050405020304" charset="0"/>
                <a:ea typeface="宋体" panose="02010600030101010101" pitchFamily="2" charset="-122"/>
              </a:endParaRPr>
            </a:p>
          </p:txBody>
        </p:sp>
        <p:sp>
          <p:nvSpPr>
            <p:cNvPr id="63582" name="文本框 51294"/>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a:t>
              </a:r>
              <a:endParaRPr lang="en-US" altLang="zh-CN" sz="1600">
                <a:solidFill>
                  <a:schemeClr val="tx1"/>
                </a:solidFill>
                <a:latin typeface="Times New Roman" panose="02020603050405020304" charset="0"/>
                <a:ea typeface="宋体" panose="02010600030101010101" pitchFamily="2" charset="-122"/>
              </a:endParaRPr>
            </a:p>
          </p:txBody>
        </p:sp>
        <p:sp>
          <p:nvSpPr>
            <p:cNvPr id="63583" name="文本框 51295"/>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a:t>
              </a:r>
              <a:endParaRPr lang="en-US" altLang="zh-CN" sz="1600">
                <a:solidFill>
                  <a:schemeClr val="tx1"/>
                </a:solidFill>
                <a:latin typeface="Times New Roman" panose="02020603050405020304" charset="0"/>
                <a:ea typeface="宋体" panose="02010600030101010101" pitchFamily="2" charset="-122"/>
              </a:endParaRPr>
            </a:p>
          </p:txBody>
        </p:sp>
        <p:sp>
          <p:nvSpPr>
            <p:cNvPr id="63584" name="文本框 51296"/>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id=3</a:t>
              </a:r>
              <a:endParaRPr lang="en-US" altLang="zh-CN" sz="1600">
                <a:solidFill>
                  <a:schemeClr val="tx1"/>
                </a:solidFill>
                <a:latin typeface="Times New Roman" panose="02020603050405020304" charset="0"/>
                <a:ea typeface="宋体" panose="02010600030101010101" pitchFamily="2" charset="-122"/>
              </a:endParaRPr>
            </a:p>
          </p:txBody>
        </p:sp>
        <p:sp>
          <p:nvSpPr>
            <p:cNvPr id="63585" name="文本框 51297"/>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id=4</a:t>
              </a:r>
              <a:endParaRPr lang="en-US" altLang="zh-CN" sz="1600">
                <a:solidFill>
                  <a:schemeClr val="tx1"/>
                </a:solidFill>
                <a:latin typeface="Times New Roman" panose="02020603050405020304" charset="0"/>
                <a:ea typeface="宋体" panose="02010600030101010101" pitchFamily="2" charset="-122"/>
              </a:endParaRPr>
            </a:p>
          </p:txBody>
        </p:sp>
        <p:sp>
          <p:nvSpPr>
            <p:cNvPr id="63586" name="文本框 51298"/>
            <p:cNvSpPr txBox="1"/>
            <p:nvPr/>
          </p:nvSpPr>
          <p:spPr>
            <a:xfrm>
              <a:off x="4133" y="2450"/>
              <a:ext cx="512"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id=11</a:t>
              </a:r>
              <a:endParaRPr lang="en-US" altLang="zh-CN" sz="1600">
                <a:solidFill>
                  <a:schemeClr val="tx1"/>
                </a:solidFill>
                <a:latin typeface="Times New Roman" panose="02020603050405020304" charset="0"/>
                <a:ea typeface="宋体" panose="02010600030101010101" pitchFamily="2" charset="-122"/>
              </a:endParaRPr>
            </a:p>
          </p:txBody>
        </p:sp>
        <p:sp>
          <p:nvSpPr>
            <p:cNvPr id="63587" name="文本框 51299"/>
            <p:cNvSpPr txBox="1"/>
            <p:nvPr/>
          </p:nvSpPr>
          <p:spPr>
            <a:xfrm>
              <a:off x="4644" y="2450"/>
              <a:ext cx="50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id=12</a:t>
              </a:r>
              <a:endParaRPr lang="en-US" altLang="zh-CN" sz="1600">
                <a:solidFill>
                  <a:schemeClr val="tx1"/>
                </a:solidFill>
                <a:latin typeface="Times New Roman" panose="02020603050405020304" charset="0"/>
                <a:ea typeface="宋体" panose="02010600030101010101" pitchFamily="2" charset="-122"/>
              </a:endParaRPr>
            </a:p>
          </p:txBody>
        </p:sp>
        <p:sp>
          <p:nvSpPr>
            <p:cNvPr id="63588" name="文本框 51300"/>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id=5</a:t>
              </a:r>
              <a:endParaRPr lang="en-US" altLang="zh-CN" sz="1600">
                <a:solidFill>
                  <a:schemeClr val="tx1"/>
                </a:solidFill>
                <a:latin typeface="Times New Roman" panose="02020603050405020304" charset="0"/>
                <a:ea typeface="宋体" panose="02010600030101010101" pitchFamily="2" charset="-122"/>
              </a:endParaRPr>
            </a:p>
          </p:txBody>
        </p:sp>
        <p:sp>
          <p:nvSpPr>
            <p:cNvPr id="63589" name="文本框 51301"/>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id=8</a:t>
              </a:r>
              <a:endParaRPr lang="en-US" altLang="zh-CN" sz="1600">
                <a:solidFill>
                  <a:schemeClr val="tx1"/>
                </a:solidFill>
                <a:latin typeface="Times New Roman" panose="02020603050405020304" charset="0"/>
                <a:ea typeface="宋体" panose="02010600030101010101" pitchFamily="2" charset="-122"/>
              </a:endParaRPr>
            </a:p>
          </p:txBody>
        </p:sp>
        <p:sp>
          <p:nvSpPr>
            <p:cNvPr id="63590" name="文本框 51302"/>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id=9</a:t>
              </a:r>
              <a:endParaRPr lang="en-US" altLang="zh-CN" sz="1600">
                <a:solidFill>
                  <a:schemeClr val="tx1"/>
                </a:solidFill>
                <a:latin typeface="Times New Roman" panose="02020603050405020304" charset="0"/>
                <a:ea typeface="宋体" panose="02010600030101010101" pitchFamily="2" charset="-122"/>
              </a:endParaRPr>
            </a:p>
          </p:txBody>
        </p:sp>
        <p:sp>
          <p:nvSpPr>
            <p:cNvPr id="63591" name="文本框 51303"/>
            <p:cNvSpPr txBox="1"/>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id=10</a:t>
              </a:r>
              <a:endParaRPr lang="en-US" altLang="zh-CN" sz="1600">
                <a:solidFill>
                  <a:schemeClr val="tx1"/>
                </a:solidFill>
                <a:latin typeface="Times New Roman" panose="02020603050405020304" charset="0"/>
                <a:ea typeface="宋体" panose="02010600030101010101" pitchFamily="2" charset="-122"/>
              </a:endParaRPr>
            </a:p>
          </p:txBody>
        </p:sp>
        <p:sp>
          <p:nvSpPr>
            <p:cNvPr id="63592" name="文本框 51304"/>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id=6</a:t>
              </a:r>
              <a:endParaRPr lang="en-US" altLang="zh-CN" sz="1600">
                <a:solidFill>
                  <a:schemeClr val="tx1"/>
                </a:solidFill>
                <a:latin typeface="Times New Roman" panose="02020603050405020304" charset="0"/>
                <a:ea typeface="宋体" panose="02010600030101010101" pitchFamily="2" charset="-122"/>
              </a:endParaRPr>
            </a:p>
          </p:txBody>
        </p:sp>
        <p:sp>
          <p:nvSpPr>
            <p:cNvPr id="63593" name="文本框 51305"/>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id=7</a:t>
              </a:r>
              <a:endParaRPr lang="en-US" altLang="zh-CN" sz="1600">
                <a:solidFill>
                  <a:schemeClr val="tx1"/>
                </a:solidFill>
                <a:latin typeface="Times New Roman" panose="02020603050405020304" charset="0"/>
                <a:ea typeface="宋体" panose="02010600030101010101" pitchFamily="2" charset="-122"/>
              </a:endParaRPr>
            </a:p>
          </p:txBody>
        </p:sp>
        <p:sp>
          <p:nvSpPr>
            <p:cNvPr id="63594" name="文本框 51306"/>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根目录 </a:t>
              </a:r>
              <a:r>
                <a:rPr lang="en-US" altLang="zh-CN" sz="1600">
                  <a:solidFill>
                    <a:schemeClr val="tx1"/>
                  </a:solidFill>
                  <a:latin typeface="Arial" panose="02080604020202020204" pitchFamily="3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63595" name="文本框 51307"/>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96" name="文本框 51308"/>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3597" name="文本框 51309"/>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63598" name="文本框 51310"/>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3599" name="文本框 51311"/>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f</a:t>
              </a:r>
              <a:endParaRPr lang="en-US" altLang="zh-CN" sz="1600">
                <a:solidFill>
                  <a:schemeClr val="tx1"/>
                </a:solidFill>
                <a:latin typeface="Times New Roman" panose="02020603050405020304" charset="0"/>
                <a:ea typeface="宋体" panose="02010600030101010101" pitchFamily="2" charset="-122"/>
              </a:endParaRPr>
            </a:p>
          </p:txBody>
        </p:sp>
        <p:sp>
          <p:nvSpPr>
            <p:cNvPr id="63600" name="文本框 51312"/>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e</a:t>
              </a:r>
              <a:endParaRPr lang="en-US" altLang="zh-CN" sz="1600">
                <a:solidFill>
                  <a:schemeClr val="tx1"/>
                </a:solidFill>
                <a:latin typeface="Times New Roman" panose="02020603050405020304" charset="0"/>
                <a:ea typeface="宋体" panose="02010600030101010101" pitchFamily="2" charset="-122"/>
              </a:endParaRPr>
            </a:p>
          </p:txBody>
        </p:sp>
        <p:sp>
          <p:nvSpPr>
            <p:cNvPr id="63601" name="文本框 51313"/>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d</a:t>
              </a:r>
              <a:endParaRPr lang="en-US" altLang="zh-CN" sz="1600">
                <a:solidFill>
                  <a:schemeClr val="tx1"/>
                </a:solidFill>
                <a:latin typeface="Times New Roman" panose="02020603050405020304" charset="0"/>
                <a:ea typeface="宋体" panose="02010600030101010101" pitchFamily="2" charset="-122"/>
              </a:endParaRPr>
            </a:p>
          </p:txBody>
        </p:sp>
        <p:sp>
          <p:nvSpPr>
            <p:cNvPr id="63602" name="直接连接符 5131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603" name="直接连接符 5131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3604" name="直接连接符 5131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51318" name="文本框 51317"/>
          <p:cNvSpPr txBox="1"/>
          <p:nvPr/>
        </p:nvSpPr>
        <p:spPr>
          <a:xfrm>
            <a:off x="3736975" y="6223000"/>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anose="02010600030101010101" pitchFamily="2" charset="-122"/>
              </a:rPr>
              <a:t>多级文件目录结构</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21"/>
                                            </p:txEl>
                                          </p:spTgt>
                                        </p:tgtEl>
                                        <p:attrNameLst>
                                          <p:attrName>style.visibility</p:attrName>
                                        </p:attrNameLst>
                                      </p:cBhvr>
                                      <p:to>
                                        <p:strVal val="visible"/>
                                      </p:to>
                                    </p:set>
                                    <p:anim calcmode="lin" valueType="num">
                                      <p:cBhvr additive="base">
                                        <p:cTn id="7" dur="1000" fill="hold"/>
                                        <p:tgtEl>
                                          <p:spTgt spid="512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ppt_x"/>
                                          </p:val>
                                        </p:tav>
                                        <p:tav tm="100000">
                                          <p:val>
                                            <p:strVal val="#ppt_x"/>
                                          </p:val>
                                        </p:tav>
                                      </p:tavLst>
                                    </p:anim>
                                    <p:anim calcmode="lin" valueType="num">
                                      <p:cBhvr additive="base">
                                        <p:cTn id="1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3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29</a:t>
            </a:r>
            <a:endParaRPr lang="en-US" altLang="zh-CN" b="0">
              <a:solidFill>
                <a:schemeClr val="tx2"/>
              </a:solidFill>
              <a:latin typeface="Times New Roman" panose="02020603050405020304" charset="0"/>
              <a:ea typeface="宋体" panose="02010600030101010101" pitchFamily="2" charset="-122"/>
            </a:endParaRPr>
          </a:p>
        </p:txBody>
      </p:sp>
      <p:sp>
        <p:nvSpPr>
          <p:cNvPr id="52227" name="矩形 52226"/>
          <p:cNvSpPr/>
          <p:nvPr/>
        </p:nvSpPr>
        <p:spPr>
          <a:xfrm>
            <a:off x="173038" y="458788"/>
            <a:ext cx="8743950" cy="1457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(3) </a:t>
            </a:r>
            <a:r>
              <a:rPr lang="zh-CN" altLang="en-US" sz="2800" b="1" strike="noStrike" noProof="1">
                <a:solidFill>
                  <a:srgbClr val="A50021"/>
                </a:solidFill>
                <a:latin typeface="Times New Roman" panose="02020603050405020304" charset="0"/>
                <a:ea typeface="宋体" panose="02010600030101010101" pitchFamily="2" charset="-122"/>
                <a:cs typeface="+mn-ea"/>
              </a:rPr>
              <a:t>文件路径名</a:t>
            </a:r>
            <a:r>
              <a:rPr lang="x-none" altLang="zh-CN" sz="2800" b="1" strike="noStrike" noProof="1">
                <a:solidFill>
                  <a:srgbClr val="A50021"/>
                </a:solidFill>
                <a:latin typeface="Times New Roman" panose="02020603050405020304" charset="0"/>
                <a:ea typeface="宋体" panose="02010600030101010101" pitchFamily="2" charset="-122"/>
                <a:cs typeface="+mn-ea"/>
              </a:rPr>
              <a:t>(绝对路径)</a:t>
            </a:r>
            <a:endParaRPr lang="x-none" altLang="zh-CN" sz="2800" b="1" strike="noStrike" noProof="1">
              <a:solidFill>
                <a:srgbClr val="A50021"/>
              </a:solidFill>
              <a:latin typeface="Times New Roman" panose="02020603050405020304" charset="0"/>
              <a:ea typeface="宋体" panose="02010600030101010101" pitchFamily="2" charset="-122"/>
              <a:cs typeface="+mn-ea"/>
            </a:endParaRPr>
          </a:p>
          <a:p>
            <a:pPr marL="914400" lvl="1" indent="-457200" fontAlgn="base">
              <a:lnSpc>
                <a:spcPct val="120000"/>
              </a:lnSpc>
              <a:spcBef>
                <a:spcPct val="20000"/>
              </a:spcBef>
              <a:buNone/>
            </a:pPr>
            <a:r>
              <a:rPr lang="zh-CN" altLang="en-US" sz="20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多级目录中，文件的路径名是由根目录到该文件的通路上所有目录文</a:t>
            </a:r>
            <a:endParaRPr lang="zh-CN" altLang="en-US"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cs"/>
              </a:rPr>
              <a:t>   件符号名和该文件的符号名组成的字符串，相互之间用分隔符分隔。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
        <p:nvSpPr>
          <p:cNvPr id="52229" name="矩形 52228"/>
          <p:cNvSpPr/>
          <p:nvPr/>
        </p:nvSpPr>
        <p:spPr>
          <a:xfrm>
            <a:off x="1147763" y="6076950"/>
            <a:ext cx="6267450" cy="45720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2000">
                <a:solidFill>
                  <a:schemeClr val="tx1"/>
                </a:solidFill>
                <a:latin typeface="Times New Roman" panose="02020603050405020304" charset="0"/>
                <a:ea typeface="宋体" panose="02010600030101010101" pitchFamily="2" charset="-122"/>
              </a:rPr>
              <a:t>图中</a:t>
            </a:r>
            <a:r>
              <a:rPr lang="en-US" altLang="zh-CN" sz="2000">
                <a:solidFill>
                  <a:schemeClr val="tx1"/>
                </a:solidFill>
                <a:latin typeface="Times New Roman" panose="02020603050405020304" charset="0"/>
                <a:ea typeface="宋体" panose="02010600030101010101" pitchFamily="2" charset="-122"/>
              </a:rPr>
              <a:t>id</a:t>
            </a:r>
            <a:r>
              <a:rPr lang="zh-CN" altLang="en-US" sz="2000">
                <a:solidFill>
                  <a:schemeClr val="tx1"/>
                </a:solidFill>
                <a:latin typeface="Times New Roman" panose="02020603050405020304" charset="0"/>
                <a:ea typeface="宋体" panose="02010600030101010101" pitchFamily="2" charset="-122"/>
              </a:rPr>
              <a:t>为</a:t>
            </a:r>
            <a:r>
              <a:rPr lang="en-US" altLang="zh-CN" sz="2000">
                <a:solidFill>
                  <a:schemeClr val="tx1"/>
                </a:solidFill>
                <a:latin typeface="Times New Roman" panose="02020603050405020304" charset="0"/>
                <a:ea typeface="宋体" panose="02010600030101010101" pitchFamily="2" charset="-122"/>
              </a:rPr>
              <a:t>15</a:t>
            </a:r>
            <a:r>
              <a:rPr lang="zh-CN" altLang="en-US" sz="2000">
                <a:solidFill>
                  <a:schemeClr val="tx1"/>
                </a:solidFill>
                <a:latin typeface="Times New Roman" panose="02020603050405020304" charset="0"/>
                <a:ea typeface="宋体" panose="02010600030101010101" pitchFamily="2" charset="-122"/>
              </a:rPr>
              <a:t>的文件的文件路径名为  </a:t>
            </a:r>
            <a:r>
              <a:rPr lang="en-US" altLang="zh-CN" sz="2000">
                <a:solidFill>
                  <a:schemeClr val="tx1"/>
                </a:solidFill>
                <a:latin typeface="Times New Roman" panose="02020603050405020304" charset="0"/>
                <a:ea typeface="宋体" panose="02010600030101010101" pitchFamily="2" charset="-122"/>
              </a:rPr>
              <a:t>/b/f/J</a:t>
            </a:r>
            <a:endParaRPr lang="en-US" altLang="zh-CN" sz="2000">
              <a:solidFill>
                <a:schemeClr val="tx1"/>
              </a:solidFill>
              <a:latin typeface="Times New Roman" panose="02020603050405020304" charset="0"/>
              <a:ea typeface="宋体" panose="02010600030101010101" pitchFamily="2" charset="-122"/>
            </a:endParaRPr>
          </a:p>
        </p:txBody>
      </p:sp>
      <p:grpSp>
        <p:nvGrpSpPr>
          <p:cNvPr id="52230" name="组合 52229"/>
          <p:cNvGrpSpPr/>
          <p:nvPr/>
        </p:nvGrpSpPr>
        <p:grpSpPr>
          <a:xfrm>
            <a:off x="617538" y="1787525"/>
            <a:ext cx="7981950" cy="4321175"/>
            <a:chOff x="0" y="0"/>
            <a:chExt cx="5088" cy="3298"/>
          </a:xfrm>
        </p:grpSpPr>
        <p:sp>
          <p:nvSpPr>
            <p:cNvPr id="52231" name="矩形 52230"/>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19" name="直接连接符 52231"/>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20" name="直接连接符 52232"/>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21" name="直接连接符 52233"/>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22" name="文本框 52234"/>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523" name="文本框 52235"/>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4524" name="文本框 52236"/>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52238" name="矩形 52237"/>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26" name="直接连接符 52238"/>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27" name="直接连接符 52239"/>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28" name="文本框 52240"/>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4529" name="文本框 52241"/>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4530" name="文本框 52242"/>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52244" name="矩形 52243"/>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32" name="直接连接符 52244"/>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33" name="直接连接符 52245"/>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34" name="直接连接符 52246"/>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35" name="文本框 52247"/>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536" name="文本框 52248"/>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4537" name="文本框 52249"/>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52251" name="矩形 52250"/>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39" name="直接连接符 52251"/>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40" name="文本框 52252"/>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541" name="文本框 52253"/>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52255" name="矩形 52254"/>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43" name="直接连接符 52255"/>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44" name="文本框 52256"/>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4545" name="文本框 52257"/>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52259" name="矩形 52258"/>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47" name="直接连接符 52259"/>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48" name="直接连接符 52260"/>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49" name="文本框 52261"/>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4550" name="文本框 52262"/>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m</a:t>
              </a:r>
              <a:endParaRPr lang="en-US" altLang="zh-CN">
                <a:solidFill>
                  <a:schemeClr val="tx1"/>
                </a:solidFill>
                <a:latin typeface="Times New Roman" panose="02020603050405020304" charset="0"/>
                <a:ea typeface="宋体" panose="02010600030101010101" pitchFamily="2" charset="-122"/>
              </a:endParaRPr>
            </a:p>
          </p:txBody>
        </p:sp>
        <p:sp>
          <p:nvSpPr>
            <p:cNvPr id="64551" name="文本框 52263"/>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r</a:t>
              </a:r>
              <a:endParaRPr lang="en-US" altLang="zh-CN">
                <a:solidFill>
                  <a:schemeClr val="tx1"/>
                </a:solidFill>
                <a:latin typeface="Times New Roman" panose="02020603050405020304" charset="0"/>
                <a:ea typeface="宋体" panose="02010600030101010101" pitchFamily="2" charset="-122"/>
              </a:endParaRPr>
            </a:p>
          </p:txBody>
        </p:sp>
        <p:sp>
          <p:nvSpPr>
            <p:cNvPr id="64552" name="直接连接符 52264"/>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2266" name="矩形 52265"/>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54" name="直接连接符 52266"/>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55" name="直接连接符 52267"/>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56" name="文本框 52268"/>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g</a:t>
              </a:r>
              <a:endParaRPr lang="en-US" altLang="zh-CN">
                <a:solidFill>
                  <a:schemeClr val="tx1"/>
                </a:solidFill>
                <a:latin typeface="Times New Roman" panose="02020603050405020304" charset="0"/>
                <a:ea typeface="宋体" panose="02010600030101010101" pitchFamily="2" charset="-122"/>
              </a:endParaRPr>
            </a:p>
          </p:txBody>
        </p:sp>
        <p:sp>
          <p:nvSpPr>
            <p:cNvPr id="64557" name="文本框 52269"/>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558" name="直接连接符 52270"/>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2272" name="矩形 52271"/>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60" name="直接连接符 52272"/>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1" name="直接连接符 52273"/>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2" name="文本框 52274"/>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563" name="文本框 52275"/>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4564" name="直接连接符 52276"/>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5" name="直接连接符 52277"/>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6" name="直接连接符 52278"/>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7" name="直接连接符 52279"/>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8" name="直接连接符 52280"/>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69" name="直接连接符 52281"/>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70" name="直接连接符 52282"/>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2284" name="椭圆 52283"/>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85" name="椭圆 52284"/>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86" name="椭圆 52285"/>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87" name="椭圆 52286"/>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88" name="椭圆 52287"/>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89" name="椭圆 52288"/>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0" name="椭圆 52289"/>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1" name="椭圆 52290"/>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2" name="椭圆 52291"/>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3" name="椭圆 52292"/>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4" name="椭圆 52293"/>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5" name="椭圆 52294"/>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2296" name="椭圆 52295"/>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4584" name="直接连接符 52296"/>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85" name="直接连接符 52297"/>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86" name="直接连接符 52298"/>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87" name="直接连接符 52299"/>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88" name="直接连接符 52300"/>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89" name="直接连接符 52301"/>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0" name="直接连接符 52302"/>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1" name="直接连接符 52303"/>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2" name="直接连接符 52304"/>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3" name="直接连接符 52305"/>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4" name="直接连接符 52306"/>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5" name="直接连接符 52307"/>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6" name="直接连接符 52308"/>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7" name="直接连接符 52309"/>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598" name="文本框 52310"/>
            <p:cNvSpPr txBox="1"/>
            <p:nvPr/>
          </p:nvSpPr>
          <p:spPr>
            <a:xfrm>
              <a:off x="81" y="3048"/>
              <a:ext cx="56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id=13</a:t>
              </a:r>
              <a:endParaRPr lang="en-US" altLang="zh-CN">
                <a:solidFill>
                  <a:schemeClr val="tx1"/>
                </a:solidFill>
                <a:latin typeface="Times New Roman" panose="02020603050405020304" charset="0"/>
                <a:ea typeface="宋体" panose="02010600030101010101" pitchFamily="2" charset="-122"/>
              </a:endParaRPr>
            </a:p>
          </p:txBody>
        </p:sp>
        <p:sp>
          <p:nvSpPr>
            <p:cNvPr id="64599" name="文本框 52311"/>
            <p:cNvSpPr txBox="1"/>
            <p:nvPr/>
          </p:nvSpPr>
          <p:spPr>
            <a:xfrm>
              <a:off x="3717" y="3048"/>
              <a:ext cx="54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id=21</a:t>
              </a:r>
              <a:endParaRPr lang="en-US" altLang="zh-CN">
                <a:solidFill>
                  <a:schemeClr val="tx1"/>
                </a:solidFill>
                <a:latin typeface="Times New Roman" panose="02020603050405020304" charset="0"/>
                <a:ea typeface="宋体" panose="02010600030101010101" pitchFamily="2" charset="-122"/>
              </a:endParaRPr>
            </a:p>
          </p:txBody>
        </p:sp>
        <p:sp>
          <p:nvSpPr>
            <p:cNvPr id="64600" name="文本框 52312"/>
            <p:cNvSpPr txBox="1"/>
            <p:nvPr/>
          </p:nvSpPr>
          <p:spPr>
            <a:xfrm>
              <a:off x="528" y="3048"/>
              <a:ext cx="51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id=14</a:t>
              </a:r>
              <a:endParaRPr lang="en-US" altLang="zh-CN">
                <a:solidFill>
                  <a:schemeClr val="tx1"/>
                </a:solidFill>
                <a:latin typeface="Times New Roman" panose="02020603050405020304" charset="0"/>
                <a:ea typeface="宋体" panose="02010600030101010101" pitchFamily="2" charset="-122"/>
              </a:endParaRPr>
            </a:p>
          </p:txBody>
        </p:sp>
        <p:sp>
          <p:nvSpPr>
            <p:cNvPr id="64601" name="文本框 52313"/>
            <p:cNvSpPr txBox="1"/>
            <p:nvPr/>
          </p:nvSpPr>
          <p:spPr>
            <a:xfrm>
              <a:off x="1091" y="3048"/>
              <a:ext cx="54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id=15</a:t>
              </a:r>
              <a:endParaRPr lang="en-US" altLang="zh-CN">
                <a:solidFill>
                  <a:schemeClr val="tx1"/>
                </a:solidFill>
                <a:latin typeface="Times New Roman" panose="02020603050405020304" charset="0"/>
                <a:ea typeface="宋体" panose="02010600030101010101" pitchFamily="2" charset="-122"/>
              </a:endParaRPr>
            </a:p>
          </p:txBody>
        </p:sp>
        <p:sp>
          <p:nvSpPr>
            <p:cNvPr id="64602" name="文本框 52314"/>
            <p:cNvSpPr txBox="1"/>
            <p:nvPr/>
          </p:nvSpPr>
          <p:spPr>
            <a:xfrm>
              <a:off x="1579" y="3048"/>
              <a:ext cx="496"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id=16</a:t>
              </a:r>
              <a:endParaRPr lang="en-US" altLang="zh-CN">
                <a:solidFill>
                  <a:schemeClr val="tx1"/>
                </a:solidFill>
                <a:latin typeface="Times New Roman" panose="02020603050405020304" charset="0"/>
                <a:ea typeface="宋体" panose="02010600030101010101" pitchFamily="2" charset="-122"/>
              </a:endParaRPr>
            </a:p>
          </p:txBody>
        </p:sp>
        <p:sp>
          <p:nvSpPr>
            <p:cNvPr id="64603" name="文本框 52315"/>
            <p:cNvSpPr txBox="1"/>
            <p:nvPr/>
          </p:nvSpPr>
          <p:spPr>
            <a:xfrm>
              <a:off x="2075" y="3048"/>
              <a:ext cx="502"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id=17</a:t>
              </a:r>
              <a:endParaRPr lang="en-US" altLang="zh-CN">
                <a:solidFill>
                  <a:schemeClr val="tx1"/>
                </a:solidFill>
                <a:latin typeface="Times New Roman" panose="02020603050405020304" charset="0"/>
                <a:ea typeface="宋体" panose="02010600030101010101" pitchFamily="2" charset="-122"/>
              </a:endParaRPr>
            </a:p>
          </p:txBody>
        </p:sp>
        <p:sp>
          <p:nvSpPr>
            <p:cNvPr id="64604" name="文本框 52316"/>
            <p:cNvSpPr txBox="1"/>
            <p:nvPr/>
          </p:nvSpPr>
          <p:spPr>
            <a:xfrm>
              <a:off x="2470" y="3048"/>
              <a:ext cx="51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id=18</a:t>
              </a:r>
              <a:endParaRPr lang="en-US" altLang="zh-CN">
                <a:solidFill>
                  <a:schemeClr val="tx1"/>
                </a:solidFill>
                <a:latin typeface="Times New Roman" panose="02020603050405020304" charset="0"/>
                <a:ea typeface="宋体" panose="02010600030101010101" pitchFamily="2" charset="-122"/>
              </a:endParaRPr>
            </a:p>
          </p:txBody>
        </p:sp>
        <p:sp>
          <p:nvSpPr>
            <p:cNvPr id="64605" name="文本框 52317"/>
            <p:cNvSpPr txBox="1"/>
            <p:nvPr/>
          </p:nvSpPr>
          <p:spPr>
            <a:xfrm>
              <a:off x="2865" y="3048"/>
              <a:ext cx="50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id=19</a:t>
              </a:r>
              <a:endParaRPr lang="en-US" altLang="zh-CN">
                <a:solidFill>
                  <a:schemeClr val="tx1"/>
                </a:solidFill>
                <a:latin typeface="Times New Roman" panose="02020603050405020304" charset="0"/>
                <a:ea typeface="宋体" panose="02010600030101010101" pitchFamily="2" charset="-122"/>
              </a:endParaRPr>
            </a:p>
          </p:txBody>
        </p:sp>
        <p:sp>
          <p:nvSpPr>
            <p:cNvPr id="64606" name="文本框 52318"/>
            <p:cNvSpPr txBox="1"/>
            <p:nvPr/>
          </p:nvSpPr>
          <p:spPr>
            <a:xfrm>
              <a:off x="3310" y="3048"/>
              <a:ext cx="525"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id=20</a:t>
              </a:r>
              <a:endParaRPr lang="en-US" altLang="zh-CN">
                <a:solidFill>
                  <a:schemeClr val="tx1"/>
                </a:solidFill>
                <a:latin typeface="Times New Roman" panose="02020603050405020304" charset="0"/>
                <a:ea typeface="宋体" panose="02010600030101010101" pitchFamily="2" charset="-122"/>
              </a:endParaRPr>
            </a:p>
          </p:txBody>
        </p:sp>
        <p:sp>
          <p:nvSpPr>
            <p:cNvPr id="64607" name="文本框 52319"/>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a:t>
              </a:r>
              <a:endParaRPr lang="en-US" altLang="zh-CN">
                <a:solidFill>
                  <a:schemeClr val="tx1"/>
                </a:solidFill>
                <a:latin typeface="Times New Roman" panose="02020603050405020304" charset="0"/>
                <a:ea typeface="宋体" panose="02010600030101010101" pitchFamily="2" charset="-122"/>
              </a:endParaRPr>
            </a:p>
          </p:txBody>
        </p:sp>
        <p:sp>
          <p:nvSpPr>
            <p:cNvPr id="64608" name="文本框 52320"/>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a:t>
              </a:r>
              <a:endParaRPr lang="en-US" altLang="zh-CN">
                <a:solidFill>
                  <a:schemeClr val="tx1"/>
                </a:solidFill>
                <a:latin typeface="Times New Roman" panose="02020603050405020304" charset="0"/>
                <a:ea typeface="宋体" panose="02010600030101010101" pitchFamily="2" charset="-122"/>
              </a:endParaRPr>
            </a:p>
          </p:txBody>
        </p:sp>
        <p:sp>
          <p:nvSpPr>
            <p:cNvPr id="64609" name="文本框 52321"/>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id=3</a:t>
              </a:r>
              <a:endParaRPr lang="en-US" altLang="zh-CN">
                <a:solidFill>
                  <a:schemeClr val="tx1"/>
                </a:solidFill>
                <a:latin typeface="Times New Roman" panose="02020603050405020304" charset="0"/>
                <a:ea typeface="宋体" panose="02010600030101010101" pitchFamily="2" charset="-122"/>
              </a:endParaRPr>
            </a:p>
          </p:txBody>
        </p:sp>
        <p:sp>
          <p:nvSpPr>
            <p:cNvPr id="64610" name="文本框 52322"/>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id=4</a:t>
              </a:r>
              <a:endParaRPr lang="en-US" altLang="zh-CN">
                <a:solidFill>
                  <a:schemeClr val="tx1"/>
                </a:solidFill>
                <a:latin typeface="Times New Roman" panose="02020603050405020304" charset="0"/>
                <a:ea typeface="宋体" panose="02010600030101010101" pitchFamily="2" charset="-122"/>
              </a:endParaRPr>
            </a:p>
          </p:txBody>
        </p:sp>
        <p:sp>
          <p:nvSpPr>
            <p:cNvPr id="64611" name="文本框 52323"/>
            <p:cNvSpPr txBox="1"/>
            <p:nvPr/>
          </p:nvSpPr>
          <p:spPr>
            <a:xfrm>
              <a:off x="4113" y="2449"/>
              <a:ext cx="531"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id=11</a:t>
              </a:r>
              <a:endParaRPr lang="en-US" altLang="zh-CN">
                <a:solidFill>
                  <a:schemeClr val="tx1"/>
                </a:solidFill>
                <a:latin typeface="Times New Roman" panose="02020603050405020304" charset="0"/>
                <a:ea typeface="宋体" panose="02010600030101010101" pitchFamily="2" charset="-122"/>
              </a:endParaRPr>
            </a:p>
          </p:txBody>
        </p:sp>
        <p:sp>
          <p:nvSpPr>
            <p:cNvPr id="64612" name="文本框 52324"/>
            <p:cNvSpPr txBox="1"/>
            <p:nvPr/>
          </p:nvSpPr>
          <p:spPr>
            <a:xfrm>
              <a:off x="4593" y="2449"/>
              <a:ext cx="49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id=12</a:t>
              </a:r>
              <a:endParaRPr lang="en-US" altLang="zh-CN">
                <a:solidFill>
                  <a:schemeClr val="tx1"/>
                </a:solidFill>
                <a:latin typeface="Times New Roman" panose="02020603050405020304" charset="0"/>
                <a:ea typeface="宋体" panose="02010600030101010101" pitchFamily="2" charset="-122"/>
              </a:endParaRPr>
            </a:p>
          </p:txBody>
        </p:sp>
        <p:sp>
          <p:nvSpPr>
            <p:cNvPr id="64613" name="文本框 52325"/>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id=5</a:t>
              </a:r>
              <a:endParaRPr lang="en-US" altLang="zh-CN">
                <a:solidFill>
                  <a:schemeClr val="tx1"/>
                </a:solidFill>
                <a:latin typeface="Times New Roman" panose="02020603050405020304" charset="0"/>
                <a:ea typeface="宋体" panose="02010600030101010101" pitchFamily="2" charset="-122"/>
              </a:endParaRPr>
            </a:p>
          </p:txBody>
        </p:sp>
        <p:sp>
          <p:nvSpPr>
            <p:cNvPr id="64614" name="文本框 52326"/>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id=8</a:t>
              </a:r>
              <a:endParaRPr lang="en-US" altLang="zh-CN">
                <a:solidFill>
                  <a:schemeClr val="tx1"/>
                </a:solidFill>
                <a:latin typeface="Times New Roman" panose="02020603050405020304" charset="0"/>
                <a:ea typeface="宋体" panose="02010600030101010101" pitchFamily="2" charset="-122"/>
              </a:endParaRPr>
            </a:p>
          </p:txBody>
        </p:sp>
        <p:sp>
          <p:nvSpPr>
            <p:cNvPr id="64615" name="文本框 52327"/>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id=9</a:t>
              </a:r>
              <a:endParaRPr lang="en-US" altLang="zh-CN">
                <a:solidFill>
                  <a:schemeClr val="tx1"/>
                </a:solidFill>
                <a:latin typeface="Times New Roman" panose="02020603050405020304" charset="0"/>
                <a:ea typeface="宋体" panose="02010600030101010101" pitchFamily="2" charset="-122"/>
              </a:endParaRPr>
            </a:p>
          </p:txBody>
        </p:sp>
        <p:sp>
          <p:nvSpPr>
            <p:cNvPr id="64616" name="文本框 52328"/>
            <p:cNvSpPr txBox="1"/>
            <p:nvPr/>
          </p:nvSpPr>
          <p:spPr>
            <a:xfrm>
              <a:off x="3705" y="1890"/>
              <a:ext cx="648"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id=10</a:t>
              </a:r>
              <a:endParaRPr lang="en-US" altLang="zh-CN">
                <a:solidFill>
                  <a:schemeClr val="tx1"/>
                </a:solidFill>
                <a:latin typeface="Times New Roman" panose="02020603050405020304" charset="0"/>
                <a:ea typeface="宋体" panose="02010600030101010101" pitchFamily="2" charset="-122"/>
              </a:endParaRPr>
            </a:p>
          </p:txBody>
        </p:sp>
        <p:sp>
          <p:nvSpPr>
            <p:cNvPr id="64617" name="文本框 52329"/>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id=6</a:t>
              </a:r>
              <a:endParaRPr lang="en-US" altLang="zh-CN">
                <a:solidFill>
                  <a:schemeClr val="tx1"/>
                </a:solidFill>
                <a:latin typeface="Times New Roman" panose="02020603050405020304" charset="0"/>
                <a:ea typeface="宋体" panose="02010600030101010101" pitchFamily="2" charset="-122"/>
              </a:endParaRPr>
            </a:p>
          </p:txBody>
        </p:sp>
        <p:sp>
          <p:nvSpPr>
            <p:cNvPr id="64618" name="文本框 52330"/>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id=7</a:t>
              </a:r>
              <a:endParaRPr lang="en-US" altLang="zh-CN">
                <a:solidFill>
                  <a:schemeClr val="tx1"/>
                </a:solidFill>
                <a:latin typeface="Times New Roman" panose="02020603050405020304" charset="0"/>
                <a:ea typeface="宋体" panose="02010600030101010101" pitchFamily="2" charset="-122"/>
              </a:endParaRPr>
            </a:p>
          </p:txBody>
        </p:sp>
        <p:sp>
          <p:nvSpPr>
            <p:cNvPr id="64619" name="文本框 52331"/>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根目录 </a:t>
              </a:r>
              <a:r>
                <a:rPr lang="en-US" altLang="zh-CN">
                  <a:solidFill>
                    <a:schemeClr val="tx1"/>
                  </a:solidFill>
                  <a:latin typeface="Arial" panose="02080604020202020204" pitchFamily="3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 </a:t>
              </a:r>
              <a:endParaRPr lang="en-US" altLang="zh-CN">
                <a:solidFill>
                  <a:schemeClr val="tx1"/>
                </a:solidFill>
                <a:latin typeface="Times New Roman" panose="02020603050405020304" charset="0"/>
                <a:ea typeface="宋体" panose="02010600030101010101" pitchFamily="2" charset="-122"/>
              </a:endParaRPr>
            </a:p>
          </p:txBody>
        </p:sp>
        <p:sp>
          <p:nvSpPr>
            <p:cNvPr id="64620" name="文本框 52332"/>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621" name="文本框 52333"/>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4622" name="文本框 52334"/>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4623" name="文本框 52335"/>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4624" name="文本框 52336"/>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4625" name="文本框 52337"/>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4626" name="文本框 52338"/>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64627" name="直接连接符 52339"/>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628" name="直接连接符 52340"/>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4629" name="直接连接符 52341"/>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3"/>
                                            </p:txEl>
                                          </p:spTgt>
                                        </p:tgtEl>
                                        <p:attrNameLst>
                                          <p:attrName>style.visibility</p:attrName>
                                        </p:attrNameLst>
                                      </p:cBhvr>
                                      <p:to>
                                        <p:strVal val="visible"/>
                                      </p:to>
                                    </p:set>
                                    <p:anim calcmode="lin" valueType="num">
                                      <p:cBhvr additive="base">
                                        <p:cTn id="7" dur="1000" fill="hold"/>
                                        <p:tgtEl>
                                          <p:spTgt spid="5222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charRg st="13" end="47"/>
                                            </p:txEl>
                                          </p:spTgt>
                                        </p:tgtEl>
                                        <p:attrNameLst>
                                          <p:attrName>style.visibility</p:attrName>
                                        </p:attrNameLst>
                                      </p:cBhvr>
                                      <p:to>
                                        <p:strVal val="visible"/>
                                      </p:to>
                                    </p:set>
                                    <p:anim calcmode="lin" valueType="num">
                                      <p:cBhvr additive="base">
                                        <p:cTn id="13" dur="500" fill="hold"/>
                                        <p:tgtEl>
                                          <p:spTgt spid="52227">
                                            <p:txEl>
                                              <p:charRg st="13"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13"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227">
                                            <p:txEl>
                                              <p:charRg st="47" end="82"/>
                                            </p:txEl>
                                          </p:spTgt>
                                        </p:tgtEl>
                                        <p:attrNameLst>
                                          <p:attrName>style.visibility</p:attrName>
                                        </p:attrNameLst>
                                      </p:cBhvr>
                                      <p:to>
                                        <p:strVal val="visible"/>
                                      </p:to>
                                    </p:set>
                                    <p:anim calcmode="lin" valueType="num">
                                      <p:cBhvr additive="base">
                                        <p:cTn id="17" dur="500" fill="hold"/>
                                        <p:tgtEl>
                                          <p:spTgt spid="52227">
                                            <p:txEl>
                                              <p:charRg st="47" end="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charRg st="47" end="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230"/>
                                        </p:tgtEl>
                                        <p:attrNameLst>
                                          <p:attrName>style.visibility</p:attrName>
                                        </p:attrNameLst>
                                      </p:cBhvr>
                                      <p:to>
                                        <p:strVal val="visible"/>
                                      </p:to>
                                    </p:set>
                                    <p:anim calcmode="lin" valueType="num">
                                      <p:cBhvr additive="base">
                                        <p:cTn id="23" dur="500" fill="hold"/>
                                        <p:tgtEl>
                                          <p:spTgt spid="52230"/>
                                        </p:tgtEl>
                                        <p:attrNameLst>
                                          <p:attrName>ppt_x</p:attrName>
                                        </p:attrNameLst>
                                      </p:cBhvr>
                                      <p:tavLst>
                                        <p:tav tm="0">
                                          <p:val>
                                            <p:strVal val="#ppt_x"/>
                                          </p:val>
                                        </p:tav>
                                        <p:tav tm="100000">
                                          <p:val>
                                            <p:strVal val="#ppt_x"/>
                                          </p:val>
                                        </p:tav>
                                      </p:tavLst>
                                    </p:anim>
                                    <p:anim calcmode="lin" valueType="num">
                                      <p:cBhvr additive="base">
                                        <p:cTn id="2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229"/>
                                        </p:tgtEl>
                                        <p:attrNameLst>
                                          <p:attrName>style.visibility</p:attrName>
                                        </p:attrNameLst>
                                      </p:cBhvr>
                                      <p:to>
                                        <p:strVal val="visible"/>
                                      </p:to>
                                    </p:set>
                                    <p:anim calcmode="lin" valueType="num">
                                      <p:cBhvr additive="base">
                                        <p:cTn id="29" dur="500" fill="hold"/>
                                        <p:tgtEl>
                                          <p:spTgt spid="52229"/>
                                        </p:tgtEl>
                                        <p:attrNameLst>
                                          <p:attrName>ppt_x</p:attrName>
                                        </p:attrNameLst>
                                      </p:cBhvr>
                                      <p:tavLst>
                                        <p:tav tm="0">
                                          <p:val>
                                            <p:strVal val="#ppt_x"/>
                                          </p:val>
                                        </p:tav>
                                        <p:tav tm="100000">
                                          <p:val>
                                            <p:strVal val="#ppt_x"/>
                                          </p:val>
                                        </p:tav>
                                      </p:tavLst>
                                    </p:anim>
                                    <p:anim calcmode="lin" valueType="num">
                                      <p:cBhvr additive="base">
                                        <p:cTn id="30"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P spid="522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30</a:t>
            </a:r>
            <a:endParaRPr lang="en-US" altLang="zh-CN" b="0">
              <a:solidFill>
                <a:schemeClr val="tx2"/>
              </a:solidFill>
              <a:latin typeface="Times New Roman" panose="02020603050405020304" charset="0"/>
              <a:ea typeface="宋体" panose="02010600030101010101" pitchFamily="2" charset="-122"/>
            </a:endParaRPr>
          </a:p>
        </p:txBody>
      </p:sp>
      <p:sp>
        <p:nvSpPr>
          <p:cNvPr id="53251" name="矩形 53250"/>
          <p:cNvSpPr/>
          <p:nvPr/>
        </p:nvSpPr>
        <p:spPr>
          <a:xfrm>
            <a:off x="231775" y="527050"/>
            <a:ext cx="43608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(4) </a:t>
            </a:r>
            <a:r>
              <a:rPr lang="zh-CN" altLang="en-US" sz="2800" b="1" strike="noStrike" noProof="1">
                <a:solidFill>
                  <a:srgbClr val="A50021"/>
                </a:solidFill>
                <a:latin typeface="Times New Roman" panose="02020603050405020304" charset="0"/>
                <a:ea typeface="宋体" panose="02010600030101010101" pitchFamily="2" charset="-122"/>
                <a:cs typeface="+mn-ea"/>
              </a:rPr>
              <a:t>如何解决重名问题</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53252" name="矩形 532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文件目录及其结构</a:t>
            </a:r>
            <a:endParaRPr lang="zh-CN" altLang="en-US" sz="2400" strike="noStrike" noProof="1">
              <a:ea typeface="宋体" panose="02010600030101010101" pitchFamily="2" charset="-122"/>
            </a:endParaRPr>
          </a:p>
        </p:txBody>
      </p:sp>
      <p:sp>
        <p:nvSpPr>
          <p:cNvPr id="53253" name="矩形 53252"/>
          <p:cNvSpPr/>
          <p:nvPr/>
        </p:nvSpPr>
        <p:spPr>
          <a:xfrm>
            <a:off x="922338" y="5056188"/>
            <a:ext cx="7742238" cy="146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000" strike="noStrike" noProof="1">
                <a:solidFill>
                  <a:schemeClr val="tx1"/>
                </a:solidFill>
                <a:latin typeface="Times New Roman" panose="02020603050405020304" charset="0"/>
                <a:ea typeface="宋体" panose="02010600030101010101" pitchFamily="2" charset="-122"/>
                <a:cs typeface="+mn-ea"/>
              </a:rPr>
              <a:t>图中</a:t>
            </a:r>
            <a:r>
              <a:rPr lang="en-US" altLang="zh-CN" sz="2000" strike="noStrike" noProof="1">
                <a:solidFill>
                  <a:schemeClr val="tx1"/>
                </a:solidFill>
                <a:latin typeface="Times New Roman" panose="02020603050405020304" charset="0"/>
                <a:ea typeface="宋体" panose="02010600030101010101" pitchFamily="2" charset="-122"/>
                <a:cs typeface="+mn-ea"/>
              </a:rPr>
              <a:t>id</a:t>
            </a:r>
            <a:r>
              <a:rPr lang="zh-CN" altLang="en-US" sz="2000" strike="noStrike" noProof="1">
                <a:solidFill>
                  <a:schemeClr val="tx1"/>
                </a:solidFill>
                <a:latin typeface="Times New Roman" panose="02020603050405020304" charset="0"/>
                <a:ea typeface="宋体" panose="02010600030101010101" pitchFamily="2" charset="-122"/>
                <a:cs typeface="+mn-ea"/>
              </a:rPr>
              <a:t>为</a:t>
            </a:r>
            <a:r>
              <a:rPr lang="en-US" altLang="zh-CN" sz="2000" strike="noStrike" noProof="1">
                <a:solidFill>
                  <a:schemeClr val="tx1"/>
                </a:solidFill>
                <a:latin typeface="Times New Roman" panose="02020603050405020304" charset="0"/>
                <a:ea typeface="宋体" panose="02010600030101010101" pitchFamily="2" charset="-122"/>
                <a:cs typeface="+mn-ea"/>
              </a:rPr>
              <a:t>13</a:t>
            </a:r>
            <a:r>
              <a:rPr lang="zh-CN" altLang="en-US" sz="2000" strike="noStrike" noProof="1">
                <a:solidFill>
                  <a:schemeClr val="tx1"/>
                </a:solidFill>
                <a:latin typeface="Times New Roman" panose="02020603050405020304" charset="0"/>
                <a:ea typeface="宋体" panose="02010600030101010101" pitchFamily="2" charset="-122"/>
                <a:cs typeface="+mn-ea"/>
              </a:rPr>
              <a:t>的文件与</a:t>
            </a:r>
            <a:r>
              <a:rPr lang="en-US" altLang="zh-CN" sz="2000" strike="noStrike" noProof="1">
                <a:solidFill>
                  <a:schemeClr val="tx1"/>
                </a:solidFill>
                <a:latin typeface="Times New Roman" panose="02020603050405020304" charset="0"/>
                <a:ea typeface="宋体" panose="02010600030101010101" pitchFamily="2" charset="-122"/>
                <a:cs typeface="+mn-ea"/>
              </a:rPr>
              <a:t>id</a:t>
            </a:r>
            <a:r>
              <a:rPr lang="zh-CN" altLang="en-US" sz="2000" strike="noStrike" noProof="1">
                <a:solidFill>
                  <a:schemeClr val="tx1"/>
                </a:solidFill>
                <a:latin typeface="Times New Roman" panose="02020603050405020304" charset="0"/>
                <a:ea typeface="宋体" panose="02010600030101010101" pitchFamily="2" charset="-122"/>
                <a:cs typeface="+mn-ea"/>
              </a:rPr>
              <a:t>为</a:t>
            </a:r>
            <a:r>
              <a:rPr lang="en-US" altLang="zh-CN" sz="2000" strike="noStrike" noProof="1">
                <a:solidFill>
                  <a:schemeClr val="tx1"/>
                </a:solidFill>
                <a:latin typeface="Times New Roman" panose="02020603050405020304" charset="0"/>
                <a:ea typeface="宋体" panose="02010600030101010101" pitchFamily="2" charset="-122"/>
                <a:cs typeface="+mn-ea"/>
              </a:rPr>
              <a:t>20</a:t>
            </a:r>
            <a:r>
              <a:rPr lang="zh-CN" altLang="en-US" sz="2000" strike="noStrike" noProof="1">
                <a:solidFill>
                  <a:schemeClr val="tx1"/>
                </a:solidFill>
                <a:latin typeface="Times New Roman" panose="02020603050405020304" charset="0"/>
                <a:ea typeface="宋体" panose="02010600030101010101" pitchFamily="2" charset="-122"/>
                <a:cs typeface="+mn-ea"/>
              </a:rPr>
              <a:t>的文件有相同的文件名，都为</a:t>
            </a:r>
            <a:r>
              <a:rPr lang="en-US" altLang="zh-CN" sz="2000" strike="noStrike" noProof="1">
                <a:solidFill>
                  <a:schemeClr val="tx1"/>
                </a:solidFill>
                <a:latin typeface="Times New Roman" panose="02020603050405020304" charset="0"/>
                <a:ea typeface="宋体" panose="02010600030101010101" pitchFamily="2" charset="-122"/>
                <a:cs typeface="+mn-ea"/>
              </a:rPr>
              <a:t>a</a:t>
            </a:r>
            <a:r>
              <a:rPr lang="zh-CN" altLang="en-US" sz="2000" strike="noStrike" noProof="1">
                <a:solidFill>
                  <a:schemeClr val="tx1"/>
                </a:solidFill>
                <a:latin typeface="Times New Roman" panose="02020603050405020304" charset="0"/>
                <a:ea typeface="宋体" panose="02010600030101010101" pitchFamily="2" charset="-122"/>
                <a:cs typeface="+mn-ea"/>
              </a:rPr>
              <a:t>。</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en-US" altLang="zh-CN" sz="2000" strike="noStrike" noProof="1">
                <a:solidFill>
                  <a:schemeClr val="tx1"/>
                </a:solidFill>
                <a:latin typeface="Times New Roman" panose="02020603050405020304" charset="0"/>
                <a:ea typeface="宋体" panose="02010600030101010101" pitchFamily="2" charset="-122"/>
                <a:cs typeface="+mn-ea"/>
              </a:rPr>
              <a:t>id</a:t>
            </a:r>
            <a:r>
              <a:rPr lang="zh-CN" altLang="en-US" sz="2000" strike="noStrike" noProof="1">
                <a:solidFill>
                  <a:schemeClr val="tx1"/>
                </a:solidFill>
                <a:latin typeface="Times New Roman" panose="02020603050405020304" charset="0"/>
                <a:ea typeface="宋体" panose="02010600030101010101" pitchFamily="2" charset="-122"/>
                <a:cs typeface="+mn-ea"/>
              </a:rPr>
              <a:t>为</a:t>
            </a:r>
            <a:r>
              <a:rPr lang="en-US" altLang="zh-CN" sz="2000" strike="noStrike" noProof="1">
                <a:solidFill>
                  <a:schemeClr val="tx1"/>
                </a:solidFill>
                <a:latin typeface="Times New Roman" panose="02020603050405020304" charset="0"/>
                <a:ea typeface="宋体" panose="02010600030101010101" pitchFamily="2" charset="-122"/>
                <a:cs typeface="+mn-ea"/>
              </a:rPr>
              <a:t>13</a:t>
            </a:r>
            <a:r>
              <a:rPr lang="zh-CN" altLang="en-US" sz="2000" strike="noStrike" noProof="1">
                <a:solidFill>
                  <a:schemeClr val="tx1"/>
                </a:solidFill>
                <a:latin typeface="Times New Roman" panose="02020603050405020304" charset="0"/>
                <a:ea typeface="宋体" panose="02010600030101010101" pitchFamily="2" charset="-122"/>
                <a:cs typeface="+mn-ea"/>
              </a:rPr>
              <a:t>的文件的文件路径名</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en-US" altLang="zh-CN" sz="2000" strike="noStrike" noProof="1">
                <a:solidFill>
                  <a:schemeClr val="tx1"/>
                </a:solidFill>
                <a:latin typeface="Times New Roman" panose="02020603050405020304" charset="0"/>
                <a:ea typeface="宋体" panose="02010600030101010101" pitchFamily="2" charset="-122"/>
                <a:cs typeface="+mn-ea"/>
              </a:rPr>
              <a:t>id</a:t>
            </a:r>
            <a:r>
              <a:rPr lang="zh-CN" altLang="en-US" sz="2000" strike="noStrike" noProof="1">
                <a:solidFill>
                  <a:schemeClr val="tx1"/>
                </a:solidFill>
                <a:latin typeface="Times New Roman" panose="02020603050405020304" charset="0"/>
                <a:ea typeface="宋体" panose="02010600030101010101" pitchFamily="2" charset="-122"/>
                <a:cs typeface="+mn-ea"/>
              </a:rPr>
              <a:t>为</a:t>
            </a:r>
            <a:r>
              <a:rPr lang="en-US" altLang="zh-CN" sz="2000" strike="noStrike" noProof="1">
                <a:solidFill>
                  <a:schemeClr val="tx1"/>
                </a:solidFill>
                <a:latin typeface="Times New Roman" panose="02020603050405020304" charset="0"/>
                <a:ea typeface="宋体" panose="02010600030101010101" pitchFamily="2" charset="-122"/>
                <a:cs typeface="+mn-ea"/>
              </a:rPr>
              <a:t>20</a:t>
            </a:r>
            <a:r>
              <a:rPr lang="zh-CN" altLang="en-US" sz="2000" strike="noStrike" noProof="1">
                <a:solidFill>
                  <a:schemeClr val="tx1"/>
                </a:solidFill>
                <a:latin typeface="Times New Roman" panose="02020603050405020304" charset="0"/>
                <a:ea typeface="宋体" panose="02010600030101010101" pitchFamily="2" charset="-122"/>
                <a:cs typeface="+mn-ea"/>
              </a:rPr>
              <a:t>的文件的文件路径名</a:t>
            </a:r>
            <a:endParaRPr lang="zh-CN" altLang="en-US" sz="2000" strike="noStrike" noProof="1">
              <a:solidFill>
                <a:schemeClr val="tx1"/>
              </a:solidFill>
              <a:latin typeface="Times New Roman" panose="02020603050405020304" charset="0"/>
              <a:ea typeface="宋体" panose="02010600030101010101" pitchFamily="2" charset="-122"/>
            </a:endParaRPr>
          </a:p>
        </p:txBody>
      </p:sp>
      <p:grpSp>
        <p:nvGrpSpPr>
          <p:cNvPr id="53255" name="组合 53254"/>
          <p:cNvGrpSpPr/>
          <p:nvPr/>
        </p:nvGrpSpPr>
        <p:grpSpPr>
          <a:xfrm>
            <a:off x="431800" y="673100"/>
            <a:ext cx="8197850" cy="4321175"/>
            <a:chOff x="0" y="0"/>
            <a:chExt cx="5146" cy="3298"/>
          </a:xfrm>
        </p:grpSpPr>
        <p:sp>
          <p:nvSpPr>
            <p:cNvPr id="53256" name="矩形 5325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43" name="直接连接符 5325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44" name="直接连接符 5325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45" name="直接连接符 5325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46" name="文本框 53259"/>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547" name="文本框 53260"/>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5548" name="文本框 53261"/>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53263" name="矩形 5326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50" name="直接连接符 5326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51" name="直接连接符 5326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52" name="文本框 53265"/>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5553" name="文本框 53266"/>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5554" name="文本框 53267"/>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53269" name="矩形 5326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56" name="直接连接符 5326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57" name="直接连接符 5327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58" name="直接连接符 5327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59" name="文本框 53272"/>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560" name="文本框 53273"/>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5561" name="文本框 53274"/>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53276" name="矩形 5327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63" name="直接连接符 5327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64" name="文本框 53277"/>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565" name="文本框 53278"/>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53280" name="矩形 5327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67" name="直接连接符 5328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68" name="文本框 53281"/>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5569" name="文本框 53282"/>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53284" name="矩形 5328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71" name="直接连接符 5328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72" name="直接连接符 5328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73" name="文本框 53286"/>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5574" name="文本框 53287"/>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m</a:t>
              </a:r>
              <a:endParaRPr lang="en-US" altLang="zh-CN">
                <a:solidFill>
                  <a:schemeClr val="tx1"/>
                </a:solidFill>
                <a:latin typeface="Times New Roman" panose="02020603050405020304" charset="0"/>
                <a:ea typeface="宋体" panose="02010600030101010101" pitchFamily="2" charset="-122"/>
              </a:endParaRPr>
            </a:p>
          </p:txBody>
        </p:sp>
        <p:sp>
          <p:nvSpPr>
            <p:cNvPr id="65575" name="文本框 53288"/>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r</a:t>
              </a:r>
              <a:endParaRPr lang="en-US" altLang="zh-CN">
                <a:solidFill>
                  <a:schemeClr val="tx1"/>
                </a:solidFill>
                <a:latin typeface="Times New Roman" panose="02020603050405020304" charset="0"/>
                <a:ea typeface="宋体" panose="02010600030101010101" pitchFamily="2" charset="-122"/>
              </a:endParaRPr>
            </a:p>
          </p:txBody>
        </p:sp>
        <p:sp>
          <p:nvSpPr>
            <p:cNvPr id="65576" name="直接连接符 5328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91" name="矩形 5329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78" name="直接连接符 5329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79" name="直接连接符 5329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80" name="文本框 53293"/>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g</a:t>
              </a:r>
              <a:endParaRPr lang="en-US" altLang="zh-CN">
                <a:solidFill>
                  <a:schemeClr val="tx1"/>
                </a:solidFill>
                <a:latin typeface="Times New Roman" panose="02020603050405020304" charset="0"/>
                <a:ea typeface="宋体" panose="02010600030101010101" pitchFamily="2" charset="-122"/>
              </a:endParaRPr>
            </a:p>
          </p:txBody>
        </p:sp>
        <p:sp>
          <p:nvSpPr>
            <p:cNvPr id="65581" name="文本框 53294"/>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582" name="直接连接符 5329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97" name="矩形 5329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584" name="直接连接符 5329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85" name="直接连接符 5329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86" name="文本框 53299"/>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587" name="文本框 53300"/>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5588" name="直接连接符 5330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89" name="直接连接符 53302"/>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90" name="直接连接符 5330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91" name="直接连接符 53304"/>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92" name="直接连接符 5330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93" name="直接连接符 53306"/>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594" name="直接连接符 5330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309" name="椭圆 5330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0" name="椭圆 5330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1" name="椭圆 5331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2" name="椭圆 5331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3" name="椭圆 5331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4" name="椭圆 5331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5" name="椭圆 5331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6" name="椭圆 5331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7" name="椭圆 5331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8" name="椭圆 5331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19" name="椭圆 5331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20" name="椭圆 5331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3321" name="椭圆 5332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5608" name="直接连接符 53321"/>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09" name="直接连接符 53322"/>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0" name="直接连接符 5332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1" name="直接连接符 5332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2" name="直接连接符 5332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3" name="直接连接符 5332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4" name="直接连接符 5332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5" name="直接连接符 53328"/>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6" name="直接连接符 5332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7" name="直接连接符 5333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8" name="直接连接符 5333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19" name="直接连接符 5333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20" name="直接连接符 5333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21" name="直接连接符 5333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22" name="文本框 53335"/>
            <p:cNvSpPr txBox="1"/>
            <p:nvPr/>
          </p:nvSpPr>
          <p:spPr>
            <a:xfrm>
              <a:off x="105" y="3048"/>
              <a:ext cx="53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id=13</a:t>
              </a:r>
              <a:endParaRPr lang="en-US" altLang="zh-CN">
                <a:solidFill>
                  <a:schemeClr val="tx1"/>
                </a:solidFill>
                <a:latin typeface="Times New Roman" panose="02020603050405020304" charset="0"/>
                <a:ea typeface="宋体" panose="02010600030101010101" pitchFamily="2" charset="-122"/>
              </a:endParaRPr>
            </a:p>
          </p:txBody>
        </p:sp>
        <p:sp>
          <p:nvSpPr>
            <p:cNvPr id="65623" name="文本框 53336"/>
            <p:cNvSpPr txBox="1"/>
            <p:nvPr/>
          </p:nvSpPr>
          <p:spPr>
            <a:xfrm>
              <a:off x="3717" y="3048"/>
              <a:ext cx="482"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id=21</a:t>
              </a:r>
              <a:endParaRPr lang="en-US" altLang="zh-CN">
                <a:solidFill>
                  <a:schemeClr val="tx1"/>
                </a:solidFill>
                <a:latin typeface="Times New Roman" panose="02020603050405020304" charset="0"/>
                <a:ea typeface="宋体" panose="02010600030101010101" pitchFamily="2" charset="-122"/>
              </a:endParaRPr>
            </a:p>
          </p:txBody>
        </p:sp>
        <p:sp>
          <p:nvSpPr>
            <p:cNvPr id="65624" name="文本框 53337"/>
            <p:cNvSpPr txBox="1"/>
            <p:nvPr/>
          </p:nvSpPr>
          <p:spPr>
            <a:xfrm>
              <a:off x="594" y="3048"/>
              <a:ext cx="53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id=14</a:t>
              </a:r>
              <a:endParaRPr lang="en-US" altLang="zh-CN">
                <a:solidFill>
                  <a:schemeClr val="tx1"/>
                </a:solidFill>
                <a:latin typeface="Times New Roman" panose="02020603050405020304" charset="0"/>
                <a:ea typeface="宋体" panose="02010600030101010101" pitchFamily="2" charset="-122"/>
              </a:endParaRPr>
            </a:p>
          </p:txBody>
        </p:sp>
        <p:sp>
          <p:nvSpPr>
            <p:cNvPr id="65625" name="文本框 53338"/>
            <p:cNvSpPr txBox="1"/>
            <p:nvPr/>
          </p:nvSpPr>
          <p:spPr>
            <a:xfrm>
              <a:off x="1136"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id=15</a:t>
              </a:r>
              <a:endParaRPr lang="en-US" altLang="zh-CN">
                <a:solidFill>
                  <a:schemeClr val="tx1"/>
                </a:solidFill>
                <a:latin typeface="Times New Roman" panose="02020603050405020304" charset="0"/>
                <a:ea typeface="宋体" panose="02010600030101010101" pitchFamily="2" charset="-122"/>
              </a:endParaRPr>
            </a:p>
          </p:txBody>
        </p:sp>
        <p:sp>
          <p:nvSpPr>
            <p:cNvPr id="65626" name="文本框 53339"/>
            <p:cNvSpPr txBox="1"/>
            <p:nvPr/>
          </p:nvSpPr>
          <p:spPr>
            <a:xfrm>
              <a:off x="1581" y="3048"/>
              <a:ext cx="49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id=16</a:t>
              </a:r>
              <a:endParaRPr lang="en-US" altLang="zh-CN">
                <a:solidFill>
                  <a:schemeClr val="tx1"/>
                </a:solidFill>
                <a:latin typeface="Times New Roman" panose="02020603050405020304" charset="0"/>
                <a:ea typeface="宋体" panose="02010600030101010101" pitchFamily="2" charset="-122"/>
              </a:endParaRPr>
            </a:p>
          </p:txBody>
        </p:sp>
        <p:sp>
          <p:nvSpPr>
            <p:cNvPr id="65627" name="文本框 53340"/>
            <p:cNvSpPr txBox="1"/>
            <p:nvPr/>
          </p:nvSpPr>
          <p:spPr>
            <a:xfrm>
              <a:off x="2075" y="3048"/>
              <a:ext cx="50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id=17</a:t>
              </a:r>
              <a:endParaRPr lang="en-US" altLang="zh-CN">
                <a:solidFill>
                  <a:schemeClr val="tx1"/>
                </a:solidFill>
                <a:latin typeface="Times New Roman" panose="02020603050405020304" charset="0"/>
                <a:ea typeface="宋体" panose="02010600030101010101" pitchFamily="2" charset="-122"/>
              </a:endParaRPr>
            </a:p>
          </p:txBody>
        </p:sp>
        <p:sp>
          <p:nvSpPr>
            <p:cNvPr id="65628" name="文本框 53341"/>
            <p:cNvSpPr txBox="1"/>
            <p:nvPr/>
          </p:nvSpPr>
          <p:spPr>
            <a:xfrm>
              <a:off x="2470" y="3048"/>
              <a:ext cx="48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id=18</a:t>
              </a:r>
              <a:endParaRPr lang="en-US" altLang="zh-CN">
                <a:solidFill>
                  <a:schemeClr val="tx1"/>
                </a:solidFill>
                <a:latin typeface="Times New Roman" panose="02020603050405020304" charset="0"/>
                <a:ea typeface="宋体" panose="02010600030101010101" pitchFamily="2" charset="-122"/>
              </a:endParaRPr>
            </a:p>
          </p:txBody>
        </p:sp>
        <p:sp>
          <p:nvSpPr>
            <p:cNvPr id="65629" name="文本框 53342"/>
            <p:cNvSpPr txBox="1"/>
            <p:nvPr/>
          </p:nvSpPr>
          <p:spPr>
            <a:xfrm>
              <a:off x="2865"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id=19</a:t>
              </a:r>
              <a:endParaRPr lang="en-US" altLang="zh-CN">
                <a:solidFill>
                  <a:schemeClr val="tx1"/>
                </a:solidFill>
                <a:latin typeface="Times New Roman" panose="02020603050405020304" charset="0"/>
                <a:ea typeface="宋体" panose="02010600030101010101" pitchFamily="2" charset="-122"/>
              </a:endParaRPr>
            </a:p>
          </p:txBody>
        </p:sp>
        <p:sp>
          <p:nvSpPr>
            <p:cNvPr id="65630" name="文本框 53343"/>
            <p:cNvSpPr txBox="1"/>
            <p:nvPr/>
          </p:nvSpPr>
          <p:spPr>
            <a:xfrm>
              <a:off x="3310" y="3048"/>
              <a:ext cx="51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id=20</a:t>
              </a:r>
              <a:endParaRPr lang="en-US" altLang="zh-CN">
                <a:solidFill>
                  <a:schemeClr val="tx1"/>
                </a:solidFill>
                <a:latin typeface="Times New Roman" panose="02020603050405020304" charset="0"/>
                <a:ea typeface="宋体" panose="02010600030101010101" pitchFamily="2" charset="-122"/>
              </a:endParaRPr>
            </a:p>
          </p:txBody>
        </p:sp>
        <p:sp>
          <p:nvSpPr>
            <p:cNvPr id="65631" name="文本框 53344"/>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a:t>
              </a:r>
              <a:endParaRPr lang="en-US" altLang="zh-CN">
                <a:solidFill>
                  <a:schemeClr val="tx1"/>
                </a:solidFill>
                <a:latin typeface="Times New Roman" panose="02020603050405020304" charset="0"/>
                <a:ea typeface="宋体" panose="02010600030101010101" pitchFamily="2" charset="-122"/>
              </a:endParaRPr>
            </a:p>
          </p:txBody>
        </p:sp>
        <p:sp>
          <p:nvSpPr>
            <p:cNvPr id="65632" name="文本框 53345"/>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a:t>
              </a:r>
              <a:endParaRPr lang="en-US" altLang="zh-CN">
                <a:solidFill>
                  <a:schemeClr val="tx1"/>
                </a:solidFill>
                <a:latin typeface="Times New Roman" panose="02020603050405020304" charset="0"/>
                <a:ea typeface="宋体" panose="02010600030101010101" pitchFamily="2" charset="-122"/>
              </a:endParaRPr>
            </a:p>
          </p:txBody>
        </p:sp>
        <p:sp>
          <p:nvSpPr>
            <p:cNvPr id="65633" name="文本框 53346"/>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id=3</a:t>
              </a:r>
              <a:endParaRPr lang="en-US" altLang="zh-CN">
                <a:solidFill>
                  <a:schemeClr val="tx1"/>
                </a:solidFill>
                <a:latin typeface="Times New Roman" panose="02020603050405020304" charset="0"/>
                <a:ea typeface="宋体" panose="02010600030101010101" pitchFamily="2" charset="-122"/>
              </a:endParaRPr>
            </a:p>
          </p:txBody>
        </p:sp>
        <p:sp>
          <p:nvSpPr>
            <p:cNvPr id="65634" name="文本框 53347"/>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id=4</a:t>
              </a:r>
              <a:endParaRPr lang="en-US" altLang="zh-CN">
                <a:solidFill>
                  <a:schemeClr val="tx1"/>
                </a:solidFill>
                <a:latin typeface="Times New Roman" panose="02020603050405020304" charset="0"/>
                <a:ea typeface="宋体" panose="02010600030101010101" pitchFamily="2" charset="-122"/>
              </a:endParaRPr>
            </a:p>
          </p:txBody>
        </p:sp>
        <p:sp>
          <p:nvSpPr>
            <p:cNvPr id="65635" name="文本框 53348"/>
            <p:cNvSpPr txBox="1"/>
            <p:nvPr/>
          </p:nvSpPr>
          <p:spPr>
            <a:xfrm>
              <a:off x="4143"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id=11</a:t>
              </a:r>
              <a:endParaRPr lang="en-US" altLang="zh-CN">
                <a:solidFill>
                  <a:schemeClr val="tx1"/>
                </a:solidFill>
                <a:latin typeface="Times New Roman" panose="02020603050405020304" charset="0"/>
                <a:ea typeface="宋体" panose="02010600030101010101" pitchFamily="2" charset="-122"/>
              </a:endParaRPr>
            </a:p>
          </p:txBody>
        </p:sp>
        <p:sp>
          <p:nvSpPr>
            <p:cNvPr id="65636" name="文本框 53349"/>
            <p:cNvSpPr txBox="1"/>
            <p:nvPr/>
          </p:nvSpPr>
          <p:spPr>
            <a:xfrm>
              <a:off x="4644"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id=12</a:t>
              </a:r>
              <a:endParaRPr lang="en-US" altLang="zh-CN">
                <a:solidFill>
                  <a:schemeClr val="tx1"/>
                </a:solidFill>
                <a:latin typeface="Times New Roman" panose="02020603050405020304" charset="0"/>
                <a:ea typeface="宋体" panose="02010600030101010101" pitchFamily="2" charset="-122"/>
              </a:endParaRPr>
            </a:p>
          </p:txBody>
        </p:sp>
        <p:sp>
          <p:nvSpPr>
            <p:cNvPr id="65637" name="文本框 53350"/>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id=5</a:t>
              </a:r>
              <a:endParaRPr lang="en-US" altLang="zh-CN">
                <a:solidFill>
                  <a:schemeClr val="tx1"/>
                </a:solidFill>
                <a:latin typeface="Times New Roman" panose="02020603050405020304" charset="0"/>
                <a:ea typeface="宋体" panose="02010600030101010101" pitchFamily="2" charset="-122"/>
              </a:endParaRPr>
            </a:p>
          </p:txBody>
        </p:sp>
        <p:sp>
          <p:nvSpPr>
            <p:cNvPr id="65638" name="文本框 53351"/>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id=8</a:t>
              </a:r>
              <a:endParaRPr lang="en-US" altLang="zh-CN">
                <a:solidFill>
                  <a:schemeClr val="tx1"/>
                </a:solidFill>
                <a:latin typeface="Times New Roman" panose="02020603050405020304" charset="0"/>
                <a:ea typeface="宋体" panose="02010600030101010101" pitchFamily="2" charset="-122"/>
              </a:endParaRPr>
            </a:p>
          </p:txBody>
        </p:sp>
        <p:sp>
          <p:nvSpPr>
            <p:cNvPr id="65639" name="文本框 53352"/>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id=9</a:t>
              </a:r>
              <a:endParaRPr lang="en-US" altLang="zh-CN">
                <a:solidFill>
                  <a:schemeClr val="tx1"/>
                </a:solidFill>
                <a:latin typeface="Times New Roman" panose="02020603050405020304" charset="0"/>
                <a:ea typeface="宋体" panose="02010600030101010101" pitchFamily="2" charset="-122"/>
              </a:endParaRPr>
            </a:p>
          </p:txBody>
        </p:sp>
        <p:sp>
          <p:nvSpPr>
            <p:cNvPr id="65640" name="文本框 53353"/>
            <p:cNvSpPr txBox="1"/>
            <p:nvPr/>
          </p:nvSpPr>
          <p:spPr>
            <a:xfrm>
              <a:off x="3705" y="1890"/>
              <a:ext cx="616"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id=10</a:t>
              </a:r>
              <a:endParaRPr lang="en-US" altLang="zh-CN">
                <a:solidFill>
                  <a:schemeClr val="tx1"/>
                </a:solidFill>
                <a:latin typeface="Times New Roman" panose="02020603050405020304" charset="0"/>
                <a:ea typeface="宋体" panose="02010600030101010101" pitchFamily="2" charset="-122"/>
              </a:endParaRPr>
            </a:p>
          </p:txBody>
        </p:sp>
        <p:sp>
          <p:nvSpPr>
            <p:cNvPr id="65641" name="文本框 53354"/>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id=6</a:t>
              </a:r>
              <a:endParaRPr lang="en-US" altLang="zh-CN">
                <a:solidFill>
                  <a:schemeClr val="tx1"/>
                </a:solidFill>
                <a:latin typeface="Times New Roman" panose="02020603050405020304" charset="0"/>
                <a:ea typeface="宋体" panose="02010600030101010101" pitchFamily="2" charset="-122"/>
              </a:endParaRPr>
            </a:p>
          </p:txBody>
        </p:sp>
        <p:sp>
          <p:nvSpPr>
            <p:cNvPr id="65642" name="文本框 53355"/>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id=7</a:t>
              </a:r>
              <a:endParaRPr lang="en-US" altLang="zh-CN">
                <a:solidFill>
                  <a:schemeClr val="tx1"/>
                </a:solidFill>
                <a:latin typeface="Times New Roman" panose="02020603050405020304" charset="0"/>
                <a:ea typeface="宋体" panose="02010600030101010101" pitchFamily="2" charset="-122"/>
              </a:endParaRPr>
            </a:p>
          </p:txBody>
        </p:sp>
        <p:sp>
          <p:nvSpPr>
            <p:cNvPr id="65643" name="文本框 53356"/>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根目录 </a:t>
              </a:r>
              <a:r>
                <a:rPr lang="en-US" altLang="zh-CN">
                  <a:solidFill>
                    <a:schemeClr val="tx1"/>
                  </a:solidFill>
                  <a:latin typeface="Arial" panose="02080604020202020204" pitchFamily="3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 </a:t>
              </a:r>
              <a:endParaRPr lang="en-US" altLang="zh-CN">
                <a:solidFill>
                  <a:schemeClr val="tx1"/>
                </a:solidFill>
                <a:latin typeface="Times New Roman" panose="02020603050405020304" charset="0"/>
                <a:ea typeface="宋体" panose="02010600030101010101" pitchFamily="2" charset="-122"/>
              </a:endParaRPr>
            </a:p>
          </p:txBody>
        </p:sp>
        <p:sp>
          <p:nvSpPr>
            <p:cNvPr id="65644" name="文本框 53357"/>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645" name="文本框 53358"/>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5646" name="文本框 53359"/>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5647" name="文本框 53360"/>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5648" name="文本框 53361"/>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5649" name="文本框 53362"/>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5650" name="文本框 53363"/>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65651" name="直接连接符 5336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52" name="直接连接符 5336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5653" name="直接连接符 5336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5"/>
                                        </p:tgtEl>
                                        <p:attrNameLst>
                                          <p:attrName>style.visibility</p:attrName>
                                        </p:attrNameLst>
                                      </p:cBhvr>
                                      <p:to>
                                        <p:strVal val="visible"/>
                                      </p:to>
                                    </p:set>
                                    <p:anim calcmode="lin" valueType="num">
                                      <p:cBhvr additive="base">
                                        <p:cTn id="13" dur="500" fill="hold"/>
                                        <p:tgtEl>
                                          <p:spTgt spid="53255"/>
                                        </p:tgtEl>
                                        <p:attrNameLst>
                                          <p:attrName>ppt_x</p:attrName>
                                        </p:attrNameLst>
                                      </p:cBhvr>
                                      <p:tavLst>
                                        <p:tav tm="0">
                                          <p:val>
                                            <p:strVal val="#ppt_x"/>
                                          </p:val>
                                        </p:tav>
                                        <p:tav tm="100000">
                                          <p:val>
                                            <p:strVal val="#ppt_x"/>
                                          </p:val>
                                        </p:tav>
                                      </p:tavLst>
                                    </p:anim>
                                    <p:anim calcmode="lin" valueType="num">
                                      <p:cBhvr additive="base">
                                        <p:cTn id="14"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ppt_x"/>
                                          </p:val>
                                        </p:tav>
                                        <p:tav tm="100000">
                                          <p:val>
                                            <p:strVal val="#ppt_x"/>
                                          </p:val>
                                        </p:tav>
                                      </p:tavLst>
                                    </p:anim>
                                    <p:anim calcmode="lin" valueType="num">
                                      <p:cBhvr additive="base">
                                        <p:cTn id="20"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33</a:t>
            </a:r>
            <a:endParaRPr lang="en-US" altLang="zh-CN" b="0">
              <a:solidFill>
                <a:schemeClr val="tx2"/>
              </a:solidFill>
              <a:latin typeface="Times New Roman" panose="02020603050405020304" charset="0"/>
              <a:ea typeface="宋体" panose="02010600030101010101" pitchFamily="2" charset="-122"/>
            </a:endParaRPr>
          </a:p>
        </p:txBody>
      </p:sp>
      <p:sp>
        <p:nvSpPr>
          <p:cNvPr id="57347" name="矩形 57346"/>
          <p:cNvSpPr/>
          <p:nvPr/>
        </p:nvSpPr>
        <p:spPr>
          <a:xfrm>
            <a:off x="249238" y="1201738"/>
            <a:ext cx="8623300" cy="2979738"/>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anose="02010600030101010101" pitchFamily="2" charset="-122"/>
                <a:ea typeface="宋体" panose="02010600030101010101" pitchFamily="2" charset="-122"/>
                <a:cs typeface="+mn-ea"/>
              </a:rPr>
              <a:t>   </a:t>
            </a:r>
            <a:r>
              <a:rPr lang="en-US" altLang="zh-CN" sz="2400" b="1" strike="noStrike" noProof="1">
                <a:solidFill>
                  <a:schemeClr val="tx1"/>
                </a:solidFill>
                <a:latin typeface="宋体" panose="02010600030101010101" pitchFamily="2" charset="-122"/>
                <a:ea typeface="宋体" panose="02010600030101010101" pitchFamily="2" charset="-122"/>
                <a:cs typeface="+mn-ea"/>
              </a:rPr>
              <a:t>ⅰ </a:t>
            </a:r>
            <a:r>
              <a:rPr lang="zh-CN" altLang="en-US" sz="2400" b="1" strike="noStrike" noProof="1">
                <a:solidFill>
                  <a:schemeClr val="tx1"/>
                </a:solidFill>
                <a:latin typeface="Times New Roman" panose="02020603050405020304" charset="0"/>
                <a:ea typeface="宋体" panose="02010600030101010101" pitchFamily="2" charset="-122"/>
                <a:cs typeface="+mn-ea"/>
              </a:rPr>
              <a:t>什么是当前目录 </a:t>
            </a:r>
            <a:r>
              <a:rPr lang="en-US" altLang="zh-CN" sz="2400" b="1"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又称值班目录</a:t>
            </a:r>
            <a:r>
              <a:rPr lang="en-US" altLang="zh-CN" sz="2400" b="1" strike="noStrike" noProof="1">
                <a:solidFill>
                  <a:schemeClr val="tx1"/>
                </a:solidFill>
                <a:latin typeface="Times New Roman" panose="02020603050405020304" charset="0"/>
                <a:ea typeface="宋体" panose="02010600030101010101" pitchFamily="2" charset="-122"/>
                <a:cs typeface="+mn-ea"/>
              </a:rPr>
              <a:t>)</a:t>
            </a:r>
            <a:endParaRPr lang="en-US" altLang="zh-CN" sz="2400" b="1"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当前目录是当前用户正在使用的文件所在的目录。</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当指定当前目录后，用户对文件的所有访问都是相对            于“当前目录”进行的。</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这时，文件路径名是由“当前目录”到信息文件的通路上所有各级目录的符号名加上该信息文件的符号名组成。</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57348" name="矩形 57347"/>
          <p:cNvSpPr/>
          <p:nvPr/>
        </p:nvSpPr>
        <p:spPr>
          <a:xfrm>
            <a:off x="541338" y="4475163"/>
            <a:ext cx="8031163" cy="9699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chemeClr val="tx1"/>
                </a:solidFill>
                <a:latin typeface="宋体" panose="02010600030101010101" pitchFamily="2" charset="-122"/>
                <a:ea typeface="宋体" panose="02010600030101010101" pitchFamily="2" charset="-122"/>
                <a:cs typeface="+mn-ea"/>
              </a:rPr>
              <a:t>ⅱ </a:t>
            </a:r>
            <a:r>
              <a:rPr lang="zh-CN" altLang="en-US" sz="2400" b="1" strike="noStrike" noProof="1">
                <a:solidFill>
                  <a:schemeClr val="tx1"/>
                </a:solidFill>
                <a:latin typeface="Times New Roman" panose="02020603050405020304" charset="0"/>
                <a:ea typeface="宋体" panose="02010600030101010101" pitchFamily="2" charset="-122"/>
                <a:cs typeface="+mn-ea"/>
              </a:rPr>
              <a:t>例</a:t>
            </a:r>
            <a:r>
              <a:rPr lang="en-US" altLang="zh-CN" sz="2400" b="1" strike="noStrike" noProof="1">
                <a:solidFill>
                  <a:schemeClr val="tx1"/>
                </a:solidFill>
                <a:latin typeface="Times New Roman" panose="02020603050405020304" charset="0"/>
                <a:ea typeface="宋体" panose="02010600030101010101" pitchFamily="2" charset="-122"/>
                <a:cs typeface="+mn-ea"/>
              </a:rPr>
              <a:t>1</a:t>
            </a:r>
            <a:r>
              <a:rPr lang="zh-CN" altLang="en-US" sz="2400" b="1"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当指定当前目录为</a:t>
            </a:r>
            <a:r>
              <a:rPr lang="en-US" altLang="zh-CN" sz="2400" strike="noStrike" noProof="1">
                <a:solidFill>
                  <a:schemeClr val="tx1"/>
                </a:solidFill>
                <a:latin typeface="Times New Roman" panose="02020603050405020304" charset="0"/>
                <a:ea typeface="宋体" panose="02010600030101010101" pitchFamily="2" charset="-122"/>
                <a:cs typeface="+mn-ea"/>
              </a:rPr>
              <a:t>id=3 </a:t>
            </a:r>
            <a:r>
              <a:rPr lang="zh-CN" altLang="en-US" sz="2400" strike="noStrike" noProof="1">
                <a:solidFill>
                  <a:schemeClr val="tx1"/>
                </a:solidFill>
                <a:latin typeface="Times New Roman" panose="02020603050405020304" charset="0"/>
                <a:ea typeface="宋体" panose="02010600030101010101" pitchFamily="2" charset="-122"/>
                <a:cs typeface="+mn-ea"/>
              </a:rPr>
              <a:t>时，</a:t>
            </a:r>
            <a:r>
              <a:rPr lang="en-US" altLang="zh-CN" sz="2400" strike="noStrike" noProof="1">
                <a:solidFill>
                  <a:schemeClr val="tx1"/>
                </a:solidFill>
                <a:latin typeface="Times New Roman" panose="02020603050405020304" charset="0"/>
                <a:ea typeface="宋体" panose="02010600030101010101" pitchFamily="2" charset="-122"/>
                <a:cs typeface="+mn-ea"/>
              </a:rPr>
              <a:t>id</a:t>
            </a:r>
            <a:r>
              <a:rPr lang="zh-CN" altLang="en-US" sz="2400" strike="noStrike" noProof="1">
                <a:solidFill>
                  <a:schemeClr val="tx1"/>
                </a:solidFill>
                <a:latin typeface="Times New Roman" panose="02020603050405020304" charset="0"/>
                <a:ea typeface="宋体" panose="02010600030101010101" pitchFamily="2" charset="-122"/>
                <a:cs typeface="+mn-ea"/>
              </a:rPr>
              <a:t>为</a:t>
            </a:r>
            <a:r>
              <a:rPr lang="en-US" altLang="zh-CN" sz="2400" strike="noStrike" noProof="1">
                <a:solidFill>
                  <a:schemeClr val="tx1"/>
                </a:solidFill>
                <a:latin typeface="Times New Roman" panose="02020603050405020304" charset="0"/>
                <a:ea typeface="宋体" panose="02010600030101010101" pitchFamily="2" charset="-122"/>
                <a:cs typeface="+mn-ea"/>
              </a:rPr>
              <a:t>20</a:t>
            </a:r>
            <a:r>
              <a:rPr lang="zh-CN" altLang="en-US" sz="2400" strike="noStrike" noProof="1">
                <a:solidFill>
                  <a:schemeClr val="tx1"/>
                </a:solidFill>
                <a:latin typeface="Times New Roman" panose="02020603050405020304" charset="0"/>
                <a:ea typeface="宋体" panose="02010600030101010101" pitchFamily="2" charset="-122"/>
                <a:cs typeface="+mn-ea"/>
              </a:rPr>
              <a:t>的文件，其文件路径名为 </a:t>
            </a:r>
            <a:r>
              <a:rPr lang="en-US" altLang="zh-CN" sz="2400" strike="noStrike" noProof="1">
                <a:solidFill>
                  <a:schemeClr val="tx1"/>
                </a:solidFill>
                <a:latin typeface="Times New Roman" panose="02020603050405020304" charset="0"/>
                <a:ea typeface="宋体" panose="02010600030101010101" pitchFamily="2" charset="-122"/>
                <a:cs typeface="+mn-ea"/>
              </a:rPr>
              <a:t>d/a </a:t>
            </a:r>
            <a:r>
              <a:rPr lang="x-none" altLang="en-US" sz="2400" strike="noStrike" noProof="1">
                <a:solidFill>
                  <a:schemeClr val="tx1"/>
                </a:solidFill>
                <a:latin typeface="Times New Roman" panose="02020603050405020304" charset="0"/>
                <a:ea typeface="宋体" panose="02010600030101010101" pitchFamily="2" charset="-122"/>
                <a:cs typeface="+mn-ea"/>
              </a:rPr>
              <a:t>或 ./d/a</a:t>
            </a:r>
            <a:endParaRPr lang="x-none" altLang="en-US" sz="2400" strike="noStrike" noProof="1">
              <a:solidFill>
                <a:schemeClr val="tx1"/>
              </a:solidFill>
              <a:latin typeface="Times New Roman" panose="02020603050405020304" charset="0"/>
              <a:ea typeface="宋体" panose="02010600030101010101" pitchFamily="2" charset="-122"/>
              <a:cs typeface="+mn-ea"/>
            </a:endParaRPr>
          </a:p>
        </p:txBody>
      </p:sp>
      <p:sp>
        <p:nvSpPr>
          <p:cNvPr id="57349" name="矩形 57348"/>
          <p:cNvSpPr/>
          <p:nvPr/>
        </p:nvSpPr>
        <p:spPr>
          <a:xfrm>
            <a:off x="685800" y="558800"/>
            <a:ext cx="84645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a:t>
            </a:r>
            <a:r>
              <a:rPr lang="x-none" altLang="en-US" sz="2800" b="1" strike="noStrike" noProof="1">
                <a:solidFill>
                  <a:srgbClr val="A50021"/>
                </a:solidFill>
                <a:latin typeface="Times New Roman" panose="02020603050405020304" charset="0"/>
                <a:ea typeface="宋体" panose="02010600030101010101" pitchFamily="2" charset="-122"/>
                <a:cs typeface="+mn-ea"/>
              </a:rPr>
              <a:t>5</a:t>
            </a:r>
            <a:r>
              <a:rPr lang="en-US" altLang="zh-CN" sz="2800" b="1" strike="noStrike" noProof="1">
                <a:solidFill>
                  <a:srgbClr val="A50021"/>
                </a:solidFill>
                <a:latin typeface="Times New Roman" panose="02020603050405020304" charset="0"/>
                <a:ea typeface="宋体" panose="02010600030101010101" pitchFamily="2" charset="-122"/>
                <a:cs typeface="+mn-ea"/>
              </a:rPr>
              <a:t>) </a:t>
            </a:r>
            <a:r>
              <a:rPr lang="x-none" altLang="en-US" sz="2800" b="1" strike="noStrike" noProof="1">
                <a:solidFill>
                  <a:srgbClr val="A50021"/>
                </a:solidFill>
                <a:latin typeface="Times New Roman" panose="02020603050405020304" charset="0"/>
                <a:ea typeface="宋体" panose="02010600030101010101" pitchFamily="2" charset="-122"/>
                <a:cs typeface="+mn-ea"/>
              </a:rPr>
              <a:t>当前目录</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9">
                                            <p:txEl>
                                              <p:charRg st="0" end="18"/>
                                            </p:txEl>
                                          </p:spTgt>
                                        </p:tgtEl>
                                        <p:attrNameLst>
                                          <p:attrName>style.visibility</p:attrName>
                                        </p:attrNameLst>
                                      </p:cBhvr>
                                      <p:to>
                                        <p:strVal val="visible"/>
                                      </p:to>
                                    </p:set>
                                    <p:anim calcmode="lin" valueType="num">
                                      <p:cBhvr>
                                        <p:cTn id="7" dur="1000" fill="hold"/>
                                        <p:tgtEl>
                                          <p:spTgt spid="57349">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5734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7" end="29"/>
                                            </p:txEl>
                                          </p:spTgt>
                                        </p:tgtEl>
                                        <p:attrNameLst>
                                          <p:attrName>style.visibility</p:attrName>
                                        </p:attrNameLst>
                                      </p:cBhvr>
                                      <p:to>
                                        <p:strVal val="visible"/>
                                      </p:to>
                                    </p:set>
                                    <p:anim calcmode="lin" valueType="num">
                                      <p:cBhvr>
                                        <p:cTn id="13" dur="1000" fill="hold"/>
                                        <p:tgtEl>
                                          <p:spTgt spid="57347">
                                            <p:txEl>
                                              <p:charRg st="7" end="29"/>
                                            </p:txEl>
                                          </p:spTgt>
                                        </p:tgtEl>
                                        <p:attrNameLst>
                                          <p:attrName>ppt_x</p:attrName>
                                        </p:attrNameLst>
                                      </p:cBhvr>
                                      <p:tavLst>
                                        <p:tav tm="0">
                                          <p:val>
                                            <p:strVal val="0-#ppt_w/2"/>
                                          </p:val>
                                        </p:tav>
                                        <p:tav tm="100000">
                                          <p:val>
                                            <p:strVal val="#ppt_x"/>
                                          </p:val>
                                        </p:tav>
                                      </p:tavLst>
                                    </p:anim>
                                    <p:anim calcmode="lin" valueType="num">
                                      <p:cBhvr>
                                        <p:cTn id="14" dur="1000" fill="hold"/>
                                        <p:tgtEl>
                                          <p:spTgt spid="57347">
                                            <p:txEl>
                                              <p:charRg st="7"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charRg st="29" end="64"/>
                                            </p:txEl>
                                          </p:spTgt>
                                        </p:tgtEl>
                                        <p:attrNameLst>
                                          <p:attrName>style.visibility</p:attrName>
                                        </p:attrNameLst>
                                      </p:cBhvr>
                                      <p:to>
                                        <p:strVal val="visible"/>
                                      </p:to>
                                    </p:set>
                                    <p:anim calcmode="lin" valueType="num">
                                      <p:cBhvr>
                                        <p:cTn id="19" dur="500" fill="hold"/>
                                        <p:tgtEl>
                                          <p:spTgt spid="57347">
                                            <p:txEl>
                                              <p:charRg st="29" end="64"/>
                                            </p:txEl>
                                          </p:spTgt>
                                        </p:tgtEl>
                                        <p:attrNameLst>
                                          <p:attrName>ppt_x</p:attrName>
                                        </p:attrNameLst>
                                      </p:cBhvr>
                                      <p:tavLst>
                                        <p:tav tm="0">
                                          <p:val>
                                            <p:strVal val="#ppt_x"/>
                                          </p:val>
                                        </p:tav>
                                        <p:tav tm="100000">
                                          <p:val>
                                            <p:strVal val="#ppt_x"/>
                                          </p:val>
                                        </p:tav>
                                      </p:tavLst>
                                    </p:anim>
                                    <p:anim calcmode="lin" valueType="num">
                                      <p:cBhvr>
                                        <p:cTn id="20" dur="500" fill="hold"/>
                                        <p:tgtEl>
                                          <p:spTgt spid="57347">
                                            <p:txEl>
                                              <p:charRg st="29" end="6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charRg st="64" end="100"/>
                                            </p:txEl>
                                          </p:spTgt>
                                        </p:tgtEl>
                                        <p:attrNameLst>
                                          <p:attrName>style.visibility</p:attrName>
                                        </p:attrNameLst>
                                      </p:cBhvr>
                                      <p:to>
                                        <p:strVal val="visible"/>
                                      </p:to>
                                    </p:set>
                                    <p:anim calcmode="lin" valueType="num">
                                      <p:cBhvr>
                                        <p:cTn id="23" dur="500" fill="hold"/>
                                        <p:tgtEl>
                                          <p:spTgt spid="57347">
                                            <p:txEl>
                                              <p:charRg st="64" end="100"/>
                                            </p:txEl>
                                          </p:spTgt>
                                        </p:tgtEl>
                                        <p:attrNameLst>
                                          <p:attrName>ppt_x</p:attrName>
                                        </p:attrNameLst>
                                      </p:cBhvr>
                                      <p:tavLst>
                                        <p:tav tm="0">
                                          <p:val>
                                            <p:strVal val="#ppt_x"/>
                                          </p:val>
                                        </p:tav>
                                        <p:tav tm="100000">
                                          <p:val>
                                            <p:strVal val="#ppt_x"/>
                                          </p:val>
                                        </p:tav>
                                      </p:tavLst>
                                    </p:anim>
                                    <p:anim calcmode="lin" valueType="num">
                                      <p:cBhvr>
                                        <p:cTn id="24" dur="500" fill="hold"/>
                                        <p:tgtEl>
                                          <p:spTgt spid="57347">
                                            <p:txEl>
                                              <p:charRg st="64" end="10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charRg st="126" end="163"/>
                                            </p:txEl>
                                          </p:spTgt>
                                        </p:tgtEl>
                                        <p:attrNameLst>
                                          <p:attrName>style.visibility</p:attrName>
                                        </p:attrNameLst>
                                      </p:cBhvr>
                                      <p:to>
                                        <p:strVal val="visible"/>
                                      </p:to>
                                    </p:set>
                                    <p:anim calcmode="lin" valueType="num">
                                      <p:cBhvr>
                                        <p:cTn id="27" dur="500" fill="hold"/>
                                        <p:tgtEl>
                                          <p:spTgt spid="57347">
                                            <p:txEl>
                                              <p:charRg st="126" end="163"/>
                                            </p:txEl>
                                          </p:spTgt>
                                        </p:tgtEl>
                                        <p:attrNameLst>
                                          <p:attrName>ppt_x</p:attrName>
                                        </p:attrNameLst>
                                      </p:cBhvr>
                                      <p:tavLst>
                                        <p:tav tm="0">
                                          <p:val>
                                            <p:strVal val="#ppt_x"/>
                                          </p:val>
                                        </p:tav>
                                        <p:tav tm="100000">
                                          <p:val>
                                            <p:strVal val="#ppt_x"/>
                                          </p:val>
                                        </p:tav>
                                      </p:tavLst>
                                    </p:anim>
                                    <p:anim calcmode="lin" valueType="num">
                                      <p:cBhvr>
                                        <p:cTn id="28" dur="500" fill="hold"/>
                                        <p:tgtEl>
                                          <p:spTgt spid="57347">
                                            <p:txEl>
                                              <p:charRg st="126" end="16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7348"/>
                                        </p:tgtEl>
                                        <p:attrNameLst>
                                          <p:attrName>style.visibility</p:attrName>
                                        </p:attrNameLst>
                                      </p:cBhvr>
                                      <p:to>
                                        <p:strVal val="visible"/>
                                      </p:to>
                                    </p:set>
                                    <p:anim calcmode="lin" valueType="num">
                                      <p:cBhvr>
                                        <p:cTn id="33" dur="500" fill="hold"/>
                                        <p:tgtEl>
                                          <p:spTgt spid="57348"/>
                                        </p:tgtEl>
                                        <p:attrNameLst>
                                          <p:attrName>ppt_x</p:attrName>
                                        </p:attrNameLst>
                                      </p:cBhvr>
                                      <p:tavLst>
                                        <p:tav tm="0">
                                          <p:val>
                                            <p:strVal val="#ppt_x"/>
                                          </p:val>
                                        </p:tav>
                                        <p:tav tm="100000">
                                          <p:val>
                                            <p:strVal val="#ppt_x"/>
                                          </p:val>
                                        </p:tav>
                                      </p:tavLst>
                                    </p:anim>
                                    <p:anim calcmode="lin" valueType="num">
                                      <p:cBhvr>
                                        <p:cTn id="3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8" grpId="0"/>
      <p:bldP spid="573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a:t>
            </a:r>
            <a:endParaRPr lang="en-US" altLang="zh-CN" b="0">
              <a:solidFill>
                <a:schemeClr val="tx2"/>
              </a:solidFill>
              <a:latin typeface="Times New Roman" panose="02020603050405020304" charset="0"/>
              <a:ea typeface="宋体" panose="02010600030101010101" pitchFamily="2" charset="-122"/>
            </a:endParaRPr>
          </a:p>
        </p:txBody>
      </p:sp>
      <p:sp>
        <p:nvSpPr>
          <p:cNvPr id="11267" name="矩形 11266"/>
          <p:cNvSpPr/>
          <p:nvPr/>
        </p:nvSpPr>
        <p:spPr>
          <a:xfrm>
            <a:off x="392430" y="615633"/>
            <a:ext cx="8426450" cy="459041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(5) </a:t>
            </a:r>
            <a:r>
              <a:rPr lang="zh-CN" altLang="en-US" sz="2800" b="1" strike="noStrike" noProof="1">
                <a:solidFill>
                  <a:srgbClr val="A50021"/>
                </a:solidFill>
                <a:latin typeface="Times New Roman" panose="02020603050405020304" charset="0"/>
                <a:ea typeface="宋体" panose="02010600030101010101" pitchFamily="2" charset="-122"/>
                <a:cs typeface="+mn-ea"/>
              </a:rPr>
              <a:t>文件名与属性</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文件名</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Arial" panose="02080604020202020204" pitchFamily="34" charset="0"/>
                <a:ea typeface="宋体" panose="02010600030101010101" pitchFamily="2" charset="-122"/>
                <a:cs typeface="+mn-ea"/>
              </a:rPr>
              <a:t>每个文件有一个给定的名字，</a:t>
            </a:r>
            <a:endParaRPr lang="zh-CN" altLang="en-US" sz="2400" strike="noStrike" noProof="1">
              <a:solidFill>
                <a:schemeClr val="tx1"/>
              </a:solidFill>
              <a:latin typeface="Arial" panose="02080604020202020204" pitchFamily="34" charset="0"/>
              <a:ea typeface="宋体" panose="02010600030101010101" pitchFamily="2" charset="-122"/>
              <a:cs typeface="+mn-ea"/>
            </a:endParaRPr>
          </a:p>
          <a:p>
            <a:pPr marL="533400" lvl="0" indent="-533400" fontAlgn="base">
              <a:lnSpc>
                <a:spcPct val="120000"/>
              </a:lnSpc>
              <a:spcBef>
                <a:spcPct val="20000"/>
              </a:spcBef>
              <a:buNone/>
            </a:pPr>
            <a:r>
              <a:rPr lang="x-none" altLang="zh-CN" sz="2400" strike="noStrike" noProof="1">
                <a:solidFill>
                  <a:schemeClr val="tx1"/>
                </a:solidFill>
                <a:latin typeface="Arial" panose="02080604020202020204" pitchFamily="34" charset="0"/>
                <a:ea typeface="宋体" panose="02010600030101010101" pitchFamily="2" charset="-122"/>
                <a:cs typeface="+mn-ea"/>
              </a:rPr>
              <a:t>	文件名的约束，</a:t>
            </a:r>
            <a:endParaRPr lang="x-none" altLang="zh-CN" sz="2400" strike="noStrike" noProof="1">
              <a:solidFill>
                <a:schemeClr val="tx1"/>
              </a:solidFill>
              <a:latin typeface="Arial" panose="02080604020202020204" pitchFamily="34" charset="0"/>
              <a:ea typeface="宋体" panose="02010600030101010101" pitchFamily="2" charset="-122"/>
              <a:cs typeface="+mn-ea"/>
            </a:endParaRPr>
          </a:p>
          <a:p>
            <a:pPr marL="533400" lvl="0" indent="-5334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charset="0"/>
                <a:ea typeface="宋体" panose="02010600030101010101" pitchFamily="2" charset="-122"/>
                <a:cs typeface="+mn-ea"/>
              </a:rPr>
              <a:t>文件扩展</a:t>
            </a:r>
            <a:r>
              <a:rPr lang="x-none" altLang="zh-CN" sz="2400" b="1" strike="noStrike" noProof="1">
                <a:solidFill>
                  <a:srgbClr val="000099"/>
                </a:solidFill>
                <a:latin typeface="Times New Roman" panose="02020603050405020304" charset="0"/>
                <a:ea typeface="宋体" panose="02010600030101010101" pitchFamily="2" charset="-122"/>
                <a:cs typeface="+mn-ea"/>
              </a:rPr>
              <a:t>名</a:t>
            </a:r>
            <a:endParaRPr lang="x-none" altLang="zh-CN" sz="2400" b="1" strike="noStrike" noProof="1">
              <a:solidFill>
                <a:srgbClr val="000099"/>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strike="noStrike" noProof="1">
                <a:solidFill>
                  <a:schemeClr val="tx1"/>
                </a:solidFill>
                <a:latin typeface="Arial" panose="02080604020202020204" pitchFamily="3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文件扩展</a:t>
            </a:r>
            <a:r>
              <a:rPr lang="x-none" altLang="zh-CN" sz="2400" strike="noStrike" noProof="1">
                <a:solidFill>
                  <a:schemeClr val="tx1"/>
                </a:solidFill>
                <a:latin typeface="Times New Roman" panose="02020603050405020304" charset="0"/>
                <a:ea typeface="宋体" panose="02010600030101010101" pitchFamily="2" charset="-122"/>
                <a:cs typeface="+mn-ea"/>
              </a:rPr>
              <a:t>名</a:t>
            </a:r>
            <a:r>
              <a:rPr lang="zh-CN" altLang="en-US" sz="2400" strike="noStrike" noProof="1">
                <a:solidFill>
                  <a:schemeClr val="tx1"/>
                </a:solidFill>
                <a:latin typeface="Times New Roman" panose="02020603050405020304" charset="0"/>
                <a:ea typeface="宋体" panose="02010600030101010101" pitchFamily="2" charset="-122"/>
                <a:cs typeface="+mn-ea"/>
              </a:rPr>
              <a:t>表示文件的使用特征，如：</a:t>
            </a:r>
            <a:r>
              <a:rPr lang="en-US" altLang="zh-CN" sz="2400" strike="noStrike" noProof="1">
                <a:solidFill>
                  <a:schemeClr val="tx1"/>
                </a:solidFill>
                <a:latin typeface="Times New Roman" panose="02020603050405020304" charset="0"/>
                <a:ea typeface="宋体" panose="02010600030101010101" pitchFamily="2" charset="-122"/>
                <a:cs typeface="+mn-ea"/>
              </a:rPr>
              <a:t>.c   .obj    .lib </a:t>
            </a:r>
            <a:r>
              <a:rPr lang="zh-CN" altLang="en-US" sz="2400" strike="noStrike" noProof="1">
                <a:solidFill>
                  <a:schemeClr val="tx1"/>
                </a:solidFill>
                <a:latin typeface="Times New Roman" panose="02020603050405020304" charset="0"/>
                <a:ea typeface="宋体" panose="02010600030101010101" pitchFamily="2" charset="-122"/>
                <a:cs typeface="+mn-ea"/>
              </a:rPr>
              <a:t>等。</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文件属性</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文件的属性字，表示文件</a:t>
            </a:r>
            <a:r>
              <a:rPr lang="x-none" altLang="zh-CN" sz="2400" strike="noStrike" noProof="1">
                <a:solidFill>
                  <a:schemeClr val="tx1"/>
                </a:solidFill>
                <a:latin typeface="Times New Roman" panose="02020603050405020304" charset="0"/>
                <a:ea typeface="宋体" panose="02010600030101010101" pitchFamily="2" charset="-122"/>
                <a:cs typeface="+mn-ea"/>
              </a:rPr>
              <a:t>类型</a:t>
            </a:r>
            <a:r>
              <a:rPr lang="zh-CN" altLang="en-US" sz="2400" strike="noStrike" noProof="1">
                <a:solidFill>
                  <a:schemeClr val="tx1"/>
                </a:solidFill>
                <a:latin typeface="Times New Roman" panose="02020603050405020304" charset="0"/>
                <a:ea typeface="宋体" panose="02010600030101010101" pitchFamily="2" charset="-122"/>
                <a:cs typeface="+mn-ea"/>
              </a:rPr>
              <a:t>、</a:t>
            </a:r>
            <a:r>
              <a:rPr lang="x-none" altLang="zh-CN" sz="2400" strike="noStrike" noProof="1">
                <a:solidFill>
                  <a:schemeClr val="tx1"/>
                </a:solidFill>
                <a:latin typeface="Times New Roman" panose="02020603050405020304" charset="0"/>
                <a:ea typeface="宋体" panose="02010600030101010101" pitchFamily="2" charset="-122"/>
                <a:cs typeface="+mn-ea"/>
              </a:rPr>
              <a:t>权限</a:t>
            </a:r>
            <a:r>
              <a:rPr lang="zh-CN" altLang="en-US" sz="2400" strike="noStrike" noProof="1">
                <a:solidFill>
                  <a:schemeClr val="tx1"/>
                </a:solidFill>
                <a:latin typeface="Times New Roman" panose="02020603050405020304" charset="0"/>
                <a:ea typeface="宋体" panose="02010600030101010101" pitchFamily="2" charset="-122"/>
                <a:cs typeface="+mn-ea"/>
              </a:rPr>
              <a:t>等信息。</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文件系统概述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11"/>
                                            </p:txEl>
                                          </p:spTgt>
                                        </p:tgtEl>
                                        <p:attrNameLst>
                                          <p:attrName>style.visibility</p:attrName>
                                        </p:attrNameLst>
                                      </p:cBhvr>
                                      <p:to>
                                        <p:strVal val="visible"/>
                                      </p:to>
                                    </p:set>
                                    <p:anim calcmode="lin" valueType="num">
                                      <p:cBhvr additive="base">
                                        <p:cTn id="7" dur="1000" fill="hold"/>
                                        <p:tgtEl>
                                          <p:spTgt spid="1126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11" end="17"/>
                                            </p:txEl>
                                          </p:spTgt>
                                        </p:tgtEl>
                                        <p:attrNameLst>
                                          <p:attrName>style.visibility</p:attrName>
                                        </p:attrNameLst>
                                      </p:cBhvr>
                                      <p:to>
                                        <p:strVal val="visible"/>
                                      </p:to>
                                    </p:set>
                                    <p:anim calcmode="lin" valueType="num">
                                      <p:cBhvr additive="base">
                                        <p:cTn id="13" dur="1000" fill="hold"/>
                                        <p:tgtEl>
                                          <p:spTgt spid="11267">
                                            <p:txEl>
                                              <p:charRg st="11"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charRg st="11"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17" end="49"/>
                                            </p:txEl>
                                          </p:spTgt>
                                        </p:tgtEl>
                                        <p:attrNameLst>
                                          <p:attrName>style.visibility</p:attrName>
                                        </p:attrNameLst>
                                      </p:cBhvr>
                                      <p:to>
                                        <p:strVal val="visible"/>
                                      </p:to>
                                    </p:set>
                                    <p:anim calcmode="lin" valueType="num">
                                      <p:cBhvr additive="base">
                                        <p:cTn id="19" dur="500" fill="hold"/>
                                        <p:tgtEl>
                                          <p:spTgt spid="11267">
                                            <p:txEl>
                                              <p:charRg st="1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17"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charRg st="3" end="3"/>
                                            </p:txEl>
                                          </p:spTgt>
                                        </p:tgtEl>
                                        <p:attrNameLst>
                                          <p:attrName>style.visibility</p:attrName>
                                        </p:attrNameLst>
                                      </p:cBhvr>
                                      <p:to>
                                        <p:strVal val="visible"/>
                                      </p:to>
                                    </p:set>
                                    <p:anim calcmode="lin" valueType="num">
                                      <p:cBhvr additive="base">
                                        <p:cTn id="25" dur="500" fill="hold"/>
                                        <p:tgtEl>
                                          <p:spTgt spid="11267">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267">
                                            <p:txEl>
                                              <p:charRg st="111" end="118"/>
                                            </p:txEl>
                                          </p:spTgt>
                                        </p:tgtEl>
                                        <p:attrNameLst>
                                          <p:attrName>style.visibility</p:attrName>
                                        </p:attrNameLst>
                                      </p:cBhvr>
                                      <p:to>
                                        <p:strVal val="visible"/>
                                      </p:to>
                                    </p:set>
                                    <p:anim calcmode="lin" valueType="num">
                                      <p:cBhvr additive="base">
                                        <p:cTn id="31" dur="500" fill="hold"/>
                                        <p:tgtEl>
                                          <p:spTgt spid="11267">
                                            <p:txEl>
                                              <p:charRg st="111"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charRg st="111" end="11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1267">
                                            <p:txEl>
                                              <p:charRg st="118" end="161"/>
                                            </p:txEl>
                                          </p:spTgt>
                                        </p:tgtEl>
                                        <p:attrNameLst>
                                          <p:attrName>style.visibility</p:attrName>
                                        </p:attrNameLst>
                                      </p:cBhvr>
                                      <p:to>
                                        <p:strVal val="visible"/>
                                      </p:to>
                                    </p:set>
                                    <p:anim calcmode="lin" valueType="num">
                                      <p:cBhvr additive="base">
                                        <p:cTn id="35" dur="500" fill="hold"/>
                                        <p:tgtEl>
                                          <p:spTgt spid="11267">
                                            <p:txEl>
                                              <p:charRg st="118" end="1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7">
                                            <p:txEl>
                                              <p:charRg st="118" end="16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1267">
                                            <p:txEl>
                                              <p:charRg st="161" end="168"/>
                                            </p:txEl>
                                          </p:spTgt>
                                        </p:tgtEl>
                                        <p:attrNameLst>
                                          <p:attrName>style.visibility</p:attrName>
                                        </p:attrNameLst>
                                      </p:cBhvr>
                                      <p:to>
                                        <p:strVal val="visible"/>
                                      </p:to>
                                    </p:set>
                                    <p:anim calcmode="lin" valueType="num">
                                      <p:cBhvr additive="base">
                                        <p:cTn id="41" dur="500" fill="hold"/>
                                        <p:tgtEl>
                                          <p:spTgt spid="11267">
                                            <p:txEl>
                                              <p:charRg st="161" end="16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7">
                                            <p:txEl>
                                              <p:charRg st="161" end="16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1267">
                                            <p:txEl>
                                              <p:charRg st="168" end="197"/>
                                            </p:txEl>
                                          </p:spTgt>
                                        </p:tgtEl>
                                        <p:attrNameLst>
                                          <p:attrName>style.visibility</p:attrName>
                                        </p:attrNameLst>
                                      </p:cBhvr>
                                      <p:to>
                                        <p:strVal val="visible"/>
                                      </p:to>
                                    </p:set>
                                    <p:anim calcmode="lin" valueType="num">
                                      <p:cBhvr additive="base">
                                        <p:cTn id="45" dur="500" fill="hold"/>
                                        <p:tgtEl>
                                          <p:spTgt spid="11267">
                                            <p:txEl>
                                              <p:charRg st="168" end="19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7">
                                            <p:txEl>
                                              <p:charRg st="168" end="1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83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34</a:t>
            </a:r>
            <a:endParaRPr lang="en-US" altLang="zh-CN" b="0">
              <a:solidFill>
                <a:schemeClr val="tx2"/>
              </a:solidFill>
              <a:latin typeface="Times New Roman" panose="02020603050405020304" charset="0"/>
              <a:ea typeface="宋体" panose="02010600030101010101" pitchFamily="2" charset="-122"/>
            </a:endParaRPr>
          </a:p>
        </p:txBody>
      </p:sp>
      <p:sp>
        <p:nvSpPr>
          <p:cNvPr id="58372" name="矩形 58371"/>
          <p:cNvSpPr/>
          <p:nvPr/>
        </p:nvSpPr>
        <p:spPr>
          <a:xfrm>
            <a:off x="1690688" y="6035675"/>
            <a:ext cx="5621338" cy="457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使用文件路径名 </a:t>
            </a:r>
            <a:r>
              <a:rPr lang="x-none" altLang="zh-CN" sz="2000" b="1" strike="noStrike" noProof="1">
                <a:solidFill>
                  <a:schemeClr val="tx1"/>
                </a:solidFill>
                <a:latin typeface="Times New Roman" panose="02020603050405020304" charset="0"/>
                <a:ea typeface="宋体" panose="02010600030101010101" pitchFamily="2" charset="-122"/>
                <a:cs typeface="+mn-ea"/>
              </a:rPr>
              <a:t>..</a:t>
            </a:r>
            <a:r>
              <a:rPr lang="en-US" altLang="zh-CN" sz="2000" b="1" strike="noStrike" noProof="1">
                <a:solidFill>
                  <a:schemeClr val="tx1"/>
                </a:solidFill>
                <a:latin typeface="Times New Roman" panose="02020603050405020304" charset="0"/>
                <a:ea typeface="宋体" panose="02010600030101010101" pitchFamily="2" charset="-122"/>
                <a:cs typeface="+mn-ea"/>
              </a:rPr>
              <a:t>/</a:t>
            </a:r>
            <a:r>
              <a:rPr lang="x-none" altLang="en-US" sz="2000" b="1" strike="noStrike" noProof="1">
                <a:solidFill>
                  <a:schemeClr val="tx1"/>
                </a:solidFill>
                <a:latin typeface="Times New Roman" panose="02020603050405020304" charset="0"/>
                <a:ea typeface="宋体" panose="02010600030101010101" pitchFamily="2" charset="-122"/>
                <a:cs typeface="+mn-ea"/>
              </a:rPr>
              <a:t>..</a:t>
            </a:r>
            <a:r>
              <a:rPr lang="en-US" altLang="zh-CN" sz="2000" b="1" strike="noStrike" noProof="1">
                <a:solidFill>
                  <a:schemeClr val="tx1"/>
                </a:solidFill>
                <a:latin typeface="Times New Roman" panose="02020603050405020304" charset="0"/>
                <a:ea typeface="宋体" panose="02010600030101010101" pitchFamily="2" charset="-122"/>
                <a:cs typeface="+mn-ea"/>
              </a:rPr>
              <a:t>/c/a </a:t>
            </a:r>
            <a:r>
              <a:rPr lang="zh-CN" altLang="en-US" sz="2000" b="1" strike="noStrike" noProof="1">
                <a:solidFill>
                  <a:schemeClr val="tx1"/>
                </a:solidFill>
                <a:latin typeface="Times New Roman" panose="02020603050405020304" charset="0"/>
                <a:ea typeface="宋体" panose="02010600030101010101" pitchFamily="2" charset="-122"/>
                <a:cs typeface="+mn-ea"/>
              </a:rPr>
              <a:t>访问</a:t>
            </a:r>
            <a:r>
              <a:rPr lang="en-US" altLang="zh-CN" sz="2000" b="1" strike="noStrike" noProof="1">
                <a:solidFill>
                  <a:schemeClr val="tx1"/>
                </a:solidFill>
                <a:latin typeface="Times New Roman" panose="02020603050405020304" charset="0"/>
                <a:ea typeface="宋体" panose="02010600030101010101" pitchFamily="2" charset="-122"/>
                <a:cs typeface="+mn-ea"/>
              </a:rPr>
              <a:t>id=12</a:t>
            </a:r>
            <a:r>
              <a:rPr lang="zh-CN" altLang="en-US" sz="2000" b="1" strike="noStrike" noProof="1">
                <a:solidFill>
                  <a:schemeClr val="tx1"/>
                </a:solidFill>
                <a:latin typeface="Times New Roman" panose="02020603050405020304" charset="0"/>
                <a:ea typeface="宋体" panose="02010600030101010101" pitchFamily="2" charset="-122"/>
                <a:cs typeface="+mn-ea"/>
              </a:rPr>
              <a:t>的文件</a:t>
            </a:r>
            <a:endParaRPr lang="zh-CN" altLang="en-US" sz="2000" b="1" strike="noStrike" noProof="1">
              <a:solidFill>
                <a:schemeClr val="tx1"/>
              </a:solidFill>
              <a:latin typeface="Times New Roman" panose="02020603050405020304" charset="0"/>
              <a:ea typeface="宋体" panose="02010600030101010101" pitchFamily="2" charset="-122"/>
            </a:endParaRPr>
          </a:p>
        </p:txBody>
      </p:sp>
      <p:grpSp>
        <p:nvGrpSpPr>
          <p:cNvPr id="58373" name="组合 58372"/>
          <p:cNvGrpSpPr/>
          <p:nvPr/>
        </p:nvGrpSpPr>
        <p:grpSpPr>
          <a:xfrm>
            <a:off x="215900" y="1103313"/>
            <a:ext cx="8718550" cy="4792662"/>
            <a:chOff x="0" y="0"/>
            <a:chExt cx="5130" cy="3348"/>
          </a:xfrm>
        </p:grpSpPr>
        <p:sp>
          <p:nvSpPr>
            <p:cNvPr id="58374" name="矩形 58373"/>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590" name="直接连接符 58374"/>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591" name="直接连接符 58375"/>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592" name="直接连接符 58376"/>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593" name="文本框 58377"/>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594" name="文本框 58378"/>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7595" name="文本框 58379"/>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58381" name="矩形 58380"/>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597" name="直接连接符 58381"/>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598" name="直接连接符 58382"/>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599" name="文本框 58383"/>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f</a:t>
              </a:r>
              <a:endParaRPr lang="en-US" altLang="zh-CN" sz="1600">
                <a:solidFill>
                  <a:schemeClr val="tx1"/>
                </a:solidFill>
                <a:latin typeface="Times New Roman" panose="02020603050405020304" charset="0"/>
                <a:ea typeface="宋体" panose="02010600030101010101" pitchFamily="2" charset="-122"/>
              </a:endParaRPr>
            </a:p>
          </p:txBody>
        </p:sp>
        <p:sp>
          <p:nvSpPr>
            <p:cNvPr id="67600" name="文本框 58384"/>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e</a:t>
              </a:r>
              <a:endParaRPr lang="en-US" altLang="zh-CN" sz="1600">
                <a:solidFill>
                  <a:schemeClr val="tx1"/>
                </a:solidFill>
                <a:latin typeface="Times New Roman" panose="02020603050405020304" charset="0"/>
                <a:ea typeface="宋体" panose="02010600030101010101" pitchFamily="2" charset="-122"/>
              </a:endParaRPr>
            </a:p>
          </p:txBody>
        </p:sp>
        <p:sp>
          <p:nvSpPr>
            <p:cNvPr id="67601" name="文本框 58385"/>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d</a:t>
              </a:r>
              <a:endParaRPr lang="en-US" altLang="zh-CN" sz="1600">
                <a:solidFill>
                  <a:schemeClr val="tx1"/>
                </a:solidFill>
                <a:latin typeface="Times New Roman" panose="02020603050405020304" charset="0"/>
                <a:ea typeface="宋体" panose="02010600030101010101" pitchFamily="2" charset="-122"/>
              </a:endParaRPr>
            </a:p>
          </p:txBody>
        </p:sp>
        <p:sp>
          <p:nvSpPr>
            <p:cNvPr id="58387" name="矩形 58386"/>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03" name="直接连接符 58387"/>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04" name="直接连接符 58388"/>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05" name="直接连接符 58389"/>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06" name="文本框 58390"/>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07" name="文本框 58391"/>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7608" name="文本框 58392"/>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58394" name="矩形 58393"/>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10" name="直接连接符 58394"/>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11" name="文本框 58395"/>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12" name="文本框 58396"/>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h</a:t>
              </a:r>
              <a:endParaRPr lang="en-US" altLang="zh-CN" sz="1600">
                <a:solidFill>
                  <a:schemeClr val="tx1"/>
                </a:solidFill>
                <a:latin typeface="Times New Roman" panose="02020603050405020304" charset="0"/>
                <a:ea typeface="宋体" panose="02010600030101010101" pitchFamily="2" charset="-122"/>
              </a:endParaRPr>
            </a:p>
          </p:txBody>
        </p:sp>
        <p:sp>
          <p:nvSpPr>
            <p:cNvPr id="58398" name="矩形 58397"/>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14" name="直接连接符 58398"/>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15" name="文本框 58399"/>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j</a:t>
              </a:r>
              <a:endParaRPr lang="en-US" altLang="zh-CN" sz="1600">
                <a:solidFill>
                  <a:schemeClr val="tx1"/>
                </a:solidFill>
                <a:latin typeface="Times New Roman" panose="02020603050405020304" charset="0"/>
                <a:ea typeface="宋体" panose="02010600030101010101" pitchFamily="2" charset="-122"/>
              </a:endParaRPr>
            </a:p>
          </p:txBody>
        </p:sp>
        <p:sp>
          <p:nvSpPr>
            <p:cNvPr id="67616" name="文本框 58400"/>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h</a:t>
              </a:r>
              <a:endParaRPr lang="en-US" altLang="zh-CN" sz="1600">
                <a:solidFill>
                  <a:schemeClr val="tx1"/>
                </a:solidFill>
                <a:latin typeface="Times New Roman" panose="02020603050405020304" charset="0"/>
                <a:ea typeface="宋体" panose="02010600030101010101" pitchFamily="2" charset="-122"/>
              </a:endParaRPr>
            </a:p>
          </p:txBody>
        </p:sp>
        <p:sp>
          <p:nvSpPr>
            <p:cNvPr id="58402" name="矩形 58401"/>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18" name="直接连接符 58402"/>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19" name="直接连接符 58403"/>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20" name="文本框 58404"/>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j</a:t>
              </a:r>
              <a:endParaRPr lang="en-US" altLang="zh-CN" sz="1600">
                <a:solidFill>
                  <a:schemeClr val="tx1"/>
                </a:solidFill>
                <a:latin typeface="Times New Roman" panose="02020603050405020304" charset="0"/>
                <a:ea typeface="宋体" panose="02010600030101010101" pitchFamily="2" charset="-122"/>
              </a:endParaRPr>
            </a:p>
          </p:txBody>
        </p:sp>
        <p:sp>
          <p:nvSpPr>
            <p:cNvPr id="67621" name="文本框 58405"/>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m</a:t>
              </a:r>
              <a:endParaRPr lang="en-US" altLang="zh-CN" sz="1600">
                <a:solidFill>
                  <a:schemeClr val="tx1"/>
                </a:solidFill>
                <a:latin typeface="Times New Roman" panose="02020603050405020304" charset="0"/>
                <a:ea typeface="宋体" panose="02010600030101010101" pitchFamily="2" charset="-122"/>
              </a:endParaRPr>
            </a:p>
          </p:txBody>
        </p:sp>
        <p:sp>
          <p:nvSpPr>
            <p:cNvPr id="67622" name="文本框 58406"/>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r</a:t>
              </a:r>
              <a:endParaRPr lang="en-US" altLang="zh-CN" sz="1600">
                <a:solidFill>
                  <a:schemeClr val="tx1"/>
                </a:solidFill>
                <a:latin typeface="Times New Roman" panose="02020603050405020304" charset="0"/>
                <a:ea typeface="宋体" panose="02010600030101010101" pitchFamily="2" charset="-122"/>
              </a:endParaRPr>
            </a:p>
          </p:txBody>
        </p:sp>
        <p:sp>
          <p:nvSpPr>
            <p:cNvPr id="67623" name="直接连接符 58407"/>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8409" name="矩形 58408"/>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25" name="直接连接符 58409"/>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26" name="直接连接符 58410"/>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27" name="文本框 58411"/>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g</a:t>
              </a:r>
              <a:endParaRPr lang="en-US" altLang="zh-CN" sz="1600">
                <a:solidFill>
                  <a:schemeClr val="tx1"/>
                </a:solidFill>
                <a:latin typeface="Times New Roman" panose="02020603050405020304" charset="0"/>
                <a:ea typeface="宋体" panose="02010600030101010101" pitchFamily="2" charset="-122"/>
              </a:endParaRPr>
            </a:p>
          </p:txBody>
        </p:sp>
        <p:sp>
          <p:nvSpPr>
            <p:cNvPr id="67628" name="文本框 58412"/>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29" name="直接连接符 58413"/>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8415" name="矩形 58414"/>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31" name="直接连接符 58415"/>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2" name="直接连接符 58416"/>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3" name="文本框 58417"/>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34" name="文本框 58418"/>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67635" name="直接连接符 58419"/>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6" name="直接连接符 58420"/>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7" name="直接连接符 58421"/>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8" name="直接连接符 58422"/>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39" name="直接连接符 58423"/>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40" name="直接连接符 58424"/>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41" name="直接连接符 58425"/>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8427" name="椭圆 58426"/>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28" name="椭圆 58427"/>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29" name="椭圆 58428"/>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0" name="椭圆 58429"/>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1" name="椭圆 58430"/>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2" name="椭圆 58431"/>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3" name="椭圆 58432"/>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4" name="椭圆 58433"/>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5" name="椭圆 58434"/>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6" name="椭圆 58435"/>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7" name="椭圆 58436"/>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8" name="椭圆 58437"/>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8439" name="椭圆 58438"/>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7655" name="直接连接符 58439"/>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56" name="直接连接符 58440"/>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57" name="直接连接符 58441"/>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58" name="直接连接符 58442"/>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59" name="直接连接符 58443"/>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0" name="直接连接符 58444"/>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1" name="直接连接符 58445"/>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2" name="直接连接符 58446"/>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3" name="直接连接符 58447"/>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4" name="直接连接符 58448"/>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5" name="直接连接符 58449"/>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6" name="直接连接符 58450"/>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7" name="直接连接符 58451"/>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8" name="直接连接符 58452"/>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69" name="文本框 58453"/>
            <p:cNvSpPr txBox="1"/>
            <p:nvPr/>
          </p:nvSpPr>
          <p:spPr>
            <a:xfrm>
              <a:off x="124"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id=13</a:t>
              </a:r>
              <a:endParaRPr lang="en-US" altLang="zh-CN" sz="1600">
                <a:solidFill>
                  <a:schemeClr val="tx1"/>
                </a:solidFill>
                <a:latin typeface="Times New Roman" panose="02020603050405020304" charset="0"/>
                <a:ea typeface="宋体" panose="02010600030101010101" pitchFamily="2" charset="-122"/>
              </a:endParaRPr>
            </a:p>
          </p:txBody>
        </p:sp>
        <p:sp>
          <p:nvSpPr>
            <p:cNvPr id="67670" name="文本框 58454"/>
            <p:cNvSpPr txBox="1"/>
            <p:nvPr/>
          </p:nvSpPr>
          <p:spPr>
            <a:xfrm>
              <a:off x="3717" y="3049"/>
              <a:ext cx="52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id=21</a:t>
              </a:r>
              <a:endParaRPr lang="en-US" altLang="zh-CN" sz="1600">
                <a:solidFill>
                  <a:schemeClr val="tx1"/>
                </a:solidFill>
                <a:latin typeface="Times New Roman" panose="02020603050405020304" charset="0"/>
                <a:ea typeface="宋体" panose="02010600030101010101" pitchFamily="2" charset="-122"/>
              </a:endParaRPr>
            </a:p>
          </p:txBody>
        </p:sp>
        <p:sp>
          <p:nvSpPr>
            <p:cNvPr id="67671" name="文本框 58455"/>
            <p:cNvSpPr txBox="1"/>
            <p:nvPr/>
          </p:nvSpPr>
          <p:spPr>
            <a:xfrm>
              <a:off x="560"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id=14</a:t>
              </a:r>
              <a:endParaRPr lang="en-US" altLang="zh-CN" sz="1600">
                <a:solidFill>
                  <a:schemeClr val="tx1"/>
                </a:solidFill>
                <a:latin typeface="Times New Roman" panose="02020603050405020304" charset="0"/>
                <a:ea typeface="宋体" panose="02010600030101010101" pitchFamily="2" charset="-122"/>
              </a:endParaRPr>
            </a:p>
          </p:txBody>
        </p:sp>
        <p:sp>
          <p:nvSpPr>
            <p:cNvPr id="67672" name="文本框 58456"/>
            <p:cNvSpPr txBox="1"/>
            <p:nvPr/>
          </p:nvSpPr>
          <p:spPr>
            <a:xfrm>
              <a:off x="1112" y="3049"/>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id=15</a:t>
              </a:r>
              <a:endParaRPr lang="en-US" altLang="zh-CN" sz="1600">
                <a:solidFill>
                  <a:schemeClr val="tx1"/>
                </a:solidFill>
                <a:latin typeface="Times New Roman" panose="02020603050405020304" charset="0"/>
                <a:ea typeface="宋体" panose="02010600030101010101" pitchFamily="2" charset="-122"/>
              </a:endParaRPr>
            </a:p>
          </p:txBody>
        </p:sp>
        <p:sp>
          <p:nvSpPr>
            <p:cNvPr id="67673" name="文本框 58457"/>
            <p:cNvSpPr txBox="1"/>
            <p:nvPr/>
          </p:nvSpPr>
          <p:spPr>
            <a:xfrm>
              <a:off x="1570" y="3049"/>
              <a:ext cx="50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id=16</a:t>
              </a:r>
              <a:endParaRPr lang="en-US" altLang="zh-CN" sz="1600">
                <a:solidFill>
                  <a:schemeClr val="tx1"/>
                </a:solidFill>
                <a:latin typeface="Times New Roman" panose="02020603050405020304" charset="0"/>
                <a:ea typeface="宋体" panose="02010600030101010101" pitchFamily="2" charset="-122"/>
              </a:endParaRPr>
            </a:p>
          </p:txBody>
        </p:sp>
        <p:sp>
          <p:nvSpPr>
            <p:cNvPr id="67674" name="文本框 58458"/>
            <p:cNvSpPr txBox="1"/>
            <p:nvPr/>
          </p:nvSpPr>
          <p:spPr>
            <a:xfrm>
              <a:off x="2021" y="3049"/>
              <a:ext cx="53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id=17</a:t>
              </a:r>
              <a:endParaRPr lang="en-US" altLang="zh-CN" sz="1600">
                <a:solidFill>
                  <a:schemeClr val="tx1"/>
                </a:solidFill>
                <a:latin typeface="Times New Roman" panose="02020603050405020304" charset="0"/>
                <a:ea typeface="宋体" panose="02010600030101010101" pitchFamily="2" charset="-122"/>
              </a:endParaRPr>
            </a:p>
          </p:txBody>
        </p:sp>
        <p:sp>
          <p:nvSpPr>
            <p:cNvPr id="67675" name="文本框 58459"/>
            <p:cNvSpPr txBox="1"/>
            <p:nvPr/>
          </p:nvSpPr>
          <p:spPr>
            <a:xfrm>
              <a:off x="2477" y="2965"/>
              <a:ext cx="511"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id=18</a:t>
              </a:r>
              <a:endParaRPr lang="en-US" altLang="zh-CN" sz="1600">
                <a:solidFill>
                  <a:schemeClr val="tx1"/>
                </a:solidFill>
                <a:latin typeface="Times New Roman" panose="02020603050405020304" charset="0"/>
                <a:ea typeface="宋体" panose="02010600030101010101" pitchFamily="2" charset="-122"/>
              </a:endParaRPr>
            </a:p>
          </p:txBody>
        </p:sp>
        <p:sp>
          <p:nvSpPr>
            <p:cNvPr id="67676" name="文本框 58460"/>
            <p:cNvSpPr txBox="1"/>
            <p:nvPr/>
          </p:nvSpPr>
          <p:spPr>
            <a:xfrm>
              <a:off x="2777" y="309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id=19</a:t>
              </a:r>
              <a:endParaRPr lang="en-US" altLang="zh-CN" sz="1600">
                <a:solidFill>
                  <a:schemeClr val="tx1"/>
                </a:solidFill>
                <a:latin typeface="Times New Roman" panose="02020603050405020304" charset="0"/>
                <a:ea typeface="宋体" panose="02010600030101010101" pitchFamily="2" charset="-122"/>
              </a:endParaRPr>
            </a:p>
          </p:txBody>
        </p:sp>
        <p:sp>
          <p:nvSpPr>
            <p:cNvPr id="67677" name="文本框 58461"/>
            <p:cNvSpPr txBox="1"/>
            <p:nvPr/>
          </p:nvSpPr>
          <p:spPr>
            <a:xfrm>
              <a:off x="3263" y="3049"/>
              <a:ext cx="529"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id=20</a:t>
              </a:r>
              <a:endParaRPr lang="en-US" altLang="zh-CN" sz="1600">
                <a:solidFill>
                  <a:schemeClr val="tx1"/>
                </a:solidFill>
                <a:latin typeface="Times New Roman" panose="02020603050405020304" charset="0"/>
                <a:ea typeface="宋体" panose="02010600030101010101" pitchFamily="2" charset="-122"/>
              </a:endParaRPr>
            </a:p>
          </p:txBody>
        </p:sp>
        <p:sp>
          <p:nvSpPr>
            <p:cNvPr id="67678" name="文本框 58462"/>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a:t>
              </a:r>
              <a:endParaRPr lang="en-US" altLang="zh-CN" sz="1600">
                <a:solidFill>
                  <a:schemeClr val="tx1"/>
                </a:solidFill>
                <a:latin typeface="Times New Roman" panose="02020603050405020304" charset="0"/>
                <a:ea typeface="宋体" panose="02010600030101010101" pitchFamily="2" charset="-122"/>
              </a:endParaRPr>
            </a:p>
          </p:txBody>
        </p:sp>
        <p:sp>
          <p:nvSpPr>
            <p:cNvPr id="67679" name="文本框 58463"/>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id=2</a:t>
              </a:r>
              <a:endParaRPr lang="en-US" altLang="zh-CN" sz="1600">
                <a:solidFill>
                  <a:schemeClr val="tx1"/>
                </a:solidFill>
                <a:latin typeface="Times New Roman" panose="02020603050405020304" charset="0"/>
                <a:ea typeface="宋体" panose="02010600030101010101" pitchFamily="2" charset="-122"/>
              </a:endParaRPr>
            </a:p>
          </p:txBody>
        </p:sp>
        <p:sp>
          <p:nvSpPr>
            <p:cNvPr id="67680" name="文本框 58464"/>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id=3</a:t>
              </a:r>
              <a:endParaRPr lang="en-US" altLang="zh-CN" sz="1600">
                <a:solidFill>
                  <a:schemeClr val="tx1"/>
                </a:solidFill>
                <a:latin typeface="Times New Roman" panose="02020603050405020304" charset="0"/>
                <a:ea typeface="宋体" panose="02010600030101010101" pitchFamily="2" charset="-122"/>
              </a:endParaRPr>
            </a:p>
          </p:txBody>
        </p:sp>
        <p:sp>
          <p:nvSpPr>
            <p:cNvPr id="67681" name="文本框 58465"/>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id=4</a:t>
              </a:r>
              <a:endParaRPr lang="en-US" altLang="zh-CN" sz="1600">
                <a:solidFill>
                  <a:schemeClr val="tx1"/>
                </a:solidFill>
                <a:latin typeface="Times New Roman" panose="02020603050405020304" charset="0"/>
                <a:ea typeface="宋体" panose="02010600030101010101" pitchFamily="2" charset="-122"/>
              </a:endParaRPr>
            </a:p>
          </p:txBody>
        </p:sp>
        <p:sp>
          <p:nvSpPr>
            <p:cNvPr id="67682" name="文本框 58466"/>
            <p:cNvSpPr txBox="1"/>
            <p:nvPr/>
          </p:nvSpPr>
          <p:spPr>
            <a:xfrm>
              <a:off x="4131" y="2449"/>
              <a:ext cx="513"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id=11</a:t>
              </a:r>
              <a:endParaRPr lang="en-US" altLang="zh-CN" sz="1600">
                <a:solidFill>
                  <a:schemeClr val="tx1"/>
                </a:solidFill>
                <a:latin typeface="Times New Roman" panose="02020603050405020304" charset="0"/>
                <a:ea typeface="宋体" panose="02010600030101010101" pitchFamily="2" charset="-122"/>
              </a:endParaRPr>
            </a:p>
          </p:txBody>
        </p:sp>
        <p:sp>
          <p:nvSpPr>
            <p:cNvPr id="67683" name="文本框 58467"/>
            <p:cNvSpPr txBox="1"/>
            <p:nvPr/>
          </p:nvSpPr>
          <p:spPr>
            <a:xfrm>
              <a:off x="4606" y="2449"/>
              <a:ext cx="52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id=12</a:t>
              </a:r>
              <a:endParaRPr lang="en-US" altLang="zh-CN" sz="1600">
                <a:solidFill>
                  <a:schemeClr val="tx1"/>
                </a:solidFill>
                <a:latin typeface="Times New Roman" panose="02020603050405020304" charset="0"/>
                <a:ea typeface="宋体" panose="02010600030101010101" pitchFamily="2" charset="-122"/>
              </a:endParaRPr>
            </a:p>
          </p:txBody>
        </p:sp>
        <p:sp>
          <p:nvSpPr>
            <p:cNvPr id="67684" name="文本框 58468"/>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id=5</a:t>
              </a:r>
              <a:endParaRPr lang="en-US" altLang="zh-CN" sz="1600">
                <a:solidFill>
                  <a:schemeClr val="tx1"/>
                </a:solidFill>
                <a:latin typeface="Times New Roman" panose="02020603050405020304" charset="0"/>
                <a:ea typeface="宋体" panose="02010600030101010101" pitchFamily="2" charset="-122"/>
              </a:endParaRPr>
            </a:p>
          </p:txBody>
        </p:sp>
        <p:sp>
          <p:nvSpPr>
            <p:cNvPr id="67685" name="文本框 58469"/>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id=8</a:t>
              </a:r>
              <a:endParaRPr lang="en-US" altLang="zh-CN" sz="1600">
                <a:solidFill>
                  <a:schemeClr val="tx1"/>
                </a:solidFill>
                <a:latin typeface="Times New Roman" panose="02020603050405020304" charset="0"/>
                <a:ea typeface="宋体" panose="02010600030101010101" pitchFamily="2" charset="-122"/>
              </a:endParaRPr>
            </a:p>
          </p:txBody>
        </p:sp>
        <p:sp>
          <p:nvSpPr>
            <p:cNvPr id="67686" name="文本框 58470"/>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id=9</a:t>
              </a:r>
              <a:endParaRPr lang="en-US" altLang="zh-CN" sz="1600">
                <a:solidFill>
                  <a:schemeClr val="tx1"/>
                </a:solidFill>
                <a:latin typeface="Times New Roman" panose="02020603050405020304" charset="0"/>
                <a:ea typeface="宋体" panose="02010600030101010101" pitchFamily="2" charset="-122"/>
              </a:endParaRPr>
            </a:p>
          </p:txBody>
        </p:sp>
        <p:sp>
          <p:nvSpPr>
            <p:cNvPr id="67687" name="文本框 58471"/>
            <p:cNvSpPr txBox="1"/>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id=10</a:t>
              </a:r>
              <a:endParaRPr lang="en-US" altLang="zh-CN" sz="1600">
                <a:solidFill>
                  <a:schemeClr val="tx1"/>
                </a:solidFill>
                <a:latin typeface="Times New Roman" panose="02020603050405020304" charset="0"/>
                <a:ea typeface="宋体" panose="02010600030101010101" pitchFamily="2" charset="-122"/>
              </a:endParaRPr>
            </a:p>
          </p:txBody>
        </p:sp>
        <p:sp>
          <p:nvSpPr>
            <p:cNvPr id="67688" name="文本框 58472"/>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id=6</a:t>
              </a:r>
              <a:endParaRPr lang="en-US" altLang="zh-CN" sz="1600">
                <a:solidFill>
                  <a:schemeClr val="tx1"/>
                </a:solidFill>
                <a:latin typeface="Times New Roman" panose="02020603050405020304" charset="0"/>
                <a:ea typeface="宋体" panose="02010600030101010101" pitchFamily="2" charset="-122"/>
              </a:endParaRPr>
            </a:p>
          </p:txBody>
        </p:sp>
        <p:sp>
          <p:nvSpPr>
            <p:cNvPr id="67689" name="文本框 58473"/>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anose="02010600030101010101" pitchFamily="2" charset="-122"/>
                </a:rPr>
                <a:t>id=7</a:t>
              </a:r>
              <a:endParaRPr lang="en-US" altLang="zh-CN" sz="1600">
                <a:solidFill>
                  <a:schemeClr val="tx1"/>
                </a:solidFill>
                <a:latin typeface="Times New Roman" panose="02020603050405020304" charset="0"/>
                <a:ea typeface="宋体" panose="02010600030101010101" pitchFamily="2" charset="-122"/>
              </a:endParaRPr>
            </a:p>
          </p:txBody>
        </p:sp>
        <p:sp>
          <p:nvSpPr>
            <p:cNvPr id="67690" name="文本框 58474"/>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根目录 </a:t>
              </a:r>
              <a:r>
                <a:rPr lang="en-US" altLang="zh-CN" sz="1600">
                  <a:solidFill>
                    <a:schemeClr val="tx1"/>
                  </a:solidFill>
                  <a:latin typeface="Arial" panose="02080604020202020204" pitchFamily="3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67691" name="文本框 58475"/>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92" name="文本框 58476"/>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b</a:t>
              </a:r>
              <a:endParaRPr lang="en-US" altLang="zh-CN" sz="1600">
                <a:solidFill>
                  <a:schemeClr val="tx1"/>
                </a:solidFill>
                <a:latin typeface="Times New Roman" panose="02020603050405020304" charset="0"/>
                <a:ea typeface="宋体" panose="02010600030101010101" pitchFamily="2" charset="-122"/>
              </a:endParaRPr>
            </a:p>
          </p:txBody>
        </p:sp>
        <p:sp>
          <p:nvSpPr>
            <p:cNvPr id="67693" name="文本框 58477"/>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c</a:t>
              </a:r>
              <a:endParaRPr lang="en-US" altLang="zh-CN" sz="1600">
                <a:solidFill>
                  <a:schemeClr val="tx1"/>
                </a:solidFill>
                <a:latin typeface="Times New Roman" panose="02020603050405020304" charset="0"/>
                <a:ea typeface="宋体" panose="02010600030101010101" pitchFamily="2" charset="-122"/>
              </a:endParaRPr>
            </a:p>
          </p:txBody>
        </p:sp>
        <p:sp>
          <p:nvSpPr>
            <p:cNvPr id="67694" name="文本框 58478"/>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a</a:t>
              </a:r>
              <a:endParaRPr lang="en-US" altLang="zh-CN" sz="1600">
                <a:solidFill>
                  <a:schemeClr val="tx1"/>
                </a:solidFill>
                <a:latin typeface="Times New Roman" panose="02020603050405020304" charset="0"/>
                <a:ea typeface="宋体" panose="02010600030101010101" pitchFamily="2" charset="-122"/>
              </a:endParaRPr>
            </a:p>
          </p:txBody>
        </p:sp>
        <p:sp>
          <p:nvSpPr>
            <p:cNvPr id="67695" name="文本框 58479"/>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f</a:t>
              </a:r>
              <a:endParaRPr lang="en-US" altLang="zh-CN" sz="1600">
                <a:solidFill>
                  <a:schemeClr val="tx1"/>
                </a:solidFill>
                <a:latin typeface="Times New Roman" panose="02020603050405020304" charset="0"/>
                <a:ea typeface="宋体" panose="02010600030101010101" pitchFamily="2" charset="-122"/>
              </a:endParaRPr>
            </a:p>
          </p:txBody>
        </p:sp>
        <p:sp>
          <p:nvSpPr>
            <p:cNvPr id="67696" name="文本框 58480"/>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e</a:t>
              </a:r>
              <a:endParaRPr lang="en-US" altLang="zh-CN" sz="1600">
                <a:solidFill>
                  <a:schemeClr val="tx1"/>
                </a:solidFill>
                <a:latin typeface="Times New Roman" panose="02020603050405020304" charset="0"/>
                <a:ea typeface="宋体" panose="02010600030101010101" pitchFamily="2" charset="-122"/>
              </a:endParaRPr>
            </a:p>
          </p:txBody>
        </p:sp>
        <p:sp>
          <p:nvSpPr>
            <p:cNvPr id="67697" name="文本框 58481"/>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anose="02010600030101010101" pitchFamily="2" charset="-122"/>
                </a:rPr>
                <a:t>子目录 </a:t>
              </a:r>
              <a:r>
                <a:rPr lang="en-US" altLang="zh-CN" sz="1600">
                  <a:solidFill>
                    <a:schemeClr val="tx1"/>
                  </a:solidFill>
                  <a:latin typeface="Times New Roman" panose="02020603050405020304" charset="0"/>
                  <a:ea typeface="宋体" panose="02010600030101010101" pitchFamily="2" charset="-122"/>
                </a:rPr>
                <a:t>d</a:t>
              </a:r>
              <a:endParaRPr lang="en-US" altLang="zh-CN" sz="1600">
                <a:solidFill>
                  <a:schemeClr val="tx1"/>
                </a:solidFill>
                <a:latin typeface="Times New Roman" panose="02020603050405020304" charset="0"/>
                <a:ea typeface="宋体" panose="02010600030101010101" pitchFamily="2" charset="-122"/>
              </a:endParaRPr>
            </a:p>
          </p:txBody>
        </p:sp>
        <p:sp>
          <p:nvSpPr>
            <p:cNvPr id="67698" name="直接连接符 58482"/>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699" name="直接连接符 58483"/>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7700" name="直接连接符 58484"/>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58486" name="矩形 58485"/>
          <p:cNvSpPr/>
          <p:nvPr/>
        </p:nvSpPr>
        <p:spPr>
          <a:xfrm>
            <a:off x="395288" y="534988"/>
            <a:ext cx="830897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宋体" panose="02010600030101010101" pitchFamily="2" charset="-122"/>
                <a:ea typeface="宋体" panose="02010600030101010101" pitchFamily="2" charset="-122"/>
                <a:cs typeface="+mn-cs"/>
              </a:rPr>
              <a:t>ⅲ </a:t>
            </a:r>
            <a:r>
              <a:rPr lang="zh-CN" altLang="en-US" sz="2400" b="1" strike="noStrike" noProof="1">
                <a:solidFill>
                  <a:schemeClr val="tx1"/>
                </a:solidFill>
                <a:latin typeface="Times New Roman" panose="02020603050405020304" charset="0"/>
                <a:ea typeface="宋体" panose="02010600030101010101" pitchFamily="2" charset="-122"/>
                <a:cs typeface="+mn-cs"/>
              </a:rPr>
              <a:t>例</a:t>
            </a:r>
            <a:r>
              <a:rPr lang="en-US" altLang="zh-CN" sz="2400" b="1" strike="noStrike" noProof="1">
                <a:solidFill>
                  <a:schemeClr val="tx1"/>
                </a:solidFill>
                <a:latin typeface="Times New Roman" panose="02020603050405020304" charset="0"/>
                <a:ea typeface="宋体" panose="02010600030101010101" pitchFamily="2" charset="-122"/>
                <a:cs typeface="+mn-cs"/>
              </a:rPr>
              <a:t>2</a:t>
            </a:r>
            <a:r>
              <a:rPr lang="zh-CN" altLang="en-US" sz="2400" b="1"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cs typeface="+mn-cs"/>
              </a:rPr>
              <a:t>当前目录</a:t>
            </a:r>
            <a:r>
              <a:rPr lang="en-US" altLang="zh-CN" sz="2400" strike="noStrike" noProof="1">
                <a:solidFill>
                  <a:schemeClr val="tx1"/>
                </a:solidFill>
                <a:latin typeface="Times New Roman" panose="02020603050405020304" charset="0"/>
                <a:ea typeface="宋体" panose="02010600030101010101" pitchFamily="2" charset="-122"/>
                <a:cs typeface="+mn-cs"/>
              </a:rPr>
              <a:t>id=8</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x-none" altLang="zh-CN" sz="2400" strike="noStrike" noProof="1">
                <a:solidFill>
                  <a:schemeClr val="tx1"/>
                </a:solidFill>
                <a:latin typeface="Times New Roman" panose="02020603050405020304" charset="0"/>
                <a:ea typeface="宋体" panose="02010600030101010101" pitchFamily="2" charset="-122"/>
                <a:cs typeface="+mn-cs"/>
              </a:rPr>
              <a:t>访问</a:t>
            </a:r>
            <a:r>
              <a:rPr lang="zh-CN" altLang="en-US" sz="2400" strike="noStrike" noProof="1">
                <a:solidFill>
                  <a:schemeClr val="tx1"/>
                </a:solidFill>
                <a:latin typeface="Times New Roman" panose="02020603050405020304" charset="0"/>
                <a:ea typeface="宋体" panose="02010600030101010101" pitchFamily="2" charset="-122"/>
                <a:cs typeface="+mn-cs"/>
              </a:rPr>
              <a:t>子目录</a:t>
            </a:r>
            <a:r>
              <a:rPr lang="en-US" altLang="zh-CN" sz="2400" strike="noStrike" noProof="1">
                <a:solidFill>
                  <a:schemeClr val="tx1"/>
                </a:solidFill>
                <a:latin typeface="Times New Roman" panose="02020603050405020304" charset="0"/>
                <a:ea typeface="宋体" panose="02010600030101010101" pitchFamily="2" charset="-122"/>
                <a:cs typeface="+mn-cs"/>
              </a:rPr>
              <a:t>c</a:t>
            </a:r>
            <a:r>
              <a:rPr lang="zh-CN" altLang="en-US" sz="2400" strike="noStrike" noProof="1">
                <a:solidFill>
                  <a:schemeClr val="tx1"/>
                </a:solidFill>
                <a:latin typeface="Times New Roman" panose="02020603050405020304" charset="0"/>
                <a:ea typeface="宋体" panose="02010600030101010101" pitchFamily="2" charset="-122"/>
                <a:cs typeface="+mn-cs"/>
              </a:rPr>
              <a:t>的文件</a:t>
            </a:r>
            <a:r>
              <a:rPr lang="en-US" altLang="zh-CN" sz="2400" strike="noStrike" noProof="1">
                <a:solidFill>
                  <a:schemeClr val="tx1"/>
                </a:solidFill>
                <a:latin typeface="Times New Roman" panose="02020603050405020304" charset="0"/>
                <a:ea typeface="宋体" panose="02010600030101010101" pitchFamily="2" charset="-122"/>
                <a:cs typeface="+mn-cs"/>
              </a:rPr>
              <a:t>a(id=12)</a:t>
            </a:r>
            <a:endParaRPr lang="en-US" altLang="zh-CN" sz="24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486">
                                            <p:txEl>
                                              <p:charRg st="0" end="32"/>
                                            </p:txEl>
                                          </p:spTgt>
                                        </p:tgtEl>
                                        <p:attrNameLst>
                                          <p:attrName>style.visibility</p:attrName>
                                        </p:attrNameLst>
                                      </p:cBhvr>
                                      <p:to>
                                        <p:strVal val="visible"/>
                                      </p:to>
                                    </p:set>
                                    <p:anim calcmode="lin" valueType="num">
                                      <p:cBhvr>
                                        <p:cTn id="7" dur="500" fill="hold"/>
                                        <p:tgtEl>
                                          <p:spTgt spid="58486">
                                            <p:txEl>
                                              <p:charRg st="0" end="32"/>
                                            </p:txEl>
                                          </p:spTgt>
                                        </p:tgtEl>
                                        <p:attrNameLst>
                                          <p:attrName>ppt_x</p:attrName>
                                        </p:attrNameLst>
                                      </p:cBhvr>
                                      <p:tavLst>
                                        <p:tav tm="0">
                                          <p:val>
                                            <p:strVal val="0-#ppt_w/2"/>
                                          </p:val>
                                        </p:tav>
                                        <p:tav tm="100000">
                                          <p:val>
                                            <p:strVal val="#ppt_x"/>
                                          </p:val>
                                        </p:tav>
                                      </p:tavLst>
                                    </p:anim>
                                    <p:anim calcmode="lin" valueType="num">
                                      <p:cBhvr>
                                        <p:cTn id="8" dur="500" fill="hold"/>
                                        <p:tgtEl>
                                          <p:spTgt spid="58486">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p:cTn id="13" dur="500" fill="hold"/>
                                        <p:tgtEl>
                                          <p:spTgt spid="58373"/>
                                        </p:tgtEl>
                                        <p:attrNameLst>
                                          <p:attrName>ppt_x</p:attrName>
                                        </p:attrNameLst>
                                      </p:cBhvr>
                                      <p:tavLst>
                                        <p:tav tm="0">
                                          <p:val>
                                            <p:strVal val="#ppt_x"/>
                                          </p:val>
                                        </p:tav>
                                        <p:tav tm="100000">
                                          <p:val>
                                            <p:strVal val="#ppt_x"/>
                                          </p:val>
                                        </p:tav>
                                      </p:tavLst>
                                    </p:anim>
                                    <p:anim calcmode="lin" valueType="num">
                                      <p:cBhvr>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p:cTn id="19" dur="500" fill="hold"/>
                                        <p:tgtEl>
                                          <p:spTgt spid="58372"/>
                                        </p:tgtEl>
                                        <p:attrNameLst>
                                          <p:attrName>ppt_x</p:attrName>
                                        </p:attrNameLst>
                                      </p:cBhvr>
                                      <p:tavLst>
                                        <p:tav tm="0">
                                          <p:val>
                                            <p:strVal val="#ppt_x"/>
                                          </p:val>
                                        </p:tav>
                                        <p:tav tm="100000">
                                          <p:val>
                                            <p:strVal val="#ppt_x"/>
                                          </p:val>
                                        </p:tav>
                                      </p:tavLst>
                                    </p:anim>
                                    <p:anim calcmode="lin" valueType="num">
                                      <p:cBhvr>
                                        <p:cTn id="2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35</a:t>
            </a:r>
            <a:endParaRPr lang="en-US" altLang="zh-CN" b="0">
              <a:solidFill>
                <a:schemeClr val="tx2"/>
              </a:solidFill>
              <a:latin typeface="Times New Roman" panose="02020603050405020304" charset="0"/>
              <a:ea typeface="宋体" panose="02010600030101010101" pitchFamily="2" charset="-122"/>
            </a:endParaRPr>
          </a:p>
        </p:txBody>
      </p:sp>
      <p:sp>
        <p:nvSpPr>
          <p:cNvPr id="59395" name="矩形 59394"/>
          <p:cNvSpPr/>
          <p:nvPr/>
        </p:nvSpPr>
        <p:spPr>
          <a:xfrm>
            <a:off x="114300" y="758825"/>
            <a:ext cx="8855075" cy="3381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en-US" sz="2800" b="1" strike="noStrike" noProof="1">
                <a:solidFill>
                  <a:srgbClr val="A50021"/>
                </a:solidFill>
                <a:effectLst/>
                <a:latin typeface="Times New Roman" panose="02020603050405020304" charset="0"/>
                <a:ea typeface="宋体" panose="02010600030101010101" pitchFamily="2" charset="-122"/>
                <a:cs typeface="+mn-ea"/>
              </a:rPr>
              <a:t>（6） 链接技术</a:t>
            </a:r>
            <a:endParaRPr lang="zh-CN" altLang="en-US" sz="2400" b="1" strike="noStrike" noProof="1">
              <a:solidFill>
                <a:srgbClr val="000099"/>
              </a:solidFill>
              <a:effectLst/>
              <a:latin typeface="宋体" panose="02010600030101010101" pitchFamily="2" charset="-122"/>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所谓“链接”，就是在相应目录表目之间进行链接，即一个目录中的表目直接指向另一个目录表目所在的物理位置。</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注意，这种链接不是直接指向文件，而是指向相应的目录表目。这种办法也称为连访，被共享的文件称为连访文件。</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7"/>
                                            </p:txEl>
                                          </p:spTgt>
                                        </p:tgtEl>
                                        <p:attrNameLst>
                                          <p:attrName>style.visibility</p:attrName>
                                        </p:attrNameLst>
                                      </p:cBhvr>
                                      <p:to>
                                        <p:strVal val="visible"/>
                                      </p:to>
                                    </p:set>
                                    <p:anim calcmode="lin" valueType="num">
                                      <p:cBhvr>
                                        <p:cTn id="7" dur="1000" fill="hold"/>
                                        <p:tgtEl>
                                          <p:spTgt spid="59395">
                                            <p:txEl>
                                              <p:charRg st="0" end="7"/>
                                            </p:txEl>
                                          </p:spTgt>
                                        </p:tgtEl>
                                        <p:attrNameLst>
                                          <p:attrName>ppt_x</p:attrName>
                                        </p:attrNameLst>
                                      </p:cBhvr>
                                      <p:tavLst>
                                        <p:tav tm="0">
                                          <p:val>
                                            <p:strVal val="0-#ppt_w/2"/>
                                          </p:val>
                                        </p:tav>
                                        <p:tav tm="100000">
                                          <p:val>
                                            <p:strVal val="#ppt_x"/>
                                          </p:val>
                                        </p:tav>
                                      </p:tavLst>
                                    </p:anim>
                                    <p:anim calcmode="lin" valueType="num">
                                      <p:cBhvr>
                                        <p:cTn id="8" dur="1000" fill="hold"/>
                                        <p:tgtEl>
                                          <p:spTgt spid="5939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7" end="49"/>
                                            </p:txEl>
                                          </p:spTgt>
                                        </p:tgtEl>
                                        <p:attrNameLst>
                                          <p:attrName>style.visibility</p:attrName>
                                        </p:attrNameLst>
                                      </p:cBhvr>
                                      <p:to>
                                        <p:strVal val="visible"/>
                                      </p:to>
                                    </p:set>
                                    <p:anim calcmode="lin" valueType="num">
                                      <p:cBhvr>
                                        <p:cTn id="13" dur="500" fill="hold"/>
                                        <p:tgtEl>
                                          <p:spTgt spid="59395">
                                            <p:txEl>
                                              <p:charRg st="7" end="49"/>
                                            </p:txEl>
                                          </p:spTgt>
                                        </p:tgtEl>
                                        <p:attrNameLst>
                                          <p:attrName>ppt_x</p:attrName>
                                        </p:attrNameLst>
                                      </p:cBhvr>
                                      <p:tavLst>
                                        <p:tav tm="0">
                                          <p:val>
                                            <p:strVal val="#ppt_x"/>
                                          </p:val>
                                        </p:tav>
                                        <p:tav tm="100000">
                                          <p:val>
                                            <p:strVal val="#ppt_x"/>
                                          </p:val>
                                        </p:tav>
                                      </p:tavLst>
                                    </p:anim>
                                    <p:anim calcmode="lin" valueType="num">
                                      <p:cBhvr>
                                        <p:cTn id="14" dur="500" fill="hold"/>
                                        <p:tgtEl>
                                          <p:spTgt spid="59395">
                                            <p:txEl>
                                              <p:charRg st="7"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105" end="144"/>
                                            </p:txEl>
                                          </p:spTgt>
                                        </p:tgtEl>
                                        <p:attrNameLst>
                                          <p:attrName>style.visibility</p:attrName>
                                        </p:attrNameLst>
                                      </p:cBhvr>
                                      <p:to>
                                        <p:strVal val="visible"/>
                                      </p:to>
                                    </p:set>
                                    <p:anim calcmode="lin" valueType="num">
                                      <p:cBhvr>
                                        <p:cTn id="19" dur="500" fill="hold"/>
                                        <p:tgtEl>
                                          <p:spTgt spid="59395">
                                            <p:txEl>
                                              <p:charRg st="105" end="144"/>
                                            </p:txEl>
                                          </p:spTgt>
                                        </p:tgtEl>
                                        <p:attrNameLst>
                                          <p:attrName>ppt_x</p:attrName>
                                        </p:attrNameLst>
                                      </p:cBhvr>
                                      <p:tavLst>
                                        <p:tav tm="0">
                                          <p:val>
                                            <p:strVal val="#ppt_x"/>
                                          </p:val>
                                        </p:tav>
                                        <p:tav tm="100000">
                                          <p:val>
                                            <p:strVal val="#ppt_x"/>
                                          </p:val>
                                        </p:tav>
                                      </p:tavLst>
                                    </p:anim>
                                    <p:anim calcmode="lin" valueType="num">
                                      <p:cBhvr>
                                        <p:cTn id="20" dur="500" fill="hold"/>
                                        <p:tgtEl>
                                          <p:spTgt spid="59395">
                                            <p:txEl>
                                              <p:charRg st="105"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36</a:t>
            </a:r>
            <a:endParaRPr lang="en-US" altLang="zh-CN" b="0">
              <a:solidFill>
                <a:schemeClr val="tx2"/>
              </a:solidFill>
              <a:latin typeface="Times New Roman" panose="02020603050405020304" charset="0"/>
              <a:ea typeface="宋体" panose="02010600030101010101" pitchFamily="2" charset="-122"/>
            </a:endParaRPr>
          </a:p>
        </p:txBody>
      </p:sp>
      <p:sp>
        <p:nvSpPr>
          <p:cNvPr id="60419" name="矩形 60418"/>
          <p:cNvSpPr/>
          <p:nvPr/>
        </p:nvSpPr>
        <p:spPr>
          <a:xfrm>
            <a:off x="725488" y="5622925"/>
            <a:ext cx="7786688" cy="914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假定当前目录为</a:t>
            </a:r>
            <a:r>
              <a:rPr lang="en-US" altLang="zh-CN" sz="2000" strike="noStrike" noProof="1">
                <a:solidFill>
                  <a:schemeClr val="tx1"/>
                </a:solidFill>
                <a:latin typeface="Times New Roman" panose="02020603050405020304" charset="0"/>
                <a:ea typeface="宋体" panose="02010600030101010101" pitchFamily="2" charset="-122"/>
                <a:cs typeface="+mn-ea"/>
              </a:rPr>
              <a:t>id=</a:t>
            </a:r>
            <a:r>
              <a:rPr lang="x-none" altLang="en-US" sz="2000" strike="noStrike" noProof="1">
                <a:solidFill>
                  <a:schemeClr val="tx1"/>
                </a:solidFill>
                <a:latin typeface="Times New Roman" panose="02020603050405020304" charset="0"/>
                <a:ea typeface="宋体" panose="02010600030101010101" pitchFamily="2" charset="-122"/>
                <a:cs typeface="+mn-ea"/>
              </a:rPr>
              <a:t>3</a:t>
            </a:r>
            <a:r>
              <a:rPr lang="zh-CN" altLang="en-US" sz="2000" strike="noStrike" noProof="1">
                <a:solidFill>
                  <a:schemeClr val="tx1"/>
                </a:solidFill>
                <a:latin typeface="Times New Roman" panose="02020603050405020304" charset="0"/>
                <a:ea typeface="宋体" panose="02010600030101010101" pitchFamily="2" charset="-122"/>
                <a:cs typeface="+mn-ea"/>
              </a:rPr>
              <a:t>，</a:t>
            </a:r>
            <a:r>
              <a:rPr lang="x-none" altLang="zh-CN" sz="2000" strike="noStrike" noProof="1">
                <a:solidFill>
                  <a:schemeClr val="tx1"/>
                </a:solidFill>
                <a:latin typeface="Times New Roman" panose="02020603050405020304" charset="0"/>
                <a:ea typeface="宋体" panose="02010600030101010101" pitchFamily="2" charset="-122"/>
                <a:cs typeface="+mn-ea"/>
              </a:rPr>
              <a:t>用文件路径“./f/k”来直接访问</a:t>
            </a:r>
            <a:r>
              <a:rPr lang="zh-CN" altLang="en-US" sz="2000" strike="noStrike" noProof="1">
                <a:solidFill>
                  <a:schemeClr val="tx1"/>
                </a:solidFill>
                <a:latin typeface="Times New Roman" panose="02020603050405020304" charset="0"/>
                <a:ea typeface="宋体" panose="02010600030101010101" pitchFamily="2" charset="-122"/>
                <a:cs typeface="+mn-ea"/>
              </a:rPr>
              <a:t>文件 </a:t>
            </a:r>
            <a:r>
              <a:rPr lang="en-US" altLang="zh-CN" sz="2000" strike="noStrike" noProof="1">
                <a:solidFill>
                  <a:schemeClr val="tx1"/>
                </a:solidFill>
                <a:latin typeface="Times New Roman" panose="02020603050405020304" charset="0"/>
                <a:ea typeface="宋体" panose="02010600030101010101" pitchFamily="2" charset="-122"/>
                <a:cs typeface="+mn-ea"/>
              </a:rPr>
              <a:t>j</a:t>
            </a:r>
            <a:endParaRPr lang="en-US" altLang="zh-CN"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buNone/>
            </a:pPr>
            <a:r>
              <a:rPr lang="x-none" altLang="zh-CN" sz="2000" strike="noStrike" noProof="1">
                <a:solidFill>
                  <a:schemeClr val="tx1"/>
                </a:solidFill>
                <a:latin typeface="Times New Roman" panose="02020603050405020304" charset="0"/>
                <a:ea typeface="宋体" panose="02010600030101010101" pitchFamily="2" charset="-122"/>
                <a:cs typeface="+mn-ea"/>
                <a:sym typeface="Symbol" panose="05050102010706020507" pitchFamily="2" charset="2"/>
              </a:rPr>
              <a:t>或</a:t>
            </a:r>
            <a:r>
              <a:rPr lang="zh-CN" altLang="en-US" sz="2000" strike="noStrike" noProof="1">
                <a:solidFill>
                  <a:schemeClr val="tx1"/>
                </a:solidFill>
                <a:latin typeface="Times New Roman" panose="02020603050405020304" charset="0"/>
                <a:ea typeface="宋体" panose="02010600030101010101" pitchFamily="2" charset="-122"/>
                <a:cs typeface="+mn-ea"/>
                <a:sym typeface="Symbol" panose="05050102010706020507" pitchFamily="2" charset="2"/>
              </a:rPr>
              <a:t>用文件</a:t>
            </a:r>
            <a:r>
              <a:rPr lang="zh-CN" altLang="en-US" sz="2000" strike="noStrike" noProof="1">
                <a:solidFill>
                  <a:schemeClr val="tx1"/>
                </a:solidFill>
                <a:latin typeface="Times New Roman" panose="02020603050405020304" charset="0"/>
                <a:ea typeface="宋体" panose="02010600030101010101" pitchFamily="2" charset="-122"/>
                <a:cs typeface="+mn-ea"/>
              </a:rPr>
              <a:t>路径</a:t>
            </a:r>
            <a:r>
              <a:rPr lang="x-none" altLang="zh-CN" sz="2000" strike="noStrike" noProof="1">
                <a:solidFill>
                  <a:schemeClr val="tx1"/>
                </a:solidFill>
                <a:latin typeface="Times New Roman" panose="02020603050405020304" charset="0"/>
                <a:ea typeface="宋体" panose="02010600030101010101" pitchFamily="2" charset="-122"/>
                <a:cs typeface="+mn-ea"/>
              </a:rPr>
              <a:t>“/b/f/</a:t>
            </a:r>
            <a:r>
              <a:rPr lang="en-US" altLang="zh-CN" sz="2000" strike="noStrike" noProof="1">
                <a:solidFill>
                  <a:schemeClr val="tx1"/>
                </a:solidFill>
                <a:latin typeface="Times New Roman" panose="02020603050405020304" charset="0"/>
                <a:ea typeface="宋体" panose="02010600030101010101" pitchFamily="2" charset="-122"/>
                <a:cs typeface="+mn-ea"/>
              </a:rPr>
              <a:t>k</a:t>
            </a:r>
            <a:r>
              <a:rPr lang="x-none" altLang="en-US" sz="2000" strike="noStrike" noProof="1">
                <a:solidFill>
                  <a:schemeClr val="tx1"/>
                </a:solidFill>
                <a:latin typeface="Times New Roman" panose="02020603050405020304" charset="0"/>
                <a:ea typeface="宋体" panose="02010600030101010101" pitchFamily="2" charset="-122"/>
                <a:cs typeface="+mn-ea"/>
              </a:rPr>
              <a:t>”来</a:t>
            </a:r>
            <a:r>
              <a:rPr lang="zh-CN" altLang="en-US" sz="2000" strike="noStrike" noProof="1">
                <a:solidFill>
                  <a:schemeClr val="tx1"/>
                </a:solidFill>
                <a:latin typeface="Times New Roman" panose="02020603050405020304" charset="0"/>
                <a:ea typeface="宋体" panose="02010600030101010101" pitchFamily="2" charset="-122"/>
                <a:cs typeface="+mn-ea"/>
              </a:rPr>
              <a:t>直接</a:t>
            </a:r>
            <a:r>
              <a:rPr lang="x-none" altLang="zh-CN" sz="2000" strike="noStrike" noProof="1">
                <a:solidFill>
                  <a:schemeClr val="tx1"/>
                </a:solidFill>
                <a:latin typeface="Times New Roman" panose="02020603050405020304" charset="0"/>
                <a:ea typeface="宋体" panose="02010600030101010101" pitchFamily="2" charset="-122"/>
                <a:cs typeface="+mn-ea"/>
              </a:rPr>
              <a:t>访问</a:t>
            </a:r>
            <a:r>
              <a:rPr lang="zh-CN" altLang="en-US" sz="2000" strike="noStrike" noProof="1">
                <a:solidFill>
                  <a:schemeClr val="tx1"/>
                </a:solidFill>
                <a:latin typeface="Times New Roman" panose="02020603050405020304" charset="0"/>
                <a:ea typeface="宋体" panose="02010600030101010101" pitchFamily="2" charset="-122"/>
                <a:cs typeface="+mn-ea"/>
              </a:rPr>
              <a:t>文件</a:t>
            </a:r>
            <a:r>
              <a:rPr lang="en-US" altLang="zh-CN" sz="2000" strike="noStrike" noProof="1">
                <a:solidFill>
                  <a:schemeClr val="tx1"/>
                </a:solidFill>
                <a:latin typeface="Times New Roman" panose="02020603050405020304" charset="0"/>
                <a:ea typeface="宋体" panose="02010600030101010101" pitchFamily="2" charset="-122"/>
                <a:cs typeface="+mn-ea"/>
              </a:rPr>
              <a:t>j</a:t>
            </a:r>
            <a:r>
              <a:rPr lang="zh-CN" altLang="en-US" sz="2000" strike="noStrike" noProof="1">
                <a:solidFill>
                  <a:schemeClr val="tx1"/>
                </a:solidFill>
                <a:latin typeface="Times New Roman" panose="02020603050405020304" charset="0"/>
                <a:ea typeface="宋体" panose="02010600030101010101" pitchFamily="2" charset="-122"/>
                <a:cs typeface="+mn-ea"/>
              </a:rPr>
              <a:t>，</a:t>
            </a:r>
            <a:r>
              <a:rPr lang="en-US" altLang="zh-CN" sz="2000" strike="noStrike" noProof="1">
                <a:solidFill>
                  <a:schemeClr val="tx1"/>
                </a:solidFill>
                <a:latin typeface="Times New Roman" panose="02020603050405020304" charset="0"/>
                <a:ea typeface="宋体" panose="02010600030101010101" pitchFamily="2" charset="-122"/>
                <a:cs typeface="+mn-ea"/>
              </a:rPr>
              <a:t>id =17</a:t>
            </a:r>
            <a:endParaRPr lang="en-US" altLang="zh-CN" sz="2000" strike="noStrike" noProof="1">
              <a:solidFill>
                <a:schemeClr val="tx1"/>
              </a:solidFill>
              <a:latin typeface="Times New Roman" panose="02020603050405020304" charset="0"/>
              <a:ea typeface="宋体" panose="02010600030101010101" pitchFamily="2" charset="-122"/>
            </a:endParaRPr>
          </a:p>
        </p:txBody>
      </p:sp>
      <p:grpSp>
        <p:nvGrpSpPr>
          <p:cNvPr id="60421" name="组合 60420"/>
          <p:cNvGrpSpPr/>
          <p:nvPr/>
        </p:nvGrpSpPr>
        <p:grpSpPr>
          <a:xfrm>
            <a:off x="139700" y="1084263"/>
            <a:ext cx="8870950" cy="4465637"/>
            <a:chOff x="0" y="0"/>
            <a:chExt cx="4685" cy="2813"/>
          </a:xfrm>
        </p:grpSpPr>
        <p:sp>
          <p:nvSpPr>
            <p:cNvPr id="60422" name="矩形 60421"/>
            <p:cNvSpPr/>
            <p:nvPr/>
          </p:nvSpPr>
          <p:spPr>
            <a:xfrm>
              <a:off x="2229" y="214"/>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38" name="直接连接符 60422"/>
            <p:cNvSpPr/>
            <p:nvPr/>
          </p:nvSpPr>
          <p:spPr>
            <a:xfrm>
              <a:off x="2229" y="3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39" name="直接连接符 60423"/>
            <p:cNvSpPr/>
            <p:nvPr/>
          </p:nvSpPr>
          <p:spPr>
            <a:xfrm>
              <a:off x="2424"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40" name="直接连接符 60424"/>
            <p:cNvSpPr/>
            <p:nvPr/>
          </p:nvSpPr>
          <p:spPr>
            <a:xfrm>
              <a:off x="2627"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41" name="文本框 60425"/>
            <p:cNvSpPr txBox="1"/>
            <p:nvPr/>
          </p:nvSpPr>
          <p:spPr>
            <a:xfrm>
              <a:off x="22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642" name="文本框 60426"/>
            <p:cNvSpPr txBox="1"/>
            <p:nvPr/>
          </p:nvSpPr>
          <p:spPr>
            <a:xfrm>
              <a:off x="2449" y="16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9643" name="文本框 60427"/>
            <p:cNvSpPr txBox="1"/>
            <p:nvPr/>
          </p:nvSpPr>
          <p:spPr>
            <a:xfrm>
              <a:off x="26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0429" name="矩形 60428"/>
            <p:cNvSpPr/>
            <p:nvPr/>
          </p:nvSpPr>
          <p:spPr>
            <a:xfrm>
              <a:off x="2246" y="1011"/>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45" name="直接连接符 60429"/>
            <p:cNvSpPr/>
            <p:nvPr/>
          </p:nvSpPr>
          <p:spPr>
            <a:xfrm>
              <a:off x="2441"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46" name="直接连接符 60430"/>
            <p:cNvSpPr/>
            <p:nvPr/>
          </p:nvSpPr>
          <p:spPr>
            <a:xfrm>
              <a:off x="2646"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47" name="文本框 60431"/>
            <p:cNvSpPr txBox="1"/>
            <p:nvPr/>
          </p:nvSpPr>
          <p:spPr>
            <a:xfrm>
              <a:off x="2261"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9648" name="文本框 60432"/>
            <p:cNvSpPr txBox="1"/>
            <p:nvPr/>
          </p:nvSpPr>
          <p:spPr>
            <a:xfrm>
              <a:off x="2457" y="988"/>
              <a:ext cx="239"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9649" name="文本框 60433"/>
            <p:cNvSpPr txBox="1"/>
            <p:nvPr/>
          </p:nvSpPr>
          <p:spPr>
            <a:xfrm>
              <a:off x="2646"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60435" name="矩形 60434"/>
            <p:cNvSpPr/>
            <p:nvPr/>
          </p:nvSpPr>
          <p:spPr>
            <a:xfrm>
              <a:off x="771" y="1001"/>
              <a:ext cx="605"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51" name="直接连接符 60435"/>
            <p:cNvSpPr/>
            <p:nvPr/>
          </p:nvSpPr>
          <p:spPr>
            <a:xfrm>
              <a:off x="771" y="1169"/>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52" name="直接连接符 60436"/>
            <p:cNvSpPr/>
            <p:nvPr/>
          </p:nvSpPr>
          <p:spPr>
            <a:xfrm>
              <a:off x="966"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53" name="直接连接符 60437"/>
            <p:cNvSpPr/>
            <p:nvPr/>
          </p:nvSpPr>
          <p:spPr>
            <a:xfrm>
              <a:off x="1171"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54" name="文本框 60438"/>
            <p:cNvSpPr txBox="1"/>
            <p:nvPr/>
          </p:nvSpPr>
          <p:spPr>
            <a:xfrm>
              <a:off x="786" y="952"/>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655" name="文本框 60439"/>
            <p:cNvSpPr txBox="1"/>
            <p:nvPr/>
          </p:nvSpPr>
          <p:spPr>
            <a:xfrm>
              <a:off x="991" y="955"/>
              <a:ext cx="241"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9656" name="文本框 60440"/>
            <p:cNvSpPr txBox="1"/>
            <p:nvPr/>
          </p:nvSpPr>
          <p:spPr>
            <a:xfrm>
              <a:off x="1196" y="96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0442" name="矩形 60441"/>
            <p:cNvSpPr/>
            <p:nvPr/>
          </p:nvSpPr>
          <p:spPr>
            <a:xfrm>
              <a:off x="3098" y="1798"/>
              <a:ext cx="450"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58" name="直接连接符 60442"/>
            <p:cNvSpPr/>
            <p:nvPr/>
          </p:nvSpPr>
          <p:spPr>
            <a:xfrm>
              <a:off x="3294"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59" name="文本框 60443"/>
            <p:cNvSpPr txBox="1"/>
            <p:nvPr/>
          </p:nvSpPr>
          <p:spPr>
            <a:xfrm>
              <a:off x="3126" y="1763"/>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660" name="文本框 60444"/>
            <p:cNvSpPr txBox="1"/>
            <p:nvPr/>
          </p:nvSpPr>
          <p:spPr>
            <a:xfrm>
              <a:off x="3324" y="1767"/>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60446" name="矩形 60445"/>
            <p:cNvSpPr/>
            <p:nvPr/>
          </p:nvSpPr>
          <p:spPr>
            <a:xfrm>
              <a:off x="1356" y="1800"/>
              <a:ext cx="454"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62" name="直接连接符 60446"/>
            <p:cNvSpPr/>
            <p:nvPr/>
          </p:nvSpPr>
          <p:spPr>
            <a:xfrm>
              <a:off x="1562"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63" name="文本框 60447"/>
            <p:cNvSpPr txBox="1"/>
            <p:nvPr/>
          </p:nvSpPr>
          <p:spPr>
            <a:xfrm>
              <a:off x="1388" y="1753"/>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9664" name="文本框 60448"/>
            <p:cNvSpPr txBox="1"/>
            <p:nvPr/>
          </p:nvSpPr>
          <p:spPr>
            <a:xfrm>
              <a:off x="1605" y="175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h</a:t>
              </a:r>
              <a:endParaRPr lang="en-US" altLang="zh-CN">
                <a:solidFill>
                  <a:schemeClr val="tx1"/>
                </a:solidFill>
                <a:latin typeface="Times New Roman" panose="02020603050405020304" charset="0"/>
                <a:ea typeface="宋体" panose="02010600030101010101" pitchFamily="2" charset="-122"/>
              </a:endParaRPr>
            </a:p>
          </p:txBody>
        </p:sp>
        <p:sp>
          <p:nvSpPr>
            <p:cNvPr id="60450" name="矩形 60449"/>
            <p:cNvSpPr/>
            <p:nvPr/>
          </p:nvSpPr>
          <p:spPr>
            <a:xfrm>
              <a:off x="2229" y="1807"/>
              <a:ext cx="603"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66" name="直接连接符 60450"/>
            <p:cNvSpPr/>
            <p:nvPr/>
          </p:nvSpPr>
          <p:spPr>
            <a:xfrm>
              <a:off x="2229" y="19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67" name="直接连接符 60451"/>
            <p:cNvSpPr/>
            <p:nvPr/>
          </p:nvSpPr>
          <p:spPr>
            <a:xfrm>
              <a:off x="2424"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68" name="文本框 60452"/>
            <p:cNvSpPr txBox="1"/>
            <p:nvPr/>
          </p:nvSpPr>
          <p:spPr>
            <a:xfrm>
              <a:off x="2261"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j</a:t>
              </a:r>
              <a:endParaRPr lang="en-US" altLang="zh-CN">
                <a:solidFill>
                  <a:schemeClr val="tx1"/>
                </a:solidFill>
                <a:latin typeface="Times New Roman" panose="02020603050405020304" charset="0"/>
                <a:ea typeface="宋体" panose="02010600030101010101" pitchFamily="2" charset="-122"/>
              </a:endParaRPr>
            </a:p>
          </p:txBody>
        </p:sp>
        <p:sp>
          <p:nvSpPr>
            <p:cNvPr id="69669" name="文本框 60453"/>
            <p:cNvSpPr txBox="1"/>
            <p:nvPr/>
          </p:nvSpPr>
          <p:spPr>
            <a:xfrm>
              <a:off x="2444" y="1790"/>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m</a:t>
              </a:r>
              <a:endParaRPr lang="en-US" altLang="zh-CN">
                <a:solidFill>
                  <a:schemeClr val="tx1"/>
                </a:solidFill>
                <a:latin typeface="Times New Roman" panose="02020603050405020304" charset="0"/>
                <a:ea typeface="宋体" panose="02010600030101010101" pitchFamily="2" charset="-122"/>
              </a:endParaRPr>
            </a:p>
          </p:txBody>
        </p:sp>
        <p:sp>
          <p:nvSpPr>
            <p:cNvPr id="69670" name="文本框 60454"/>
            <p:cNvSpPr txBox="1"/>
            <p:nvPr/>
          </p:nvSpPr>
          <p:spPr>
            <a:xfrm>
              <a:off x="2672"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r</a:t>
              </a:r>
              <a:endParaRPr lang="en-US" altLang="zh-CN">
                <a:solidFill>
                  <a:schemeClr val="tx1"/>
                </a:solidFill>
                <a:latin typeface="Times New Roman" panose="02020603050405020304" charset="0"/>
                <a:ea typeface="宋体" panose="02010600030101010101" pitchFamily="2" charset="-122"/>
              </a:endParaRPr>
            </a:p>
          </p:txBody>
        </p:sp>
        <p:sp>
          <p:nvSpPr>
            <p:cNvPr id="69671" name="直接连接符 60455"/>
            <p:cNvSpPr/>
            <p:nvPr/>
          </p:nvSpPr>
          <p:spPr>
            <a:xfrm>
              <a:off x="2627"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0457" name="矩形 60456"/>
            <p:cNvSpPr/>
            <p:nvPr/>
          </p:nvSpPr>
          <p:spPr>
            <a:xfrm>
              <a:off x="4022" y="1011"/>
              <a:ext cx="401"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73" name="直接连接符 60457"/>
            <p:cNvSpPr/>
            <p:nvPr/>
          </p:nvSpPr>
          <p:spPr>
            <a:xfrm>
              <a:off x="4217"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74" name="直接连接符 60458"/>
            <p:cNvSpPr/>
            <p:nvPr/>
          </p:nvSpPr>
          <p:spPr>
            <a:xfrm>
              <a:off x="4423"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75" name="文本框 60459"/>
            <p:cNvSpPr txBox="1"/>
            <p:nvPr/>
          </p:nvSpPr>
          <p:spPr>
            <a:xfrm>
              <a:off x="4029" y="960"/>
              <a:ext cx="240"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g</a:t>
              </a:r>
              <a:endParaRPr lang="en-US" altLang="zh-CN">
                <a:solidFill>
                  <a:schemeClr val="tx1"/>
                </a:solidFill>
                <a:latin typeface="Times New Roman" panose="02020603050405020304" charset="0"/>
                <a:ea typeface="宋体" panose="02010600030101010101" pitchFamily="2" charset="-122"/>
              </a:endParaRPr>
            </a:p>
          </p:txBody>
        </p:sp>
        <p:sp>
          <p:nvSpPr>
            <p:cNvPr id="69676" name="文本框 60460"/>
            <p:cNvSpPr txBox="1"/>
            <p:nvPr/>
          </p:nvSpPr>
          <p:spPr>
            <a:xfrm>
              <a:off x="4217" y="964"/>
              <a:ext cx="241"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677" name="直接连接符 60461"/>
            <p:cNvSpPr/>
            <p:nvPr/>
          </p:nvSpPr>
          <p:spPr>
            <a:xfrm>
              <a:off x="4022" y="1178"/>
              <a:ext cx="401"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0463" name="矩形 60462"/>
            <p:cNvSpPr/>
            <p:nvPr/>
          </p:nvSpPr>
          <p:spPr>
            <a:xfrm>
              <a:off x="336" y="1789"/>
              <a:ext cx="401"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679" name="直接连接符 60463"/>
            <p:cNvSpPr/>
            <p:nvPr/>
          </p:nvSpPr>
          <p:spPr>
            <a:xfrm>
              <a:off x="531"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0" name="直接连接符 60464"/>
            <p:cNvSpPr/>
            <p:nvPr/>
          </p:nvSpPr>
          <p:spPr>
            <a:xfrm>
              <a:off x="737"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1" name="文本框 60465"/>
            <p:cNvSpPr txBox="1"/>
            <p:nvPr/>
          </p:nvSpPr>
          <p:spPr>
            <a:xfrm>
              <a:off x="343" y="1747"/>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682" name="文本框 60466"/>
            <p:cNvSpPr txBox="1"/>
            <p:nvPr/>
          </p:nvSpPr>
          <p:spPr>
            <a:xfrm>
              <a:off x="531" y="1743"/>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9683" name="直接连接符 60467"/>
            <p:cNvSpPr/>
            <p:nvPr/>
          </p:nvSpPr>
          <p:spPr>
            <a:xfrm>
              <a:off x="2539" y="492"/>
              <a:ext cx="0"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4" name="直接连接符 60468"/>
            <p:cNvSpPr/>
            <p:nvPr/>
          </p:nvSpPr>
          <p:spPr>
            <a:xfrm flipH="1">
              <a:off x="1056" y="492"/>
              <a:ext cx="1261"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5" name="直接连接符 60469"/>
            <p:cNvSpPr/>
            <p:nvPr/>
          </p:nvSpPr>
          <p:spPr>
            <a:xfrm>
              <a:off x="2751" y="492"/>
              <a:ext cx="1466"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6" name="直接连接符 60470"/>
            <p:cNvSpPr/>
            <p:nvPr/>
          </p:nvSpPr>
          <p:spPr>
            <a:xfrm flipH="1">
              <a:off x="531" y="1270"/>
              <a:ext cx="337"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7" name="直接连接符 60471"/>
            <p:cNvSpPr/>
            <p:nvPr/>
          </p:nvSpPr>
          <p:spPr>
            <a:xfrm>
              <a:off x="2539" y="1270"/>
              <a:ext cx="0" cy="53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8" name="直接连接符 60472"/>
            <p:cNvSpPr/>
            <p:nvPr/>
          </p:nvSpPr>
          <p:spPr>
            <a:xfrm flipH="1">
              <a:off x="1659" y="1270"/>
              <a:ext cx="658" cy="528"/>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689" name="直接连接符 60473"/>
            <p:cNvSpPr/>
            <p:nvPr/>
          </p:nvSpPr>
          <p:spPr>
            <a:xfrm>
              <a:off x="2751" y="1270"/>
              <a:ext cx="640" cy="52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0475" name="椭圆 60474"/>
            <p:cNvSpPr/>
            <p:nvPr/>
          </p:nvSpPr>
          <p:spPr>
            <a:xfrm>
              <a:off x="817" y="1882"/>
              <a:ext cx="149"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76" name="椭圆 60475"/>
            <p:cNvSpPr/>
            <p:nvPr/>
          </p:nvSpPr>
          <p:spPr>
            <a:xfrm>
              <a:off x="1056"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77" name="椭圆 60476"/>
            <p:cNvSpPr/>
            <p:nvPr/>
          </p:nvSpPr>
          <p:spPr>
            <a:xfrm>
              <a:off x="34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78" name="椭圆 60477"/>
            <p:cNvSpPr/>
            <p:nvPr/>
          </p:nvSpPr>
          <p:spPr>
            <a:xfrm>
              <a:off x="64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79" name="椭圆 60478"/>
            <p:cNvSpPr/>
            <p:nvPr/>
          </p:nvSpPr>
          <p:spPr>
            <a:xfrm>
              <a:off x="1349"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0" name="椭圆 60479"/>
            <p:cNvSpPr/>
            <p:nvPr/>
          </p:nvSpPr>
          <p:spPr>
            <a:xfrm>
              <a:off x="1579"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1" name="椭圆 60480"/>
            <p:cNvSpPr/>
            <p:nvPr/>
          </p:nvSpPr>
          <p:spPr>
            <a:xfrm>
              <a:off x="216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2" name="椭圆 60481"/>
            <p:cNvSpPr/>
            <p:nvPr/>
          </p:nvSpPr>
          <p:spPr>
            <a:xfrm>
              <a:off x="2451" y="2409"/>
              <a:ext cx="150"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3" name="椭圆 60482"/>
            <p:cNvSpPr/>
            <p:nvPr/>
          </p:nvSpPr>
          <p:spPr>
            <a:xfrm>
              <a:off x="2680"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4" name="椭圆 60483"/>
            <p:cNvSpPr/>
            <p:nvPr/>
          </p:nvSpPr>
          <p:spPr>
            <a:xfrm>
              <a:off x="312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5" name="椭圆 60484"/>
            <p:cNvSpPr/>
            <p:nvPr/>
          </p:nvSpPr>
          <p:spPr>
            <a:xfrm>
              <a:off x="3418"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6" name="椭圆 60485"/>
            <p:cNvSpPr/>
            <p:nvPr/>
          </p:nvSpPr>
          <p:spPr>
            <a:xfrm>
              <a:off x="4031"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0487" name="椭圆 60486"/>
            <p:cNvSpPr/>
            <p:nvPr/>
          </p:nvSpPr>
          <p:spPr>
            <a:xfrm>
              <a:off x="4297" y="1882"/>
              <a:ext cx="152"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703" name="直接连接符 60487"/>
            <p:cNvSpPr/>
            <p:nvPr/>
          </p:nvSpPr>
          <p:spPr>
            <a:xfrm flipH="1">
              <a:off x="922" y="1270"/>
              <a:ext cx="134"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4" name="直接连接符 60488"/>
            <p:cNvSpPr/>
            <p:nvPr/>
          </p:nvSpPr>
          <p:spPr>
            <a:xfrm flipH="1">
              <a:off x="1171" y="1270"/>
              <a:ext cx="115"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5" name="直接连接符 60489"/>
            <p:cNvSpPr/>
            <p:nvPr/>
          </p:nvSpPr>
          <p:spPr>
            <a:xfrm>
              <a:off x="424" y="2029"/>
              <a:ext cx="0"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6" name="直接连接符 60490"/>
            <p:cNvSpPr/>
            <p:nvPr/>
          </p:nvSpPr>
          <p:spPr>
            <a:xfrm>
              <a:off x="622" y="2029"/>
              <a:ext cx="115"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7" name="直接连接符 60491"/>
            <p:cNvSpPr/>
            <p:nvPr/>
          </p:nvSpPr>
          <p:spPr>
            <a:xfrm>
              <a:off x="1437"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8" name="直接连接符 60492"/>
            <p:cNvSpPr/>
            <p:nvPr/>
          </p:nvSpPr>
          <p:spPr>
            <a:xfrm>
              <a:off x="1659"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09" name="直接连接符 60493"/>
            <p:cNvSpPr/>
            <p:nvPr/>
          </p:nvSpPr>
          <p:spPr>
            <a:xfrm>
              <a:off x="2539" y="2076"/>
              <a:ext cx="0" cy="34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0" name="直接连接符 60494"/>
            <p:cNvSpPr/>
            <p:nvPr/>
          </p:nvSpPr>
          <p:spPr>
            <a:xfrm flipH="1">
              <a:off x="2246" y="2076"/>
              <a:ext cx="71"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1" name="直接连接符 60495"/>
            <p:cNvSpPr/>
            <p:nvPr/>
          </p:nvSpPr>
          <p:spPr>
            <a:xfrm>
              <a:off x="2751"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2" name="直接连接符 60496"/>
            <p:cNvSpPr/>
            <p:nvPr/>
          </p:nvSpPr>
          <p:spPr>
            <a:xfrm>
              <a:off x="3205"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3" name="直接连接符 60497"/>
            <p:cNvSpPr/>
            <p:nvPr/>
          </p:nvSpPr>
          <p:spPr>
            <a:xfrm>
              <a:off x="3391" y="2076"/>
              <a:ext cx="108"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4" name="直接连接符 60498"/>
            <p:cNvSpPr/>
            <p:nvPr/>
          </p:nvSpPr>
          <p:spPr>
            <a:xfrm>
              <a:off x="4120" y="1270"/>
              <a:ext cx="0"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5" name="直接连接符 60499"/>
            <p:cNvSpPr/>
            <p:nvPr/>
          </p:nvSpPr>
          <p:spPr>
            <a:xfrm>
              <a:off x="4297" y="1270"/>
              <a:ext cx="71"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6" name="直接连接符 60500"/>
            <p:cNvSpPr/>
            <p:nvPr/>
          </p:nvSpPr>
          <p:spPr>
            <a:xfrm>
              <a:off x="2261" y="1193"/>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17" name="文本框 60501"/>
            <p:cNvSpPr txBox="1"/>
            <p:nvPr/>
          </p:nvSpPr>
          <p:spPr>
            <a:xfrm>
              <a:off x="182"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id=13</a:t>
              </a:r>
              <a:endParaRPr lang="en-US" altLang="zh-CN">
                <a:solidFill>
                  <a:schemeClr val="tx1"/>
                </a:solidFill>
                <a:latin typeface="Times New Roman" panose="02020603050405020304" charset="0"/>
                <a:ea typeface="宋体" panose="02010600030101010101" pitchFamily="2" charset="-122"/>
              </a:endParaRPr>
            </a:p>
          </p:txBody>
        </p:sp>
        <p:sp>
          <p:nvSpPr>
            <p:cNvPr id="69718" name="文本框 60502"/>
            <p:cNvSpPr txBox="1"/>
            <p:nvPr/>
          </p:nvSpPr>
          <p:spPr>
            <a:xfrm>
              <a:off x="3423"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id=21</a:t>
              </a:r>
              <a:endParaRPr lang="en-US" altLang="zh-CN">
                <a:solidFill>
                  <a:schemeClr val="tx1"/>
                </a:solidFill>
                <a:latin typeface="Times New Roman" panose="02020603050405020304" charset="0"/>
                <a:ea typeface="宋体" panose="02010600030101010101" pitchFamily="2" charset="-122"/>
              </a:endParaRPr>
            </a:p>
          </p:txBody>
        </p:sp>
        <p:sp>
          <p:nvSpPr>
            <p:cNvPr id="69719" name="文本框 60503"/>
            <p:cNvSpPr txBox="1"/>
            <p:nvPr/>
          </p:nvSpPr>
          <p:spPr>
            <a:xfrm>
              <a:off x="546"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id=14</a:t>
              </a:r>
              <a:endParaRPr lang="en-US" altLang="zh-CN">
                <a:solidFill>
                  <a:schemeClr val="tx1"/>
                </a:solidFill>
                <a:latin typeface="Times New Roman" panose="02020603050405020304" charset="0"/>
                <a:ea typeface="宋体" panose="02010600030101010101" pitchFamily="2" charset="-122"/>
              </a:endParaRPr>
            </a:p>
          </p:txBody>
        </p:sp>
        <p:sp>
          <p:nvSpPr>
            <p:cNvPr id="69720" name="文本框 60504"/>
            <p:cNvSpPr txBox="1"/>
            <p:nvPr/>
          </p:nvSpPr>
          <p:spPr>
            <a:xfrm>
              <a:off x="109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id=15</a:t>
              </a:r>
              <a:endParaRPr lang="en-US" altLang="zh-CN">
                <a:solidFill>
                  <a:schemeClr val="tx1"/>
                </a:solidFill>
                <a:latin typeface="Times New Roman" panose="02020603050405020304" charset="0"/>
                <a:ea typeface="宋体" panose="02010600030101010101" pitchFamily="2" charset="-122"/>
              </a:endParaRPr>
            </a:p>
          </p:txBody>
        </p:sp>
        <p:sp>
          <p:nvSpPr>
            <p:cNvPr id="69721" name="文本框 60505"/>
            <p:cNvSpPr txBox="1"/>
            <p:nvPr/>
          </p:nvSpPr>
          <p:spPr>
            <a:xfrm>
              <a:off x="150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id=16</a:t>
              </a:r>
              <a:endParaRPr lang="en-US" altLang="zh-CN">
                <a:solidFill>
                  <a:schemeClr val="tx1"/>
                </a:solidFill>
                <a:latin typeface="Times New Roman" panose="02020603050405020304" charset="0"/>
                <a:ea typeface="宋体" panose="02010600030101010101" pitchFamily="2" charset="-122"/>
              </a:endParaRPr>
            </a:p>
          </p:txBody>
        </p:sp>
        <p:sp>
          <p:nvSpPr>
            <p:cNvPr id="69722" name="文本框 60506"/>
            <p:cNvSpPr txBox="1"/>
            <p:nvPr/>
          </p:nvSpPr>
          <p:spPr>
            <a:xfrm>
              <a:off x="1911" y="2600"/>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id=17</a:t>
              </a:r>
              <a:endParaRPr lang="en-US" altLang="zh-CN">
                <a:solidFill>
                  <a:schemeClr val="tx1"/>
                </a:solidFill>
                <a:latin typeface="Times New Roman" panose="02020603050405020304" charset="0"/>
                <a:ea typeface="宋体" panose="02010600030101010101" pitchFamily="2" charset="-122"/>
              </a:endParaRPr>
            </a:p>
          </p:txBody>
        </p:sp>
        <p:sp>
          <p:nvSpPr>
            <p:cNvPr id="69723" name="文本框 60507"/>
            <p:cNvSpPr txBox="1"/>
            <p:nvPr/>
          </p:nvSpPr>
          <p:spPr>
            <a:xfrm>
              <a:off x="2274"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id=18</a:t>
              </a:r>
              <a:endParaRPr lang="en-US" altLang="zh-CN">
                <a:solidFill>
                  <a:schemeClr val="tx1"/>
                </a:solidFill>
                <a:latin typeface="Times New Roman" panose="02020603050405020304" charset="0"/>
                <a:ea typeface="宋体" panose="02010600030101010101" pitchFamily="2" charset="-122"/>
              </a:endParaRPr>
            </a:p>
          </p:txBody>
        </p:sp>
        <p:sp>
          <p:nvSpPr>
            <p:cNvPr id="69724" name="文本框 60508"/>
            <p:cNvSpPr txBox="1"/>
            <p:nvPr/>
          </p:nvSpPr>
          <p:spPr>
            <a:xfrm>
              <a:off x="2638"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id=19</a:t>
              </a:r>
              <a:endParaRPr lang="en-US" altLang="zh-CN">
                <a:solidFill>
                  <a:schemeClr val="tx1"/>
                </a:solidFill>
                <a:latin typeface="Times New Roman" panose="02020603050405020304" charset="0"/>
                <a:ea typeface="宋体" panose="02010600030101010101" pitchFamily="2" charset="-122"/>
              </a:endParaRPr>
            </a:p>
          </p:txBody>
        </p:sp>
        <p:sp>
          <p:nvSpPr>
            <p:cNvPr id="69725" name="文本框 60509"/>
            <p:cNvSpPr txBox="1"/>
            <p:nvPr/>
          </p:nvSpPr>
          <p:spPr>
            <a:xfrm>
              <a:off x="3048"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id=20</a:t>
              </a:r>
              <a:endParaRPr lang="en-US" altLang="zh-CN">
                <a:solidFill>
                  <a:schemeClr val="tx1"/>
                </a:solidFill>
                <a:latin typeface="Times New Roman" panose="02020603050405020304" charset="0"/>
                <a:ea typeface="宋体" panose="02010600030101010101" pitchFamily="2" charset="-122"/>
              </a:endParaRPr>
            </a:p>
          </p:txBody>
        </p:sp>
        <p:sp>
          <p:nvSpPr>
            <p:cNvPr id="69726" name="文本框 60510"/>
            <p:cNvSpPr txBox="1"/>
            <p:nvPr/>
          </p:nvSpPr>
          <p:spPr>
            <a:xfrm>
              <a:off x="1866" y="25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a:t>
              </a:r>
              <a:endParaRPr lang="en-US" altLang="zh-CN">
                <a:solidFill>
                  <a:schemeClr val="tx1"/>
                </a:solidFill>
                <a:latin typeface="Times New Roman" panose="02020603050405020304" charset="0"/>
                <a:ea typeface="宋体" panose="02010600030101010101" pitchFamily="2" charset="-122"/>
              </a:endParaRPr>
            </a:p>
          </p:txBody>
        </p:sp>
        <p:sp>
          <p:nvSpPr>
            <p:cNvPr id="69727" name="文本框 60511"/>
            <p:cNvSpPr txBox="1"/>
            <p:nvPr/>
          </p:nvSpPr>
          <p:spPr>
            <a:xfrm>
              <a:off x="409" y="1023"/>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id=2</a:t>
              </a:r>
              <a:endParaRPr lang="en-US" altLang="zh-CN">
                <a:solidFill>
                  <a:schemeClr val="tx1"/>
                </a:solidFill>
                <a:latin typeface="Times New Roman" panose="02020603050405020304" charset="0"/>
                <a:ea typeface="宋体" panose="02010600030101010101" pitchFamily="2" charset="-122"/>
              </a:endParaRPr>
            </a:p>
          </p:txBody>
        </p:sp>
        <p:sp>
          <p:nvSpPr>
            <p:cNvPr id="69728" name="文本框 60512"/>
            <p:cNvSpPr txBox="1"/>
            <p:nvPr/>
          </p:nvSpPr>
          <p:spPr>
            <a:xfrm>
              <a:off x="1911" y="106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id=3</a:t>
              </a:r>
              <a:endParaRPr lang="en-US" altLang="zh-CN">
                <a:solidFill>
                  <a:schemeClr val="tx1"/>
                </a:solidFill>
                <a:latin typeface="Times New Roman" panose="02020603050405020304" charset="0"/>
                <a:ea typeface="宋体" panose="02010600030101010101" pitchFamily="2" charset="-122"/>
              </a:endParaRPr>
            </a:p>
          </p:txBody>
        </p:sp>
        <p:sp>
          <p:nvSpPr>
            <p:cNvPr id="69729" name="文本框 60513"/>
            <p:cNvSpPr txBox="1"/>
            <p:nvPr/>
          </p:nvSpPr>
          <p:spPr>
            <a:xfrm>
              <a:off x="3639" y="1066"/>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id=4</a:t>
              </a:r>
              <a:endParaRPr lang="en-US" altLang="zh-CN">
                <a:solidFill>
                  <a:schemeClr val="tx1"/>
                </a:solidFill>
                <a:latin typeface="Times New Roman" panose="02020603050405020304" charset="0"/>
                <a:ea typeface="宋体" panose="02010600030101010101" pitchFamily="2" charset="-122"/>
              </a:endParaRPr>
            </a:p>
          </p:txBody>
        </p:sp>
        <p:sp>
          <p:nvSpPr>
            <p:cNvPr id="69730" name="文本框 60514"/>
            <p:cNvSpPr txBox="1"/>
            <p:nvPr/>
          </p:nvSpPr>
          <p:spPr>
            <a:xfrm>
              <a:off x="3866" y="2089"/>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id=11</a:t>
              </a:r>
              <a:endParaRPr lang="en-US" altLang="zh-CN">
                <a:solidFill>
                  <a:schemeClr val="tx1"/>
                </a:solidFill>
                <a:latin typeface="Times New Roman" panose="02020603050405020304" charset="0"/>
                <a:ea typeface="宋体" panose="02010600030101010101" pitchFamily="2" charset="-122"/>
              </a:endParaRPr>
            </a:p>
          </p:txBody>
        </p:sp>
        <p:sp>
          <p:nvSpPr>
            <p:cNvPr id="69731" name="文本框 60515"/>
            <p:cNvSpPr txBox="1"/>
            <p:nvPr/>
          </p:nvSpPr>
          <p:spPr>
            <a:xfrm>
              <a:off x="4276" y="2089"/>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id=12</a:t>
              </a:r>
              <a:endParaRPr lang="en-US" altLang="zh-CN">
                <a:solidFill>
                  <a:schemeClr val="tx1"/>
                </a:solidFill>
                <a:latin typeface="Times New Roman" panose="02020603050405020304" charset="0"/>
                <a:ea typeface="宋体" panose="02010600030101010101" pitchFamily="2" charset="-122"/>
              </a:endParaRPr>
            </a:p>
          </p:txBody>
        </p:sp>
        <p:sp>
          <p:nvSpPr>
            <p:cNvPr id="69732" name="文本框 60516"/>
            <p:cNvSpPr txBox="1"/>
            <p:nvPr/>
          </p:nvSpPr>
          <p:spPr>
            <a:xfrm>
              <a:off x="0" y="1832"/>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id=5</a:t>
              </a:r>
              <a:endParaRPr lang="en-US" altLang="zh-CN">
                <a:solidFill>
                  <a:schemeClr val="tx1"/>
                </a:solidFill>
                <a:latin typeface="Times New Roman" panose="02020603050405020304" charset="0"/>
                <a:ea typeface="宋体" panose="02010600030101010101" pitchFamily="2" charset="-122"/>
              </a:endParaRPr>
            </a:p>
          </p:txBody>
        </p:sp>
        <p:sp>
          <p:nvSpPr>
            <p:cNvPr id="69733" name="文本框 60517"/>
            <p:cNvSpPr txBox="1"/>
            <p:nvPr/>
          </p:nvSpPr>
          <p:spPr>
            <a:xfrm>
              <a:off x="1337" y="1617"/>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id=8</a:t>
              </a:r>
              <a:endParaRPr lang="en-US" altLang="zh-CN">
                <a:solidFill>
                  <a:schemeClr val="tx1"/>
                </a:solidFill>
                <a:latin typeface="Times New Roman" panose="02020603050405020304" charset="0"/>
                <a:ea typeface="宋体" panose="02010600030101010101" pitchFamily="2" charset="-122"/>
              </a:endParaRPr>
            </a:p>
          </p:txBody>
        </p:sp>
        <p:sp>
          <p:nvSpPr>
            <p:cNvPr id="69734" name="文本框 60518"/>
            <p:cNvSpPr txBox="1"/>
            <p:nvPr/>
          </p:nvSpPr>
          <p:spPr>
            <a:xfrm>
              <a:off x="2092" y="1604"/>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id=9</a:t>
              </a:r>
              <a:endParaRPr lang="en-US" altLang="zh-CN">
                <a:solidFill>
                  <a:schemeClr val="tx1"/>
                </a:solidFill>
                <a:latin typeface="Times New Roman" panose="02020603050405020304" charset="0"/>
                <a:ea typeface="宋体" panose="02010600030101010101" pitchFamily="2" charset="-122"/>
              </a:endParaRPr>
            </a:p>
          </p:txBody>
        </p:sp>
        <p:sp>
          <p:nvSpPr>
            <p:cNvPr id="69735" name="文本框 60519"/>
            <p:cNvSpPr txBox="1"/>
            <p:nvPr/>
          </p:nvSpPr>
          <p:spPr>
            <a:xfrm>
              <a:off x="3412" y="1612"/>
              <a:ext cx="408"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id=10</a:t>
              </a:r>
              <a:endParaRPr lang="en-US" altLang="zh-CN">
                <a:solidFill>
                  <a:schemeClr val="tx1"/>
                </a:solidFill>
                <a:latin typeface="Times New Roman" panose="02020603050405020304" charset="0"/>
                <a:ea typeface="宋体" panose="02010600030101010101" pitchFamily="2" charset="-122"/>
              </a:endParaRPr>
            </a:p>
          </p:txBody>
        </p:sp>
        <p:sp>
          <p:nvSpPr>
            <p:cNvPr id="69736" name="文本框 60520"/>
            <p:cNvSpPr txBox="1"/>
            <p:nvPr/>
          </p:nvSpPr>
          <p:spPr>
            <a:xfrm>
              <a:off x="727" y="2004"/>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id=6</a:t>
              </a:r>
              <a:endParaRPr lang="en-US" altLang="zh-CN">
                <a:solidFill>
                  <a:schemeClr val="tx1"/>
                </a:solidFill>
                <a:latin typeface="Times New Roman" panose="02020603050405020304" charset="0"/>
                <a:ea typeface="宋体" panose="02010600030101010101" pitchFamily="2" charset="-122"/>
              </a:endParaRPr>
            </a:p>
          </p:txBody>
        </p:sp>
        <p:sp>
          <p:nvSpPr>
            <p:cNvPr id="69737" name="文本框 60521"/>
            <p:cNvSpPr txBox="1"/>
            <p:nvPr/>
          </p:nvSpPr>
          <p:spPr>
            <a:xfrm>
              <a:off x="1046" y="2004"/>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anose="02010600030101010101" pitchFamily="2" charset="-122"/>
                </a:rPr>
                <a:t>id=7</a:t>
              </a:r>
              <a:endParaRPr lang="en-US" altLang="zh-CN">
                <a:solidFill>
                  <a:schemeClr val="tx1"/>
                </a:solidFill>
                <a:latin typeface="Times New Roman" panose="02020603050405020304" charset="0"/>
                <a:ea typeface="宋体" panose="02010600030101010101" pitchFamily="2" charset="-122"/>
              </a:endParaRPr>
            </a:p>
          </p:txBody>
        </p:sp>
        <p:sp>
          <p:nvSpPr>
            <p:cNvPr id="69738" name="文本框 60522"/>
            <p:cNvSpPr txBox="1"/>
            <p:nvPr/>
          </p:nvSpPr>
          <p:spPr>
            <a:xfrm>
              <a:off x="2232" y="0"/>
              <a:ext cx="677" cy="256"/>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根目录 </a:t>
              </a:r>
              <a:r>
                <a:rPr lang="en-US" altLang="zh-CN">
                  <a:solidFill>
                    <a:schemeClr val="tx1"/>
                  </a:solidFill>
                  <a:latin typeface="Arial" panose="02080604020202020204" pitchFamily="3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 </a:t>
              </a:r>
              <a:endParaRPr lang="en-US" altLang="zh-CN">
                <a:solidFill>
                  <a:schemeClr val="tx1"/>
                </a:solidFill>
                <a:latin typeface="Times New Roman" panose="02020603050405020304" charset="0"/>
                <a:ea typeface="宋体" panose="02010600030101010101" pitchFamily="2" charset="-122"/>
              </a:endParaRPr>
            </a:p>
          </p:txBody>
        </p:sp>
        <p:sp>
          <p:nvSpPr>
            <p:cNvPr id="69739" name="文本框 60523"/>
            <p:cNvSpPr txBox="1"/>
            <p:nvPr/>
          </p:nvSpPr>
          <p:spPr>
            <a:xfrm>
              <a:off x="637"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740" name="文本框 60524"/>
            <p:cNvSpPr txBox="1"/>
            <p:nvPr/>
          </p:nvSpPr>
          <p:spPr>
            <a:xfrm>
              <a:off x="1956" y="768"/>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b</a:t>
              </a:r>
              <a:endParaRPr lang="en-US" altLang="zh-CN">
                <a:solidFill>
                  <a:schemeClr val="tx1"/>
                </a:solidFill>
                <a:latin typeface="Times New Roman" panose="02020603050405020304" charset="0"/>
                <a:ea typeface="宋体" panose="02010600030101010101" pitchFamily="2" charset="-122"/>
              </a:endParaRPr>
            </a:p>
          </p:txBody>
        </p:sp>
        <p:sp>
          <p:nvSpPr>
            <p:cNvPr id="69741" name="文本框 60525"/>
            <p:cNvSpPr txBox="1"/>
            <p:nvPr/>
          </p:nvSpPr>
          <p:spPr>
            <a:xfrm>
              <a:off x="4003"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c</a:t>
              </a:r>
              <a:endParaRPr lang="en-US" altLang="zh-CN">
                <a:solidFill>
                  <a:schemeClr val="tx1"/>
                </a:solidFill>
                <a:latin typeface="Times New Roman" panose="02020603050405020304" charset="0"/>
                <a:ea typeface="宋体" panose="02010600030101010101" pitchFamily="2" charset="-122"/>
              </a:endParaRPr>
            </a:p>
          </p:txBody>
        </p:sp>
        <p:sp>
          <p:nvSpPr>
            <p:cNvPr id="69742" name="文本框 60526"/>
            <p:cNvSpPr txBox="1"/>
            <p:nvPr/>
          </p:nvSpPr>
          <p:spPr>
            <a:xfrm>
              <a:off x="0" y="1577"/>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a</a:t>
              </a:r>
              <a:endParaRPr lang="en-US" altLang="zh-CN">
                <a:solidFill>
                  <a:schemeClr val="tx1"/>
                </a:solidFill>
                <a:latin typeface="Times New Roman" panose="02020603050405020304" charset="0"/>
                <a:ea typeface="宋体" panose="02010600030101010101" pitchFamily="2" charset="-122"/>
              </a:endParaRPr>
            </a:p>
          </p:txBody>
        </p:sp>
        <p:sp>
          <p:nvSpPr>
            <p:cNvPr id="69743" name="文本框 60527"/>
            <p:cNvSpPr txBox="1"/>
            <p:nvPr/>
          </p:nvSpPr>
          <p:spPr>
            <a:xfrm>
              <a:off x="1282" y="1490"/>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f</a:t>
              </a:r>
              <a:endParaRPr lang="en-US" altLang="zh-CN">
                <a:solidFill>
                  <a:schemeClr val="tx1"/>
                </a:solidFill>
                <a:latin typeface="Times New Roman" panose="02020603050405020304" charset="0"/>
                <a:ea typeface="宋体" panose="02010600030101010101" pitchFamily="2" charset="-122"/>
              </a:endParaRPr>
            </a:p>
          </p:txBody>
        </p:sp>
        <p:sp>
          <p:nvSpPr>
            <p:cNvPr id="69744" name="文本框 60528"/>
            <p:cNvSpPr txBox="1"/>
            <p:nvPr/>
          </p:nvSpPr>
          <p:spPr>
            <a:xfrm>
              <a:off x="2002"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e</a:t>
              </a:r>
              <a:endParaRPr lang="en-US" altLang="zh-CN">
                <a:solidFill>
                  <a:schemeClr val="tx1"/>
                </a:solidFill>
                <a:latin typeface="Times New Roman" panose="02020603050405020304" charset="0"/>
                <a:ea typeface="宋体" panose="02010600030101010101" pitchFamily="2" charset="-122"/>
              </a:endParaRPr>
            </a:p>
          </p:txBody>
        </p:sp>
        <p:sp>
          <p:nvSpPr>
            <p:cNvPr id="69745" name="文本框 60529"/>
            <p:cNvSpPr txBox="1"/>
            <p:nvPr/>
          </p:nvSpPr>
          <p:spPr>
            <a:xfrm>
              <a:off x="3209"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anose="02010600030101010101" pitchFamily="2" charset="-122"/>
                </a:rPr>
                <a:t>子目录 </a:t>
              </a:r>
              <a:r>
                <a:rPr lang="en-US" altLang="zh-CN">
                  <a:solidFill>
                    <a:schemeClr val="tx1"/>
                  </a:solidFill>
                  <a:latin typeface="Times New Roman" panose="02020603050405020304" charset="0"/>
                  <a:ea typeface="宋体" panose="02010600030101010101" pitchFamily="2" charset="-122"/>
                </a:rPr>
                <a:t>d</a:t>
              </a:r>
              <a:endParaRPr lang="en-US" altLang="zh-CN">
                <a:solidFill>
                  <a:schemeClr val="tx1"/>
                </a:solidFill>
                <a:latin typeface="Times New Roman" panose="02020603050405020304" charset="0"/>
                <a:ea typeface="宋体" panose="02010600030101010101" pitchFamily="2" charset="-122"/>
              </a:endParaRPr>
            </a:p>
          </p:txBody>
        </p:sp>
        <p:sp>
          <p:nvSpPr>
            <p:cNvPr id="69746" name="直接连接符 60530"/>
            <p:cNvSpPr/>
            <p:nvPr/>
          </p:nvSpPr>
          <p:spPr>
            <a:xfrm>
              <a:off x="1365" y="1961"/>
              <a:ext cx="45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47" name="直接连接符 60531"/>
            <p:cNvSpPr/>
            <p:nvPr/>
          </p:nvSpPr>
          <p:spPr>
            <a:xfrm>
              <a:off x="3093" y="1961"/>
              <a:ext cx="45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48" name="直接连接符 60532"/>
            <p:cNvSpPr/>
            <p:nvPr/>
          </p:nvSpPr>
          <p:spPr>
            <a:xfrm>
              <a:off x="339" y="1969"/>
              <a:ext cx="41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60534" name="矩形 60533"/>
          <p:cNvSpPr/>
          <p:nvPr/>
        </p:nvSpPr>
        <p:spPr>
          <a:xfrm>
            <a:off x="588963" y="561975"/>
            <a:ext cx="7677150" cy="530225"/>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u="none" baseline="0">
                <a:solidFill>
                  <a:schemeClr val="tx1"/>
                </a:solidFill>
                <a:latin typeface="宋体" panose="02010600030101010101" pitchFamily="2" charset="-122"/>
                <a:ea typeface="宋体" panose="02010600030101010101" pitchFamily="2" charset="-122"/>
              </a:rPr>
              <a:t>ⅰ </a:t>
            </a:r>
            <a:r>
              <a:rPr lang="zh-CN" altLang="en-US" sz="2400" u="none" baseline="0">
                <a:solidFill>
                  <a:schemeClr val="tx1"/>
                </a:solidFill>
                <a:latin typeface="Times New Roman" panose="02020603050405020304" charset="0"/>
                <a:ea typeface="宋体" panose="02010600030101010101" pitchFamily="2" charset="-122"/>
              </a:rPr>
              <a:t>例</a:t>
            </a:r>
            <a:r>
              <a:rPr lang="en-US" altLang="zh-CN" sz="2400" u="none" baseline="0">
                <a:solidFill>
                  <a:schemeClr val="tx1"/>
                </a:solidFill>
                <a:latin typeface="Times New Roman" panose="02020603050405020304" charset="0"/>
                <a:ea typeface="宋体" panose="02010600030101010101" pitchFamily="2" charset="-122"/>
              </a:rPr>
              <a:t>1</a:t>
            </a:r>
            <a:r>
              <a:rPr lang="zh-CN" altLang="en-US" sz="2400" u="none" baseline="0">
                <a:solidFill>
                  <a:schemeClr val="tx1"/>
                </a:solidFill>
                <a:latin typeface="Times New Roman" panose="02020603050405020304" charset="0"/>
                <a:ea typeface="宋体" panose="02010600030101010101" pitchFamily="2" charset="-122"/>
              </a:rPr>
              <a:t>：</a:t>
            </a:r>
            <a:r>
              <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rPr>
              <a:t>子目录</a:t>
            </a:r>
            <a:r>
              <a:rPr lang="en-US" altLang="zh-CN" sz="2400" u="none" baseline="0">
                <a:solidFill>
                  <a:schemeClr val="tx1"/>
                </a:solidFill>
                <a:latin typeface="Times New Roman" panose="02020603050405020304" charset="0"/>
                <a:ea typeface="宋体" panose="02010600030101010101" pitchFamily="2" charset="-122"/>
                <a:sym typeface="Symbol" panose="05050102010706020507" pitchFamily="2" charset="2"/>
              </a:rPr>
              <a:t>f</a:t>
            </a:r>
            <a:r>
              <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rPr>
              <a:t>中的k链接到</a:t>
            </a:r>
            <a:r>
              <a:rPr lang="zh-CN" altLang="en-US" sz="2400" u="none" baseline="0">
                <a:solidFill>
                  <a:schemeClr val="tx1"/>
                </a:solidFill>
                <a:latin typeface="Times New Roman" panose="02020603050405020304" charset="0"/>
                <a:ea typeface="宋体" panose="02010600030101010101" pitchFamily="2" charset="-122"/>
              </a:rPr>
              <a:t>子目录</a:t>
            </a:r>
            <a:r>
              <a:rPr lang="en-US" altLang="zh-CN" sz="2400" u="none" baseline="0">
                <a:solidFill>
                  <a:schemeClr val="tx1"/>
                </a:solidFill>
                <a:latin typeface="Times New Roman" panose="02020603050405020304" charset="0"/>
                <a:ea typeface="宋体" panose="02010600030101010101" pitchFamily="2" charset="-122"/>
              </a:rPr>
              <a:t>e</a:t>
            </a:r>
            <a:r>
              <a:rPr lang="zh-CN" altLang="en-US" sz="2400" u="none" baseline="0">
                <a:solidFill>
                  <a:schemeClr val="tx1"/>
                </a:solidFill>
                <a:latin typeface="Times New Roman" panose="02020603050405020304" charset="0"/>
                <a:ea typeface="宋体" panose="02010600030101010101" pitchFamily="2" charset="-122"/>
              </a:rPr>
              <a:t>中的文件</a:t>
            </a:r>
            <a:r>
              <a:rPr lang="en-US" altLang="zh-CN" sz="2400" u="none" baseline="0">
                <a:solidFill>
                  <a:schemeClr val="tx1"/>
                </a:solidFill>
                <a:latin typeface="Times New Roman" panose="02020603050405020304" charset="0"/>
                <a:ea typeface="宋体" panose="02010600030101010101" pitchFamily="2" charset="-122"/>
              </a:rPr>
              <a:t>j</a:t>
            </a:r>
            <a:endParaRPr lang="en-US" altLang="zh-CN" sz="2400" u="none" baseline="0">
              <a:solidFill>
                <a:schemeClr val="tx1"/>
              </a:solidFill>
              <a:latin typeface="Times New Roman" panose="02020603050405020304" charset="0"/>
              <a:ea typeface="宋体" panose="02010600030101010101" pitchFamily="2" charset="-122"/>
            </a:endParaRPr>
          </a:p>
        </p:txBody>
      </p:sp>
      <p:grpSp>
        <p:nvGrpSpPr>
          <p:cNvPr id="60535" name="组合 60534"/>
          <p:cNvGrpSpPr/>
          <p:nvPr/>
        </p:nvGrpSpPr>
        <p:grpSpPr>
          <a:xfrm>
            <a:off x="3446780" y="3895090"/>
            <a:ext cx="410845" cy="590550"/>
            <a:chOff x="0" y="0"/>
            <a:chExt cx="243" cy="377"/>
          </a:xfrm>
        </p:grpSpPr>
        <p:sp>
          <p:nvSpPr>
            <p:cNvPr id="60536" name="矩形 60535"/>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69752" name="直接连接符 60536"/>
            <p:cNvSpPr/>
            <p:nvPr/>
          </p:nvSpPr>
          <p:spPr>
            <a:xfrm>
              <a:off x="0" y="197"/>
              <a:ext cx="1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69753" name="文本框 60537"/>
            <p:cNvSpPr txBox="1"/>
            <p:nvPr/>
          </p:nvSpPr>
          <p:spPr>
            <a:xfrm>
              <a:off x="0" y="0"/>
              <a:ext cx="243" cy="246"/>
            </a:xfrm>
            <a:prstGeom prst="rect">
              <a:avLst/>
            </a:prstGeom>
            <a:noFill/>
            <a:ln w="9525">
              <a:noFill/>
              <a:miter/>
            </a:ln>
          </p:spPr>
          <p:txBody>
            <a:bodyPr anchor="t"/>
            <a:p>
              <a:pPr lvl="0" algn="just">
                <a:buClr>
                  <a:srgbClr val="000000"/>
                </a:buClr>
              </a:pPr>
              <a:r>
                <a:rPr lang="en-US" altLang="zh-CN" sz="1800">
                  <a:solidFill>
                    <a:srgbClr val="CC0000"/>
                  </a:solidFill>
                  <a:latin typeface="Times New Roman" panose="02020603050405020304" charset="0"/>
                  <a:ea typeface="宋体" panose="02010600030101010101" pitchFamily="2" charset="-122"/>
                </a:rPr>
                <a:t>k</a:t>
              </a:r>
              <a:endParaRPr lang="en-US" altLang="zh-CN" sz="1800">
                <a:solidFill>
                  <a:srgbClr val="CC0000"/>
                </a:solidFill>
                <a:latin typeface="Times New Roman" panose="02020603050405020304" charset="0"/>
                <a:ea typeface="宋体" panose="02010600030101010101" pitchFamily="2" charset="-122"/>
              </a:endParaRPr>
            </a:p>
          </p:txBody>
        </p:sp>
      </p:grpSp>
      <p:sp>
        <p:nvSpPr>
          <p:cNvPr id="60539" name="直接连接符 60538"/>
          <p:cNvSpPr/>
          <p:nvPr/>
        </p:nvSpPr>
        <p:spPr>
          <a:xfrm flipV="1">
            <a:off x="3627120" y="4102735"/>
            <a:ext cx="770255" cy="310515"/>
          </a:xfrm>
          <a:prstGeom prst="line">
            <a:avLst/>
          </a:prstGeom>
          <a:ln w="25400" cap="flat" cmpd="sng">
            <a:solidFill>
              <a:srgbClr val="CC0000"/>
            </a:solidFill>
            <a:prstDash val="solid"/>
            <a:round/>
            <a:headEnd type="none" w="med" len="med"/>
            <a:tailEnd type="arrow" w="med" len="lg"/>
          </a:ln>
        </p:spPr>
        <p:txBody>
          <a:bodyPr anchor="t"/>
          <a:p>
            <a:pPr lvl="0" algn="ctr"/>
            <a:endParaRPr lang="zh-CN" altLang="en-US">
              <a:latin typeface="Arial" panose="0208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534"/>
                                        </p:tgtEl>
                                        <p:attrNameLst>
                                          <p:attrName>style.visibility</p:attrName>
                                        </p:attrNameLst>
                                      </p:cBhvr>
                                      <p:to>
                                        <p:strVal val="visible"/>
                                      </p:to>
                                    </p:set>
                                    <p:anim calcmode="lin" valueType="num">
                                      <p:cBhvr>
                                        <p:cTn id="7" dur="500" fill="hold"/>
                                        <p:tgtEl>
                                          <p:spTgt spid="60534"/>
                                        </p:tgtEl>
                                        <p:attrNameLst>
                                          <p:attrName>ppt_x</p:attrName>
                                        </p:attrNameLst>
                                      </p:cBhvr>
                                      <p:tavLst>
                                        <p:tav tm="0">
                                          <p:val>
                                            <p:strVal val="0-#ppt_w/2"/>
                                          </p:val>
                                        </p:tav>
                                        <p:tav tm="100000">
                                          <p:val>
                                            <p:strVal val="#ppt_x"/>
                                          </p:val>
                                        </p:tav>
                                      </p:tavLst>
                                    </p:anim>
                                    <p:anim calcmode="lin" valueType="num">
                                      <p:cBhvr>
                                        <p:cTn id="8" dur="500" fill="hold"/>
                                        <p:tgtEl>
                                          <p:spTgt spid="6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1"/>
                                        </p:tgtEl>
                                        <p:attrNameLst>
                                          <p:attrName>style.visibility</p:attrName>
                                        </p:attrNameLst>
                                      </p:cBhvr>
                                      <p:to>
                                        <p:strVal val="visible"/>
                                      </p:to>
                                    </p:set>
                                    <p:anim calcmode="lin" valueType="num">
                                      <p:cBhvr>
                                        <p:cTn id="13" dur="500" fill="hold"/>
                                        <p:tgtEl>
                                          <p:spTgt spid="60421"/>
                                        </p:tgtEl>
                                        <p:attrNameLst>
                                          <p:attrName>ppt_x</p:attrName>
                                        </p:attrNameLst>
                                      </p:cBhvr>
                                      <p:tavLst>
                                        <p:tav tm="0">
                                          <p:val>
                                            <p:strVal val="#ppt_x"/>
                                          </p:val>
                                        </p:tav>
                                        <p:tav tm="100000">
                                          <p:val>
                                            <p:strVal val="#ppt_x"/>
                                          </p:val>
                                        </p:tav>
                                      </p:tavLst>
                                    </p:anim>
                                    <p:anim calcmode="lin" valueType="num">
                                      <p:cBhvr>
                                        <p:cTn id="14"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535"/>
                                        </p:tgtEl>
                                        <p:attrNameLst>
                                          <p:attrName>style.visibility</p:attrName>
                                        </p:attrNameLst>
                                      </p:cBhvr>
                                      <p:to>
                                        <p:strVal val="visible"/>
                                      </p:to>
                                    </p:set>
                                    <p:anim calcmode="lin" valueType="num">
                                      <p:cBhvr>
                                        <p:cTn id="19" dur="500" fill="hold"/>
                                        <p:tgtEl>
                                          <p:spTgt spid="60535"/>
                                        </p:tgtEl>
                                        <p:attrNameLst>
                                          <p:attrName>ppt_x</p:attrName>
                                        </p:attrNameLst>
                                      </p:cBhvr>
                                      <p:tavLst>
                                        <p:tav tm="0">
                                          <p:val>
                                            <p:strVal val="#ppt_x"/>
                                          </p:val>
                                        </p:tav>
                                        <p:tav tm="100000">
                                          <p:val>
                                            <p:strVal val="#ppt_x"/>
                                          </p:val>
                                        </p:tav>
                                      </p:tavLst>
                                    </p:anim>
                                    <p:anim calcmode="lin" valueType="num">
                                      <p:cBhvr>
                                        <p:cTn id="20" dur="500" fill="hold"/>
                                        <p:tgtEl>
                                          <p:spTgt spid="605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539"/>
                                        </p:tgtEl>
                                        <p:attrNameLst>
                                          <p:attrName>style.visibility</p:attrName>
                                        </p:attrNameLst>
                                      </p:cBhvr>
                                      <p:to>
                                        <p:strVal val="visible"/>
                                      </p:to>
                                    </p:set>
                                    <p:anim calcmode="lin" valueType="num">
                                      <p:cBhvr>
                                        <p:cTn id="25" dur="500" fill="hold"/>
                                        <p:tgtEl>
                                          <p:spTgt spid="60539"/>
                                        </p:tgtEl>
                                        <p:attrNameLst>
                                          <p:attrName>ppt_x</p:attrName>
                                        </p:attrNameLst>
                                      </p:cBhvr>
                                      <p:tavLst>
                                        <p:tav tm="0">
                                          <p:val>
                                            <p:strVal val="#ppt_x"/>
                                          </p:val>
                                        </p:tav>
                                        <p:tav tm="100000">
                                          <p:val>
                                            <p:strVal val="#ppt_x"/>
                                          </p:val>
                                        </p:tav>
                                      </p:tavLst>
                                    </p:anim>
                                    <p:anim calcmode="lin" valueType="num">
                                      <p:cBhvr>
                                        <p:cTn id="26" dur="500" fill="hold"/>
                                        <p:tgtEl>
                                          <p:spTgt spid="605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5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38</a:t>
            </a:r>
            <a:endParaRPr lang="en-US" altLang="zh-CN" b="0">
              <a:solidFill>
                <a:schemeClr val="tx2"/>
              </a:solidFill>
              <a:latin typeface="Times New Roman" panose="02020603050405020304" charset="0"/>
              <a:ea typeface="宋体" panose="02010600030101010101" pitchFamily="2" charset="-122"/>
            </a:endParaRPr>
          </a:p>
        </p:txBody>
      </p:sp>
      <p:sp>
        <p:nvSpPr>
          <p:cNvPr id="62467" name="矩形 62466"/>
          <p:cNvSpPr/>
          <p:nvPr/>
        </p:nvSpPr>
        <p:spPr>
          <a:xfrm>
            <a:off x="368300" y="1106488"/>
            <a:ext cx="8612188" cy="51689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anose="02010600030101010101" pitchFamily="2" charset="-122"/>
                <a:cs typeface="+mn-ea"/>
              </a:rPr>
              <a:t>UNIX/Linux</a:t>
            </a:r>
            <a:r>
              <a:rPr lang="zh-CN" altLang="en-US" sz="2400" strike="noStrike" noProof="1">
                <a:solidFill>
                  <a:schemeClr val="tx1"/>
                </a:solidFill>
                <a:effectLst/>
                <a:latin typeface="Times New Roman" panose="02020603050405020304" charset="0"/>
                <a:ea typeface="宋体" panose="02010600030101010101" pitchFamily="2" charset="-122"/>
                <a:cs typeface="+mn-ea"/>
              </a:rPr>
              <a:t>下的链接文件有两种，硬连接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(Hard Link)</a:t>
            </a:r>
            <a:r>
              <a:rPr lang="zh-CN" altLang="en-US" sz="2400" strike="noStrike" noProof="1">
                <a:solidFill>
                  <a:schemeClr val="tx1"/>
                </a:solidFill>
                <a:effectLst/>
                <a:latin typeface="Times New Roman" panose="02020603050405020304" charset="0"/>
                <a:ea typeface="宋体" panose="02010600030101010101" pitchFamily="2" charset="-122"/>
                <a:cs typeface="+mn-ea"/>
              </a:rPr>
              <a:t>和软连接，软连接又称符号链接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(Symbolic link)</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a:solidFill>
                  <a:schemeClr val="tx1"/>
                </a:solidFill>
                <a:effectLst/>
                <a:latin typeface="宋体" panose="02010600030101010101" pitchFamily="2" charset="-122"/>
                <a:cs typeface="+mn-ea"/>
                <a:sym typeface="+mn-ea"/>
              </a:rPr>
              <a:t>ⅰ </a:t>
            </a:r>
            <a:r>
              <a:rPr lang="zh-CN" altLang="en-US" sz="2400" b="1">
                <a:solidFill>
                  <a:schemeClr val="tx1"/>
                </a:solidFill>
                <a:effectLst/>
                <a:latin typeface="宋体" panose="02010600030101010101" pitchFamily="2" charset="-122"/>
                <a:cs typeface="+mn-ea"/>
                <a:sym typeface="+mn-ea"/>
              </a:rPr>
              <a:t>软链接</a:t>
            </a:r>
            <a:endParaRPr lang="zh-CN" altLang="en-US"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符号链接文件中并不包括实际的文件数据，而只是包括了它指向文件的路径。它可以链接到任意的文件和目录，包括处于不同文件系统的文件以及目录</a:t>
            </a:r>
            <a:r>
              <a:rPr lang="x-none" altLang="zh-CN" sz="2400" strike="noStrike" noProof="1">
                <a:solidFill>
                  <a:schemeClr val="tx1"/>
                </a:solidFill>
                <a:effectLst/>
                <a:latin typeface="Times New Roman" panose="02020603050405020304" charset="0"/>
                <a:ea typeface="宋体" panose="02010600030101010101" pitchFamily="2" charset="-122"/>
                <a:cs typeface="+mn-ea"/>
              </a:rPr>
              <a:t>，包括相对路径和绝对路径</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rgbClr val="FF0000"/>
                </a:solidFill>
                <a:effectLst/>
                <a:latin typeface="Times New Roman" panose="02020603050405020304" charset="0"/>
                <a:ea typeface="宋体" panose="02010600030101010101" pitchFamily="2" charset="-122"/>
                <a:cs typeface="+mn-ea"/>
              </a:rPr>
              <a:t>当用户对链接文件操作时，系统会自动的转到对源文件的操作</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rgbClr val="FF0000"/>
                </a:solidFill>
                <a:effectLst/>
                <a:latin typeface="Times New Roman" panose="02020603050405020304" charset="0"/>
                <a:ea typeface="宋体" panose="02010600030101010101" pitchFamily="2" charset="-122"/>
                <a:cs typeface="+mn-ea"/>
              </a:rPr>
              <a:t>但是删除链接文件时，并不会删除源文件</a:t>
            </a: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下图是文件的软链接示意图。 </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62469" name="矩形 62468"/>
          <p:cNvSpPr/>
          <p:nvPr/>
        </p:nvSpPr>
        <p:spPr>
          <a:xfrm>
            <a:off x="117475" y="56197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cs"/>
              </a:rPr>
              <a:t>UNIX/Linux</a:t>
            </a:r>
            <a:r>
              <a:rPr lang="x-none" altLang="en-US" sz="2400" b="1" strike="noStrike" noProof="1">
                <a:solidFill>
                  <a:srgbClr val="000099"/>
                </a:solidFill>
                <a:latin typeface="Times New Roman" panose="02020603050405020304" charset="0"/>
                <a:ea typeface="宋体" panose="02010600030101010101" pitchFamily="2" charset="-122"/>
                <a:cs typeface="+mn-cs"/>
              </a:rPr>
              <a:t>中</a:t>
            </a:r>
            <a:r>
              <a:rPr lang="zh-CN" altLang="en-US" sz="2400" b="1" strike="noStrike" noProof="1">
                <a:solidFill>
                  <a:srgbClr val="000099"/>
                </a:solidFill>
                <a:latin typeface="Times New Roman" panose="02020603050405020304" charset="0"/>
                <a:ea typeface="宋体" panose="02010600030101010101" pitchFamily="2" charset="-122"/>
                <a:cs typeface="+mn-cs"/>
              </a:rPr>
              <a:t>的链接文件</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69">
                                            <p:txEl>
                                              <p:charRg st="0" end="18"/>
                                            </p:txEl>
                                          </p:spTgt>
                                        </p:tgtEl>
                                        <p:attrNameLst>
                                          <p:attrName>style.visibility</p:attrName>
                                        </p:attrNameLst>
                                      </p:cBhvr>
                                      <p:to>
                                        <p:strVal val="visible"/>
                                      </p:to>
                                    </p:set>
                                    <p:anim calcmode="lin" valueType="num">
                                      <p:cBhvr>
                                        <p:cTn id="7" dur="500" fill="hold"/>
                                        <p:tgtEl>
                                          <p:spTgt spid="62469">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246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ppt_x</p:attrName>
                                        </p:attrNameLst>
                                      </p:cBhvr>
                                      <p:tavLst>
                                        <p:tav tm="0">
                                          <p:val>
                                            <p:strVal val="#ppt_x"/>
                                          </p:val>
                                        </p:tav>
                                        <p:tav tm="100000">
                                          <p:val>
                                            <p:strVal val="#ppt_x"/>
                                          </p:val>
                                        </p:tav>
                                      </p:tavLst>
                                    </p:anim>
                                    <p:anim calcmode="lin" valueType="num">
                                      <p:cBhvr>
                                        <p:cTn id="14"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39</a:t>
            </a:r>
            <a:endParaRPr lang="en-US" altLang="zh-CN" b="0">
              <a:solidFill>
                <a:schemeClr val="tx2"/>
              </a:solidFill>
              <a:latin typeface="Times New Roman" panose="02020603050405020304" charset="0"/>
              <a:ea typeface="宋体" panose="02010600030101010101"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en-US" altLang="zh-CN" sz="2400" b="1" strike="noStrike" noProof="1">
                <a:solidFill>
                  <a:schemeClr val="tx1"/>
                </a:solidFill>
                <a:latin typeface="宋体" panose="02010600030101010101" pitchFamily="2" charset="-122"/>
                <a:ea typeface="宋体" panose="02010600030101010101" pitchFamily="2" charset="-122"/>
                <a:cs typeface="+mn-cs"/>
              </a:rPr>
              <a:t>/Linux</a:t>
            </a:r>
            <a:r>
              <a:rPr lang="zh-CN" altLang="en-US" sz="2400" b="1" strike="noStrike" noProof="1">
                <a:solidFill>
                  <a:schemeClr val="tx1"/>
                </a:solidFill>
                <a:latin typeface="宋体" panose="02010600030101010101" pitchFamily="2" charset="-122"/>
                <a:ea typeface="宋体" panose="02010600030101010101" pitchFamily="2" charset="-122"/>
                <a:cs typeface="+mn-cs"/>
              </a:rPr>
              <a:t>的</a:t>
            </a:r>
            <a:r>
              <a:rPr lang="x-none" altLang="zh-CN" sz="2400" b="1" strike="noStrike" noProof="1">
                <a:solidFill>
                  <a:schemeClr val="tx1"/>
                </a:solidFill>
                <a:latin typeface="宋体" panose="02010600030101010101" pitchFamily="2" charset="-122"/>
                <a:ea typeface="宋体" panose="02010600030101010101" pitchFamily="2" charset="-122"/>
                <a:cs typeface="+mn-cs"/>
              </a:rPr>
              <a:t>软</a:t>
            </a:r>
            <a:r>
              <a:rPr lang="zh-CN" altLang="en-US" sz="2400" b="1" strike="noStrike" noProof="1">
                <a:solidFill>
                  <a:schemeClr val="tx1"/>
                </a:solidFill>
                <a:latin typeface="宋体" panose="02010600030101010101" pitchFamily="2" charset="-122"/>
                <a:ea typeface="宋体" panose="02010600030101010101" pitchFamily="2" charset="-122"/>
                <a:cs typeface="+mn-cs"/>
              </a:rPr>
              <a:t>链接文件</a:t>
            </a:r>
            <a:endParaRPr lang="zh-CN" altLang="en-US" sz="2400" b="1" strike="noStrike" noProof="1">
              <a:solidFill>
                <a:schemeClr val="tx1"/>
              </a:solidFill>
              <a:latin typeface="宋体" panose="02010600030101010101" pitchFamily="2" charset="-122"/>
              <a:ea typeface="宋体" panose="02010600030101010101" pitchFamily="2" charset="-122"/>
            </a:endParaRPr>
          </a:p>
        </p:txBody>
      </p:sp>
      <p:grpSp>
        <p:nvGrpSpPr>
          <p:cNvPr id="63493" name="组合 63492"/>
          <p:cNvGrpSpPr/>
          <p:nvPr/>
        </p:nvGrpSpPr>
        <p:grpSpPr>
          <a:xfrm>
            <a:off x="1895475" y="1371600"/>
            <a:ext cx="4930775" cy="3783013"/>
            <a:chOff x="0" y="0"/>
            <a:chExt cx="2697" cy="2383"/>
          </a:xfrm>
        </p:grpSpPr>
        <p:grpSp>
          <p:nvGrpSpPr>
            <p:cNvPr id="71685" name="组合 63493"/>
            <p:cNvGrpSpPr/>
            <p:nvPr/>
          </p:nvGrpSpPr>
          <p:grpSpPr>
            <a:xfrm>
              <a:off x="302" y="0"/>
              <a:ext cx="2224" cy="997"/>
              <a:chOff x="0" y="0"/>
              <a:chExt cx="2224" cy="997"/>
            </a:xfrm>
          </p:grpSpPr>
          <p:sp>
            <p:nvSpPr>
              <p:cNvPr id="71686" name="文本框 63494"/>
              <p:cNvSpPr txBox="1"/>
              <p:nvPr/>
            </p:nvSpPr>
            <p:spPr>
              <a:xfrm>
                <a:off x="19" y="260"/>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71687" name="直接连接符 63495"/>
              <p:cNvSpPr/>
              <p:nvPr/>
            </p:nvSpPr>
            <p:spPr>
              <a:xfrm>
                <a:off x="19" y="485"/>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88" name="直接连接符 63496"/>
              <p:cNvSpPr/>
              <p:nvPr/>
            </p:nvSpPr>
            <p:spPr>
              <a:xfrm>
                <a:off x="19" y="736"/>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89" name="直接连接符 63497"/>
              <p:cNvSpPr/>
              <p:nvPr/>
            </p:nvSpPr>
            <p:spPr>
              <a:xfrm>
                <a:off x="776" y="620"/>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90" name="直接连接符 63498"/>
              <p:cNvSpPr/>
              <p:nvPr/>
            </p:nvSpPr>
            <p:spPr>
              <a:xfrm flipV="1">
                <a:off x="1104" y="302"/>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91" name="直接连接符 63499"/>
              <p:cNvSpPr/>
              <p:nvPr/>
            </p:nvSpPr>
            <p:spPr>
              <a:xfrm>
                <a:off x="1104" y="302"/>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92" name="文本框 63500"/>
              <p:cNvSpPr txBox="1"/>
              <p:nvPr/>
            </p:nvSpPr>
            <p:spPr>
              <a:xfrm>
                <a:off x="1432" y="293"/>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71693" name="直接连接符 63501"/>
              <p:cNvSpPr/>
              <p:nvPr/>
            </p:nvSpPr>
            <p:spPr>
              <a:xfrm>
                <a:off x="1432" y="453"/>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694" name="文本框 63502"/>
              <p:cNvSpPr txBox="1"/>
              <p:nvPr/>
            </p:nvSpPr>
            <p:spPr>
              <a:xfrm>
                <a:off x="0" y="0"/>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anose="02010600030101010101" pitchFamily="2" charset="-122"/>
                    <a:ea typeface="宋体" panose="02010600030101010101" pitchFamily="2" charset="-122"/>
                  </a:rPr>
                  <a:t>/usr/joc</a:t>
                </a:r>
                <a:endParaRPr lang="en-US" altLang="zh-CN" sz="1600">
                  <a:solidFill>
                    <a:schemeClr val="tx1"/>
                  </a:solidFill>
                  <a:latin typeface="宋体" panose="02010600030101010101" pitchFamily="2" charset="-122"/>
                  <a:ea typeface="宋体" panose="02010600030101010101" pitchFamily="2" charset="-122"/>
                </a:endParaRPr>
              </a:p>
            </p:txBody>
          </p:sp>
          <p:sp>
            <p:nvSpPr>
              <p:cNvPr id="71695" name="文本框 63503"/>
              <p:cNvSpPr txBox="1"/>
              <p:nvPr/>
            </p:nvSpPr>
            <p:spPr>
              <a:xfrm>
                <a:off x="69" y="23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696" name="文本框 63504"/>
              <p:cNvSpPr txBox="1"/>
              <p:nvPr/>
            </p:nvSpPr>
            <p:spPr>
              <a:xfrm>
                <a:off x="68" y="495"/>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rPr>
                  <a:t>foo</a:t>
                </a:r>
                <a:endPar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71697" name="文本框 63505"/>
              <p:cNvSpPr txBox="1"/>
              <p:nvPr/>
            </p:nvSpPr>
            <p:spPr>
              <a:xfrm>
                <a:off x="68" y="706"/>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698" name="文本框 63506"/>
              <p:cNvSpPr txBox="1"/>
              <p:nvPr/>
            </p:nvSpPr>
            <p:spPr>
              <a:xfrm>
                <a:off x="1415" y="294"/>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引用计数 </a:t>
                </a:r>
                <a:r>
                  <a:rPr lang="en-US" altLang="zh-CN" b="0">
                    <a:solidFill>
                      <a:schemeClr val="tx1"/>
                    </a:solidFill>
                    <a:latin typeface="宋体" panose="02010600030101010101" pitchFamily="2" charset="-122"/>
                    <a:ea typeface="宋体" panose="02010600030101010101" pitchFamily="2" charset="-122"/>
                    <a:sym typeface="Symbol" panose="05050102010706020507" pitchFamily="2" charset="2"/>
                  </a:rPr>
                  <a:t>= 1</a:t>
                </a:r>
                <a:endParaRPr lang="en-US" altLang="zh-CN"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699" name="文本框 63507"/>
              <p:cNvSpPr txBox="1"/>
              <p:nvPr/>
            </p:nvSpPr>
            <p:spPr>
              <a:xfrm>
                <a:off x="1524" y="568"/>
                <a:ext cx="644" cy="291"/>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文件</a:t>
                </a:r>
                <a:r>
                  <a:rPr lang="x-none" altLang="zh-CN" b="0">
                    <a:solidFill>
                      <a:schemeClr val="tx1"/>
                    </a:solidFill>
                    <a:latin typeface="宋体" panose="02010600030101010101" pitchFamily="2" charset="-122"/>
                    <a:ea typeface="宋体" panose="02010600030101010101" pitchFamily="2" charset="-122"/>
                    <a:sym typeface="Symbol" panose="05050102010706020507" pitchFamily="2" charset="2"/>
                  </a:rPr>
                  <a:t>描述</a:t>
                </a:r>
                <a:endParaRPr lang="x-none" altLang="zh-CN" b="0">
                  <a:solidFill>
                    <a:schemeClr val="tx1"/>
                  </a:solidFill>
                  <a:latin typeface="宋体" panose="02010600030101010101" pitchFamily="2" charset="-122"/>
                  <a:ea typeface="宋体" panose="02010600030101010101" pitchFamily="2" charset="-122"/>
                  <a:sym typeface="Symbol" panose="05050102010706020507" pitchFamily="2" charset="2"/>
                </a:endParaRPr>
              </a:p>
              <a:p>
                <a:pPr lvl="0">
                  <a:lnSpc>
                    <a:spcPct val="80000"/>
                  </a:lnSpc>
                  <a:buClr>
                    <a:srgbClr val="000000"/>
                  </a:buClr>
                </a:pPr>
                <a:endPar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grpSp>
        <p:sp>
          <p:nvSpPr>
            <p:cNvPr id="71700" name="文本框 63508"/>
            <p:cNvSpPr txBox="1"/>
            <p:nvPr/>
          </p:nvSpPr>
          <p:spPr>
            <a:xfrm>
              <a:off x="322" y="1503"/>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71701" name="直接连接符 63509"/>
            <p:cNvSpPr/>
            <p:nvPr/>
          </p:nvSpPr>
          <p:spPr>
            <a:xfrm>
              <a:off x="322" y="1728"/>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2" name="直接连接符 63510"/>
            <p:cNvSpPr/>
            <p:nvPr/>
          </p:nvSpPr>
          <p:spPr>
            <a:xfrm>
              <a:off x="322" y="1979"/>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3" name="直接连接符 63511"/>
            <p:cNvSpPr/>
            <p:nvPr/>
          </p:nvSpPr>
          <p:spPr>
            <a:xfrm>
              <a:off x="1079" y="1863"/>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4" name="直接连接符 63512"/>
            <p:cNvSpPr/>
            <p:nvPr/>
          </p:nvSpPr>
          <p:spPr>
            <a:xfrm flipV="1">
              <a:off x="1407" y="1545"/>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5" name="直接连接符 63513"/>
            <p:cNvSpPr/>
            <p:nvPr/>
          </p:nvSpPr>
          <p:spPr>
            <a:xfrm>
              <a:off x="1407" y="154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6" name="文本框 63514"/>
            <p:cNvSpPr txBox="1"/>
            <p:nvPr/>
          </p:nvSpPr>
          <p:spPr>
            <a:xfrm>
              <a:off x="1735" y="1536"/>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71707" name="直接连接符 63515"/>
            <p:cNvSpPr/>
            <p:nvPr/>
          </p:nvSpPr>
          <p:spPr>
            <a:xfrm>
              <a:off x="1735" y="1696"/>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08" name="文本框 63516"/>
            <p:cNvSpPr txBox="1"/>
            <p:nvPr/>
          </p:nvSpPr>
          <p:spPr>
            <a:xfrm>
              <a:off x="303" y="1243"/>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anose="02010600030101010101" pitchFamily="2" charset="-122"/>
                  <a:ea typeface="宋体" panose="02010600030101010101" pitchFamily="2" charset="-122"/>
                </a:rPr>
                <a:t>/usr/sue</a:t>
              </a:r>
              <a:endParaRPr lang="en-US" altLang="zh-CN" sz="1600">
                <a:solidFill>
                  <a:schemeClr val="tx1"/>
                </a:solidFill>
                <a:latin typeface="宋体" panose="02010600030101010101" pitchFamily="2" charset="-122"/>
                <a:ea typeface="宋体" panose="02010600030101010101" pitchFamily="2" charset="-122"/>
              </a:endParaRPr>
            </a:p>
          </p:txBody>
        </p:sp>
        <p:sp>
          <p:nvSpPr>
            <p:cNvPr id="71709" name="文本框 63517"/>
            <p:cNvSpPr txBox="1"/>
            <p:nvPr/>
          </p:nvSpPr>
          <p:spPr>
            <a:xfrm>
              <a:off x="372" y="1482"/>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710" name="文本框 63518"/>
            <p:cNvSpPr txBox="1"/>
            <p:nvPr/>
          </p:nvSpPr>
          <p:spPr>
            <a:xfrm>
              <a:off x="371" y="1738"/>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rPr>
                <a:t>bar</a:t>
              </a:r>
              <a:endPar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71711" name="文本框 63519"/>
            <p:cNvSpPr txBox="1"/>
            <p:nvPr/>
          </p:nvSpPr>
          <p:spPr>
            <a:xfrm>
              <a:off x="371" y="194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712" name="文本框 63520"/>
            <p:cNvSpPr txBox="1"/>
            <p:nvPr/>
          </p:nvSpPr>
          <p:spPr>
            <a:xfrm>
              <a:off x="1718" y="1537"/>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引用计数 </a:t>
              </a:r>
              <a:r>
                <a:rPr lang="en-US" altLang="zh-CN" b="0">
                  <a:solidFill>
                    <a:schemeClr val="tx1"/>
                  </a:solidFill>
                  <a:latin typeface="宋体" panose="02010600030101010101" pitchFamily="2" charset="-122"/>
                  <a:ea typeface="宋体" panose="02010600030101010101" pitchFamily="2" charset="-122"/>
                  <a:sym typeface="Symbol" panose="05050102010706020507" pitchFamily="2" charset="2"/>
                </a:rPr>
                <a:t>= 1</a:t>
              </a:r>
              <a:endParaRPr lang="en-US" altLang="zh-CN"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1713" name="文本框 63521"/>
            <p:cNvSpPr txBox="1"/>
            <p:nvPr/>
          </p:nvSpPr>
          <p:spPr>
            <a:xfrm>
              <a:off x="1737" y="1801"/>
              <a:ext cx="726" cy="185"/>
            </a:xfrm>
            <a:prstGeom prst="rect">
              <a:avLst/>
            </a:prstGeom>
            <a:noFill/>
            <a:ln w="9525">
              <a:noFill/>
              <a:miter/>
            </a:ln>
          </p:spPr>
          <p:txBody>
            <a:bodyPr anchor="t">
              <a:spAutoFit/>
            </a:bodyPr>
            <a:p>
              <a:pPr lvl="0">
                <a:lnSpc>
                  <a:spcPct val="80000"/>
                </a:lnSpc>
                <a:buClr>
                  <a:srgbClr val="000000"/>
                </a:buClr>
              </a:pPr>
              <a:r>
                <a:rPr lang="en-US" altLang="zh-CN" b="0">
                  <a:solidFill>
                    <a:schemeClr val="tx1"/>
                  </a:solidFill>
                  <a:latin typeface="Times New Roman" panose="02020603050405020304" charset="0"/>
                  <a:ea typeface="宋体" panose="02010600030101010101" pitchFamily="2" charset="-122"/>
                </a:rPr>
                <a:t>/usr/joc/foo</a:t>
              </a:r>
              <a:endParaRPr lang="en-US" altLang="zh-CN" b="0">
                <a:solidFill>
                  <a:schemeClr val="tx1"/>
                </a:solidFill>
                <a:latin typeface="Times New Roman" panose="02020603050405020304" charset="0"/>
                <a:ea typeface="宋体" panose="02010600030101010101" pitchFamily="2" charset="-122"/>
              </a:endParaRPr>
            </a:p>
          </p:txBody>
        </p:sp>
        <p:sp>
          <p:nvSpPr>
            <p:cNvPr id="71714" name="直接连接符 63522"/>
            <p:cNvSpPr/>
            <p:nvPr/>
          </p:nvSpPr>
          <p:spPr>
            <a:xfrm>
              <a:off x="2422" y="187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15" name="直接连接符 63523"/>
            <p:cNvSpPr/>
            <p:nvPr/>
          </p:nvSpPr>
          <p:spPr>
            <a:xfrm>
              <a:off x="8" y="58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16" name="直接连接符 63524"/>
            <p:cNvSpPr/>
            <p:nvPr/>
          </p:nvSpPr>
          <p:spPr>
            <a:xfrm>
              <a:off x="0" y="573"/>
              <a:ext cx="0" cy="181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17" name="直接连接符 63525"/>
            <p:cNvSpPr/>
            <p:nvPr/>
          </p:nvSpPr>
          <p:spPr>
            <a:xfrm>
              <a:off x="0" y="2374"/>
              <a:ext cx="269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1718" name="直接连接符 63526"/>
            <p:cNvSpPr/>
            <p:nvPr/>
          </p:nvSpPr>
          <p:spPr>
            <a:xfrm>
              <a:off x="2697" y="1871"/>
              <a:ext cx="0" cy="50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63528" name="文本框 63527"/>
          <p:cNvSpPr txBox="1"/>
          <p:nvPr/>
        </p:nvSpPr>
        <p:spPr>
          <a:xfrm>
            <a:off x="3736975" y="5702300"/>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文件的软链接示意图</a:t>
            </a:r>
            <a:endParaRPr lang="zh-CN" altLang="en-US" sz="1600" b="0">
              <a:solidFill>
                <a:schemeClr val="tx1"/>
              </a:solidFill>
              <a:latin typeface="Arial" panose="0208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p:cTn id="13" dur="500" fill="hold"/>
                                        <p:tgtEl>
                                          <p:spTgt spid="63493"/>
                                        </p:tgtEl>
                                        <p:attrNameLst>
                                          <p:attrName>ppt_x</p:attrName>
                                        </p:attrNameLst>
                                      </p:cBhvr>
                                      <p:tavLst>
                                        <p:tav tm="0">
                                          <p:val>
                                            <p:strVal val="#ppt_x"/>
                                          </p:val>
                                        </p:tav>
                                        <p:tav tm="100000">
                                          <p:val>
                                            <p:strVal val="#ppt_x"/>
                                          </p:val>
                                        </p:tav>
                                      </p:tavLst>
                                    </p:anim>
                                    <p:anim calcmode="lin" valueType="num">
                                      <p:cBhvr>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38</a:t>
            </a:r>
            <a:endParaRPr lang="en-US" altLang="zh-CN" b="0">
              <a:solidFill>
                <a:schemeClr val="tx2"/>
              </a:solidFill>
              <a:latin typeface="Times New Roman" panose="02020603050405020304" charset="0"/>
              <a:ea typeface="宋体" panose="02010600030101010101" pitchFamily="2" charset="-122"/>
            </a:endParaRPr>
          </a:p>
        </p:txBody>
      </p:sp>
      <p:sp>
        <p:nvSpPr>
          <p:cNvPr id="62467" name="矩形 62466"/>
          <p:cNvSpPr/>
          <p:nvPr/>
        </p:nvSpPr>
        <p:spPr>
          <a:xfrm>
            <a:off x="254000" y="717868"/>
            <a:ext cx="8612188" cy="55492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a:solidFill>
                  <a:schemeClr val="tx1"/>
                </a:solidFill>
                <a:effectLst/>
                <a:latin typeface="宋体" panose="02010600030101010101" pitchFamily="2" charset="-122"/>
                <a:cs typeface="+mn-ea"/>
                <a:sym typeface="+mn-ea"/>
              </a:rPr>
              <a:t>ⅰ </a:t>
            </a:r>
            <a:r>
              <a:rPr lang="x-none" altLang="en-US" sz="2400" b="1">
                <a:solidFill>
                  <a:schemeClr val="tx1"/>
                </a:solidFill>
                <a:effectLst/>
                <a:latin typeface="宋体" panose="02010600030101010101" pitchFamily="2" charset="-122"/>
                <a:cs typeface="+mn-ea"/>
                <a:sym typeface="+mn-ea"/>
              </a:rPr>
              <a:t>硬</a:t>
            </a:r>
            <a:r>
              <a:rPr lang="zh-CN" altLang="en-US" sz="2400" b="1">
                <a:solidFill>
                  <a:schemeClr val="tx1"/>
                </a:solidFill>
                <a:effectLst/>
                <a:latin typeface="宋体" panose="02010600030101010101" pitchFamily="2" charset="-122"/>
                <a:cs typeface="+mn-ea"/>
                <a:sym typeface="+mn-ea"/>
              </a:rPr>
              <a:t>链接</a:t>
            </a:r>
            <a:endParaRPr lang="zh-CN" altLang="en-US"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系统中的每一个文件或目录，都有一个索引节点，通过该索引节点访问文件或目录的内容。索引节点中也存储了该文件的所有属性(</a:t>
            </a:r>
            <a:r>
              <a:rPr lang="x-none" altLang="zh-CN" sz="2400" strike="noStrike" noProof="1">
                <a:solidFill>
                  <a:srgbClr val="FF0000"/>
                </a:solidFill>
                <a:effectLst/>
                <a:latin typeface="Times New Roman" panose="02020603050405020304" charset="0"/>
                <a:ea typeface="宋体" panose="02010600030101010101" pitchFamily="2" charset="-122"/>
                <a:cs typeface="+mn-ea"/>
              </a:rPr>
              <a:t>不包括文件名</a:t>
            </a:r>
            <a:r>
              <a:rPr lang="x-none" altLang="zh-CN" sz="2400" strike="noStrike" noProof="1">
                <a:solidFill>
                  <a:schemeClr val="tx1"/>
                </a:solidFill>
                <a:effectLst/>
                <a:latin typeface="Times New Roman" panose="02020603050405020304" charset="0"/>
                <a:ea typeface="宋体" panose="02010600030101010101" pitchFamily="2" charset="-122"/>
                <a:cs typeface="+mn-ea"/>
              </a:rPr>
              <a:t>)。</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多个目录项指向同一个索引节点，就是硬链接。   </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删除一个硬链接文件时，引用计数减1，只要不为0，文件索引节点和文件内容仍然存在。</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硬链接只能同一个文件系统中，并且不能是目录。</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下图是文件的</a:t>
            </a:r>
            <a:r>
              <a:rPr lang="x-none" altLang="zh-CN" sz="2400" strike="noStrike" noProof="1">
                <a:solidFill>
                  <a:schemeClr val="tx1"/>
                </a:solidFill>
                <a:effectLst/>
                <a:latin typeface="Times New Roman" panose="02020603050405020304" charset="0"/>
                <a:ea typeface="宋体" panose="02010600030101010101" pitchFamily="2" charset="-122"/>
                <a:cs typeface="+mn-ea"/>
              </a:rPr>
              <a:t>硬</a:t>
            </a:r>
            <a:r>
              <a:rPr lang="zh-CN" altLang="en-US" sz="2400" strike="noStrike" noProof="1">
                <a:solidFill>
                  <a:schemeClr val="tx1"/>
                </a:solidFill>
                <a:effectLst/>
                <a:latin typeface="Times New Roman" panose="02020603050405020304" charset="0"/>
                <a:ea typeface="宋体" panose="02010600030101010101" pitchFamily="2" charset="-122"/>
                <a:cs typeface="+mn-ea"/>
              </a:rPr>
              <a:t>链接示意图。 </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39</a:t>
            </a:r>
            <a:endParaRPr lang="en-US" altLang="zh-CN" b="0">
              <a:solidFill>
                <a:schemeClr val="tx2"/>
              </a:solidFill>
              <a:latin typeface="Times New Roman" panose="02020603050405020304" charset="0"/>
              <a:ea typeface="宋体" panose="02010600030101010101"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charset="0"/>
                <a:ea typeface="宋体" panose="02010600030101010101" pitchFamily="2" charset="-122"/>
                <a:cs typeface="+mn-cs"/>
              </a:rPr>
              <a:t>UNIX</a:t>
            </a:r>
            <a:r>
              <a:rPr lang="en-US" altLang="zh-CN" sz="2400" b="1" strike="noStrike" noProof="1">
                <a:solidFill>
                  <a:schemeClr val="tx1"/>
                </a:solidFill>
                <a:latin typeface="宋体" panose="02010600030101010101" pitchFamily="2" charset="-122"/>
                <a:ea typeface="宋体" panose="02010600030101010101" pitchFamily="2" charset="-122"/>
                <a:cs typeface="+mn-cs"/>
              </a:rPr>
              <a:t>/Linux</a:t>
            </a:r>
            <a:r>
              <a:rPr lang="zh-CN" altLang="en-US" sz="2400" b="1" strike="noStrike" noProof="1">
                <a:solidFill>
                  <a:schemeClr val="tx1"/>
                </a:solidFill>
                <a:latin typeface="宋体" panose="02010600030101010101" pitchFamily="2" charset="-122"/>
                <a:ea typeface="宋体" panose="02010600030101010101" pitchFamily="2" charset="-122"/>
                <a:cs typeface="+mn-cs"/>
              </a:rPr>
              <a:t>的</a:t>
            </a:r>
            <a:r>
              <a:rPr lang="x-none" altLang="zh-CN" sz="2400" b="1" strike="noStrike" noProof="1">
                <a:solidFill>
                  <a:schemeClr val="tx1"/>
                </a:solidFill>
                <a:latin typeface="宋体" panose="02010600030101010101" pitchFamily="2" charset="-122"/>
                <a:ea typeface="宋体" panose="02010600030101010101" pitchFamily="2" charset="-122"/>
                <a:cs typeface="+mn-cs"/>
              </a:rPr>
              <a:t>硬</a:t>
            </a:r>
            <a:r>
              <a:rPr lang="zh-CN" altLang="en-US" sz="2400" b="1" strike="noStrike" noProof="1">
                <a:solidFill>
                  <a:schemeClr val="tx1"/>
                </a:solidFill>
                <a:latin typeface="宋体" panose="02010600030101010101" pitchFamily="2" charset="-122"/>
                <a:ea typeface="宋体" panose="02010600030101010101" pitchFamily="2" charset="-122"/>
                <a:cs typeface="+mn-cs"/>
              </a:rPr>
              <a:t>链接文件</a:t>
            </a:r>
            <a:endParaRPr lang="zh-CN" altLang="en-US" sz="2400" b="1" strike="noStrike" noProof="1">
              <a:solidFill>
                <a:schemeClr val="tx1"/>
              </a:solidFill>
              <a:latin typeface="宋体" panose="02010600030101010101" pitchFamily="2" charset="-122"/>
              <a:ea typeface="宋体" panose="02010600030101010101" pitchFamily="2" charset="-122"/>
            </a:endParaRPr>
          </a:p>
        </p:txBody>
      </p:sp>
      <p:grpSp>
        <p:nvGrpSpPr>
          <p:cNvPr id="72708" name="组合 1"/>
          <p:cNvGrpSpPr/>
          <p:nvPr/>
        </p:nvGrpSpPr>
        <p:grpSpPr>
          <a:xfrm>
            <a:off x="2447925" y="1371600"/>
            <a:ext cx="4067175" cy="3556000"/>
            <a:chOff x="3855" y="2160"/>
            <a:chExt cx="6404" cy="5601"/>
          </a:xfrm>
        </p:grpSpPr>
        <p:sp>
          <p:nvSpPr>
            <p:cNvPr id="72709" name="文本框 63494"/>
            <p:cNvSpPr txBox="1"/>
            <p:nvPr/>
          </p:nvSpPr>
          <p:spPr>
            <a:xfrm>
              <a:off x="3910" y="2810"/>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72710" name="直接连接符 63495"/>
            <p:cNvSpPr/>
            <p:nvPr/>
          </p:nvSpPr>
          <p:spPr>
            <a:xfrm>
              <a:off x="3910" y="3373"/>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11" name="直接连接符 63496"/>
            <p:cNvSpPr/>
            <p:nvPr/>
          </p:nvSpPr>
          <p:spPr>
            <a:xfrm>
              <a:off x="3910" y="400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12" name="直接连接符 63497"/>
            <p:cNvSpPr/>
            <p:nvPr/>
          </p:nvSpPr>
          <p:spPr>
            <a:xfrm>
              <a:off x="6089" y="3710"/>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13" name="直接连接符 63499"/>
            <p:cNvSpPr/>
            <p:nvPr/>
          </p:nvSpPr>
          <p:spPr>
            <a:xfrm>
              <a:off x="7034" y="3725"/>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14" name="文本框 63500"/>
            <p:cNvSpPr txBox="1"/>
            <p:nvPr/>
          </p:nvSpPr>
          <p:spPr>
            <a:xfrm>
              <a:off x="7978" y="3577"/>
              <a:ext cx="2108" cy="14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anose="02010600030101010101" pitchFamily="2" charset="-122"/>
                </a:rPr>
                <a:t>     </a:t>
              </a:r>
              <a:endParaRPr lang="en-US" altLang="zh-CN" sz="1600">
                <a:solidFill>
                  <a:schemeClr val="tx1"/>
                </a:solidFill>
                <a:latin typeface="Times New Roman" panose="02020603050405020304" charset="0"/>
                <a:ea typeface="宋体" panose="02010600030101010101" pitchFamily="2" charset="-122"/>
              </a:endParaRPr>
            </a:p>
          </p:txBody>
        </p:sp>
        <p:sp>
          <p:nvSpPr>
            <p:cNvPr id="72715" name="直接连接符 63501"/>
            <p:cNvSpPr/>
            <p:nvPr/>
          </p:nvSpPr>
          <p:spPr>
            <a:xfrm>
              <a:off x="7978" y="3977"/>
              <a:ext cx="210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16" name="文本框 63502"/>
            <p:cNvSpPr txBox="1"/>
            <p:nvPr/>
          </p:nvSpPr>
          <p:spPr>
            <a:xfrm>
              <a:off x="3855" y="2160"/>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anose="02010600030101010101" pitchFamily="2" charset="-122"/>
                  <a:ea typeface="宋体" panose="02010600030101010101" pitchFamily="2" charset="-122"/>
                </a:rPr>
                <a:t>/usr/joc</a:t>
              </a:r>
              <a:endParaRPr lang="en-US" altLang="zh-CN" sz="1600">
                <a:solidFill>
                  <a:schemeClr val="tx1"/>
                </a:solidFill>
                <a:latin typeface="宋体" panose="02010600030101010101" pitchFamily="2" charset="-122"/>
                <a:ea typeface="宋体" panose="02010600030101010101" pitchFamily="2" charset="-122"/>
              </a:endParaRPr>
            </a:p>
          </p:txBody>
        </p:sp>
        <p:sp>
          <p:nvSpPr>
            <p:cNvPr id="72717" name="文本框 63503"/>
            <p:cNvSpPr txBox="1"/>
            <p:nvPr/>
          </p:nvSpPr>
          <p:spPr>
            <a:xfrm>
              <a:off x="4054" y="2758"/>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2718" name="文本框 63504"/>
            <p:cNvSpPr txBox="1"/>
            <p:nvPr/>
          </p:nvSpPr>
          <p:spPr>
            <a:xfrm>
              <a:off x="4051" y="3398"/>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rPr>
                <a:t>foo</a:t>
              </a:r>
              <a:endPar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72719" name="文本框 63505"/>
            <p:cNvSpPr txBox="1"/>
            <p:nvPr/>
          </p:nvSpPr>
          <p:spPr>
            <a:xfrm>
              <a:off x="4051" y="392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2720" name="文本框 63506"/>
            <p:cNvSpPr txBox="1"/>
            <p:nvPr/>
          </p:nvSpPr>
          <p:spPr>
            <a:xfrm>
              <a:off x="7929" y="3579"/>
              <a:ext cx="2330" cy="469"/>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引用计数 </a:t>
              </a:r>
              <a:r>
                <a:rPr lang="en-US" altLang="zh-CN" b="0">
                  <a:solidFill>
                    <a:schemeClr val="tx1"/>
                  </a:solidFill>
                  <a:latin typeface="宋体" panose="02010600030101010101" pitchFamily="2" charset="-122"/>
                  <a:ea typeface="宋体" panose="02010600030101010101" pitchFamily="2" charset="-122"/>
                  <a:sym typeface="Symbol" panose="05050102010706020507" pitchFamily="2" charset="2"/>
                </a:rPr>
                <a:t>= </a:t>
              </a: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2</a:t>
              </a:r>
              <a:endPar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2721" name="文本框 63507"/>
            <p:cNvSpPr txBox="1"/>
            <p:nvPr/>
          </p:nvSpPr>
          <p:spPr>
            <a:xfrm>
              <a:off x="8243" y="4264"/>
              <a:ext cx="1556" cy="460"/>
            </a:xfrm>
            <a:prstGeom prst="rect">
              <a:avLst/>
            </a:prstGeom>
            <a:noFill/>
            <a:ln w="9525">
              <a:noFill/>
              <a:miter/>
            </a:ln>
          </p:spPr>
          <p:txBody>
            <a:bodyPr wrap="square" anchor="t">
              <a:spAutoFit/>
            </a:bodyPr>
            <a:p>
              <a:pPr lvl="0">
                <a:lnSpc>
                  <a:spcPct val="80000"/>
                </a:lnSpc>
                <a:buClr>
                  <a:srgbClr val="000000"/>
                </a:buClr>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文件</a:t>
              </a:r>
              <a:r>
                <a:rPr lang="x-none" altLang="zh-CN" b="0">
                  <a:solidFill>
                    <a:schemeClr val="tx1"/>
                  </a:solidFill>
                  <a:latin typeface="宋体" panose="02010600030101010101" pitchFamily="2" charset="-122"/>
                  <a:ea typeface="宋体" panose="02010600030101010101" pitchFamily="2" charset="-122"/>
                  <a:sym typeface="Symbol" panose="05050102010706020507" pitchFamily="2" charset="2"/>
                </a:rPr>
                <a:t>描述</a:t>
              </a:r>
              <a:endParaRPr lang="zh-CN" altLang="zh-CN"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2722" name="文本框 63508"/>
            <p:cNvSpPr txBox="1"/>
            <p:nvPr/>
          </p:nvSpPr>
          <p:spPr>
            <a:xfrm>
              <a:off x="3912" y="5918"/>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anose="02010600030101010101" pitchFamily="2" charset="-122"/>
              </a:endParaRPr>
            </a:p>
          </p:txBody>
        </p:sp>
        <p:sp>
          <p:nvSpPr>
            <p:cNvPr id="72723" name="直接连接符 63509"/>
            <p:cNvSpPr/>
            <p:nvPr/>
          </p:nvSpPr>
          <p:spPr>
            <a:xfrm>
              <a:off x="3912" y="648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24" name="直接连接符 63510"/>
            <p:cNvSpPr/>
            <p:nvPr/>
          </p:nvSpPr>
          <p:spPr>
            <a:xfrm>
              <a:off x="3912" y="7108"/>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25" name="直接连接符 63511"/>
            <p:cNvSpPr/>
            <p:nvPr/>
          </p:nvSpPr>
          <p:spPr>
            <a:xfrm>
              <a:off x="6092" y="6818"/>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26" name="直接连接符 63512"/>
            <p:cNvSpPr/>
            <p:nvPr/>
          </p:nvSpPr>
          <p:spPr>
            <a:xfrm flipV="1">
              <a:off x="7037" y="3895"/>
              <a:ext cx="1" cy="292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27" name="直接连接符 63513"/>
            <p:cNvSpPr/>
            <p:nvPr/>
          </p:nvSpPr>
          <p:spPr>
            <a:xfrm>
              <a:off x="7036" y="3899"/>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2728" name="文本框 63516"/>
            <p:cNvSpPr txBox="1"/>
            <p:nvPr/>
          </p:nvSpPr>
          <p:spPr>
            <a:xfrm>
              <a:off x="3857" y="5268"/>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anose="02010600030101010101" pitchFamily="2" charset="-122"/>
                  <a:ea typeface="宋体" panose="02010600030101010101" pitchFamily="2" charset="-122"/>
                </a:rPr>
                <a:t>/usr/sue</a:t>
              </a:r>
              <a:endParaRPr lang="en-US" altLang="zh-CN" sz="1600">
                <a:solidFill>
                  <a:schemeClr val="tx1"/>
                </a:solidFill>
                <a:latin typeface="宋体" panose="02010600030101010101" pitchFamily="2" charset="-122"/>
                <a:ea typeface="宋体" panose="02010600030101010101" pitchFamily="2" charset="-122"/>
              </a:endParaRPr>
            </a:p>
          </p:txBody>
        </p:sp>
        <p:sp>
          <p:nvSpPr>
            <p:cNvPr id="72729" name="文本框 63517"/>
            <p:cNvSpPr txBox="1"/>
            <p:nvPr/>
          </p:nvSpPr>
          <p:spPr>
            <a:xfrm>
              <a:off x="4056" y="586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72730" name="文本框 63518"/>
            <p:cNvSpPr txBox="1"/>
            <p:nvPr/>
          </p:nvSpPr>
          <p:spPr>
            <a:xfrm>
              <a:off x="4053" y="6505"/>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rPr>
                <a:t>bar</a:t>
              </a:r>
              <a:endParaRPr lang="zh-CN" altLang="en-US" sz="1800" dirty="0">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72731" name="文本框 63519"/>
            <p:cNvSpPr txBox="1"/>
            <p:nvPr/>
          </p:nvSpPr>
          <p:spPr>
            <a:xfrm>
              <a:off x="4053" y="7033"/>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grpSp>
      <p:sp>
        <p:nvSpPr>
          <p:cNvPr id="63528" name="文本框 63527"/>
          <p:cNvSpPr txBox="1"/>
          <p:nvPr/>
        </p:nvSpPr>
        <p:spPr>
          <a:xfrm>
            <a:off x="3736975" y="5702300"/>
            <a:ext cx="2071688" cy="33528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文件的</a:t>
            </a:r>
            <a:r>
              <a:rPr lang="x-none" altLang="zh-CN" sz="1600" b="0">
                <a:solidFill>
                  <a:schemeClr val="tx1"/>
                </a:solidFill>
                <a:latin typeface="Arial" panose="02080604020202020204" pitchFamily="34" charset="0"/>
                <a:ea typeface="宋体" panose="02010600030101010101" pitchFamily="2" charset="-122"/>
              </a:rPr>
              <a:t>硬</a:t>
            </a:r>
            <a:r>
              <a:rPr lang="zh-CN" altLang="en-US" sz="1600" b="0">
                <a:solidFill>
                  <a:schemeClr val="tx1"/>
                </a:solidFill>
                <a:latin typeface="Arial" panose="02080604020202020204" pitchFamily="34" charset="0"/>
                <a:ea typeface="宋体" panose="02010600030101010101" pitchFamily="2" charset="-122"/>
              </a:rPr>
              <a:t>链接示意图</a:t>
            </a:r>
            <a:endParaRPr lang="zh-CN" altLang="en-US" sz="1600" b="0">
              <a:solidFill>
                <a:schemeClr val="tx1"/>
              </a:solidFill>
              <a:latin typeface="Arial" panose="0208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90113"/>
          <p:cNvSpPr>
            <a:spLocks noGrp="1"/>
          </p:cNvSpPr>
          <p:nvPr>
            <p:ph type="title"/>
          </p:nvPr>
        </p:nvSpPr>
        <p:spPr>
          <a:xfrm>
            <a:off x="363538" y="709613"/>
            <a:ext cx="8393113" cy="635000"/>
          </a:xfrm>
        </p:spPr>
        <p:txBody>
          <a:bodyPr anchor="b">
            <a:spAutoFit/>
          </a:bodyPr>
          <a:p>
            <a:pPr fontAlgn="base"/>
            <a:r>
              <a:rPr lang="zh-CN" altLang="en-US" sz="3600" strike="noStrike" noProof="1">
                <a:solidFill>
                  <a:srgbClr val="A50021"/>
                </a:solidFill>
              </a:rPr>
              <a:t>利用符号链实现文件共享</a:t>
            </a:r>
            <a:r>
              <a:rPr lang="zh-CN" altLang="zh-CN" sz="3600" strike="noStrike" noProof="1">
                <a:solidFill>
                  <a:srgbClr val="A50021"/>
                </a:solidFill>
              </a:rPr>
              <a:t>（软链接）</a:t>
            </a:r>
            <a:endParaRPr lang="zh-CN" altLang="zh-CN" sz="3600" strike="noStrike" noProof="1">
              <a:solidFill>
                <a:srgbClr val="A50021"/>
              </a:solidFill>
            </a:endParaRPr>
          </a:p>
        </p:txBody>
      </p:sp>
      <p:graphicFrame>
        <p:nvGraphicFramePr>
          <p:cNvPr id="90115" name="表格 90114"/>
          <p:cNvGraphicFramePr/>
          <p:nvPr/>
        </p:nvGraphicFramePr>
        <p:xfrm>
          <a:off x="769938" y="2590800"/>
          <a:ext cx="1592580" cy="1554163"/>
        </p:xfrm>
        <a:graphic>
          <a:graphicData uri="http://schemas.openxmlformats.org/drawingml/2006/table">
            <a:tbl>
              <a:tblPr/>
              <a:tblGrid>
                <a:gridCol w="1087755"/>
                <a:gridCol w="5048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a:t>
                      </a:r>
                      <a:r>
                        <a:rPr lang="x-none" altLang="zh-CN" sz="2400" dirty="0"/>
                        <a:t>1</a:t>
                      </a:r>
                      <a:endParaRPr lang="x-none" altLang="zh-CN"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68" name="文本框 90128"/>
          <p:cNvSpPr txBox="1"/>
          <p:nvPr/>
        </p:nvSpPr>
        <p:spPr>
          <a:xfrm>
            <a:off x="11430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C</a:t>
            </a:r>
            <a:endParaRPr lang="en-US" altLang="zh-CN" sz="1800" b="0">
              <a:solidFill>
                <a:schemeClr val="tx1"/>
              </a:solidFill>
              <a:latin typeface="Arial" panose="02080604020202020204" pitchFamily="34" charset="0"/>
              <a:ea typeface="宋体" panose="02010600030101010101" pitchFamily="2" charset="-122"/>
            </a:endParaRPr>
          </a:p>
        </p:txBody>
      </p:sp>
      <p:graphicFrame>
        <p:nvGraphicFramePr>
          <p:cNvPr id="90130" name="表格 90129"/>
          <p:cNvGraphicFramePr/>
          <p:nvPr/>
        </p:nvGraphicFramePr>
        <p:xfrm>
          <a:off x="2743200" y="2590800"/>
          <a:ext cx="1509713" cy="1555750"/>
        </p:xfrm>
        <a:graphic>
          <a:graphicData uri="http://schemas.openxmlformats.org/drawingml/2006/table">
            <a:tbl>
              <a:tblPr/>
              <a:tblGrid>
                <a:gridCol w="1030605"/>
                <a:gridCol w="47879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44" name="表格 90143"/>
          <p:cNvGraphicFramePr/>
          <p:nvPr/>
        </p:nvGraphicFramePr>
        <p:xfrm>
          <a:off x="840740" y="4267200"/>
          <a:ext cx="1557655" cy="946150"/>
        </p:xfrm>
        <a:graphic>
          <a:graphicData uri="http://schemas.openxmlformats.org/drawingml/2006/table">
            <a:tbl>
              <a:tblPr/>
              <a:tblGrid>
                <a:gridCol w="1557655"/>
              </a:tblGrid>
              <a:tr h="9461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Count=1</a:t>
                      </a:r>
                      <a:endParaRPr lang="en-US" altLang="zh-CN" sz="24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89" name="直接连接符 90149"/>
          <p:cNvSpPr/>
          <p:nvPr/>
        </p:nvSpPr>
        <p:spPr>
          <a:xfrm flipH="1">
            <a:off x="4495800" y="3646488"/>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790" name="文本框 90150"/>
          <p:cNvSpPr txBox="1"/>
          <p:nvPr/>
        </p:nvSpPr>
        <p:spPr>
          <a:xfrm>
            <a:off x="28194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B</a:t>
            </a:r>
            <a:endParaRPr lang="en-US" altLang="zh-CN" sz="1800" b="0">
              <a:solidFill>
                <a:schemeClr val="tx1"/>
              </a:solidFill>
              <a:latin typeface="Arial" panose="02080604020202020204" pitchFamily="34" charset="0"/>
              <a:ea typeface="宋体" panose="02010600030101010101" pitchFamily="2" charset="-122"/>
            </a:endParaRPr>
          </a:p>
        </p:txBody>
      </p:sp>
      <p:graphicFrame>
        <p:nvGraphicFramePr>
          <p:cNvPr id="90152" name="表格 90151"/>
          <p:cNvGraphicFramePr/>
          <p:nvPr/>
        </p:nvGraphicFramePr>
        <p:xfrm>
          <a:off x="4648200" y="2590800"/>
          <a:ext cx="1551305" cy="1554163"/>
        </p:xfrm>
        <a:graphic>
          <a:graphicData uri="http://schemas.openxmlformats.org/drawingml/2006/table">
            <a:tbl>
              <a:tblPr/>
              <a:tblGrid>
                <a:gridCol w="1059180"/>
                <a:gridCol w="4921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test1</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66" name="表格 90165"/>
          <p:cNvGraphicFramePr/>
          <p:nvPr/>
        </p:nvGraphicFramePr>
        <p:xfrm>
          <a:off x="6629400" y="2590800"/>
          <a:ext cx="1577975" cy="1555750"/>
        </p:xfrm>
        <a:graphic>
          <a:graphicData uri="http://schemas.openxmlformats.org/drawingml/2006/table">
            <a:tbl>
              <a:tblPr/>
              <a:tblGrid>
                <a:gridCol w="1077595"/>
                <a:gridCol w="50038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19" name="文本框 90179"/>
          <p:cNvSpPr txBox="1"/>
          <p:nvPr/>
        </p:nvSpPr>
        <p:spPr>
          <a:xfrm>
            <a:off x="4800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C</a:t>
            </a:r>
            <a:endParaRPr lang="en-US" altLang="zh-CN" sz="1800" b="0">
              <a:solidFill>
                <a:schemeClr val="tx1"/>
              </a:solidFill>
              <a:latin typeface="Arial" panose="02080604020202020204" pitchFamily="34" charset="0"/>
              <a:ea typeface="宋体" panose="02010600030101010101" pitchFamily="2" charset="-122"/>
            </a:endParaRPr>
          </a:p>
        </p:txBody>
      </p:sp>
      <p:sp>
        <p:nvSpPr>
          <p:cNvPr id="74820" name="文本框 90180"/>
          <p:cNvSpPr txBox="1"/>
          <p:nvPr/>
        </p:nvSpPr>
        <p:spPr>
          <a:xfrm>
            <a:off x="6705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B</a:t>
            </a:r>
            <a:endParaRPr lang="en-US" altLang="zh-CN" sz="1800" b="0">
              <a:solidFill>
                <a:schemeClr val="tx1"/>
              </a:solidFill>
              <a:latin typeface="Arial" panose="02080604020202020204" pitchFamily="34" charset="0"/>
              <a:ea typeface="宋体" panose="02010600030101010101" pitchFamily="2" charset="-122"/>
            </a:endParaRPr>
          </a:p>
        </p:txBody>
      </p:sp>
      <p:sp>
        <p:nvSpPr>
          <p:cNvPr id="74821" name="椭圆 90181"/>
          <p:cNvSpPr/>
          <p:nvPr/>
        </p:nvSpPr>
        <p:spPr>
          <a:xfrm>
            <a:off x="1219200" y="5715000"/>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22" name="直接连接符 90182"/>
          <p:cNvSpPr/>
          <p:nvPr/>
        </p:nvSpPr>
        <p:spPr>
          <a:xfrm>
            <a:off x="1447800" y="5257800"/>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23" name="直接连接符 90183"/>
          <p:cNvSpPr/>
          <p:nvPr/>
        </p:nvSpPr>
        <p:spPr>
          <a:xfrm flipH="1">
            <a:off x="1447800" y="3573463"/>
            <a:ext cx="676275" cy="693737"/>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aphicFrame>
        <p:nvGraphicFramePr>
          <p:cNvPr id="90185" name="表格 90184"/>
          <p:cNvGraphicFramePr/>
          <p:nvPr/>
        </p:nvGraphicFramePr>
        <p:xfrm>
          <a:off x="3810000" y="4343400"/>
          <a:ext cx="1627188" cy="933450"/>
        </p:xfrm>
        <a:graphic>
          <a:graphicData uri="http://schemas.openxmlformats.org/drawingml/2006/table">
            <a:tbl>
              <a:tblPr/>
              <a:tblGrid>
                <a:gridCol w="1627188"/>
              </a:tblGrid>
              <a:tr h="9334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Count=1</a:t>
                      </a:r>
                      <a:endParaRPr lang="zh-CN" altLang="en-US" sz="2400" dirty="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30" name="直接连接符 90190"/>
          <p:cNvSpPr/>
          <p:nvPr/>
        </p:nvSpPr>
        <p:spPr>
          <a:xfrm>
            <a:off x="3781425" y="3213100"/>
            <a:ext cx="879475" cy="59372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4831" name="组合 90191"/>
          <p:cNvGrpSpPr/>
          <p:nvPr/>
        </p:nvGrpSpPr>
        <p:grpSpPr>
          <a:xfrm>
            <a:off x="4191000" y="5334000"/>
            <a:ext cx="381000" cy="762000"/>
            <a:chOff x="0" y="0"/>
            <a:chExt cx="240" cy="480"/>
          </a:xfrm>
        </p:grpSpPr>
        <p:sp>
          <p:nvSpPr>
            <p:cNvPr id="74832" name="椭圆 90192"/>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33" name="直接连接符 90193"/>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4834" name="文本框 90194"/>
          <p:cNvSpPr txBox="1"/>
          <p:nvPr/>
        </p:nvSpPr>
        <p:spPr>
          <a:xfrm>
            <a:off x="6764655" y="4625975"/>
            <a:ext cx="1857375"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anose="02010600030101010101" pitchFamily="2" charset="-122"/>
              </a:rPr>
              <a:t>拥有者删除文件test1后</a:t>
            </a:r>
            <a:endParaRPr lang="zh-CN" altLang="en-US" sz="2000" b="0" dirty="0">
              <a:solidFill>
                <a:schemeClr val="tx1"/>
              </a:solidFill>
              <a:latin typeface="Tahoma" pitchFamily="2" charset="0"/>
              <a:ea typeface="宋体" panose="02010600030101010101" pitchFamily="2" charset="-122"/>
            </a:endParaRPr>
          </a:p>
        </p:txBody>
      </p:sp>
      <p:sp>
        <p:nvSpPr>
          <p:cNvPr id="74835" name="直接连接符 90195"/>
          <p:cNvSpPr/>
          <p:nvPr/>
        </p:nvSpPr>
        <p:spPr>
          <a:xfrm>
            <a:off x="7813675" y="3213100"/>
            <a:ext cx="734695" cy="6731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36" name="文本框 90196"/>
          <p:cNvSpPr txBox="1"/>
          <p:nvPr/>
        </p:nvSpPr>
        <p:spPr>
          <a:xfrm>
            <a:off x="7596505" y="4145915"/>
            <a:ext cx="13716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指针悬空</a:t>
            </a:r>
            <a:endParaRPr lang="zh-CN" altLang="en-US" sz="2000" b="0">
              <a:solidFill>
                <a:schemeClr val="tx1"/>
              </a:solidFill>
              <a:latin typeface="Tahoma" pitchFamily="2" charset="0"/>
              <a:ea typeface="宋体" panose="02010600030101010101" pitchFamily="2" charset="-122"/>
            </a:endParaRPr>
          </a:p>
        </p:txBody>
      </p:sp>
      <p:cxnSp>
        <p:nvCxnSpPr>
          <p:cNvPr id="2" name="直接连接符 1"/>
          <p:cNvCxnSpPr/>
          <p:nvPr/>
        </p:nvCxnSpPr>
        <p:spPr>
          <a:xfrm flipH="1">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89089"/>
          <p:cNvSpPr>
            <a:spLocks noGrp="1"/>
          </p:cNvSpPr>
          <p:nvPr>
            <p:ph type="title"/>
          </p:nvPr>
        </p:nvSpPr>
        <p:spPr>
          <a:xfrm>
            <a:off x="363538" y="709613"/>
            <a:ext cx="8393113" cy="635000"/>
          </a:xfrm>
        </p:spPr>
        <p:txBody>
          <a:bodyPr anchor="b">
            <a:spAutoFit/>
          </a:bodyPr>
          <a:p>
            <a:pPr fontAlgn="base"/>
            <a:r>
              <a:rPr lang="zh-CN" altLang="en-US" sz="3600" strike="noStrike" noProof="1" dirty="0">
                <a:solidFill>
                  <a:srgbClr val="A50021"/>
                </a:solidFill>
                <a:sym typeface="Arial" panose="02080604020202020204" pitchFamily="34" charset="0"/>
              </a:rPr>
              <a:t>基于索引结点的共享方式（硬链接）</a:t>
            </a:r>
            <a:endParaRPr lang="zh-CN" altLang="en-US" sz="3600" strike="noStrike" noProof="1" dirty="0">
              <a:solidFill>
                <a:srgbClr val="A50021"/>
              </a:solidFill>
              <a:sym typeface="Arial" panose="02080604020202020204" pitchFamily="34" charset="0"/>
            </a:endParaRPr>
          </a:p>
        </p:txBody>
      </p:sp>
      <p:graphicFrame>
        <p:nvGraphicFramePr>
          <p:cNvPr id="89091" name="表格 89090"/>
          <p:cNvGraphicFramePr/>
          <p:nvPr/>
        </p:nvGraphicFramePr>
        <p:xfrm>
          <a:off x="9906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44" name="文本框 89104"/>
          <p:cNvSpPr txBox="1"/>
          <p:nvPr/>
        </p:nvSpPr>
        <p:spPr>
          <a:xfrm>
            <a:off x="11430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C</a:t>
            </a:r>
            <a:endParaRPr lang="en-US" altLang="zh-CN" sz="1800" b="0">
              <a:solidFill>
                <a:schemeClr val="tx1"/>
              </a:solidFill>
              <a:latin typeface="Arial" panose="02080604020202020204" pitchFamily="34" charset="0"/>
              <a:ea typeface="宋体" panose="02010600030101010101" pitchFamily="2" charset="-122"/>
            </a:endParaRPr>
          </a:p>
        </p:txBody>
      </p:sp>
      <p:graphicFrame>
        <p:nvGraphicFramePr>
          <p:cNvPr id="89106" name="表格 89105"/>
          <p:cNvGraphicFramePr/>
          <p:nvPr/>
        </p:nvGraphicFramePr>
        <p:xfrm>
          <a:off x="27432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20" name="表格 89119"/>
          <p:cNvGraphicFramePr/>
          <p:nvPr/>
        </p:nvGraphicFramePr>
        <p:xfrm>
          <a:off x="838200" y="3902075"/>
          <a:ext cx="1430338" cy="1001713"/>
        </p:xfrm>
        <a:graphic>
          <a:graphicData uri="http://schemas.openxmlformats.org/drawingml/2006/table">
            <a:tbl>
              <a:tblPr/>
              <a:tblGrid>
                <a:gridCol w="1430338"/>
              </a:tblGrid>
              <a:tr h="1001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65" name="直接连接符 89125"/>
          <p:cNvSpPr/>
          <p:nvPr/>
        </p:nvSpPr>
        <p:spPr>
          <a:xfrm flipH="1">
            <a:off x="4495800" y="3281363"/>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66" name="文本框 89126"/>
          <p:cNvSpPr txBox="1"/>
          <p:nvPr/>
        </p:nvSpPr>
        <p:spPr>
          <a:xfrm>
            <a:off x="28194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B</a:t>
            </a:r>
            <a:endParaRPr lang="en-US" altLang="zh-CN" sz="1800" b="0">
              <a:solidFill>
                <a:schemeClr val="tx1"/>
              </a:solidFill>
              <a:latin typeface="Arial" panose="02080604020202020204" pitchFamily="34" charset="0"/>
              <a:ea typeface="宋体" panose="02010600030101010101" pitchFamily="2" charset="-122"/>
            </a:endParaRPr>
          </a:p>
        </p:txBody>
      </p:sp>
      <p:graphicFrame>
        <p:nvGraphicFramePr>
          <p:cNvPr id="89128" name="表格 89127"/>
          <p:cNvGraphicFramePr/>
          <p:nvPr/>
        </p:nvGraphicFramePr>
        <p:xfrm>
          <a:off x="46482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42" name="表格 89141"/>
          <p:cNvGraphicFramePr/>
          <p:nvPr/>
        </p:nvGraphicFramePr>
        <p:xfrm>
          <a:off x="66294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95" name="文本框 89155"/>
          <p:cNvSpPr txBox="1"/>
          <p:nvPr/>
        </p:nvSpPr>
        <p:spPr>
          <a:xfrm>
            <a:off x="4800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C</a:t>
            </a:r>
            <a:endParaRPr lang="en-US" altLang="zh-CN" sz="1800" b="0">
              <a:solidFill>
                <a:schemeClr val="tx1"/>
              </a:solidFill>
              <a:latin typeface="Arial" panose="02080604020202020204" pitchFamily="34" charset="0"/>
              <a:ea typeface="宋体" panose="02010600030101010101" pitchFamily="2" charset="-122"/>
            </a:endParaRPr>
          </a:p>
        </p:txBody>
      </p:sp>
      <p:sp>
        <p:nvSpPr>
          <p:cNvPr id="73796" name="文本框 89156"/>
          <p:cNvSpPr txBox="1"/>
          <p:nvPr/>
        </p:nvSpPr>
        <p:spPr>
          <a:xfrm>
            <a:off x="6705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目录</a:t>
            </a:r>
            <a:r>
              <a:rPr lang="en-US" altLang="zh-CN" sz="1800" b="0">
                <a:solidFill>
                  <a:schemeClr val="tx1"/>
                </a:solidFill>
                <a:latin typeface="Arial" panose="02080604020202020204" pitchFamily="34" charset="0"/>
                <a:ea typeface="宋体" panose="02010600030101010101" pitchFamily="2" charset="-122"/>
              </a:rPr>
              <a:t>B</a:t>
            </a:r>
            <a:endParaRPr lang="en-US" altLang="zh-CN" sz="1800" b="0">
              <a:solidFill>
                <a:schemeClr val="tx1"/>
              </a:solidFill>
              <a:latin typeface="Arial" panose="02080604020202020204" pitchFamily="34" charset="0"/>
              <a:ea typeface="宋体" panose="02010600030101010101" pitchFamily="2" charset="-122"/>
            </a:endParaRPr>
          </a:p>
        </p:txBody>
      </p:sp>
      <p:sp>
        <p:nvSpPr>
          <p:cNvPr id="73797" name="椭圆 89157"/>
          <p:cNvSpPr/>
          <p:nvPr/>
        </p:nvSpPr>
        <p:spPr>
          <a:xfrm>
            <a:off x="1281113" y="5341938"/>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98" name="直接连接符 89158"/>
          <p:cNvSpPr/>
          <p:nvPr/>
        </p:nvSpPr>
        <p:spPr>
          <a:xfrm>
            <a:off x="1509713" y="4884738"/>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99" name="直接连接符 89159"/>
          <p:cNvSpPr/>
          <p:nvPr/>
        </p:nvSpPr>
        <p:spPr>
          <a:xfrm flipH="1">
            <a:off x="1511300" y="3279775"/>
            <a:ext cx="612775" cy="614363"/>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00" name="文本框 89160"/>
          <p:cNvSpPr txBox="1"/>
          <p:nvPr/>
        </p:nvSpPr>
        <p:spPr>
          <a:xfrm>
            <a:off x="900113" y="5799138"/>
            <a:ext cx="12954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链接前</a:t>
            </a:r>
            <a:endParaRPr lang="zh-CN" altLang="en-US" sz="2000" b="0">
              <a:solidFill>
                <a:schemeClr val="tx1"/>
              </a:solidFill>
              <a:latin typeface="Tahoma" pitchFamily="2" charset="0"/>
              <a:ea typeface="宋体" panose="02010600030101010101" pitchFamily="2" charset="-122"/>
            </a:endParaRPr>
          </a:p>
        </p:txBody>
      </p:sp>
      <p:graphicFrame>
        <p:nvGraphicFramePr>
          <p:cNvPr id="89162" name="表格 89161"/>
          <p:cNvGraphicFramePr/>
          <p:nvPr/>
        </p:nvGraphicFramePr>
        <p:xfrm>
          <a:off x="3811588" y="3978275"/>
          <a:ext cx="1554163" cy="958850"/>
        </p:xfrm>
        <a:graphic>
          <a:graphicData uri="http://schemas.openxmlformats.org/drawingml/2006/table">
            <a:tbl>
              <a:tblPr/>
              <a:tblGrid>
                <a:gridCol w="1554163"/>
              </a:tblGrid>
              <a:tr h="9588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Count=2</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68" name="表格 89167"/>
          <p:cNvGraphicFramePr/>
          <p:nvPr/>
        </p:nvGraphicFramePr>
        <p:xfrm>
          <a:off x="6629400" y="4054475"/>
          <a:ext cx="1616075" cy="954088"/>
        </p:xfrm>
        <a:graphic>
          <a:graphicData uri="http://schemas.openxmlformats.org/drawingml/2006/table">
            <a:tbl>
              <a:tblPr/>
              <a:tblGrid>
                <a:gridCol w="1616075"/>
              </a:tblGrid>
              <a:tr h="9540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813" name="直接连接符 89173"/>
          <p:cNvSpPr/>
          <p:nvPr/>
        </p:nvSpPr>
        <p:spPr>
          <a:xfrm>
            <a:off x="3852863" y="2847975"/>
            <a:ext cx="338137" cy="11303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3814" name="组合 89174"/>
          <p:cNvGrpSpPr/>
          <p:nvPr/>
        </p:nvGrpSpPr>
        <p:grpSpPr>
          <a:xfrm>
            <a:off x="4191000" y="4968875"/>
            <a:ext cx="381000" cy="762000"/>
            <a:chOff x="0" y="0"/>
            <a:chExt cx="240" cy="480"/>
          </a:xfrm>
        </p:grpSpPr>
        <p:sp>
          <p:nvSpPr>
            <p:cNvPr id="73815" name="椭圆 89175"/>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16" name="直接连接符 89176"/>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3817" name="文本框 89177"/>
          <p:cNvSpPr txBox="1"/>
          <p:nvPr/>
        </p:nvSpPr>
        <p:spPr>
          <a:xfrm>
            <a:off x="3810000" y="5883275"/>
            <a:ext cx="19050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anose="02010600030101010101" pitchFamily="2" charset="-122"/>
              </a:rPr>
              <a:t>建立链接后</a:t>
            </a:r>
            <a:endParaRPr lang="zh-CN" altLang="en-US" sz="2000" b="0">
              <a:solidFill>
                <a:schemeClr val="tx1"/>
              </a:solidFill>
              <a:latin typeface="Tahoma" pitchFamily="2" charset="0"/>
              <a:ea typeface="宋体" panose="02010600030101010101" pitchFamily="2" charset="-122"/>
            </a:endParaRPr>
          </a:p>
        </p:txBody>
      </p:sp>
      <p:grpSp>
        <p:nvGrpSpPr>
          <p:cNvPr id="73818" name="组合 89178"/>
          <p:cNvGrpSpPr/>
          <p:nvPr/>
        </p:nvGrpSpPr>
        <p:grpSpPr>
          <a:xfrm>
            <a:off x="7010400" y="5045075"/>
            <a:ext cx="381000" cy="762000"/>
            <a:chOff x="0" y="0"/>
            <a:chExt cx="240" cy="480"/>
          </a:xfrm>
        </p:grpSpPr>
        <p:sp>
          <p:nvSpPr>
            <p:cNvPr id="73819" name="椭圆 89179"/>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20" name="直接连接符 89180"/>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3821" name="文本框 89181"/>
          <p:cNvSpPr txBox="1"/>
          <p:nvPr/>
        </p:nvSpPr>
        <p:spPr>
          <a:xfrm>
            <a:off x="6711950" y="5826125"/>
            <a:ext cx="1932940"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anose="02010600030101010101" pitchFamily="2" charset="-122"/>
              </a:rPr>
              <a:t>拥有者删除文件test1后</a:t>
            </a:r>
            <a:endParaRPr lang="zh-CN" altLang="en-US" sz="2000" b="0" dirty="0">
              <a:solidFill>
                <a:schemeClr val="tx1"/>
              </a:solidFill>
              <a:latin typeface="Tahoma" pitchFamily="2" charset="0"/>
              <a:ea typeface="宋体" panose="02010600030101010101" pitchFamily="2" charset="-122"/>
            </a:endParaRPr>
          </a:p>
        </p:txBody>
      </p:sp>
      <p:sp>
        <p:nvSpPr>
          <p:cNvPr id="73822" name="直接连接符 89182"/>
          <p:cNvSpPr/>
          <p:nvPr/>
        </p:nvSpPr>
        <p:spPr>
          <a:xfrm flipH="1">
            <a:off x="7239000" y="2921000"/>
            <a:ext cx="574675" cy="113347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cxnSp>
        <p:nvCxnSpPr>
          <p:cNvPr id="2" name="直接连接符 1"/>
          <p:cNvCxnSpPr/>
          <p:nvPr/>
        </p:nvCxnSpPr>
        <p:spPr>
          <a:xfrm flipH="1">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38</a:t>
            </a:r>
            <a:endParaRPr lang="en-US" altLang="zh-CN" b="0">
              <a:solidFill>
                <a:schemeClr val="tx2"/>
              </a:solidFill>
              <a:latin typeface="Times New Roman" panose="02020603050405020304" charset="0"/>
              <a:ea typeface="宋体" panose="02010600030101010101" pitchFamily="2" charset="-122"/>
            </a:endParaRPr>
          </a:p>
        </p:txBody>
      </p:sp>
      <p:sp>
        <p:nvSpPr>
          <p:cNvPr id="62467" name="矩形 62466"/>
          <p:cNvSpPr/>
          <p:nvPr/>
        </p:nvSpPr>
        <p:spPr>
          <a:xfrm>
            <a:off x="254000" y="717868"/>
            <a:ext cx="8612188" cy="37795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x-none" sz="2400" b="1">
                <a:solidFill>
                  <a:schemeClr val="tx1"/>
                </a:solidFill>
                <a:effectLst/>
                <a:latin typeface="宋体" panose="02010600030101010101" pitchFamily="2" charset="-122"/>
                <a:cs typeface="+mn-ea"/>
                <a:sym typeface="+mn-ea"/>
              </a:rPr>
              <a:t>为什么不能对目录进行</a:t>
            </a:r>
            <a:r>
              <a:rPr lang="x-none" altLang="en-US" sz="2400" b="1">
                <a:solidFill>
                  <a:schemeClr val="tx1"/>
                </a:solidFill>
                <a:effectLst/>
                <a:latin typeface="宋体" panose="02010600030101010101" pitchFamily="2" charset="-122"/>
                <a:cs typeface="+mn-ea"/>
                <a:sym typeface="+mn-ea"/>
              </a:rPr>
              <a:t>硬</a:t>
            </a:r>
            <a:r>
              <a:rPr lang="zh-CN" altLang="en-US" sz="2400" b="1">
                <a:solidFill>
                  <a:schemeClr val="tx1"/>
                </a:solidFill>
                <a:effectLst/>
                <a:latin typeface="宋体" panose="02010600030101010101" pitchFamily="2" charset="-122"/>
                <a:cs typeface="+mn-ea"/>
                <a:sym typeface="+mn-ea"/>
              </a:rPr>
              <a:t>链接：</a:t>
            </a:r>
            <a:endParaRPr lang="zh-CN" altLang="en-US"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charset="0"/>
                <a:ea typeface="宋体" panose="02010600030101010101" pitchFamily="2" charset="-122"/>
                <a:cs typeface="+mn-ea"/>
              </a:rPr>
              <a:t>1</a:t>
            </a:r>
            <a:r>
              <a:rPr lang="zh-CN" altLang="en-US" sz="2400" strike="noStrike" noProof="1">
                <a:solidFill>
                  <a:schemeClr val="tx1"/>
                </a:solidFill>
                <a:effectLst/>
                <a:latin typeface="Times New Roman" panose="02020603050405020304" charset="0"/>
                <a:ea typeface="宋体" panose="02010600030101010101" pitchFamily="2" charset="-122"/>
                <a:cs typeface="+mn-ea"/>
              </a:rPr>
              <a:t>、非常容易造成目录的死循环，并且文件系统没有很好的办法检测</a:t>
            </a:r>
            <a:r>
              <a:rPr lang="x-none"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x-none" sz="2400" strike="noStrike" noProof="1">
                <a:solidFill>
                  <a:schemeClr val="tx1"/>
                </a:solidFill>
                <a:effectLst/>
                <a:latin typeface="Times New Roman" panose="02020603050405020304" charset="0"/>
                <a:ea typeface="宋体" panose="02010600030101010101" pitchFamily="2" charset="-122"/>
                <a:cs typeface="+mn-ea"/>
              </a:rPr>
              <a:t>（软链接可以，因为软链接文件是一种特殊的文件类型，文件系统可以检测到并做特殊处理来防止死循环）</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charset="0"/>
                <a:ea typeface="宋体" panose="02010600030101010101" pitchFamily="2" charset="-122"/>
                <a:cs typeface="+mn-ea"/>
              </a:rPr>
              <a:t>2</a:t>
            </a:r>
            <a:r>
              <a:rPr lang="zh-CN" altLang="en-US" sz="2400" strike="noStrike" noProof="1">
                <a:solidFill>
                  <a:schemeClr val="tx1"/>
                </a:solidFill>
                <a:effectLst/>
                <a:latin typeface="Times New Roman" panose="02020603050405020304" charset="0"/>
                <a:ea typeface="宋体" panose="02010600030101010101" pitchFamily="2" charset="-122"/>
                <a:cs typeface="+mn-ea"/>
              </a:rPr>
              <a:t>、父目录的含义发生变化，有多个父目录，甚至可能父子目录的辈份发生混乱</a:t>
            </a:r>
            <a:r>
              <a:rPr lang="x-none" altLang="zh-CN" sz="2400" strike="noStrike" noProof="1">
                <a:solidFill>
                  <a:schemeClr val="tx1"/>
                </a:solidFill>
                <a:effectLst/>
                <a:latin typeface="Times New Roman" panose="02020603050405020304" charset="0"/>
                <a:ea typeface="宋体" panose="02010600030101010101" pitchFamily="2" charset="-122"/>
                <a:cs typeface="+mn-ea"/>
              </a:rPr>
              <a:t>。</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anose="02010600030101010101" pitchFamily="2" charset="-122"/>
              </a:rPr>
              <a:t>3</a:t>
            </a:r>
            <a:r>
              <a:rPr lang="zh-CN" altLang="en-US" sz="2400" strike="noStrike" noProof="1">
                <a:solidFill>
                  <a:schemeClr val="tx1"/>
                </a:solidFill>
                <a:effectLst/>
                <a:latin typeface="Times New Roman" panose="02020603050405020304" charset="0"/>
                <a:ea typeface="宋体" panose="02010600030101010101" pitchFamily="2" charset="-122"/>
              </a:rPr>
              <a:t>、文件目录结构是一个树形结构，不能有环。</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anose="02010600030101010101" pitchFamily="2" charset="-122"/>
              </a:rPr>
              <a:t>二、文件系统</a:t>
            </a:r>
            <a:endParaRPr lang="zh-CN" altLang="en-US" sz="3200">
              <a:solidFill>
                <a:srgbClr val="990000"/>
              </a:solidFill>
              <a:latin typeface="Arial" panose="02080604020202020204" pitchFamily="34" charset="0"/>
              <a:ea typeface="宋体" panose="02010600030101010101" pitchFamily="2" charset="-122"/>
            </a:endParaRPr>
          </a:p>
        </p:txBody>
      </p:sp>
      <p:sp>
        <p:nvSpPr>
          <p:cNvPr id="9219" name="文本占位符 9218"/>
          <p:cNvSpPr>
            <a:spLocks noGrp="1"/>
          </p:cNvSpPr>
          <p:nvPr>
            <p:ph idx="1"/>
          </p:nvPr>
        </p:nvSpPr>
        <p:spPr>
          <a:xfrm>
            <a:off x="381000" y="1470025"/>
            <a:ext cx="8388350" cy="4469130"/>
          </a:xfrm>
        </p:spPr>
        <p:txBody>
          <a:bodyPr>
            <a:spAutoFit/>
          </a:bodyPr>
          <a:p>
            <a:pPr fontAlgn="base">
              <a:lnSpc>
                <a:spcPct val="110000"/>
              </a:lnSpc>
              <a:buNone/>
            </a:pPr>
            <a:r>
              <a:rPr lang="zh-CN" altLang="en-US" strike="noStrike" noProof="1" dirty="0">
                <a:effectLst/>
                <a:latin typeface="Times New Roman" panose="02020603050405020304" charset="0"/>
              </a:rPr>
              <a:t>	</a:t>
            </a:r>
            <a:r>
              <a:rPr lang="zh-CN" altLang="en-US" b="1" strike="noStrike" noProof="1">
                <a:solidFill>
                  <a:srgbClr val="990000"/>
                </a:solidFill>
                <a:latin typeface="Arial" panose="02080604020202020204" pitchFamily="34" charset="0"/>
                <a:ea typeface="宋体" panose="02010600030101010101" pitchFamily="2" charset="-122"/>
                <a:cs typeface="+mj-cs"/>
              </a:rPr>
              <a:t>1. 什么是文件系统</a:t>
            </a:r>
            <a:r>
              <a:rPr lang="zh-CN" altLang="en-US" strike="noStrike" noProof="1" dirty="0">
                <a:solidFill>
                  <a:schemeClr val="tx1"/>
                </a:solidFill>
                <a:effectLst/>
                <a:latin typeface="Times New Roman" panose="02020603050405020304" charset="0"/>
              </a:rPr>
              <a:t>         </a:t>
            </a:r>
            <a:endParaRPr lang="zh-CN" altLang="en-US" strike="noStrike" noProof="1" dirty="0">
              <a:solidFill>
                <a:schemeClr val="tx1"/>
              </a:solidFill>
              <a:effectLst/>
              <a:latin typeface="Times New Roman" panose="02020603050405020304" charset="0"/>
            </a:endParaRPr>
          </a:p>
          <a:p>
            <a:pPr fontAlgn="base">
              <a:lnSpc>
                <a:spcPct val="110000"/>
              </a:lnSpc>
              <a:buNone/>
            </a:pPr>
            <a:r>
              <a:rPr lang="zh-CN" altLang="en-US" strike="noStrike" noProof="1" dirty="0">
                <a:solidFill>
                  <a:schemeClr val="tx1"/>
                </a:solidFill>
                <a:effectLst/>
                <a:latin typeface="Times New Roman" panose="02020603050405020304" charset="0"/>
              </a:rPr>
              <a:t>  	文件系统是操作系统中负责管理和存取文件信息的软件机构。包括：            </a:t>
            </a:r>
            <a:endParaRPr lang="zh-CN" altLang="en-US" strike="noStrike" noProof="1" dirty="0">
              <a:solidFill>
                <a:schemeClr val="tx1"/>
              </a:solidFill>
              <a:effectLst/>
              <a:latin typeface="Times New Roman" panose="02020603050405020304" charset="0"/>
            </a:endParaRPr>
          </a:p>
          <a:p>
            <a:pPr marL="930275" lvl="1" indent="-473075" fontAlgn="base">
              <a:lnSpc>
                <a:spcPct val="110000"/>
              </a:lnSpc>
            </a:pPr>
            <a:r>
              <a:rPr lang="x-none" altLang="zh-CN" sz="3200" strike="noStrike" noProof="1" dirty="0">
                <a:solidFill>
                  <a:schemeClr val="tx1"/>
                </a:solidFill>
                <a:effectLst/>
                <a:latin typeface="Times New Roman" panose="02020603050405020304" charset="0"/>
              </a:rPr>
              <a:t>负责文件操作和</a:t>
            </a:r>
            <a:r>
              <a:rPr lang="zh-CN" altLang="en-US" sz="3200" strike="noStrike" noProof="1" dirty="0">
                <a:solidFill>
                  <a:schemeClr val="tx1"/>
                </a:solidFill>
                <a:effectLst/>
                <a:latin typeface="Times New Roman" panose="02020603050405020304" charset="0"/>
              </a:rPr>
              <a:t>管理</a:t>
            </a:r>
            <a:r>
              <a:rPr lang="x-none" altLang="zh-CN" sz="3200" strike="noStrike" noProof="1" dirty="0">
                <a:solidFill>
                  <a:schemeClr val="tx1"/>
                </a:solidFill>
                <a:effectLst/>
                <a:latin typeface="Times New Roman" panose="02020603050405020304" charset="0"/>
              </a:rPr>
              <a:t>的</a:t>
            </a:r>
            <a:r>
              <a:rPr lang="zh-CN" altLang="x-none" sz="3200" strike="noStrike" noProof="1" dirty="0">
                <a:solidFill>
                  <a:schemeClr val="tx1"/>
                </a:solidFill>
                <a:effectLst/>
                <a:latin typeface="Times New Roman" panose="02020603050405020304" charset="0"/>
              </a:rPr>
              <a:t>程序</a:t>
            </a:r>
            <a:r>
              <a:rPr lang="x-none" altLang="zh-CN" sz="3200" strike="noStrike" noProof="1" dirty="0">
                <a:solidFill>
                  <a:schemeClr val="tx1"/>
                </a:solidFill>
                <a:effectLst/>
                <a:latin typeface="Times New Roman" panose="02020603050405020304" charset="0"/>
              </a:rPr>
              <a:t>模块</a:t>
            </a:r>
            <a:endParaRPr lang="x-none" altLang="zh-CN" sz="3200" strike="noStrike" noProof="1" dirty="0">
              <a:solidFill>
                <a:schemeClr val="tx1"/>
              </a:solidFill>
              <a:effectLst/>
              <a:latin typeface="Times New Roman" panose="02020603050405020304" charset="0"/>
            </a:endParaRPr>
          </a:p>
          <a:p>
            <a:pPr marL="930275" lvl="1" indent="-473075" fontAlgn="base">
              <a:lnSpc>
                <a:spcPct val="110000"/>
              </a:lnSpc>
            </a:pPr>
            <a:r>
              <a:rPr lang="zh-CN" altLang="en-US" sz="3200" dirty="0">
                <a:solidFill>
                  <a:schemeClr val="tx1"/>
                </a:solidFill>
                <a:effectLst/>
                <a:latin typeface="Times New Roman" panose="02020603050405020304" charset="0"/>
                <a:sym typeface="+mn-ea"/>
              </a:rPr>
              <a:t>管理文件所需的数据结构 (如目录表、文件控制块、存储分配表) </a:t>
            </a:r>
            <a:endParaRPr lang="x-none" altLang="zh-CN" sz="3200" strike="noStrike" noProof="1" dirty="0">
              <a:solidFill>
                <a:schemeClr val="tx1"/>
              </a:solidFill>
              <a:effectLst/>
              <a:latin typeface="Times New Roman" panose="02020603050405020304" charset="0"/>
            </a:endParaRPr>
          </a:p>
          <a:p>
            <a:pPr marL="930275" lvl="1" indent="-473075" fontAlgn="base">
              <a:lnSpc>
                <a:spcPct val="110000"/>
              </a:lnSpc>
            </a:pPr>
            <a:r>
              <a:rPr lang="zh-CN" altLang="en-US" sz="3200" strike="noStrike" noProof="1" dirty="0">
                <a:solidFill>
                  <a:schemeClr val="tx1"/>
                </a:solidFill>
                <a:effectLst/>
                <a:latin typeface="Times New Roman" panose="02020603050405020304" charset="0"/>
              </a:rPr>
              <a:t>访问文件的一组操作</a:t>
            </a:r>
            <a:endParaRPr lang="zh-CN" altLang="en-US" sz="32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charRg st="0" end="21"/>
                                            </p:txEl>
                                          </p:spTgt>
                                        </p:tgtEl>
                                        <p:attrNameLst>
                                          <p:attrName>style.visibility</p:attrName>
                                        </p:attrNameLst>
                                      </p:cBhvr>
                                      <p:to>
                                        <p:strVal val="visible"/>
                                      </p:to>
                                    </p:set>
                                    <p:anim calcmode="lin" valueType="num">
                                      <p:cBhvr>
                                        <p:cTn id="7" dur="500" fill="hold"/>
                                        <p:tgtEl>
                                          <p:spTgt spid="9219">
                                            <p:txEl>
                                              <p:charRg st="0" end="21"/>
                                            </p:txEl>
                                          </p:spTgt>
                                        </p:tgtEl>
                                        <p:attrNameLst>
                                          <p:attrName>ppt_x</p:attrName>
                                        </p:attrNameLst>
                                      </p:cBhvr>
                                      <p:tavLst>
                                        <p:tav tm="0">
                                          <p:val>
                                            <p:strVal val="#ppt_x"/>
                                          </p:val>
                                        </p:tav>
                                        <p:tav tm="100000">
                                          <p:val>
                                            <p:strVal val="#ppt_x"/>
                                          </p:val>
                                        </p:tav>
                                      </p:tavLst>
                                    </p:anim>
                                    <p:anim calcmode="lin" valueType="num">
                                      <p:cBhvr>
                                        <p:cTn id="8" dur="500" fill="hold"/>
                                        <p:tgtEl>
                                          <p:spTgt spid="921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charRg st="21" end="68"/>
                                            </p:txEl>
                                          </p:spTgt>
                                        </p:tgtEl>
                                        <p:attrNameLst>
                                          <p:attrName>style.visibility</p:attrName>
                                        </p:attrNameLst>
                                      </p:cBhvr>
                                      <p:to>
                                        <p:strVal val="visible"/>
                                      </p:to>
                                    </p:set>
                                    <p:anim calcmode="lin" valueType="num">
                                      <p:cBhvr>
                                        <p:cTn id="13" dur="500" fill="hold"/>
                                        <p:tgtEl>
                                          <p:spTgt spid="9219">
                                            <p:txEl>
                                              <p:charRg st="21" end="68"/>
                                            </p:txEl>
                                          </p:spTgt>
                                        </p:tgtEl>
                                        <p:attrNameLst>
                                          <p:attrName>ppt_x</p:attrName>
                                        </p:attrNameLst>
                                      </p:cBhvr>
                                      <p:tavLst>
                                        <p:tav tm="0">
                                          <p:val>
                                            <p:strVal val="#ppt_x"/>
                                          </p:val>
                                        </p:tav>
                                        <p:tav tm="100000">
                                          <p:val>
                                            <p:strVal val="#ppt_x"/>
                                          </p:val>
                                        </p:tav>
                                      </p:tavLst>
                                    </p:anim>
                                    <p:anim calcmode="lin" valueType="num">
                                      <p:cBhvr>
                                        <p:cTn id="14" dur="500" fill="hold"/>
                                        <p:tgtEl>
                                          <p:spTgt spid="9219">
                                            <p:txEl>
                                              <p:charRg st="21"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charRg st="100" end="108"/>
                                            </p:txEl>
                                          </p:spTgt>
                                        </p:tgtEl>
                                        <p:attrNameLst>
                                          <p:attrName>style.visibility</p:attrName>
                                        </p:attrNameLst>
                                      </p:cBhvr>
                                      <p:to>
                                        <p:strVal val="visible"/>
                                      </p:to>
                                    </p:set>
                                    <p:anim calcmode="lin" valueType="num">
                                      <p:cBhvr>
                                        <p:cTn id="19" dur="500" fill="hold"/>
                                        <p:tgtEl>
                                          <p:spTgt spid="9219">
                                            <p:txEl>
                                              <p:charRg st="100" end="108"/>
                                            </p:txEl>
                                          </p:spTgt>
                                        </p:tgtEl>
                                        <p:attrNameLst>
                                          <p:attrName>ppt_x</p:attrName>
                                        </p:attrNameLst>
                                      </p:cBhvr>
                                      <p:tavLst>
                                        <p:tav tm="0">
                                          <p:val>
                                            <p:strVal val="#ppt_x"/>
                                          </p:val>
                                        </p:tav>
                                        <p:tav tm="100000">
                                          <p:val>
                                            <p:strVal val="#ppt_x"/>
                                          </p:val>
                                        </p:tav>
                                      </p:tavLst>
                                    </p:anim>
                                    <p:anim calcmode="lin" valueType="num">
                                      <p:cBhvr>
                                        <p:cTn id="20" dur="500" fill="hold"/>
                                        <p:tgtEl>
                                          <p:spTgt spid="9219">
                                            <p:txEl>
                                              <p:charRg st="100" end="10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500" fill="hold"/>
                                        <p:tgtEl>
                                          <p:spTgt spid="9219">
                                            <p:txEl>
                                              <p:char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92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charRg st="108" end="118"/>
                                            </p:txEl>
                                          </p:spTgt>
                                        </p:tgtEl>
                                        <p:attrNameLst>
                                          <p:attrName>style.visibility</p:attrName>
                                        </p:attrNameLst>
                                      </p:cBhvr>
                                      <p:to>
                                        <p:strVal val="visible"/>
                                      </p:to>
                                    </p:set>
                                    <p:anim calcmode="lin" valueType="num">
                                      <p:cBhvr>
                                        <p:cTn id="31" dur="500" fill="hold"/>
                                        <p:tgtEl>
                                          <p:spTgt spid="9219">
                                            <p:txEl>
                                              <p:charRg st="108" end="118"/>
                                            </p:txEl>
                                          </p:spTgt>
                                        </p:tgtEl>
                                        <p:attrNameLst>
                                          <p:attrName>ppt_x</p:attrName>
                                        </p:attrNameLst>
                                      </p:cBhvr>
                                      <p:tavLst>
                                        <p:tav tm="0">
                                          <p:val>
                                            <p:strVal val="#ppt_x"/>
                                          </p:val>
                                        </p:tav>
                                        <p:tav tm="100000">
                                          <p:val>
                                            <p:strVal val="#ppt_x"/>
                                          </p:val>
                                        </p:tav>
                                      </p:tavLst>
                                    </p:anim>
                                    <p:anim calcmode="lin" valueType="num">
                                      <p:cBhvr>
                                        <p:cTn id="32" dur="500" fill="hold"/>
                                        <p:tgtEl>
                                          <p:spTgt spid="921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2"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文件共享与安全</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75778" name="内容占位符 5427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4276" name="矩形 542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文件共享与安全</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9"/>
                                            </p:txEl>
                                          </p:spTgt>
                                        </p:tgtEl>
                                        <p:attrNameLst>
                                          <p:attrName>style.visibility</p:attrName>
                                        </p:attrNameLst>
                                      </p:cBhvr>
                                      <p:to>
                                        <p:strVal val="visible"/>
                                      </p:to>
                                    </p:set>
                                    <p:anim calcmode="lin" valueType="num">
                                      <p:cBhvr additive="base">
                                        <p:cTn id="7" dur="1000" fill="hold"/>
                                        <p:tgtEl>
                                          <p:spTgt spid="5427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矩形 55298"/>
          <p:cNvSpPr/>
          <p:nvPr/>
        </p:nvSpPr>
        <p:spPr>
          <a:xfrm>
            <a:off x="171450" y="458788"/>
            <a:ext cx="8745538" cy="22971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4.  </a:t>
            </a:r>
            <a:r>
              <a:rPr lang="zh-CN" altLang="en-US" b="1" strike="noStrike" noProof="1">
                <a:solidFill>
                  <a:srgbClr val="990000"/>
                </a:solidFill>
                <a:latin typeface="Times New Roman" panose="02020603050405020304" charset="0"/>
                <a:ea typeface="宋体" panose="02010600030101010101" pitchFamily="2" charset="-122"/>
                <a:cs typeface="+mn-ea"/>
              </a:rPr>
              <a:t>文件共享与安全</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文件共享</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mn-cs"/>
              </a:rPr>
              <a:t>文件共享是指某一个或某一部分文件可以让事先规定的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mn-cs"/>
              </a:rPr>
              <a:t>      某些用户共同使用。</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endParaRPr>
          </a:p>
        </p:txBody>
      </p:sp>
      <p:sp>
        <p:nvSpPr>
          <p:cNvPr id="55300" name="矩形 552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文件共享与安全</a:t>
            </a:r>
            <a:endParaRPr lang="zh-CN" altLang="en-US" sz="2400" strike="noStrike" noProof="1">
              <a:ea typeface="宋体" panose="02010600030101010101" pitchFamily="2" charset="-122"/>
            </a:endParaRPr>
          </a:p>
        </p:txBody>
      </p:sp>
      <p:sp>
        <p:nvSpPr>
          <p:cNvPr id="55301" name="矩形 55300"/>
          <p:cNvSpPr/>
          <p:nvPr/>
        </p:nvSpPr>
        <p:spPr>
          <a:xfrm>
            <a:off x="672465" y="2816225"/>
            <a:ext cx="8235315" cy="35617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文件安全</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① </a:t>
            </a:r>
            <a:r>
              <a:rPr lang="zh-CN" altLang="en-US" sz="2400" b="1" strike="noStrike" noProof="1">
                <a:solidFill>
                  <a:srgbClr val="000099"/>
                </a:solidFill>
                <a:latin typeface="宋体" panose="02010600030101010101" pitchFamily="2" charset="-122"/>
                <a:ea typeface="宋体" panose="02010600030101010101" pitchFamily="2" charset="-122"/>
                <a:cs typeface="+mn-ea"/>
              </a:rPr>
              <a:t>什么是文件安全</a:t>
            </a:r>
            <a:endParaRPr lang="zh-CN" altLang="en-US" sz="2400" b="1" strike="noStrike" noProof="1">
              <a:solidFill>
                <a:srgbClr val="000099"/>
              </a:solidFill>
              <a:latin typeface="宋体" panose="02010600030101010101" pitchFamily="2" charset="-122"/>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文件的安全问题是由文件共享引发的。</a:t>
            </a:r>
            <a:endParaRPr lang="x-none" altLang="zh-CN" sz="2400" b="1" strike="noStrike" noProof="1">
              <a:solidFill>
                <a:srgbClr val="000099"/>
              </a:solidFill>
              <a:latin typeface="宋体" panose="02010600030101010101" pitchFamily="2" charset="-122"/>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所谓文件安全，就是文件的保护问题。 </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文件的保护是指文件本身不得被未经文件主授权的任何用户存取，而对于授权用户也只能在允许的存取权限内使用文件。</a:t>
            </a:r>
            <a:endParaRPr lang="zh-CN" altLang="en-US" sz="24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12"/>
                                            </p:txEl>
                                          </p:spTgt>
                                        </p:tgtEl>
                                        <p:attrNameLst>
                                          <p:attrName>style.visibility</p:attrName>
                                        </p:attrNameLst>
                                      </p:cBhvr>
                                      <p:to>
                                        <p:strVal val="visible"/>
                                      </p:to>
                                    </p:set>
                                    <p:anim calcmode="lin" valueType="num">
                                      <p:cBhvr additive="base">
                                        <p:cTn id="7" dur="1000" fill="hold"/>
                                        <p:tgtEl>
                                          <p:spTgt spid="552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12" end="27"/>
                                            </p:txEl>
                                          </p:spTgt>
                                        </p:tgtEl>
                                        <p:attrNameLst>
                                          <p:attrName>style.visibility</p:attrName>
                                        </p:attrNameLst>
                                      </p:cBhvr>
                                      <p:to>
                                        <p:strVal val="visible"/>
                                      </p:to>
                                    </p:set>
                                    <p:anim calcmode="lin" valueType="num">
                                      <p:cBhvr additive="base">
                                        <p:cTn id="13" dur="1000" fill="hold"/>
                                        <p:tgtEl>
                                          <p:spTgt spid="55299">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charRg st="27" end="58"/>
                                            </p:txEl>
                                          </p:spTgt>
                                        </p:tgtEl>
                                        <p:attrNameLst>
                                          <p:attrName>style.visibility</p:attrName>
                                        </p:attrNameLst>
                                      </p:cBhvr>
                                      <p:to>
                                        <p:strVal val="visible"/>
                                      </p:to>
                                    </p:set>
                                    <p:anim calcmode="lin" valueType="num">
                                      <p:cBhvr additive="base">
                                        <p:cTn id="19" dur="500" fill="hold"/>
                                        <p:tgtEl>
                                          <p:spTgt spid="55299">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9">
                                            <p:txEl>
                                              <p:charRg st="58" end="74"/>
                                            </p:txEl>
                                          </p:spTgt>
                                        </p:tgtEl>
                                        <p:attrNameLst>
                                          <p:attrName>style.visibility</p:attrName>
                                        </p:attrNameLst>
                                      </p:cBhvr>
                                      <p:to>
                                        <p:strVal val="visible"/>
                                      </p:to>
                                    </p:set>
                                    <p:anim calcmode="lin" valueType="num">
                                      <p:cBhvr additive="base">
                                        <p:cTn id="23" dur="500" fill="hold"/>
                                        <p:tgtEl>
                                          <p:spTgt spid="55299">
                                            <p:txEl>
                                              <p:charRg st="58"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5301">
                                            <p:txEl>
                                              <p:charRg st="0" end="9"/>
                                            </p:txEl>
                                          </p:spTgt>
                                        </p:tgtEl>
                                        <p:attrNameLst>
                                          <p:attrName>style.visibility</p:attrName>
                                        </p:attrNameLst>
                                      </p:cBhvr>
                                      <p:to>
                                        <p:strVal val="visible"/>
                                      </p:to>
                                    </p:set>
                                    <p:anim calcmode="lin" valueType="num">
                                      <p:cBhvr additive="base">
                                        <p:cTn id="29" dur="1000" fill="hold"/>
                                        <p:tgtEl>
                                          <p:spTgt spid="55301">
                                            <p:txEl>
                                              <p:charRg st="0" end="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5530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5301">
                                            <p:txEl>
                                              <p:charRg st="9" end="19"/>
                                            </p:txEl>
                                          </p:spTgt>
                                        </p:tgtEl>
                                        <p:attrNameLst>
                                          <p:attrName>style.visibility</p:attrName>
                                        </p:attrNameLst>
                                      </p:cBhvr>
                                      <p:to>
                                        <p:strVal val="visible"/>
                                      </p:to>
                                    </p:set>
                                    <p:anim calcmode="lin" valueType="num">
                                      <p:cBhvr additive="base">
                                        <p:cTn id="35" dur="1000" fill="hold"/>
                                        <p:tgtEl>
                                          <p:spTgt spid="55301">
                                            <p:txEl>
                                              <p:charRg st="9" end="1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55301">
                                            <p:txEl>
                                              <p:charRg st="9" end="1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5301">
                                            <p:txEl>
                                              <p:charRg st="19" end="44"/>
                                            </p:txEl>
                                          </p:spTgt>
                                        </p:tgtEl>
                                        <p:attrNameLst>
                                          <p:attrName>style.visibility</p:attrName>
                                        </p:attrNameLst>
                                      </p:cBhvr>
                                      <p:to>
                                        <p:strVal val="visible"/>
                                      </p:to>
                                    </p:set>
                                    <p:anim calcmode="lin" valueType="num">
                                      <p:cBhvr additive="base">
                                        <p:cTn id="41" dur="500" fill="hold"/>
                                        <p:tgtEl>
                                          <p:spTgt spid="55301">
                                            <p:txEl>
                                              <p:charRg st="19" end="4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1">
                                            <p:txEl>
                                              <p:charRg st="19" end="4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5301">
                                            <p:txEl>
                                              <p:charRg st="44" end="76"/>
                                            </p:txEl>
                                          </p:spTgt>
                                        </p:tgtEl>
                                        <p:attrNameLst>
                                          <p:attrName>style.visibility</p:attrName>
                                        </p:attrNameLst>
                                      </p:cBhvr>
                                      <p:to>
                                        <p:strVal val="visible"/>
                                      </p:to>
                                    </p:set>
                                    <p:anim calcmode="lin" valueType="num">
                                      <p:cBhvr additive="base">
                                        <p:cTn id="45" dur="500" fill="hold"/>
                                        <p:tgtEl>
                                          <p:spTgt spid="55301">
                                            <p:txEl>
                                              <p:charRg st="44" end="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301">
                                            <p:txEl>
                                              <p:charRg st="44" end="7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5301">
                                            <p:txEl>
                                              <p:charRg st="4" end="4"/>
                                            </p:txEl>
                                          </p:spTgt>
                                        </p:tgtEl>
                                        <p:attrNameLst>
                                          <p:attrName>style.visibility</p:attrName>
                                        </p:attrNameLst>
                                      </p:cBhvr>
                                      <p:to>
                                        <p:strVal val="visible"/>
                                      </p:to>
                                    </p:set>
                                    <p:anim calcmode="lin" valueType="num">
                                      <p:cBhvr additive="base">
                                        <p:cTn id="49" dur="500" fill="hold"/>
                                        <p:tgtEl>
                                          <p:spTgt spid="55301">
                                            <p:txEl>
                                              <p:char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30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1"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矩形 56322"/>
          <p:cNvSpPr/>
          <p:nvPr/>
        </p:nvSpPr>
        <p:spPr>
          <a:xfrm>
            <a:off x="423545" y="619760"/>
            <a:ext cx="8293735" cy="2454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宋体" panose="02010600030101010101" pitchFamily="2" charset="-122"/>
                <a:ea typeface="宋体" panose="02010600030101010101" pitchFamily="2" charset="-122"/>
                <a:cs typeface="+mn-cs"/>
              </a:rPr>
              <a:t>如何进文件的保护</a:t>
            </a:r>
            <a:endParaRPr lang="zh-CN" altLang="en-US" sz="2400" b="1" strike="noStrike" noProof="1">
              <a:solidFill>
                <a:srgbClr val="000099"/>
              </a:solidFill>
              <a:latin typeface="宋体" panose="02010600030101010101" pitchFamily="2" charset="-122"/>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需要对用户的权限进行验证。</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所谓存取权限的验证，是指用户存取文件之前，需要检查用户的存取权限是否符合规定，符合者允许使用，否则拒绝。</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56324" name="矩形 563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文件共享与安全</a:t>
            </a:r>
            <a:endParaRPr lang="zh-CN" altLang="en-US" sz="2400" strike="noStrike" noProof="1">
              <a:ea typeface="宋体" panose="02010600030101010101" pitchFamily="2" charset="-122"/>
            </a:endParaRPr>
          </a:p>
        </p:txBody>
      </p:sp>
      <p:sp>
        <p:nvSpPr>
          <p:cNvPr id="56325" name="矩形 56324"/>
          <p:cNvSpPr/>
          <p:nvPr/>
        </p:nvSpPr>
        <p:spPr>
          <a:xfrm>
            <a:off x="424180" y="3127375"/>
            <a:ext cx="6791325" cy="534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③ </a:t>
            </a:r>
            <a:r>
              <a:rPr lang="zh-CN" altLang="en-US" sz="2400" b="1" strike="noStrike" noProof="1">
                <a:solidFill>
                  <a:srgbClr val="000099"/>
                </a:solidFill>
                <a:latin typeface="宋体" panose="02010600030101010101" pitchFamily="2" charset="-122"/>
                <a:ea typeface="宋体" panose="02010600030101010101" pitchFamily="2" charset="-122"/>
                <a:cs typeface="+mn-cs"/>
              </a:rPr>
              <a:t>用户存取权限的</a:t>
            </a:r>
            <a:r>
              <a:rPr lang="x-none" altLang="zh-CN" sz="2400" b="1" strike="noStrike" noProof="1">
                <a:solidFill>
                  <a:srgbClr val="000099"/>
                </a:solidFill>
                <a:latin typeface="宋体" panose="02010600030101010101" pitchFamily="2" charset="-122"/>
                <a:ea typeface="宋体" panose="02010600030101010101" pitchFamily="2" charset="-122"/>
                <a:cs typeface="+mn-cs"/>
              </a:rPr>
              <a:t>类型</a:t>
            </a:r>
            <a:endParaRPr lang="x-none" altLang="zh-CN" sz="2400" b="1" strike="noStrike" noProof="1">
              <a:solidFill>
                <a:srgbClr val="000099"/>
              </a:solidFill>
              <a:latin typeface="宋体" panose="02010600030101010101" pitchFamily="2" charset="-122"/>
              <a:ea typeface="宋体" panose="02010600030101010101" pitchFamily="2" charset="-122"/>
              <a:cs typeface="+mn-cs"/>
            </a:endParaRPr>
          </a:p>
        </p:txBody>
      </p:sp>
      <p:sp>
        <p:nvSpPr>
          <p:cNvPr id="56326" name="矩形 56325"/>
          <p:cNvSpPr/>
          <p:nvPr/>
        </p:nvSpPr>
        <p:spPr>
          <a:xfrm>
            <a:off x="1001713" y="3862388"/>
            <a:ext cx="6784975" cy="21129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EXCUTE</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执行文件（x）</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READ</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读文件内容（r）</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UPDATE</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修改文件内容</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WRITE</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修改、删除、增加文件内容（w）</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DELETE</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删除文件</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anose="02010600030101010101" pitchFamily="2" charset="-122"/>
                <a:cs typeface="+mn-ea"/>
                <a:sym typeface="+mn-ea"/>
              </a:rPr>
              <a:t>CHANGE</a:t>
            </a:r>
            <a:r>
              <a:rPr lang="x-none" altLang="en-US" sz="2400" strike="noStrike" noProof="1">
                <a:solidFill>
                  <a:schemeClr val="tx1"/>
                </a:solidFill>
                <a:latin typeface="Times New Roman" panose="02020603050405020304" charset="0"/>
                <a:ea typeface="宋体" panose="02010600030101010101" pitchFamily="2" charset="-122"/>
                <a:cs typeface="+mn-ea"/>
                <a:sym typeface="+mn-ea"/>
              </a:rPr>
              <a:t>：	改变文件属性</a:t>
            </a:r>
            <a:endParaRPr lang="x-none" altLang="en-US" sz="2400" strike="noStrike" noProof="1">
              <a:solidFill>
                <a:schemeClr val="tx1"/>
              </a:solidFill>
              <a:latin typeface="Times New Roman" panose="02020603050405020304" charset="0"/>
              <a:ea typeface="宋体" panose="02010600030101010101" pitchFamily="2" charset="-122"/>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5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11" end="41"/>
                                            </p:txEl>
                                          </p:spTgt>
                                        </p:tgtEl>
                                        <p:attrNameLst>
                                          <p:attrName>style.visibility</p:attrName>
                                        </p:attrNameLst>
                                      </p:cBhvr>
                                      <p:to>
                                        <p:strVal val="visible"/>
                                      </p:to>
                                    </p:set>
                                    <p:anim calcmode="lin" valueType="num">
                                      <p:cBhvr additive="base">
                                        <p:cTn id="13" dur="500" fill="hold"/>
                                        <p:tgtEl>
                                          <p:spTgt spid="56323">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charRg st="11"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charRg st="41" end="80"/>
                                            </p:txEl>
                                          </p:spTgt>
                                        </p:tgtEl>
                                        <p:attrNameLst>
                                          <p:attrName>style.visibility</p:attrName>
                                        </p:attrNameLst>
                                      </p:cBhvr>
                                      <p:to>
                                        <p:strVal val="visible"/>
                                      </p:to>
                                    </p:set>
                                    <p:anim calcmode="lin" valueType="num">
                                      <p:cBhvr additive="base">
                                        <p:cTn id="17" dur="500" fill="hold"/>
                                        <p:tgtEl>
                                          <p:spTgt spid="56323">
                                            <p:txEl>
                                              <p:charRg st="41"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charRg st="41" end="8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6325">
                                            <p:txEl>
                                              <p:charRg st="0" end="28"/>
                                            </p:txEl>
                                          </p:spTgt>
                                        </p:tgtEl>
                                        <p:attrNameLst>
                                          <p:attrName>style.visibility</p:attrName>
                                        </p:attrNameLst>
                                      </p:cBhvr>
                                      <p:to>
                                        <p:strVal val="visible"/>
                                      </p:to>
                                    </p:set>
                                    <p:anim calcmode="lin" valueType="num">
                                      <p:cBhvr additive="base">
                                        <p:cTn id="23" dur="500" fill="hold"/>
                                        <p:tgtEl>
                                          <p:spTgt spid="56325">
                                            <p:txEl>
                                              <p:charRg st="0" end="2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325">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326"/>
                                        </p:tgtEl>
                                        <p:attrNameLst>
                                          <p:attrName>style.visibility</p:attrName>
                                        </p:attrNameLst>
                                      </p:cBhvr>
                                      <p:to>
                                        <p:strVal val="visible"/>
                                      </p:to>
                                    </p:set>
                                    <p:anim calcmode="lin" valueType="num">
                                      <p:cBhvr additive="base">
                                        <p:cTn id="29" dur="500" fill="hold"/>
                                        <p:tgtEl>
                                          <p:spTgt spid="56326"/>
                                        </p:tgtEl>
                                        <p:attrNameLst>
                                          <p:attrName>ppt_x</p:attrName>
                                        </p:attrNameLst>
                                      </p:cBhvr>
                                      <p:tavLst>
                                        <p:tav tm="0">
                                          <p:val>
                                            <p:strVal val="#ppt_x"/>
                                          </p:val>
                                        </p:tav>
                                        <p:tav tm="100000">
                                          <p:val>
                                            <p:strVal val="#ppt_x"/>
                                          </p:val>
                                        </p:tav>
                                      </p:tavLst>
                                    </p:anim>
                                    <p:anim calcmode="lin" valueType="num">
                                      <p:cBhvr additive="base">
                                        <p:cTn id="30"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363538" y="769938"/>
            <a:ext cx="8393113" cy="574675"/>
          </a:xfrm>
        </p:spPr>
        <p:txBody>
          <a:bodyPr anchor="b">
            <a:spAutoFit/>
          </a:bodyPr>
          <a:p>
            <a:pPr lvl="0"/>
            <a:r>
              <a:rPr lang="zh-CN" altLang="en-US" sz="3200">
                <a:solidFill>
                  <a:srgbClr val="990000"/>
                </a:solidFill>
                <a:latin typeface="Times New Roman" panose="02020603050405020304" charset="0"/>
                <a:ea typeface="宋体" panose="02010600030101010101" pitchFamily="2" charset="-122"/>
              </a:rPr>
              <a:t>3.</a:t>
            </a:r>
            <a:r>
              <a:rPr lang="zh-CN" altLang="en-US" sz="3200">
                <a:solidFill>
                  <a:srgbClr val="990000"/>
                </a:solidFill>
                <a:latin typeface="Times New Roman" panose="02020603050405020304" charset="0"/>
                <a:ea typeface="宋体" panose="02010600030101010101" pitchFamily="2" charset="-122"/>
                <a:sym typeface="方正书宋_GBK" panose="02000000000000000000" charset="-122"/>
              </a:rPr>
              <a:t>验证用户存取权限的方法</a:t>
            </a:r>
            <a:endParaRPr lang="zh-CN" altLang="en-US">
              <a:latin typeface="Times New Roman" panose="02020603050405020304" charset="0"/>
            </a:endParaRPr>
          </a:p>
        </p:txBody>
      </p:sp>
      <p:sp>
        <p:nvSpPr>
          <p:cNvPr id="63491" name="文本占位符 63490"/>
          <p:cNvSpPr>
            <a:spLocks noGrp="1"/>
          </p:cNvSpPr>
          <p:nvPr>
            <p:ph idx="1"/>
          </p:nvPr>
        </p:nvSpPr>
        <p:spPr>
          <a:xfrm>
            <a:off x="395288" y="1576388"/>
            <a:ext cx="8388350" cy="512763"/>
          </a:xfrm>
        </p:spPr>
        <p:txBody>
          <a:bodyPr wrap="square">
            <a:spAutoFit/>
          </a:bodyPr>
          <a:p>
            <a:pPr fontAlgn="base"/>
            <a:r>
              <a:rPr lang="en-US" altLang="zh-CN" sz="2800" strike="noStrike" noProof="1">
                <a:solidFill>
                  <a:schemeClr val="tx1"/>
                </a:solidFill>
                <a:latin typeface="Times New Roman" panose="02020603050405020304" charset="0"/>
              </a:rPr>
              <a:t>(1) </a:t>
            </a:r>
            <a:r>
              <a:rPr lang="zh-CN" altLang="en-US" sz="2800" strike="noStrike" noProof="1">
                <a:solidFill>
                  <a:schemeClr val="tx1"/>
                </a:solidFill>
                <a:latin typeface="Times New Roman" panose="02020603050405020304" charset="0"/>
              </a:rPr>
              <a:t>访问控制矩阵</a:t>
            </a:r>
            <a:endParaRPr lang="zh-CN" altLang="en-US" sz="2800" strike="noStrike" noProof="1">
              <a:solidFill>
                <a:schemeClr val="tx1"/>
              </a:solidFill>
              <a:latin typeface="Times New Roman" panose="02020603050405020304" charset="0"/>
            </a:endParaRPr>
          </a:p>
        </p:txBody>
      </p:sp>
      <p:graphicFrame>
        <p:nvGraphicFramePr>
          <p:cNvPr id="63492" name="表格 63491"/>
          <p:cNvGraphicFramePr/>
          <p:nvPr/>
        </p:nvGraphicFramePr>
        <p:xfrm>
          <a:off x="1190625" y="2725738"/>
          <a:ext cx="6629400" cy="245745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user1</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user2</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x</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403985"/>
          </a:xfrm>
        </p:spPr>
        <p:txBody>
          <a:bodyPr wrap="square">
            <a:spAutoFit/>
          </a:bodyPr>
          <a:p>
            <a:pPr fontAlgn="base"/>
            <a:r>
              <a:rPr lang="zh-CN" altLang="en-US" sz="2800">
                <a:solidFill>
                  <a:schemeClr val="tx1"/>
                </a:solidFill>
                <a:effectLst/>
                <a:latin typeface="Times New Roman" panose="02020603050405020304" charset="0"/>
                <a:sym typeface="+mn-ea"/>
              </a:rPr>
              <a:t>(2) 存取控制表</a:t>
            </a:r>
            <a:endParaRPr lang="zh-CN" altLang="en-US" sz="2800" strike="noStrike" noProof="1" dirty="0">
              <a:effectLst/>
              <a:latin typeface="Times New Roman" panose="02020603050405020304" charset="0"/>
            </a:endParaRPr>
          </a:p>
          <a:p>
            <a:pPr fontAlgn="base">
              <a:buNone/>
            </a:pPr>
            <a:r>
              <a:rPr lang="x-none" altLang="zh-CN" sz="2800" dirty="0">
                <a:solidFill>
                  <a:schemeClr val="tx1"/>
                </a:solidFill>
                <a:effectLst/>
                <a:latin typeface="Times New Roman" panose="02020603050405020304" charset="0"/>
                <a:sym typeface="+mn-ea"/>
              </a:rPr>
              <a:t>		   </a:t>
            </a:r>
            <a:r>
              <a:rPr lang="zh-CN" altLang="en-US" sz="2800" dirty="0">
                <a:solidFill>
                  <a:schemeClr val="tx1"/>
                </a:solidFill>
                <a:effectLst/>
                <a:latin typeface="Times New Roman" panose="02020603050405020304" charset="0"/>
                <a:sym typeface="+mn-ea"/>
              </a:rPr>
              <a:t>某一文件只与特定几个少数用户有关，只记录一个文件和不同用户、用户组的权限</a:t>
            </a:r>
            <a:endParaRPr lang="zh-CN" altLang="en-US" sz="2800" strike="noStrike" noProof="1">
              <a:solidFill>
                <a:schemeClr val="tx1"/>
              </a:solidFill>
              <a:effectLst/>
              <a:latin typeface="Times New Roman" panose="02020603050405020304" charset="0"/>
            </a:endParaRPr>
          </a:p>
        </p:txBody>
      </p:sp>
      <p:graphicFrame>
        <p:nvGraphicFramePr>
          <p:cNvPr id="63492" name="表格 63491"/>
          <p:cNvGraphicFramePr/>
          <p:nvPr/>
        </p:nvGraphicFramePr>
        <p:xfrm>
          <a:off x="1190625" y="2725738"/>
          <a:ext cx="6629400" cy="297561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文件主</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A</a:t>
                      </a:r>
                      <a:endParaRPr lang="en-US" alt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x</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B</a:t>
                      </a:r>
                      <a:endParaRPr lang="en-US" alt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charset="0"/>
                        </a:rPr>
                        <a:t>w</a:t>
                      </a:r>
                      <a:endParaRPr 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charset="0"/>
                          <a:sym typeface="+mn-ea"/>
                        </a:rPr>
                        <a:t>-</a:t>
                      </a: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charset="0"/>
                          <a:sym typeface="+mn-ea"/>
                        </a:rPr>
                        <a:t>-</a:t>
                      </a: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rPr>
                        <a:t>其他</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sym typeface="+mn-ea"/>
                        </a:rPr>
                        <a:t>-</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charset="0"/>
                          <a:ea typeface="宋体" panose="02010600030101010101" pitchFamily="2" charset="-122"/>
                          <a:sym typeface="+mn-ea"/>
                        </a:rPr>
                        <a:t>-</a:t>
                      </a:r>
                      <a:endParaRPr lang="en-US" altLang="zh-CN"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charset="0"/>
                          <a:ea typeface="宋体" panose="02010600030101010101" pitchFamily="2" charset="-122"/>
                          <a:sym typeface="+mn-ea"/>
                        </a:rPr>
                        <a:t>-</a:t>
                      </a:r>
                      <a:endParaRPr lang="en-US" altLang="zh-CN"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charset="0"/>
                <a:sym typeface="+mn-ea"/>
              </a:rPr>
              <a:t>(</a:t>
            </a:r>
            <a:r>
              <a:rPr lang="x-none" altLang="zh-CN" sz="2800">
                <a:solidFill>
                  <a:schemeClr val="tx1"/>
                </a:solidFill>
                <a:effectLst/>
                <a:latin typeface="Times New Roman" panose="02020603050405020304" charset="0"/>
                <a:sym typeface="+mn-ea"/>
              </a:rPr>
              <a:t>3</a:t>
            </a:r>
            <a:r>
              <a:rPr lang="zh-CN" altLang="en-US" sz="2800">
                <a:solidFill>
                  <a:schemeClr val="tx1"/>
                </a:solidFill>
                <a:effectLst/>
                <a:latin typeface="Times New Roman" panose="02020603050405020304" charset="0"/>
                <a:sym typeface="+mn-ea"/>
              </a:rPr>
              <a:t>) 用户权限表</a:t>
            </a:r>
            <a:endParaRPr lang="zh-CN" altLang="en-US" sz="2800" strike="noStrike" noProof="1" dirty="0">
              <a:effectLst/>
              <a:latin typeface="Times New Roman" panose="02020603050405020304" charset="0"/>
            </a:endParaRPr>
          </a:p>
          <a:p>
            <a:pPr algn="l" fontAlgn="base">
              <a:buNone/>
            </a:pPr>
            <a:r>
              <a:rPr lang="x-none" altLang="zh-CN" sz="2800" dirty="0">
                <a:solidFill>
                  <a:schemeClr val="tx1"/>
                </a:solidFill>
                <a:effectLst/>
                <a:latin typeface="Times New Roman" panose="02020603050405020304"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charset="0"/>
            </a:endParaRPr>
          </a:p>
        </p:txBody>
      </p:sp>
      <p:graphicFrame>
        <p:nvGraphicFramePr>
          <p:cNvPr id="3" name="表格 2"/>
          <p:cNvGraphicFramePr/>
          <p:nvPr/>
        </p:nvGraphicFramePr>
        <p:xfrm>
          <a:off x="1966595" y="2472690"/>
          <a:ext cx="5027295" cy="3494405"/>
        </p:xfrm>
        <a:graphic>
          <a:graphicData uri="http://schemas.openxmlformats.org/drawingml/2006/table">
            <a:tbl>
              <a:tblPr/>
              <a:tblGrid>
                <a:gridCol w="2648585"/>
                <a:gridCol w="237871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x-none" altLang="en-US" sz="2400">
                          <a:latin typeface="Times New Roman" panose="02020603050405020304" charset="0"/>
                        </a:rPr>
                        <a:t>用户</a:t>
                      </a:r>
                      <a:endParaRPr lang="x-none" altLang="en-US" sz="2400">
                        <a:latin typeface="Times New Roman" panose="02020603050405020304" charset="0"/>
                      </a:endParaRPr>
                    </a:p>
                    <a:p>
                      <a:pPr marL="0" lvl="0" indent="0">
                        <a:buNone/>
                      </a:pPr>
                      <a:r>
                        <a:rPr lang="x-none" altLang="zh-CN" sz="2400">
                          <a:latin typeface="Times New Roman" panose="02020603050405020304" charset="0"/>
                        </a:rPr>
                        <a:t>文件</a:t>
                      </a:r>
                      <a:endParaRPr lang="x-none" altLang="zh-CN" sz="2400">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zh-CN" altLang="en-US">
                          <a:latin typeface="Times New Roman" panose="02020603050405020304" charset="0"/>
                        </a:rPr>
                        <a:t>用户</a:t>
                      </a:r>
                      <a:r>
                        <a:rPr lang="x-none" altLang="en-US">
                          <a:latin typeface="Times New Roman" panose="02020603050405020304" charset="0"/>
                        </a:rPr>
                        <a:t>组</a:t>
                      </a:r>
                      <a:r>
                        <a:rPr lang="en-US" altLang="x-none">
                          <a:latin typeface="Times New Roman" panose="02020603050405020304" charset="0"/>
                        </a:rPr>
                        <a:t>A</a:t>
                      </a:r>
                      <a:endParaRPr lang="en-US" alt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sqrt</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RW</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test</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R</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alpha</a:t>
                      </a:r>
                      <a:endParaRPr lang="x-none" altLang="en-US">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charset="0"/>
                        </a:rPr>
                        <a:t>RE</a:t>
                      </a:r>
                      <a:endParaRPr 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rPr>
                        <a:t>...</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rPr>
                        <a:t>...</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rPr>
                        <a:t>abc</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anose="02010600030101010101" pitchFamily="2" charset="-122"/>
                        </a:rPr>
                        <a:t>RW</a:t>
                      </a:r>
                      <a:endParaRPr lang="x-none" altLang="en-US" sz="2800" b="1">
                        <a:solidFill>
                          <a:srgbClr val="000000"/>
                        </a:solidFill>
                        <a:latin typeface="Times New Roman" panose="02020603050405020304" charset="0"/>
                        <a:ea typeface="宋体" panose="02010600030101010101"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charset="0"/>
                <a:sym typeface="+mn-ea"/>
              </a:rPr>
              <a:t>(</a:t>
            </a:r>
            <a:r>
              <a:rPr lang="x-none" altLang="zh-CN" sz="2800">
                <a:solidFill>
                  <a:schemeClr val="tx1"/>
                </a:solidFill>
                <a:effectLst/>
                <a:latin typeface="Times New Roman" panose="02020603050405020304" charset="0"/>
                <a:sym typeface="+mn-ea"/>
              </a:rPr>
              <a:t>3</a:t>
            </a:r>
            <a:r>
              <a:rPr lang="zh-CN" altLang="en-US" sz="2800">
                <a:solidFill>
                  <a:schemeClr val="tx1"/>
                </a:solidFill>
                <a:effectLst/>
                <a:latin typeface="Times New Roman" panose="02020603050405020304" charset="0"/>
                <a:sym typeface="+mn-ea"/>
              </a:rPr>
              <a:t>) 用户权限表</a:t>
            </a:r>
            <a:endParaRPr lang="zh-CN" altLang="en-US" sz="2800" strike="noStrike" noProof="1" dirty="0">
              <a:effectLst/>
              <a:latin typeface="Times New Roman" panose="02020603050405020304" charset="0"/>
            </a:endParaRPr>
          </a:p>
          <a:p>
            <a:pPr algn="l" fontAlgn="base">
              <a:buNone/>
            </a:pPr>
            <a:r>
              <a:rPr lang="x-none" altLang="zh-CN" sz="2800" dirty="0">
                <a:solidFill>
                  <a:schemeClr val="tx1"/>
                </a:solidFill>
                <a:effectLst/>
                <a:latin typeface="Times New Roman" panose="02020603050405020304"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charset="0"/>
            </a:endParaRPr>
          </a:p>
        </p:txBody>
      </p:sp>
      <p:graphicFrame>
        <p:nvGraphicFramePr>
          <p:cNvPr id="63492" name="表格 63491"/>
          <p:cNvGraphicFramePr/>
          <p:nvPr/>
        </p:nvGraphicFramePr>
        <p:xfrm>
          <a:off x="1064895" y="2421890"/>
          <a:ext cx="7131050" cy="1416685"/>
        </p:xfrm>
        <a:graphic>
          <a:graphicData uri="http://schemas.openxmlformats.org/drawingml/2006/table">
            <a:tbl>
              <a:tblPr/>
              <a:tblGrid>
                <a:gridCol w="2093595"/>
                <a:gridCol w="1431290"/>
                <a:gridCol w="1259205"/>
                <a:gridCol w="1113790"/>
                <a:gridCol w="1233170"/>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A</a:t>
                      </a:r>
                      <a:endParaRPr lang="en-US" alt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1062355" y="4331970"/>
          <a:ext cx="7132955" cy="1416685"/>
        </p:xfrm>
        <a:graphic>
          <a:graphicData uri="http://schemas.openxmlformats.org/drawingml/2006/table">
            <a:tbl>
              <a:tblPr/>
              <a:tblGrid>
                <a:gridCol w="2210435"/>
                <a:gridCol w="1333500"/>
                <a:gridCol w="1244600"/>
                <a:gridCol w="1099820"/>
                <a:gridCol w="1244600"/>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B</a:t>
                      </a:r>
                      <a:endParaRPr lang="en-US" altLang="x-none">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anose="02010600030101010101"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64513"/>
          <p:cNvSpPr>
            <a:spLocks noGrp="1"/>
          </p:cNvSpPr>
          <p:nvPr>
            <p:ph idx="1"/>
          </p:nvPr>
        </p:nvSpPr>
        <p:spPr>
          <a:xfrm>
            <a:off x="1005840" y="607695"/>
            <a:ext cx="7110730" cy="1467485"/>
          </a:xfrm>
        </p:spPr>
        <p:txBody>
          <a:bodyPr wrap="square">
            <a:spAutoFit/>
          </a:bodyPr>
          <a:p>
            <a:pPr marL="0" indent="0" fontAlgn="base">
              <a:buNone/>
            </a:pPr>
            <a:endParaRPr lang="x-none" altLang="zh-CN" sz="2400" strike="noStrike" noProof="1" dirty="0">
              <a:solidFill>
                <a:schemeClr val="tx1"/>
              </a:solidFill>
              <a:effectLst/>
              <a:latin typeface="Times New Roman" panose="02020603050405020304" charset="0"/>
            </a:endParaRPr>
          </a:p>
          <a:p>
            <a:pPr fontAlgn="base"/>
            <a:r>
              <a:rPr lang="zh-CN" altLang="en-US" sz="2800" strike="noStrike" noProof="1">
                <a:solidFill>
                  <a:schemeClr val="tx1"/>
                </a:solidFill>
                <a:latin typeface="Times New Roman" panose="02020603050405020304" charset="0"/>
              </a:rPr>
              <a:t>(4) 口令</a:t>
            </a:r>
            <a:endParaRPr lang="zh-CN" altLang="en-US" strike="noStrike" noProof="1" dirty="0">
              <a:latin typeface="Times New Roman" panose="02020603050405020304" charset="0"/>
            </a:endParaRPr>
          </a:p>
          <a:p>
            <a:pPr fontAlgn="base"/>
            <a:r>
              <a:rPr lang="zh-CN" altLang="en-US" sz="2800" strike="noStrike" noProof="1">
                <a:solidFill>
                  <a:schemeClr val="tx1"/>
                </a:solidFill>
                <a:latin typeface="Times New Roman" panose="02020603050405020304" charset="0"/>
              </a:rPr>
              <a:t>(5) 密码</a:t>
            </a:r>
            <a:endParaRPr lang="zh-CN" altLang="en-US" sz="2800" strike="noStrike" noProof="1">
              <a:solidFill>
                <a:schemeClr val="tx1"/>
              </a:solidFill>
              <a:latin typeface="Times New Roman" panose="02020603050405020304" charset="0"/>
            </a:endParaRPr>
          </a:p>
        </p:txBody>
      </p:sp>
      <p:sp>
        <p:nvSpPr>
          <p:cNvPr id="79874"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文件操作与文件备份</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80898" name="内容占位符 645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4516" name="矩形 645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charRg st="1" end="11"/>
                                            </p:txEl>
                                          </p:spTgt>
                                        </p:tgtEl>
                                        <p:attrNameLst>
                                          <p:attrName>style.visibility</p:attrName>
                                        </p:attrNameLst>
                                      </p:cBhvr>
                                      <p:to>
                                        <p:strVal val="visible"/>
                                      </p:to>
                                    </p:set>
                                    <p:anim calcmode="lin" valueType="num">
                                      <p:cBhvr additive="base">
                                        <p:cTn id="7" dur="1000" fill="hold"/>
                                        <p:tgtEl>
                                          <p:spTgt spid="64514">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4">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655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40</a:t>
            </a:r>
            <a:endParaRPr lang="en-US" altLang="zh-CN" b="0">
              <a:solidFill>
                <a:schemeClr val="tx2"/>
              </a:solidFill>
              <a:latin typeface="Times New Roman" panose="02020603050405020304" charset="0"/>
              <a:ea typeface="宋体" panose="02010600030101010101" pitchFamily="2" charset="-122"/>
            </a:endParaRPr>
          </a:p>
        </p:txBody>
      </p:sp>
      <p:sp>
        <p:nvSpPr>
          <p:cNvPr id="65539" name="矩形 65538"/>
          <p:cNvSpPr/>
          <p:nvPr/>
        </p:nvSpPr>
        <p:spPr>
          <a:xfrm>
            <a:off x="171450" y="552450"/>
            <a:ext cx="8689975" cy="5463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文件操作</a:t>
            </a:r>
            <a:endParaRPr lang="zh-CN" altLang="en-US" b="1" strike="noStrike" noProof="1">
              <a:solidFill>
                <a:srgbClr val="990000"/>
              </a:solidFill>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常用的文件操作命令</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create	</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创建一个新文件</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delete	</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从系统目录中撤消一个文件</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rename</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在系统目录中改变文件的名字</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anose="02010600030101010101" pitchFamily="2" charset="-122"/>
                <a:cs typeface="+mn-cs"/>
              </a:rPr>
              <a:t>file attribute	设置文件属性</a:t>
            </a:r>
            <a:endParaRPr lang="x-none" altLang="zh-CN"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open</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打开文件</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close	</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关闭文件</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write	</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写到一个文件</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或设备</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上</a:t>
            </a:r>
            <a:endParaRPr lang="zh-CN"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anose="02010600030101010101" pitchFamily="2" charset="-122"/>
                <a:cs typeface="+mn-cs"/>
              </a:rPr>
              <a:t>read</a:t>
            </a:r>
            <a:r>
              <a:rPr lang="x-none" altLang="en-US" sz="2400" b="1"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从一个文件</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或设备</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读入数据信息</a:t>
            </a:r>
            <a:endParaRPr lang="zh-CN" altLang="en-US" sz="2000" b="1" strike="noStrike" noProof="1">
              <a:solidFill>
                <a:schemeClr val="tx1"/>
              </a:solidFill>
              <a:latin typeface="Times New Roman" panose="02020603050405020304" charset="0"/>
              <a:ea typeface="宋体" panose="02010600030101010101"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additive="base">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additive="base">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additive="base">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additive="base">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66" end="88"/>
                                            </p:txEl>
                                          </p:spTgt>
                                        </p:tgtEl>
                                        <p:attrNameLst>
                                          <p:attrName>style.visibility</p:attrName>
                                        </p:attrNameLst>
                                      </p:cBhvr>
                                      <p:to>
                                        <p:strVal val="visible"/>
                                      </p:to>
                                    </p:set>
                                    <p:anim calcmode="lin" valueType="num">
                                      <p:cBhvr additive="base">
                                        <p:cTn id="27" dur="500" fill="hold"/>
                                        <p:tgtEl>
                                          <p:spTgt spid="65539">
                                            <p:txEl>
                                              <p:charRg st="66"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charRg st="66"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additive="base">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88" end="99"/>
                                            </p:txEl>
                                          </p:spTgt>
                                        </p:tgtEl>
                                        <p:attrNameLst>
                                          <p:attrName>style.visibility</p:attrName>
                                        </p:attrNameLst>
                                      </p:cBhvr>
                                      <p:to>
                                        <p:strVal val="visible"/>
                                      </p:to>
                                    </p:set>
                                    <p:anim calcmode="lin" valueType="num">
                                      <p:cBhvr additive="base">
                                        <p:cTn id="35" dur="500" fill="hold"/>
                                        <p:tgtEl>
                                          <p:spTgt spid="65539">
                                            <p:txEl>
                                              <p:charRg st="88"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charRg st="88"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99" end="142"/>
                                            </p:txEl>
                                          </p:spTgt>
                                        </p:tgtEl>
                                        <p:attrNameLst>
                                          <p:attrName>style.visibility</p:attrName>
                                        </p:attrNameLst>
                                      </p:cBhvr>
                                      <p:to>
                                        <p:strVal val="visible"/>
                                      </p:to>
                                    </p:set>
                                    <p:anim calcmode="lin" valueType="num">
                                      <p:cBhvr additive="base">
                                        <p:cTn id="39" dur="500" fill="hold"/>
                                        <p:tgtEl>
                                          <p:spTgt spid="65539">
                                            <p:txEl>
                                              <p:charRg st="99"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charRg st="99" end="14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additive="base">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additive="base">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363538" y="613728"/>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anose="02010600030101010101" pitchFamily="2" charset="-122"/>
              </a:rPr>
              <a:t>2. 文件系统的基本功能</a:t>
            </a:r>
            <a:endParaRPr lang="zh-CN" altLang="en-US" sz="3200">
              <a:solidFill>
                <a:srgbClr val="990000"/>
              </a:solidFill>
              <a:latin typeface="Arial" panose="02080604020202020204" pitchFamily="34" charset="0"/>
              <a:ea typeface="宋体" panose="02010600030101010101" pitchFamily="2" charset="-122"/>
            </a:endParaRPr>
          </a:p>
        </p:txBody>
      </p:sp>
      <p:sp>
        <p:nvSpPr>
          <p:cNvPr id="10243" name="内容占位符 10242"/>
          <p:cNvSpPr>
            <a:spLocks noGrp="1"/>
          </p:cNvSpPr>
          <p:nvPr>
            <p:ph idx="1"/>
          </p:nvPr>
        </p:nvSpPr>
        <p:spPr>
          <a:xfrm>
            <a:off x="381000" y="1390650"/>
            <a:ext cx="8388350" cy="3684270"/>
          </a:xfrm>
        </p:spPr>
        <p:txBody>
          <a:bodyPr wrap="square" anchor="t">
            <a:spAutoFit/>
          </a:bodyPr>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(1) </a:t>
            </a:r>
            <a:r>
              <a:rPr lang="zh-CN" altLang="zh-CN" strike="noStrike" noProof="1" dirty="0">
                <a:solidFill>
                  <a:schemeClr val="tx1"/>
                </a:solidFill>
                <a:effectLst/>
                <a:latin typeface="Times New Roman" panose="02020603050405020304" charset="0"/>
              </a:rPr>
              <a:t>实现了“按名存取”的功能：从“文件名”查寻到“文件内容”；</a:t>
            </a:r>
            <a:endParaRPr lang="zh-CN" altLang="zh-CN" strike="noStrike" noProof="1" dirty="0">
              <a:solidFill>
                <a:schemeClr val="tx1"/>
              </a:solidFill>
              <a:effectLst/>
              <a:latin typeface="Times New Roman" panose="02020603050405020304" charset="0"/>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(2) 解决文件数据的组织结构问题，实现逻辑结构到物理结构的转换；</a:t>
            </a:r>
            <a:endParaRPr lang="zh-CN" altLang="zh-CN" strike="noStrike" noProof="1" dirty="0">
              <a:solidFill>
                <a:schemeClr val="tx1"/>
              </a:solidFill>
              <a:effectLst/>
              <a:latin typeface="Times New Roman" panose="02020603050405020304" charset="0"/>
              <a:sym typeface="Symbol" panose="05050102010706020507"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(3) 提供一组文件操作：创建、删除、读写、修改属性等；</a:t>
            </a:r>
            <a:endParaRPr lang="zh-CN" altLang="zh-CN" strike="noStrike" noProof="1" dirty="0">
              <a:solidFill>
                <a:schemeClr val="tx1"/>
              </a:solidFill>
              <a:effectLst/>
              <a:latin typeface="Times New Roman" panose="02020603050405020304" charset="0"/>
              <a:sym typeface="Symbol" panose="05050102010706020507"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(4) 文件共享和保护；</a:t>
            </a:r>
            <a:endParaRPr lang="zh-CN" altLang="zh-CN" strike="noStrike" noProof="1" dirty="0">
              <a:solidFill>
                <a:schemeClr val="tx1"/>
              </a:solidFill>
              <a:effectLst/>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1"/>
                                            </p:txEl>
                                          </p:spTgt>
                                        </p:tgtEl>
                                        <p:attrNameLst>
                                          <p:attrName>style.visibility</p:attrName>
                                        </p:attrNameLst>
                                      </p:cBhvr>
                                      <p:to>
                                        <p:strVal val="visible"/>
                                      </p:to>
                                    </p:set>
                                    <p:anim calcmode="lin" valueType="num">
                                      <p:cBhvr>
                                        <p:cTn id="7" dur="500" fill="hold"/>
                                        <p:tgtEl>
                                          <p:spTgt spid="1024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55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40</a:t>
            </a:r>
            <a:endParaRPr lang="en-US" altLang="zh-CN" b="0">
              <a:solidFill>
                <a:schemeClr val="tx2"/>
              </a:solidFill>
              <a:latin typeface="Times New Roman" panose="02020603050405020304" charset="0"/>
              <a:ea typeface="宋体" panose="02010600030101010101" pitchFamily="2" charset="-122"/>
            </a:endParaRPr>
          </a:p>
        </p:txBody>
      </p:sp>
      <p:sp>
        <p:nvSpPr>
          <p:cNvPr id="65539" name="矩形 65538"/>
          <p:cNvSpPr/>
          <p:nvPr/>
        </p:nvSpPr>
        <p:spPr>
          <a:xfrm>
            <a:off x="171450" y="658813"/>
            <a:ext cx="8774113" cy="39147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文件操作</a:t>
            </a:r>
            <a:endParaRPr lang="zh-CN" altLang="en-US" b="1" strike="noStrike" noProof="1">
              <a:solidFill>
                <a:srgbClr val="990000"/>
              </a:solidFill>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a:t>
            </a:r>
            <a:r>
              <a:rPr lang="x-none" altLang="en-US" sz="2800" b="1" strike="noStrike" noProof="1">
                <a:solidFill>
                  <a:srgbClr val="A50021"/>
                </a:solidFill>
                <a:latin typeface="Times New Roman" panose="02020603050405020304" charset="0"/>
                <a:ea typeface="宋体" panose="02010600030101010101" pitchFamily="2" charset="-122"/>
                <a:cs typeface="+mn-ea"/>
              </a:rPr>
              <a:t>2</a:t>
            </a:r>
            <a:r>
              <a:rPr lang="en-US" altLang="zh-CN" sz="2800" b="1" strike="noStrike" noProof="1">
                <a:solidFill>
                  <a:srgbClr val="A50021"/>
                </a:solidFill>
                <a:latin typeface="Times New Roman" panose="02020603050405020304" charset="0"/>
                <a:ea typeface="宋体" panose="02010600030101010101" pitchFamily="2" charset="-122"/>
                <a:cs typeface="+mn-ea"/>
              </a:rPr>
              <a:t>) </a:t>
            </a:r>
            <a:r>
              <a:rPr lang="zh-CN" altLang="en-US" sz="2800" b="1" strike="noStrike" noProof="1">
                <a:solidFill>
                  <a:srgbClr val="A50021"/>
                </a:solidFill>
                <a:latin typeface="Times New Roman" panose="02020603050405020304" charset="0"/>
                <a:ea typeface="宋体" panose="02010600030101010101" pitchFamily="2" charset="-122"/>
                <a:cs typeface="+mn-ea"/>
              </a:rPr>
              <a:t>常用的文件操作命令</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anose="02010600030101010101" pitchFamily="2" charset="-122"/>
                <a:cs typeface="+mn-cs"/>
              </a:rPr>
              <a:t>dirctory read	读目录信息</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anose="02010600030101010101" pitchFamily="2" charset="-122"/>
                <a:cs typeface="+mn-cs"/>
              </a:rPr>
              <a:t>disk space	确定一个设备上可用磁盘区域的大小</a:t>
            </a:r>
            <a:endParaRPr lang="x-none"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anose="02010600030101010101" pitchFamily="2" charset="-122"/>
                <a:cs typeface="+mn-cs"/>
              </a:rPr>
              <a:t>link                 建立链接</a:t>
            </a:r>
            <a:endParaRPr lang="x-none" altLang="en-US" sz="2400" b="1" strike="noStrike" noProof="1">
              <a:solidFill>
                <a:schemeClr val="tx1"/>
              </a:solidFill>
              <a:effectLst/>
              <a:latin typeface="Times New Roman" panose="02020603050405020304" charset="0"/>
              <a:ea typeface="宋体" panose="02010600030101010101"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anose="02010600030101010101" pitchFamily="2" charset="-122"/>
                <a:cs typeface="+mn-cs"/>
              </a:rPr>
              <a:t>unlink             删除链接</a:t>
            </a:r>
            <a:endParaRPr lang="x-none" altLang="zh-CN"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anose="02010600030101010101" pitchFamily="2" charset="-122"/>
                <a:cs typeface="+mn-cs"/>
              </a:rPr>
              <a:t>file date	改变文件的时间</a:t>
            </a:r>
            <a:endParaRPr lang="x-none" altLang="zh-CN" sz="2400" b="1" strike="noStrike" noProof="1">
              <a:solidFill>
                <a:schemeClr val="tx1"/>
              </a:solidFill>
              <a:effectLst/>
              <a:latin typeface="Times New Roman" panose="02020603050405020304" charset="0"/>
              <a:ea typeface="宋体" panose="02010600030101010101"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4" end="4"/>
                                            </p:txEl>
                                          </p:spTgt>
                                        </p:tgtEl>
                                        <p:attrNameLst>
                                          <p:attrName>style.visibility</p:attrName>
                                        </p:attrNameLst>
                                      </p:cBhvr>
                                      <p:to>
                                        <p:strVal val="visible"/>
                                      </p:to>
                                    </p:set>
                                    <p:anim calcmode="lin" valueType="num">
                                      <p:cBhvr>
                                        <p:cTn id="27" dur="500" fill="hold"/>
                                        <p:tgtEl>
                                          <p:spTgt spid="65539">
                                            <p:txEl>
                                              <p:char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65539">
                                            <p:txEl>
                                              <p:char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6" end="6"/>
                                            </p:txEl>
                                          </p:spTgt>
                                        </p:tgtEl>
                                        <p:attrNameLst>
                                          <p:attrName>style.visibility</p:attrName>
                                        </p:attrNameLst>
                                      </p:cBhvr>
                                      <p:to>
                                        <p:strVal val="visible"/>
                                      </p:to>
                                    </p:set>
                                    <p:anim calcmode="lin" valueType="num">
                                      <p:cBhvr>
                                        <p:cTn id="35" dur="500" fill="hold"/>
                                        <p:tgtEl>
                                          <p:spTgt spid="65539">
                                            <p:txEl>
                                              <p:char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65539">
                                            <p:txEl>
                                              <p:char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5" end="5"/>
                                            </p:txEl>
                                          </p:spTgt>
                                        </p:tgtEl>
                                        <p:attrNameLst>
                                          <p:attrName>style.visibility</p:attrName>
                                        </p:attrNameLst>
                                      </p:cBhvr>
                                      <p:to>
                                        <p:strVal val="visible"/>
                                      </p:to>
                                    </p:set>
                                    <p:anim calcmode="lin" valueType="num">
                                      <p:cBhvr>
                                        <p:cTn id="39"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41</a:t>
            </a:r>
            <a:endParaRPr lang="en-US" altLang="zh-CN" b="0">
              <a:solidFill>
                <a:schemeClr val="tx2"/>
              </a:solidFill>
              <a:latin typeface="Times New Roman" panose="02020603050405020304" charset="0"/>
              <a:ea typeface="宋体" panose="02010600030101010101" pitchFamily="2" charset="-122"/>
            </a:endParaRPr>
          </a:p>
        </p:txBody>
      </p:sp>
      <p:sp>
        <p:nvSpPr>
          <p:cNvPr id="66563" name="矩形 66562"/>
          <p:cNvSpPr/>
          <p:nvPr/>
        </p:nvSpPr>
        <p:spPr>
          <a:xfrm>
            <a:off x="292100" y="563245"/>
            <a:ext cx="8507413" cy="590994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effectLst/>
                <a:latin typeface="Times New Roman" panose="02020603050405020304" charset="0"/>
                <a:ea typeface="宋体" panose="02010600030101010101" pitchFamily="2" charset="-122"/>
                <a:cs typeface="+mn-ea"/>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 </a:t>
            </a: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打开文件操作</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所谓打开文件就是把</a:t>
            </a:r>
            <a:r>
              <a:rPr lang="zh-CN" altLang="en-US" sz="2400" strike="noStrike" noProof="1">
                <a:solidFill>
                  <a:srgbClr val="FF0000"/>
                </a:solidFill>
                <a:effectLst/>
                <a:latin typeface="Times New Roman" panose="02020603050405020304" charset="0"/>
                <a:ea typeface="宋体" panose="02010600030101010101" pitchFamily="2" charset="-122"/>
                <a:cs typeface="+mn-cs"/>
              </a:rPr>
              <a:t>该文件的有关目录表目</a:t>
            </a:r>
            <a:r>
              <a:rPr lang="zh-CN" altLang="en-US" sz="2400" strike="noStrike" noProof="1">
                <a:solidFill>
                  <a:schemeClr val="tx1"/>
                </a:solidFill>
                <a:effectLst/>
                <a:latin typeface="Times New Roman" panose="02020603050405020304" charset="0"/>
                <a:ea typeface="宋体" panose="02010600030101010101" pitchFamily="2" charset="-122"/>
                <a:cs typeface="+mn-cs"/>
              </a:rPr>
              <a:t>复制到主存中约定的区域，建立文件控制块，建立用户和这个文件的联系。</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关闭文件操作</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所谓关闭文件就是用户宣布这个文件当前不再使用，系统将其在主存中的文件控制块删去，因而也就切断了用户同这个文件的联系。</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anose="02010600030101010101" pitchFamily="2" charset="-122"/>
              </a:rPr>
              <a:t>若一个文件的目录表目被复制到主存，则称它为已打开的(或活动的)文件。</a:t>
            </a:r>
            <a:r>
              <a:rPr lang="x-none" altLang="zh-CN" sz="2400">
                <a:solidFill>
                  <a:schemeClr val="tx1"/>
                </a:solidFill>
                <a:effectLst/>
                <a:latin typeface="Times New Roman" panose="02020603050405020304" charset="0"/>
                <a:sym typeface="+mn-ea"/>
              </a:rPr>
              <a:t>这些目录表目</a:t>
            </a:r>
            <a:r>
              <a:rPr lang="x-none" altLang="zh-CN" sz="2400" strike="noStrike" noProof="1">
                <a:solidFill>
                  <a:schemeClr val="tx1"/>
                </a:solidFill>
                <a:effectLst/>
                <a:latin typeface="Times New Roman" panose="02020603050405020304" charset="0"/>
                <a:ea typeface="宋体" panose="02010600030101010101" pitchFamily="2" charset="-122"/>
              </a:rPr>
              <a:t>在主存中统一存放，形成一张活动文件表。已打开的文件可以多次使用。</a:t>
            </a:r>
            <a:endParaRPr lang="x-none" altLang="zh-CN" sz="2400" strike="noStrike" noProof="1">
              <a:solidFill>
                <a:schemeClr val="tx1"/>
              </a:solidFill>
              <a:effectLst/>
              <a:latin typeface="Times New Roman" panose="02020603050405020304" charset="0"/>
              <a:ea typeface="宋体" panose="02010600030101010101"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charRg st="39" end="72"/>
                                            </p:txEl>
                                          </p:spTgt>
                                        </p:tgtEl>
                                        <p:attrNameLst>
                                          <p:attrName>style.visibility</p:attrName>
                                        </p:attrNameLst>
                                      </p:cBhvr>
                                      <p:to>
                                        <p:strVal val="visible"/>
                                      </p:to>
                                    </p:set>
                                    <p:anim calcmode="lin" valueType="num">
                                      <p:cBhvr additive="base">
                                        <p:cTn id="7" dur="500" fill="hold"/>
                                        <p:tgtEl>
                                          <p:spTgt spid="66563">
                                            <p:txEl>
                                              <p:charRg st="39"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charRg st="39"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6563">
                                            <p:txEl>
                                              <p:charRg st="115" end="124"/>
                                            </p:txEl>
                                          </p:spTgt>
                                        </p:tgtEl>
                                        <p:attrNameLst>
                                          <p:attrName>style.visibility</p:attrName>
                                        </p:attrNameLst>
                                      </p:cBhvr>
                                      <p:to>
                                        <p:strVal val="visible"/>
                                      </p:to>
                                    </p:set>
                                    <p:anim calcmode="lin" valueType="num">
                                      <p:cBhvr additive="base">
                                        <p:cTn id="13" dur="500" fill="hold"/>
                                        <p:tgtEl>
                                          <p:spTgt spid="66563">
                                            <p:txEl>
                                              <p:charRg st="115" end="1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charRg st="115" end="1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charRg st="124" end="164"/>
                                            </p:txEl>
                                          </p:spTgt>
                                        </p:tgtEl>
                                        <p:attrNameLst>
                                          <p:attrName>style.visibility</p:attrName>
                                        </p:attrNameLst>
                                      </p:cBhvr>
                                      <p:to>
                                        <p:strVal val="visible"/>
                                      </p:to>
                                    </p:set>
                                    <p:anim calcmode="lin" valueType="num">
                                      <p:cBhvr additive="base">
                                        <p:cTn id="19" dur="500" fill="hold"/>
                                        <p:tgtEl>
                                          <p:spTgt spid="66563">
                                            <p:txEl>
                                              <p:charRg st="124" end="1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charRg st="124"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75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42</a:t>
            </a:r>
            <a:endParaRPr lang="en-US" altLang="zh-CN" b="0">
              <a:solidFill>
                <a:schemeClr val="tx2"/>
              </a:solidFill>
              <a:latin typeface="Times New Roman" panose="02020603050405020304" charset="0"/>
              <a:ea typeface="宋体" panose="02010600030101010101" pitchFamily="2" charset="-122"/>
            </a:endParaRPr>
          </a:p>
        </p:txBody>
      </p:sp>
      <p:sp>
        <p:nvSpPr>
          <p:cNvPr id="67587" name="矩形 67586"/>
          <p:cNvSpPr/>
          <p:nvPr/>
        </p:nvSpPr>
        <p:spPr>
          <a:xfrm>
            <a:off x="172085" y="558800"/>
            <a:ext cx="8823325" cy="5721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charset="0"/>
                <a:ea typeface="宋体" panose="02010600030101010101" pitchFamily="2" charset="-122"/>
                <a:cs typeface="+mn-ea"/>
              </a:rPr>
              <a:t>2.  </a:t>
            </a:r>
            <a:r>
              <a:rPr lang="zh-CN" altLang="en-US" b="1" strike="noStrike" noProof="1">
                <a:solidFill>
                  <a:srgbClr val="990000"/>
                </a:solidFill>
                <a:effectLst/>
                <a:latin typeface="Times New Roman" panose="02020603050405020304" charset="0"/>
                <a:ea typeface="宋体" panose="02010600030101010101" pitchFamily="2" charset="-122"/>
                <a:cs typeface="+mn-ea"/>
              </a:rPr>
              <a:t>文件备份</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什么是文件备份</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mn-lt"/>
                <a:ea typeface="宋体" panose="02010600030101010101" pitchFamily="2" charset="-122"/>
                <a:cs typeface="+mn-cs"/>
              </a:rPr>
              <a:t>           为了能在软、硬件失效的意外情况下恢复文件，保证文件的完整性、数据的连续可利用性，文件系统提供适当的机构，以便复制备份。</a:t>
            </a:r>
            <a:endParaRPr lang="zh-CN" altLang="en-US" sz="2400" strike="noStrike" noProof="1">
              <a:solidFill>
                <a:schemeClr val="tx1"/>
              </a:solidFill>
              <a:effectLst/>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文件备份的方法</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x-none" altLang="en-US" sz="2400" b="1" strike="noStrike" noProof="1">
                <a:solidFill>
                  <a:srgbClr val="000099"/>
                </a:solidFill>
                <a:effectLst/>
                <a:latin typeface="Times New Roman" panose="02020603050405020304" charset="0"/>
                <a:ea typeface="宋体" panose="02010600030101010101" pitchFamily="2" charset="-122"/>
                <a:cs typeface="+mn-cs"/>
              </a:rPr>
              <a:t>	</a:t>
            </a: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周期性转储</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（全量转储）</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838200" lvl="1" indent="-381000" fontAlgn="base">
              <a:lnSpc>
                <a:spcPct val="120000"/>
              </a:lnSpc>
              <a:spcBef>
                <a:spcPct val="20000"/>
              </a:spcBef>
              <a:buFont typeface="Wingdings" panose="05000000000000000000" pitchFamily="2" charset="2"/>
              <a:buNone/>
            </a:pPr>
            <a:r>
              <a:rPr lang="x-none" altLang="zh-CN" sz="2400" strike="noStrike" noProof="1">
                <a:solidFill>
                  <a:schemeClr val="tx1"/>
                </a:solidFill>
                <a:effectLst/>
                <a:latin typeface="+mn-lt"/>
                <a:ea typeface="宋体" panose="02010600030101010101" pitchFamily="2" charset="-122"/>
                <a:cs typeface="+mn-cs"/>
              </a:rPr>
              <a:t>	      </a:t>
            </a:r>
            <a:r>
              <a:rPr lang="zh-CN" altLang="en-US" sz="2400" strike="noStrike" noProof="1">
                <a:solidFill>
                  <a:schemeClr val="tx1"/>
                </a:solidFill>
                <a:effectLst/>
                <a:latin typeface="+mn-lt"/>
                <a:ea typeface="宋体" panose="02010600030101010101" pitchFamily="2" charset="-122"/>
                <a:cs typeface="+mn-cs"/>
              </a:rPr>
              <a:t>按固定的时间周期把存储器中所有文件的内容转存到某种介质上，通常是磁带或磁盘。在系统失效时，使用这些转存磁盘或磁带，将所有文件重新建立并恢复到最后一次转存时的状态。</a:t>
            </a:r>
            <a:r>
              <a:rPr lang="zh-CN" altLang="en-US" strike="noStrike" noProof="1">
                <a:solidFill>
                  <a:schemeClr val="tx1"/>
                </a:solidFill>
                <a:latin typeface="+mn-lt"/>
                <a:ea typeface="宋体" panose="02010600030101010101" pitchFamily="2" charset="-122"/>
                <a:cs typeface="+mn-cs"/>
              </a:rPr>
              <a:t> </a:t>
            </a:r>
            <a:endParaRPr lang="zh-CN" altLang="en-US" strike="noStrike" noProof="1">
              <a:solidFill>
                <a:schemeClr val="tx1"/>
              </a:solidFill>
              <a:ea typeface="宋体" panose="02010600030101010101" pitchFamily="2" charset="-122"/>
            </a:endParaRPr>
          </a:p>
        </p:txBody>
      </p:sp>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9"/>
                                            </p:txEl>
                                          </p:spTgt>
                                        </p:tgtEl>
                                        <p:attrNameLst>
                                          <p:attrName>style.visibility</p:attrName>
                                        </p:attrNameLst>
                                      </p:cBhvr>
                                      <p:to>
                                        <p:strVal val="visible"/>
                                      </p:to>
                                    </p:set>
                                    <p:anim calcmode="lin" valueType="num">
                                      <p:cBhvr additive="base">
                                        <p:cTn id="7" dur="500" fill="hold"/>
                                        <p:tgtEl>
                                          <p:spTgt spid="6758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9" end="27"/>
                                            </p:txEl>
                                          </p:spTgt>
                                        </p:tgtEl>
                                        <p:attrNameLst>
                                          <p:attrName>style.visibility</p:attrName>
                                        </p:attrNameLst>
                                      </p:cBhvr>
                                      <p:to>
                                        <p:strVal val="visible"/>
                                      </p:to>
                                    </p:set>
                                    <p:anim calcmode="lin" valueType="num">
                                      <p:cBhvr additive="base">
                                        <p:cTn id="13" dur="500" fill="hold"/>
                                        <p:tgtEl>
                                          <p:spTgt spid="67587">
                                            <p:txEl>
                                              <p:charRg st="9"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charRg st="27" end="58"/>
                                            </p:txEl>
                                          </p:spTgt>
                                        </p:tgtEl>
                                        <p:attrNameLst>
                                          <p:attrName>style.visibility</p:attrName>
                                        </p:attrNameLst>
                                      </p:cBhvr>
                                      <p:to>
                                        <p:strVal val="visible"/>
                                      </p:to>
                                    </p:set>
                                    <p:anim calcmode="lin" valueType="num">
                                      <p:cBhvr additive="base">
                                        <p:cTn id="19" dur="500" fill="hold"/>
                                        <p:tgtEl>
                                          <p:spTgt spid="67587">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04" end="122"/>
                                            </p:txEl>
                                          </p:spTgt>
                                        </p:tgtEl>
                                        <p:attrNameLst>
                                          <p:attrName>style.visibility</p:attrName>
                                        </p:attrNameLst>
                                      </p:cBhvr>
                                      <p:to>
                                        <p:strVal val="visible"/>
                                      </p:to>
                                    </p:set>
                                    <p:anim calcmode="lin" valueType="num">
                                      <p:cBhvr additive="base">
                                        <p:cTn id="25" dur="500" fill="hold"/>
                                        <p:tgtEl>
                                          <p:spTgt spid="67587">
                                            <p:txEl>
                                              <p:charRg st="104" end="12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04" end="12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7">
                                            <p:txEl>
                                              <p:charRg st="122" end="130"/>
                                            </p:txEl>
                                          </p:spTgt>
                                        </p:tgtEl>
                                        <p:attrNameLst>
                                          <p:attrName>style.visibility</p:attrName>
                                        </p:attrNameLst>
                                      </p:cBhvr>
                                      <p:to>
                                        <p:strVal val="visible"/>
                                      </p:to>
                                    </p:set>
                                    <p:anim calcmode="lin" valueType="num">
                                      <p:cBhvr additive="base">
                                        <p:cTn id="31" dur="500" fill="hold"/>
                                        <p:tgtEl>
                                          <p:spTgt spid="67587">
                                            <p:txEl>
                                              <p:charRg st="122" end="13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charRg st="122" end="13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7587">
                                            <p:txEl>
                                              <p:charRg st="130" end="156"/>
                                            </p:txEl>
                                          </p:spTgt>
                                        </p:tgtEl>
                                        <p:attrNameLst>
                                          <p:attrName>style.visibility</p:attrName>
                                        </p:attrNameLst>
                                      </p:cBhvr>
                                      <p:to>
                                        <p:strVal val="visible"/>
                                      </p:to>
                                    </p:set>
                                    <p:anim calcmode="lin" valueType="num">
                                      <p:cBhvr additive="base">
                                        <p:cTn id="35" dur="500" fill="hold"/>
                                        <p:tgtEl>
                                          <p:spTgt spid="67587">
                                            <p:txEl>
                                              <p:charRg st="130" end="15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7">
                                            <p:txEl>
                                              <p:charRg st="130"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86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43</a:t>
            </a:r>
            <a:endParaRPr lang="en-US" altLang="zh-CN" b="0">
              <a:solidFill>
                <a:schemeClr val="tx2"/>
              </a:solidFill>
              <a:latin typeface="Times New Roman" panose="02020603050405020304" charset="0"/>
              <a:ea typeface="宋体" panose="02010600030101010101" pitchFamily="2" charset="-122"/>
            </a:endParaRPr>
          </a:p>
        </p:txBody>
      </p:sp>
      <p:sp>
        <p:nvSpPr>
          <p:cNvPr id="68611" name="矩形 68610"/>
          <p:cNvSpPr/>
          <p:nvPr/>
        </p:nvSpPr>
        <p:spPr>
          <a:xfrm>
            <a:off x="323850" y="731838"/>
            <a:ext cx="8412163" cy="485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增量性转储</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381000" lvl="0" indent="-381000" fontAlgn="base">
              <a:lnSpc>
                <a:spcPct val="130000"/>
              </a:lnSpc>
              <a:buFont typeface="Wingdings" panose="05000000000000000000" pitchFamily="2" charset="2"/>
              <a:buNone/>
            </a:pPr>
            <a:r>
              <a:rPr lang="zh-CN" altLang="en-US" strike="noStrike" noProof="1">
                <a:solidFill>
                  <a:schemeClr val="tx1"/>
                </a:solidFill>
                <a:effectLst/>
                <a:latin typeface="+mn-lt"/>
                <a:ea typeface="宋体" panose="02010600030101010101" pitchFamily="2" charset="-122"/>
                <a:cs typeface="+mn-cs"/>
              </a:rPr>
              <a:t>        </a:t>
            </a:r>
            <a:r>
              <a:rPr lang="zh-CN" altLang="en-US" sz="2800" strike="noStrike" noProof="1">
                <a:solidFill>
                  <a:schemeClr val="tx1"/>
                </a:solidFill>
                <a:effectLst/>
                <a:latin typeface="+mn-lt"/>
                <a:ea typeface="宋体" panose="02010600030101010101" pitchFamily="2" charset="-122"/>
                <a:cs typeface="+mn-cs"/>
              </a:rPr>
              <a:t>这种技术转储的只是从上次转储以后已经改变过的信息；增量转储的信息量较小，故转储可在更短的时间周期内进行。</a:t>
            </a:r>
            <a:endParaRPr lang="zh-CN" altLang="en-US" sz="2800" strike="noStrike" noProof="1">
              <a:solidFill>
                <a:schemeClr val="tx1"/>
              </a:solidFill>
              <a:effectLst/>
              <a:latin typeface="+mn-lt"/>
              <a:ea typeface="宋体" panose="02010600030101010101" pitchFamily="2" charset="-122"/>
              <a:cs typeface="+mn-cs"/>
            </a:endParaRPr>
          </a:p>
          <a:p>
            <a:pPr marL="381000" lvl="0" indent="-381000" fontAlgn="base">
              <a:lnSpc>
                <a:spcPct val="130000"/>
              </a:lnSpc>
              <a:buFont typeface="Wingdings" panose="05000000000000000000" pitchFamily="2" charset="2"/>
              <a:buNone/>
            </a:pPr>
            <a:r>
              <a:rPr lang="x-none" altLang="zh-CN" sz="2800" strike="noStrike" noProof="1">
                <a:solidFill>
                  <a:schemeClr val="tx1"/>
                </a:solidFill>
                <a:effectLst/>
                <a:latin typeface="+mn-lt"/>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③ </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文件操作</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事务</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，日志文件系统</a:t>
            </a:r>
            <a:r>
              <a:rPr lang="zh-CN" altLang="x-none"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，文件系统快照</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endParaRPr>
          </a:p>
          <a:p>
            <a:pPr marL="533400" lvl="0" indent="-533400" fontAlgn="base">
              <a:lnSpc>
                <a:spcPct val="130000"/>
              </a:lnSpc>
              <a:buNone/>
            </a:pPr>
            <a:r>
              <a:rPr lang="en-US" altLang="zh-CN" sz="2800" b="1" strike="noStrike" noProof="1">
                <a:solidFill>
                  <a:srgbClr val="A50021"/>
                </a:solidFill>
                <a:effectLst/>
                <a:latin typeface="Times New Roman" panose="02020603050405020304" charset="0"/>
                <a:ea typeface="宋体" panose="02010600030101010101" pitchFamily="2" charset="-122"/>
                <a:cs typeface="+mn-ea"/>
              </a:rPr>
              <a:t>(3)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文件备份的发展</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动态备份</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远程备份技术 </a:t>
            </a:r>
            <a:endParaRPr lang="zh-CN" altLang="en-US" sz="2400" b="1" strike="noStrike" noProof="1">
              <a:solidFill>
                <a:srgbClr val="000099"/>
              </a:solidFill>
              <a:effectLst/>
              <a:latin typeface="Times New Roman" panose="02020603050405020304" charset="0"/>
              <a:ea typeface="宋体" panose="02010600030101010101" pitchFamily="2" charset="-122"/>
            </a:endParaRPr>
          </a:p>
        </p:txBody>
      </p:sp>
      <p:sp>
        <p:nvSpPr>
          <p:cNvPr id="68612" name="矩形 686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文件操作和文件备份</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0" end="8"/>
                                            </p:txEl>
                                          </p:spTgt>
                                        </p:tgtEl>
                                        <p:attrNameLst>
                                          <p:attrName>style.visibility</p:attrName>
                                        </p:attrNameLst>
                                      </p:cBhvr>
                                      <p:to>
                                        <p:strVal val="visible"/>
                                      </p:to>
                                    </p:set>
                                    <p:anim calcmode="lin" valueType="num">
                                      <p:cBhvr additive="base">
                                        <p:cTn id="7" dur="500" fill="hold"/>
                                        <p:tgtEl>
                                          <p:spTgt spid="68611">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8611">
                                            <p:txEl>
                                              <p:charRg st="8" end="34"/>
                                            </p:txEl>
                                          </p:spTgt>
                                        </p:tgtEl>
                                        <p:attrNameLst>
                                          <p:attrName>style.visibility</p:attrName>
                                        </p:attrNameLst>
                                      </p:cBhvr>
                                      <p:to>
                                        <p:strVal val="visible"/>
                                      </p:to>
                                    </p:set>
                                    <p:anim calcmode="lin" valueType="num">
                                      <p:cBhvr additive="base">
                                        <p:cTn id="11" dur="500" fill="hold"/>
                                        <p:tgtEl>
                                          <p:spTgt spid="68611">
                                            <p:txEl>
                                              <p:charRg st="8"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1">
                                            <p:txEl>
                                              <p:charRg st="8"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8611">
                                            <p:txEl>
                                              <p:charRg st="2" end="2"/>
                                            </p:txEl>
                                          </p:spTgt>
                                        </p:tgtEl>
                                        <p:attrNameLst>
                                          <p:attrName>style.visibility</p:attrName>
                                        </p:attrNameLst>
                                      </p:cBhvr>
                                      <p:to>
                                        <p:strVal val="visible"/>
                                      </p:to>
                                    </p:set>
                                    <p:anim calcmode="lin" valueType="num">
                                      <p:cBhvr additive="base">
                                        <p:cTn id="15" dur="500" fill="hold"/>
                                        <p:tgtEl>
                                          <p:spTgt spid="68611">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861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8611">
                                            <p:txEl>
                                              <p:charRg st="63" end="81"/>
                                            </p:txEl>
                                          </p:spTgt>
                                        </p:tgtEl>
                                        <p:attrNameLst>
                                          <p:attrName>style.visibility</p:attrName>
                                        </p:attrNameLst>
                                      </p:cBhvr>
                                      <p:to>
                                        <p:strVal val="visible"/>
                                      </p:to>
                                    </p:set>
                                    <p:anim calcmode="lin" valueType="num">
                                      <p:cBhvr additive="base">
                                        <p:cTn id="21" dur="500" fill="hold"/>
                                        <p:tgtEl>
                                          <p:spTgt spid="68611">
                                            <p:txEl>
                                              <p:charRg st="63" end="8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8611">
                                            <p:txEl>
                                              <p:charRg st="63" end="81"/>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8611">
                                            <p:txEl>
                                              <p:charRg st="81" end="88"/>
                                            </p:txEl>
                                          </p:spTgt>
                                        </p:tgtEl>
                                        <p:attrNameLst>
                                          <p:attrName>style.visibility</p:attrName>
                                        </p:attrNameLst>
                                      </p:cBhvr>
                                      <p:to>
                                        <p:strVal val="visible"/>
                                      </p:to>
                                    </p:set>
                                    <p:anim calcmode="lin" valueType="num">
                                      <p:cBhvr additive="base">
                                        <p:cTn id="25" dur="500" fill="hold"/>
                                        <p:tgtEl>
                                          <p:spTgt spid="68611">
                                            <p:txEl>
                                              <p:charRg st="81" end="8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charRg st="81" end="8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8611">
                                            <p:txEl>
                                              <p:charRg st="88" end="98"/>
                                            </p:txEl>
                                          </p:spTgt>
                                        </p:tgtEl>
                                        <p:attrNameLst>
                                          <p:attrName>style.visibility</p:attrName>
                                        </p:attrNameLst>
                                      </p:cBhvr>
                                      <p:to>
                                        <p:strVal val="visible"/>
                                      </p:to>
                                    </p:set>
                                    <p:anim calcmode="lin" valueType="num">
                                      <p:cBhvr additive="base">
                                        <p:cTn id="29" dur="500" fill="hold"/>
                                        <p:tgtEl>
                                          <p:spTgt spid="68611">
                                            <p:txEl>
                                              <p:charRg st="88" end="9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8611">
                                            <p:txEl>
                                              <p:charRg st="88" end="9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69633"/>
          <p:cNvSpPr/>
          <p:nvPr/>
        </p:nvSpPr>
        <p:spPr>
          <a:xfrm>
            <a:off x="1006475" y="1562100"/>
            <a:ext cx="7129463" cy="28717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en-US" altLang="zh-CN" sz="4000" b="1" strike="noStrike" noProof="1">
                <a:solidFill>
                  <a:srgbClr val="663300"/>
                </a:solidFill>
                <a:latin typeface="Times New Roman" panose="02020603050405020304" charset="0"/>
                <a:ea typeface="宋体" panose="02010600030101010101" pitchFamily="2" charset="-122"/>
                <a:cs typeface="+mn-ea"/>
              </a:rPr>
              <a:t>UNIX</a:t>
            </a:r>
            <a:r>
              <a:rPr lang="zh-CN" altLang="en-US" sz="4000" b="1" strike="noStrike" noProof="1">
                <a:solidFill>
                  <a:srgbClr val="663300"/>
                </a:solidFill>
                <a:latin typeface="Arial" panose="02080604020202020204" pitchFamily="34" charset="0"/>
                <a:ea typeface="宋体" panose="02010600030101010101" pitchFamily="2" charset="-122"/>
                <a:cs typeface="+mn-ea"/>
              </a:rPr>
              <a:t>文件系统的主要结构</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及实现技术</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87042" name="内容占位符 6963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9636" name="矩形 696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4">
                                            <p:txEl>
                                              <p:charRg st="1" end="15"/>
                                            </p:txEl>
                                          </p:spTgt>
                                        </p:tgtEl>
                                        <p:attrNameLst>
                                          <p:attrName>style.visibility</p:attrName>
                                        </p:attrNameLst>
                                      </p:cBhvr>
                                      <p:to>
                                        <p:strVal val="visible"/>
                                      </p:to>
                                    </p:set>
                                    <p:anim calcmode="lin" valueType="num">
                                      <p:cBhvr additive="base">
                                        <p:cTn id="7" dur="500" fill="hold"/>
                                        <p:tgtEl>
                                          <p:spTgt spid="69634">
                                            <p:txEl>
                                              <p:charRg st="1"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charRg st="1" end="1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634">
                                            <p:txEl>
                                              <p:charRg st="15" end="21"/>
                                            </p:txEl>
                                          </p:spTgt>
                                        </p:tgtEl>
                                        <p:attrNameLst>
                                          <p:attrName>style.visibility</p:attrName>
                                        </p:attrNameLst>
                                      </p:cBhvr>
                                      <p:to>
                                        <p:strVal val="visible"/>
                                      </p:to>
                                    </p:set>
                                    <p:anim calcmode="lin" valueType="num">
                                      <p:cBhvr additive="base">
                                        <p:cTn id="11" dur="500" fill="hold"/>
                                        <p:tgtEl>
                                          <p:spTgt spid="69634">
                                            <p:txEl>
                                              <p:charRg st="15"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634">
                                            <p:txEl>
                                              <p:charRg st="15"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706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70659" name="矩形 70658"/>
          <p:cNvSpPr/>
          <p:nvPr/>
        </p:nvSpPr>
        <p:spPr>
          <a:xfrm>
            <a:off x="477520" y="645795"/>
            <a:ext cx="8063230" cy="56572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anose="02010600030101010101" pitchFamily="2" charset="-122"/>
                <a:cs typeface="+mn-ea"/>
              </a:rPr>
              <a:t>实现一个文件系统的主要考虑内容</a:t>
            </a:r>
            <a:endParaRPr lang="zh-CN" altLang="en-US" b="1" strike="noStrike" noProof="1">
              <a:solidFill>
                <a:srgbClr val="990000"/>
              </a:solidFill>
              <a:latin typeface="Times New Roman" panose="02020603050405020304" charset="0"/>
              <a:ea typeface="宋体" panose="02010600030101010101"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① </a:t>
            </a:r>
            <a:r>
              <a:rPr lang="x-none" altLang="en-US"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确定</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文件</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的属性、</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逻辑结构、物理结构</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② </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空闲物理空间(物理块)的管理；</a:t>
            </a:r>
            <a:endParaRPr lang="x-none" altLang="zh-CN" sz="2400" b="1" strike="noStrike" noProof="1">
              <a:solidFill>
                <a:srgbClr val="000099"/>
              </a:solidFill>
              <a:effectLst/>
              <a:latin typeface="Times New Roman" panose="02020603050405020304" charset="0"/>
              <a:ea typeface="宋体" panose="02010600030101010101"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③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目录结构</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④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文件操作</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UNIX</a:t>
            </a:r>
            <a:r>
              <a:rPr lang="zh-CN" altLang="en-US" sz="2800" b="1" strike="noStrike" noProof="1">
                <a:solidFill>
                  <a:srgbClr val="A50021"/>
                </a:solidFill>
                <a:latin typeface="Times New Roman" panose="02020603050405020304" charset="0"/>
                <a:ea typeface="宋体" panose="02010600030101010101" pitchFamily="2" charset="-122"/>
                <a:cs typeface="+mn-ea"/>
              </a:rPr>
              <a:t>文件</a:t>
            </a:r>
            <a:r>
              <a:rPr lang="x-none" altLang="zh-CN" sz="2800" b="1" strike="noStrike" noProof="1">
                <a:solidFill>
                  <a:srgbClr val="A50021"/>
                </a:solidFill>
                <a:latin typeface="Times New Roman" panose="02020603050405020304" charset="0"/>
                <a:ea typeface="宋体" panose="02010600030101010101" pitchFamily="2" charset="-122"/>
                <a:cs typeface="+mn-ea"/>
              </a:rPr>
              <a:t>系统</a:t>
            </a:r>
            <a:r>
              <a:rPr lang="zh-CN" altLang="en-US" sz="2800" b="1" strike="noStrike" noProof="1">
                <a:solidFill>
                  <a:srgbClr val="A50021"/>
                </a:solidFill>
                <a:latin typeface="Times New Roman" panose="02020603050405020304" charset="0"/>
                <a:ea typeface="宋体" panose="02010600030101010101" pitchFamily="2" charset="-122"/>
                <a:cs typeface="+mn-ea"/>
              </a:rPr>
              <a:t>的特点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algn="l" fontAlgn="base">
              <a:lnSpc>
                <a:spcPct val="12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①</a:t>
            </a:r>
            <a:r>
              <a:rPr lang="x-none" altLang="zh-CN" sz="2400" b="1">
                <a:solidFill>
                  <a:srgbClr val="000099"/>
                </a:solidFill>
                <a:effectLst/>
                <a:latin typeface="Times New Roman" panose="02020603050405020304" charset="0"/>
                <a:ea typeface="宋体" panose="02010600030101010101" pitchFamily="2" charset="-122"/>
                <a:sym typeface="Symbol" panose="05050102010706020507" pitchFamily="2" charset="2"/>
              </a:rPr>
              <a:t>文件是无结构的字符流式文件，</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索引结构；</a:t>
            </a:r>
            <a:endParaRPr lang="x-none" altLang="zh-CN"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②</a:t>
            </a:r>
            <a:r>
              <a:rPr lang="x-none" altLang="zh-CN" sz="2400" b="1">
                <a:solidFill>
                  <a:srgbClr val="000099"/>
                </a:solidFill>
                <a:effectLst/>
                <a:latin typeface="Times New Roman" panose="02020603050405020304" charset="0"/>
                <a:ea typeface="宋体" panose="02010600030101010101" pitchFamily="2" charset="-122"/>
                <a:sym typeface="Symbol" panose="05050102010706020507" pitchFamily="2" charset="2"/>
              </a:rPr>
              <a:t>目录结构：树型层次结构；</a:t>
            </a:r>
            <a:endParaRPr lang="x-none" altLang="zh-CN" sz="2400" b="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③</a:t>
            </a:r>
            <a:r>
              <a:rPr lang="x-none" altLang="zh-CN" sz="2400" b="1">
                <a:solidFill>
                  <a:srgbClr val="000099"/>
                </a:solidFill>
                <a:effectLst/>
                <a:latin typeface="Times New Roman" panose="02020603050405020304" charset="0"/>
                <a:ea typeface="宋体" panose="02010600030101010101" pitchFamily="2" charset="-122"/>
                <a:sym typeface="Symbol" panose="05050102010706020507" pitchFamily="2" charset="2"/>
              </a:rPr>
              <a:t>可安装拆卸的文件系统；</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 </a:t>
            </a:r>
            <a:endParaRPr lang="zh-CN" altLang="en-US"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④</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将外部设备</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和目录统一作为</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文件一样对待</a:t>
            </a:r>
            <a:r>
              <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sym typeface="Symbol" panose="05050102010706020507" pitchFamily="2" charset="2"/>
            </a:endParaRPr>
          </a:p>
        </p:txBody>
      </p:sp>
      <p:sp>
        <p:nvSpPr>
          <p:cNvPr id="88067" name="文本框 706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44</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6"/>
                                            </p:txEl>
                                          </p:spTgt>
                                        </p:tgtEl>
                                        <p:attrNameLst>
                                          <p:attrName>style.visibility</p:attrName>
                                        </p:attrNameLst>
                                      </p:cBhvr>
                                      <p:to>
                                        <p:strVal val="visible"/>
                                      </p:to>
                                    </p:set>
                                    <p:anim calcmode="lin" valueType="num">
                                      <p:cBhvr additive="base">
                                        <p:cTn id="7" dur="1000" fill="hold"/>
                                        <p:tgtEl>
                                          <p:spTgt spid="7065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charRg st="16" end="36"/>
                                            </p:txEl>
                                          </p:spTgt>
                                        </p:tgtEl>
                                        <p:attrNameLst>
                                          <p:attrName>style.visibility</p:attrName>
                                        </p:attrNameLst>
                                      </p:cBhvr>
                                      <p:to>
                                        <p:strVal val="visible"/>
                                      </p:to>
                                    </p:set>
                                    <p:anim calcmode="lin" valueType="num">
                                      <p:cBhvr additive="base">
                                        <p:cTn id="13" dur="1000" fill="hold"/>
                                        <p:tgtEl>
                                          <p:spTgt spid="70659">
                                            <p:txEl>
                                              <p:charRg st="16"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0659">
                                            <p:txEl>
                                              <p:charRg st="16"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charRg st="36" end="47"/>
                                            </p:txEl>
                                          </p:spTgt>
                                        </p:tgtEl>
                                        <p:attrNameLst>
                                          <p:attrName>style.visibility</p:attrName>
                                        </p:attrNameLst>
                                      </p:cBhvr>
                                      <p:to>
                                        <p:strVal val="visible"/>
                                      </p:to>
                                    </p:set>
                                    <p:anim calcmode="lin" valueType="num">
                                      <p:cBhvr additive="base">
                                        <p:cTn id="19" dur="1000" fill="hold"/>
                                        <p:tgtEl>
                                          <p:spTgt spid="70659">
                                            <p:txEl>
                                              <p:charRg st="36" end="4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0659">
                                            <p:txEl>
                                              <p:charRg st="36" end="47"/>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0659">
                                            <p:txEl>
                                              <p:charRg st="47" end="60"/>
                                            </p:txEl>
                                          </p:spTgt>
                                        </p:tgtEl>
                                        <p:attrNameLst>
                                          <p:attrName>style.visibility</p:attrName>
                                        </p:attrNameLst>
                                      </p:cBhvr>
                                      <p:to>
                                        <p:strVal val="visible"/>
                                      </p:to>
                                    </p:set>
                                    <p:anim calcmode="lin" valueType="num">
                                      <p:cBhvr additive="base">
                                        <p:cTn id="23" dur="1000" fill="hold"/>
                                        <p:tgtEl>
                                          <p:spTgt spid="70659">
                                            <p:txEl>
                                              <p:charRg st="47" end="60"/>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0659">
                                            <p:txEl>
                                              <p:charRg st="47" end="6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659">
                                            <p:txEl>
                                              <p:charRg st="60" end="76"/>
                                            </p:txEl>
                                          </p:spTgt>
                                        </p:tgtEl>
                                        <p:attrNameLst>
                                          <p:attrName>style.visibility</p:attrName>
                                        </p:attrNameLst>
                                      </p:cBhvr>
                                      <p:to>
                                        <p:strVal val="visible"/>
                                      </p:to>
                                    </p:set>
                                    <p:anim calcmode="lin" valueType="num">
                                      <p:cBhvr additive="base">
                                        <p:cTn id="27" dur="1000" fill="hold"/>
                                        <p:tgtEl>
                                          <p:spTgt spid="70659">
                                            <p:txEl>
                                              <p:charRg st="60" end="7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0659">
                                            <p:txEl>
                                              <p:charRg st="60" end="7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0659">
                                            <p:txEl>
                                              <p:charRg st="76" end="91"/>
                                            </p:txEl>
                                          </p:spTgt>
                                        </p:tgtEl>
                                        <p:attrNameLst>
                                          <p:attrName>style.visibility</p:attrName>
                                        </p:attrNameLst>
                                      </p:cBhvr>
                                      <p:to>
                                        <p:strVal val="visible"/>
                                      </p:to>
                                    </p:set>
                                    <p:anim calcmode="lin" valueType="num">
                                      <p:cBhvr additive="base">
                                        <p:cTn id="31" dur="1000" fill="hold"/>
                                        <p:tgtEl>
                                          <p:spTgt spid="70659">
                                            <p:txEl>
                                              <p:charRg st="76" end="9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0659">
                                            <p:txEl>
                                              <p:charRg st="76" end="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矩形 71681"/>
          <p:cNvSpPr/>
          <p:nvPr/>
        </p:nvSpPr>
        <p:spPr>
          <a:xfrm>
            <a:off x="114300" y="1230313"/>
            <a:ext cx="6132513"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普通文件</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用户程序、数据文件</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71683" name="矩形 71682"/>
          <p:cNvSpPr/>
          <p:nvPr/>
        </p:nvSpPr>
        <p:spPr>
          <a:xfrm>
            <a:off x="116205" y="2275205"/>
            <a:ext cx="8915400" cy="14941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目录文件</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用于组织和形成树型目录结构中的一个单位，目录文件的内容由若干目录项组成。</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71684" name="矩形 71683"/>
          <p:cNvSpPr/>
          <p:nvPr/>
        </p:nvSpPr>
        <p:spPr>
          <a:xfrm>
            <a:off x="117475" y="3862705"/>
            <a:ext cx="8914130" cy="25279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③</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特别文件</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与硬件设备有关的文件称为特别文件。</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包括块设备文件、字符设备文件。与计算机连接每一种输</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      入输出设备都有一个特别文件。它是操作系统用于读写输入输出设备的通道，是用户与硬件设备联系的桥梁。</a:t>
            </a:r>
            <a:r>
              <a:rPr lang="zh-CN" altLang="en-US" sz="2000" strike="noStrike" noProof="1">
                <a:solidFill>
                  <a:schemeClr val="tx1"/>
                </a:solidFill>
                <a:latin typeface="Times New Roman" panose="02020603050405020304" charset="0"/>
                <a:ea typeface="宋体" panose="02010600030101010101" pitchFamily="2" charset="-122"/>
                <a:cs typeface="+mn-cs"/>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71685" name="矩形 71684"/>
          <p:cNvSpPr/>
          <p:nvPr/>
        </p:nvSpPr>
        <p:spPr>
          <a:xfrm>
            <a:off x="671513" y="544513"/>
            <a:ext cx="76136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UNIX</a:t>
            </a:r>
            <a:r>
              <a:rPr lang="zh-CN" altLang="en-US" sz="2800" b="1" strike="noStrike" noProof="1">
                <a:solidFill>
                  <a:srgbClr val="A50021"/>
                </a:solidFill>
                <a:latin typeface="Times New Roman" panose="02020603050405020304" charset="0"/>
                <a:ea typeface="宋体" panose="02010600030101010101" pitchFamily="2" charset="-122"/>
                <a:cs typeface="+mn-ea"/>
              </a:rPr>
              <a:t>文件的类型</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89093" name="文本框 716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45</a:t>
            </a:r>
            <a:endParaRPr lang="en-US" altLang="zh-CN" b="0">
              <a:solidFill>
                <a:schemeClr val="tx2"/>
              </a:solidFill>
              <a:latin typeface="Times New Roman" panose="02020603050405020304" charset="0"/>
              <a:ea typeface="宋体" panose="02010600030101010101" pitchFamily="2" charset="-122"/>
            </a:endParaRPr>
          </a:p>
        </p:txBody>
      </p:sp>
      <p:sp>
        <p:nvSpPr>
          <p:cNvPr id="71687" name="矩形 716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14"/>
                                            </p:txEl>
                                          </p:spTgt>
                                        </p:tgtEl>
                                        <p:attrNameLst>
                                          <p:attrName>style.visibility</p:attrName>
                                        </p:attrNameLst>
                                      </p:cBhvr>
                                      <p:to>
                                        <p:strVal val="visible"/>
                                      </p:to>
                                    </p:set>
                                    <p:anim calcmode="lin" valueType="num">
                                      <p:cBhvr additive="base">
                                        <p:cTn id="7" dur="1000" fill="hold"/>
                                        <p:tgtEl>
                                          <p:spTgt spid="7168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2">
                                            <p:txEl>
                                              <p:charRg st="0" end="7"/>
                                            </p:txEl>
                                          </p:spTgt>
                                        </p:tgtEl>
                                        <p:attrNameLst>
                                          <p:attrName>style.visibility</p:attrName>
                                        </p:attrNameLst>
                                      </p:cBhvr>
                                      <p:to>
                                        <p:strVal val="visible"/>
                                      </p:to>
                                    </p:set>
                                    <p:anim calcmode="lin" valueType="num">
                                      <p:cBhvr additive="base">
                                        <p:cTn id="13" dur="1000" fill="hold"/>
                                        <p:tgtEl>
                                          <p:spTgt spid="716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2">
                                            <p:txEl>
                                              <p:charRg st="0" end="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682">
                                            <p:txEl>
                                              <p:charRg st="7" end="23"/>
                                            </p:txEl>
                                          </p:spTgt>
                                        </p:tgtEl>
                                        <p:attrNameLst>
                                          <p:attrName>style.visibility</p:attrName>
                                        </p:attrNameLst>
                                      </p:cBhvr>
                                      <p:to>
                                        <p:strVal val="visible"/>
                                      </p:to>
                                    </p:set>
                                    <p:anim calcmode="lin" valueType="num">
                                      <p:cBhvr additive="base">
                                        <p:cTn id="17" dur="1000" fill="hold"/>
                                        <p:tgtEl>
                                          <p:spTgt spid="71682">
                                            <p:txEl>
                                              <p:charRg st="7" end="2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1682">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charRg st="0" end="7"/>
                                            </p:txEl>
                                          </p:spTgt>
                                        </p:tgtEl>
                                        <p:attrNameLst>
                                          <p:attrName>style.visibility</p:attrName>
                                        </p:attrNameLst>
                                      </p:cBhvr>
                                      <p:to>
                                        <p:strVal val="visible"/>
                                      </p:to>
                                    </p:set>
                                    <p:anim calcmode="lin" valueType="num">
                                      <p:cBhvr additive="base">
                                        <p:cTn id="23" dur="1000" fill="hold"/>
                                        <p:tgtEl>
                                          <p:spTgt spid="71683">
                                            <p:txEl>
                                              <p:charRg st="0" end="7"/>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0" end="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1683">
                                            <p:txEl>
                                              <p:charRg st="7" end="39"/>
                                            </p:txEl>
                                          </p:spTgt>
                                        </p:tgtEl>
                                        <p:attrNameLst>
                                          <p:attrName>style.visibility</p:attrName>
                                        </p:attrNameLst>
                                      </p:cBhvr>
                                      <p:to>
                                        <p:strVal val="visible"/>
                                      </p:to>
                                    </p:set>
                                    <p:anim calcmode="lin" valueType="num">
                                      <p:cBhvr additive="base">
                                        <p:cTn id="27" dur="1000" fill="hold"/>
                                        <p:tgtEl>
                                          <p:spTgt spid="71683">
                                            <p:txEl>
                                              <p:charRg st="7" end="39"/>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1683">
                                            <p:txEl>
                                              <p:charRg st="7" end="39"/>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1684">
                                            <p:txEl>
                                              <p:charRg st="0" end="7"/>
                                            </p:txEl>
                                          </p:spTgt>
                                        </p:tgtEl>
                                        <p:attrNameLst>
                                          <p:attrName>style.visibility</p:attrName>
                                        </p:attrNameLst>
                                      </p:cBhvr>
                                      <p:to>
                                        <p:strVal val="visible"/>
                                      </p:to>
                                    </p:set>
                                    <p:anim calcmode="lin" valueType="num">
                                      <p:cBhvr additive="base">
                                        <p:cTn id="33" dur="1000" fill="hold"/>
                                        <p:tgtEl>
                                          <p:spTgt spid="71684">
                                            <p:txEl>
                                              <p:charRg st="0" end="7"/>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1684">
                                            <p:txEl>
                                              <p:charRg st="0" end="7"/>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684">
                                            <p:txEl>
                                              <p:charRg st="7" end="30"/>
                                            </p:txEl>
                                          </p:spTgt>
                                        </p:tgtEl>
                                        <p:attrNameLst>
                                          <p:attrName>style.visibility</p:attrName>
                                        </p:attrNameLst>
                                      </p:cBhvr>
                                      <p:to>
                                        <p:strVal val="visible"/>
                                      </p:to>
                                    </p:set>
                                    <p:anim calcmode="lin" valueType="num">
                                      <p:cBhvr additive="base">
                                        <p:cTn id="37" dur="1000" fill="hold"/>
                                        <p:tgtEl>
                                          <p:spTgt spid="71684">
                                            <p:txEl>
                                              <p:charRg st="7" end="30"/>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1684">
                                            <p:txEl>
                                              <p:charRg st="7" end="30"/>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1684">
                                            <p:txEl>
                                              <p:charRg st="30" end="62"/>
                                            </p:txEl>
                                          </p:spTgt>
                                        </p:tgtEl>
                                        <p:attrNameLst>
                                          <p:attrName>style.visibility</p:attrName>
                                        </p:attrNameLst>
                                      </p:cBhvr>
                                      <p:to>
                                        <p:strVal val="visible"/>
                                      </p:to>
                                    </p:set>
                                    <p:anim calcmode="lin" valueType="num">
                                      <p:cBhvr additive="base">
                                        <p:cTn id="41" dur="1000" fill="hold"/>
                                        <p:tgtEl>
                                          <p:spTgt spid="71684">
                                            <p:txEl>
                                              <p:charRg st="30" end="62"/>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71684">
                                            <p:txEl>
                                              <p:charRg st="30" end="62"/>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1684">
                                            <p:txEl>
                                              <p:charRg st="62" end="94"/>
                                            </p:txEl>
                                          </p:spTgt>
                                        </p:tgtEl>
                                        <p:attrNameLst>
                                          <p:attrName>style.visibility</p:attrName>
                                        </p:attrNameLst>
                                      </p:cBhvr>
                                      <p:to>
                                        <p:strVal val="visible"/>
                                      </p:to>
                                    </p:set>
                                    <p:anim calcmode="lin" valueType="num">
                                      <p:cBhvr additive="base">
                                        <p:cTn id="45" dur="1000" fill="hold"/>
                                        <p:tgtEl>
                                          <p:spTgt spid="71684">
                                            <p:txEl>
                                              <p:charRg st="62" end="94"/>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71684">
                                            <p:txEl>
                                              <p:charRg st="62" end="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71683" grpId="0" build="p"/>
      <p:bldP spid="71684" grpId="0" build="p"/>
      <p:bldP spid="7168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46</a:t>
            </a:r>
            <a:endParaRPr lang="en-US" altLang="zh-CN" b="0">
              <a:solidFill>
                <a:schemeClr val="tx2"/>
              </a:solidFill>
              <a:latin typeface="Times New Roman" panose="02020603050405020304" charset="0"/>
              <a:ea typeface="宋体" panose="02010600030101010101" pitchFamily="2" charset="-122"/>
            </a:endParaRPr>
          </a:p>
        </p:txBody>
      </p:sp>
      <p:sp>
        <p:nvSpPr>
          <p:cNvPr id="72707" name="矩形 72706"/>
          <p:cNvSpPr/>
          <p:nvPr/>
        </p:nvSpPr>
        <p:spPr>
          <a:xfrm>
            <a:off x="185738" y="615950"/>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UNIX</a:t>
            </a:r>
            <a:r>
              <a:rPr lang="zh-CN" altLang="en-US" b="1" strike="noStrike" noProof="1">
                <a:solidFill>
                  <a:srgbClr val="990000"/>
                </a:solidFill>
                <a:latin typeface="Times New Roman" panose="02020603050405020304" charset="0"/>
                <a:ea typeface="宋体" panose="02010600030101010101" pitchFamily="2" charset="-122"/>
                <a:cs typeface="+mn-ea"/>
              </a:rPr>
              <a:t>系统的索引文件结构</a:t>
            </a:r>
            <a:endParaRPr lang="zh-CN" altLang="en-US" b="1" strike="noStrike" noProof="1">
              <a:solidFill>
                <a:srgbClr val="990000"/>
              </a:solidFill>
              <a:latin typeface="Times New Roman" panose="02020603050405020304" charset="0"/>
              <a:ea typeface="宋体" panose="02010600030101010101" pitchFamily="2" charset="-122"/>
            </a:endParaRPr>
          </a:p>
        </p:txBody>
      </p:sp>
      <p:sp>
        <p:nvSpPr>
          <p:cNvPr id="72708" name="矩形 72707"/>
          <p:cNvSpPr/>
          <p:nvPr/>
        </p:nvSpPr>
        <p:spPr>
          <a:xfrm>
            <a:off x="131763" y="1222375"/>
            <a:ext cx="8983663" cy="36563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effectLst/>
                <a:latin typeface="Times New Roman" panose="02020603050405020304" charset="0"/>
                <a:ea typeface="宋体" panose="02010600030101010101" pitchFamily="2" charset="-122"/>
                <a:cs typeface="+mn-ea"/>
              </a:rPr>
              <a:t>      (1)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文件索引节点</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什么是文件索引节点 </a:t>
            </a: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r>
              <a:rPr lang="en-US" altLang="zh-CN" sz="2400" strike="noStrike" noProof="1">
                <a:solidFill>
                  <a:schemeClr val="tx1"/>
                </a:solidFill>
                <a:effectLst/>
                <a:latin typeface="Times New Roman" panose="02020603050405020304" charset="0"/>
                <a:ea typeface="宋体" panose="02010600030101010101" pitchFamily="2" charset="-122"/>
                <a:cs typeface="+mn-cs"/>
              </a:rPr>
              <a:t>UNIX</a:t>
            </a:r>
            <a:r>
              <a:rPr lang="zh-CN" altLang="en-US" sz="2400" strike="noStrike" noProof="1">
                <a:solidFill>
                  <a:schemeClr val="tx1"/>
                </a:solidFill>
                <a:effectLst/>
                <a:latin typeface="Times New Roman" panose="02020603050405020304" charset="0"/>
                <a:ea typeface="宋体" panose="02010600030101010101" pitchFamily="2" charset="-122"/>
                <a:cs typeface="+mn-cs"/>
              </a:rPr>
              <a:t>系统把文件目录项中除了名字以外的信息全部存放</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到一个磁盘的数据块上，这种数据块就是文件索引节点</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r>
              <a:rPr lang="en-US" altLang="zh-CN" sz="2400" strike="noStrike" noProof="1">
                <a:solidFill>
                  <a:schemeClr val="tx1"/>
                </a:solidFill>
                <a:effectLst/>
                <a:latin typeface="Times New Roman" panose="02020603050405020304" charset="0"/>
                <a:ea typeface="宋体" panose="02010600030101010101" pitchFamily="2" charset="-122"/>
                <a:cs typeface="+mn-cs"/>
              </a:rPr>
              <a:t>(index node)</a:t>
            </a:r>
            <a:r>
              <a:rPr lang="zh-CN" altLang="en-US" sz="2400" strike="noStrike" noProof="1">
                <a:solidFill>
                  <a:schemeClr val="tx1"/>
                </a:solidFill>
                <a:effectLst/>
                <a:latin typeface="Times New Roman" panose="02020603050405020304" charset="0"/>
                <a:ea typeface="宋体" panose="02010600030101010101" pitchFamily="2" charset="-122"/>
                <a:cs typeface="+mn-cs"/>
              </a:rPr>
              <a:t>，简称</a:t>
            </a:r>
            <a:r>
              <a:rPr lang="en-US" altLang="zh-CN" sz="2400" strike="noStrike" noProof="1">
                <a:solidFill>
                  <a:schemeClr val="tx1"/>
                </a:solidFill>
                <a:effectLst/>
                <a:latin typeface="Times New Roman" panose="02020603050405020304" charset="0"/>
                <a:ea typeface="宋体" panose="02010600030101010101" pitchFamily="2" charset="-122"/>
                <a:cs typeface="+mn-cs"/>
              </a:rPr>
              <a:t>i</a:t>
            </a:r>
            <a:r>
              <a:rPr lang="zh-CN" altLang="en-US" sz="2400" strike="noStrike" noProof="1">
                <a:solidFill>
                  <a:schemeClr val="tx1"/>
                </a:solidFill>
                <a:effectLst/>
                <a:latin typeface="Times New Roman" panose="02020603050405020304" charset="0"/>
                <a:ea typeface="宋体" panose="02010600030101010101" pitchFamily="2" charset="-122"/>
                <a:cs typeface="+mn-cs"/>
              </a:rPr>
              <a:t>节点，又称为磁盘索引节点。</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在目录项中只有文件的名字和对应</a:t>
            </a:r>
            <a:r>
              <a:rPr lang="en-US" altLang="zh-CN" sz="2400" b="1" strike="noStrike" noProof="1">
                <a:solidFill>
                  <a:schemeClr val="tx1"/>
                </a:solidFill>
                <a:effectLst/>
                <a:latin typeface="Times New Roman" panose="02020603050405020304" charset="0"/>
                <a:ea typeface="宋体" panose="02010600030101010101" pitchFamily="2" charset="-122"/>
                <a:cs typeface="+mn-cs"/>
              </a:rPr>
              <a:t>i</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节点的编号</a:t>
            </a:r>
            <a:r>
              <a:rPr lang="zh-CN" altLang="en-US" b="1" strike="noStrike" noProof="1">
                <a:solidFill>
                  <a:schemeClr val="tx1"/>
                </a:solidFill>
                <a:effectLst/>
                <a:latin typeface="Times New Roman" panose="02020603050405020304" charset="0"/>
                <a:ea typeface="宋体" panose="02010600030101010101" pitchFamily="2" charset="-122"/>
                <a:cs typeface="+mn-cs"/>
              </a:rPr>
              <a:t>。</a:t>
            </a:r>
            <a:endParaRPr lang="zh-CN" altLang="en-US" b="1" strike="noStrike" noProof="1">
              <a:solidFill>
                <a:schemeClr val="tx1"/>
              </a:solidFill>
              <a:effectLst/>
              <a:latin typeface="Times New Roman" panose="02020603050405020304" charset="0"/>
              <a:ea typeface="宋体" panose="02010600030101010101" pitchFamily="2" charset="-122"/>
            </a:endParaRPr>
          </a:p>
        </p:txBody>
      </p:sp>
      <p:sp>
        <p:nvSpPr>
          <p:cNvPr id="72709" name="矩形 727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8"/>
                                            </p:txEl>
                                          </p:spTgt>
                                        </p:tgtEl>
                                        <p:attrNameLst>
                                          <p:attrName>style.visibility</p:attrName>
                                        </p:attrNameLst>
                                      </p:cBhvr>
                                      <p:to>
                                        <p:strVal val="visible"/>
                                      </p:to>
                                    </p:set>
                                    <p:anim calcmode="lin" valueType="num">
                                      <p:cBhvr additive="base">
                                        <p:cTn id="7" dur="1000" fill="hold"/>
                                        <p:tgtEl>
                                          <p:spTgt spid="7270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8">
                                            <p:txEl>
                                              <p:charRg st="0" end="17"/>
                                            </p:txEl>
                                          </p:spTgt>
                                        </p:tgtEl>
                                        <p:attrNameLst>
                                          <p:attrName>style.visibility</p:attrName>
                                        </p:attrNameLst>
                                      </p:cBhvr>
                                      <p:to>
                                        <p:strVal val="visible"/>
                                      </p:to>
                                    </p:set>
                                    <p:anim calcmode="lin" valueType="num">
                                      <p:cBhvr additive="base">
                                        <p:cTn id="13" dur="500" fill="hold"/>
                                        <p:tgtEl>
                                          <p:spTgt spid="72708">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8">
                                            <p:txEl>
                                              <p:charRg st="17" end="35"/>
                                            </p:txEl>
                                          </p:spTgt>
                                        </p:tgtEl>
                                        <p:attrNameLst>
                                          <p:attrName>style.visibility</p:attrName>
                                        </p:attrNameLst>
                                      </p:cBhvr>
                                      <p:to>
                                        <p:strVal val="visible"/>
                                      </p:to>
                                    </p:set>
                                    <p:anim calcmode="lin" valueType="num">
                                      <p:cBhvr additive="base">
                                        <p:cTn id="19" dur="500" fill="hold"/>
                                        <p:tgtEl>
                                          <p:spTgt spid="72708">
                                            <p:txEl>
                                              <p:charRg st="1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8">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8">
                                            <p:txEl>
                                              <p:charRg st="35" end="68"/>
                                            </p:txEl>
                                          </p:spTgt>
                                        </p:tgtEl>
                                        <p:attrNameLst>
                                          <p:attrName>style.visibility</p:attrName>
                                        </p:attrNameLst>
                                      </p:cBhvr>
                                      <p:to>
                                        <p:strVal val="visible"/>
                                      </p:to>
                                    </p:set>
                                    <p:anim calcmode="lin" valueType="num">
                                      <p:cBhvr additive="base">
                                        <p:cTn id="25" dur="500" fill="hold"/>
                                        <p:tgtEl>
                                          <p:spTgt spid="72708">
                                            <p:txEl>
                                              <p:charRg st="35"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8">
                                            <p:txEl>
                                              <p:charRg st="35" end="6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2708">
                                            <p:txEl>
                                              <p:charRg st="68" end="99"/>
                                            </p:txEl>
                                          </p:spTgt>
                                        </p:tgtEl>
                                        <p:attrNameLst>
                                          <p:attrName>style.visibility</p:attrName>
                                        </p:attrNameLst>
                                      </p:cBhvr>
                                      <p:to>
                                        <p:strVal val="visible"/>
                                      </p:to>
                                    </p:set>
                                    <p:anim calcmode="lin" valueType="num">
                                      <p:cBhvr additive="base">
                                        <p:cTn id="29" dur="500" fill="hold"/>
                                        <p:tgtEl>
                                          <p:spTgt spid="72708">
                                            <p:txEl>
                                              <p:charRg st="68"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8">
                                            <p:txEl>
                                              <p:charRg st="68" end="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8">
                                            <p:txEl>
                                              <p:charRg st="99" end="134"/>
                                            </p:txEl>
                                          </p:spTgt>
                                        </p:tgtEl>
                                        <p:attrNameLst>
                                          <p:attrName>style.visibility</p:attrName>
                                        </p:attrNameLst>
                                      </p:cBhvr>
                                      <p:to>
                                        <p:strVal val="visible"/>
                                      </p:to>
                                    </p:set>
                                    <p:anim calcmode="lin" valueType="num">
                                      <p:cBhvr additive="base">
                                        <p:cTn id="33" dur="500" fill="hold"/>
                                        <p:tgtEl>
                                          <p:spTgt spid="72708">
                                            <p:txEl>
                                              <p:charRg st="99"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8">
                                            <p:txEl>
                                              <p:charRg st="99" end="13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2708">
                                            <p:txEl>
                                              <p:charRg st="134" end="163"/>
                                            </p:txEl>
                                          </p:spTgt>
                                        </p:tgtEl>
                                        <p:attrNameLst>
                                          <p:attrName>style.visibility</p:attrName>
                                        </p:attrNameLst>
                                      </p:cBhvr>
                                      <p:to>
                                        <p:strVal val="visible"/>
                                      </p:to>
                                    </p:set>
                                    <p:anim calcmode="lin" valueType="num">
                                      <p:cBhvr additive="base">
                                        <p:cTn id="37" dur="500" fill="hold"/>
                                        <p:tgtEl>
                                          <p:spTgt spid="72708">
                                            <p:txEl>
                                              <p:charRg st="134"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8">
                                            <p:txEl>
                                              <p:charRg st="134"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60325" y="650875"/>
            <a:ext cx="334010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charset="0"/>
                <a:ea typeface="宋体" panose="02010600030101010101" pitchFamily="2" charset="-122"/>
                <a:cs typeface="+mn-ea"/>
              </a:rPr>
              <a:t>磁盘索引节点结构</a:t>
            </a:r>
            <a:endParaRPr lang="zh-CN" altLang="en-US" sz="2400" b="1" strike="noStrike" noProof="1">
              <a:solidFill>
                <a:srgbClr val="000099"/>
              </a:solidFill>
              <a:latin typeface="Times New Roman" panose="02020603050405020304" charset="0"/>
              <a:ea typeface="宋体" panose="02010600030101010101" pitchFamily="2" charset="-122"/>
            </a:endParaRPr>
          </a:p>
        </p:txBody>
      </p:sp>
      <p:grpSp>
        <p:nvGrpSpPr>
          <p:cNvPr id="73732" name="组合 73731"/>
          <p:cNvGrpSpPr/>
          <p:nvPr/>
        </p:nvGrpSpPr>
        <p:grpSpPr>
          <a:xfrm>
            <a:off x="241300" y="1301750"/>
            <a:ext cx="3408363" cy="2676525"/>
            <a:chOff x="0" y="0"/>
            <a:chExt cx="2203" cy="1859"/>
          </a:xfrm>
        </p:grpSpPr>
        <p:sp>
          <p:nvSpPr>
            <p:cNvPr id="91140" name="文本框 73732"/>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anose="02010600030101010101" pitchFamily="2" charset="-122"/>
              </a:endParaRPr>
            </a:p>
          </p:txBody>
        </p:sp>
        <p:sp>
          <p:nvSpPr>
            <p:cNvPr id="91141" name="直接连接符 73733"/>
            <p:cNvSpPr/>
            <p:nvPr/>
          </p:nvSpPr>
          <p:spPr>
            <a:xfrm>
              <a:off x="4" y="27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42" name="文本框 73734"/>
            <p:cNvSpPr txBox="1"/>
            <p:nvPr/>
          </p:nvSpPr>
          <p:spPr>
            <a:xfrm>
              <a:off x="50" y="22"/>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文件所有者标识  </a:t>
              </a:r>
              <a:r>
                <a:rPr lang="en-US" altLang="zh-CN" sz="1600">
                  <a:solidFill>
                    <a:schemeClr val="tx1"/>
                  </a:solidFill>
                  <a:latin typeface="Times New Roman" panose="02020603050405020304" charset="0"/>
                  <a:ea typeface="宋体" panose="02010600030101010101" pitchFamily="2" charset="-122"/>
                </a:rPr>
                <a:t>i_uid</a:t>
              </a:r>
              <a:r>
                <a:rPr lang="zh-CN" altLang="en-US" sz="1600">
                  <a:solidFill>
                    <a:schemeClr val="tx1"/>
                  </a:solidFill>
                  <a:latin typeface="Times New Roman" panose="02020603050405020304" charset="0"/>
                  <a:ea typeface="宋体" panose="02010600030101010101" pitchFamily="2" charset="-122"/>
                </a:rPr>
                <a:t>，</a:t>
              </a:r>
              <a:r>
                <a:rPr lang="en-US" altLang="zh-CN" sz="1600">
                  <a:solidFill>
                    <a:schemeClr val="tx1"/>
                  </a:solidFill>
                  <a:latin typeface="Times New Roman" panose="02020603050405020304" charset="0"/>
                  <a:ea typeface="宋体" panose="02010600030101010101" pitchFamily="2" charset="-122"/>
                </a:rPr>
                <a:t>i_gid</a:t>
              </a:r>
              <a:endParaRPr lang="en-US" altLang="zh-CN" sz="1600">
                <a:solidFill>
                  <a:schemeClr val="tx1"/>
                </a:solidFill>
                <a:latin typeface="Times New Roman" panose="02020603050405020304" charset="0"/>
                <a:ea typeface="宋体" panose="02010600030101010101" pitchFamily="2" charset="-122"/>
              </a:endParaRPr>
            </a:p>
          </p:txBody>
        </p:sp>
        <p:sp>
          <p:nvSpPr>
            <p:cNvPr id="91143" name="文本框 73735"/>
            <p:cNvSpPr txBox="1"/>
            <p:nvPr/>
          </p:nvSpPr>
          <p:spPr>
            <a:xfrm>
              <a:off x="59" y="1589"/>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地址索引表　　  </a:t>
              </a:r>
              <a:r>
                <a:rPr lang="en-US" altLang="zh-CN" sz="1600">
                  <a:solidFill>
                    <a:schemeClr val="tx1"/>
                  </a:solidFill>
                  <a:latin typeface="Times New Roman" panose="02020603050405020304" charset="0"/>
                  <a:ea typeface="宋体" panose="02010600030101010101" pitchFamily="2" charset="-122"/>
                </a:rPr>
                <a:t>i_addr[13]</a:t>
              </a:r>
              <a:endParaRPr lang="en-US" altLang="zh-CN" sz="1600">
                <a:solidFill>
                  <a:schemeClr val="tx1"/>
                </a:solidFill>
                <a:latin typeface="Times New Roman" panose="02020603050405020304" charset="0"/>
                <a:ea typeface="宋体" panose="02010600030101010101" pitchFamily="2" charset="-122"/>
              </a:endParaRPr>
            </a:p>
          </p:txBody>
        </p:sp>
        <p:sp>
          <p:nvSpPr>
            <p:cNvPr id="91144" name="直接连接符 73736"/>
            <p:cNvSpPr/>
            <p:nvPr/>
          </p:nvSpPr>
          <p:spPr>
            <a:xfrm>
              <a:off x="8" y="55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45" name="文本框 73737"/>
            <p:cNvSpPr txBox="1"/>
            <p:nvPr/>
          </p:nvSpPr>
          <p:spPr>
            <a:xfrm>
              <a:off x="61" y="30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文件类型           </a:t>
              </a:r>
              <a:r>
                <a:rPr lang="en-US" altLang="zh-CN" sz="1600">
                  <a:solidFill>
                    <a:schemeClr val="tx1"/>
                  </a:solidFill>
                  <a:latin typeface="Times New Roman" panose="02020603050405020304" charset="0"/>
                  <a:ea typeface="宋体" panose="02010600030101010101" pitchFamily="2" charset="-122"/>
                </a:rPr>
                <a:t>i_type</a:t>
              </a:r>
              <a:endParaRPr lang="en-US" altLang="zh-CN" sz="1600">
                <a:solidFill>
                  <a:schemeClr val="tx1"/>
                </a:solidFill>
                <a:latin typeface="Times New Roman" panose="02020603050405020304" charset="0"/>
                <a:ea typeface="宋体" panose="02010600030101010101" pitchFamily="2" charset="-122"/>
              </a:endParaRPr>
            </a:p>
          </p:txBody>
        </p:sp>
        <p:sp>
          <p:nvSpPr>
            <p:cNvPr id="91146" name="直接连接符 73738"/>
            <p:cNvSpPr/>
            <p:nvPr/>
          </p:nvSpPr>
          <p:spPr>
            <a:xfrm>
              <a:off x="0" y="811"/>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47" name="文本框 73739"/>
            <p:cNvSpPr txBox="1"/>
            <p:nvPr/>
          </p:nvSpPr>
          <p:spPr>
            <a:xfrm>
              <a:off x="50" y="563"/>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文件存取许可权  </a:t>
              </a:r>
              <a:r>
                <a:rPr lang="en-US" altLang="zh-CN" sz="1600">
                  <a:solidFill>
                    <a:schemeClr val="tx1"/>
                  </a:solidFill>
                  <a:latin typeface="Times New Roman" panose="02020603050405020304" charset="0"/>
                  <a:ea typeface="宋体" panose="02010600030101010101" pitchFamily="2" charset="-122"/>
                </a:rPr>
                <a:t>i_mode</a:t>
              </a:r>
              <a:endParaRPr lang="en-US" altLang="zh-CN" sz="1600">
                <a:solidFill>
                  <a:schemeClr val="tx1"/>
                </a:solidFill>
                <a:latin typeface="Times New Roman" panose="02020603050405020304" charset="0"/>
                <a:ea typeface="宋体" panose="02010600030101010101" pitchFamily="2" charset="-122"/>
              </a:endParaRPr>
            </a:p>
          </p:txBody>
        </p:sp>
        <p:sp>
          <p:nvSpPr>
            <p:cNvPr id="91148" name="直接连接符 73740"/>
            <p:cNvSpPr/>
            <p:nvPr/>
          </p:nvSpPr>
          <p:spPr>
            <a:xfrm>
              <a:off x="16" y="1067"/>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49" name="文本框 73741"/>
            <p:cNvSpPr txBox="1"/>
            <p:nvPr/>
          </p:nvSpPr>
          <p:spPr>
            <a:xfrm>
              <a:off x="71" y="81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联接计数　　     </a:t>
              </a:r>
              <a:r>
                <a:rPr lang="en-US" altLang="zh-CN" sz="1600">
                  <a:solidFill>
                    <a:schemeClr val="tx1"/>
                  </a:solidFill>
                  <a:latin typeface="Times New Roman" panose="02020603050405020304" charset="0"/>
                  <a:ea typeface="宋体" panose="02010600030101010101" pitchFamily="2" charset="-122"/>
                </a:rPr>
                <a:t>i_ilink</a:t>
              </a:r>
              <a:endParaRPr lang="en-US" altLang="zh-CN" sz="1600">
                <a:solidFill>
                  <a:schemeClr val="tx1"/>
                </a:solidFill>
                <a:latin typeface="Times New Roman" panose="02020603050405020304" charset="0"/>
                <a:ea typeface="宋体" panose="02010600030101010101" pitchFamily="2" charset="-122"/>
              </a:endParaRPr>
            </a:p>
          </p:txBody>
        </p:sp>
        <p:sp>
          <p:nvSpPr>
            <p:cNvPr id="91150" name="直接连接符 73742"/>
            <p:cNvSpPr/>
            <p:nvPr/>
          </p:nvSpPr>
          <p:spPr>
            <a:xfrm>
              <a:off x="8" y="1323"/>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51" name="文本框 73743"/>
            <p:cNvSpPr txBox="1"/>
            <p:nvPr/>
          </p:nvSpPr>
          <p:spPr>
            <a:xfrm>
              <a:off x="59" y="1068"/>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文件存取时间　  </a:t>
              </a:r>
              <a:r>
                <a:rPr lang="en-US" altLang="zh-CN" sz="1600">
                  <a:solidFill>
                    <a:schemeClr val="tx1"/>
                  </a:solidFill>
                  <a:latin typeface="Times New Roman" panose="02020603050405020304" charset="0"/>
                  <a:ea typeface="宋体" panose="02010600030101010101" pitchFamily="2" charset="-122"/>
                </a:rPr>
                <a:t>i_time</a:t>
              </a:r>
              <a:endParaRPr lang="zh-CN" altLang="en-US" sz="1600">
                <a:solidFill>
                  <a:schemeClr val="tx1"/>
                </a:solidFill>
                <a:latin typeface="Times New Roman" panose="02020603050405020304" charset="0"/>
                <a:ea typeface="宋体" panose="02010600030101010101" pitchFamily="2" charset="-122"/>
              </a:endParaRPr>
            </a:p>
          </p:txBody>
        </p:sp>
        <p:sp>
          <p:nvSpPr>
            <p:cNvPr id="91152" name="直接连接符 73744"/>
            <p:cNvSpPr/>
            <p:nvPr/>
          </p:nvSpPr>
          <p:spPr>
            <a:xfrm>
              <a:off x="0" y="1579"/>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91153" name="文本框 73745"/>
            <p:cNvSpPr txBox="1"/>
            <p:nvPr/>
          </p:nvSpPr>
          <p:spPr>
            <a:xfrm>
              <a:off x="59" y="1313"/>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文件长度　　　  </a:t>
              </a:r>
              <a:r>
                <a:rPr lang="en-US" altLang="zh-CN" sz="1600">
                  <a:solidFill>
                    <a:schemeClr val="tx1"/>
                  </a:solidFill>
                  <a:latin typeface="Times New Roman" panose="02020603050405020304" charset="0"/>
                  <a:ea typeface="宋体" panose="02010600030101010101" pitchFamily="2" charset="-122"/>
                </a:rPr>
                <a:t>i_size</a:t>
              </a:r>
              <a:endParaRPr lang="en-US" altLang="zh-CN" sz="1600">
                <a:solidFill>
                  <a:schemeClr val="tx1"/>
                </a:solidFill>
                <a:latin typeface="Times New Roman" panose="02020603050405020304" charset="0"/>
                <a:ea typeface="宋体" panose="02010600030101010101" pitchFamily="2" charset="-122"/>
              </a:endParaRPr>
            </a:p>
          </p:txBody>
        </p:sp>
      </p:grpSp>
      <p:sp>
        <p:nvSpPr>
          <p:cNvPr id="73747" name="矩形 73746"/>
          <p:cNvSpPr/>
          <p:nvPr/>
        </p:nvSpPr>
        <p:spPr>
          <a:xfrm>
            <a:off x="3806825" y="590550"/>
            <a:ext cx="5127625" cy="59118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ⅰ </a:t>
            </a:r>
            <a:r>
              <a:rPr lang="zh-CN" altLang="en-US" sz="2000" b="1" strike="noStrike" noProof="1">
                <a:solidFill>
                  <a:schemeClr val="tx1"/>
                </a:solidFill>
                <a:latin typeface="Times New Roman" panose="02020603050405020304" charset="0"/>
                <a:ea typeface="宋体" panose="02010600030101010101" pitchFamily="2" charset="-122"/>
                <a:cs typeface="+mn-ea"/>
              </a:rPr>
              <a:t>文件所有者标识</a:t>
            </a:r>
            <a:r>
              <a:rPr lang="x-none"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定义对一个文件具有存取权的用户集合，分为文件所有者、用户组所有者</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ⅱ </a:t>
            </a:r>
            <a:r>
              <a:rPr lang="zh-CN" altLang="en-US" sz="2000" b="1" strike="noStrike" noProof="1">
                <a:solidFill>
                  <a:schemeClr val="tx1"/>
                </a:solidFill>
                <a:latin typeface="Times New Roman" panose="02020603050405020304" charset="0"/>
                <a:ea typeface="宋体" panose="02010600030101010101" pitchFamily="2" charset="-122"/>
                <a:cs typeface="+mn-ea"/>
              </a:rPr>
              <a:t>文件类型</a:t>
            </a:r>
            <a:r>
              <a:rPr lang="x-none"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分为正规文件、目录文件、字符特殊文件或块特殊文件</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ⅲ </a:t>
            </a:r>
            <a:r>
              <a:rPr lang="zh-CN" altLang="en-US" sz="2000" b="1" strike="noStrike" noProof="1">
                <a:solidFill>
                  <a:schemeClr val="tx1"/>
                </a:solidFill>
                <a:latin typeface="Times New Roman" panose="02020603050405020304" charset="0"/>
                <a:ea typeface="宋体" panose="02010600030101010101" pitchFamily="2" charset="-122"/>
                <a:cs typeface="+mn-ea"/>
              </a:rPr>
              <a:t>文件存取许可权</a:t>
            </a:r>
            <a:r>
              <a:rPr lang="x-none"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按文件所有者、文件的用户组及其他用户三个类别对文件施行保护。每类都具有读、写、执行该文件的存取权，并且能分别地设置。</a:t>
            </a:r>
            <a:endParaRPr lang="zh-CN" altLang="en-US" sz="20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sym typeface="+mn-ea"/>
              </a:rPr>
              <a:t>ⅳ </a:t>
            </a:r>
            <a:r>
              <a:rPr lang="zh-CN" altLang="en-US" sz="2000" b="1" strike="noStrike" noProof="1">
                <a:solidFill>
                  <a:schemeClr val="tx1"/>
                </a:solidFill>
                <a:latin typeface="Times New Roman" panose="02020603050405020304" charset="0"/>
                <a:ea typeface="宋体" panose="02010600030101010101" pitchFamily="2" charset="-122"/>
                <a:cs typeface="+mn-ea"/>
                <a:sym typeface="+mn-ea"/>
              </a:rPr>
              <a:t>文件联结数目</a:t>
            </a:r>
            <a:r>
              <a:rPr lang="x-none" altLang="zh-CN" sz="2000" b="1" strike="noStrike" noProof="1">
                <a:solidFill>
                  <a:schemeClr val="tx1"/>
                </a:solidFill>
                <a:latin typeface="Times New Roman" panose="02020603050405020304" charset="0"/>
                <a:ea typeface="宋体" panose="02010600030101010101" pitchFamily="2" charset="-122"/>
                <a:cs typeface="+mn-ea"/>
                <a:sym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sym typeface="+mn-ea"/>
              </a:rPr>
              <a:t>表示在文件目录结构中，有多少个文件名指向该文件。每当增加一个名字时，</a:t>
            </a:r>
            <a:r>
              <a:rPr lang="en-US" altLang="zh-CN" sz="2000" strike="noStrike" noProof="1">
                <a:solidFill>
                  <a:schemeClr val="tx1"/>
                </a:solidFill>
                <a:latin typeface="Times New Roman" panose="02020603050405020304" charset="0"/>
                <a:ea typeface="宋体" panose="02010600030101010101" pitchFamily="2" charset="-122"/>
                <a:cs typeface="+mn-ea"/>
                <a:sym typeface="+mn-ea"/>
              </a:rPr>
              <a:t>i_ilink</a:t>
            </a:r>
            <a:r>
              <a:rPr lang="zh-CN" altLang="en-US" sz="2000" strike="noStrike" noProof="1">
                <a:solidFill>
                  <a:schemeClr val="tx1"/>
                </a:solidFill>
                <a:latin typeface="Times New Roman" panose="02020603050405020304" charset="0"/>
                <a:ea typeface="宋体" panose="02010600030101010101" pitchFamily="2" charset="-122"/>
                <a:cs typeface="+mn-ea"/>
                <a:sym typeface="+mn-ea"/>
              </a:rPr>
              <a:t>值加</a:t>
            </a:r>
            <a:r>
              <a:rPr lang="en-US" altLang="zh-CN" sz="2000" strike="noStrike" noProof="1">
                <a:solidFill>
                  <a:schemeClr val="tx1"/>
                </a:solidFill>
                <a:latin typeface="Times New Roman" panose="02020603050405020304" charset="0"/>
                <a:ea typeface="宋体" panose="02010600030101010101" pitchFamily="2" charset="-122"/>
                <a:cs typeface="+mn-ea"/>
                <a:sym typeface="+mn-ea"/>
              </a:rPr>
              <a:t>1</a:t>
            </a:r>
            <a:r>
              <a:rPr lang="zh-CN" altLang="en-US" sz="2000" strike="noStrike" noProof="1">
                <a:solidFill>
                  <a:schemeClr val="tx1"/>
                </a:solidFill>
                <a:latin typeface="Times New Roman" panose="02020603050405020304" charset="0"/>
                <a:ea typeface="宋体" panose="02010600030101010101" pitchFamily="2" charset="-122"/>
                <a:cs typeface="+mn-ea"/>
                <a:sym typeface="+mn-ea"/>
              </a:rPr>
              <a:t>，减少一个名字时其值减</a:t>
            </a:r>
            <a:r>
              <a:rPr lang="en-US" altLang="zh-CN" sz="2000" strike="noStrike" noProof="1">
                <a:solidFill>
                  <a:schemeClr val="tx1"/>
                </a:solidFill>
                <a:latin typeface="Times New Roman" panose="02020603050405020304" charset="0"/>
                <a:ea typeface="宋体" panose="02010600030101010101" pitchFamily="2" charset="-122"/>
                <a:cs typeface="+mn-ea"/>
                <a:sym typeface="+mn-ea"/>
              </a:rPr>
              <a:t>1</a:t>
            </a:r>
            <a:r>
              <a:rPr lang="zh-CN" altLang="en-US" sz="2000" strike="noStrike" noProof="1">
                <a:solidFill>
                  <a:schemeClr val="tx1"/>
                </a:solidFill>
                <a:latin typeface="Times New Roman" panose="02020603050405020304" charset="0"/>
                <a:ea typeface="宋体" panose="02010600030101010101" pitchFamily="2" charset="-122"/>
                <a:cs typeface="+mn-ea"/>
                <a:sym typeface="+mn-ea"/>
              </a:rPr>
              <a:t>。当其值减为</a:t>
            </a:r>
            <a:r>
              <a:rPr lang="en-US" altLang="zh-CN" sz="2000" strike="noStrike" noProof="1">
                <a:solidFill>
                  <a:schemeClr val="tx1"/>
                </a:solidFill>
                <a:latin typeface="Times New Roman" panose="02020603050405020304" charset="0"/>
                <a:ea typeface="宋体" panose="02010600030101010101" pitchFamily="2" charset="-122"/>
                <a:cs typeface="+mn-ea"/>
                <a:sym typeface="+mn-ea"/>
              </a:rPr>
              <a:t>0</a:t>
            </a:r>
            <a:r>
              <a:rPr lang="zh-CN" altLang="en-US" sz="2000" strike="noStrike" noProof="1">
                <a:solidFill>
                  <a:schemeClr val="tx1"/>
                </a:solidFill>
                <a:latin typeface="Times New Roman" panose="02020603050405020304" charset="0"/>
                <a:ea typeface="宋体" panose="02010600030101010101" pitchFamily="2" charset="-122"/>
                <a:cs typeface="+mn-ea"/>
                <a:sym typeface="+mn-ea"/>
              </a:rPr>
              <a:t>时，该文件才能真正删除。</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73748" name="文本框 73747"/>
          <p:cNvSpPr txBox="1"/>
          <p:nvPr/>
        </p:nvSpPr>
        <p:spPr>
          <a:xfrm>
            <a:off x="873125" y="4065588"/>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磁盘索引节点的结构</a:t>
            </a:r>
            <a:endParaRPr lang="zh-CN" altLang="en-US" sz="1600" b="0">
              <a:solidFill>
                <a:schemeClr val="tx1"/>
              </a:solidFill>
              <a:latin typeface="Arial" panose="02080604020202020204" pitchFamily="34" charset="0"/>
              <a:ea typeface="宋体" panose="02010600030101010101" pitchFamily="2" charset="-122"/>
            </a:endParaRPr>
          </a:p>
        </p:txBody>
      </p:sp>
      <p:sp>
        <p:nvSpPr>
          <p:cNvPr id="73749" name="矩形 7374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
        <p:nvSpPr>
          <p:cNvPr id="74770" name="矩形 74769"/>
          <p:cNvSpPr/>
          <p:nvPr/>
        </p:nvSpPr>
        <p:spPr>
          <a:xfrm>
            <a:off x="61913" y="4421188"/>
            <a:ext cx="3762375" cy="2073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ⅴ </a:t>
            </a:r>
            <a:r>
              <a:rPr lang="zh-CN" altLang="en-US" sz="2000" b="1" strike="noStrike" noProof="1">
                <a:solidFill>
                  <a:schemeClr val="tx1"/>
                </a:solidFill>
                <a:latin typeface="Times New Roman" panose="02020603050405020304" charset="0"/>
                <a:ea typeface="宋体" panose="02010600030101010101" pitchFamily="2" charset="-122"/>
                <a:cs typeface="+mn-ea"/>
              </a:rPr>
              <a:t>地址索引表</a:t>
            </a:r>
            <a:r>
              <a:rPr lang="x-none" altLang="zh-CN" sz="2000" b="1" strike="noStrike" noProof="1">
                <a:solidFill>
                  <a:schemeClr val="tx1"/>
                </a:solidFill>
                <a:latin typeface="Times New Roman" panose="02020603050405020304" charset="0"/>
                <a:ea typeface="宋体" panose="02010600030101010101" pitchFamily="2" charset="-122"/>
                <a:cs typeface="+mn-ea"/>
              </a:rPr>
              <a:t>：</a:t>
            </a:r>
            <a:r>
              <a:rPr lang="zh-CN" altLang="en-US" sz="2000" strike="noStrike" noProof="1">
                <a:solidFill>
                  <a:schemeClr val="tx1"/>
                </a:solidFill>
                <a:latin typeface="Times New Roman" panose="02020603050405020304" charset="0"/>
                <a:ea typeface="宋体" panose="02010600030101010101" pitchFamily="2" charset="-122"/>
                <a:cs typeface="+mn-ea"/>
              </a:rPr>
              <a:t>文件数据的磁盘地址明细表，在</a:t>
            </a:r>
            <a:r>
              <a:rPr lang="en-US" altLang="zh-CN" sz="2000" strike="noStrike" noProof="1">
                <a:solidFill>
                  <a:schemeClr val="tx1"/>
                </a:solidFill>
                <a:latin typeface="Times New Roman" panose="02020603050405020304" charset="0"/>
                <a:ea typeface="宋体" panose="02010600030101010101" pitchFamily="2" charset="-122"/>
                <a:cs typeface="+mn-ea"/>
              </a:rPr>
              <a:t>UNIX </a:t>
            </a:r>
            <a:r>
              <a:rPr lang="zh-CN" altLang="en-US" sz="2000" strike="noStrike" noProof="1">
                <a:solidFill>
                  <a:schemeClr val="tx1"/>
                </a:solidFill>
                <a:latin typeface="Times New Roman" panose="02020603050405020304" charset="0"/>
                <a:ea typeface="宋体" panose="02010600030101010101" pitchFamily="2" charset="-122"/>
                <a:cs typeface="+mn-ea"/>
              </a:rPr>
              <a:t>第七版本用 </a:t>
            </a:r>
            <a:r>
              <a:rPr lang="en-US" altLang="zh-CN" sz="2000" strike="noStrike" noProof="1">
                <a:solidFill>
                  <a:schemeClr val="tx1"/>
                </a:solidFill>
                <a:latin typeface="Times New Roman" panose="02020603050405020304" charset="0"/>
                <a:ea typeface="宋体" panose="02010600030101010101" pitchFamily="2" charset="-122"/>
                <a:cs typeface="+mn-ea"/>
              </a:rPr>
              <a:t>i_addr[8]</a:t>
            </a:r>
            <a:r>
              <a:rPr lang="zh-CN" altLang="en-US" sz="2000" strike="noStrike" noProof="1">
                <a:solidFill>
                  <a:schemeClr val="tx1"/>
                </a:solidFill>
                <a:latin typeface="Times New Roman" panose="02020603050405020304" charset="0"/>
                <a:ea typeface="宋体" panose="02010600030101010101" pitchFamily="2" charset="-122"/>
                <a:cs typeface="+mn-ea"/>
              </a:rPr>
              <a:t>来描述。在</a:t>
            </a:r>
            <a:r>
              <a:rPr lang="en-US" altLang="zh-CN" sz="2000" strike="noStrike" noProof="1">
                <a:solidFill>
                  <a:schemeClr val="tx1"/>
                </a:solidFill>
                <a:latin typeface="Times New Roman" panose="02020603050405020304" charset="0"/>
                <a:ea typeface="宋体" panose="02010600030101010101" pitchFamily="2" charset="-122"/>
                <a:cs typeface="+mn-ea"/>
              </a:rPr>
              <a:t>UNIX systemⅤ</a:t>
            </a:r>
            <a:r>
              <a:rPr lang="zh-CN" altLang="en-US" sz="2000" strike="noStrike" noProof="1">
                <a:solidFill>
                  <a:schemeClr val="tx1"/>
                </a:solidFill>
                <a:latin typeface="Times New Roman" panose="02020603050405020304" charset="0"/>
                <a:ea typeface="宋体" panose="02010600030101010101" pitchFamily="2" charset="-122"/>
                <a:cs typeface="+mn-ea"/>
              </a:rPr>
              <a:t>中用</a:t>
            </a:r>
            <a:r>
              <a:rPr lang="en-US" altLang="zh-CN" sz="2000" strike="noStrike" noProof="1">
                <a:solidFill>
                  <a:schemeClr val="tx1"/>
                </a:solidFill>
                <a:latin typeface="Times New Roman" panose="02020603050405020304" charset="0"/>
                <a:ea typeface="宋体" panose="02010600030101010101" pitchFamily="2" charset="-122"/>
                <a:cs typeface="+mn-ea"/>
              </a:rPr>
              <a:t>i_addr[13]</a:t>
            </a:r>
            <a:r>
              <a:rPr lang="zh-CN" altLang="en-US" sz="2000" strike="noStrike" noProof="1">
                <a:solidFill>
                  <a:schemeClr val="tx1"/>
                </a:solidFill>
                <a:latin typeface="Times New Roman" panose="02020603050405020304" charset="0"/>
                <a:ea typeface="宋体" panose="02010600030101010101" pitchFamily="2" charset="-122"/>
                <a:cs typeface="+mn-ea"/>
              </a:rPr>
              <a:t>来描述。</a:t>
            </a:r>
            <a:endParaRPr lang="zh-CN" altLang="en-US" sz="2000" strike="noStrike" noProof="1">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1">
                                            <p:txEl>
                                              <p:charRg st="0" end="11"/>
                                            </p:txEl>
                                          </p:spTgt>
                                        </p:tgtEl>
                                        <p:attrNameLst>
                                          <p:attrName>style.visibility</p:attrName>
                                        </p:attrNameLst>
                                      </p:cBhvr>
                                      <p:to>
                                        <p:strVal val="visible"/>
                                      </p:to>
                                    </p:set>
                                    <p:anim calcmode="lin" valueType="num">
                                      <p:cBhvr additive="base">
                                        <p:cTn id="7" dur="500" fill="hold"/>
                                        <p:tgtEl>
                                          <p:spTgt spid="7373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3747">
                                            <p:txEl>
                                              <p:charRg st="0" end="10"/>
                                            </p:txEl>
                                          </p:spTgt>
                                        </p:tgtEl>
                                        <p:attrNameLst>
                                          <p:attrName>style.visibility</p:attrName>
                                        </p:attrNameLst>
                                      </p:cBhvr>
                                      <p:to>
                                        <p:strVal val="visible"/>
                                      </p:to>
                                    </p:set>
                                    <p:anim calcmode="lin" valueType="num">
                                      <p:cBhvr additive="base">
                                        <p:cTn id="23" dur="500" fill="hold"/>
                                        <p:tgtEl>
                                          <p:spTgt spid="73747">
                                            <p:txEl>
                                              <p:charRg st="0" end="1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3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47">
                                            <p:txEl>
                                              <p:charRg st="51" end="58"/>
                                            </p:txEl>
                                          </p:spTgt>
                                        </p:tgtEl>
                                        <p:attrNameLst>
                                          <p:attrName>style.visibility</p:attrName>
                                        </p:attrNameLst>
                                      </p:cBhvr>
                                      <p:to>
                                        <p:strVal val="visible"/>
                                      </p:to>
                                    </p:set>
                                    <p:anim calcmode="lin" valueType="num">
                                      <p:cBhvr additive="base">
                                        <p:cTn id="29" dur="500" fill="hold"/>
                                        <p:tgtEl>
                                          <p:spTgt spid="73747">
                                            <p:txEl>
                                              <p:charRg st="51" end="58"/>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3747">
                                            <p:txEl>
                                              <p:charRg st="51" end="5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747">
                                            <p:txEl>
                                              <p:charRg st="91" end="101"/>
                                            </p:txEl>
                                          </p:spTgt>
                                        </p:tgtEl>
                                        <p:attrNameLst>
                                          <p:attrName>style.visibility</p:attrName>
                                        </p:attrNameLst>
                                      </p:cBhvr>
                                      <p:to>
                                        <p:strVal val="visible"/>
                                      </p:to>
                                    </p:set>
                                    <p:anim calcmode="lin" valueType="num">
                                      <p:cBhvr additive="base">
                                        <p:cTn id="35" dur="500" fill="hold"/>
                                        <p:tgtEl>
                                          <p:spTgt spid="73747">
                                            <p:txEl>
                                              <p:charRg st="91" end="10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747">
                                            <p:txEl>
                                              <p:charRg st="91" end="10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73747">
                                            <p:txEl>
                                              <p:charRg st="3" end="3"/>
                                            </p:txEl>
                                          </p:spTgt>
                                        </p:tgtEl>
                                        <p:attrNameLst>
                                          <p:attrName>style.visibility</p:attrName>
                                        </p:attrNameLst>
                                      </p:cBhvr>
                                      <p:to>
                                        <p:strVal val="visible"/>
                                      </p:to>
                                    </p:set>
                                    <p:anim calcmode="lin" valueType="num">
                                      <p:cBhvr additive="base">
                                        <p:cTn id="41" dur="500" fill="hold"/>
                                        <p:tgtEl>
                                          <p:spTgt spid="73747">
                                            <p:txEl>
                                              <p:char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747">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4770">
                                            <p:txEl>
                                              <p:charRg st="134" end="142"/>
                                            </p:txEl>
                                          </p:spTgt>
                                        </p:tgtEl>
                                        <p:attrNameLst>
                                          <p:attrName>style.visibility</p:attrName>
                                        </p:attrNameLst>
                                      </p:cBhvr>
                                      <p:to>
                                        <p:strVal val="visible"/>
                                      </p:to>
                                    </p:set>
                                    <p:anim calcmode="lin" valueType="num">
                                      <p:cBhvr>
                                        <p:cTn id="47" dur="500" fill="hold"/>
                                        <p:tgtEl>
                                          <p:spTgt spid="74770">
                                            <p:txEl>
                                              <p:charRg st="134" end="142"/>
                                            </p:txEl>
                                          </p:spTgt>
                                        </p:tgtEl>
                                        <p:attrNameLst>
                                          <p:attrName>ppt_x</p:attrName>
                                        </p:attrNameLst>
                                      </p:cBhvr>
                                      <p:tavLst>
                                        <p:tav tm="0">
                                          <p:val>
                                            <p:strVal val="1+#ppt_w/2"/>
                                          </p:val>
                                        </p:tav>
                                        <p:tav tm="100000">
                                          <p:val>
                                            <p:strVal val="#ppt_x"/>
                                          </p:val>
                                        </p:tav>
                                      </p:tavLst>
                                    </p:anim>
                                    <p:anim calcmode="lin" valueType="num">
                                      <p:cBhvr>
                                        <p:cTn id="48" dur="500" fill="hold"/>
                                        <p:tgtEl>
                                          <p:spTgt spid="74770">
                                            <p:txEl>
                                              <p:charRg st="134" end="142"/>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4770">
                                            <p:txEl>
                                              <p:charRg st="142" end="168"/>
                                            </p:txEl>
                                          </p:spTgt>
                                        </p:tgtEl>
                                        <p:attrNameLst>
                                          <p:attrName>style.visibility</p:attrName>
                                        </p:attrNameLst>
                                      </p:cBhvr>
                                      <p:to>
                                        <p:strVal val="visible"/>
                                      </p:to>
                                    </p:set>
                                    <p:anim calcmode="lin" valueType="num">
                                      <p:cBhvr>
                                        <p:cTn id="51" dur="500" fill="hold"/>
                                        <p:tgtEl>
                                          <p:spTgt spid="74770">
                                            <p:txEl>
                                              <p:charRg st="142" end="168"/>
                                            </p:txEl>
                                          </p:spTgt>
                                        </p:tgtEl>
                                        <p:attrNameLst>
                                          <p:attrName>ppt_x</p:attrName>
                                        </p:attrNameLst>
                                      </p:cBhvr>
                                      <p:tavLst>
                                        <p:tav tm="0">
                                          <p:val>
                                            <p:strVal val="1+#ppt_w/2"/>
                                          </p:val>
                                        </p:tav>
                                        <p:tav tm="100000">
                                          <p:val>
                                            <p:strVal val="#ppt_x"/>
                                          </p:val>
                                        </p:tav>
                                      </p:tavLst>
                                    </p:anim>
                                    <p:anim calcmode="lin" valueType="num">
                                      <p:cBhvr>
                                        <p:cTn id="52" dur="500" fill="hold"/>
                                        <p:tgtEl>
                                          <p:spTgt spid="74770">
                                            <p:txEl>
                                              <p:charRg st="142" end="1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49</a:t>
            </a:r>
            <a:endParaRPr lang="en-US" altLang="zh-CN" b="0">
              <a:solidFill>
                <a:schemeClr val="tx2"/>
              </a:solidFill>
              <a:latin typeface="Times New Roman" panose="02020603050405020304" charset="0"/>
              <a:ea typeface="宋体" panose="02010600030101010101" pitchFamily="2" charset="-122"/>
            </a:endParaRPr>
          </a:p>
        </p:txBody>
      </p:sp>
      <p:sp>
        <p:nvSpPr>
          <p:cNvPr id="75779" name="矩形 75778"/>
          <p:cNvSpPr/>
          <p:nvPr/>
        </p:nvSpPr>
        <p:spPr>
          <a:xfrm>
            <a:off x="688975" y="708025"/>
            <a:ext cx="36750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③ </a:t>
            </a:r>
            <a:r>
              <a:rPr lang="zh-CN" altLang="en-US" sz="2400" b="1" strike="noStrike" noProof="1">
                <a:solidFill>
                  <a:srgbClr val="000099"/>
                </a:solidFill>
                <a:latin typeface="宋体" panose="02010600030101010101" pitchFamily="2" charset="-122"/>
                <a:ea typeface="宋体" panose="02010600030101010101" pitchFamily="2" charset="-122"/>
                <a:cs typeface="+mn-ea"/>
              </a:rPr>
              <a:t>磁盘</a:t>
            </a:r>
            <a:r>
              <a:rPr lang="zh-CN" altLang="en-US" sz="2400" b="1" strike="noStrike" noProof="1">
                <a:solidFill>
                  <a:srgbClr val="000099"/>
                </a:solidFill>
                <a:latin typeface="Times New Roman" panose="02020603050405020304" charset="0"/>
                <a:ea typeface="宋体" panose="02010600030101010101" pitchFamily="2" charset="-122"/>
                <a:cs typeface="+mn-ea"/>
              </a:rPr>
              <a:t>索引节点示例</a:t>
            </a:r>
            <a:endParaRPr lang="zh-CN" altLang="en-US" sz="2400" b="1" strike="noStrike" noProof="1">
              <a:solidFill>
                <a:srgbClr val="000099"/>
              </a:solidFill>
              <a:latin typeface="Times New Roman" panose="02020603050405020304" charset="0"/>
              <a:ea typeface="宋体" panose="02010600030101010101" pitchFamily="2" charset="-122"/>
            </a:endParaRPr>
          </a:p>
        </p:txBody>
      </p:sp>
      <p:graphicFrame>
        <p:nvGraphicFramePr>
          <p:cNvPr id="75780" name="内容占位符 75779"/>
          <p:cNvGraphicFramePr/>
          <p:nvPr>
            <p:ph/>
          </p:nvPr>
        </p:nvGraphicFramePr>
        <p:xfrm>
          <a:off x="1377950" y="1552575"/>
          <a:ext cx="5865813" cy="3394075"/>
        </p:xfrm>
        <a:graphic>
          <a:graphicData uri="http://schemas.openxmlformats.org/drawingml/2006/table">
            <a:tbl>
              <a:tblPr/>
              <a:tblGrid>
                <a:gridCol w="5865813"/>
              </a:tblGrid>
              <a:tr h="3397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所有者                </a:t>
                      </a:r>
                      <a:r>
                        <a:rPr lang="en-US" altLang="zh-CN" sz="1600" b="1">
                          <a:solidFill>
                            <a:schemeClr val="tx1"/>
                          </a:solidFill>
                          <a:effectLst/>
                          <a:latin typeface="Times New Roman" panose="02020603050405020304" charset="0"/>
                          <a:ea typeface="宋体" panose="02010600030101010101" pitchFamily="2" charset="-122"/>
                        </a:rPr>
                        <a:t>mjb</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用户组                </a:t>
                      </a:r>
                      <a:r>
                        <a:rPr lang="en-US" altLang="zh-CN" sz="1600" b="1">
                          <a:solidFill>
                            <a:schemeClr val="tx1"/>
                          </a:solidFill>
                          <a:effectLst/>
                          <a:latin typeface="Times New Roman" panose="02020603050405020304" charset="0"/>
                          <a:ea typeface="宋体" panose="02010600030101010101" pitchFamily="2" charset="-122"/>
                        </a:rPr>
                        <a:t>os</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anose="02010600030101010101" pitchFamily="2" charset="-122"/>
                        </a:rPr>
                        <a:t>类 型                 </a:t>
                      </a:r>
                      <a:r>
                        <a:rPr lang="x-none" altLang="zh-CN" sz="1600" b="1">
                          <a:solidFill>
                            <a:schemeClr val="tx1"/>
                          </a:solidFill>
                          <a:effectLst/>
                          <a:ea typeface="宋体" panose="02010600030101010101" pitchFamily="2" charset="-122"/>
                        </a:rPr>
                        <a:t>普通</a:t>
                      </a:r>
                      <a:r>
                        <a:rPr lang="zh-CN" altLang="en-US" sz="1600" b="1">
                          <a:solidFill>
                            <a:schemeClr val="tx1"/>
                          </a:solidFill>
                          <a:effectLst/>
                          <a:ea typeface="宋体" panose="02010600030101010101" pitchFamily="2" charset="-122"/>
                        </a:rPr>
                        <a:t>文件</a:t>
                      </a:r>
                      <a:endParaRPr lang="zh-CN" altLang="en-US" sz="1600" b="1">
                        <a:solidFill>
                          <a:schemeClr val="tx1"/>
                        </a:solidFill>
                        <a:effectLst/>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anose="02010600030101010101" pitchFamily="2" charset="-122"/>
                        </a:rPr>
                        <a:t>许可权               </a:t>
                      </a:r>
                      <a:r>
                        <a:rPr lang="en-US" altLang="zh-CN" sz="1600" b="1">
                          <a:solidFill>
                            <a:schemeClr val="tx1"/>
                          </a:solidFill>
                          <a:effectLst/>
                          <a:latin typeface="Times New Roman" panose="02020603050405020304" charset="0"/>
                          <a:ea typeface="宋体" panose="02010600030101010101" pitchFamily="2" charset="-122"/>
                        </a:rPr>
                        <a:t>rwxr-xr-x</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最后一次读文件        </a:t>
                      </a:r>
                      <a:r>
                        <a:rPr lang="en-US" altLang="zh-CN" sz="1600" b="1">
                          <a:solidFill>
                            <a:schemeClr val="tx1"/>
                          </a:solidFill>
                          <a:effectLst/>
                          <a:latin typeface="Times New Roman" panose="02020603050405020304" charset="0"/>
                          <a:ea typeface="宋体" panose="02010600030101010101" pitchFamily="2" charset="-122"/>
                        </a:rPr>
                        <a:t>2013</a:t>
                      </a:r>
                      <a:r>
                        <a:rPr lang="zh-CN" altLang="en-US" sz="1600" b="1">
                          <a:solidFill>
                            <a:schemeClr val="tx1"/>
                          </a:solidFill>
                          <a:effectLst/>
                          <a:latin typeface="Times New Roman" panose="02020603050405020304" charset="0"/>
                          <a:ea typeface="宋体" panose="02010600030101010101" pitchFamily="2" charset="-122"/>
                        </a:rPr>
                        <a:t>年</a:t>
                      </a:r>
                      <a:r>
                        <a:rPr lang="en-US" altLang="zh-CN" sz="1600" b="1">
                          <a:solidFill>
                            <a:schemeClr val="tx1"/>
                          </a:solidFill>
                          <a:effectLst/>
                          <a:latin typeface="Times New Roman" panose="02020603050405020304" charset="0"/>
                          <a:ea typeface="宋体" panose="02010600030101010101" pitchFamily="2" charset="-122"/>
                        </a:rPr>
                        <a:t>10</a:t>
                      </a:r>
                      <a:r>
                        <a:rPr lang="zh-CN" altLang="en-US" sz="1600" b="1">
                          <a:solidFill>
                            <a:schemeClr val="tx1"/>
                          </a:solidFill>
                          <a:effectLst/>
                          <a:latin typeface="Times New Roman" panose="02020603050405020304" charset="0"/>
                          <a:ea typeface="宋体" panose="02010600030101010101" pitchFamily="2" charset="-122"/>
                        </a:rPr>
                        <a:t>月</a:t>
                      </a:r>
                      <a:r>
                        <a:rPr lang="en-US" altLang="zh-CN" sz="1600" b="1">
                          <a:solidFill>
                            <a:schemeClr val="tx1"/>
                          </a:solidFill>
                          <a:effectLst/>
                          <a:latin typeface="Times New Roman" panose="02020603050405020304" charset="0"/>
                          <a:ea typeface="宋体" panose="02010600030101010101" pitchFamily="2" charset="-122"/>
                        </a:rPr>
                        <a:t>23</a:t>
                      </a:r>
                      <a:r>
                        <a:rPr lang="zh-CN" altLang="en-US" sz="1600" b="1">
                          <a:solidFill>
                            <a:schemeClr val="tx1"/>
                          </a:solidFill>
                          <a:effectLst/>
                          <a:latin typeface="Times New Roman" panose="02020603050405020304" charset="0"/>
                          <a:ea typeface="宋体" panose="02010600030101010101" pitchFamily="2" charset="-122"/>
                        </a:rPr>
                        <a:t>日下午</a:t>
                      </a:r>
                      <a:r>
                        <a:rPr lang="en-US" altLang="zh-CN" sz="1600" b="1">
                          <a:solidFill>
                            <a:schemeClr val="tx1"/>
                          </a:solidFill>
                          <a:effectLst/>
                          <a:latin typeface="Times New Roman" panose="02020603050405020304" charset="0"/>
                          <a:ea typeface="宋体" panose="02010600030101010101" pitchFamily="2" charset="-122"/>
                        </a:rPr>
                        <a:t>1∶45</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98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最后一次写文件        </a:t>
                      </a:r>
                      <a:r>
                        <a:rPr lang="en-US" altLang="zh-CN" sz="1600" b="1">
                          <a:solidFill>
                            <a:schemeClr val="tx1"/>
                          </a:solidFill>
                          <a:effectLst/>
                          <a:latin typeface="Times New Roman" panose="02020603050405020304" charset="0"/>
                          <a:ea typeface="宋体" panose="02010600030101010101" pitchFamily="2" charset="-122"/>
                        </a:rPr>
                        <a:t>2013</a:t>
                      </a:r>
                      <a:r>
                        <a:rPr lang="zh-CN" altLang="en-US" sz="1600" b="1">
                          <a:solidFill>
                            <a:schemeClr val="tx1"/>
                          </a:solidFill>
                          <a:effectLst/>
                          <a:latin typeface="Times New Roman" panose="02020603050405020304" charset="0"/>
                          <a:ea typeface="宋体" panose="02010600030101010101" pitchFamily="2" charset="-122"/>
                        </a:rPr>
                        <a:t>年</a:t>
                      </a:r>
                      <a:r>
                        <a:rPr lang="en-US" altLang="zh-CN" sz="1600" b="1">
                          <a:solidFill>
                            <a:schemeClr val="tx1"/>
                          </a:solidFill>
                          <a:effectLst/>
                          <a:latin typeface="Times New Roman" panose="02020603050405020304" charset="0"/>
                          <a:ea typeface="宋体" panose="02010600030101010101" pitchFamily="2" charset="-122"/>
                        </a:rPr>
                        <a:t>10</a:t>
                      </a:r>
                      <a:r>
                        <a:rPr lang="zh-CN" altLang="en-US" sz="1600" b="1">
                          <a:solidFill>
                            <a:schemeClr val="tx1"/>
                          </a:solidFill>
                          <a:effectLst/>
                          <a:latin typeface="Times New Roman" panose="02020603050405020304" charset="0"/>
                          <a:ea typeface="宋体" panose="02010600030101010101" pitchFamily="2" charset="-122"/>
                        </a:rPr>
                        <a:t>月</a:t>
                      </a:r>
                      <a:r>
                        <a:rPr lang="en-US" altLang="zh-CN" sz="1600" b="1">
                          <a:solidFill>
                            <a:schemeClr val="tx1"/>
                          </a:solidFill>
                          <a:effectLst/>
                          <a:latin typeface="Times New Roman" panose="02020603050405020304" charset="0"/>
                          <a:ea typeface="宋体" panose="02010600030101010101" pitchFamily="2" charset="-122"/>
                        </a:rPr>
                        <a:t>22</a:t>
                      </a:r>
                      <a:r>
                        <a:rPr lang="zh-CN" altLang="en-US" sz="1600" b="1">
                          <a:solidFill>
                            <a:schemeClr val="tx1"/>
                          </a:solidFill>
                          <a:effectLst/>
                          <a:latin typeface="Times New Roman" panose="02020603050405020304" charset="0"/>
                          <a:ea typeface="宋体" panose="02010600030101010101" pitchFamily="2" charset="-122"/>
                        </a:rPr>
                        <a:t>日上午</a:t>
                      </a:r>
                      <a:r>
                        <a:rPr lang="en-US" altLang="zh-CN" sz="1600" b="1">
                          <a:solidFill>
                            <a:schemeClr val="tx1"/>
                          </a:solidFill>
                          <a:effectLst/>
                          <a:latin typeface="Times New Roman" panose="02020603050405020304" charset="0"/>
                          <a:ea typeface="宋体" panose="02010600030101010101" pitchFamily="2" charset="-122"/>
                        </a:rPr>
                        <a:t>10∶30</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最后一次改变索引节点  </a:t>
                      </a:r>
                      <a:r>
                        <a:rPr lang="en-US" altLang="zh-CN" sz="1600" b="1">
                          <a:solidFill>
                            <a:schemeClr val="tx1"/>
                          </a:solidFill>
                          <a:effectLst/>
                          <a:latin typeface="Times New Roman" panose="02020603050405020304" charset="0"/>
                          <a:ea typeface="宋体" panose="02010600030101010101" pitchFamily="2" charset="-122"/>
                        </a:rPr>
                        <a:t>2013</a:t>
                      </a:r>
                      <a:r>
                        <a:rPr lang="zh-CN" altLang="en-US" sz="1600" b="1">
                          <a:solidFill>
                            <a:schemeClr val="tx1"/>
                          </a:solidFill>
                          <a:effectLst/>
                          <a:latin typeface="Times New Roman" panose="02020603050405020304" charset="0"/>
                          <a:ea typeface="宋体" panose="02010600030101010101" pitchFamily="2" charset="-122"/>
                        </a:rPr>
                        <a:t>年</a:t>
                      </a:r>
                      <a:r>
                        <a:rPr lang="en-US" altLang="zh-CN" sz="1600" b="1">
                          <a:solidFill>
                            <a:schemeClr val="tx1"/>
                          </a:solidFill>
                          <a:effectLst/>
                          <a:latin typeface="Times New Roman" panose="02020603050405020304" charset="0"/>
                          <a:ea typeface="宋体" panose="02010600030101010101" pitchFamily="2" charset="-122"/>
                        </a:rPr>
                        <a:t>10</a:t>
                      </a:r>
                      <a:r>
                        <a:rPr lang="zh-CN" altLang="en-US" sz="1600" b="1">
                          <a:solidFill>
                            <a:schemeClr val="tx1"/>
                          </a:solidFill>
                          <a:effectLst/>
                          <a:latin typeface="Times New Roman" panose="02020603050405020304" charset="0"/>
                          <a:ea typeface="宋体" panose="02010600030101010101" pitchFamily="2" charset="-122"/>
                        </a:rPr>
                        <a:t>月</a:t>
                      </a:r>
                      <a:r>
                        <a:rPr lang="en-US" altLang="zh-CN" sz="1600" b="1">
                          <a:solidFill>
                            <a:schemeClr val="tx1"/>
                          </a:solidFill>
                          <a:effectLst/>
                          <a:latin typeface="Times New Roman" panose="02020603050405020304" charset="0"/>
                          <a:ea typeface="宋体" panose="02010600030101010101" pitchFamily="2" charset="-122"/>
                        </a:rPr>
                        <a:t>23</a:t>
                      </a:r>
                      <a:r>
                        <a:rPr lang="zh-CN" altLang="en-US" sz="1600" b="1">
                          <a:solidFill>
                            <a:schemeClr val="tx1"/>
                          </a:solidFill>
                          <a:effectLst/>
                          <a:latin typeface="Times New Roman" panose="02020603050405020304" charset="0"/>
                          <a:ea typeface="宋体" panose="02010600030101010101" pitchFamily="2" charset="-122"/>
                        </a:rPr>
                        <a:t>日下午</a:t>
                      </a:r>
                      <a:r>
                        <a:rPr lang="en-US" altLang="zh-CN" sz="1600" b="1">
                          <a:solidFill>
                            <a:schemeClr val="tx1"/>
                          </a:solidFill>
                          <a:effectLst/>
                          <a:latin typeface="Times New Roman" panose="02020603050405020304" charset="0"/>
                          <a:ea typeface="宋体" panose="02010600030101010101" pitchFamily="2" charset="-122"/>
                        </a:rPr>
                        <a:t>1∶30</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文件长度              </a:t>
                      </a:r>
                      <a:r>
                        <a:rPr lang="en-US" altLang="zh-CN" sz="1600" b="1">
                          <a:solidFill>
                            <a:schemeClr val="tx1"/>
                          </a:solidFill>
                          <a:effectLst/>
                          <a:latin typeface="Times New Roman" panose="02020603050405020304" charset="0"/>
                          <a:ea typeface="宋体" panose="02010600030101010101" pitchFamily="2" charset="-122"/>
                        </a:rPr>
                        <a:t>6030</a:t>
                      </a:r>
                      <a:r>
                        <a:rPr lang="zh-CN" altLang="en-US" sz="1600" b="1">
                          <a:solidFill>
                            <a:schemeClr val="tx1"/>
                          </a:solidFill>
                          <a:effectLst/>
                          <a:latin typeface="Times New Roman" panose="02020603050405020304" charset="0"/>
                          <a:ea typeface="宋体" panose="02010600030101010101" pitchFamily="2" charset="-122"/>
                        </a:rPr>
                        <a:t>字节</a:t>
                      </a:r>
                      <a:endParaRPr lang="zh-CN" altLang="en-US"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6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anose="02010600030101010101" pitchFamily="2" charset="-122"/>
                        </a:rPr>
                        <a:t>磁盘地址              </a:t>
                      </a:r>
                      <a:r>
                        <a:rPr lang="en-US" altLang="zh-CN" sz="1600" b="1">
                          <a:solidFill>
                            <a:schemeClr val="tx1"/>
                          </a:solidFill>
                          <a:effectLst/>
                          <a:latin typeface="Times New Roman" panose="02020603050405020304" charset="0"/>
                          <a:ea typeface="宋体" panose="02010600030101010101" pitchFamily="2" charset="-122"/>
                        </a:rPr>
                        <a:t>i_addr[13]</a:t>
                      </a:r>
                      <a:endParaRPr lang="en-US" altLang="zh-CN" sz="1600" b="1">
                        <a:solidFill>
                          <a:schemeClr val="tx1"/>
                        </a:solidFill>
                        <a:effectLst/>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5802" name="文本框 75801"/>
          <p:cNvSpPr txBox="1"/>
          <p:nvPr/>
        </p:nvSpPr>
        <p:spPr>
          <a:xfrm>
            <a:off x="2936875" y="5176838"/>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anose="02010600030101010101" pitchFamily="2" charset="-122"/>
              </a:rPr>
              <a:t>磁盘索引节点示例</a:t>
            </a:r>
            <a:endParaRPr lang="zh-CN" altLang="en-US" sz="1600" b="0">
              <a:solidFill>
                <a:schemeClr val="tx1"/>
              </a:solidFill>
              <a:latin typeface="Arial" panose="02080604020202020204" pitchFamily="34" charset="0"/>
              <a:ea typeface="宋体" panose="02010600030101010101" pitchFamily="2" charset="-122"/>
            </a:endParaRPr>
          </a:p>
        </p:txBody>
      </p:sp>
      <p:sp>
        <p:nvSpPr>
          <p:cNvPr id="75803" name="矩形 7580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文件系统</a:t>
            </a:r>
            <a:r>
              <a:rPr lang="en-US" altLang="zh-CN" sz="2400" strike="noStrike" noProof="1">
                <a:latin typeface="Arial" panose="02080604020202020204" pitchFamily="34" charset="0"/>
                <a:ea typeface="宋体" panose="02010600030101010101" pitchFamily="2" charset="-122"/>
                <a:cs typeface="+mn-ea"/>
              </a:rPr>
              <a:t>——</a:t>
            </a:r>
            <a:r>
              <a:rPr lang="en-US" altLang="zh-CN" sz="2400" strike="noStrike" noProof="1">
                <a:latin typeface="Times New Roman" panose="02020603050405020304" charset="0"/>
                <a:ea typeface="宋体" panose="02010600030101010101" pitchFamily="2" charset="-122"/>
                <a:cs typeface="+mn-ea"/>
              </a:rPr>
              <a:t>UNIX</a:t>
            </a:r>
            <a:r>
              <a:rPr lang="zh-CN" altLang="en-US" sz="2400" strike="noStrike" noProof="1">
                <a:latin typeface="Arial" panose="02080604020202020204" pitchFamily="34" charset="0"/>
                <a:ea typeface="宋体" panose="02010600030101010101" pitchFamily="2" charset="-122"/>
                <a:cs typeface="+mn-ea"/>
              </a:rPr>
              <a:t>文件系统的主要结构及实现</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gtEl>
                                        <p:attrNameLst>
                                          <p:attrName>style.visibility</p:attrName>
                                        </p:attrNameLst>
                                      </p:cBhvr>
                                      <p:to>
                                        <p:strVal val="visible"/>
                                      </p:to>
                                    </p:set>
                                    <p:anim calcmode="lin" valueType="num">
                                      <p:cBhvr additive="base">
                                        <p:cTn id="13" dur="500" fill="hold"/>
                                        <p:tgtEl>
                                          <p:spTgt spid="75780"/>
                                        </p:tgtEl>
                                        <p:attrNameLst>
                                          <p:attrName>ppt_x</p:attrName>
                                        </p:attrNameLst>
                                      </p:cBhvr>
                                      <p:tavLst>
                                        <p:tav tm="0">
                                          <p:val>
                                            <p:strVal val="#ppt_x"/>
                                          </p:val>
                                        </p:tav>
                                        <p:tav tm="100000">
                                          <p:val>
                                            <p:strVal val="#ppt_x"/>
                                          </p:val>
                                        </p:tav>
                                      </p:tavLst>
                                    </p:anim>
                                    <p:anim calcmode="lin" valueType="num">
                                      <p:cBhvr additive="base">
                                        <p:cTn id="14"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802"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21371</Words>
  <Application>WPS 演示</Application>
  <PresentationFormat>在屏幕上显示</PresentationFormat>
  <Paragraphs>2961</Paragraphs>
  <Slides>126</Slides>
  <Notes>82</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19</vt:i4>
      </vt:variant>
      <vt:variant>
        <vt:lpstr>幻灯片标题</vt:lpstr>
      </vt:variant>
      <vt:variant>
        <vt:i4>126</vt:i4>
      </vt:variant>
    </vt:vector>
  </HeadingPairs>
  <TitlesOfParts>
    <vt:vector size="170" baseType="lpstr">
      <vt:lpstr>Arial</vt:lpstr>
      <vt:lpstr>宋体</vt:lpstr>
      <vt:lpstr>Wingdings</vt:lpstr>
      <vt:lpstr>Times New Roman</vt:lpstr>
      <vt:lpstr>Symbol</vt:lpstr>
      <vt:lpstr>方正书宋_GBK</vt:lpstr>
      <vt:lpstr>隶书</vt:lpstr>
      <vt:lpstr>微软雅黑</vt:lpstr>
      <vt:lpstr>华文新魏</vt:lpstr>
      <vt:lpstr>MT Extra</vt:lpstr>
      <vt:lpstr>Monotype Sorts</vt:lpstr>
      <vt:lpstr>Wingdings</vt:lpstr>
      <vt:lpstr>汉仪旗黑</vt:lpstr>
      <vt:lpstr>Tahoma</vt:lpstr>
      <vt:lpstr>Arial Unicode MS</vt:lpstr>
      <vt:lpstr>Calibri</vt:lpstr>
      <vt:lpstr>思源黑体 CN</vt:lpstr>
      <vt:lpstr>方正宋体S-超大字符集</vt:lpstr>
      <vt:lpstr>SAF_2004_Template</vt:lpstr>
      <vt:lpstr>1_SAF_2004_Template</vt:lpstr>
      <vt:lpstr>2_SAF_2004_Template</vt:lpstr>
      <vt:lpstr>3_SAF_2004_Template</vt:lpstr>
      <vt:lpstr>4_SAF_2004_Template</vt:lpstr>
      <vt:lpstr>5_SAF_2004_Template</vt:lpstr>
      <vt:lpstr>6_SAF_2004_Template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2. 文件分类</vt:lpstr>
      <vt:lpstr>PowerPoint 演示文稿</vt:lpstr>
      <vt:lpstr>二、文件系统</vt:lpstr>
      <vt:lpstr>2. 文件系统的基本功能</vt:lpstr>
      <vt:lpstr>3. 一个通用文件系统的要求</vt:lpstr>
      <vt:lpstr>(二) 文件的组织结构</vt:lpstr>
      <vt:lpstr>PowerPoint 演示文稿</vt:lpstr>
      <vt:lpstr>PowerPoint 演示文稿</vt:lpstr>
      <vt:lpstr>逻辑记录和物理记录(块)的关系</vt:lpstr>
      <vt:lpstr>PowerPoint 演示文稿</vt:lpstr>
      <vt:lpstr>PowerPoint 演示文稿</vt:lpstr>
      <vt:lpstr>PowerPoint 演示文稿</vt:lpstr>
      <vt:lpstr>PowerPoint 演示文稿</vt:lpstr>
      <vt:lpstr>PowerPoint 演示文稿</vt:lpstr>
      <vt:lpstr>PowerPoint 演示文稿</vt:lpstr>
      <vt:lpstr>2、文件的存取方法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串联文件－文件映照</vt:lpstr>
      <vt:lpstr>FAT 文件系统磁盘</vt:lpstr>
      <vt:lpstr>FAT：文件分配表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几种文件物理结构的比较</vt:lpstr>
      <vt:lpstr>PowerPoint 演示文稿</vt:lpstr>
      <vt:lpstr>PowerPoint 演示文稿</vt:lpstr>
      <vt:lpstr>课后习题9 - 7，8，9，10</vt:lpstr>
      <vt:lpstr>文件存储空间的管理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文件目录结构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利用符号链实现文件共享（软链接）</vt:lpstr>
      <vt:lpstr>基于索引结点的共享方式（硬链接）</vt:lpstr>
      <vt:lpstr>PowerPoint 演示文稿</vt:lpstr>
      <vt:lpstr>PowerPoint 演示文稿</vt:lpstr>
      <vt:lpstr>PowerPoint 演示文稿</vt:lpstr>
      <vt:lpstr>PowerPoint 演示文稿</vt:lpstr>
      <vt:lpstr>3.验证用户存取权限的方法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1124</cp:revision>
  <dcterms:created xsi:type="dcterms:W3CDTF">2020-11-20T03:13:12Z</dcterms:created>
  <dcterms:modified xsi:type="dcterms:W3CDTF">2020-11-20T03:13:12Z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