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4DAE-8268-FC40-87EB-4B1732E4825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E6EB1-EDB3-6A43-8759-FAAC4549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343-C31F-944E-984E-39C5382E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A4C5-4B8E-7E4D-AE8E-0E775233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4E0C-E82C-A54D-9E28-271986F6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728C9B3A-4DFF-F94B-AE12-4EDBAAEE6A2E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C24-FE67-3F4B-84B9-A0B58AD5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BCF4-F36C-4746-B09B-3A58CF0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3D124F2-7AFF-B849-87E0-EFC2A618122C}"/>
              </a:ext>
            </a:extLst>
          </p:cNvPr>
          <p:cNvGrpSpPr/>
          <p:nvPr userDrawn="1"/>
        </p:nvGrpSpPr>
        <p:grpSpPr>
          <a:xfrm>
            <a:off x="0" y="3268344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D59C28-0DB3-F74B-BEAC-4690731972E5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C6596-59CF-2E4B-82AF-5B9F21C87F93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68FE6-43D0-B442-9999-46AE0CB829A3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ED5E9-FB20-D34F-B6F0-8C64916594E6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4ED7EF6-5DE1-DB4F-BB68-B29373E3A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0559-C2FA-9841-B87A-C187AED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D456-5828-9A44-86AF-6C481A10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3325-F8CC-0D4A-896A-DE8450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9E41-F4E1-8A4D-B1E2-7B0479E0FD1A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CA0-25A7-9449-8C63-573A5966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81E-13B6-484B-A94B-8146E21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3F7D-74B3-0F44-99F3-B4DFC5C5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299A-1D54-8440-B35F-F4B64F5A9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2E96-A4E9-DC4E-ACFB-041CA99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9BC9-FE7D-5141-BA55-F07FD059C9B1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8F9F-6628-6C4C-80E0-7878B4A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523-4CE5-5041-B52D-5B428931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7EA-4125-BE44-88CE-1EF5EA23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6DBB-9CC3-6B4B-998E-B2B0FA1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787D-12EA-1C4F-AB17-E20A557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AEB2-5CA4-C440-9D38-DD8F8E7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F1CB-9718-4C4E-9E21-35ADE86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1D01153E-6010-234A-B398-6C4EBB14CFA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63EFC30-CA1F-CA44-AD48-69CC3D1C8CED}"/>
              </a:ext>
            </a:extLst>
          </p:cNvPr>
          <p:cNvGrpSpPr/>
          <p:nvPr userDrawn="1"/>
        </p:nvGrpSpPr>
        <p:grpSpPr>
          <a:xfrm>
            <a:off x="0" y="1310091"/>
            <a:ext cx="12192000" cy="160655"/>
            <a:chOff x="0" y="3268345"/>
            <a:chExt cx="9144000" cy="1463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BA1BE-4B07-5B47-B627-06F5C7F3D7BE}"/>
                </a:ext>
              </a:extLst>
            </p:cNvPr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4114C-7C4C-CA4C-A26A-D7AF0C49F7CD}"/>
                </a:ext>
              </a:extLst>
            </p:cNvPr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29D0D6-174B-9643-B4F3-1B453EAC9475}"/>
                </a:ext>
              </a:extLst>
            </p:cNvPr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AAEBB-7187-9A47-9731-A523B4976C3A}"/>
                </a:ext>
              </a:extLst>
            </p:cNvPr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478D232-76C1-3F44-9C11-CEEE4AD0F0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99"/>
            <a:ext cx="294392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4229-C6EF-B846-B8C0-7AD2A99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5F9-14BA-154D-AE53-EA95B7A2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74B4-0772-B643-87D7-774518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0F1-80E9-2E48-98F9-0084F83B1112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B160-9C6F-F640-8A08-AFB79EF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47A0-CCBE-2841-8A57-F3A5AC5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8E-141F-824D-975C-DC2A440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DB3C-F16F-DA43-A3AE-B5CDB52F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90A9-D951-864B-8CA0-C13F9FB4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E311-3351-2746-8051-6C30980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3C42-44C2-AD49-B78D-7CFAC91B35DC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D5A9-BB70-9840-AB82-4D5AB89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2447-AA34-9E40-A0ED-7786BD3B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882-7C28-F84B-816F-8CD211FF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4438-AB51-0F45-A5E8-5E9FB681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7FAF-F54B-0941-B3B2-F67E1399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49849-5692-E946-9F71-63798105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7DCB0-0B2E-C44C-993B-53D06066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2E8A3-D7E9-7F49-844F-A14C53D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7C3-140A-2441-94C5-38D2D6798998}" type="datetime1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1A8DE-2F7D-864A-BFF5-D8B030D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5A3F-DCE5-AA4B-B796-506D6FF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470-B390-CF44-9688-25037CE5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DC95-D497-7546-8DB3-ED9BB14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6653-26CF-9048-9EF6-33C6A313CC0B}" type="datetime1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3444-75E2-344F-8A65-1C355A8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C83CE-92C9-2F43-BB21-361C99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18ADD-7EAA-DC4B-BC8F-8A245EB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7-13D8-6548-B903-19BC424B4A8B}" type="datetime1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37F7-919A-144D-BB81-AB3C455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D4EC-5D1B-D946-B76D-4617BE70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8EDB-9F14-074D-8C0C-CA015ADB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631-BD10-3D4B-8AD7-1F276DA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4402-0BC5-C24E-916A-09B994A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35E8-4F04-9540-8D00-95CBFBD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BEB-FCE5-4047-88CF-B9737E2C4156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4987-DEC4-8248-85A4-ABA8284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5A0D7-82BA-5645-9D9D-830CAB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80C7-8BC5-734C-97E1-3C630DD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97FF-3867-B249-BCA8-FBD94D32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471E-51AE-5F4D-A465-FA9DB92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AFDC-38E2-054C-9C4D-A14ACBF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107-B33A-204E-81FA-3AFF16449D28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013E-7DD1-D349-A815-A3C74DC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6CC-A3B8-624D-A997-1CED6C0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633D-FB57-1A42-A949-48B21584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CFE-00C8-504E-AF1D-B81C14BD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00B1-EAA4-5247-A9D3-FFABA56E9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286B-4BCB-D84C-ABD3-AB92D1DB2B74}" type="datetime1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F79-4325-D04F-8BB6-49A198F6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752-8404-364C-919D-21B64BEC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153E-6010-234A-B398-6C4EBB14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compomicssummer2018/sub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uYao0720/final-project-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642735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afetyglassesusa.com/fighting-driver-fatigu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yvmc.com/investigations/electroencephalogram-ee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426-8EE3-5340-B487-47981CB50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9"/>
            <a:ext cx="9144000" cy="2387600"/>
          </a:xfrm>
        </p:spPr>
        <p:txBody>
          <a:bodyPr/>
          <a:lstStyle/>
          <a:p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Blinking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electroencephalography(EEG)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EB52-BAAF-0A47-9F74-21604A13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Yao</a:t>
            </a:r>
            <a:r>
              <a:rPr lang="zh-CN" altLang="en-US" dirty="0"/>
              <a:t> </a:t>
            </a:r>
            <a:r>
              <a:rPr lang="en-US" altLang="zh-CN" dirty="0"/>
              <a:t>Zou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Zuchen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NUID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001352361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001302761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1E2A3-A8FE-D248-9054-E1724D5A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B9E0-68E2-4B45-8F8C-D2DBEB7B86DB}" type="datetime1">
              <a:rPr lang="en-US" smtClean="0"/>
              <a:t>12/3/19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8BF2-134B-EA41-8E89-9CE3A69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 we use the entire training data set to train SVM, FS-SVM</a:t>
            </a:r>
            <a:r>
              <a:rPr lang="en-US" altLang="zh-CN" sz="2400" dirty="0"/>
              <a:t>,</a:t>
            </a:r>
            <a:r>
              <a:rPr lang="en-US" sz="2400" dirty="0"/>
              <a:t> single decision tree, FS-single decision tree and </a:t>
            </a:r>
            <a:r>
              <a:rPr lang="en-US" sz="2400" dirty="0" err="1"/>
              <a:t>Adaboost</a:t>
            </a:r>
            <a:r>
              <a:rPr lang="en-US" sz="2400" dirty="0"/>
              <a:t>. Then we use our models to do predictions based on the testing data (unlabeled) and submit them to Kaggle.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84FF9A-F0C5-3140-AF35-40FF99B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89926"/>
              </p:ext>
            </p:extLst>
          </p:nvPr>
        </p:nvGraphicFramePr>
        <p:xfrm>
          <a:off x="838200" y="2859479"/>
          <a:ext cx="10515600" cy="1517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1551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65127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9245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79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59901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396246"/>
                    </a:ext>
                  </a:extLst>
                </a:gridCol>
              </a:tblGrid>
              <a:tr h="9577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SVM(</a:t>
                      </a:r>
                      <a:r>
                        <a:rPr lang="en-US" altLang="zh-CN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FS&amp;SVM(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tree( 500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FS &amp; Single tree(500 splits)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2000</a:t>
                      </a:r>
                      <a:r>
                        <a:rPr lang="en-US" dirty="0"/>
                        <a:t> levels)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4031"/>
                  </a:ext>
                </a:extLst>
              </a:tr>
              <a:tr h="5595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Score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(accuracy)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97405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0.89061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0.83138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r>
                        <a:rPr lang="en-US" altLang="zh-CN" dirty="0"/>
                        <a:t>706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196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3F3DBD-B733-3547-BB39-A40B099337D2}"/>
              </a:ext>
            </a:extLst>
          </p:cNvPr>
          <p:cNvSpPr txBox="1"/>
          <p:nvPr/>
        </p:nvSpPr>
        <p:spPr>
          <a:xfrm>
            <a:off x="2102573" y="6068747"/>
            <a:ext cx="736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https://www.kaggle.com/c/compomicssummer2018/submissions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E4F18-4C83-1447-A438-0F0F191B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" y="4520415"/>
            <a:ext cx="6054785" cy="14478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28719DB-CC41-DE4F-9CB7-DB565C2C3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7070"/>
            <a:ext cx="6054785" cy="1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onclusions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515600" cy="2283760"/>
          </a:xfrm>
        </p:spPr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predicti</a:t>
            </a:r>
            <a:r>
              <a:rPr lang="en-US" altLang="zh-CN" dirty="0"/>
              <a:t>ons</a:t>
            </a:r>
            <a:r>
              <a:rPr 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test</a:t>
            </a:r>
            <a:r>
              <a:rPr lang="en-US" altLang="zh-CN" dirty="0"/>
              <a:t>ing</a:t>
            </a:r>
            <a:r>
              <a:rPr lang="en-US" dirty="0"/>
              <a:t> data set, we can conclude this new feature selective method can help to improve the performance of some weak classifiers, such as the single decision tree</a:t>
            </a:r>
            <a:r>
              <a:rPr lang="en-US" altLang="zh-CN" dirty="0"/>
              <a:t>. 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dirty="0"/>
              <a:t>SVM performs the best among all the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Adaboost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good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classifier as well.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F9FC3-69A1-EB4F-A619-4CD3DBA002F8}"/>
              </a:ext>
            </a:extLst>
          </p:cNvPr>
          <p:cNvSpPr txBox="1"/>
          <p:nvPr/>
        </p:nvSpPr>
        <p:spPr>
          <a:xfrm>
            <a:off x="1045028" y="4286992"/>
            <a:ext cx="974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Git-Hub</a:t>
            </a:r>
            <a:r>
              <a:rPr lang="zh-CN" altLang="en-US" sz="2800" dirty="0"/>
              <a:t> </a:t>
            </a:r>
            <a:r>
              <a:rPr lang="en-US" altLang="zh-CN" sz="2800" dirty="0"/>
              <a:t>link</a:t>
            </a:r>
            <a:r>
              <a:rPr lang="zh-CN" altLang="en-US" sz="2800" dirty="0"/>
              <a:t> </a:t>
            </a:r>
            <a:r>
              <a:rPr lang="en-US" altLang="zh-CN" sz="2800" dirty="0">
                <a:hlinkClick r:id="rId2"/>
              </a:rPr>
              <a:t>https://github.com/ZouYao0720/final-project-.git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333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 </a:t>
            </a:r>
            <a:r>
              <a:rPr lang="en-US" sz="1600" dirty="0" err="1"/>
              <a:t>Nassr</a:t>
            </a:r>
            <a:r>
              <a:rPr lang="en-US" sz="1600" dirty="0"/>
              <a:t> </a:t>
            </a:r>
            <a:r>
              <a:rPr lang="en-US" sz="1600" dirty="0" err="1"/>
              <a:t>Alsaeedi</a:t>
            </a:r>
            <a:r>
              <a:rPr lang="en-US" sz="1600" dirty="0"/>
              <a:t>* and Dieter </a:t>
            </a:r>
            <a:r>
              <a:rPr lang="en-US" sz="1600" dirty="0" err="1"/>
              <a:t>Wloka</a:t>
            </a:r>
            <a:r>
              <a:rPr lang="en-US" sz="1600" dirty="0"/>
              <a:t> “Real-Time Eyeblink Detector and Eye State Classifier for Virtual Reality (VR) Headsets (Head-Mounted Displays, HMDs)” </a:t>
            </a:r>
            <a:r>
              <a:rPr lang="en-US" sz="1600" dirty="0">
                <a:hlinkClick r:id="rId2"/>
              </a:rPr>
              <a:t>Sensors (Basel)</a:t>
            </a:r>
            <a:r>
              <a:rPr lang="en-US" sz="1600" dirty="0"/>
              <a:t>. 2019 Mar; 19(5): 1121.</a:t>
            </a:r>
            <a:endParaRPr lang="en-US" sz="2000" dirty="0"/>
          </a:p>
          <a:p>
            <a:pPr lvl="0"/>
            <a:r>
              <a:rPr lang="en-US" sz="1600" dirty="0" err="1"/>
              <a:t>Królak</a:t>
            </a:r>
            <a:r>
              <a:rPr lang="en-US" sz="1600" dirty="0"/>
              <a:t>, A. &amp; </a:t>
            </a:r>
            <a:r>
              <a:rPr lang="en-US" sz="1600" dirty="0" err="1"/>
              <a:t>Strumiłło</a:t>
            </a:r>
            <a:r>
              <a:rPr lang="en-US" sz="1600" dirty="0"/>
              <a:t>, P. Univ Access Inf Soc (2012) 11: 409. https://</a:t>
            </a:r>
            <a:r>
              <a:rPr lang="en-US" sz="1600" dirty="0" err="1"/>
              <a:t>doi.org</a:t>
            </a:r>
            <a:r>
              <a:rPr lang="en-US" sz="1600" dirty="0"/>
              <a:t>/10.1007/s10209-011-0256-6</a:t>
            </a:r>
            <a:endParaRPr lang="en-US" sz="2000" dirty="0"/>
          </a:p>
          <a:p>
            <a:pPr lvl="0"/>
            <a:r>
              <a:rPr lang="en-US" sz="1600" dirty="0"/>
              <a:t>Noman, Md, et al. "Mobile-based Eye-Blink Detection Performance Analysis on Android Platform." Frontiers in ICT 5 (2018): 4.</a:t>
            </a:r>
            <a:endParaRPr lang="en-US" sz="2000" dirty="0"/>
          </a:p>
          <a:p>
            <a:pPr lvl="0"/>
            <a:r>
              <a:rPr lang="en-US" sz="1600" dirty="0" err="1"/>
              <a:t>Rihana</a:t>
            </a:r>
            <a:r>
              <a:rPr lang="en-US" sz="1600" dirty="0"/>
              <a:t>, S., P. Damien, and T. </a:t>
            </a:r>
            <a:r>
              <a:rPr lang="en-US" sz="1600" dirty="0" err="1"/>
              <a:t>Moujaess</a:t>
            </a:r>
            <a:r>
              <a:rPr lang="en-US" sz="1600" dirty="0"/>
              <a:t>. "EEG-Eye blink detection system for brain computer interface." Converging Clinical and Engineering Research on Neurorehabilitation. Springer, Berlin, Heidelberg, 2013. 603-608.</a:t>
            </a:r>
            <a:endParaRPr lang="en-US" sz="2000" dirty="0"/>
          </a:p>
          <a:p>
            <a:pPr lvl="0"/>
            <a:r>
              <a:rPr lang="en-US" sz="1600" dirty="0"/>
              <a:t>S. </a:t>
            </a:r>
            <a:r>
              <a:rPr lang="en-US" sz="1600" dirty="0" err="1"/>
              <a:t>Vachiravel</a:t>
            </a:r>
            <a:r>
              <a:rPr lang="en-US" sz="1600" dirty="0"/>
              <a:t>, Eye State Prediction using EEG Signal and C4.5 Decision tree algorithm, March 2016.</a:t>
            </a:r>
            <a:endParaRPr lang="en-US" sz="2000" dirty="0"/>
          </a:p>
          <a:p>
            <a:pPr lvl="0"/>
            <a:r>
              <a:rPr lang="en-US" sz="1600" dirty="0"/>
              <a:t>Al-</a:t>
            </a:r>
            <a:r>
              <a:rPr lang="en-US" sz="1600" dirty="0" err="1"/>
              <a:t>Taei</a:t>
            </a:r>
            <a:r>
              <a:rPr lang="en-US" sz="1600" dirty="0"/>
              <a:t>, Ali. "Ensemble Classifier for Eye State Classification using EEG Signals." </a:t>
            </a:r>
            <a:r>
              <a:rPr lang="en-US" sz="1600" dirty="0" err="1"/>
              <a:t>arXiv</a:t>
            </a:r>
            <a:r>
              <a:rPr lang="en-US" sz="1600" dirty="0"/>
              <a:t> preprint arXiv:1709.08590 (2017).</a:t>
            </a:r>
            <a:endParaRPr lang="en-US" sz="2000" dirty="0"/>
          </a:p>
          <a:p>
            <a:pPr lvl="0"/>
            <a:r>
              <a:rPr lang="en-US" sz="1600" dirty="0"/>
              <a:t>Jain, Neha, et al. "Eye state prediction using EEG by supervised learning." International Journal of Science, Engineering and Technology 10 (2015).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D61-844E-B94D-A779-3393F52D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922" y="-37942"/>
            <a:ext cx="9248078" cy="1325563"/>
          </a:xfrm>
        </p:spPr>
        <p:txBody>
          <a:bodyPr/>
          <a:lstStyle/>
          <a:p>
            <a:r>
              <a:rPr lang="en-US"/>
              <a:t>Introduction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115B-F762-FB4C-B15E-A509497D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57" y="1634693"/>
            <a:ext cx="6295152" cy="218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application</a:t>
            </a:r>
            <a:endParaRPr lang="en-US" sz="2400" b="1" dirty="0"/>
          </a:p>
          <a:p>
            <a:r>
              <a:rPr lang="en-US" sz="2000" dirty="0"/>
              <a:t>Autonomous driving ---  monitoring driver’s fatigue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improve</a:t>
            </a:r>
            <a:r>
              <a:rPr lang="zh-CN" altLang="en-US" sz="2000" dirty="0"/>
              <a:t> </a:t>
            </a:r>
            <a:r>
              <a:rPr lang="en-US" altLang="zh-CN" sz="2000" dirty="0"/>
              <a:t>driving</a:t>
            </a:r>
            <a:r>
              <a:rPr lang="zh-CN" altLang="en-US" sz="2000" dirty="0"/>
              <a:t> </a:t>
            </a:r>
            <a:r>
              <a:rPr lang="en-US" altLang="zh-CN" sz="2000" dirty="0"/>
              <a:t>safety</a:t>
            </a:r>
          </a:p>
          <a:p>
            <a:r>
              <a:rPr lang="en-US" sz="2000" dirty="0"/>
              <a:t>Medical assistance  --- </a:t>
            </a:r>
            <a:r>
              <a:rPr lang="en-US" altLang="zh-CN" sz="2000" dirty="0"/>
              <a:t>an</a:t>
            </a:r>
            <a:r>
              <a:rPr lang="en-US" sz="2000" dirty="0"/>
              <a:t> important way for impaired person to communicate with the world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35D-A7CB-3140-AAF4-A8F284EC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A0DBF98-EB0C-384D-94F6-4BC87EAC30D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AB70-4265-3D4D-966B-40F769B8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4E90B3-DB10-2247-B514-9F2275F41656}"/>
              </a:ext>
            </a:extLst>
          </p:cNvPr>
          <p:cNvSpPr txBox="1">
            <a:spLocks/>
          </p:cNvSpPr>
          <p:nvPr/>
        </p:nvSpPr>
        <p:spPr>
          <a:xfrm>
            <a:off x="6880383" y="1644421"/>
            <a:ext cx="5428129" cy="229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Prediction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method</a:t>
            </a:r>
          </a:p>
          <a:p>
            <a:r>
              <a:rPr lang="en-US" altLang="zh-CN" sz="2000" dirty="0"/>
              <a:t>EEG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</a:p>
          <a:p>
            <a:r>
              <a:rPr lang="en-US" sz="2100" dirty="0"/>
              <a:t>Approaches based on computer vision and image pattern recognition. However, images are easily affected by illumination, image scale and glasses people wear,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DA947-1449-4E47-A26D-242DCC329055}"/>
              </a:ext>
            </a:extLst>
          </p:cNvPr>
          <p:cNvSpPr txBox="1"/>
          <p:nvPr/>
        </p:nvSpPr>
        <p:spPr>
          <a:xfrm>
            <a:off x="229857" y="5750221"/>
            <a:ext cx="56689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Nassr Alsaeedi* and Dieter Wloka “Real-Time Eyeblink Detector and Eye State Classifier for Virtual Reality (VR) Headsets (Head-Mounted Displays, HMDs)” </a:t>
            </a:r>
            <a:r>
              <a:rPr lang="en-US" sz="1100">
                <a:hlinkClick r:id="rId2"/>
              </a:rPr>
              <a:t>Sensors (Basel)</a:t>
            </a:r>
            <a:r>
              <a:rPr lang="en-US" sz="1100"/>
              <a:t>. 2019 Mar; 19(5): 1121.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00DCC-2546-1641-B634-676513179742}"/>
              </a:ext>
            </a:extLst>
          </p:cNvPr>
          <p:cNvSpPr txBox="1"/>
          <p:nvPr/>
        </p:nvSpPr>
        <p:spPr>
          <a:xfrm>
            <a:off x="6619125" y="5756185"/>
            <a:ext cx="4323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Królak, A. &amp; Strumiłło, P. Univ Access Inf Soc (2012) 11: 409. https://doi.org/10.1007/s10209-011-0256-6</a:t>
            </a:r>
          </a:p>
          <a:p>
            <a:endParaRPr lang="en-US" dirty="0"/>
          </a:p>
        </p:txBody>
      </p:sp>
      <p:pic>
        <p:nvPicPr>
          <p:cNvPr id="10" name="Picture 9" descr="A picture containing person, indoor, room, holding&#10;&#10;Description automatically generated">
            <a:extLst>
              <a:ext uri="{FF2B5EF4-FFF2-40B4-BE49-F238E27FC236}">
                <a16:creationId xmlns:a16="http://schemas.microsoft.com/office/drawing/2014/main" id="{444E49B6-CF8F-4541-A82C-0C14A6E4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43" y="3528993"/>
            <a:ext cx="2867192" cy="1726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400E0-D50E-B542-A6CA-665E67F873C2}"/>
              </a:ext>
            </a:extLst>
          </p:cNvPr>
          <p:cNvSpPr txBox="1"/>
          <p:nvPr/>
        </p:nvSpPr>
        <p:spPr>
          <a:xfrm>
            <a:off x="3840080" y="5321689"/>
            <a:ext cx="451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https://www.myvmc.com/investigations/electroencephalogram-eeg/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152F8-6529-E242-AF6F-457BE504A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4" y="3550827"/>
            <a:ext cx="2969962" cy="1729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2AD5A-6C08-FF4B-90DE-C913FC713894}"/>
              </a:ext>
            </a:extLst>
          </p:cNvPr>
          <p:cNvSpPr txBox="1"/>
          <p:nvPr/>
        </p:nvSpPr>
        <p:spPr>
          <a:xfrm>
            <a:off x="0" y="5331990"/>
            <a:ext cx="432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https://blog.safetyglassesusa.com/fighting-driver-fatigue/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40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6822033-EACF-0148-9002-51E91231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39" y="1618082"/>
            <a:ext cx="3452502" cy="362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45ED-26F9-9A46-8A0B-BC4F9F54235E}"/>
              </a:ext>
            </a:extLst>
          </p:cNvPr>
          <p:cNvSpPr txBox="1"/>
          <p:nvPr/>
        </p:nvSpPr>
        <p:spPr>
          <a:xfrm>
            <a:off x="1288676" y="5977520"/>
            <a:ext cx="961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 </a:t>
            </a:r>
            <a:r>
              <a:rPr lang="en-US" sz="1400" dirty="0" err="1"/>
              <a:t>Vachiravel</a:t>
            </a:r>
            <a:r>
              <a:rPr lang="en-US" sz="1400" dirty="0"/>
              <a:t>, Eye State Prediction using EEG Signal and C4.5 Decision tree algorithm, March 2016.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83C36-1D2B-F940-9B1B-951C350CE90F}"/>
              </a:ext>
            </a:extLst>
          </p:cNvPr>
          <p:cNvSpPr txBox="1"/>
          <p:nvPr/>
        </p:nvSpPr>
        <p:spPr>
          <a:xfrm>
            <a:off x="645459" y="1766704"/>
            <a:ext cx="7255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objective of our project is to train an optimal model for eye blinking prediction based on 14-dimensional EEG signals. There are only 2 states of eye blinking which are open and closed, so basically we should construct a binary classifier to predict eye blinking.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ED1B0-7AB1-4940-907E-EBBB090AF4A1}"/>
              </a:ext>
            </a:extLst>
          </p:cNvPr>
          <p:cNvSpPr txBox="1"/>
          <p:nvPr/>
        </p:nvSpPr>
        <p:spPr>
          <a:xfrm>
            <a:off x="645459" y="3776750"/>
            <a:ext cx="6758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Training data set consists of 10000 14-dimen</a:t>
            </a:r>
            <a:r>
              <a:rPr lang="en-US" altLang="zh-CN" dirty="0"/>
              <a:t>tional</a:t>
            </a:r>
            <a:r>
              <a:rPr lang="en-US" dirty="0"/>
              <a:t> observations with labels</a:t>
            </a:r>
            <a:r>
              <a:rPr lang="en-US" altLang="zh-CN" dirty="0"/>
              <a:t>.</a:t>
            </a:r>
            <a:r>
              <a:rPr lang="en-US" dirty="0"/>
              <a:t> 10-fold and leaving out first 10% cross validation methods will be implemented on it. Besides, testing data set with 4980 observations (unlabeled) is provided by Kaggle.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413C-0294-A54B-903A-068A5F463FFB}"/>
              </a:ext>
            </a:extLst>
          </p:cNvPr>
          <p:cNvSpPr txBox="1"/>
          <p:nvPr/>
        </p:nvSpPr>
        <p:spPr>
          <a:xfrm>
            <a:off x="8352319" y="5369578"/>
            <a:ext cx="293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schematic of data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Selective(FS)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02" y="1610584"/>
            <a:ext cx="10515600" cy="821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Our training data are 14-dimentional,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to determine whether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dimensions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useful,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generate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sequences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 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is shown as</a:t>
            </a:r>
            <a:r>
              <a:rPr lang="zh-CN" altLang="en-US" sz="2000" dirty="0"/>
              <a:t> </a:t>
            </a:r>
            <a:r>
              <a:rPr lang="en-US" altLang="zh-CN" sz="2000" dirty="0"/>
              <a:t>follows: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1153E-6010-234A-B398-6C4EBB14CF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CF8FBC-1FD2-2640-B81E-04DE3982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02140"/>
              </p:ext>
            </p:extLst>
          </p:nvPr>
        </p:nvGraphicFramePr>
        <p:xfrm>
          <a:off x="4080514" y="2879858"/>
          <a:ext cx="5504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87">
                  <a:extLst>
                    <a:ext uri="{9D8B030D-6E8A-4147-A177-3AD203B41FA5}">
                      <a16:colId xmlns:a16="http://schemas.microsoft.com/office/drawing/2014/main" val="4283021741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226088544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28826519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76168748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47925416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598961145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117246232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3357432080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139654846"/>
                    </a:ext>
                  </a:extLst>
                </a:gridCol>
                <a:gridCol w="550487">
                  <a:extLst>
                    <a:ext uri="{9D8B030D-6E8A-4147-A177-3AD203B41FA5}">
                      <a16:colId xmlns:a16="http://schemas.microsoft.com/office/drawing/2014/main" val="4158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4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AF2BEA-12C2-DC4C-BC49-44B15F1E6C12}"/>
              </a:ext>
            </a:extLst>
          </p:cNvPr>
          <p:cNvSpPr txBox="1"/>
          <p:nvPr/>
        </p:nvSpPr>
        <p:spPr>
          <a:xfrm>
            <a:off x="3051064" y="2479342"/>
            <a:ext cx="402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14-dimentional original measurement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9AE25F-7D7F-1249-8E95-90B175E7A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24553"/>
              </p:ext>
            </p:extLst>
          </p:nvPr>
        </p:nvGraphicFramePr>
        <p:xfrm>
          <a:off x="1883578" y="2879858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7A829-4C71-594C-B175-E04AEBAA37AC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379DC-BE93-4C48-9D13-5A354CC976AF}"/>
              </a:ext>
            </a:extLst>
          </p:cNvPr>
          <p:cNvCxnSpPr>
            <a:cxnSpLocks/>
          </p:cNvCxnSpPr>
          <p:nvPr/>
        </p:nvCxnSpPr>
        <p:spPr>
          <a:xfrm>
            <a:off x="732247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F0D540-26B9-934C-A603-600616D89863}"/>
              </a:ext>
            </a:extLst>
          </p:cNvPr>
          <p:cNvCxnSpPr>
            <a:cxnSpLocks/>
          </p:cNvCxnSpPr>
          <p:nvPr/>
        </p:nvCxnSpPr>
        <p:spPr>
          <a:xfrm>
            <a:off x="7322478" y="3466547"/>
            <a:ext cx="24106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CC4504-6D12-BF43-A713-509574CA339F}"/>
              </a:ext>
            </a:extLst>
          </p:cNvPr>
          <p:cNvCxnSpPr>
            <a:cxnSpLocks/>
          </p:cNvCxnSpPr>
          <p:nvPr/>
        </p:nvCxnSpPr>
        <p:spPr>
          <a:xfrm>
            <a:off x="9707439" y="2664008"/>
            <a:ext cx="0" cy="802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A5BC7D6E-3F89-494B-A303-7563DB158FF2}"/>
              </a:ext>
            </a:extLst>
          </p:cNvPr>
          <p:cNvSpPr/>
          <p:nvPr/>
        </p:nvSpPr>
        <p:spPr>
          <a:xfrm>
            <a:off x="5066167" y="3466547"/>
            <a:ext cx="516574" cy="9024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F62BCD-5C64-0F49-9C2B-EAAA54A29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43723"/>
              </p:ext>
            </p:extLst>
          </p:nvPr>
        </p:nvGraphicFramePr>
        <p:xfrm>
          <a:off x="4291630" y="4433546"/>
          <a:ext cx="2196936" cy="37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7180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8E59CBE-40CF-6F47-ACCC-E3D48C6D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005"/>
              </p:ext>
            </p:extLst>
          </p:nvPr>
        </p:nvGraphicFramePr>
        <p:xfrm>
          <a:off x="4291630" y="5838643"/>
          <a:ext cx="2196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2764077655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83979959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341505052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50803580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00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968E7E4-64C4-FD46-9987-D81955F1D142}"/>
              </a:ext>
            </a:extLst>
          </p:cNvPr>
          <p:cNvSpPr txBox="1"/>
          <p:nvPr/>
        </p:nvSpPr>
        <p:spPr>
          <a:xfrm>
            <a:off x="5256170" y="4867769"/>
            <a:ext cx="36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E485-8703-A440-9852-70E4FA0AA7C0}"/>
              </a:ext>
            </a:extLst>
          </p:cNvPr>
          <p:cNvSpPr txBox="1"/>
          <p:nvPr/>
        </p:nvSpPr>
        <p:spPr>
          <a:xfrm>
            <a:off x="6681213" y="4544195"/>
            <a:ext cx="1282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  <a:p>
            <a:r>
              <a:rPr lang="en-US" dirty="0"/>
              <a:t>new </a:t>
            </a:r>
          </a:p>
          <a:p>
            <a:r>
              <a:rPr lang="en-US" dirty="0"/>
              <a:t>sequence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selected</a:t>
            </a:r>
          </a:p>
          <a:p>
            <a:r>
              <a:rPr lang="en-US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8BF3E-C7D9-6D47-A5F7-39CD698C185F}"/>
              </a:ext>
            </a:extLst>
          </p:cNvPr>
          <p:cNvSpPr txBox="1"/>
          <p:nvPr/>
        </p:nvSpPr>
        <p:spPr>
          <a:xfrm>
            <a:off x="7785847" y="3528963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Sliding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03CAE-ACC5-AF42-B1A6-4996E1A820C5}"/>
              </a:ext>
            </a:extLst>
          </p:cNvPr>
          <p:cNvSpPr txBox="1"/>
          <p:nvPr/>
        </p:nvSpPr>
        <p:spPr>
          <a:xfrm>
            <a:off x="3593857" y="6263764"/>
            <a:ext cx="41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diagram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feature</a:t>
            </a:r>
            <a:r>
              <a:rPr lang="zh-CN" altLang="en-US" sz="1400" dirty="0"/>
              <a:t> </a:t>
            </a:r>
            <a:r>
              <a:rPr lang="en-US" altLang="zh-CN" sz="1400" dirty="0"/>
              <a:t>selective</a:t>
            </a:r>
            <a:r>
              <a:rPr lang="zh-CN" alt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7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576793"/>
            <a:ext cx="11423247" cy="8819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feature-selective</a:t>
            </a:r>
            <a:r>
              <a:rPr lang="zh-CN" altLang="en-US" sz="2000" dirty="0"/>
              <a:t> </a:t>
            </a:r>
            <a:r>
              <a:rPr lang="en-US" altLang="zh-CN" sz="2100" dirty="0"/>
              <a:t>algorithm</a:t>
            </a:r>
            <a:r>
              <a:rPr lang="zh-CN" altLang="en-US" sz="2100" dirty="0"/>
              <a:t> </a:t>
            </a:r>
            <a:r>
              <a:rPr lang="en-US" altLang="zh-CN" sz="2100" dirty="0"/>
              <a:t>has generated</a:t>
            </a:r>
            <a:r>
              <a:rPr lang="zh-CN" altLang="en-US" sz="2100" dirty="0"/>
              <a:t> </a:t>
            </a:r>
            <a:r>
              <a:rPr lang="en-US" altLang="zh-CN" sz="2100" dirty="0"/>
              <a:t>new</a:t>
            </a:r>
            <a:r>
              <a:rPr lang="zh-CN" altLang="en-US" sz="2100" dirty="0"/>
              <a:t> </a:t>
            </a:r>
            <a:r>
              <a:rPr lang="en-US" altLang="zh-CN" sz="2100" dirty="0"/>
              <a:t>training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sets,</a:t>
            </a:r>
            <a:r>
              <a:rPr lang="zh-CN" altLang="en-US" sz="2100" dirty="0"/>
              <a:t> </a:t>
            </a:r>
            <a:r>
              <a:rPr lang="en-US" altLang="zh-CN" sz="2100" dirty="0"/>
              <a:t>each</a:t>
            </a:r>
            <a:r>
              <a:rPr lang="zh-CN" altLang="en-US" sz="2100" dirty="0"/>
              <a:t> </a:t>
            </a:r>
            <a:r>
              <a:rPr lang="en-US" altLang="zh-CN" sz="2100" dirty="0"/>
              <a:t>data</a:t>
            </a:r>
            <a:r>
              <a:rPr lang="zh-CN" altLang="en-US" sz="2100" dirty="0"/>
              <a:t> </a:t>
            </a:r>
            <a:r>
              <a:rPr lang="en-US" altLang="zh-CN" sz="2100" dirty="0"/>
              <a:t>set</a:t>
            </a:r>
            <a:r>
              <a:rPr lang="zh-CN" altLang="en-US" sz="2100" dirty="0"/>
              <a:t> </a:t>
            </a:r>
            <a:r>
              <a:rPr lang="en-US" altLang="zh-CN" sz="2100" dirty="0"/>
              <a:t>will</a:t>
            </a:r>
            <a:r>
              <a:rPr lang="zh-CN" altLang="en-US" sz="2100" dirty="0"/>
              <a:t> </a:t>
            </a:r>
            <a:r>
              <a:rPr lang="en-US" sz="2100" dirty="0"/>
              <a:t>will be used to train a single decision tree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by</a:t>
            </a:r>
            <a:r>
              <a:rPr lang="zh-CN" altLang="en-US" sz="2100" dirty="0"/>
              <a:t> </a:t>
            </a:r>
            <a:r>
              <a:rPr lang="en-US" altLang="zh-CN" sz="2100" dirty="0"/>
              <a:t>using</a:t>
            </a:r>
            <a:r>
              <a:rPr lang="zh-CN" altLang="en-US" sz="21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vote</a:t>
            </a:r>
            <a:r>
              <a:rPr lang="zh-CN" altLang="en-US" sz="2000" dirty="0"/>
              <a:t> </a:t>
            </a:r>
            <a:r>
              <a:rPr lang="en-US" altLang="zh-CN" sz="2000" dirty="0"/>
              <a:t>principle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final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96A50E60-298F-EE4D-9DA4-CFD2CD0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1" y="2238823"/>
            <a:ext cx="5602972" cy="3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1C944-9A1D-8445-A219-16E7F11BCAFC}"/>
              </a:ext>
            </a:extLst>
          </p:cNvPr>
          <p:cNvSpPr txBox="1"/>
          <p:nvPr/>
        </p:nvSpPr>
        <p:spPr>
          <a:xfrm>
            <a:off x="2943922" y="6048573"/>
            <a:ext cx="589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Figure A: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ensemble</a:t>
            </a:r>
            <a:r>
              <a:rPr lang="zh-CN" altLang="en-US" sz="1400" dirty="0"/>
              <a:t> </a:t>
            </a:r>
            <a:r>
              <a:rPr lang="en-US" altLang="zh-CN" sz="1400" dirty="0"/>
              <a:t>learning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feature-selective</a:t>
            </a:r>
            <a:r>
              <a:rPr lang="zh-CN" altLang="en-US" sz="1400" dirty="0"/>
              <a:t> </a:t>
            </a:r>
            <a:r>
              <a:rPr lang="en-US" altLang="zh-CN" sz="1400" dirty="0"/>
              <a:t>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7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xperiments-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5145741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use</a:t>
            </a:r>
            <a:r>
              <a:rPr lang="zh-CN" altLang="en-US" sz="2000" dirty="0"/>
              <a:t> </a:t>
            </a:r>
            <a:r>
              <a:rPr lang="en-US" altLang="zh-CN" sz="2000" dirty="0"/>
              <a:t>10-fold</a:t>
            </a:r>
            <a:r>
              <a:rPr lang="zh-CN" altLang="en-US" sz="2000" dirty="0"/>
              <a:t> </a:t>
            </a:r>
            <a:r>
              <a:rPr lang="en-US" altLang="zh-CN" sz="2000" dirty="0"/>
              <a:t>cross-validation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data,</a:t>
            </a:r>
            <a:r>
              <a:rPr lang="zh-CN" altLang="en-US" sz="2000" dirty="0"/>
              <a:t> </a:t>
            </a:r>
            <a:r>
              <a:rPr lang="en-US" altLang="zh-CN" sz="2000" dirty="0"/>
              <a:t>and 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metric.</a:t>
            </a:r>
            <a:endParaRPr lang="en-US" sz="2000" dirty="0"/>
          </a:p>
          <a:p>
            <a:r>
              <a:rPr lang="en-US" sz="2000" dirty="0"/>
              <a:t>For decision trees with same number of nodes, single decision tree will perform </a:t>
            </a:r>
            <a:r>
              <a:rPr lang="en-US" sz="2000" dirty="0">
                <a:solidFill>
                  <a:srgbClr val="FF0000"/>
                </a:solidFill>
              </a:rPr>
              <a:t>better</a:t>
            </a:r>
            <a:r>
              <a:rPr lang="en-US" sz="2000" dirty="0"/>
              <a:t> if integrated with feature-selective algorithm, which gives a smaller average error.</a:t>
            </a:r>
          </a:p>
          <a:p>
            <a:r>
              <a:rPr lang="en-US" altLang="zh-CN" sz="2000" dirty="0"/>
              <a:t>Besides,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becomes</a:t>
            </a:r>
            <a:r>
              <a:rPr lang="zh-CN" altLang="en-US" sz="2000" dirty="0"/>
              <a:t> </a:t>
            </a:r>
            <a:r>
              <a:rPr lang="en-US" altLang="zh-CN" sz="2000" dirty="0"/>
              <a:t>larger,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average</a:t>
            </a:r>
            <a:r>
              <a:rPr lang="zh-CN" altLang="en-US" sz="2000" dirty="0"/>
              <a:t> </a:t>
            </a:r>
            <a:r>
              <a:rPr lang="en-US" altLang="zh-CN" sz="2000" dirty="0"/>
              <a:t>error</a:t>
            </a:r>
            <a:r>
              <a:rPr lang="zh-CN" altLang="en-US" sz="2000" dirty="0"/>
              <a:t> </a:t>
            </a:r>
            <a:r>
              <a:rPr lang="en-US" altLang="zh-CN" sz="2000" dirty="0"/>
              <a:t>rate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converge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constant,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ability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3E7-ABA5-B545-B85D-1651DA037452}"/>
              </a:ext>
            </a:extLst>
          </p:cNvPr>
          <p:cNvSpPr txBox="1"/>
          <p:nvPr/>
        </p:nvSpPr>
        <p:spPr>
          <a:xfrm>
            <a:off x="6661060" y="5697140"/>
            <a:ext cx="54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A: single decision tree vs FS-single decision tree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BE52887-9D75-4C4F-B116-3615A099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0" y="1736104"/>
            <a:ext cx="5042736" cy="3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877-9C51-C140-9D3C-1ED24DF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E9EE-25E9-7D45-9926-E55119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94CC-2F7D-0944-A57E-45C94E7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8939E3-735C-8143-97B7-F7B2FE8A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5" y="1530360"/>
            <a:ext cx="10515600" cy="1078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We used the first 10% of the entire data as testing data and used the rest as training data.</a:t>
            </a:r>
          </a:p>
          <a:p>
            <a:pPr marL="0" indent="0">
              <a:buNone/>
            </a:pPr>
            <a:r>
              <a:rPr lang="en-US" sz="2000" dirty="0"/>
              <a:t>We did not specify when to stop splitting decision tree of every </a:t>
            </a:r>
            <a:r>
              <a:rPr lang="en-US" sz="2100" dirty="0"/>
              <a:t>level. so the default configurations of MATLAB function '</a:t>
            </a:r>
            <a:r>
              <a:rPr lang="en-US" sz="2100" dirty="0" err="1"/>
              <a:t>fitctree</a:t>
            </a:r>
            <a:r>
              <a:rPr lang="en-US" sz="2100" dirty="0"/>
              <a:t>' is applied</a:t>
            </a:r>
          </a:p>
          <a:p>
            <a:pPr marL="0" indent="0">
              <a:buNone/>
            </a:pPr>
            <a:r>
              <a:rPr lang="en-US" sz="2100" dirty="0"/>
              <a:t>We want to optimize a hyperparameter, number of levels, of </a:t>
            </a:r>
            <a:r>
              <a:rPr lang="en-US" sz="2100" dirty="0" err="1"/>
              <a:t>Adaboost</a:t>
            </a:r>
            <a:r>
              <a:rPr lang="en-US" sz="2100" dirty="0"/>
              <a:t>. The </a:t>
            </a:r>
            <a:r>
              <a:rPr lang="en-US" sz="2000" dirty="0"/>
              <a:t>optimization process is shown as follows.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9943-AC06-3444-B7E3-66F176074040}"/>
              </a:ext>
            </a:extLst>
          </p:cNvPr>
          <p:cNvSpPr txBox="1"/>
          <p:nvPr/>
        </p:nvSpPr>
        <p:spPr>
          <a:xfrm>
            <a:off x="77661" y="5744279"/>
            <a:ext cx="646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Error of </a:t>
            </a:r>
            <a:r>
              <a:rPr lang="en-US" altLang="zh-CN" dirty="0" err="1"/>
              <a:t>Adaboost</a:t>
            </a:r>
            <a:r>
              <a:rPr lang="en-US" altLang="zh-CN" dirty="0"/>
              <a:t> with the number of its levels increasing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DD8B-D0A5-604B-9D32-3EDDEA779E96}"/>
              </a:ext>
            </a:extLst>
          </p:cNvPr>
          <p:cNvSpPr txBox="1"/>
          <p:nvPr/>
        </p:nvSpPr>
        <p:spPr>
          <a:xfrm>
            <a:off x="6396179" y="2947154"/>
            <a:ext cx="5137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is demonstrated that when the number of levels is larger than 1000, the error rate of </a:t>
            </a:r>
            <a:r>
              <a:rPr lang="en-US" altLang="zh-CN" sz="2000" dirty="0" err="1"/>
              <a:t>Adaboost</a:t>
            </a:r>
            <a:r>
              <a:rPr lang="en-US" altLang="zh-CN" sz="2000" dirty="0"/>
              <a:t> on testing data converges to about </a:t>
            </a:r>
            <a:r>
              <a:rPr lang="en-US" altLang="zh-CN" sz="2000" dirty="0">
                <a:solidFill>
                  <a:srgbClr val="FF0000"/>
                </a:solidFill>
              </a:rPr>
              <a:t>3.5%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B7170-16C6-D749-B352-67E1C2ECDC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608759"/>
            <a:ext cx="5731510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02E-4F79-ED41-8EB8-695A757C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</a:t>
            </a:r>
            <a:r>
              <a:rPr lang="en-US" altLang="zh-CN" dirty="0" err="1"/>
              <a:t>Adaboost</a:t>
            </a:r>
            <a:r>
              <a:rPr lang="en-US" altLang="zh-CN" dirty="0"/>
              <a:t> &amp; 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C19E-AEFE-4549-BA71-EA1379E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463754"/>
            <a:ext cx="11155321" cy="865202"/>
          </a:xfrm>
        </p:spPr>
        <p:txBody>
          <a:bodyPr>
            <a:normAutofit/>
          </a:bodyPr>
          <a:lstStyle/>
          <a:p>
            <a:r>
              <a:rPr lang="en-US" sz="2000" dirty="0"/>
              <a:t>In this experiment, we devise the </a:t>
            </a:r>
            <a:r>
              <a:rPr lang="en-US" sz="2000" dirty="0" err="1"/>
              <a:t>Adaboost</a:t>
            </a:r>
            <a:r>
              <a:rPr lang="en-US" sz="2000" dirty="0"/>
              <a:t> algorithm with </a:t>
            </a:r>
            <a:r>
              <a:rPr lang="en-US" altLang="zh-CN" sz="2000" dirty="0">
                <a:solidFill>
                  <a:srgbClr val="FF0000"/>
                </a:solidFill>
              </a:rPr>
              <a:t>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most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500 splits </a:t>
            </a:r>
            <a:r>
              <a:rPr lang="en-US" sz="2000" dirty="0"/>
              <a:t>for the tree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en-US" sz="2000" dirty="0"/>
              <a:t>,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maximum</a:t>
            </a:r>
            <a:r>
              <a:rPr lang="zh-CN" altLang="en-US" sz="2000" dirty="0"/>
              <a:t> </a:t>
            </a:r>
            <a:r>
              <a:rPr lang="en-US" altLang="zh-CN" sz="2000" dirty="0"/>
              <a:t>level number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300,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previous</a:t>
            </a:r>
            <a:r>
              <a:rPr lang="zh-CN" altLang="en-US" sz="2000" dirty="0"/>
              <a:t> </a:t>
            </a:r>
            <a:r>
              <a:rPr lang="en-US" altLang="zh-CN" sz="2000" dirty="0"/>
              <a:t>experiment</a:t>
            </a:r>
            <a:r>
              <a:rPr lang="zh-CN" altLang="en-US" sz="2000" dirty="0"/>
              <a:t> </a:t>
            </a:r>
            <a:r>
              <a:rPr lang="en-US" altLang="zh-CN" sz="2000" dirty="0"/>
              <a:t>results.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AD71-1860-394A-BD93-7555535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12/3/19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CB3B-840B-C84E-9060-FBF59BE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BEA-A34C-0E4A-B31C-2E1166C8ABA9}"/>
              </a:ext>
            </a:extLst>
          </p:cNvPr>
          <p:cNvSpPr txBox="1"/>
          <p:nvPr/>
        </p:nvSpPr>
        <p:spPr>
          <a:xfrm>
            <a:off x="277533" y="5831890"/>
            <a:ext cx="767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A. </a:t>
            </a:r>
            <a:r>
              <a:rPr lang="en-US" altLang="zh-CN" dirty="0" err="1"/>
              <a:t>Adaboost</a:t>
            </a:r>
            <a:r>
              <a:rPr lang="en-US" altLang="zh-CN" dirty="0"/>
              <a:t> vs </a:t>
            </a:r>
            <a:r>
              <a:rPr lang="en-US" altLang="zh-CN" dirty="0" err="1"/>
              <a:t>Adaboost</a:t>
            </a:r>
            <a:r>
              <a:rPr lang="en-US" altLang="zh-CN" dirty="0"/>
              <a:t> integrated with</a:t>
            </a:r>
            <a:r>
              <a:rPr lang="zh-CN" altLang="en-US" dirty="0"/>
              <a:t> </a:t>
            </a:r>
            <a:r>
              <a:rPr lang="en-US" altLang="zh-CN" dirty="0"/>
              <a:t>FS in different number of levels.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E191-83A2-814C-9708-0063E9899210}"/>
              </a:ext>
            </a:extLst>
          </p:cNvPr>
          <p:cNvSpPr/>
          <p:nvPr/>
        </p:nvSpPr>
        <p:spPr>
          <a:xfrm>
            <a:off x="5803074" y="31109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level is less th</a:t>
            </a:r>
            <a:r>
              <a:rPr lang="en-US" altLang="zh-CN" dirty="0"/>
              <a:t>a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FS algorithm can help to augment predict</a:t>
            </a:r>
            <a:r>
              <a:rPr lang="en-US" altLang="zh-CN" dirty="0"/>
              <a:t>ion</a:t>
            </a:r>
            <a:r>
              <a:rPr lang="en-US" dirty="0"/>
              <a:t> ability, but when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level</a:t>
            </a:r>
            <a:r>
              <a:rPr lang="en-US" altLang="zh-CN" dirty="0"/>
              <a:t>s</a:t>
            </a:r>
            <a:r>
              <a:rPr lang="en-US" dirty="0"/>
              <a:t> gets bigger, FS will be useless.</a:t>
            </a:r>
          </a:p>
        </p:txBody>
      </p:sp>
      <p:pic>
        <p:nvPicPr>
          <p:cNvPr id="10" name="Picture 9" descr="A screenshot of a map&#10;&#10;Description automatically generated">
            <a:extLst>
              <a:ext uri="{FF2B5EF4-FFF2-40B4-BE49-F238E27FC236}">
                <a16:creationId xmlns:a16="http://schemas.microsoft.com/office/drawing/2014/main" id="{55327869-0CB3-1249-AB42-3D2A5477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4" y="2120226"/>
            <a:ext cx="4481390" cy="368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C2C1-934A-4D4E-8335-AD57CCBC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Experiments-SVM(</a:t>
            </a:r>
            <a:r>
              <a:rPr lang="en-US" altLang="zh-CN" dirty="0" err="1"/>
              <a:t>rbf</a:t>
            </a:r>
            <a:r>
              <a:rPr lang="zh-CN" altLang="en-US" dirty="0"/>
              <a:t> </a:t>
            </a:r>
            <a:r>
              <a:rPr lang="en-US" altLang="zh-CN" dirty="0"/>
              <a:t>kernel)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C889-572A-814B-94E1-7E3986D9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4"/>
            <a:ext cx="10977748" cy="875425"/>
          </a:xfrm>
        </p:spPr>
        <p:txBody>
          <a:bodyPr>
            <a:normAutofit/>
          </a:bodyPr>
          <a:lstStyle/>
          <a:p>
            <a:r>
              <a:rPr lang="en-US" sz="1800" dirty="0"/>
              <a:t>Using SVM classifier with hyperparameter optimization</a:t>
            </a:r>
            <a:r>
              <a:rPr lang="zh-CN" altLang="en-US" sz="1800" dirty="0"/>
              <a:t> </a:t>
            </a:r>
            <a:r>
              <a:rPr lang="en-US" sz="1800" dirty="0"/>
              <a:t>gives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sz="1800" dirty="0"/>
              <a:t> minimum error rate is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2.5398%.</a:t>
            </a:r>
          </a:p>
          <a:p>
            <a:r>
              <a:rPr lang="en-US" sz="1800" dirty="0"/>
              <a:t>All the hype-parameters will be used to generate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series of SVM</a:t>
            </a:r>
            <a:r>
              <a:rPr lang="zh-CN" altLang="en-US" sz="1800" dirty="0"/>
              <a:t> </a:t>
            </a:r>
            <a:r>
              <a:rPr lang="en-US" altLang="zh-CN" sz="1800" dirty="0"/>
              <a:t>classifiers.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5DF-108A-0F4B-9F62-0ED5649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3AF0-66E0-0B4F-A024-0928CE8FE395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A751-99B0-F24C-B1AC-BD4CFEF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53E-6010-234A-B398-6C4EBB14CF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59BA1-29B6-6244-85A3-57265E689DF4}"/>
              </a:ext>
            </a:extLst>
          </p:cNvPr>
          <p:cNvSpPr txBox="1"/>
          <p:nvPr/>
        </p:nvSpPr>
        <p:spPr>
          <a:xfrm>
            <a:off x="201881" y="5625539"/>
            <a:ext cx="3716976" cy="3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C4EE9-EE1D-C54C-9175-B63E29C9EF6E}"/>
              </a:ext>
            </a:extLst>
          </p:cNvPr>
          <p:cNvSpPr txBox="1"/>
          <p:nvPr/>
        </p:nvSpPr>
        <p:spPr>
          <a:xfrm>
            <a:off x="4582652" y="5625539"/>
            <a:ext cx="40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hyperparameter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9AD45-790D-D648-AB62-EFD3DDE851F1}"/>
              </a:ext>
            </a:extLst>
          </p:cNvPr>
          <p:cNvSpPr txBox="1"/>
          <p:nvPr/>
        </p:nvSpPr>
        <p:spPr>
          <a:xfrm>
            <a:off x="8465834" y="4396090"/>
            <a:ext cx="41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dirty="0"/>
              <a:t>the best hyperparameter pair</a:t>
            </a:r>
          </a:p>
          <a:p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2D74B75-7ECB-5F4D-9073-D35466EC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65" y="2328633"/>
            <a:ext cx="4007369" cy="33600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3A04CF-ECE0-AF47-9AE6-5070FDEA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6" y="2318183"/>
            <a:ext cx="4246906" cy="337049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FB628-4910-4840-B37B-0C315A9A9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17" y="3015159"/>
            <a:ext cx="356809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{EF680AD4-CC10-7042-B3B4-4EA7E755F0EA}tf16401378</Template>
  <TotalTime>2714</TotalTime>
  <Words>1155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Eye Blinking Prediction using electroencephalography(EEG)</vt:lpstr>
      <vt:lpstr>Introduction – motivation</vt:lpstr>
      <vt:lpstr>Introduction– Data</vt:lpstr>
      <vt:lpstr>Method – Feature Selective(FS)</vt:lpstr>
      <vt:lpstr>Method – FS with single decision tree</vt:lpstr>
      <vt:lpstr>Experiments- single decision tree</vt:lpstr>
      <vt:lpstr>Experiments-Adaboost implementation</vt:lpstr>
      <vt:lpstr>Experiments-Adaboost &amp; FS</vt:lpstr>
      <vt:lpstr>Experiments-SVM(rbf kernel)</vt:lpstr>
      <vt:lpstr>Test results on Kaggle</vt:lpstr>
      <vt:lpstr>Conclusions &amp; code link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Yao</dc:creator>
  <cp:lastModifiedBy>Zou, Yao</cp:lastModifiedBy>
  <cp:revision>81</cp:revision>
  <dcterms:created xsi:type="dcterms:W3CDTF">2019-12-01T13:44:57Z</dcterms:created>
  <dcterms:modified xsi:type="dcterms:W3CDTF">2019-12-04T05:30:00Z</dcterms:modified>
</cp:coreProperties>
</file>