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5" r:id="rId9"/>
    <p:sldId id="268"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snapToObjects="1">
      <p:cViewPr varScale="1">
        <p:scale>
          <a:sx n="83" d="100"/>
          <a:sy n="83" d="100"/>
        </p:scale>
        <p:origin x="64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94DAE-8268-FC40-87EB-4B1732E48257}"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E6EB1-EDB3-6A43-8759-FAAC4549B3F6}" type="slidenum">
              <a:rPr lang="en-US" smtClean="0"/>
              <a:t>‹#›</a:t>
            </a:fld>
            <a:endParaRPr lang="en-US"/>
          </a:p>
        </p:txBody>
      </p:sp>
    </p:spTree>
    <p:extLst>
      <p:ext uri="{BB962C8B-B14F-4D97-AF65-F5344CB8AC3E}">
        <p14:creationId xmlns:p14="http://schemas.microsoft.com/office/powerpoint/2010/main" val="235237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c/compomicssummer2018/overvie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a:t>
            </a:r>
            <a:r>
              <a:rPr lang="en-US" altLang="zh-CN" dirty="0">
                <a:hlinkClick r:id="rId3"/>
              </a:rPr>
              <a:t>https://www.kaggle.com/c/compomicssummer2018/overview</a:t>
            </a:r>
            <a:endParaRPr lang="en-US" altLang="zh-CN" dirty="0"/>
          </a:p>
          <a:p>
            <a:pPr fontAlgn="t"/>
            <a:r>
              <a:rPr lang="en-US" altLang="zh-CN" dirty="0"/>
              <a:t>[2] </a:t>
            </a:r>
            <a:r>
              <a:rPr lang="en-US" altLang="zh-CN" sz="1200" kern="1200" dirty="0" err="1">
                <a:solidFill>
                  <a:schemeClr val="tx1"/>
                </a:solidFill>
                <a:effectLst/>
                <a:latin typeface="+mn-lt"/>
                <a:ea typeface="+mn-ea"/>
                <a:cs typeface="+mn-cs"/>
              </a:rPr>
              <a:t>Rösler</a:t>
            </a:r>
            <a:r>
              <a:rPr lang="en-US" altLang="zh-CN" sz="1200" kern="1200" dirty="0">
                <a:solidFill>
                  <a:schemeClr val="tx1"/>
                </a:solidFill>
                <a:effectLst/>
                <a:latin typeface="+mn-lt"/>
                <a:ea typeface="+mn-ea"/>
                <a:cs typeface="+mn-cs"/>
              </a:rPr>
              <a:t>, Oliver, and David </a:t>
            </a:r>
            <a:r>
              <a:rPr lang="en-US" altLang="zh-CN" sz="1200" kern="1200" dirty="0" err="1">
                <a:solidFill>
                  <a:schemeClr val="tx1"/>
                </a:solidFill>
                <a:effectLst/>
                <a:latin typeface="+mn-lt"/>
                <a:ea typeface="+mn-ea"/>
                <a:cs typeface="+mn-cs"/>
              </a:rPr>
              <a:t>Suendermann</a:t>
            </a:r>
            <a:r>
              <a:rPr lang="en-US" altLang="zh-CN" sz="1200" kern="1200" dirty="0">
                <a:solidFill>
                  <a:schemeClr val="tx1"/>
                </a:solidFill>
                <a:effectLst/>
                <a:latin typeface="+mn-lt"/>
                <a:ea typeface="+mn-ea"/>
                <a:cs typeface="+mn-cs"/>
              </a:rPr>
              <a:t>. "A first step towards eye state prediction using </a:t>
            </a:r>
            <a:r>
              <a:rPr lang="en-US" altLang="zh-CN" sz="1200" kern="1200" dirty="0" err="1">
                <a:solidFill>
                  <a:schemeClr val="tx1"/>
                </a:solidFill>
                <a:effectLst/>
                <a:latin typeface="+mn-lt"/>
                <a:ea typeface="+mn-ea"/>
                <a:cs typeface="+mn-cs"/>
              </a:rPr>
              <a:t>eeg</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Proc. of the AIHLS</a:t>
            </a:r>
            <a:r>
              <a:rPr lang="en-US" altLang="zh-CN" sz="1200" kern="1200" dirty="0">
                <a:solidFill>
                  <a:schemeClr val="tx1"/>
                </a:solidFill>
                <a:effectLst/>
                <a:latin typeface="+mn-lt"/>
                <a:ea typeface="+mn-ea"/>
                <a:cs typeface="+mn-cs"/>
              </a:rPr>
              <a:t> (2013).</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9B5E6EB1-EDB3-6A43-8759-FAAC4549B3F6}" type="slidenum">
              <a:rPr lang="en-US" smtClean="0"/>
              <a:t>2</a:t>
            </a:fld>
            <a:endParaRPr lang="en-US"/>
          </a:p>
        </p:txBody>
      </p:sp>
    </p:spTree>
    <p:extLst>
      <p:ext uri="{BB962C8B-B14F-4D97-AF65-F5344CB8AC3E}">
        <p14:creationId xmlns:p14="http://schemas.microsoft.com/office/powerpoint/2010/main" val="1878021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B5E6EB1-EDB3-6A43-8759-FAAC4549B3F6}" type="slidenum">
              <a:rPr lang="en-US" smtClean="0"/>
              <a:t>3</a:t>
            </a:fld>
            <a:endParaRPr lang="en-US"/>
          </a:p>
        </p:txBody>
      </p:sp>
    </p:spTree>
    <p:extLst>
      <p:ext uri="{BB962C8B-B14F-4D97-AF65-F5344CB8AC3E}">
        <p14:creationId xmlns:p14="http://schemas.microsoft.com/office/powerpoint/2010/main" val="159794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1">
                <a:lumMod val="5000"/>
                <a:lumOff val="95000"/>
              </a:schemeClr>
            </a:gs>
            <a:gs pos="34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8343-C31F-944E-984E-39C5382E7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6A4C5-4B8E-7E4D-AE8E-0E7752337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94E0C-E82C-A54D-9E28-271986F62DDE}"/>
              </a:ext>
            </a:extLst>
          </p:cNvPr>
          <p:cNvSpPr>
            <a:spLocks noGrp="1"/>
          </p:cNvSpPr>
          <p:nvPr>
            <p:ph type="dt" sz="half" idx="10"/>
          </p:nvPr>
        </p:nvSpPr>
        <p:spPr/>
        <p:txBody>
          <a:bodyPr/>
          <a:lstStyle>
            <a:lvl1pPr>
              <a:defRPr sz="2000" b="1"/>
            </a:lvl1pPr>
          </a:lstStyle>
          <a:p>
            <a:fld id="{728C9B3A-4DFF-F94B-AE12-4EDBAAEE6A2E}" type="datetime1">
              <a:rPr lang="en-US" smtClean="0"/>
              <a:pPr/>
              <a:t>12/3/2019</a:t>
            </a:fld>
            <a:endParaRPr lang="en-US" dirty="0"/>
          </a:p>
        </p:txBody>
      </p:sp>
      <p:sp>
        <p:nvSpPr>
          <p:cNvPr id="5" name="Footer Placeholder 4">
            <a:extLst>
              <a:ext uri="{FF2B5EF4-FFF2-40B4-BE49-F238E27FC236}">
                <a16:creationId xmlns:a16="http://schemas.microsoft.com/office/drawing/2014/main" id="{5906CC24-FE67-3F4B-84B9-A0B58AD55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3BCF4-F36C-4746-B09B-3A58CF02360C}"/>
              </a:ext>
            </a:extLst>
          </p:cNvPr>
          <p:cNvSpPr>
            <a:spLocks noGrp="1"/>
          </p:cNvSpPr>
          <p:nvPr>
            <p:ph type="sldNum" sz="quarter" idx="12"/>
          </p:nvPr>
        </p:nvSpPr>
        <p:spPr/>
        <p:txBody>
          <a:bodyPr/>
          <a:lstStyle>
            <a:lvl1pPr>
              <a:defRPr sz="2000" b="1"/>
            </a:lvl1pPr>
          </a:lstStyle>
          <a:p>
            <a:fld id="{1D01153E-6010-234A-B398-6C4EBB14CFA8}" type="slidenum">
              <a:rPr lang="en-US" smtClean="0"/>
              <a:pPr/>
              <a:t>‹#›</a:t>
            </a:fld>
            <a:endParaRPr lang="en-US" dirty="0"/>
          </a:p>
        </p:txBody>
      </p:sp>
      <p:grpSp>
        <p:nvGrpSpPr>
          <p:cNvPr id="7" name="Group 16">
            <a:extLst>
              <a:ext uri="{FF2B5EF4-FFF2-40B4-BE49-F238E27FC236}">
                <a16:creationId xmlns:a16="http://schemas.microsoft.com/office/drawing/2014/main" id="{C3D124F2-7AFF-B849-87E0-EFC2A618122C}"/>
              </a:ext>
            </a:extLst>
          </p:cNvPr>
          <p:cNvGrpSpPr/>
          <p:nvPr userDrawn="1"/>
        </p:nvGrpSpPr>
        <p:grpSpPr>
          <a:xfrm>
            <a:off x="0" y="3268344"/>
            <a:ext cx="12192000" cy="160655"/>
            <a:chOff x="0" y="3268345"/>
            <a:chExt cx="9144000" cy="146304"/>
          </a:xfrm>
        </p:grpSpPr>
        <p:sp>
          <p:nvSpPr>
            <p:cNvPr id="8" name="Rectangle 7">
              <a:extLst>
                <a:ext uri="{FF2B5EF4-FFF2-40B4-BE49-F238E27FC236}">
                  <a16:creationId xmlns:a16="http://schemas.microsoft.com/office/drawing/2014/main" id="{ECD59C28-0DB3-F74B-BEAC-4690731972E5}"/>
                </a:ext>
              </a:extLst>
            </p:cNvPr>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CAC6596-59CF-2E4B-82AF-5B9F21C87F93}"/>
                </a:ext>
              </a:extLst>
            </p:cNvPr>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A68FE6-43D0-B442-9999-46AE0CB829A3}"/>
                </a:ext>
              </a:extLst>
            </p:cNvPr>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7ED5E9-FB20-D34F-B6F0-8C64916594E6}"/>
                </a:ext>
              </a:extLst>
            </p:cNvPr>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614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0559-C2FA-9841-B87A-C187AED43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7D456-5828-9A44-86AF-6C481A10B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03325-F8CC-0D4A-896A-DE8450F4F943}"/>
              </a:ext>
            </a:extLst>
          </p:cNvPr>
          <p:cNvSpPr>
            <a:spLocks noGrp="1"/>
          </p:cNvSpPr>
          <p:nvPr>
            <p:ph type="dt" sz="half" idx="10"/>
          </p:nvPr>
        </p:nvSpPr>
        <p:spPr/>
        <p:txBody>
          <a:bodyPr/>
          <a:lstStyle/>
          <a:p>
            <a:fld id="{D3F29E41-F4E1-8A4D-B1E2-7B0479E0FD1A}" type="datetime1">
              <a:rPr lang="en-US" smtClean="0"/>
              <a:t>12/3/2019</a:t>
            </a:fld>
            <a:endParaRPr lang="en-US"/>
          </a:p>
        </p:txBody>
      </p:sp>
      <p:sp>
        <p:nvSpPr>
          <p:cNvPr id="5" name="Footer Placeholder 4">
            <a:extLst>
              <a:ext uri="{FF2B5EF4-FFF2-40B4-BE49-F238E27FC236}">
                <a16:creationId xmlns:a16="http://schemas.microsoft.com/office/drawing/2014/main" id="{C7EA9CA0-25A7-9449-8C63-573A5966C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5181E-13B6-484B-A94B-8146E21E75DC}"/>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261640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2F3F7D-74B3-0F44-99F3-B4DFC5C5C8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7299A-1D54-8440-B35F-F4B64F5A9F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A2E96-A4E9-DC4E-ACFB-041CA9977E7B}"/>
              </a:ext>
            </a:extLst>
          </p:cNvPr>
          <p:cNvSpPr>
            <a:spLocks noGrp="1"/>
          </p:cNvSpPr>
          <p:nvPr>
            <p:ph type="dt" sz="half" idx="10"/>
          </p:nvPr>
        </p:nvSpPr>
        <p:spPr/>
        <p:txBody>
          <a:bodyPr/>
          <a:lstStyle/>
          <a:p>
            <a:fld id="{9FB09BC9-FE7D-5141-BA55-F07FD059C9B1}" type="datetime1">
              <a:rPr lang="en-US" smtClean="0"/>
              <a:t>12/3/2019</a:t>
            </a:fld>
            <a:endParaRPr lang="en-US"/>
          </a:p>
        </p:txBody>
      </p:sp>
      <p:sp>
        <p:nvSpPr>
          <p:cNvPr id="5" name="Footer Placeholder 4">
            <a:extLst>
              <a:ext uri="{FF2B5EF4-FFF2-40B4-BE49-F238E27FC236}">
                <a16:creationId xmlns:a16="http://schemas.microsoft.com/office/drawing/2014/main" id="{D3868F9F-6628-6C4C-80E0-7878B4AC1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07523-4CE5-5041-B52D-5B42893114AC}"/>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164303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lumMod val="5000"/>
                <a:lumOff val="95000"/>
              </a:schemeClr>
            </a:gs>
            <a:gs pos="3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57EA-4125-BE44-88CE-1EF5EA235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96DBB-9CC3-6B4B-998E-B2B0FA14BC43}"/>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8787D-12EA-1C4F-AB17-E20A5577BCF6}"/>
              </a:ext>
            </a:extLst>
          </p:cNvPr>
          <p:cNvSpPr>
            <a:spLocks noGrp="1"/>
          </p:cNvSpPr>
          <p:nvPr>
            <p:ph type="dt" sz="half" idx="10"/>
          </p:nvPr>
        </p:nvSpPr>
        <p:spPr/>
        <p:txBody>
          <a:bodyPr/>
          <a:lstStyle>
            <a:lvl1pPr>
              <a:defRPr sz="2000" b="1"/>
            </a:lvl1pPr>
          </a:lstStyle>
          <a:p>
            <a:fld id="{21583AF0-66E0-0B4F-A024-0928CE8FE395}" type="datetime1">
              <a:rPr lang="en-US" smtClean="0"/>
              <a:pPr/>
              <a:t>12/3/2019</a:t>
            </a:fld>
            <a:endParaRPr lang="en-US" dirty="0"/>
          </a:p>
        </p:txBody>
      </p:sp>
      <p:sp>
        <p:nvSpPr>
          <p:cNvPr id="5" name="Footer Placeholder 4">
            <a:extLst>
              <a:ext uri="{FF2B5EF4-FFF2-40B4-BE49-F238E27FC236}">
                <a16:creationId xmlns:a16="http://schemas.microsoft.com/office/drawing/2014/main" id="{5034AEB2-5CA4-C440-9D38-DD8F8E776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2F1CB-9718-4C4E-9E21-35ADE8613D26}"/>
              </a:ext>
            </a:extLst>
          </p:cNvPr>
          <p:cNvSpPr>
            <a:spLocks noGrp="1"/>
          </p:cNvSpPr>
          <p:nvPr>
            <p:ph type="sldNum" sz="quarter" idx="12"/>
          </p:nvPr>
        </p:nvSpPr>
        <p:spPr/>
        <p:txBody>
          <a:bodyPr/>
          <a:lstStyle>
            <a:lvl1pPr>
              <a:defRPr sz="2000" b="1"/>
            </a:lvl1pPr>
          </a:lstStyle>
          <a:p>
            <a:fld id="{1D01153E-6010-234A-B398-6C4EBB14CFA8}" type="slidenum">
              <a:rPr lang="en-US" smtClean="0"/>
              <a:pPr/>
              <a:t>‹#›</a:t>
            </a:fld>
            <a:endParaRPr lang="en-US" dirty="0"/>
          </a:p>
        </p:txBody>
      </p:sp>
      <p:grpSp>
        <p:nvGrpSpPr>
          <p:cNvPr id="7" name="Group 16">
            <a:extLst>
              <a:ext uri="{FF2B5EF4-FFF2-40B4-BE49-F238E27FC236}">
                <a16:creationId xmlns:a16="http://schemas.microsoft.com/office/drawing/2014/main" id="{C63EFC30-CA1F-CA44-AD48-69CC3D1C8CED}"/>
              </a:ext>
            </a:extLst>
          </p:cNvPr>
          <p:cNvGrpSpPr/>
          <p:nvPr userDrawn="1"/>
        </p:nvGrpSpPr>
        <p:grpSpPr>
          <a:xfrm>
            <a:off x="0" y="1700054"/>
            <a:ext cx="12192000" cy="160655"/>
            <a:chOff x="0" y="3268345"/>
            <a:chExt cx="9144000" cy="146304"/>
          </a:xfrm>
        </p:grpSpPr>
        <p:sp>
          <p:nvSpPr>
            <p:cNvPr id="8" name="Rectangle 7">
              <a:extLst>
                <a:ext uri="{FF2B5EF4-FFF2-40B4-BE49-F238E27FC236}">
                  <a16:creationId xmlns:a16="http://schemas.microsoft.com/office/drawing/2014/main" id="{5C8BA1BE-4B07-5B47-B627-06F5C7F3D7BE}"/>
                </a:ext>
              </a:extLst>
            </p:cNvPr>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E4114C-7C4C-CA4C-A26A-D7AF0C49F7CD}"/>
                </a:ext>
              </a:extLst>
            </p:cNvPr>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29D0D6-174B-9643-B4F3-1B453EAC9475}"/>
                </a:ext>
              </a:extLst>
            </p:cNvPr>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AAAEBB-7187-9A47-9731-A523B4976C3A}"/>
                </a:ext>
              </a:extLst>
            </p:cNvPr>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9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4229-C6EF-B846-B8C0-7AD2A99B2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07E5F9-14BA-154D-AE53-EA95B7A2B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674B4-0772-B643-87D7-77451835F22F}"/>
              </a:ext>
            </a:extLst>
          </p:cNvPr>
          <p:cNvSpPr>
            <a:spLocks noGrp="1"/>
          </p:cNvSpPr>
          <p:nvPr>
            <p:ph type="dt" sz="half" idx="10"/>
          </p:nvPr>
        </p:nvSpPr>
        <p:spPr/>
        <p:txBody>
          <a:bodyPr/>
          <a:lstStyle/>
          <a:p>
            <a:fld id="{6DBE10F1-80E9-2E48-98F9-0084F83B1112}" type="datetime1">
              <a:rPr lang="en-US" smtClean="0"/>
              <a:t>12/3/2019</a:t>
            </a:fld>
            <a:endParaRPr lang="en-US"/>
          </a:p>
        </p:txBody>
      </p:sp>
      <p:sp>
        <p:nvSpPr>
          <p:cNvPr id="5" name="Footer Placeholder 4">
            <a:extLst>
              <a:ext uri="{FF2B5EF4-FFF2-40B4-BE49-F238E27FC236}">
                <a16:creationId xmlns:a16="http://schemas.microsoft.com/office/drawing/2014/main" id="{A440B160-9C6F-F640-8A08-AFB79EFCF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C47A0-CCBE-2841-8A57-F3A5AC5784B8}"/>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9397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8B8E-141F-824D-975C-DC2A440D1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CDB3C-F16F-DA43-A3AE-B5CDB52FF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2B90A9-D951-864B-8CA0-C13F9FB41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80E311-3351-2746-8051-6C309806BC16}"/>
              </a:ext>
            </a:extLst>
          </p:cNvPr>
          <p:cNvSpPr>
            <a:spLocks noGrp="1"/>
          </p:cNvSpPr>
          <p:nvPr>
            <p:ph type="dt" sz="half" idx="10"/>
          </p:nvPr>
        </p:nvSpPr>
        <p:spPr/>
        <p:txBody>
          <a:bodyPr/>
          <a:lstStyle/>
          <a:p>
            <a:fld id="{0FE43C42-44C2-AD49-B78D-7CFAC91B35DC}" type="datetime1">
              <a:rPr lang="en-US" smtClean="0"/>
              <a:t>12/3/2019</a:t>
            </a:fld>
            <a:endParaRPr lang="en-US"/>
          </a:p>
        </p:txBody>
      </p:sp>
      <p:sp>
        <p:nvSpPr>
          <p:cNvPr id="6" name="Footer Placeholder 5">
            <a:extLst>
              <a:ext uri="{FF2B5EF4-FFF2-40B4-BE49-F238E27FC236}">
                <a16:creationId xmlns:a16="http://schemas.microsoft.com/office/drawing/2014/main" id="{C0A0D5A9-BB70-9840-AB82-4D5AB89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A2447-AA34-9E40-A0ED-7786BD3BA49F}"/>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165749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C882-7C28-F84B-816F-8CD211FF5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64438-AB51-0F45-A5E8-5E9FB6817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F7FAF-F54B-0941-B3B2-F67E13991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949849-5692-E946-9F71-637981053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7DCB0-0B2E-C44C-993B-53D060661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2E8A3-D7E9-7F49-844F-A14C53D53BEE}"/>
              </a:ext>
            </a:extLst>
          </p:cNvPr>
          <p:cNvSpPr>
            <a:spLocks noGrp="1"/>
          </p:cNvSpPr>
          <p:nvPr>
            <p:ph type="dt" sz="half" idx="10"/>
          </p:nvPr>
        </p:nvSpPr>
        <p:spPr/>
        <p:txBody>
          <a:bodyPr/>
          <a:lstStyle/>
          <a:p>
            <a:fld id="{468727C3-140A-2441-94C5-38D2D6798998}" type="datetime1">
              <a:rPr lang="en-US" smtClean="0"/>
              <a:t>12/3/2019</a:t>
            </a:fld>
            <a:endParaRPr lang="en-US"/>
          </a:p>
        </p:txBody>
      </p:sp>
      <p:sp>
        <p:nvSpPr>
          <p:cNvPr id="8" name="Footer Placeholder 7">
            <a:extLst>
              <a:ext uri="{FF2B5EF4-FFF2-40B4-BE49-F238E27FC236}">
                <a16:creationId xmlns:a16="http://schemas.microsoft.com/office/drawing/2014/main" id="{6DC1A8DE-2F7D-864A-BFF5-D8B030DCD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A5A3F-DCE5-AA4B-B796-506D6FF67B35}"/>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63962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C470-B390-CF44-9688-25037CE5FF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4DC95-D497-7546-8DB3-ED9BB1426739}"/>
              </a:ext>
            </a:extLst>
          </p:cNvPr>
          <p:cNvSpPr>
            <a:spLocks noGrp="1"/>
          </p:cNvSpPr>
          <p:nvPr>
            <p:ph type="dt" sz="half" idx="10"/>
          </p:nvPr>
        </p:nvSpPr>
        <p:spPr/>
        <p:txBody>
          <a:bodyPr/>
          <a:lstStyle/>
          <a:p>
            <a:fld id="{15756653-26CF-9048-9EF6-33C6A313CC0B}" type="datetime1">
              <a:rPr lang="en-US" smtClean="0"/>
              <a:t>12/3/2019</a:t>
            </a:fld>
            <a:endParaRPr lang="en-US"/>
          </a:p>
        </p:txBody>
      </p:sp>
      <p:sp>
        <p:nvSpPr>
          <p:cNvPr id="4" name="Footer Placeholder 3">
            <a:extLst>
              <a:ext uri="{FF2B5EF4-FFF2-40B4-BE49-F238E27FC236}">
                <a16:creationId xmlns:a16="http://schemas.microsoft.com/office/drawing/2014/main" id="{52963444-75E2-344F-8A65-1C355A8418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C83CE-92C9-2F43-BB21-361C99E7C1B6}"/>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214544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18ADD-7EAA-DC4B-BC8F-8A245EB39DFC}"/>
              </a:ext>
            </a:extLst>
          </p:cNvPr>
          <p:cNvSpPr>
            <a:spLocks noGrp="1"/>
          </p:cNvSpPr>
          <p:nvPr>
            <p:ph type="dt" sz="half" idx="10"/>
          </p:nvPr>
        </p:nvSpPr>
        <p:spPr/>
        <p:txBody>
          <a:bodyPr/>
          <a:lstStyle/>
          <a:p>
            <a:fld id="{E1EEE207-13D8-6548-B903-19BC424B4A8B}" type="datetime1">
              <a:rPr lang="en-US" smtClean="0"/>
              <a:t>12/3/2019</a:t>
            </a:fld>
            <a:endParaRPr lang="en-US"/>
          </a:p>
        </p:txBody>
      </p:sp>
      <p:sp>
        <p:nvSpPr>
          <p:cNvPr id="3" name="Footer Placeholder 2">
            <a:extLst>
              <a:ext uri="{FF2B5EF4-FFF2-40B4-BE49-F238E27FC236}">
                <a16:creationId xmlns:a16="http://schemas.microsoft.com/office/drawing/2014/main" id="{72AA37F7-919A-144D-BB81-AB3C45591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3D4EC-5D1B-D946-B76D-4617BE70AE7E}"/>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202774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8EDB-9F14-074D-8C0C-CA015ADB4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65B631-BD10-3D4B-8AD7-1F276DA5E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54402-0BC5-C24E-916A-09B994AB0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A35E8-4F04-9540-8D00-95CBFBD0431B}"/>
              </a:ext>
            </a:extLst>
          </p:cNvPr>
          <p:cNvSpPr>
            <a:spLocks noGrp="1"/>
          </p:cNvSpPr>
          <p:nvPr>
            <p:ph type="dt" sz="half" idx="10"/>
          </p:nvPr>
        </p:nvSpPr>
        <p:spPr/>
        <p:txBody>
          <a:bodyPr/>
          <a:lstStyle/>
          <a:p>
            <a:fld id="{637BEBEB-FCE5-4047-88CF-B9737E2C4156}" type="datetime1">
              <a:rPr lang="en-US" smtClean="0"/>
              <a:t>12/3/2019</a:t>
            </a:fld>
            <a:endParaRPr lang="en-US"/>
          </a:p>
        </p:txBody>
      </p:sp>
      <p:sp>
        <p:nvSpPr>
          <p:cNvPr id="6" name="Footer Placeholder 5">
            <a:extLst>
              <a:ext uri="{FF2B5EF4-FFF2-40B4-BE49-F238E27FC236}">
                <a16:creationId xmlns:a16="http://schemas.microsoft.com/office/drawing/2014/main" id="{0FDD4987-DEC4-8248-85A4-ABA82844C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5A0D7-82BA-5645-9D9D-830CAB6B14D6}"/>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3927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80C7-8BC5-734C-97E1-3C630DDF6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0497FF-3867-B249-BCA8-FBD94D327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B471E-51AE-5F4D-A465-FA9DB92E5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DAFDC-38E2-054C-9C4D-A14ACBF9D6AD}"/>
              </a:ext>
            </a:extLst>
          </p:cNvPr>
          <p:cNvSpPr>
            <a:spLocks noGrp="1"/>
          </p:cNvSpPr>
          <p:nvPr>
            <p:ph type="dt" sz="half" idx="10"/>
          </p:nvPr>
        </p:nvSpPr>
        <p:spPr/>
        <p:txBody>
          <a:bodyPr/>
          <a:lstStyle/>
          <a:p>
            <a:fld id="{1ECEA107-B33A-204E-81FA-3AFF16449D28}" type="datetime1">
              <a:rPr lang="en-US" smtClean="0"/>
              <a:t>12/3/2019</a:t>
            </a:fld>
            <a:endParaRPr lang="en-US"/>
          </a:p>
        </p:txBody>
      </p:sp>
      <p:sp>
        <p:nvSpPr>
          <p:cNvPr id="6" name="Footer Placeholder 5">
            <a:extLst>
              <a:ext uri="{FF2B5EF4-FFF2-40B4-BE49-F238E27FC236}">
                <a16:creationId xmlns:a16="http://schemas.microsoft.com/office/drawing/2014/main" id="{43D2013E-7DD1-D349-A815-A3C74DC75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B96CC-A3B8-624D-A997-1CED6C0B2180}"/>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190514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6633D-FB57-1A42-A949-48B21584B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D77CFE-00C8-504E-AF1D-B81C14BD5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00B1-EAA4-5247-A9D3-FFABA56E9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E286B-4BCB-D84C-ABD3-AB92D1DB2B74}" type="datetime1">
              <a:rPr lang="en-US" smtClean="0"/>
              <a:t>12/3/2019</a:t>
            </a:fld>
            <a:endParaRPr lang="en-US"/>
          </a:p>
        </p:txBody>
      </p:sp>
      <p:sp>
        <p:nvSpPr>
          <p:cNvPr id="5" name="Footer Placeholder 4">
            <a:extLst>
              <a:ext uri="{FF2B5EF4-FFF2-40B4-BE49-F238E27FC236}">
                <a16:creationId xmlns:a16="http://schemas.microsoft.com/office/drawing/2014/main" id="{E6DDCF79-4325-D04F-8BB6-49A198F62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4F2752-8404-364C-919D-21B64BECA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1153E-6010-234A-B398-6C4EBB14CFA8}" type="slidenum">
              <a:rPr lang="en-US" smtClean="0"/>
              <a:t>‹#›</a:t>
            </a:fld>
            <a:endParaRPr lang="en-US"/>
          </a:p>
        </p:txBody>
      </p:sp>
    </p:spTree>
    <p:extLst>
      <p:ext uri="{BB962C8B-B14F-4D97-AF65-F5344CB8AC3E}">
        <p14:creationId xmlns:p14="http://schemas.microsoft.com/office/powerpoint/2010/main" val="82188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compomicssummer2018/overview"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emotiv.com/epoc/" TargetMode="Externa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A426-8EE3-5340-B487-47981CB50330}"/>
              </a:ext>
            </a:extLst>
          </p:cNvPr>
          <p:cNvSpPr>
            <a:spLocks noGrp="1"/>
          </p:cNvSpPr>
          <p:nvPr>
            <p:ph type="ctrTitle"/>
          </p:nvPr>
        </p:nvSpPr>
        <p:spPr>
          <a:xfrm>
            <a:off x="1524000" y="772739"/>
            <a:ext cx="9144000" cy="2387600"/>
          </a:xfrm>
        </p:spPr>
        <p:txBody>
          <a:bodyPr>
            <a:normAutofit/>
          </a:bodyPr>
          <a:lstStyle/>
          <a:p>
            <a:r>
              <a:rPr lang="en-US" altLang="zh-CN" dirty="0"/>
              <a:t>Eye</a:t>
            </a:r>
            <a:r>
              <a:rPr lang="zh-CN" altLang="en-US" dirty="0"/>
              <a:t> </a:t>
            </a:r>
            <a:r>
              <a:rPr lang="en-US" altLang="zh-CN" dirty="0"/>
              <a:t>Blinking</a:t>
            </a:r>
            <a:r>
              <a:rPr lang="zh-CN" altLang="en-US" dirty="0"/>
              <a:t> </a:t>
            </a:r>
            <a:r>
              <a:rPr lang="en-US" altLang="zh-CN" dirty="0"/>
              <a:t>Prediction</a:t>
            </a:r>
            <a:r>
              <a:rPr lang="zh-CN" altLang="en-US" dirty="0"/>
              <a:t> </a:t>
            </a:r>
            <a:r>
              <a:rPr lang="en-US" altLang="zh-CN" dirty="0"/>
              <a:t>using</a:t>
            </a:r>
            <a:r>
              <a:rPr lang="zh-CN" altLang="en-US" dirty="0"/>
              <a:t> </a:t>
            </a:r>
            <a:r>
              <a:rPr lang="en-US" altLang="zh-CN" dirty="0"/>
              <a:t>electroencephalography(EEG)</a:t>
            </a:r>
            <a:endParaRPr lang="en-US" dirty="0"/>
          </a:p>
        </p:txBody>
      </p:sp>
      <p:sp>
        <p:nvSpPr>
          <p:cNvPr id="3" name="Subtitle 2">
            <a:extLst>
              <a:ext uri="{FF2B5EF4-FFF2-40B4-BE49-F238E27FC236}">
                <a16:creationId xmlns:a16="http://schemas.microsoft.com/office/drawing/2014/main" id="{F04CEB52-BAAF-0A47-9F74-21604A13894E}"/>
              </a:ext>
            </a:extLst>
          </p:cNvPr>
          <p:cNvSpPr>
            <a:spLocks noGrp="1"/>
          </p:cNvSpPr>
          <p:nvPr>
            <p:ph type="subTitle" idx="1"/>
          </p:nvPr>
        </p:nvSpPr>
        <p:spPr>
          <a:xfrm>
            <a:off x="1524000" y="3602038"/>
            <a:ext cx="9144000" cy="1655762"/>
          </a:xfrm>
        </p:spPr>
        <p:txBody>
          <a:bodyPr/>
          <a:lstStyle/>
          <a:p>
            <a:r>
              <a:rPr lang="en-US" altLang="zh-CN" dirty="0"/>
              <a:t>Yao</a:t>
            </a:r>
            <a:r>
              <a:rPr lang="zh-CN" altLang="en-US" dirty="0"/>
              <a:t> </a:t>
            </a:r>
            <a:r>
              <a:rPr lang="en-US" altLang="zh-CN" dirty="0"/>
              <a:t>Zou</a:t>
            </a:r>
            <a:r>
              <a:rPr lang="zh-CN" altLang="en-US" dirty="0"/>
              <a:t> </a:t>
            </a:r>
            <a:r>
              <a:rPr lang="en-US" altLang="zh-CN" dirty="0"/>
              <a:t>&amp;</a:t>
            </a:r>
            <a:r>
              <a:rPr lang="zh-CN" altLang="en-US" dirty="0"/>
              <a:t> </a:t>
            </a:r>
            <a:r>
              <a:rPr lang="en-US" altLang="zh-CN" dirty="0" err="1"/>
              <a:t>Zuchen</a:t>
            </a:r>
            <a:r>
              <a:rPr lang="zh-CN" altLang="en-US" dirty="0"/>
              <a:t> </a:t>
            </a:r>
            <a:r>
              <a:rPr lang="en-US" altLang="zh-CN" dirty="0"/>
              <a:t>Zhang</a:t>
            </a:r>
            <a:endParaRPr lang="en-US" dirty="0"/>
          </a:p>
        </p:txBody>
      </p:sp>
      <p:sp>
        <p:nvSpPr>
          <p:cNvPr id="5" name="Date Placeholder 4">
            <a:extLst>
              <a:ext uri="{FF2B5EF4-FFF2-40B4-BE49-F238E27FC236}">
                <a16:creationId xmlns:a16="http://schemas.microsoft.com/office/drawing/2014/main" id="{B821E2A3-A8FE-D248-9054-E1724D5A24DB}"/>
              </a:ext>
            </a:extLst>
          </p:cNvPr>
          <p:cNvSpPr>
            <a:spLocks noGrp="1"/>
          </p:cNvSpPr>
          <p:nvPr>
            <p:ph type="dt" sz="half" idx="10"/>
          </p:nvPr>
        </p:nvSpPr>
        <p:spPr/>
        <p:txBody>
          <a:bodyPr/>
          <a:lstStyle/>
          <a:p>
            <a:fld id="{DF66B9E0-68E2-4B45-8F8C-D2DBEB7B86DB}" type="datetime1">
              <a:rPr lang="en-US" smtClean="0"/>
              <a:t>12/3/2019</a:t>
            </a:fld>
            <a:endParaRPr lang="en-US"/>
          </a:p>
        </p:txBody>
      </p:sp>
      <p:sp>
        <p:nvSpPr>
          <p:cNvPr id="6" name="Slide Number Placeholder 5">
            <a:extLst>
              <a:ext uri="{FF2B5EF4-FFF2-40B4-BE49-F238E27FC236}">
                <a16:creationId xmlns:a16="http://schemas.microsoft.com/office/drawing/2014/main" id="{063A8BF2-134B-EA41-8E89-9CE3A698E2B3}"/>
              </a:ext>
            </a:extLst>
          </p:cNvPr>
          <p:cNvSpPr>
            <a:spLocks noGrp="1"/>
          </p:cNvSpPr>
          <p:nvPr>
            <p:ph type="sldNum" sz="quarter" idx="12"/>
          </p:nvPr>
        </p:nvSpPr>
        <p:spPr/>
        <p:txBody>
          <a:bodyPr/>
          <a:lstStyle/>
          <a:p>
            <a:fld id="{1D01153E-6010-234A-B398-6C4EBB14CFA8}" type="slidenum">
              <a:rPr lang="en-US" smtClean="0"/>
              <a:t>1</a:t>
            </a:fld>
            <a:endParaRPr lang="en-US" dirty="0"/>
          </a:p>
        </p:txBody>
      </p:sp>
    </p:spTree>
    <p:extLst>
      <p:ext uri="{BB962C8B-B14F-4D97-AF65-F5344CB8AC3E}">
        <p14:creationId xmlns:p14="http://schemas.microsoft.com/office/powerpoint/2010/main" val="73963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p:txBody>
          <a:bodyPr/>
          <a:lstStyle/>
          <a:p>
            <a:r>
              <a:rPr lang="en-US" dirty="0"/>
              <a:t>By predicting the test data set, we can conclude this new feature selective method can help to improve the performance of some weak classifiers.</a:t>
            </a:r>
          </a:p>
          <a:p>
            <a:r>
              <a:rPr lang="en-US" dirty="0"/>
              <a:t>The </a:t>
            </a:r>
            <a:r>
              <a:rPr lang="en-US" dirty="0" err="1"/>
              <a:t>Adaboost</a:t>
            </a:r>
            <a:r>
              <a:rPr lang="en-US" dirty="0"/>
              <a:t> performs best among all the models, as well as it has much more complex structure.</a:t>
            </a:r>
          </a:p>
          <a:p>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10</a:t>
            </a:fld>
            <a:endParaRPr lang="en-US" dirty="0"/>
          </a:p>
        </p:txBody>
      </p:sp>
    </p:spTree>
    <p:extLst>
      <p:ext uri="{BB962C8B-B14F-4D97-AF65-F5344CB8AC3E}">
        <p14:creationId xmlns:p14="http://schemas.microsoft.com/office/powerpoint/2010/main" val="213335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p:txBody>
          <a:bodyPr/>
          <a:lstStyle/>
          <a:p>
            <a:r>
              <a:rPr lang="en-US" altLang="zh-CN" dirty="0">
                <a:hlinkClick r:id="rId2" action="ppaction://hlinksldjump"/>
              </a:rPr>
              <a:t>[1]</a:t>
            </a:r>
            <a:r>
              <a:rPr lang="en-US" altLang="zh-CN" dirty="0"/>
              <a:t> </a:t>
            </a:r>
            <a:r>
              <a:rPr lang="en-US" altLang="zh-CN" dirty="0">
                <a:hlinkClick r:id="rId3"/>
              </a:rPr>
              <a:t>https://www.kaggle.com/c/compomicssummer2018/overview</a:t>
            </a:r>
            <a:endParaRPr lang="en-US" altLang="zh-CN" dirty="0"/>
          </a:p>
          <a:p>
            <a:pPr fontAlgn="t"/>
            <a:r>
              <a:rPr lang="en-US" altLang="zh-CN" dirty="0">
                <a:hlinkClick r:id="rId2" action="ppaction://hlinksldjump"/>
              </a:rPr>
              <a:t>[2]</a:t>
            </a:r>
            <a:r>
              <a:rPr lang="en-US" altLang="zh-CN" dirty="0"/>
              <a:t> </a:t>
            </a:r>
            <a:r>
              <a:rPr lang="en-US" altLang="zh-CN" dirty="0" err="1"/>
              <a:t>Rösler</a:t>
            </a:r>
            <a:r>
              <a:rPr lang="en-US" altLang="zh-CN" dirty="0"/>
              <a:t>, Oliver, and David </a:t>
            </a:r>
            <a:r>
              <a:rPr lang="en-US" altLang="zh-CN" dirty="0" err="1"/>
              <a:t>Suendermann</a:t>
            </a:r>
            <a:r>
              <a:rPr lang="en-US" altLang="zh-CN" dirty="0"/>
              <a:t>. "A first step towards eye state prediction using </a:t>
            </a:r>
            <a:r>
              <a:rPr lang="en-US" altLang="zh-CN" dirty="0" err="1"/>
              <a:t>eeg</a:t>
            </a:r>
            <a:r>
              <a:rPr lang="en-US" altLang="zh-CN" dirty="0"/>
              <a:t>." </a:t>
            </a:r>
            <a:r>
              <a:rPr lang="en-US" altLang="zh-CN" i="1" dirty="0"/>
              <a:t>Proc. of the AIHLS</a:t>
            </a:r>
            <a:r>
              <a:rPr lang="en-US" altLang="zh-CN" dirty="0"/>
              <a:t> (2013).</a:t>
            </a:r>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11</a:t>
            </a:fld>
            <a:endParaRPr lang="en-US" dirty="0"/>
          </a:p>
        </p:txBody>
      </p:sp>
    </p:spTree>
    <p:extLst>
      <p:ext uri="{BB962C8B-B14F-4D97-AF65-F5344CB8AC3E}">
        <p14:creationId xmlns:p14="http://schemas.microsoft.com/office/powerpoint/2010/main" val="262918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DD61-844E-B94D-A779-3393F52D4892}"/>
              </a:ext>
            </a:extLst>
          </p:cNvPr>
          <p:cNvSpPr>
            <a:spLocks noGrp="1"/>
          </p:cNvSpPr>
          <p:nvPr>
            <p:ph type="title"/>
          </p:nvPr>
        </p:nvSpPr>
        <p:spPr>
          <a:xfrm>
            <a:off x="838200" y="136525"/>
            <a:ext cx="10515600" cy="1325563"/>
          </a:xfrm>
        </p:spPr>
        <p:txBody>
          <a:bodyPr/>
          <a:lstStyle/>
          <a:p>
            <a:r>
              <a:rPr lang="en-US" dirty="0"/>
              <a:t>Introduction</a:t>
            </a:r>
          </a:p>
        </p:txBody>
      </p:sp>
      <p:sp>
        <p:nvSpPr>
          <p:cNvPr id="4" name="Date Placeholder 3">
            <a:extLst>
              <a:ext uri="{FF2B5EF4-FFF2-40B4-BE49-F238E27FC236}">
                <a16:creationId xmlns:a16="http://schemas.microsoft.com/office/drawing/2014/main" id="{EDE1F35D-A7CB-3140-AAF4-A8F284ECB31B}"/>
              </a:ext>
            </a:extLst>
          </p:cNvPr>
          <p:cNvSpPr>
            <a:spLocks noGrp="1"/>
          </p:cNvSpPr>
          <p:nvPr>
            <p:ph type="dt" sz="half" idx="10"/>
          </p:nvPr>
        </p:nvSpPr>
        <p:spPr/>
        <p:txBody>
          <a:bodyPr/>
          <a:lstStyle/>
          <a:p>
            <a:fld id="{7A0DBF98-EB0C-384D-94F6-4BC87EAC30DC}" type="datetime1">
              <a:rPr lang="en-US" smtClean="0"/>
              <a:t>12/3/2019</a:t>
            </a:fld>
            <a:endParaRPr lang="en-US" dirty="0"/>
          </a:p>
        </p:txBody>
      </p:sp>
      <p:sp>
        <p:nvSpPr>
          <p:cNvPr id="5" name="Slide Number Placeholder 4">
            <a:extLst>
              <a:ext uri="{FF2B5EF4-FFF2-40B4-BE49-F238E27FC236}">
                <a16:creationId xmlns:a16="http://schemas.microsoft.com/office/drawing/2014/main" id="{76DAAB70-4265-3D4D-966B-40F769B8DBAE}"/>
              </a:ext>
            </a:extLst>
          </p:cNvPr>
          <p:cNvSpPr>
            <a:spLocks noGrp="1"/>
          </p:cNvSpPr>
          <p:nvPr>
            <p:ph type="sldNum" sz="quarter" idx="12"/>
          </p:nvPr>
        </p:nvSpPr>
        <p:spPr/>
        <p:txBody>
          <a:bodyPr/>
          <a:lstStyle/>
          <a:p>
            <a:fld id="{1D01153E-6010-234A-B398-6C4EBB14CFA8}" type="slidenum">
              <a:rPr lang="en-US" smtClean="0"/>
              <a:t>2</a:t>
            </a:fld>
            <a:endParaRPr lang="en-US" dirty="0"/>
          </a:p>
        </p:txBody>
      </p:sp>
      <p:sp>
        <p:nvSpPr>
          <p:cNvPr id="6" name="Content Placeholder 2">
            <a:extLst>
              <a:ext uri="{FF2B5EF4-FFF2-40B4-BE49-F238E27FC236}">
                <a16:creationId xmlns:a16="http://schemas.microsoft.com/office/drawing/2014/main" id="{924E90B3-DB10-2247-B514-9F2275F41656}"/>
              </a:ext>
            </a:extLst>
          </p:cNvPr>
          <p:cNvSpPr txBox="1">
            <a:spLocks/>
          </p:cNvSpPr>
          <p:nvPr/>
        </p:nvSpPr>
        <p:spPr>
          <a:xfrm>
            <a:off x="838200" y="2990849"/>
            <a:ext cx="5428129" cy="3232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2" name="TextBox 11">
            <a:extLst>
              <a:ext uri="{FF2B5EF4-FFF2-40B4-BE49-F238E27FC236}">
                <a16:creationId xmlns:a16="http://schemas.microsoft.com/office/drawing/2014/main" id="{86AA24E3-3EE7-468F-99F2-CC0A8E913A35}"/>
              </a:ext>
            </a:extLst>
          </p:cNvPr>
          <p:cNvSpPr txBox="1"/>
          <p:nvPr/>
        </p:nvSpPr>
        <p:spPr>
          <a:xfrm>
            <a:off x="838200" y="2004210"/>
            <a:ext cx="10515600" cy="830997"/>
          </a:xfrm>
          <a:prstGeom prst="rect">
            <a:avLst/>
          </a:prstGeom>
          <a:noFill/>
        </p:spPr>
        <p:txBody>
          <a:bodyPr wrap="square" rtlCol="0">
            <a:spAutoFit/>
          </a:bodyPr>
          <a:lstStyle/>
          <a:p>
            <a:r>
              <a:rPr lang="en-US" altLang="zh-CN" sz="1600" dirty="0">
                <a:latin typeface="Microsoft YaHei" panose="020B0503020204020204" pitchFamily="34" charset="-122"/>
                <a:ea typeface="Microsoft YaHei" panose="020B0503020204020204" pitchFamily="34" charset="-122"/>
              </a:rPr>
              <a:t>The objective of our project is to train an optimal model for eye blinking prediction based on 14-dimensional EEG signal. There are only 2 states of eye blinking which are open and closed, so basically we should construct a binary classifier to predict eye blinking.</a:t>
            </a:r>
            <a:endParaRPr lang="zh-CN" altLang="en-US" sz="1600" dirty="0">
              <a:latin typeface="Microsoft YaHei" panose="020B0503020204020204" pitchFamily="34" charset="-122"/>
              <a:ea typeface="Microsoft YaHei" panose="020B0503020204020204" pitchFamily="34" charset="-122"/>
            </a:endParaRPr>
          </a:p>
        </p:txBody>
      </p:sp>
      <p:pic>
        <p:nvPicPr>
          <p:cNvPr id="13" name="Picture 12" descr="A close up of a logo&#10;&#10;Description automatically generated">
            <a:extLst>
              <a:ext uri="{FF2B5EF4-FFF2-40B4-BE49-F238E27FC236}">
                <a16:creationId xmlns:a16="http://schemas.microsoft.com/office/drawing/2014/main" id="{43C27D51-F55A-43C9-B7F2-A740541726C3}"/>
              </a:ext>
            </a:extLst>
          </p:cNvPr>
          <p:cNvPicPr>
            <a:picLocks noChangeAspect="1"/>
          </p:cNvPicPr>
          <p:nvPr/>
        </p:nvPicPr>
        <p:blipFill>
          <a:blip r:embed="rId3"/>
          <a:stretch>
            <a:fillRect/>
          </a:stretch>
        </p:blipFill>
        <p:spPr>
          <a:xfrm>
            <a:off x="7955709" y="2679513"/>
            <a:ext cx="3452502" cy="3621835"/>
          </a:xfrm>
          <a:prstGeom prst="rect">
            <a:avLst/>
          </a:prstGeom>
        </p:spPr>
      </p:pic>
      <p:sp>
        <p:nvSpPr>
          <p:cNvPr id="14" name="TextBox 13">
            <a:extLst>
              <a:ext uri="{FF2B5EF4-FFF2-40B4-BE49-F238E27FC236}">
                <a16:creationId xmlns:a16="http://schemas.microsoft.com/office/drawing/2014/main" id="{8F31DF7C-BF6F-429E-A81B-E108CE5BFB68}"/>
              </a:ext>
            </a:extLst>
          </p:cNvPr>
          <p:cNvSpPr txBox="1"/>
          <p:nvPr/>
        </p:nvSpPr>
        <p:spPr>
          <a:xfrm>
            <a:off x="8213989" y="6334672"/>
            <a:ext cx="2935941" cy="584775"/>
          </a:xfrm>
          <a:prstGeom prst="rect">
            <a:avLst/>
          </a:prstGeom>
          <a:noFill/>
        </p:spPr>
        <p:txBody>
          <a:bodyPr wrap="square" rtlCol="0">
            <a:spAutoFit/>
          </a:bodyPr>
          <a:lstStyle/>
          <a:p>
            <a:pPr algn="ctr"/>
            <a:r>
              <a:rPr lang="en-US" altLang="zh-CN" sz="1600" dirty="0">
                <a:latin typeface="Microsoft YaHei" panose="020B0503020204020204" pitchFamily="34" charset="-122"/>
                <a:ea typeface="Microsoft YaHei" panose="020B0503020204020204" pitchFamily="34" charset="-122"/>
              </a:rPr>
              <a:t>schematic of data collection</a:t>
            </a:r>
            <a:r>
              <a:rPr lang="en-US" altLang="zh-CN" sz="1600" dirty="0">
                <a:hlinkClick r:id="rId4" action="ppaction://hlinksldjump"/>
              </a:rPr>
              <a:t>[2]</a:t>
            </a:r>
            <a:endParaRPr lang="en-US" sz="1600" dirty="0"/>
          </a:p>
        </p:txBody>
      </p:sp>
      <p:sp>
        <p:nvSpPr>
          <p:cNvPr id="20" name="TextBox 19">
            <a:extLst>
              <a:ext uri="{FF2B5EF4-FFF2-40B4-BE49-F238E27FC236}">
                <a16:creationId xmlns:a16="http://schemas.microsoft.com/office/drawing/2014/main" id="{5E7D3ABA-1AF4-4BA9-A062-F91BF1E9C870}"/>
              </a:ext>
            </a:extLst>
          </p:cNvPr>
          <p:cNvSpPr txBox="1"/>
          <p:nvPr/>
        </p:nvSpPr>
        <p:spPr>
          <a:xfrm>
            <a:off x="838200" y="3129806"/>
            <a:ext cx="6758626" cy="2554545"/>
          </a:xfrm>
          <a:prstGeom prst="rect">
            <a:avLst/>
          </a:prstGeom>
          <a:noFill/>
        </p:spPr>
        <p:txBody>
          <a:bodyPr wrap="square" rtlCol="0">
            <a:spAutoFit/>
          </a:bodyPr>
          <a:lstStyle/>
          <a:p>
            <a:r>
              <a:rPr lang="en-US" altLang="zh-CN" sz="1600" dirty="0">
                <a:latin typeface="Microsoft YaHei" panose="020B0503020204020204" pitchFamily="34" charset="-122"/>
                <a:ea typeface="Microsoft YaHei" panose="020B0503020204020204" pitchFamily="34" charset="-122"/>
              </a:rPr>
              <a:t>An </a:t>
            </a:r>
            <a:r>
              <a:rPr lang="en-US" altLang="zh-CN" sz="1600" dirty="0" err="1">
                <a:solidFill>
                  <a:schemeClr val="accent1"/>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Emotiv</a:t>
            </a:r>
            <a:r>
              <a:rPr lang="en-US" altLang="zh-CN" sz="1600" dirty="0">
                <a:solidFill>
                  <a:schemeClr val="accent1"/>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 headset</a:t>
            </a:r>
            <a:r>
              <a:rPr lang="en-US" altLang="zh-CN" sz="1600" dirty="0">
                <a:latin typeface="Microsoft YaHei" panose="020B0503020204020204" pitchFamily="34" charset="-122"/>
                <a:ea typeface="Microsoft YaHei" panose="020B0503020204020204" pitchFamily="34" charset="-122"/>
              </a:rPr>
              <a:t> device with 14 sensors has been used to record brain signals. The duration time of each recording was 117 seconds. Then, the different eye states observed during each recording were manually added. Each data point consists of 14 EEG features and an eye-state class (either 0 for open, or 1 for closed).</a:t>
            </a:r>
            <a:r>
              <a:rPr lang="en-US" altLang="zh-CN" sz="1600" dirty="0">
                <a:latin typeface="Microsoft YaHei" panose="020B0503020204020204" pitchFamily="34" charset="-122"/>
                <a:ea typeface="Microsoft YaHei" panose="020B0503020204020204" pitchFamily="34" charset="-122"/>
                <a:hlinkClick r:id="rId4" action="ppaction://hlinksldjump"/>
              </a:rPr>
              <a:t>[1]</a:t>
            </a:r>
            <a:endParaRPr lang="en-US" altLang="zh-CN" sz="1600" dirty="0">
              <a:latin typeface="Microsoft YaHei" panose="020B0503020204020204" pitchFamily="34" charset="-122"/>
              <a:ea typeface="Microsoft YaHei" panose="020B0503020204020204" pitchFamily="34" charset="-122"/>
            </a:endParaRPr>
          </a:p>
          <a:p>
            <a:endParaRPr lang="en-US" altLang="zh-CN" sz="1600" dirty="0">
              <a:latin typeface="Microsoft YaHei" panose="020B0503020204020204" pitchFamily="34" charset="-122"/>
              <a:ea typeface="Microsoft YaHei" panose="020B0503020204020204" pitchFamily="34" charset="-122"/>
            </a:endParaRPr>
          </a:p>
          <a:p>
            <a:r>
              <a:rPr lang="en-US" altLang="zh-CN" sz="1600" dirty="0">
                <a:latin typeface="Microsoft YaHei" panose="020B0503020204020204" pitchFamily="34" charset="-122"/>
                <a:ea typeface="Microsoft YaHei" panose="020B0503020204020204" pitchFamily="34" charset="-122"/>
              </a:rPr>
              <a:t>The schematic of data collection is on the right side.</a:t>
            </a:r>
          </a:p>
          <a:p>
            <a:endParaRPr lang="en-US" altLang="zh-CN" sz="1600" dirty="0">
              <a:latin typeface="Microsoft YaHei" panose="020B0503020204020204" pitchFamily="34" charset="-122"/>
              <a:ea typeface="Microsoft YaHei" panose="020B0503020204020204" pitchFamily="34" charset="-122"/>
            </a:endParaRPr>
          </a:p>
          <a:p>
            <a:r>
              <a:rPr lang="en-US" altLang="zh-CN" sz="1600" dirty="0">
                <a:latin typeface="Microsoft YaHei" panose="020B0503020204020204" pitchFamily="34" charset="-122"/>
                <a:ea typeface="Microsoft YaHei" panose="020B0503020204020204" pitchFamily="34" charset="-122"/>
              </a:rPr>
              <a:t>Our labeled data are 10000 14-dimential observations with labels, we need to split them into training data and testing data.</a:t>
            </a:r>
            <a:endParaRPr lang="zh-CN" alt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6400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a:t>Method</a:t>
            </a:r>
            <a:r>
              <a:rPr lang="zh-CN" altLang="en-US" dirty="0"/>
              <a:t> </a:t>
            </a:r>
            <a:r>
              <a:rPr lang="en-US" altLang="zh-CN" dirty="0"/>
              <a:t>–</a:t>
            </a:r>
            <a:r>
              <a:rPr lang="zh-CN" altLang="en-US" dirty="0"/>
              <a:t> </a:t>
            </a:r>
            <a:r>
              <a:rPr lang="en-US" altLang="zh-CN" dirty="0"/>
              <a:t>Feature</a:t>
            </a:r>
            <a:r>
              <a:rPr lang="zh-CN" altLang="en-US" dirty="0"/>
              <a:t> </a:t>
            </a:r>
            <a:r>
              <a:rPr lang="en-US" altLang="zh-CN" dirty="0"/>
              <a:t>Selective(FS)</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10515600" cy="1468904"/>
          </a:xfrm>
        </p:spPr>
        <p:txBody>
          <a:bodyPr>
            <a:normAutofit lnSpcReduction="10000"/>
          </a:bodyPr>
          <a:lstStyle/>
          <a:p>
            <a:pPr marL="0" indent="0">
              <a:buNone/>
            </a:pPr>
            <a:r>
              <a:rPr lang="en-US" altLang="zh-CN" dirty="0"/>
              <a:t>Our training data are 14-dimensional,</a:t>
            </a:r>
            <a:r>
              <a:rPr lang="zh-CN" altLang="en-US" dirty="0"/>
              <a:t> </a:t>
            </a:r>
            <a:r>
              <a:rPr lang="en-US" altLang="zh-CN" dirty="0"/>
              <a:t>but</a:t>
            </a:r>
            <a:r>
              <a:rPr lang="zh-CN" altLang="en-US" dirty="0"/>
              <a:t> </a:t>
            </a:r>
            <a:r>
              <a:rPr lang="en-US" altLang="zh-CN" dirty="0"/>
              <a:t>to determine whether</a:t>
            </a:r>
            <a:r>
              <a:rPr lang="zh-CN" altLang="en-US" dirty="0"/>
              <a:t> </a:t>
            </a:r>
            <a:r>
              <a:rPr lang="en-US" altLang="zh-CN" dirty="0"/>
              <a:t>all</a:t>
            </a:r>
            <a:r>
              <a:rPr lang="zh-CN" altLang="en-US" dirty="0"/>
              <a:t> </a:t>
            </a:r>
            <a:r>
              <a:rPr lang="en-US" altLang="zh-CN" dirty="0"/>
              <a:t>dimensions</a:t>
            </a:r>
            <a:r>
              <a:rPr lang="zh-CN" altLang="en-US" dirty="0"/>
              <a:t> </a:t>
            </a:r>
            <a:r>
              <a:rPr lang="en-US" altLang="zh-CN" dirty="0"/>
              <a:t>are</a:t>
            </a:r>
            <a:r>
              <a:rPr lang="zh-CN" altLang="en-US" dirty="0"/>
              <a:t> </a:t>
            </a:r>
            <a:r>
              <a:rPr lang="en-US" altLang="zh-CN" dirty="0"/>
              <a:t>useful,</a:t>
            </a:r>
            <a:r>
              <a:rPr lang="zh-CN" altLang="en-US" dirty="0"/>
              <a:t> </a:t>
            </a:r>
            <a:r>
              <a:rPr lang="en-US" altLang="zh-CN" dirty="0"/>
              <a:t>we</a:t>
            </a:r>
            <a:r>
              <a:rPr lang="zh-CN" altLang="en-US" dirty="0"/>
              <a:t> </a:t>
            </a:r>
            <a:r>
              <a:rPr lang="en-US" altLang="zh-CN" dirty="0"/>
              <a:t>implement</a:t>
            </a:r>
            <a:r>
              <a:rPr lang="zh-CN" altLang="en-US" dirty="0"/>
              <a:t> </a:t>
            </a:r>
            <a:r>
              <a:rPr lang="en-US" altLang="zh-CN" dirty="0"/>
              <a:t>a</a:t>
            </a:r>
            <a:r>
              <a:rPr lang="zh-CN" altLang="en-US" dirty="0"/>
              <a:t> </a:t>
            </a:r>
            <a:r>
              <a:rPr lang="en-US" altLang="zh-CN" dirty="0"/>
              <a:t>feature</a:t>
            </a:r>
            <a:r>
              <a:rPr lang="zh-CN" altLang="en-US" dirty="0"/>
              <a:t> </a:t>
            </a:r>
            <a:r>
              <a:rPr lang="en-US" altLang="zh-CN" dirty="0"/>
              <a:t>selective</a:t>
            </a:r>
            <a:r>
              <a:rPr lang="zh-CN" altLang="en-US" dirty="0"/>
              <a:t> </a:t>
            </a:r>
            <a:r>
              <a:rPr lang="en-US" altLang="zh-CN" dirty="0"/>
              <a:t>method</a:t>
            </a:r>
            <a:r>
              <a:rPr lang="zh-CN" altLang="en-US" dirty="0"/>
              <a:t> </a:t>
            </a:r>
            <a:r>
              <a:rPr lang="en-US" altLang="zh-CN" dirty="0"/>
              <a:t>to</a:t>
            </a:r>
            <a:r>
              <a:rPr lang="zh-CN" altLang="en-US" dirty="0"/>
              <a:t> </a:t>
            </a:r>
            <a:r>
              <a:rPr lang="en-US" altLang="zh-CN" dirty="0"/>
              <a:t>generate</a:t>
            </a:r>
            <a:r>
              <a:rPr lang="zh-CN" altLang="en-US" dirty="0"/>
              <a:t> </a:t>
            </a:r>
            <a:r>
              <a:rPr lang="en-US" altLang="zh-CN" dirty="0"/>
              <a:t>new</a:t>
            </a:r>
            <a:r>
              <a:rPr lang="zh-CN" altLang="en-US" dirty="0"/>
              <a:t> </a:t>
            </a:r>
            <a:r>
              <a:rPr lang="en-US" altLang="zh-CN" dirty="0"/>
              <a:t>sequences</a:t>
            </a:r>
            <a:r>
              <a:rPr lang="zh-CN" altLang="en-US" dirty="0"/>
              <a:t> </a:t>
            </a:r>
            <a:r>
              <a:rPr lang="en-US" altLang="zh-CN" dirty="0"/>
              <a:t>of</a:t>
            </a:r>
            <a:r>
              <a:rPr lang="zh-CN" altLang="en-US" dirty="0"/>
              <a:t> </a:t>
            </a:r>
            <a:r>
              <a:rPr lang="en-US" altLang="zh-CN" dirty="0"/>
              <a:t>data</a:t>
            </a:r>
            <a:r>
              <a:rPr lang="zh-CN" altLang="en-US" dirty="0"/>
              <a:t> </a:t>
            </a:r>
            <a:r>
              <a:rPr lang="en-US" altLang="zh-CN" dirty="0"/>
              <a:t>from</a:t>
            </a:r>
            <a:r>
              <a:rPr lang="zh-CN" altLang="en-US" dirty="0"/>
              <a:t> </a:t>
            </a:r>
            <a:r>
              <a:rPr lang="en-US" altLang="zh-CN" dirty="0"/>
              <a:t>training</a:t>
            </a:r>
            <a:r>
              <a:rPr lang="zh-CN" altLang="en-US" dirty="0"/>
              <a:t> </a:t>
            </a:r>
            <a:r>
              <a:rPr lang="en-US" altLang="zh-CN" dirty="0"/>
              <a:t>data,</a:t>
            </a:r>
            <a:r>
              <a:rPr lang="zh-CN" altLang="en-US" dirty="0"/>
              <a:t> </a:t>
            </a:r>
            <a:r>
              <a:rPr lang="en-US" altLang="zh-CN" dirty="0"/>
              <a:t>and algorithm</a:t>
            </a:r>
            <a:r>
              <a:rPr lang="zh-CN" altLang="en-US" dirty="0"/>
              <a:t> </a:t>
            </a:r>
            <a:r>
              <a:rPr lang="en-US" altLang="zh-CN" dirty="0"/>
              <a:t>is shown as</a:t>
            </a:r>
            <a:r>
              <a:rPr lang="zh-CN" altLang="en-US" dirty="0"/>
              <a:t> </a:t>
            </a:r>
            <a:r>
              <a:rPr lang="en-US" altLang="zh-CN" dirty="0"/>
              <a:t>follows:</a:t>
            </a:r>
          </a:p>
          <a:p>
            <a:pPr marL="0" indent="0">
              <a:buNone/>
            </a:pPr>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3</a:t>
            </a:fld>
            <a:endParaRPr lang="en-US" dirty="0"/>
          </a:p>
        </p:txBody>
      </p:sp>
      <p:graphicFrame>
        <p:nvGraphicFramePr>
          <p:cNvPr id="6" name="Table 5">
            <a:extLst>
              <a:ext uri="{FF2B5EF4-FFF2-40B4-BE49-F238E27FC236}">
                <a16:creationId xmlns:a16="http://schemas.microsoft.com/office/drawing/2014/main" id="{FCCF8FBC-1FD2-2640-B81E-04DE3982F867}"/>
              </a:ext>
            </a:extLst>
          </p:cNvPr>
          <p:cNvGraphicFramePr>
            <a:graphicFrameLocks noGrp="1"/>
          </p:cNvGraphicFramePr>
          <p:nvPr>
            <p:extLst>
              <p:ext uri="{D42A27DB-BD31-4B8C-83A1-F6EECF244321}">
                <p14:modId xmlns:p14="http://schemas.microsoft.com/office/powerpoint/2010/main" val="2080074050"/>
              </p:ext>
            </p:extLst>
          </p:nvPr>
        </p:nvGraphicFramePr>
        <p:xfrm>
          <a:off x="4080514" y="3363425"/>
          <a:ext cx="5504870" cy="370840"/>
        </p:xfrm>
        <a:graphic>
          <a:graphicData uri="http://schemas.openxmlformats.org/drawingml/2006/table">
            <a:tbl>
              <a:tblPr firstRow="1" bandRow="1">
                <a:tableStyleId>{5C22544A-7EE6-4342-B048-85BDC9FD1C3A}</a:tableStyleId>
              </a:tblPr>
              <a:tblGrid>
                <a:gridCol w="550487">
                  <a:extLst>
                    <a:ext uri="{9D8B030D-6E8A-4147-A177-3AD203B41FA5}">
                      <a16:colId xmlns:a16="http://schemas.microsoft.com/office/drawing/2014/main" val="4283021741"/>
                    </a:ext>
                  </a:extLst>
                </a:gridCol>
                <a:gridCol w="550487">
                  <a:extLst>
                    <a:ext uri="{9D8B030D-6E8A-4147-A177-3AD203B41FA5}">
                      <a16:colId xmlns:a16="http://schemas.microsoft.com/office/drawing/2014/main" val="4226088544"/>
                    </a:ext>
                  </a:extLst>
                </a:gridCol>
                <a:gridCol w="550487">
                  <a:extLst>
                    <a:ext uri="{9D8B030D-6E8A-4147-A177-3AD203B41FA5}">
                      <a16:colId xmlns:a16="http://schemas.microsoft.com/office/drawing/2014/main" val="2882651980"/>
                    </a:ext>
                  </a:extLst>
                </a:gridCol>
                <a:gridCol w="550487">
                  <a:extLst>
                    <a:ext uri="{9D8B030D-6E8A-4147-A177-3AD203B41FA5}">
                      <a16:colId xmlns:a16="http://schemas.microsoft.com/office/drawing/2014/main" val="1761687486"/>
                    </a:ext>
                  </a:extLst>
                </a:gridCol>
                <a:gridCol w="550487">
                  <a:extLst>
                    <a:ext uri="{9D8B030D-6E8A-4147-A177-3AD203B41FA5}">
                      <a16:colId xmlns:a16="http://schemas.microsoft.com/office/drawing/2014/main" val="1479254160"/>
                    </a:ext>
                  </a:extLst>
                </a:gridCol>
                <a:gridCol w="550487">
                  <a:extLst>
                    <a:ext uri="{9D8B030D-6E8A-4147-A177-3AD203B41FA5}">
                      <a16:colId xmlns:a16="http://schemas.microsoft.com/office/drawing/2014/main" val="598961145"/>
                    </a:ext>
                  </a:extLst>
                </a:gridCol>
                <a:gridCol w="550487">
                  <a:extLst>
                    <a:ext uri="{9D8B030D-6E8A-4147-A177-3AD203B41FA5}">
                      <a16:colId xmlns:a16="http://schemas.microsoft.com/office/drawing/2014/main" val="3117246232"/>
                    </a:ext>
                  </a:extLst>
                </a:gridCol>
                <a:gridCol w="550487">
                  <a:extLst>
                    <a:ext uri="{9D8B030D-6E8A-4147-A177-3AD203B41FA5}">
                      <a16:colId xmlns:a16="http://schemas.microsoft.com/office/drawing/2014/main" val="3357432080"/>
                    </a:ext>
                  </a:extLst>
                </a:gridCol>
                <a:gridCol w="550487">
                  <a:extLst>
                    <a:ext uri="{9D8B030D-6E8A-4147-A177-3AD203B41FA5}">
                      <a16:colId xmlns:a16="http://schemas.microsoft.com/office/drawing/2014/main" val="139654846"/>
                    </a:ext>
                  </a:extLst>
                </a:gridCol>
                <a:gridCol w="550487">
                  <a:extLst>
                    <a:ext uri="{9D8B030D-6E8A-4147-A177-3AD203B41FA5}">
                      <a16:colId xmlns:a16="http://schemas.microsoft.com/office/drawing/2014/main" val="41584114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2804597"/>
                  </a:ext>
                </a:extLst>
              </a:tr>
            </a:tbl>
          </a:graphicData>
        </a:graphic>
      </p:graphicFrame>
      <p:sp>
        <p:nvSpPr>
          <p:cNvPr id="7" name="TextBox 6">
            <a:extLst>
              <a:ext uri="{FF2B5EF4-FFF2-40B4-BE49-F238E27FC236}">
                <a16:creationId xmlns:a16="http://schemas.microsoft.com/office/drawing/2014/main" id="{5FAF2BEA-12C2-DC4C-BC49-44B15F1E6C12}"/>
              </a:ext>
            </a:extLst>
          </p:cNvPr>
          <p:cNvSpPr txBox="1"/>
          <p:nvPr/>
        </p:nvSpPr>
        <p:spPr>
          <a:xfrm>
            <a:off x="4092388" y="2962909"/>
            <a:ext cx="2980706" cy="369332"/>
          </a:xfrm>
          <a:prstGeom prst="rect">
            <a:avLst/>
          </a:prstGeom>
          <a:noFill/>
        </p:spPr>
        <p:txBody>
          <a:bodyPr wrap="square" rtlCol="0">
            <a:spAutoFit/>
          </a:bodyPr>
          <a:lstStyle/>
          <a:p>
            <a:r>
              <a:rPr lang="en-US" dirty="0"/>
              <a:t>14 dim original measurement</a:t>
            </a:r>
          </a:p>
        </p:txBody>
      </p:sp>
      <p:graphicFrame>
        <p:nvGraphicFramePr>
          <p:cNvPr id="8" name="Table 7">
            <a:extLst>
              <a:ext uri="{FF2B5EF4-FFF2-40B4-BE49-F238E27FC236}">
                <a16:creationId xmlns:a16="http://schemas.microsoft.com/office/drawing/2014/main" id="{349AE25F-7D7F-1249-8E95-90B175E7A359}"/>
              </a:ext>
            </a:extLst>
          </p:cNvPr>
          <p:cNvGraphicFramePr>
            <a:graphicFrameLocks noGrp="1"/>
          </p:cNvGraphicFramePr>
          <p:nvPr>
            <p:extLst>
              <p:ext uri="{D42A27DB-BD31-4B8C-83A1-F6EECF244321}">
                <p14:modId xmlns:p14="http://schemas.microsoft.com/office/powerpoint/2010/main" val="920272222"/>
              </p:ext>
            </p:extLst>
          </p:nvPr>
        </p:nvGraphicFramePr>
        <p:xfrm>
          <a:off x="1883578" y="3363425"/>
          <a:ext cx="2196936" cy="365760"/>
        </p:xfrm>
        <a:graphic>
          <a:graphicData uri="http://schemas.openxmlformats.org/drawingml/2006/table">
            <a:tbl>
              <a:tblPr firstRow="1" bandRow="1">
                <a:tableStyleId>{5C22544A-7EE6-4342-B048-85BDC9FD1C3A}</a:tableStyleId>
              </a:tblPr>
              <a:tblGrid>
                <a:gridCol w="549234">
                  <a:extLst>
                    <a:ext uri="{9D8B030D-6E8A-4147-A177-3AD203B41FA5}">
                      <a16:colId xmlns:a16="http://schemas.microsoft.com/office/drawing/2014/main" val="2764077655"/>
                    </a:ext>
                  </a:extLst>
                </a:gridCol>
                <a:gridCol w="549234">
                  <a:extLst>
                    <a:ext uri="{9D8B030D-6E8A-4147-A177-3AD203B41FA5}">
                      <a16:colId xmlns:a16="http://schemas.microsoft.com/office/drawing/2014/main" val="2839799599"/>
                    </a:ext>
                  </a:extLst>
                </a:gridCol>
                <a:gridCol w="549234">
                  <a:extLst>
                    <a:ext uri="{9D8B030D-6E8A-4147-A177-3AD203B41FA5}">
                      <a16:colId xmlns:a16="http://schemas.microsoft.com/office/drawing/2014/main" val="3415050529"/>
                    </a:ext>
                  </a:extLst>
                </a:gridCol>
                <a:gridCol w="549234">
                  <a:extLst>
                    <a:ext uri="{9D8B030D-6E8A-4147-A177-3AD203B41FA5}">
                      <a16:colId xmlns:a16="http://schemas.microsoft.com/office/drawing/2014/main" val="2550803580"/>
                    </a:ext>
                  </a:extLst>
                </a:gridCol>
              </a:tblGrid>
              <a:tr h="3270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3670037"/>
                  </a:ext>
                </a:extLst>
              </a:tr>
            </a:tbl>
          </a:graphicData>
        </a:graphic>
      </p:graphicFrame>
      <p:cxnSp>
        <p:nvCxnSpPr>
          <p:cNvPr id="9" name="Straight Connector 8">
            <a:extLst>
              <a:ext uri="{FF2B5EF4-FFF2-40B4-BE49-F238E27FC236}">
                <a16:creationId xmlns:a16="http://schemas.microsoft.com/office/drawing/2014/main" id="{1A97A829-4C71-594C-B175-E04AEBAA37AC}"/>
              </a:ext>
            </a:extLst>
          </p:cNvPr>
          <p:cNvCxnSpPr>
            <a:cxnSpLocks/>
          </p:cNvCxnSpPr>
          <p:nvPr/>
        </p:nvCxnSpPr>
        <p:spPr>
          <a:xfrm>
            <a:off x="7322479" y="3147575"/>
            <a:ext cx="24106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5379DC-BE93-4C48-9D13-5A354CC976AF}"/>
              </a:ext>
            </a:extLst>
          </p:cNvPr>
          <p:cNvCxnSpPr>
            <a:cxnSpLocks/>
          </p:cNvCxnSpPr>
          <p:nvPr/>
        </p:nvCxnSpPr>
        <p:spPr>
          <a:xfrm>
            <a:off x="7322479" y="3147575"/>
            <a:ext cx="0" cy="8025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F0D540-26B9-934C-A603-600616D89863}"/>
              </a:ext>
            </a:extLst>
          </p:cNvPr>
          <p:cNvCxnSpPr>
            <a:cxnSpLocks/>
          </p:cNvCxnSpPr>
          <p:nvPr/>
        </p:nvCxnSpPr>
        <p:spPr>
          <a:xfrm>
            <a:off x="7322478" y="3950114"/>
            <a:ext cx="24106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8CC4504-6D12-BF43-A713-509574CA339F}"/>
              </a:ext>
            </a:extLst>
          </p:cNvPr>
          <p:cNvCxnSpPr>
            <a:cxnSpLocks/>
          </p:cNvCxnSpPr>
          <p:nvPr/>
        </p:nvCxnSpPr>
        <p:spPr>
          <a:xfrm>
            <a:off x="9707439" y="3147575"/>
            <a:ext cx="0" cy="8025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Down Arrow 12">
            <a:extLst>
              <a:ext uri="{FF2B5EF4-FFF2-40B4-BE49-F238E27FC236}">
                <a16:creationId xmlns:a16="http://schemas.microsoft.com/office/drawing/2014/main" id="{A5BC7D6E-3F89-494B-A303-7563DB158FF2}"/>
              </a:ext>
            </a:extLst>
          </p:cNvPr>
          <p:cNvSpPr/>
          <p:nvPr/>
        </p:nvSpPr>
        <p:spPr>
          <a:xfrm>
            <a:off x="5066167" y="3950114"/>
            <a:ext cx="516574" cy="9024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82F62BCD-5C64-0F49-9C2B-EAAA54A29773}"/>
              </a:ext>
            </a:extLst>
          </p:cNvPr>
          <p:cNvGraphicFramePr>
            <a:graphicFrameLocks noGrp="1"/>
          </p:cNvGraphicFramePr>
          <p:nvPr>
            <p:extLst>
              <p:ext uri="{D42A27DB-BD31-4B8C-83A1-F6EECF244321}">
                <p14:modId xmlns:p14="http://schemas.microsoft.com/office/powerpoint/2010/main" val="1866789238"/>
              </p:ext>
            </p:extLst>
          </p:nvPr>
        </p:nvGraphicFramePr>
        <p:xfrm>
          <a:off x="4291630" y="4917113"/>
          <a:ext cx="2196936" cy="371807"/>
        </p:xfrm>
        <a:graphic>
          <a:graphicData uri="http://schemas.openxmlformats.org/drawingml/2006/table">
            <a:tbl>
              <a:tblPr firstRow="1" bandRow="1">
                <a:tableStyleId>{5C22544A-7EE6-4342-B048-85BDC9FD1C3A}</a:tableStyleId>
              </a:tblPr>
              <a:tblGrid>
                <a:gridCol w="549234">
                  <a:extLst>
                    <a:ext uri="{9D8B030D-6E8A-4147-A177-3AD203B41FA5}">
                      <a16:colId xmlns:a16="http://schemas.microsoft.com/office/drawing/2014/main" val="2764077655"/>
                    </a:ext>
                  </a:extLst>
                </a:gridCol>
                <a:gridCol w="549234">
                  <a:extLst>
                    <a:ext uri="{9D8B030D-6E8A-4147-A177-3AD203B41FA5}">
                      <a16:colId xmlns:a16="http://schemas.microsoft.com/office/drawing/2014/main" val="2839799599"/>
                    </a:ext>
                  </a:extLst>
                </a:gridCol>
                <a:gridCol w="549234">
                  <a:extLst>
                    <a:ext uri="{9D8B030D-6E8A-4147-A177-3AD203B41FA5}">
                      <a16:colId xmlns:a16="http://schemas.microsoft.com/office/drawing/2014/main" val="3415050529"/>
                    </a:ext>
                  </a:extLst>
                </a:gridCol>
                <a:gridCol w="549234">
                  <a:extLst>
                    <a:ext uri="{9D8B030D-6E8A-4147-A177-3AD203B41FA5}">
                      <a16:colId xmlns:a16="http://schemas.microsoft.com/office/drawing/2014/main" val="2550803580"/>
                    </a:ext>
                  </a:extLst>
                </a:gridCol>
              </a:tblGrid>
              <a:tr h="371807">
                <a:tc>
                  <a:txBody>
                    <a:bodyPr/>
                    <a:lstStyle/>
                    <a:p>
                      <a:endParaRPr lang="en-US" dirty="0">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13670037"/>
                  </a:ext>
                </a:extLst>
              </a:tr>
            </a:tbl>
          </a:graphicData>
        </a:graphic>
      </p:graphicFrame>
      <p:graphicFrame>
        <p:nvGraphicFramePr>
          <p:cNvPr id="15" name="Table 14">
            <a:extLst>
              <a:ext uri="{FF2B5EF4-FFF2-40B4-BE49-F238E27FC236}">
                <a16:creationId xmlns:a16="http://schemas.microsoft.com/office/drawing/2014/main" id="{88E59CBE-40CF-6F47-ACCC-E3D48C6DA7C0}"/>
              </a:ext>
            </a:extLst>
          </p:cNvPr>
          <p:cNvGraphicFramePr>
            <a:graphicFrameLocks noGrp="1"/>
          </p:cNvGraphicFramePr>
          <p:nvPr>
            <p:extLst>
              <p:ext uri="{D42A27DB-BD31-4B8C-83A1-F6EECF244321}">
                <p14:modId xmlns:p14="http://schemas.microsoft.com/office/powerpoint/2010/main" val="1798249984"/>
              </p:ext>
            </p:extLst>
          </p:nvPr>
        </p:nvGraphicFramePr>
        <p:xfrm>
          <a:off x="4291630" y="6322210"/>
          <a:ext cx="2196936" cy="365760"/>
        </p:xfrm>
        <a:graphic>
          <a:graphicData uri="http://schemas.openxmlformats.org/drawingml/2006/table">
            <a:tbl>
              <a:tblPr firstRow="1" bandRow="1">
                <a:tableStyleId>{5C22544A-7EE6-4342-B048-85BDC9FD1C3A}</a:tableStyleId>
              </a:tblPr>
              <a:tblGrid>
                <a:gridCol w="549234">
                  <a:extLst>
                    <a:ext uri="{9D8B030D-6E8A-4147-A177-3AD203B41FA5}">
                      <a16:colId xmlns:a16="http://schemas.microsoft.com/office/drawing/2014/main" val="2764077655"/>
                    </a:ext>
                  </a:extLst>
                </a:gridCol>
                <a:gridCol w="549234">
                  <a:extLst>
                    <a:ext uri="{9D8B030D-6E8A-4147-A177-3AD203B41FA5}">
                      <a16:colId xmlns:a16="http://schemas.microsoft.com/office/drawing/2014/main" val="2839799599"/>
                    </a:ext>
                  </a:extLst>
                </a:gridCol>
                <a:gridCol w="549234">
                  <a:extLst>
                    <a:ext uri="{9D8B030D-6E8A-4147-A177-3AD203B41FA5}">
                      <a16:colId xmlns:a16="http://schemas.microsoft.com/office/drawing/2014/main" val="3415050529"/>
                    </a:ext>
                  </a:extLst>
                </a:gridCol>
                <a:gridCol w="549234">
                  <a:extLst>
                    <a:ext uri="{9D8B030D-6E8A-4147-A177-3AD203B41FA5}">
                      <a16:colId xmlns:a16="http://schemas.microsoft.com/office/drawing/2014/main" val="2550803580"/>
                    </a:ext>
                  </a:extLst>
                </a:gridCol>
              </a:tblGrid>
              <a:tr h="3270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13670037"/>
                  </a:ext>
                </a:extLst>
              </a:tr>
            </a:tbl>
          </a:graphicData>
        </a:graphic>
      </p:graphicFrame>
      <p:sp>
        <p:nvSpPr>
          <p:cNvPr id="16" name="TextBox 15">
            <a:extLst>
              <a:ext uri="{FF2B5EF4-FFF2-40B4-BE49-F238E27FC236}">
                <a16:creationId xmlns:a16="http://schemas.microsoft.com/office/drawing/2014/main" id="{D968E7E4-64C4-FD46-9987-D81955F1D142}"/>
              </a:ext>
            </a:extLst>
          </p:cNvPr>
          <p:cNvSpPr txBox="1"/>
          <p:nvPr/>
        </p:nvSpPr>
        <p:spPr>
          <a:xfrm>
            <a:off x="5256170" y="5351336"/>
            <a:ext cx="360218" cy="923330"/>
          </a:xfrm>
          <a:prstGeom prst="rect">
            <a:avLst/>
          </a:prstGeom>
          <a:noFill/>
        </p:spPr>
        <p:txBody>
          <a:bodyPr wrap="square" rtlCol="0">
            <a:spAutoFit/>
          </a:bodyPr>
          <a:lstStyle/>
          <a:p>
            <a:r>
              <a:rPr lang="en-US" dirty="0"/>
              <a:t>.</a:t>
            </a:r>
          </a:p>
          <a:p>
            <a:r>
              <a:rPr lang="en-US" dirty="0"/>
              <a:t>.</a:t>
            </a:r>
          </a:p>
          <a:p>
            <a:r>
              <a:rPr lang="en-US" dirty="0"/>
              <a:t>.</a:t>
            </a:r>
          </a:p>
        </p:txBody>
      </p:sp>
      <p:sp>
        <p:nvSpPr>
          <p:cNvPr id="17" name="TextBox 16">
            <a:extLst>
              <a:ext uri="{FF2B5EF4-FFF2-40B4-BE49-F238E27FC236}">
                <a16:creationId xmlns:a16="http://schemas.microsoft.com/office/drawing/2014/main" id="{1B0CE485-8703-A440-9852-70E4FA0AA7C0}"/>
              </a:ext>
            </a:extLst>
          </p:cNvPr>
          <p:cNvSpPr txBox="1"/>
          <p:nvPr/>
        </p:nvSpPr>
        <p:spPr>
          <a:xfrm>
            <a:off x="6681213" y="5027762"/>
            <a:ext cx="1282530" cy="1477328"/>
          </a:xfrm>
          <a:prstGeom prst="rect">
            <a:avLst/>
          </a:prstGeom>
          <a:noFill/>
        </p:spPr>
        <p:txBody>
          <a:bodyPr wrap="square" rtlCol="0">
            <a:spAutoFit/>
          </a:bodyPr>
          <a:lstStyle/>
          <a:p>
            <a:r>
              <a:rPr lang="en-US" dirty="0"/>
              <a:t>The</a:t>
            </a:r>
          </a:p>
          <a:p>
            <a:r>
              <a:rPr lang="en-US" dirty="0"/>
              <a:t>sequence </a:t>
            </a:r>
          </a:p>
          <a:p>
            <a:r>
              <a:rPr lang="en-US" dirty="0"/>
              <a:t>of </a:t>
            </a:r>
          </a:p>
          <a:p>
            <a:r>
              <a:rPr lang="en-US" dirty="0"/>
              <a:t>new </a:t>
            </a:r>
          </a:p>
          <a:p>
            <a:r>
              <a:rPr lang="en-US" dirty="0"/>
              <a:t>feature</a:t>
            </a:r>
          </a:p>
        </p:txBody>
      </p:sp>
      <p:sp>
        <p:nvSpPr>
          <p:cNvPr id="18" name="TextBox 17">
            <a:extLst>
              <a:ext uri="{FF2B5EF4-FFF2-40B4-BE49-F238E27FC236}">
                <a16:creationId xmlns:a16="http://schemas.microsoft.com/office/drawing/2014/main" id="{2618BF3E-C7D9-6D47-A5F7-39CD698C185F}"/>
              </a:ext>
            </a:extLst>
          </p:cNvPr>
          <p:cNvSpPr txBox="1"/>
          <p:nvPr/>
        </p:nvSpPr>
        <p:spPr>
          <a:xfrm>
            <a:off x="7785847" y="4012530"/>
            <a:ext cx="1721224" cy="369332"/>
          </a:xfrm>
          <a:prstGeom prst="rect">
            <a:avLst/>
          </a:prstGeom>
          <a:noFill/>
        </p:spPr>
        <p:txBody>
          <a:bodyPr wrap="square" rtlCol="0">
            <a:spAutoFit/>
          </a:bodyPr>
          <a:lstStyle/>
          <a:p>
            <a:r>
              <a:rPr lang="en-US" altLang="zh-CN" dirty="0"/>
              <a:t>Sliding</a:t>
            </a:r>
            <a:r>
              <a:rPr lang="zh-CN" altLang="en-US" dirty="0"/>
              <a:t> </a:t>
            </a:r>
            <a:r>
              <a:rPr lang="en-US" altLang="zh-CN" dirty="0"/>
              <a:t>windows</a:t>
            </a:r>
            <a:endParaRPr lang="en-US" dirty="0"/>
          </a:p>
        </p:txBody>
      </p:sp>
    </p:spTree>
    <p:extLst>
      <p:ext uri="{BB962C8B-B14F-4D97-AF65-F5344CB8AC3E}">
        <p14:creationId xmlns:p14="http://schemas.microsoft.com/office/powerpoint/2010/main" val="198372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a:t>Method</a:t>
            </a:r>
            <a:r>
              <a:rPr lang="zh-CN" altLang="en-US" dirty="0"/>
              <a:t> </a:t>
            </a:r>
            <a:r>
              <a:rPr lang="en-US" altLang="zh-CN" dirty="0"/>
              <a:t>–</a:t>
            </a:r>
            <a:r>
              <a:rPr lang="zh-CN" altLang="en-US" dirty="0"/>
              <a:t> </a:t>
            </a:r>
            <a:r>
              <a:rPr lang="en-US" altLang="zh-CN" dirty="0"/>
              <a:t>FS</a:t>
            </a:r>
            <a:r>
              <a:rPr lang="zh-CN" altLang="en-US" dirty="0"/>
              <a:t> </a:t>
            </a:r>
            <a:r>
              <a:rPr lang="en-US" altLang="zh-CN" dirty="0"/>
              <a:t>with</a:t>
            </a:r>
            <a:r>
              <a:rPr lang="zh-CN" altLang="en-US" dirty="0"/>
              <a:t> </a:t>
            </a:r>
            <a:r>
              <a:rPr lang="en-US" altLang="zh-CN" dirty="0"/>
              <a:t>single</a:t>
            </a:r>
            <a:r>
              <a:rPr lang="zh-CN" altLang="en-US" dirty="0"/>
              <a:t> </a:t>
            </a:r>
            <a:r>
              <a:rPr lang="en-US" altLang="zh-CN" dirty="0"/>
              <a:t>decision</a:t>
            </a:r>
            <a:r>
              <a:rPr lang="zh-CN" altLang="en-US" dirty="0"/>
              <a:t> </a:t>
            </a:r>
            <a:r>
              <a:rPr lang="en-US" altLang="zh-CN" dirty="0"/>
              <a:t>tree</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5118847" cy="4490384"/>
          </a:xfrm>
        </p:spPr>
        <p:txBody>
          <a:bodyPr>
            <a:normAutofit/>
          </a:bodyPr>
          <a:lstStyle/>
          <a:p>
            <a:pPr marL="0" indent="0">
              <a:buNone/>
            </a:pPr>
            <a:r>
              <a:rPr lang="en-US" altLang="zh-CN" dirty="0"/>
              <a:t>Feature</a:t>
            </a:r>
            <a:r>
              <a:rPr lang="zh-CN" altLang="en-US" dirty="0"/>
              <a:t> </a:t>
            </a:r>
            <a:r>
              <a:rPr lang="en-US" altLang="zh-CN" dirty="0"/>
              <a:t>Selective</a:t>
            </a:r>
            <a:r>
              <a:rPr lang="zh-CN" altLang="en-US" dirty="0"/>
              <a:t> </a:t>
            </a:r>
            <a:r>
              <a:rPr lang="en-US" altLang="zh-CN" dirty="0"/>
              <a:t>algorithm</a:t>
            </a:r>
            <a:r>
              <a:rPr lang="zh-CN" altLang="en-US" dirty="0"/>
              <a:t> </a:t>
            </a:r>
            <a:r>
              <a:rPr lang="en-US" altLang="zh-CN" dirty="0"/>
              <a:t>generates</a:t>
            </a:r>
            <a:r>
              <a:rPr lang="zh-CN" altLang="en-US" dirty="0"/>
              <a:t> </a:t>
            </a:r>
            <a:r>
              <a:rPr lang="en-US" altLang="zh-CN" dirty="0"/>
              <a:t>new</a:t>
            </a:r>
            <a:r>
              <a:rPr lang="zh-CN" altLang="en-US" dirty="0"/>
              <a:t> </a:t>
            </a:r>
            <a:r>
              <a:rPr lang="en-US" altLang="zh-CN" dirty="0"/>
              <a:t>training</a:t>
            </a:r>
            <a:r>
              <a:rPr lang="zh-CN" altLang="en-US" dirty="0"/>
              <a:t> </a:t>
            </a:r>
            <a:r>
              <a:rPr lang="en-US" altLang="zh-CN" dirty="0"/>
              <a:t>data</a:t>
            </a:r>
            <a:r>
              <a:rPr lang="zh-CN" altLang="en-US" dirty="0"/>
              <a:t> </a:t>
            </a:r>
            <a:r>
              <a:rPr lang="en-US" altLang="zh-CN" dirty="0"/>
              <a:t>sets,</a:t>
            </a:r>
            <a:r>
              <a:rPr lang="zh-CN" altLang="en-US" dirty="0"/>
              <a:t> </a:t>
            </a:r>
            <a:r>
              <a:rPr lang="en-US" altLang="zh-CN" dirty="0"/>
              <a:t>each</a:t>
            </a:r>
            <a:r>
              <a:rPr lang="zh-CN" altLang="en-US" dirty="0"/>
              <a:t> </a:t>
            </a:r>
            <a:r>
              <a:rPr lang="en-US" altLang="zh-CN" dirty="0"/>
              <a:t>data</a:t>
            </a:r>
            <a:r>
              <a:rPr lang="zh-CN" altLang="en-US" dirty="0"/>
              <a:t> </a:t>
            </a:r>
            <a:r>
              <a:rPr lang="en-US" altLang="zh-CN" dirty="0"/>
              <a:t>set</a:t>
            </a:r>
            <a:r>
              <a:rPr lang="zh-CN" altLang="en-US" dirty="0"/>
              <a:t> </a:t>
            </a:r>
            <a:r>
              <a:rPr lang="en-US" altLang="zh-CN" dirty="0"/>
              <a:t>will</a:t>
            </a:r>
            <a:r>
              <a:rPr lang="zh-CN" altLang="en-US" dirty="0"/>
              <a:t> </a:t>
            </a:r>
            <a:r>
              <a:rPr lang="en-US" altLang="zh-CN" dirty="0"/>
              <a:t>be</a:t>
            </a:r>
            <a:r>
              <a:rPr lang="zh-CN" altLang="en-US" dirty="0"/>
              <a:t> </a:t>
            </a:r>
            <a:r>
              <a:rPr lang="en-US" altLang="zh-CN" dirty="0"/>
              <a:t>used to train a</a:t>
            </a:r>
            <a:r>
              <a:rPr lang="zh-CN" altLang="en-US" dirty="0"/>
              <a:t> </a:t>
            </a:r>
            <a:r>
              <a:rPr lang="en-US" altLang="zh-CN" dirty="0"/>
              <a:t>single</a:t>
            </a:r>
            <a:r>
              <a:rPr lang="zh-CN" altLang="en-US" dirty="0"/>
              <a:t> </a:t>
            </a:r>
            <a:r>
              <a:rPr lang="en-US" altLang="zh-CN" dirty="0"/>
              <a:t>decision</a:t>
            </a:r>
            <a:r>
              <a:rPr lang="zh-CN" altLang="en-US" dirty="0"/>
              <a:t> </a:t>
            </a:r>
            <a:r>
              <a:rPr lang="en-US" altLang="zh-CN" dirty="0"/>
              <a:t>tree,</a:t>
            </a:r>
            <a:r>
              <a:rPr lang="zh-CN" altLang="en-US" dirty="0"/>
              <a:t> </a:t>
            </a:r>
            <a:r>
              <a:rPr lang="en-US" altLang="zh-CN" dirty="0"/>
              <a:t>and we</a:t>
            </a:r>
            <a:r>
              <a:rPr lang="zh-CN" altLang="en-US" dirty="0"/>
              <a:t> </a:t>
            </a:r>
            <a:r>
              <a:rPr lang="en-US" altLang="zh-CN" dirty="0"/>
              <a:t>can</a:t>
            </a:r>
            <a:r>
              <a:rPr lang="zh-CN" altLang="en-US" dirty="0"/>
              <a:t> </a:t>
            </a:r>
            <a:r>
              <a:rPr lang="en-US" altLang="zh-CN" dirty="0"/>
              <a:t>get</a:t>
            </a:r>
            <a:r>
              <a:rPr lang="zh-CN" altLang="en-US" dirty="0"/>
              <a:t> </a:t>
            </a:r>
            <a:r>
              <a:rPr lang="en-US" altLang="zh-CN" dirty="0"/>
              <a:t>the</a:t>
            </a:r>
            <a:r>
              <a:rPr lang="zh-CN" altLang="en-US" dirty="0"/>
              <a:t> </a:t>
            </a:r>
            <a:r>
              <a:rPr lang="en-US" altLang="zh-CN" dirty="0"/>
              <a:t>final</a:t>
            </a:r>
            <a:r>
              <a:rPr lang="zh-CN" altLang="en-US" dirty="0"/>
              <a:t> </a:t>
            </a:r>
            <a:r>
              <a:rPr lang="en-US" altLang="zh-CN" dirty="0"/>
              <a:t>prediction</a:t>
            </a:r>
            <a:r>
              <a:rPr lang="zh-CN" altLang="en-US" dirty="0"/>
              <a:t> </a:t>
            </a:r>
            <a:r>
              <a:rPr lang="en-US" altLang="zh-CN" dirty="0"/>
              <a:t>result</a:t>
            </a:r>
            <a:r>
              <a:rPr lang="zh-CN" altLang="en-US" dirty="0"/>
              <a:t> </a:t>
            </a:r>
            <a:r>
              <a:rPr lang="en-US" altLang="zh-CN" dirty="0"/>
              <a:t>by</a:t>
            </a:r>
            <a:r>
              <a:rPr lang="zh-CN" altLang="en-US" dirty="0"/>
              <a:t> </a:t>
            </a:r>
            <a:r>
              <a:rPr lang="en-US" altLang="zh-CN" dirty="0"/>
              <a:t>using</a:t>
            </a:r>
            <a:r>
              <a:rPr lang="zh-CN" altLang="en-US" dirty="0"/>
              <a:t> </a:t>
            </a:r>
            <a:r>
              <a:rPr lang="en-US" altLang="zh-CN" dirty="0"/>
              <a:t>the</a:t>
            </a:r>
            <a:r>
              <a:rPr lang="zh-CN" altLang="en-US" dirty="0"/>
              <a:t> </a:t>
            </a:r>
            <a:r>
              <a:rPr lang="en-US" altLang="zh-CN" dirty="0"/>
              <a:t>max</a:t>
            </a:r>
            <a:r>
              <a:rPr lang="zh-CN" altLang="en-US" dirty="0"/>
              <a:t> </a:t>
            </a:r>
            <a:r>
              <a:rPr lang="en-US" altLang="zh-CN" dirty="0"/>
              <a:t>vote</a:t>
            </a:r>
            <a:r>
              <a:rPr lang="zh-CN" altLang="en-US" dirty="0"/>
              <a:t> </a:t>
            </a:r>
            <a:r>
              <a:rPr lang="en-US" altLang="zh-CN" dirty="0"/>
              <a:t>principle</a:t>
            </a:r>
            <a:r>
              <a:rPr lang="zh-CN" altLang="en-US" dirty="0"/>
              <a:t> </a:t>
            </a:r>
            <a:r>
              <a:rPr lang="en-US" altLang="zh-CN" dirty="0"/>
              <a:t>.</a:t>
            </a:r>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4</a:t>
            </a:fld>
            <a:endParaRPr lang="en-US" dirty="0"/>
          </a:p>
        </p:txBody>
      </p:sp>
      <p:pic>
        <p:nvPicPr>
          <p:cNvPr id="39" name="Picture 38" descr="A close up of a logo&#10;&#10;Description automatically generated">
            <a:extLst>
              <a:ext uri="{FF2B5EF4-FFF2-40B4-BE49-F238E27FC236}">
                <a16:creationId xmlns:a16="http://schemas.microsoft.com/office/drawing/2014/main" id="{96A50E60-298F-EE4D-9DA4-CFD2CD0DB31C}"/>
              </a:ext>
            </a:extLst>
          </p:cNvPr>
          <p:cNvPicPr>
            <a:picLocks noChangeAspect="1"/>
          </p:cNvPicPr>
          <p:nvPr/>
        </p:nvPicPr>
        <p:blipFill>
          <a:blip r:embed="rId2"/>
          <a:stretch>
            <a:fillRect/>
          </a:stretch>
        </p:blipFill>
        <p:spPr>
          <a:xfrm>
            <a:off x="5847871" y="1892160"/>
            <a:ext cx="6269149" cy="4262718"/>
          </a:xfrm>
          <a:prstGeom prst="rect">
            <a:avLst/>
          </a:prstGeom>
        </p:spPr>
      </p:pic>
    </p:spTree>
    <p:extLst>
      <p:ext uri="{BB962C8B-B14F-4D97-AF65-F5344CB8AC3E}">
        <p14:creationId xmlns:p14="http://schemas.microsoft.com/office/powerpoint/2010/main" val="160172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E</a:t>
            </a:r>
            <a:r>
              <a:rPr lang="en-US" altLang="zh-CN" dirty="0"/>
              <a:t>xperiments</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5145741" cy="4351338"/>
          </a:xfrm>
        </p:spPr>
        <p:txBody>
          <a:bodyPr/>
          <a:lstStyle/>
          <a:p>
            <a:r>
              <a:rPr lang="en-US" altLang="zh-CN" dirty="0"/>
              <a:t>Using</a:t>
            </a:r>
            <a:r>
              <a:rPr lang="zh-CN" altLang="en-US" dirty="0"/>
              <a:t> </a:t>
            </a:r>
            <a:r>
              <a:rPr lang="en-US" altLang="zh-CN" dirty="0"/>
              <a:t>10-fold</a:t>
            </a:r>
            <a:r>
              <a:rPr lang="zh-CN" altLang="en-US" dirty="0"/>
              <a:t> </a:t>
            </a:r>
            <a:r>
              <a:rPr lang="en-US" altLang="zh-CN" dirty="0"/>
              <a:t>cross-validation</a:t>
            </a:r>
            <a:r>
              <a:rPr lang="zh-CN" altLang="en-US" dirty="0"/>
              <a:t> </a:t>
            </a:r>
            <a:r>
              <a:rPr lang="en-US" altLang="zh-CN" dirty="0"/>
              <a:t>on</a:t>
            </a:r>
            <a:r>
              <a:rPr lang="zh-CN" altLang="en-US" dirty="0"/>
              <a:t> </a:t>
            </a:r>
            <a:r>
              <a:rPr lang="en-US" altLang="zh-CN" dirty="0"/>
              <a:t>the</a:t>
            </a:r>
            <a:r>
              <a:rPr lang="zh-CN" altLang="en-US" dirty="0"/>
              <a:t> </a:t>
            </a:r>
            <a:r>
              <a:rPr lang="en-US" altLang="zh-CN" dirty="0"/>
              <a:t>training</a:t>
            </a:r>
            <a:r>
              <a:rPr lang="zh-CN" altLang="en-US" dirty="0"/>
              <a:t> </a:t>
            </a:r>
            <a:r>
              <a:rPr lang="en-US" altLang="zh-CN" dirty="0"/>
              <a:t>data,</a:t>
            </a:r>
            <a:r>
              <a:rPr lang="zh-CN" altLang="en-US" dirty="0"/>
              <a:t> </a:t>
            </a:r>
            <a:r>
              <a:rPr lang="en-US" altLang="zh-CN" dirty="0"/>
              <a:t>average</a:t>
            </a:r>
            <a:r>
              <a:rPr lang="zh-CN" altLang="en-US" dirty="0"/>
              <a:t> </a:t>
            </a:r>
            <a:r>
              <a:rPr lang="en-US" altLang="zh-CN" dirty="0"/>
              <a:t>error</a:t>
            </a:r>
            <a:r>
              <a:rPr lang="zh-CN" altLang="en-US" dirty="0"/>
              <a:t> </a:t>
            </a:r>
            <a:r>
              <a:rPr lang="en-US" altLang="zh-CN" dirty="0"/>
              <a:t>rate</a:t>
            </a:r>
            <a:r>
              <a:rPr lang="zh-CN" altLang="en-US" dirty="0"/>
              <a:t> </a:t>
            </a:r>
            <a:r>
              <a:rPr lang="en-US" altLang="zh-CN" dirty="0"/>
              <a:t>is</a:t>
            </a:r>
            <a:r>
              <a:rPr lang="zh-CN" altLang="en-US" dirty="0"/>
              <a:t> </a:t>
            </a:r>
            <a:r>
              <a:rPr lang="en-US" altLang="zh-CN" dirty="0"/>
              <a:t>the</a:t>
            </a:r>
            <a:r>
              <a:rPr lang="zh-CN" altLang="en-US" dirty="0"/>
              <a:t> </a:t>
            </a:r>
            <a:r>
              <a:rPr lang="en-US" altLang="zh-CN" dirty="0"/>
              <a:t>metric.</a:t>
            </a:r>
            <a:endParaRPr lang="en-US" dirty="0"/>
          </a:p>
          <a:p>
            <a:r>
              <a:rPr lang="en-US" dirty="0"/>
              <a:t>For the same split nodes in the decision tree, with feature selective algorithm, single decision tree performs better.</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5</a:t>
            </a:fld>
            <a:endParaRPr lang="en-US" dirty="0"/>
          </a:p>
        </p:txBody>
      </p:sp>
      <p:pic>
        <p:nvPicPr>
          <p:cNvPr id="7" name="Picture 6" descr="A screenshot of a map&#10;&#10;Description automatically generated">
            <a:extLst>
              <a:ext uri="{FF2B5EF4-FFF2-40B4-BE49-F238E27FC236}">
                <a16:creationId xmlns:a16="http://schemas.microsoft.com/office/drawing/2014/main" id="{3A874B22-E4D9-094F-A673-056A882175A3}"/>
              </a:ext>
            </a:extLst>
          </p:cNvPr>
          <p:cNvPicPr>
            <a:picLocks noChangeAspect="1"/>
          </p:cNvPicPr>
          <p:nvPr/>
        </p:nvPicPr>
        <p:blipFill>
          <a:blip r:embed="rId2"/>
          <a:stretch>
            <a:fillRect/>
          </a:stretch>
        </p:blipFill>
        <p:spPr>
          <a:xfrm>
            <a:off x="6721661" y="2005200"/>
            <a:ext cx="5482591" cy="4171763"/>
          </a:xfrm>
          <a:prstGeom prst="rect">
            <a:avLst/>
          </a:prstGeom>
        </p:spPr>
      </p:pic>
      <p:sp>
        <p:nvSpPr>
          <p:cNvPr id="8" name="Rectangle 7">
            <a:extLst>
              <a:ext uri="{FF2B5EF4-FFF2-40B4-BE49-F238E27FC236}">
                <a16:creationId xmlns:a16="http://schemas.microsoft.com/office/drawing/2014/main" id="{30726E60-8859-44AF-9ABC-AEF16D41D76C}"/>
              </a:ext>
            </a:extLst>
          </p:cNvPr>
          <p:cNvSpPr/>
          <p:nvPr/>
        </p:nvSpPr>
        <p:spPr>
          <a:xfrm>
            <a:off x="8174077" y="2766174"/>
            <a:ext cx="873045" cy="1029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02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a:t>Experiments</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199" y="1825625"/>
            <a:ext cx="5532787" cy="4351338"/>
          </a:xfrm>
        </p:spPr>
        <p:txBody>
          <a:bodyPr/>
          <a:lstStyle/>
          <a:p>
            <a:r>
              <a:rPr lang="en-US" dirty="0"/>
              <a:t>In this experiment, we did not specify maximum number of splits in each decision tree of </a:t>
            </a:r>
            <a:r>
              <a:rPr lang="en-US" dirty="0" err="1"/>
              <a:t>Adaboost</a:t>
            </a:r>
            <a:r>
              <a:rPr lang="en-US" dirty="0"/>
              <a:t>. </a:t>
            </a:r>
            <a:r>
              <a:rPr lang="en-US" altLang="zh-CN" dirty="0"/>
              <a:t>We calculated error of 2 methods in term of levels of decision trees in </a:t>
            </a:r>
            <a:r>
              <a:rPr lang="en-US" altLang="zh-CN" dirty="0" err="1"/>
              <a:t>Adaboost</a:t>
            </a:r>
            <a:r>
              <a:rPr lang="en-US" altLang="zh-CN" dirty="0"/>
              <a:t>.</a:t>
            </a:r>
            <a:endParaRPr lang="en-US" dirty="0"/>
          </a:p>
          <a:p>
            <a:r>
              <a:rPr lang="en-US" dirty="0"/>
              <a:t>When level is less then 5, FS algorithm can help to augment predicting ability, but when there are more levels, FS will be useless.</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6</a:t>
            </a:fld>
            <a:endParaRPr lang="en-US" dirty="0"/>
          </a:p>
        </p:txBody>
      </p:sp>
      <p:pic>
        <p:nvPicPr>
          <p:cNvPr id="7" name="Picture 6" descr="A screenshot of a map&#10;&#10;Description automatically generated">
            <a:extLst>
              <a:ext uri="{FF2B5EF4-FFF2-40B4-BE49-F238E27FC236}">
                <a16:creationId xmlns:a16="http://schemas.microsoft.com/office/drawing/2014/main" id="{3244B02E-831C-E64B-80A3-807AE8CE3AEB}"/>
              </a:ext>
            </a:extLst>
          </p:cNvPr>
          <p:cNvPicPr>
            <a:picLocks noChangeAspect="1"/>
          </p:cNvPicPr>
          <p:nvPr/>
        </p:nvPicPr>
        <p:blipFill>
          <a:blip r:embed="rId2"/>
          <a:stretch>
            <a:fillRect/>
          </a:stretch>
        </p:blipFill>
        <p:spPr>
          <a:xfrm>
            <a:off x="6659213" y="1967006"/>
            <a:ext cx="5532787" cy="4209957"/>
          </a:xfrm>
          <a:prstGeom prst="rect">
            <a:avLst/>
          </a:prstGeom>
        </p:spPr>
      </p:pic>
      <p:sp>
        <p:nvSpPr>
          <p:cNvPr id="6" name="Rectangle 5">
            <a:extLst>
              <a:ext uri="{FF2B5EF4-FFF2-40B4-BE49-F238E27FC236}">
                <a16:creationId xmlns:a16="http://schemas.microsoft.com/office/drawing/2014/main" id="{3684736E-6663-462F-9697-3F0F6A585CF9}"/>
              </a:ext>
            </a:extLst>
          </p:cNvPr>
          <p:cNvSpPr/>
          <p:nvPr/>
        </p:nvSpPr>
        <p:spPr>
          <a:xfrm>
            <a:off x="8174077" y="3083228"/>
            <a:ext cx="873045" cy="1029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806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Test in Kaggle</a:t>
            </a:r>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p:txBody>
          <a:bodyPr/>
          <a:lstStyle/>
          <a:p>
            <a:r>
              <a:rPr lang="en-US" dirty="0"/>
              <a:t>We fully test models of SVM, single decision tree, FS single decision tree, </a:t>
            </a:r>
            <a:r>
              <a:rPr lang="en-US" dirty="0" err="1"/>
              <a:t>Adaboost</a:t>
            </a:r>
            <a:r>
              <a:rPr lang="en-US" dirty="0"/>
              <a:t>.</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7</a:t>
            </a:fld>
            <a:endParaRPr lang="en-US" dirty="0"/>
          </a:p>
        </p:txBody>
      </p:sp>
      <p:graphicFrame>
        <p:nvGraphicFramePr>
          <p:cNvPr id="7" name="Table 6">
            <a:extLst>
              <a:ext uri="{FF2B5EF4-FFF2-40B4-BE49-F238E27FC236}">
                <a16:creationId xmlns:a16="http://schemas.microsoft.com/office/drawing/2014/main" id="{0D84FF9A-F0C5-3140-AF35-40FF99B390DC}"/>
              </a:ext>
            </a:extLst>
          </p:cNvPr>
          <p:cNvGraphicFramePr>
            <a:graphicFrameLocks noGrp="1"/>
          </p:cNvGraphicFramePr>
          <p:nvPr>
            <p:extLst>
              <p:ext uri="{D42A27DB-BD31-4B8C-83A1-F6EECF244321}">
                <p14:modId xmlns:p14="http://schemas.microsoft.com/office/powerpoint/2010/main" val="1763426392"/>
              </p:ext>
            </p:extLst>
          </p:nvPr>
        </p:nvGraphicFramePr>
        <p:xfrm>
          <a:off x="838200" y="3049479"/>
          <a:ext cx="10515600" cy="151732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31551826"/>
                    </a:ext>
                  </a:extLst>
                </a:gridCol>
                <a:gridCol w="1752600">
                  <a:extLst>
                    <a:ext uri="{9D8B030D-6E8A-4147-A177-3AD203B41FA5}">
                      <a16:colId xmlns:a16="http://schemas.microsoft.com/office/drawing/2014/main" val="2266512709"/>
                    </a:ext>
                  </a:extLst>
                </a:gridCol>
                <a:gridCol w="1752600">
                  <a:extLst>
                    <a:ext uri="{9D8B030D-6E8A-4147-A177-3AD203B41FA5}">
                      <a16:colId xmlns:a16="http://schemas.microsoft.com/office/drawing/2014/main" val="806924536"/>
                    </a:ext>
                  </a:extLst>
                </a:gridCol>
                <a:gridCol w="1752600">
                  <a:extLst>
                    <a:ext uri="{9D8B030D-6E8A-4147-A177-3AD203B41FA5}">
                      <a16:colId xmlns:a16="http://schemas.microsoft.com/office/drawing/2014/main" val="13779465"/>
                    </a:ext>
                  </a:extLst>
                </a:gridCol>
                <a:gridCol w="1752600">
                  <a:extLst>
                    <a:ext uri="{9D8B030D-6E8A-4147-A177-3AD203B41FA5}">
                      <a16:colId xmlns:a16="http://schemas.microsoft.com/office/drawing/2014/main" val="3605990128"/>
                    </a:ext>
                  </a:extLst>
                </a:gridCol>
                <a:gridCol w="1752600">
                  <a:extLst>
                    <a:ext uri="{9D8B030D-6E8A-4147-A177-3AD203B41FA5}">
                      <a16:colId xmlns:a16="http://schemas.microsoft.com/office/drawing/2014/main" val="55396246"/>
                    </a:ext>
                  </a:extLst>
                </a:gridCol>
              </a:tblGrid>
              <a:tr h="957745">
                <a:tc>
                  <a:txBody>
                    <a:bodyPr/>
                    <a:lstStyle/>
                    <a:p>
                      <a:r>
                        <a:rPr lang="en-US" dirty="0"/>
                        <a:t>model</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SVM(Linear)</a:t>
                      </a:r>
                    </a:p>
                    <a:p>
                      <a:endParaRPr lang="en-US" dirty="0"/>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FS&amp;SVM(Linear)</a:t>
                      </a:r>
                    </a:p>
                    <a:p>
                      <a:endParaRPr lang="en-US" dirty="0"/>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tree</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FS &amp; Single tree(500 splits)</a:t>
                      </a:r>
                    </a:p>
                    <a:p>
                      <a:endParaRPr lang="en-US" dirty="0"/>
                    </a:p>
                  </a:txBody>
                  <a:tcPr>
                    <a:solidFill>
                      <a:schemeClr val="accent2"/>
                    </a:solidFill>
                  </a:tcPr>
                </a:tc>
                <a:tc>
                  <a:txBody>
                    <a:bodyPr/>
                    <a:lstStyle/>
                    <a:p>
                      <a:r>
                        <a:rPr lang="en-US" dirty="0" err="1"/>
                        <a:t>Adaboost</a:t>
                      </a:r>
                      <a:r>
                        <a:rPr lang="en-US" dirty="0"/>
                        <a:t>(500 levels)</a:t>
                      </a:r>
                    </a:p>
                  </a:txBody>
                  <a:tcPr>
                    <a:solidFill>
                      <a:schemeClr val="accent2"/>
                    </a:solidFill>
                  </a:tcPr>
                </a:tc>
                <a:extLst>
                  <a:ext uri="{0D108BD9-81ED-4DB2-BD59-A6C34878D82A}">
                    <a16:rowId xmlns:a16="http://schemas.microsoft.com/office/drawing/2014/main" val="464914031"/>
                  </a:ext>
                </a:extLst>
              </a:tr>
              <a:tr h="559584">
                <a:tc>
                  <a:txBody>
                    <a:bodyPr/>
                    <a:lstStyle/>
                    <a:p>
                      <a:r>
                        <a:rPr lang="en-US" dirty="0">
                          <a:solidFill>
                            <a:schemeClr val="bg1"/>
                          </a:solidFill>
                        </a:rPr>
                        <a:t>score</a:t>
                      </a:r>
                    </a:p>
                  </a:txBody>
                  <a:tcPr>
                    <a:solidFill>
                      <a:schemeClr val="accent2"/>
                    </a:solidFill>
                  </a:tcPr>
                </a:tc>
                <a:tc>
                  <a:txBody>
                    <a:bodyPr/>
                    <a:lstStyle/>
                    <a:p>
                      <a:r>
                        <a:rPr lang="en-US" dirty="0"/>
                        <a:t>0.5</a:t>
                      </a:r>
                    </a:p>
                  </a:txBody>
                  <a:tcPr>
                    <a:solidFill>
                      <a:schemeClr val="accent2"/>
                    </a:solidFill>
                  </a:tcPr>
                </a:tc>
                <a:tc>
                  <a:txBody>
                    <a:bodyPr/>
                    <a:lstStyle/>
                    <a:p>
                      <a:r>
                        <a:rPr lang="en-US" dirty="0"/>
                        <a:t>0.53962</a:t>
                      </a:r>
                    </a:p>
                  </a:txBody>
                  <a:tcPr>
                    <a:solidFill>
                      <a:schemeClr val="accent2"/>
                    </a:solidFill>
                  </a:tcPr>
                </a:tc>
                <a:tc>
                  <a:txBody>
                    <a:bodyPr/>
                    <a:lstStyle/>
                    <a:p>
                      <a:r>
                        <a:rPr lang="en-US" dirty="0"/>
                        <a:t>0.80899</a:t>
                      </a:r>
                    </a:p>
                  </a:txBody>
                  <a:tcPr>
                    <a:solidFill>
                      <a:schemeClr val="accent2"/>
                    </a:solidFill>
                  </a:tcPr>
                </a:tc>
                <a:tc>
                  <a:txBody>
                    <a:bodyPr/>
                    <a:lstStyle/>
                    <a:p>
                      <a:r>
                        <a:rPr lang="en-US" dirty="0"/>
                        <a:t>0.83138</a:t>
                      </a:r>
                    </a:p>
                  </a:txBody>
                  <a:tcPr>
                    <a:solidFill>
                      <a:schemeClr val="accent2"/>
                    </a:solidFill>
                  </a:tcPr>
                </a:tc>
                <a:tc>
                  <a:txBody>
                    <a:bodyPr/>
                    <a:lstStyle/>
                    <a:p>
                      <a:r>
                        <a:rPr lang="en-US" dirty="0"/>
                        <a:t>0.95611</a:t>
                      </a:r>
                    </a:p>
                  </a:txBody>
                  <a:tcPr>
                    <a:solidFill>
                      <a:schemeClr val="accent2"/>
                    </a:solidFill>
                  </a:tcPr>
                </a:tc>
                <a:extLst>
                  <a:ext uri="{0D108BD9-81ED-4DB2-BD59-A6C34878D82A}">
                    <a16:rowId xmlns:a16="http://schemas.microsoft.com/office/drawing/2014/main" val="2779196544"/>
                  </a:ext>
                </a:extLst>
              </a:tr>
            </a:tbl>
          </a:graphicData>
        </a:graphic>
      </p:graphicFrame>
    </p:spTree>
    <p:extLst>
      <p:ext uri="{BB962C8B-B14F-4D97-AF65-F5344CB8AC3E}">
        <p14:creationId xmlns:p14="http://schemas.microsoft.com/office/powerpoint/2010/main" val="288402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err="1"/>
              <a:t>Adaboost</a:t>
            </a:r>
            <a:r>
              <a:rPr lang="en-US" altLang="zh-CN" dirty="0"/>
              <a:t> implementation</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10515600" cy="1078399"/>
          </a:xfrm>
        </p:spPr>
        <p:txBody>
          <a:bodyPr>
            <a:normAutofit fontScale="85000" lnSpcReduction="10000"/>
          </a:bodyPr>
          <a:lstStyle/>
          <a:p>
            <a:pPr marL="0" indent="0">
              <a:buNone/>
            </a:pPr>
            <a:r>
              <a:rPr lang="en-US" sz="2000" dirty="0"/>
              <a:t>We used the first 10% of the entire data as testing data and used the rest as training data.</a:t>
            </a:r>
          </a:p>
          <a:p>
            <a:pPr marL="0" indent="0">
              <a:buNone/>
            </a:pPr>
            <a:r>
              <a:rPr lang="en-US" sz="2000" dirty="0"/>
              <a:t>We did not specify when to stop splitting decision tree of every level. </a:t>
            </a:r>
          </a:p>
          <a:p>
            <a:pPr marL="0" indent="0">
              <a:buNone/>
            </a:pPr>
            <a:r>
              <a:rPr lang="en-US" sz="2000" dirty="0"/>
              <a:t>We want to optimize a hyperparameter, number of levels, of </a:t>
            </a:r>
            <a:r>
              <a:rPr lang="en-US" sz="2000" dirty="0" err="1"/>
              <a:t>Adaboost</a:t>
            </a:r>
            <a:r>
              <a:rPr lang="en-US" sz="2000" dirty="0"/>
              <a:t>. The optimization process is shown as follows.</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8</a:t>
            </a:fld>
            <a:endParaRPr lang="en-US" dirty="0"/>
          </a:p>
        </p:txBody>
      </p:sp>
      <p:sp>
        <p:nvSpPr>
          <p:cNvPr id="8" name="TextBox 7">
            <a:extLst>
              <a:ext uri="{FF2B5EF4-FFF2-40B4-BE49-F238E27FC236}">
                <a16:creationId xmlns:a16="http://schemas.microsoft.com/office/drawing/2014/main" id="{CF9B7F73-6365-478B-90EA-DC44B8D247C2}"/>
              </a:ext>
            </a:extLst>
          </p:cNvPr>
          <p:cNvSpPr txBox="1"/>
          <p:nvPr/>
        </p:nvSpPr>
        <p:spPr>
          <a:xfrm>
            <a:off x="428816" y="6039544"/>
            <a:ext cx="6463693" cy="369332"/>
          </a:xfrm>
          <a:prstGeom prst="rect">
            <a:avLst/>
          </a:prstGeom>
          <a:noFill/>
        </p:spPr>
        <p:txBody>
          <a:bodyPr wrap="none" rtlCol="0">
            <a:spAutoFit/>
          </a:bodyPr>
          <a:lstStyle/>
          <a:p>
            <a:r>
              <a:rPr lang="en-US" altLang="zh-CN" dirty="0"/>
              <a:t>Figure A. Error of </a:t>
            </a:r>
            <a:r>
              <a:rPr lang="en-US" altLang="zh-CN" dirty="0" err="1"/>
              <a:t>Adaboost</a:t>
            </a:r>
            <a:r>
              <a:rPr lang="en-US" altLang="zh-CN" dirty="0"/>
              <a:t> with the number of its levels increasing</a:t>
            </a:r>
            <a:endParaRPr lang="zh-CN" altLang="en-US" dirty="0"/>
          </a:p>
        </p:txBody>
      </p:sp>
      <p:sp>
        <p:nvSpPr>
          <p:cNvPr id="10" name="TextBox 9">
            <a:extLst>
              <a:ext uri="{FF2B5EF4-FFF2-40B4-BE49-F238E27FC236}">
                <a16:creationId xmlns:a16="http://schemas.microsoft.com/office/drawing/2014/main" id="{4F78C0F5-87B3-4AF9-9A05-70F1864017EF}"/>
              </a:ext>
            </a:extLst>
          </p:cNvPr>
          <p:cNvSpPr txBox="1"/>
          <p:nvPr/>
        </p:nvSpPr>
        <p:spPr>
          <a:xfrm>
            <a:off x="6759209" y="2862853"/>
            <a:ext cx="5137182" cy="923330"/>
          </a:xfrm>
          <a:prstGeom prst="rect">
            <a:avLst/>
          </a:prstGeom>
          <a:noFill/>
        </p:spPr>
        <p:txBody>
          <a:bodyPr wrap="square" rtlCol="0">
            <a:spAutoFit/>
          </a:bodyPr>
          <a:lstStyle/>
          <a:p>
            <a:r>
              <a:rPr lang="en-US" altLang="zh-CN" dirty="0"/>
              <a:t>It is demonstrated that when the number of levels is larger than 1000, the error rate of </a:t>
            </a:r>
            <a:r>
              <a:rPr lang="en-US" altLang="zh-CN" dirty="0" err="1"/>
              <a:t>Adaboost</a:t>
            </a:r>
            <a:r>
              <a:rPr lang="en-US" altLang="zh-CN" dirty="0"/>
              <a:t> on testing data converges to about 3.5%.</a:t>
            </a:r>
            <a:endParaRPr lang="zh-CN" altLang="en-US" dirty="0"/>
          </a:p>
        </p:txBody>
      </p:sp>
      <p:pic>
        <p:nvPicPr>
          <p:cNvPr id="11" name="Picture 10">
            <a:extLst>
              <a:ext uri="{FF2B5EF4-FFF2-40B4-BE49-F238E27FC236}">
                <a16:creationId xmlns:a16="http://schemas.microsoft.com/office/drawing/2014/main" id="{1A7DF0F6-8863-4410-B477-DB4C738B4E9A}"/>
              </a:ext>
            </a:extLst>
          </p:cNvPr>
          <p:cNvPicPr>
            <a:picLocks noChangeAspect="1"/>
          </p:cNvPicPr>
          <p:nvPr/>
        </p:nvPicPr>
        <p:blipFill>
          <a:blip r:embed="rId2"/>
          <a:stretch>
            <a:fillRect/>
          </a:stretch>
        </p:blipFill>
        <p:spPr>
          <a:xfrm>
            <a:off x="6671380" y="4940638"/>
            <a:ext cx="5399619" cy="1024144"/>
          </a:xfrm>
          <a:prstGeom prst="rect">
            <a:avLst/>
          </a:prstGeom>
        </p:spPr>
      </p:pic>
      <p:sp>
        <p:nvSpPr>
          <p:cNvPr id="12" name="TextBox 11">
            <a:extLst>
              <a:ext uri="{FF2B5EF4-FFF2-40B4-BE49-F238E27FC236}">
                <a16:creationId xmlns:a16="http://schemas.microsoft.com/office/drawing/2014/main" id="{5C625332-0D8B-42CF-BDC9-CAF749BA72A3}"/>
              </a:ext>
            </a:extLst>
          </p:cNvPr>
          <p:cNvSpPr txBox="1"/>
          <p:nvPr/>
        </p:nvSpPr>
        <p:spPr>
          <a:xfrm>
            <a:off x="6759209" y="3961759"/>
            <a:ext cx="5311790" cy="923330"/>
          </a:xfrm>
          <a:prstGeom prst="rect">
            <a:avLst/>
          </a:prstGeom>
          <a:noFill/>
        </p:spPr>
        <p:txBody>
          <a:bodyPr wrap="square" rtlCol="0">
            <a:spAutoFit/>
          </a:bodyPr>
          <a:lstStyle/>
          <a:p>
            <a:r>
              <a:rPr lang="en-US" altLang="zh-CN" dirty="0"/>
              <a:t>Based on the conclusion above, we apply 2000-level </a:t>
            </a:r>
            <a:r>
              <a:rPr lang="en-US" altLang="zh-CN" dirty="0" err="1"/>
              <a:t>Adaboost</a:t>
            </a:r>
            <a:r>
              <a:rPr lang="en-US" altLang="zh-CN" dirty="0"/>
              <a:t> to the test data provided by Kaggle (unlabeled) and got the following score.</a:t>
            </a:r>
            <a:endParaRPr lang="zh-CN" altLang="en-US" dirty="0"/>
          </a:p>
        </p:txBody>
      </p:sp>
      <p:pic>
        <p:nvPicPr>
          <p:cNvPr id="13" name="Picture 12">
            <a:extLst>
              <a:ext uri="{FF2B5EF4-FFF2-40B4-BE49-F238E27FC236}">
                <a16:creationId xmlns:a16="http://schemas.microsoft.com/office/drawing/2014/main" id="{14B20B59-0AD2-4A2C-9FB1-769566A4FA46}"/>
              </a:ext>
            </a:extLst>
          </p:cNvPr>
          <p:cNvPicPr/>
          <p:nvPr/>
        </p:nvPicPr>
        <p:blipFill>
          <a:blip r:embed="rId3"/>
          <a:stretch>
            <a:fillRect/>
          </a:stretch>
        </p:blipFill>
        <p:spPr>
          <a:xfrm>
            <a:off x="715645" y="2904024"/>
            <a:ext cx="5731510" cy="3107055"/>
          </a:xfrm>
          <a:prstGeom prst="rect">
            <a:avLst/>
          </a:prstGeom>
        </p:spPr>
      </p:pic>
    </p:spTree>
    <p:extLst>
      <p:ext uri="{BB962C8B-B14F-4D97-AF65-F5344CB8AC3E}">
        <p14:creationId xmlns:p14="http://schemas.microsoft.com/office/powerpoint/2010/main" val="278379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9C49-EFD3-4C54-AA2A-4E45DC1A6D01}"/>
              </a:ext>
            </a:extLst>
          </p:cNvPr>
          <p:cNvSpPr>
            <a:spLocks noGrp="1"/>
          </p:cNvSpPr>
          <p:nvPr>
            <p:ph type="title"/>
          </p:nvPr>
        </p:nvSpPr>
        <p:spPr>
          <a:xfrm>
            <a:off x="407734" y="-2470"/>
            <a:ext cx="10515600" cy="1325563"/>
          </a:xfrm>
        </p:spPr>
        <p:txBody>
          <a:bodyPr/>
          <a:lstStyle/>
          <a:p>
            <a:r>
              <a:rPr lang="en-US" altLang="zh-CN" dirty="0" err="1"/>
              <a:t>Adaboost</a:t>
            </a:r>
            <a:r>
              <a:rPr lang="en-US" altLang="zh-CN" dirty="0"/>
              <a:t> implementation</a:t>
            </a:r>
            <a:endParaRPr lang="zh-CN" altLang="en-US" dirty="0"/>
          </a:p>
        </p:txBody>
      </p:sp>
      <p:sp>
        <p:nvSpPr>
          <p:cNvPr id="4" name="Date Placeholder 3">
            <a:extLst>
              <a:ext uri="{FF2B5EF4-FFF2-40B4-BE49-F238E27FC236}">
                <a16:creationId xmlns:a16="http://schemas.microsoft.com/office/drawing/2014/main" id="{3EB81531-11DC-4067-B212-C8EAE90267D3}"/>
              </a:ext>
            </a:extLst>
          </p:cNvPr>
          <p:cNvSpPr>
            <a:spLocks noGrp="1"/>
          </p:cNvSpPr>
          <p:nvPr>
            <p:ph type="dt" sz="half" idx="10"/>
          </p:nvPr>
        </p:nvSpPr>
        <p:spPr/>
        <p:txBody>
          <a:bodyPr/>
          <a:lstStyle/>
          <a:p>
            <a:fld id="{21583AF0-66E0-0B4F-A024-0928CE8FE395}" type="datetime1">
              <a:rPr lang="en-US" smtClean="0"/>
              <a:pPr/>
              <a:t>12/3/2019</a:t>
            </a:fld>
            <a:endParaRPr lang="en-US" dirty="0"/>
          </a:p>
        </p:txBody>
      </p:sp>
      <p:sp>
        <p:nvSpPr>
          <p:cNvPr id="5" name="Slide Number Placeholder 4">
            <a:extLst>
              <a:ext uri="{FF2B5EF4-FFF2-40B4-BE49-F238E27FC236}">
                <a16:creationId xmlns:a16="http://schemas.microsoft.com/office/drawing/2014/main" id="{B74FDC06-5364-4908-9696-5D817FC843CE}"/>
              </a:ext>
            </a:extLst>
          </p:cNvPr>
          <p:cNvSpPr>
            <a:spLocks noGrp="1"/>
          </p:cNvSpPr>
          <p:nvPr>
            <p:ph type="sldNum" sz="quarter" idx="12"/>
          </p:nvPr>
        </p:nvSpPr>
        <p:spPr/>
        <p:txBody>
          <a:bodyPr/>
          <a:lstStyle/>
          <a:p>
            <a:fld id="{1D01153E-6010-234A-B398-6C4EBB14CFA8}" type="slidenum">
              <a:rPr lang="en-US" smtClean="0"/>
              <a:pPr/>
              <a:t>9</a:t>
            </a:fld>
            <a:endParaRPr lang="en-US" dirty="0"/>
          </a:p>
        </p:txBody>
      </p:sp>
      <p:pic>
        <p:nvPicPr>
          <p:cNvPr id="7" name="Picture 6">
            <a:extLst>
              <a:ext uri="{FF2B5EF4-FFF2-40B4-BE49-F238E27FC236}">
                <a16:creationId xmlns:a16="http://schemas.microsoft.com/office/drawing/2014/main" id="{B4B92FCC-C422-4D41-9BFE-CAEA22688D02}"/>
              </a:ext>
            </a:extLst>
          </p:cNvPr>
          <p:cNvPicPr/>
          <p:nvPr/>
        </p:nvPicPr>
        <p:blipFill>
          <a:blip r:embed="rId2"/>
          <a:stretch>
            <a:fillRect/>
          </a:stretch>
        </p:blipFill>
        <p:spPr>
          <a:xfrm>
            <a:off x="183015" y="1281589"/>
            <a:ext cx="4375199" cy="4294822"/>
          </a:xfrm>
          <a:prstGeom prst="rect">
            <a:avLst/>
          </a:prstGeom>
        </p:spPr>
      </p:pic>
      <p:sp>
        <p:nvSpPr>
          <p:cNvPr id="9" name="TextBox 8">
            <a:extLst>
              <a:ext uri="{FF2B5EF4-FFF2-40B4-BE49-F238E27FC236}">
                <a16:creationId xmlns:a16="http://schemas.microsoft.com/office/drawing/2014/main" id="{B51E6D4D-4470-4853-9BBD-156DEE208706}"/>
              </a:ext>
            </a:extLst>
          </p:cNvPr>
          <p:cNvSpPr txBox="1"/>
          <p:nvPr/>
        </p:nvSpPr>
        <p:spPr>
          <a:xfrm>
            <a:off x="71438" y="5626832"/>
            <a:ext cx="4572000" cy="923330"/>
          </a:xfrm>
          <a:prstGeom prst="rect">
            <a:avLst/>
          </a:prstGeom>
          <a:noFill/>
        </p:spPr>
        <p:txBody>
          <a:bodyPr wrap="square" rtlCol="0">
            <a:spAutoFit/>
          </a:bodyPr>
          <a:lstStyle/>
          <a:p>
            <a:r>
              <a:rPr lang="en-US" altLang="zh-CN" dirty="0"/>
              <a:t>Figure A. Confusion matrix when we apply 10000-level </a:t>
            </a:r>
            <a:r>
              <a:rPr lang="en-US" altLang="zh-CN" dirty="0" err="1"/>
              <a:t>adaboost</a:t>
            </a:r>
            <a:r>
              <a:rPr lang="en-US" altLang="zh-CN" dirty="0"/>
              <a:t> tree to testing data (first 10% of labeled data) </a:t>
            </a:r>
            <a:endParaRPr lang="zh-CN" altLang="en-US" dirty="0"/>
          </a:p>
        </p:txBody>
      </p:sp>
      <p:grpSp>
        <p:nvGrpSpPr>
          <p:cNvPr id="6" name="Group 5">
            <a:extLst>
              <a:ext uri="{FF2B5EF4-FFF2-40B4-BE49-F238E27FC236}">
                <a16:creationId xmlns:a16="http://schemas.microsoft.com/office/drawing/2014/main" id="{CEC8C634-D50C-42D0-9A51-709F5176FA69}"/>
              </a:ext>
            </a:extLst>
          </p:cNvPr>
          <p:cNvGrpSpPr/>
          <p:nvPr/>
        </p:nvGrpSpPr>
        <p:grpSpPr>
          <a:xfrm>
            <a:off x="4739693" y="1052675"/>
            <a:ext cx="4632305" cy="2787046"/>
            <a:chOff x="6077197" y="-121172"/>
            <a:chExt cx="5178489" cy="2856916"/>
          </a:xfrm>
        </p:grpSpPr>
        <p:sp>
          <p:nvSpPr>
            <p:cNvPr id="11" name="TextBox 10">
              <a:extLst>
                <a:ext uri="{FF2B5EF4-FFF2-40B4-BE49-F238E27FC236}">
                  <a16:creationId xmlns:a16="http://schemas.microsoft.com/office/drawing/2014/main" id="{0174CB71-84EF-459B-B0AC-50CDE3F61404}"/>
                </a:ext>
              </a:extLst>
            </p:cNvPr>
            <p:cNvSpPr txBox="1"/>
            <p:nvPr/>
          </p:nvSpPr>
          <p:spPr>
            <a:xfrm>
              <a:off x="6451590" y="2366412"/>
              <a:ext cx="4086119" cy="369332"/>
            </a:xfrm>
            <a:prstGeom prst="rect">
              <a:avLst/>
            </a:prstGeom>
            <a:noFill/>
          </p:spPr>
          <p:txBody>
            <a:bodyPr wrap="none" rtlCol="0">
              <a:spAutoFit/>
            </a:bodyPr>
            <a:lstStyle/>
            <a:p>
              <a:r>
                <a:rPr lang="en-US" altLang="zh-CN" dirty="0"/>
                <a:t>Figure A. Alpha of every level in </a:t>
              </a:r>
              <a:r>
                <a:rPr lang="en-US" altLang="zh-CN" dirty="0" err="1"/>
                <a:t>Adaboost</a:t>
              </a:r>
              <a:endParaRPr lang="zh-CN" altLang="en-US" dirty="0"/>
            </a:p>
          </p:txBody>
        </p:sp>
        <p:pic>
          <p:nvPicPr>
            <p:cNvPr id="16" name="Picture 15">
              <a:extLst>
                <a:ext uri="{FF2B5EF4-FFF2-40B4-BE49-F238E27FC236}">
                  <a16:creationId xmlns:a16="http://schemas.microsoft.com/office/drawing/2014/main" id="{CD25C0D4-1421-41DF-A08A-129D5B6170DF}"/>
                </a:ext>
              </a:extLst>
            </p:cNvPr>
            <p:cNvPicPr/>
            <p:nvPr/>
          </p:nvPicPr>
          <p:blipFill>
            <a:blip r:embed="rId3"/>
            <a:stretch>
              <a:fillRect/>
            </a:stretch>
          </p:blipFill>
          <p:spPr>
            <a:xfrm>
              <a:off x="6077197" y="-121172"/>
              <a:ext cx="5178489" cy="2522501"/>
            </a:xfrm>
            <a:prstGeom prst="rect">
              <a:avLst/>
            </a:prstGeom>
          </p:spPr>
        </p:pic>
      </p:grpSp>
      <p:grpSp>
        <p:nvGrpSpPr>
          <p:cNvPr id="3" name="Group 2">
            <a:extLst>
              <a:ext uri="{FF2B5EF4-FFF2-40B4-BE49-F238E27FC236}">
                <a16:creationId xmlns:a16="http://schemas.microsoft.com/office/drawing/2014/main" id="{CF32348B-D2B5-4D33-8279-45CC4414A6B4}"/>
              </a:ext>
            </a:extLst>
          </p:cNvPr>
          <p:cNvGrpSpPr/>
          <p:nvPr/>
        </p:nvGrpSpPr>
        <p:grpSpPr>
          <a:xfrm>
            <a:off x="4523246" y="3894410"/>
            <a:ext cx="5065196" cy="2915742"/>
            <a:chOff x="3352885" y="3205482"/>
            <a:chExt cx="6711473" cy="4064778"/>
          </a:xfrm>
        </p:grpSpPr>
        <p:sp>
          <p:nvSpPr>
            <p:cNvPr id="14" name="TextBox 13">
              <a:extLst>
                <a:ext uri="{FF2B5EF4-FFF2-40B4-BE49-F238E27FC236}">
                  <a16:creationId xmlns:a16="http://schemas.microsoft.com/office/drawing/2014/main" id="{F8057050-29BA-40EE-82A7-C4BE5D84D29A}"/>
                </a:ext>
              </a:extLst>
            </p:cNvPr>
            <p:cNvSpPr txBox="1"/>
            <p:nvPr/>
          </p:nvSpPr>
          <p:spPr>
            <a:xfrm>
              <a:off x="3352885" y="6369223"/>
              <a:ext cx="6711473" cy="901037"/>
            </a:xfrm>
            <a:prstGeom prst="rect">
              <a:avLst/>
            </a:prstGeom>
            <a:noFill/>
          </p:spPr>
          <p:txBody>
            <a:bodyPr wrap="square" rtlCol="0">
              <a:spAutoFit/>
            </a:bodyPr>
            <a:lstStyle/>
            <a:p>
              <a:r>
                <a:rPr lang="en-US" altLang="zh-CN" dirty="0"/>
                <a:t>Figure A. Error rate when we apply every level of </a:t>
              </a:r>
              <a:r>
                <a:rPr lang="en-US" altLang="zh-CN" dirty="0" err="1"/>
                <a:t>Adaboost</a:t>
              </a:r>
              <a:r>
                <a:rPr lang="en-US" altLang="zh-CN" dirty="0"/>
                <a:t> to testing data (first 10% of labeled data) </a:t>
              </a:r>
              <a:endParaRPr lang="zh-CN" altLang="en-US" dirty="0"/>
            </a:p>
          </p:txBody>
        </p:sp>
        <p:pic>
          <p:nvPicPr>
            <p:cNvPr id="17" name="Picture 16">
              <a:extLst>
                <a:ext uri="{FF2B5EF4-FFF2-40B4-BE49-F238E27FC236}">
                  <a16:creationId xmlns:a16="http://schemas.microsoft.com/office/drawing/2014/main" id="{F1034A49-8C2C-45FF-BE1C-BCE7FBFCA778}"/>
                </a:ext>
              </a:extLst>
            </p:cNvPr>
            <p:cNvPicPr/>
            <p:nvPr/>
          </p:nvPicPr>
          <p:blipFill>
            <a:blip r:embed="rId4"/>
            <a:stretch>
              <a:fillRect/>
            </a:stretch>
          </p:blipFill>
          <p:spPr>
            <a:xfrm>
              <a:off x="3842868" y="3205482"/>
              <a:ext cx="5731510" cy="3132455"/>
            </a:xfrm>
            <a:prstGeom prst="rect">
              <a:avLst/>
            </a:prstGeom>
          </p:spPr>
        </p:pic>
      </p:grpSp>
      <p:sp>
        <p:nvSpPr>
          <p:cNvPr id="8" name="TextBox 7">
            <a:extLst>
              <a:ext uri="{FF2B5EF4-FFF2-40B4-BE49-F238E27FC236}">
                <a16:creationId xmlns:a16="http://schemas.microsoft.com/office/drawing/2014/main" id="{A69B3942-362E-4987-802D-FF6DEDE7ED62}"/>
              </a:ext>
            </a:extLst>
          </p:cNvPr>
          <p:cNvSpPr txBox="1"/>
          <p:nvPr/>
        </p:nvSpPr>
        <p:spPr>
          <a:xfrm>
            <a:off x="9516192" y="2573185"/>
            <a:ext cx="2591566" cy="3139321"/>
          </a:xfrm>
          <a:prstGeom prst="rect">
            <a:avLst/>
          </a:prstGeom>
          <a:noFill/>
        </p:spPr>
        <p:txBody>
          <a:bodyPr wrap="square" rtlCol="0">
            <a:spAutoFit/>
          </a:bodyPr>
          <a:lstStyle/>
          <a:p>
            <a:r>
              <a:rPr lang="en-US" altLang="zh-CN" dirty="0"/>
              <a:t>We can see that alpha fluctuated around 3, and error rate of a single level of </a:t>
            </a:r>
            <a:r>
              <a:rPr lang="en-US" altLang="zh-CN" dirty="0" err="1"/>
              <a:t>Adaboost</a:t>
            </a:r>
            <a:r>
              <a:rPr lang="en-US" altLang="zh-CN" dirty="0"/>
              <a:t> on test data (first 10% of labeled data) fluctuated around 0.3.</a:t>
            </a:r>
          </a:p>
          <a:p>
            <a:endParaRPr lang="en-US" altLang="zh-CN" dirty="0"/>
          </a:p>
          <a:p>
            <a:r>
              <a:rPr lang="en-US" altLang="zh-CN" dirty="0"/>
              <a:t>After 10000 levels, the accuracy of weighted vote of each level is 96.6%.</a:t>
            </a:r>
            <a:endParaRPr lang="zh-CN" altLang="en-US" dirty="0"/>
          </a:p>
        </p:txBody>
      </p:sp>
    </p:spTree>
    <p:extLst>
      <p:ext uri="{BB962C8B-B14F-4D97-AF65-F5344CB8AC3E}">
        <p14:creationId xmlns:p14="http://schemas.microsoft.com/office/powerpoint/2010/main" val="234223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{EF680AD4-CC10-7042-B3B4-4EA7E755F0EA}tf16401378</Template>
  <TotalTime>980</TotalTime>
  <Words>703</Words>
  <Application>Microsoft Office PowerPoint</Application>
  <PresentationFormat>Widescreen</PresentationFormat>
  <Paragraphs>90</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Microsoft YaHei</vt:lpstr>
      <vt:lpstr>Arial</vt:lpstr>
      <vt:lpstr>Calibri</vt:lpstr>
      <vt:lpstr>Calibri Light</vt:lpstr>
      <vt:lpstr>Office Theme</vt:lpstr>
      <vt:lpstr>Eye Blinking Prediction using electroencephalography(EEG)</vt:lpstr>
      <vt:lpstr>Introduction</vt:lpstr>
      <vt:lpstr>Method – Feature Selective(FS)</vt:lpstr>
      <vt:lpstr>Method – FS with single decision tree</vt:lpstr>
      <vt:lpstr>Experiments</vt:lpstr>
      <vt:lpstr>Experiments</vt:lpstr>
      <vt:lpstr>Test in Kaggle</vt:lpstr>
      <vt:lpstr>Adaboost implementation</vt:lpstr>
      <vt:lpstr>Adaboost implementation</vt:lpstr>
      <vt:lpstr>Conclusions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Zou, Yao</dc:creator>
  <cp:lastModifiedBy>Zuchen Zhang</cp:lastModifiedBy>
  <cp:revision>74</cp:revision>
  <dcterms:created xsi:type="dcterms:W3CDTF">2019-12-01T13:44:57Z</dcterms:created>
  <dcterms:modified xsi:type="dcterms:W3CDTF">2019-12-03T06:02:28Z</dcterms:modified>
</cp:coreProperties>
</file>