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44"/>
  </p:notesMasterIdLst>
  <p:handoutMasterIdLst>
    <p:handoutMasterId r:id="rId45"/>
  </p:handoutMasterIdLst>
  <p:sldIdLst>
    <p:sldId id="655" r:id="rId2"/>
    <p:sldId id="341" r:id="rId3"/>
    <p:sldId id="306" r:id="rId4"/>
    <p:sldId id="296" r:id="rId5"/>
    <p:sldId id="259" r:id="rId6"/>
    <p:sldId id="295" r:id="rId7"/>
    <p:sldId id="346" r:id="rId8"/>
    <p:sldId id="355" r:id="rId9"/>
    <p:sldId id="360" r:id="rId10"/>
    <p:sldId id="660" r:id="rId11"/>
    <p:sldId id="658" r:id="rId12"/>
    <p:sldId id="661" r:id="rId13"/>
    <p:sldId id="662" r:id="rId14"/>
    <p:sldId id="679" r:id="rId15"/>
    <p:sldId id="663" r:id="rId16"/>
    <p:sldId id="664" r:id="rId17"/>
    <p:sldId id="669" r:id="rId18"/>
    <p:sldId id="659" r:id="rId19"/>
    <p:sldId id="670" r:id="rId20"/>
    <p:sldId id="671" r:id="rId21"/>
    <p:sldId id="672" r:id="rId22"/>
    <p:sldId id="673" r:id="rId23"/>
    <p:sldId id="674" r:id="rId24"/>
    <p:sldId id="675" r:id="rId25"/>
    <p:sldId id="676" r:id="rId26"/>
    <p:sldId id="677" r:id="rId27"/>
    <p:sldId id="680" r:id="rId28"/>
    <p:sldId id="665" r:id="rId29"/>
    <p:sldId id="666" r:id="rId30"/>
    <p:sldId id="668" r:id="rId31"/>
    <p:sldId id="678" r:id="rId32"/>
    <p:sldId id="261" r:id="rId33"/>
    <p:sldId id="361" r:id="rId34"/>
    <p:sldId id="657" r:id="rId35"/>
    <p:sldId id="682" r:id="rId36"/>
    <p:sldId id="681" r:id="rId37"/>
    <p:sldId id="683" r:id="rId38"/>
    <p:sldId id="684" r:id="rId39"/>
    <p:sldId id="686" r:id="rId40"/>
    <p:sldId id="685" r:id="rId41"/>
    <p:sldId id="279" r:id="rId42"/>
    <p:sldId id="656" r:id="rId43"/>
  </p:sldIdLst>
  <p:sldSz cx="9144000" cy="6858000" type="screen4x3"/>
  <p:notesSz cx="6877050" cy="100028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 ABDELLAOUI said" initials="EAs" lastIdx="1" clrIdx="0">
    <p:extLst>
      <p:ext uri="{19B8F6BF-5375-455C-9EA6-DF929625EA0E}">
        <p15:presenceInfo xmlns:p15="http://schemas.microsoft.com/office/powerpoint/2012/main" userId="92cf046e45f80b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FF9933"/>
    <a:srgbClr val="C0504D"/>
    <a:srgbClr val="C05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86201" autoAdjust="0"/>
  </p:normalViewPr>
  <p:slideViewPr>
    <p:cSldViewPr>
      <p:cViewPr varScale="1">
        <p:scale>
          <a:sx n="77" d="100"/>
          <a:sy n="77" d="100"/>
        </p:scale>
        <p:origin x="1829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A3681B-77C7-44EB-A2D5-837234ED2B93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</dgm:pt>
    <dgm:pt modelId="{F165A2F6-3B97-4B9C-A637-E7898B152FF3}">
      <dgm:prSet phldrT="[Texte]"/>
      <dgm:spPr/>
      <dgm:t>
        <a:bodyPr/>
        <a:lstStyle/>
        <a:p>
          <a:r>
            <a:rPr lang="fr-FR" dirty="0"/>
            <a:t>Introduction à la méthode d’invocation distante.</a:t>
          </a:r>
        </a:p>
      </dgm:t>
    </dgm:pt>
    <dgm:pt modelId="{AD87E113-A746-4512-8ED6-936E2598A14E}" type="parTrans" cxnId="{80D26A54-86E2-4B1E-BA3A-4588148D88DC}">
      <dgm:prSet/>
      <dgm:spPr/>
      <dgm:t>
        <a:bodyPr/>
        <a:lstStyle/>
        <a:p>
          <a:endParaRPr lang="fr-FR"/>
        </a:p>
      </dgm:t>
    </dgm:pt>
    <dgm:pt modelId="{73D44B98-62D1-4605-93C9-E20DCAAE6226}" type="sibTrans" cxnId="{80D26A54-86E2-4B1E-BA3A-4588148D88DC}">
      <dgm:prSet/>
      <dgm:spPr/>
      <dgm:t>
        <a:bodyPr/>
        <a:lstStyle/>
        <a:p>
          <a:endParaRPr lang="fr-FR"/>
        </a:p>
      </dgm:t>
    </dgm:pt>
    <dgm:pt modelId="{CF66DCB8-1709-408E-B9C2-6D6B4A413BD4}">
      <dgm:prSet phldrT="[Texte]"/>
      <dgm:spPr/>
      <dgm:t>
        <a:bodyPr/>
        <a:lstStyle/>
        <a:p>
          <a:r>
            <a:rPr lang="fr-FR" dirty="0"/>
            <a:t>L’architecture RMI.</a:t>
          </a:r>
        </a:p>
      </dgm:t>
    </dgm:pt>
    <dgm:pt modelId="{7F0A01A6-C649-48FF-9419-E8CBFE6577BC}" type="parTrans" cxnId="{B77677F1-2C2B-4216-95C5-113FAB042908}">
      <dgm:prSet/>
      <dgm:spPr/>
      <dgm:t>
        <a:bodyPr/>
        <a:lstStyle/>
        <a:p>
          <a:endParaRPr lang="fr-FR"/>
        </a:p>
      </dgm:t>
    </dgm:pt>
    <dgm:pt modelId="{9F18D3CD-3795-4C67-9967-72300C8DE371}" type="sibTrans" cxnId="{B77677F1-2C2B-4216-95C5-113FAB042908}">
      <dgm:prSet/>
      <dgm:spPr/>
      <dgm:t>
        <a:bodyPr/>
        <a:lstStyle/>
        <a:p>
          <a:endParaRPr lang="fr-FR"/>
        </a:p>
      </dgm:t>
    </dgm:pt>
    <dgm:pt modelId="{1D15D697-5732-4CDF-AC2B-06174732C768}">
      <dgm:prSet/>
      <dgm:spPr/>
      <dgm:t>
        <a:bodyPr/>
        <a:lstStyle/>
        <a:p>
          <a:r>
            <a:rPr lang="fr-FR" dirty="0"/>
            <a:t> </a:t>
          </a:r>
          <a:r>
            <a:rPr lang="en-US" dirty="0">
              <a:latin typeface="+mj-lt"/>
            </a:rPr>
            <a:t>Applications distribu</a:t>
          </a:r>
          <a:r>
            <a:rPr lang="fr-FR" dirty="0">
              <a:latin typeface="+mj-lt"/>
            </a:rPr>
            <a:t>ées. </a:t>
          </a:r>
        </a:p>
      </dgm:t>
    </dgm:pt>
    <dgm:pt modelId="{2BDC8FE5-7CC7-42D2-9708-E510AE1A6E0C}" type="parTrans" cxnId="{EE8F9AA9-B469-41A0-AACC-DD89C9C07041}">
      <dgm:prSet/>
      <dgm:spPr/>
      <dgm:t>
        <a:bodyPr/>
        <a:lstStyle/>
        <a:p>
          <a:endParaRPr lang="fr-FR"/>
        </a:p>
      </dgm:t>
    </dgm:pt>
    <dgm:pt modelId="{DA19216D-063F-471C-A463-D0BF5C6E3E43}" type="sibTrans" cxnId="{EE8F9AA9-B469-41A0-AACC-DD89C9C07041}">
      <dgm:prSet/>
      <dgm:spPr/>
      <dgm:t>
        <a:bodyPr/>
        <a:lstStyle/>
        <a:p>
          <a:endParaRPr lang="fr-FR"/>
        </a:p>
      </dgm:t>
    </dgm:pt>
    <dgm:pt modelId="{EBE58AB2-A4CE-4122-8631-BF1A5930A0E4}">
      <dgm:prSet/>
      <dgm:spPr/>
      <dgm:t>
        <a:bodyPr/>
        <a:lstStyle/>
        <a:p>
          <a:r>
            <a:rPr lang="fr-FR" dirty="0">
              <a:solidFill>
                <a:schemeClr val="tx1"/>
              </a:solidFill>
            </a:rPr>
            <a:t> Stub &amp; Skeleton.</a:t>
          </a:r>
        </a:p>
      </dgm:t>
    </dgm:pt>
    <dgm:pt modelId="{1A656C3C-9B81-408A-B4D5-C0A173C6792F}" type="sibTrans" cxnId="{41D3836B-FC9D-499A-9A3B-D108319B6F65}">
      <dgm:prSet/>
      <dgm:spPr/>
      <dgm:t>
        <a:bodyPr/>
        <a:lstStyle/>
        <a:p>
          <a:endParaRPr lang="fr-FR"/>
        </a:p>
      </dgm:t>
    </dgm:pt>
    <dgm:pt modelId="{39C266AC-487A-4242-937E-87D85FA6323E}" type="parTrans" cxnId="{41D3836B-FC9D-499A-9A3B-D108319B6F65}">
      <dgm:prSet/>
      <dgm:spPr/>
      <dgm:t>
        <a:bodyPr/>
        <a:lstStyle/>
        <a:p>
          <a:endParaRPr lang="fr-FR"/>
        </a:p>
      </dgm:t>
    </dgm:pt>
    <dgm:pt modelId="{ACD23B2F-5834-43DC-A300-34AE37EB5DAE}">
      <dgm:prSet/>
      <dgm:spPr/>
      <dgm:t>
        <a:bodyPr/>
        <a:lstStyle/>
        <a:p>
          <a:r>
            <a:rPr lang="fr-FR" dirty="0">
              <a:solidFill>
                <a:schemeClr val="tx1"/>
              </a:solidFill>
            </a:rPr>
            <a:t> Remote Reference Layer (Annuaire RMIREGISTRY).</a:t>
          </a:r>
        </a:p>
      </dgm:t>
    </dgm:pt>
    <dgm:pt modelId="{FFC11212-BFD8-448C-89FA-0A3CEF98238B}" type="parTrans" cxnId="{64527AF9-6A2C-4AB5-9637-6944B5BB7704}">
      <dgm:prSet/>
      <dgm:spPr/>
      <dgm:t>
        <a:bodyPr/>
        <a:lstStyle/>
        <a:p>
          <a:endParaRPr lang="fr-FR"/>
        </a:p>
      </dgm:t>
    </dgm:pt>
    <dgm:pt modelId="{F143429A-3E0F-4357-8ADD-B9A8077D123F}" type="sibTrans" cxnId="{64527AF9-6A2C-4AB5-9637-6944B5BB7704}">
      <dgm:prSet/>
      <dgm:spPr/>
      <dgm:t>
        <a:bodyPr/>
        <a:lstStyle/>
        <a:p>
          <a:endParaRPr lang="fr-FR"/>
        </a:p>
      </dgm:t>
    </dgm:pt>
    <dgm:pt modelId="{93069A51-BEF1-49C5-8FAA-7DA3B455A092}">
      <dgm:prSet/>
      <dgm:spPr/>
      <dgm:t>
        <a:bodyPr/>
        <a:lstStyle/>
        <a:p>
          <a:r>
            <a:rPr lang="fr-FR"/>
            <a:t>Démarche RMI (approche pratique).</a:t>
          </a:r>
          <a:endParaRPr lang="fr-FR" dirty="0"/>
        </a:p>
      </dgm:t>
    </dgm:pt>
    <dgm:pt modelId="{5ABE30BA-B4AD-497F-9941-5A5999BB066F}" type="parTrans" cxnId="{0007D71C-FCA7-4727-925E-B25F0B2805D6}">
      <dgm:prSet/>
      <dgm:spPr/>
      <dgm:t>
        <a:bodyPr/>
        <a:lstStyle/>
        <a:p>
          <a:endParaRPr lang="fr-FR"/>
        </a:p>
      </dgm:t>
    </dgm:pt>
    <dgm:pt modelId="{1A985199-F127-4DDF-985A-49570F197576}" type="sibTrans" cxnId="{0007D71C-FCA7-4727-925E-B25F0B2805D6}">
      <dgm:prSet/>
      <dgm:spPr/>
      <dgm:t>
        <a:bodyPr/>
        <a:lstStyle/>
        <a:p>
          <a:endParaRPr lang="fr-FR"/>
        </a:p>
      </dgm:t>
    </dgm:pt>
    <dgm:pt modelId="{620CE4B3-9267-4475-871C-FC460260BB10}">
      <dgm:prSet/>
      <dgm:spPr/>
      <dgm:t>
        <a:bodyPr/>
        <a:lstStyle/>
        <a:p>
          <a:r>
            <a:rPr lang="fr-FR" dirty="0"/>
            <a:t> Réalisation de l’application.</a:t>
          </a:r>
        </a:p>
      </dgm:t>
    </dgm:pt>
    <dgm:pt modelId="{283C4ACE-9720-43E2-942D-B58B8A1FCDA4}" type="parTrans" cxnId="{20690B0E-E811-4BC9-8FD0-05C33922A3A0}">
      <dgm:prSet/>
      <dgm:spPr/>
      <dgm:t>
        <a:bodyPr/>
        <a:lstStyle/>
        <a:p>
          <a:endParaRPr lang="fr-FR"/>
        </a:p>
      </dgm:t>
    </dgm:pt>
    <dgm:pt modelId="{B8191636-0488-4A5A-B182-4B7B258CFC0D}" type="sibTrans" cxnId="{20690B0E-E811-4BC9-8FD0-05C33922A3A0}">
      <dgm:prSet/>
      <dgm:spPr/>
      <dgm:t>
        <a:bodyPr/>
        <a:lstStyle/>
        <a:p>
          <a:endParaRPr lang="fr-FR"/>
        </a:p>
      </dgm:t>
    </dgm:pt>
    <dgm:pt modelId="{6012DFAC-F4A4-4762-B2D9-B0FF7D6F61A8}">
      <dgm:prSet/>
      <dgm:spPr/>
      <dgm:t>
        <a:bodyPr/>
        <a:lstStyle/>
        <a:p>
          <a:r>
            <a:rPr lang="fr-FR" dirty="0"/>
            <a:t> Le fonctionnement de RMI.</a:t>
          </a:r>
        </a:p>
      </dgm:t>
    </dgm:pt>
    <dgm:pt modelId="{7A2EA6E0-A657-4628-A1F4-8EE065B3EA57}" type="parTrans" cxnId="{70230006-93EA-43CE-8EF6-E0C58CC923FC}">
      <dgm:prSet/>
      <dgm:spPr/>
      <dgm:t>
        <a:bodyPr/>
        <a:lstStyle/>
        <a:p>
          <a:endParaRPr lang="fr-FR"/>
        </a:p>
      </dgm:t>
    </dgm:pt>
    <dgm:pt modelId="{A5EA0846-40E3-4728-B472-C87E1807074D}" type="sibTrans" cxnId="{70230006-93EA-43CE-8EF6-E0C58CC923FC}">
      <dgm:prSet/>
      <dgm:spPr/>
      <dgm:t>
        <a:bodyPr/>
        <a:lstStyle/>
        <a:p>
          <a:endParaRPr lang="fr-FR"/>
        </a:p>
      </dgm:t>
    </dgm:pt>
    <dgm:pt modelId="{37E4D238-EE19-4A0B-8133-094B2DC956F5}">
      <dgm:prSet/>
      <dgm:spPr/>
      <dgm:t>
        <a:bodyPr/>
        <a:lstStyle/>
        <a:p>
          <a:r>
            <a:rPr lang="en-US" dirty="0" err="1"/>
            <a:t>Exercice</a:t>
          </a:r>
          <a:r>
            <a:rPr lang="en-US" dirty="0"/>
            <a:t> (TP).</a:t>
          </a:r>
          <a:endParaRPr lang="fr-FR" dirty="0"/>
        </a:p>
      </dgm:t>
    </dgm:pt>
    <dgm:pt modelId="{672A77E7-2D7F-418A-9024-8E3B96987E66}" type="parTrans" cxnId="{528D6B3D-05EC-4157-8D09-CE751194C536}">
      <dgm:prSet/>
      <dgm:spPr/>
      <dgm:t>
        <a:bodyPr/>
        <a:lstStyle/>
        <a:p>
          <a:endParaRPr lang="fr-FR"/>
        </a:p>
      </dgm:t>
    </dgm:pt>
    <dgm:pt modelId="{CD7A5E57-02AD-48CB-B75B-1C66DC71E401}" type="sibTrans" cxnId="{528D6B3D-05EC-4157-8D09-CE751194C536}">
      <dgm:prSet/>
      <dgm:spPr/>
      <dgm:t>
        <a:bodyPr/>
        <a:lstStyle/>
        <a:p>
          <a:endParaRPr lang="fr-FR"/>
        </a:p>
      </dgm:t>
    </dgm:pt>
    <dgm:pt modelId="{11C8A089-28D9-4EC1-8E17-2671CEE49AA9}">
      <dgm:prSet/>
      <dgm:spPr/>
      <dgm:t>
        <a:bodyPr/>
        <a:lstStyle/>
        <a:p>
          <a:r>
            <a:rPr lang="fr-FR" dirty="0">
              <a:solidFill>
                <a:schemeClr val="tx1"/>
              </a:solidFill>
            </a:rPr>
            <a:t> Couche de transport.</a:t>
          </a:r>
        </a:p>
      </dgm:t>
    </dgm:pt>
    <dgm:pt modelId="{A350D413-876C-4CCB-8EAD-7C7D17FD4972}" type="parTrans" cxnId="{E63E3F28-CC01-4F36-96A1-666F30C2187B}">
      <dgm:prSet/>
      <dgm:spPr/>
      <dgm:t>
        <a:bodyPr/>
        <a:lstStyle/>
        <a:p>
          <a:endParaRPr lang="fr-FR"/>
        </a:p>
      </dgm:t>
    </dgm:pt>
    <dgm:pt modelId="{A67D6A93-71EE-45D2-B465-81FD717EC81A}" type="sibTrans" cxnId="{E63E3F28-CC01-4F36-96A1-666F30C2187B}">
      <dgm:prSet/>
      <dgm:spPr/>
      <dgm:t>
        <a:bodyPr/>
        <a:lstStyle/>
        <a:p>
          <a:endParaRPr lang="fr-FR"/>
        </a:p>
      </dgm:t>
    </dgm:pt>
    <dgm:pt modelId="{5146A2BA-F129-444A-9599-86F9515DD83B}">
      <dgm:prSet/>
      <dgm:spPr/>
      <dgm:t>
        <a:bodyPr/>
        <a:lstStyle/>
        <a:p>
          <a:r>
            <a:rPr lang="fr-FR" dirty="0"/>
            <a:t> Le serveur RMI.</a:t>
          </a:r>
        </a:p>
      </dgm:t>
    </dgm:pt>
    <dgm:pt modelId="{EFBF9979-1FC9-40BC-BC31-47293F0CA43E}" type="parTrans" cxnId="{D00AB8FE-5BD1-4F55-A16A-5AE013652F21}">
      <dgm:prSet/>
      <dgm:spPr/>
      <dgm:t>
        <a:bodyPr/>
        <a:lstStyle/>
        <a:p>
          <a:endParaRPr lang="fr-FR"/>
        </a:p>
      </dgm:t>
    </dgm:pt>
    <dgm:pt modelId="{531BB134-107C-4921-8B7F-49D95EDBD55A}" type="sibTrans" cxnId="{D00AB8FE-5BD1-4F55-A16A-5AE013652F21}">
      <dgm:prSet/>
      <dgm:spPr/>
      <dgm:t>
        <a:bodyPr/>
        <a:lstStyle/>
        <a:p>
          <a:endParaRPr lang="fr-FR"/>
        </a:p>
      </dgm:t>
    </dgm:pt>
    <dgm:pt modelId="{94D89403-E0C2-4BBF-BA90-23F0C7B7E4D8}">
      <dgm:prSet/>
      <dgm:spPr/>
      <dgm:t>
        <a:bodyPr/>
        <a:lstStyle/>
        <a:p>
          <a:r>
            <a:rPr lang="fr-FR" dirty="0"/>
            <a:t> Le client RMI.</a:t>
          </a:r>
        </a:p>
      </dgm:t>
    </dgm:pt>
    <dgm:pt modelId="{65F31314-32FD-4BF7-9F05-B8B5D3B5AF4F}" type="parTrans" cxnId="{E4A6ACF9-39E7-47D5-8441-F9083D98C86E}">
      <dgm:prSet/>
      <dgm:spPr/>
      <dgm:t>
        <a:bodyPr/>
        <a:lstStyle/>
        <a:p>
          <a:endParaRPr lang="fr-FR"/>
        </a:p>
      </dgm:t>
    </dgm:pt>
    <dgm:pt modelId="{16F10847-56E0-4B06-BA5F-07CA9C26DA2F}" type="sibTrans" cxnId="{E4A6ACF9-39E7-47D5-8441-F9083D98C86E}">
      <dgm:prSet/>
      <dgm:spPr/>
      <dgm:t>
        <a:bodyPr/>
        <a:lstStyle/>
        <a:p>
          <a:endParaRPr lang="fr-FR"/>
        </a:p>
      </dgm:t>
    </dgm:pt>
    <dgm:pt modelId="{6D2CC38C-CF8F-4FDD-A592-5129D35A1075}">
      <dgm:prSet/>
      <dgm:spPr/>
      <dgm:t>
        <a:bodyPr/>
        <a:lstStyle/>
        <a:p>
          <a:r>
            <a:rPr lang="fr-FR" dirty="0"/>
            <a:t>Conclusion et perspective.</a:t>
          </a:r>
        </a:p>
      </dgm:t>
    </dgm:pt>
    <dgm:pt modelId="{423325F4-1A18-4BE4-9BAC-C4911C0ADD1E}" type="parTrans" cxnId="{BB3C7984-5D2A-4E39-89B5-0FD03A7600CD}">
      <dgm:prSet/>
      <dgm:spPr/>
      <dgm:t>
        <a:bodyPr/>
        <a:lstStyle/>
        <a:p>
          <a:endParaRPr lang="fr-FR"/>
        </a:p>
      </dgm:t>
    </dgm:pt>
    <dgm:pt modelId="{F648674D-26CB-46A7-81C9-922E6D5A6B41}" type="sibTrans" cxnId="{BB3C7984-5D2A-4E39-89B5-0FD03A7600CD}">
      <dgm:prSet/>
      <dgm:spPr/>
      <dgm:t>
        <a:bodyPr/>
        <a:lstStyle/>
        <a:p>
          <a:endParaRPr lang="fr-FR"/>
        </a:p>
      </dgm:t>
    </dgm:pt>
    <dgm:pt modelId="{0E8A629A-D869-4F88-9C60-5AC963D17181}">
      <dgm:prSet/>
      <dgm:spPr/>
      <dgm:t>
        <a:bodyPr/>
        <a:lstStyle/>
        <a:p>
          <a:r>
            <a:rPr lang="en-US" dirty="0"/>
            <a:t>Le </a:t>
          </a:r>
          <a:r>
            <a:rPr lang="en-US" dirty="0" err="1"/>
            <a:t>processus</a:t>
          </a:r>
          <a:r>
            <a:rPr lang="en-US" dirty="0"/>
            <a:t> RMI</a:t>
          </a:r>
          <a:endParaRPr lang="fr-FR" dirty="0"/>
        </a:p>
      </dgm:t>
    </dgm:pt>
    <dgm:pt modelId="{51EA2CFC-C0D2-4E3B-84C3-492E2E9C67AA}" type="parTrans" cxnId="{02F0891D-2974-43DB-BEEB-21796AE84FC0}">
      <dgm:prSet/>
      <dgm:spPr/>
      <dgm:t>
        <a:bodyPr/>
        <a:lstStyle/>
        <a:p>
          <a:endParaRPr lang="fr-FR"/>
        </a:p>
      </dgm:t>
    </dgm:pt>
    <dgm:pt modelId="{21CB4E42-8D45-4CA1-85C2-89B99B0F9024}" type="sibTrans" cxnId="{02F0891D-2974-43DB-BEEB-21796AE84FC0}">
      <dgm:prSet/>
      <dgm:spPr/>
      <dgm:t>
        <a:bodyPr/>
        <a:lstStyle/>
        <a:p>
          <a:endParaRPr lang="fr-FR"/>
        </a:p>
      </dgm:t>
    </dgm:pt>
    <dgm:pt modelId="{1FFE6D1B-B5BF-46A5-86B6-A7C0EDB86994}">
      <dgm:prSet/>
      <dgm:spPr/>
      <dgm:t>
        <a:bodyPr/>
        <a:lstStyle/>
        <a:p>
          <a:r>
            <a:rPr lang="fr-FR" dirty="0"/>
            <a:t>Problématique</a:t>
          </a:r>
          <a:endParaRPr lang="fr-FR" dirty="0">
            <a:latin typeface="+mj-lt"/>
          </a:endParaRPr>
        </a:p>
      </dgm:t>
    </dgm:pt>
    <dgm:pt modelId="{40CE08F7-5FA6-40E7-9993-2376BE458C73}" type="parTrans" cxnId="{E49E6E9F-D749-40F4-91CC-0E24D154A4A6}">
      <dgm:prSet/>
      <dgm:spPr/>
      <dgm:t>
        <a:bodyPr/>
        <a:lstStyle/>
        <a:p>
          <a:endParaRPr lang="fr-FR"/>
        </a:p>
      </dgm:t>
    </dgm:pt>
    <dgm:pt modelId="{65439E4A-7404-4483-B119-0510981FE830}" type="sibTrans" cxnId="{E49E6E9F-D749-40F4-91CC-0E24D154A4A6}">
      <dgm:prSet/>
      <dgm:spPr/>
      <dgm:t>
        <a:bodyPr/>
        <a:lstStyle/>
        <a:p>
          <a:endParaRPr lang="fr-FR"/>
        </a:p>
      </dgm:t>
    </dgm:pt>
    <dgm:pt modelId="{64CFA607-BADB-47D1-AB1B-070B075D485C}">
      <dgm:prSet/>
      <dgm:spPr/>
      <dgm:t>
        <a:bodyPr/>
        <a:lstStyle/>
        <a:p>
          <a:r>
            <a:rPr lang="fr-FR" dirty="0"/>
            <a:t>Lancement du serveur et l’exécution de l’application.</a:t>
          </a:r>
        </a:p>
      </dgm:t>
    </dgm:pt>
    <dgm:pt modelId="{9E7ED0E7-0DA4-4F5D-8CE3-028481EC7F65}" type="sibTrans" cxnId="{806A010B-E881-40BD-88C2-1D26D36BD91A}">
      <dgm:prSet/>
      <dgm:spPr/>
      <dgm:t>
        <a:bodyPr/>
        <a:lstStyle/>
        <a:p>
          <a:endParaRPr lang="fr-FR"/>
        </a:p>
      </dgm:t>
    </dgm:pt>
    <dgm:pt modelId="{85039E0E-A772-4B54-BB58-2A01A97FDAF8}" type="parTrans" cxnId="{806A010B-E881-40BD-88C2-1D26D36BD91A}">
      <dgm:prSet/>
      <dgm:spPr/>
      <dgm:t>
        <a:bodyPr/>
        <a:lstStyle/>
        <a:p>
          <a:endParaRPr lang="fr-FR"/>
        </a:p>
      </dgm:t>
    </dgm:pt>
    <dgm:pt modelId="{4DBF0555-D13D-482E-A9FD-9932DCE2C3E8}" type="pres">
      <dgm:prSet presAssocID="{4DA3681B-77C7-44EB-A2D5-837234ED2B93}" presName="linear" presStyleCnt="0">
        <dgm:presLayoutVars>
          <dgm:dir/>
          <dgm:animLvl val="lvl"/>
          <dgm:resizeHandles val="exact"/>
        </dgm:presLayoutVars>
      </dgm:prSet>
      <dgm:spPr/>
    </dgm:pt>
    <dgm:pt modelId="{BA3AA51B-B1FB-43D2-A9F4-A0E87CB1052E}" type="pres">
      <dgm:prSet presAssocID="{F165A2F6-3B97-4B9C-A637-E7898B152FF3}" presName="parentLin" presStyleCnt="0"/>
      <dgm:spPr/>
    </dgm:pt>
    <dgm:pt modelId="{06532F66-5625-4A9C-AA06-B5284F0E9B9D}" type="pres">
      <dgm:prSet presAssocID="{F165A2F6-3B97-4B9C-A637-E7898B152FF3}" presName="parentLeftMargin" presStyleLbl="node1" presStyleIdx="0" presStyleCnt="5"/>
      <dgm:spPr/>
      <dgm:t>
        <a:bodyPr/>
        <a:lstStyle/>
        <a:p>
          <a:endParaRPr lang="fr-FR"/>
        </a:p>
      </dgm:t>
    </dgm:pt>
    <dgm:pt modelId="{D49FA085-1F9D-4809-85F7-7F646218F5DC}" type="pres">
      <dgm:prSet presAssocID="{F165A2F6-3B97-4B9C-A637-E7898B152FF3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207E1E-82F2-48FC-B84C-EB5F8A1619AA}" type="pres">
      <dgm:prSet presAssocID="{F165A2F6-3B97-4B9C-A637-E7898B152FF3}" presName="negativeSpace" presStyleCnt="0"/>
      <dgm:spPr/>
    </dgm:pt>
    <dgm:pt modelId="{0125FF4E-10EC-4A97-96D3-B70B2D2DAEB1}" type="pres">
      <dgm:prSet presAssocID="{F165A2F6-3B97-4B9C-A637-E7898B152FF3}" presName="childText" presStyleLbl="conFgAcc1" presStyleIdx="0" presStyleCnt="5" custLinFactNeighborX="2285" custLinFactNeighborY="6761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EC92BF-6A9C-4C39-AF25-1ABE775DE683}" type="pres">
      <dgm:prSet presAssocID="{73D44B98-62D1-4605-93C9-E20DCAAE6226}" presName="spaceBetweenRectangles" presStyleCnt="0"/>
      <dgm:spPr/>
    </dgm:pt>
    <dgm:pt modelId="{784DE570-44CA-4A58-AFE3-5887AD452962}" type="pres">
      <dgm:prSet presAssocID="{CF66DCB8-1709-408E-B9C2-6D6B4A413BD4}" presName="parentLin" presStyleCnt="0"/>
      <dgm:spPr/>
    </dgm:pt>
    <dgm:pt modelId="{ADEE5FB1-547F-4650-B901-0221CA4B39C1}" type="pres">
      <dgm:prSet presAssocID="{CF66DCB8-1709-408E-B9C2-6D6B4A413BD4}" presName="parentLeftMargin" presStyleLbl="node1" presStyleIdx="0" presStyleCnt="5"/>
      <dgm:spPr/>
      <dgm:t>
        <a:bodyPr/>
        <a:lstStyle/>
        <a:p>
          <a:endParaRPr lang="fr-FR"/>
        </a:p>
      </dgm:t>
    </dgm:pt>
    <dgm:pt modelId="{BEC62330-1850-4732-BD3C-919056829658}" type="pres">
      <dgm:prSet presAssocID="{CF66DCB8-1709-408E-B9C2-6D6B4A413BD4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6E07EC4-C869-4081-8492-EB5B96AAA386}" type="pres">
      <dgm:prSet presAssocID="{CF66DCB8-1709-408E-B9C2-6D6B4A413BD4}" presName="negativeSpace" presStyleCnt="0"/>
      <dgm:spPr/>
    </dgm:pt>
    <dgm:pt modelId="{01EAA721-E649-47A5-B74E-DFC560574C15}" type="pres">
      <dgm:prSet presAssocID="{CF66DCB8-1709-408E-B9C2-6D6B4A413BD4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462C4FC-B7D4-4E67-A1A2-AB167E63E700}" type="pres">
      <dgm:prSet presAssocID="{9F18D3CD-3795-4C67-9967-72300C8DE371}" presName="spaceBetweenRectangles" presStyleCnt="0"/>
      <dgm:spPr/>
    </dgm:pt>
    <dgm:pt modelId="{062264A4-EED9-4F19-AC73-046D3747E333}" type="pres">
      <dgm:prSet presAssocID="{93069A51-BEF1-49C5-8FAA-7DA3B455A092}" presName="parentLin" presStyleCnt="0"/>
      <dgm:spPr/>
    </dgm:pt>
    <dgm:pt modelId="{EEA201EC-DDCA-4F94-A106-FDF2E7F09E78}" type="pres">
      <dgm:prSet presAssocID="{93069A51-BEF1-49C5-8FAA-7DA3B455A092}" presName="parentLeftMargin" presStyleLbl="node1" presStyleIdx="1" presStyleCnt="5"/>
      <dgm:spPr/>
      <dgm:t>
        <a:bodyPr/>
        <a:lstStyle/>
        <a:p>
          <a:endParaRPr lang="fr-FR"/>
        </a:p>
      </dgm:t>
    </dgm:pt>
    <dgm:pt modelId="{D2867DBD-AE2C-4F7C-AF76-EBCF8C1BFFFB}" type="pres">
      <dgm:prSet presAssocID="{93069A51-BEF1-49C5-8FAA-7DA3B455A092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17AE59-4048-4388-A412-DDA0D9F698F9}" type="pres">
      <dgm:prSet presAssocID="{93069A51-BEF1-49C5-8FAA-7DA3B455A092}" presName="negativeSpace" presStyleCnt="0"/>
      <dgm:spPr/>
    </dgm:pt>
    <dgm:pt modelId="{63EE252D-6165-49E5-968C-A2D76324E587}" type="pres">
      <dgm:prSet presAssocID="{93069A51-BEF1-49C5-8FAA-7DA3B455A092}" presName="childText" presStyleLbl="conFgAcc1" presStyleIdx="2" presStyleCnt="5" custLinFactNeighborX="-634" custLinFactNeighborY="-3759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DB90925-EA29-4042-A50A-58481EF25B59}" type="pres">
      <dgm:prSet presAssocID="{1A985199-F127-4DDF-985A-49570F197576}" presName="spaceBetweenRectangles" presStyleCnt="0"/>
      <dgm:spPr/>
    </dgm:pt>
    <dgm:pt modelId="{942832B4-3753-4C6D-8C4A-C755659B5F58}" type="pres">
      <dgm:prSet presAssocID="{37E4D238-EE19-4A0B-8133-094B2DC956F5}" presName="parentLin" presStyleCnt="0"/>
      <dgm:spPr/>
    </dgm:pt>
    <dgm:pt modelId="{C094AB10-C639-4018-8B59-724BBED0309E}" type="pres">
      <dgm:prSet presAssocID="{37E4D238-EE19-4A0B-8133-094B2DC956F5}" presName="parentLeftMargin" presStyleLbl="node1" presStyleIdx="2" presStyleCnt="5"/>
      <dgm:spPr/>
      <dgm:t>
        <a:bodyPr/>
        <a:lstStyle/>
        <a:p>
          <a:endParaRPr lang="fr-FR"/>
        </a:p>
      </dgm:t>
    </dgm:pt>
    <dgm:pt modelId="{FC210124-CDB8-4FDE-871A-DDD57ED2D214}" type="pres">
      <dgm:prSet presAssocID="{37E4D238-EE19-4A0B-8133-094B2DC956F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A27725-0F20-42BF-8E23-C34349144749}" type="pres">
      <dgm:prSet presAssocID="{37E4D238-EE19-4A0B-8133-094B2DC956F5}" presName="negativeSpace" presStyleCnt="0"/>
      <dgm:spPr/>
    </dgm:pt>
    <dgm:pt modelId="{E4E7013D-B25C-41F8-AB18-9C560E39AD6E}" type="pres">
      <dgm:prSet presAssocID="{37E4D238-EE19-4A0B-8133-094B2DC956F5}" presName="childText" presStyleLbl="conFgAcc1" presStyleIdx="3" presStyleCnt="5">
        <dgm:presLayoutVars>
          <dgm:bulletEnabled val="1"/>
        </dgm:presLayoutVars>
      </dgm:prSet>
      <dgm:spPr/>
    </dgm:pt>
    <dgm:pt modelId="{346DC057-9A22-4C31-8C6E-8B477B13AC3A}" type="pres">
      <dgm:prSet presAssocID="{CD7A5E57-02AD-48CB-B75B-1C66DC71E401}" presName="spaceBetweenRectangles" presStyleCnt="0"/>
      <dgm:spPr/>
    </dgm:pt>
    <dgm:pt modelId="{E5D064A0-9326-4F90-9281-6E01F28BDF54}" type="pres">
      <dgm:prSet presAssocID="{6D2CC38C-CF8F-4FDD-A592-5129D35A1075}" presName="parentLin" presStyleCnt="0"/>
      <dgm:spPr/>
    </dgm:pt>
    <dgm:pt modelId="{74007566-A831-46B0-B9B1-8A088BDD644F}" type="pres">
      <dgm:prSet presAssocID="{6D2CC38C-CF8F-4FDD-A592-5129D35A1075}" presName="parentLeftMargin" presStyleLbl="node1" presStyleIdx="3" presStyleCnt="5"/>
      <dgm:spPr/>
      <dgm:t>
        <a:bodyPr/>
        <a:lstStyle/>
        <a:p>
          <a:endParaRPr lang="fr-FR"/>
        </a:p>
      </dgm:t>
    </dgm:pt>
    <dgm:pt modelId="{5AA7E7D6-0363-48F1-A088-3F88CB71F5B2}" type="pres">
      <dgm:prSet presAssocID="{6D2CC38C-CF8F-4FDD-A592-5129D35A1075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8A238E-4A7A-4FAA-8E3D-A01191011A85}" type="pres">
      <dgm:prSet presAssocID="{6D2CC38C-CF8F-4FDD-A592-5129D35A1075}" presName="negativeSpace" presStyleCnt="0"/>
      <dgm:spPr/>
    </dgm:pt>
    <dgm:pt modelId="{63BA4F6C-88F9-4BCC-A574-C9C421EBB3C6}" type="pres">
      <dgm:prSet presAssocID="{6D2CC38C-CF8F-4FDD-A592-5129D35A1075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007D71C-FCA7-4727-925E-B25F0B2805D6}" srcId="{4DA3681B-77C7-44EB-A2D5-837234ED2B93}" destId="{93069A51-BEF1-49C5-8FAA-7DA3B455A092}" srcOrd="2" destOrd="0" parTransId="{5ABE30BA-B4AD-497F-9941-5A5999BB066F}" sibTransId="{1A985199-F127-4DDF-985A-49570F197576}"/>
    <dgm:cxn modelId="{80D26A54-86E2-4B1E-BA3A-4588148D88DC}" srcId="{4DA3681B-77C7-44EB-A2D5-837234ED2B93}" destId="{F165A2F6-3B97-4B9C-A637-E7898B152FF3}" srcOrd="0" destOrd="0" parTransId="{AD87E113-A746-4512-8ED6-936E2598A14E}" sibTransId="{73D44B98-62D1-4605-93C9-E20DCAAE6226}"/>
    <dgm:cxn modelId="{70230006-93EA-43CE-8EF6-E0C58CC923FC}" srcId="{F165A2F6-3B97-4B9C-A637-E7898B152FF3}" destId="{6012DFAC-F4A4-4762-B2D9-B0FF7D6F61A8}" srcOrd="2" destOrd="0" parTransId="{7A2EA6E0-A657-4628-A1F4-8EE065B3EA57}" sibTransId="{A5EA0846-40E3-4728-B472-C87E1807074D}"/>
    <dgm:cxn modelId="{FAE04B71-9A32-4C13-BD0F-476C9EA8AFA0}" type="presOf" srcId="{6012DFAC-F4A4-4762-B2D9-B0FF7D6F61A8}" destId="{0125FF4E-10EC-4A97-96D3-B70B2D2DAEB1}" srcOrd="0" destOrd="2" presId="urn:microsoft.com/office/officeart/2005/8/layout/list1"/>
    <dgm:cxn modelId="{64527AF9-6A2C-4AB5-9637-6944B5BB7704}" srcId="{CF66DCB8-1709-408E-B9C2-6D6B4A413BD4}" destId="{ACD23B2F-5834-43DC-A300-34AE37EB5DAE}" srcOrd="1" destOrd="0" parTransId="{FFC11212-BFD8-448C-89FA-0A3CEF98238B}" sibTransId="{F143429A-3E0F-4357-8ADD-B9A8077D123F}"/>
    <dgm:cxn modelId="{E49E6E9F-D749-40F4-91CC-0E24D154A4A6}" srcId="{F165A2F6-3B97-4B9C-A637-E7898B152FF3}" destId="{1FFE6D1B-B5BF-46A5-86B6-A7C0EDB86994}" srcOrd="0" destOrd="0" parTransId="{40CE08F7-5FA6-40E7-9993-2376BE458C73}" sibTransId="{65439E4A-7404-4483-B119-0510981FE830}"/>
    <dgm:cxn modelId="{E8E0546E-A8D2-4160-9DB5-16669DA56F71}" type="presOf" srcId="{CF66DCB8-1709-408E-B9C2-6D6B4A413BD4}" destId="{BEC62330-1850-4732-BD3C-919056829658}" srcOrd="1" destOrd="0" presId="urn:microsoft.com/office/officeart/2005/8/layout/list1"/>
    <dgm:cxn modelId="{E4A6ACF9-39E7-47D5-8441-F9083D98C86E}" srcId="{93069A51-BEF1-49C5-8FAA-7DA3B455A092}" destId="{94D89403-E0C2-4BBF-BA90-23F0C7B7E4D8}" srcOrd="2" destOrd="0" parTransId="{65F31314-32FD-4BF7-9F05-B8B5D3B5AF4F}" sibTransId="{16F10847-56E0-4B06-BA5F-07CA9C26DA2F}"/>
    <dgm:cxn modelId="{8372A79D-A3CD-4E63-B88B-175CBF7E6A28}" type="presOf" srcId="{93069A51-BEF1-49C5-8FAA-7DA3B455A092}" destId="{D2867DBD-AE2C-4F7C-AF76-EBCF8C1BFFFB}" srcOrd="1" destOrd="0" presId="urn:microsoft.com/office/officeart/2005/8/layout/list1"/>
    <dgm:cxn modelId="{796008BB-B3FC-436D-AC29-0AB40D68EB2D}" type="presOf" srcId="{EBE58AB2-A4CE-4122-8631-BF1A5930A0E4}" destId="{01EAA721-E649-47A5-B74E-DFC560574C15}" srcOrd="0" destOrd="0" presId="urn:microsoft.com/office/officeart/2005/8/layout/list1"/>
    <dgm:cxn modelId="{04457D73-E020-45E2-B079-39B976BDB782}" type="presOf" srcId="{93069A51-BEF1-49C5-8FAA-7DA3B455A092}" destId="{EEA201EC-DDCA-4F94-A106-FDF2E7F09E78}" srcOrd="0" destOrd="0" presId="urn:microsoft.com/office/officeart/2005/8/layout/list1"/>
    <dgm:cxn modelId="{7BA80AE9-C65C-4389-8EC2-308F3EED3020}" type="presOf" srcId="{37E4D238-EE19-4A0B-8133-094B2DC956F5}" destId="{FC210124-CDB8-4FDE-871A-DDD57ED2D214}" srcOrd="1" destOrd="0" presId="urn:microsoft.com/office/officeart/2005/8/layout/list1"/>
    <dgm:cxn modelId="{DE25A810-6475-4A73-84E6-202985A51CDE}" type="presOf" srcId="{F165A2F6-3B97-4B9C-A637-E7898B152FF3}" destId="{06532F66-5625-4A9C-AA06-B5284F0E9B9D}" srcOrd="0" destOrd="0" presId="urn:microsoft.com/office/officeart/2005/8/layout/list1"/>
    <dgm:cxn modelId="{EE8F9AA9-B469-41A0-AACC-DD89C9C07041}" srcId="{F165A2F6-3B97-4B9C-A637-E7898B152FF3}" destId="{1D15D697-5732-4CDF-AC2B-06174732C768}" srcOrd="1" destOrd="0" parTransId="{2BDC8FE5-7CC7-42D2-9708-E510AE1A6E0C}" sibTransId="{DA19216D-063F-471C-A463-D0BF5C6E3E43}"/>
    <dgm:cxn modelId="{5ECFEEB8-7B94-40AF-854C-15FD490345A7}" type="presOf" srcId="{11C8A089-28D9-4EC1-8E17-2671CEE49AA9}" destId="{01EAA721-E649-47A5-B74E-DFC560574C15}" srcOrd="0" destOrd="2" presId="urn:microsoft.com/office/officeart/2005/8/layout/list1"/>
    <dgm:cxn modelId="{6158F96E-2FB4-4072-8405-7364A2E07AB7}" type="presOf" srcId="{5146A2BA-F129-444A-9599-86F9515DD83B}" destId="{63EE252D-6165-49E5-968C-A2D76324E587}" srcOrd="0" destOrd="1" presId="urn:microsoft.com/office/officeart/2005/8/layout/list1"/>
    <dgm:cxn modelId="{DB6966F9-CBF0-424D-9994-9F6BD2E12639}" type="presOf" srcId="{64CFA607-BADB-47D1-AB1B-070B075D485C}" destId="{63EE252D-6165-49E5-968C-A2D76324E587}" srcOrd="0" destOrd="4" presId="urn:microsoft.com/office/officeart/2005/8/layout/list1"/>
    <dgm:cxn modelId="{7860C9A8-5CED-4F3B-B9B6-48F1BCA0B6FC}" type="presOf" srcId="{1FFE6D1B-B5BF-46A5-86B6-A7C0EDB86994}" destId="{0125FF4E-10EC-4A97-96D3-B70B2D2DAEB1}" srcOrd="0" destOrd="0" presId="urn:microsoft.com/office/officeart/2005/8/layout/list1"/>
    <dgm:cxn modelId="{DAE806B9-5116-4D8C-811F-55D82CC9CB62}" type="presOf" srcId="{620CE4B3-9267-4475-871C-FC460260BB10}" destId="{63EE252D-6165-49E5-968C-A2D76324E587}" srcOrd="0" destOrd="0" presId="urn:microsoft.com/office/officeart/2005/8/layout/list1"/>
    <dgm:cxn modelId="{E4899E79-C542-4953-B050-D25FDB84951F}" type="presOf" srcId="{6D2CC38C-CF8F-4FDD-A592-5129D35A1075}" destId="{5AA7E7D6-0363-48F1-A088-3F88CB71F5B2}" srcOrd="1" destOrd="0" presId="urn:microsoft.com/office/officeart/2005/8/layout/list1"/>
    <dgm:cxn modelId="{0D59B707-CE80-4CC4-AFFB-59C370BA0850}" type="presOf" srcId="{94D89403-E0C2-4BBF-BA90-23F0C7B7E4D8}" destId="{63EE252D-6165-49E5-968C-A2D76324E587}" srcOrd="0" destOrd="2" presId="urn:microsoft.com/office/officeart/2005/8/layout/list1"/>
    <dgm:cxn modelId="{02F0891D-2974-43DB-BEEB-21796AE84FC0}" srcId="{93069A51-BEF1-49C5-8FAA-7DA3B455A092}" destId="{0E8A629A-D869-4F88-9C60-5AC963D17181}" srcOrd="3" destOrd="0" parTransId="{51EA2CFC-C0D2-4E3B-84C3-492E2E9C67AA}" sibTransId="{21CB4E42-8D45-4CA1-85C2-89B99B0F9024}"/>
    <dgm:cxn modelId="{096EE824-6DE7-4BED-BB2B-DBAF3B896A97}" type="presOf" srcId="{37E4D238-EE19-4A0B-8133-094B2DC956F5}" destId="{C094AB10-C639-4018-8B59-724BBED0309E}" srcOrd="0" destOrd="0" presId="urn:microsoft.com/office/officeart/2005/8/layout/list1"/>
    <dgm:cxn modelId="{B77677F1-2C2B-4216-95C5-113FAB042908}" srcId="{4DA3681B-77C7-44EB-A2D5-837234ED2B93}" destId="{CF66DCB8-1709-408E-B9C2-6D6B4A413BD4}" srcOrd="1" destOrd="0" parTransId="{7F0A01A6-C649-48FF-9419-E8CBFE6577BC}" sibTransId="{9F18D3CD-3795-4C67-9967-72300C8DE371}"/>
    <dgm:cxn modelId="{20690B0E-E811-4BC9-8FD0-05C33922A3A0}" srcId="{93069A51-BEF1-49C5-8FAA-7DA3B455A092}" destId="{620CE4B3-9267-4475-871C-FC460260BB10}" srcOrd="0" destOrd="0" parTransId="{283C4ACE-9720-43E2-942D-B58B8A1FCDA4}" sibTransId="{B8191636-0488-4A5A-B182-4B7B258CFC0D}"/>
    <dgm:cxn modelId="{806A010B-E881-40BD-88C2-1D26D36BD91A}" srcId="{93069A51-BEF1-49C5-8FAA-7DA3B455A092}" destId="{64CFA607-BADB-47D1-AB1B-070B075D485C}" srcOrd="4" destOrd="0" parTransId="{85039E0E-A772-4B54-BB58-2A01A97FDAF8}" sibTransId="{9E7ED0E7-0DA4-4F5D-8CE3-028481EC7F65}"/>
    <dgm:cxn modelId="{0AC57205-72A2-4E91-9067-3BACB89A6D46}" type="presOf" srcId="{0E8A629A-D869-4F88-9C60-5AC963D17181}" destId="{63EE252D-6165-49E5-968C-A2D76324E587}" srcOrd="0" destOrd="3" presId="urn:microsoft.com/office/officeart/2005/8/layout/list1"/>
    <dgm:cxn modelId="{8A647D1A-5454-4155-A241-D11B60C93F16}" type="presOf" srcId="{1D15D697-5732-4CDF-AC2B-06174732C768}" destId="{0125FF4E-10EC-4A97-96D3-B70B2D2DAEB1}" srcOrd="0" destOrd="1" presId="urn:microsoft.com/office/officeart/2005/8/layout/list1"/>
    <dgm:cxn modelId="{41D3836B-FC9D-499A-9A3B-D108319B6F65}" srcId="{CF66DCB8-1709-408E-B9C2-6D6B4A413BD4}" destId="{EBE58AB2-A4CE-4122-8631-BF1A5930A0E4}" srcOrd="0" destOrd="0" parTransId="{39C266AC-487A-4242-937E-87D85FA6323E}" sibTransId="{1A656C3C-9B81-408A-B4D5-C0A173C6792F}"/>
    <dgm:cxn modelId="{8CD52A11-20AE-41E6-B787-777DEE734F46}" type="presOf" srcId="{F165A2F6-3B97-4B9C-A637-E7898B152FF3}" destId="{D49FA085-1F9D-4809-85F7-7F646218F5DC}" srcOrd="1" destOrd="0" presId="urn:microsoft.com/office/officeart/2005/8/layout/list1"/>
    <dgm:cxn modelId="{6CB06D01-9B06-48A4-8701-29E859246A71}" type="presOf" srcId="{ACD23B2F-5834-43DC-A300-34AE37EB5DAE}" destId="{01EAA721-E649-47A5-B74E-DFC560574C15}" srcOrd="0" destOrd="1" presId="urn:microsoft.com/office/officeart/2005/8/layout/list1"/>
    <dgm:cxn modelId="{BB3C7984-5D2A-4E39-89B5-0FD03A7600CD}" srcId="{4DA3681B-77C7-44EB-A2D5-837234ED2B93}" destId="{6D2CC38C-CF8F-4FDD-A592-5129D35A1075}" srcOrd="4" destOrd="0" parTransId="{423325F4-1A18-4BE4-9BAC-C4911C0ADD1E}" sibTransId="{F648674D-26CB-46A7-81C9-922E6D5A6B41}"/>
    <dgm:cxn modelId="{E63E3F28-CC01-4F36-96A1-666F30C2187B}" srcId="{CF66DCB8-1709-408E-B9C2-6D6B4A413BD4}" destId="{11C8A089-28D9-4EC1-8E17-2671CEE49AA9}" srcOrd="2" destOrd="0" parTransId="{A350D413-876C-4CCB-8EAD-7C7D17FD4972}" sibTransId="{A67D6A93-71EE-45D2-B465-81FD717EC81A}"/>
    <dgm:cxn modelId="{528D6B3D-05EC-4157-8D09-CE751194C536}" srcId="{4DA3681B-77C7-44EB-A2D5-837234ED2B93}" destId="{37E4D238-EE19-4A0B-8133-094B2DC956F5}" srcOrd="3" destOrd="0" parTransId="{672A77E7-2D7F-418A-9024-8E3B96987E66}" sibTransId="{CD7A5E57-02AD-48CB-B75B-1C66DC71E401}"/>
    <dgm:cxn modelId="{ADCCFB6C-FF0A-47A7-AC46-2E77D07F5DA2}" type="presOf" srcId="{6D2CC38C-CF8F-4FDD-A592-5129D35A1075}" destId="{74007566-A831-46B0-B9B1-8A088BDD644F}" srcOrd="0" destOrd="0" presId="urn:microsoft.com/office/officeart/2005/8/layout/list1"/>
    <dgm:cxn modelId="{A05AFF1C-F1F0-4157-9297-5277185CE9D0}" type="presOf" srcId="{4DA3681B-77C7-44EB-A2D5-837234ED2B93}" destId="{4DBF0555-D13D-482E-A9FD-9932DCE2C3E8}" srcOrd="0" destOrd="0" presId="urn:microsoft.com/office/officeart/2005/8/layout/list1"/>
    <dgm:cxn modelId="{BFB9FA95-EDB0-4D3A-9ECD-21EBC8BA1657}" type="presOf" srcId="{CF66DCB8-1709-408E-B9C2-6D6B4A413BD4}" destId="{ADEE5FB1-547F-4650-B901-0221CA4B39C1}" srcOrd="0" destOrd="0" presId="urn:microsoft.com/office/officeart/2005/8/layout/list1"/>
    <dgm:cxn modelId="{D00AB8FE-5BD1-4F55-A16A-5AE013652F21}" srcId="{93069A51-BEF1-49C5-8FAA-7DA3B455A092}" destId="{5146A2BA-F129-444A-9599-86F9515DD83B}" srcOrd="1" destOrd="0" parTransId="{EFBF9979-1FC9-40BC-BC31-47293F0CA43E}" sibTransId="{531BB134-107C-4921-8B7F-49D95EDBD55A}"/>
    <dgm:cxn modelId="{11BEFAF8-6920-4A23-AE24-B810ED58D4F3}" type="presParOf" srcId="{4DBF0555-D13D-482E-A9FD-9932DCE2C3E8}" destId="{BA3AA51B-B1FB-43D2-A9F4-A0E87CB1052E}" srcOrd="0" destOrd="0" presId="urn:microsoft.com/office/officeart/2005/8/layout/list1"/>
    <dgm:cxn modelId="{CDDC05EF-F397-4EDC-83EA-795CBBF6E759}" type="presParOf" srcId="{BA3AA51B-B1FB-43D2-A9F4-A0E87CB1052E}" destId="{06532F66-5625-4A9C-AA06-B5284F0E9B9D}" srcOrd="0" destOrd="0" presId="urn:microsoft.com/office/officeart/2005/8/layout/list1"/>
    <dgm:cxn modelId="{6DD6FE33-B4C7-4080-9A7C-3AE6C21DFD45}" type="presParOf" srcId="{BA3AA51B-B1FB-43D2-A9F4-A0E87CB1052E}" destId="{D49FA085-1F9D-4809-85F7-7F646218F5DC}" srcOrd="1" destOrd="0" presId="urn:microsoft.com/office/officeart/2005/8/layout/list1"/>
    <dgm:cxn modelId="{69CBF3A6-378D-412B-AA10-D159F2EFCE1F}" type="presParOf" srcId="{4DBF0555-D13D-482E-A9FD-9932DCE2C3E8}" destId="{9D207E1E-82F2-48FC-B84C-EB5F8A1619AA}" srcOrd="1" destOrd="0" presId="urn:microsoft.com/office/officeart/2005/8/layout/list1"/>
    <dgm:cxn modelId="{CE9D59AD-BAA5-4C54-81D8-8CE4B7A265B2}" type="presParOf" srcId="{4DBF0555-D13D-482E-A9FD-9932DCE2C3E8}" destId="{0125FF4E-10EC-4A97-96D3-B70B2D2DAEB1}" srcOrd="2" destOrd="0" presId="urn:microsoft.com/office/officeart/2005/8/layout/list1"/>
    <dgm:cxn modelId="{3B2A16D7-8197-4BBF-9FB0-9997B12D66F0}" type="presParOf" srcId="{4DBF0555-D13D-482E-A9FD-9932DCE2C3E8}" destId="{F6EC92BF-6A9C-4C39-AF25-1ABE775DE683}" srcOrd="3" destOrd="0" presId="urn:microsoft.com/office/officeart/2005/8/layout/list1"/>
    <dgm:cxn modelId="{D8559A49-BD65-4A4E-A97F-ADD86E371562}" type="presParOf" srcId="{4DBF0555-D13D-482E-A9FD-9932DCE2C3E8}" destId="{784DE570-44CA-4A58-AFE3-5887AD452962}" srcOrd="4" destOrd="0" presId="urn:microsoft.com/office/officeart/2005/8/layout/list1"/>
    <dgm:cxn modelId="{294D82F2-D911-4CF4-8E35-F5B07A74F132}" type="presParOf" srcId="{784DE570-44CA-4A58-AFE3-5887AD452962}" destId="{ADEE5FB1-547F-4650-B901-0221CA4B39C1}" srcOrd="0" destOrd="0" presId="urn:microsoft.com/office/officeart/2005/8/layout/list1"/>
    <dgm:cxn modelId="{CA3CAEA4-F3BA-4E6A-8678-33F3922987A0}" type="presParOf" srcId="{784DE570-44CA-4A58-AFE3-5887AD452962}" destId="{BEC62330-1850-4732-BD3C-919056829658}" srcOrd="1" destOrd="0" presId="urn:microsoft.com/office/officeart/2005/8/layout/list1"/>
    <dgm:cxn modelId="{2D9FA0E4-DA97-4F1F-A956-265B7D71543C}" type="presParOf" srcId="{4DBF0555-D13D-482E-A9FD-9932DCE2C3E8}" destId="{06E07EC4-C869-4081-8492-EB5B96AAA386}" srcOrd="5" destOrd="0" presId="urn:microsoft.com/office/officeart/2005/8/layout/list1"/>
    <dgm:cxn modelId="{861785F2-588E-458F-9D47-5314899C06F4}" type="presParOf" srcId="{4DBF0555-D13D-482E-A9FD-9932DCE2C3E8}" destId="{01EAA721-E649-47A5-B74E-DFC560574C15}" srcOrd="6" destOrd="0" presId="urn:microsoft.com/office/officeart/2005/8/layout/list1"/>
    <dgm:cxn modelId="{701A9673-1D33-4FA2-BA85-DAD3397E6D11}" type="presParOf" srcId="{4DBF0555-D13D-482E-A9FD-9932DCE2C3E8}" destId="{2462C4FC-B7D4-4E67-A1A2-AB167E63E700}" srcOrd="7" destOrd="0" presId="urn:microsoft.com/office/officeart/2005/8/layout/list1"/>
    <dgm:cxn modelId="{E362FC39-758D-4CEA-A28C-DAFEA3FDAF70}" type="presParOf" srcId="{4DBF0555-D13D-482E-A9FD-9932DCE2C3E8}" destId="{062264A4-EED9-4F19-AC73-046D3747E333}" srcOrd="8" destOrd="0" presId="urn:microsoft.com/office/officeart/2005/8/layout/list1"/>
    <dgm:cxn modelId="{CA8BABB4-FBB8-4B6E-9C67-E2B919A17A6D}" type="presParOf" srcId="{062264A4-EED9-4F19-AC73-046D3747E333}" destId="{EEA201EC-DDCA-4F94-A106-FDF2E7F09E78}" srcOrd="0" destOrd="0" presId="urn:microsoft.com/office/officeart/2005/8/layout/list1"/>
    <dgm:cxn modelId="{2969CB5E-542F-46EC-8185-BED8EF8F25D6}" type="presParOf" srcId="{062264A4-EED9-4F19-AC73-046D3747E333}" destId="{D2867DBD-AE2C-4F7C-AF76-EBCF8C1BFFFB}" srcOrd="1" destOrd="0" presId="urn:microsoft.com/office/officeart/2005/8/layout/list1"/>
    <dgm:cxn modelId="{FAA539F2-C9F9-46E3-989E-9CA6A5760392}" type="presParOf" srcId="{4DBF0555-D13D-482E-A9FD-9932DCE2C3E8}" destId="{5017AE59-4048-4388-A412-DDA0D9F698F9}" srcOrd="9" destOrd="0" presId="urn:microsoft.com/office/officeart/2005/8/layout/list1"/>
    <dgm:cxn modelId="{A02FD629-CA85-4B35-8D05-D7A31A202D0D}" type="presParOf" srcId="{4DBF0555-D13D-482E-A9FD-9932DCE2C3E8}" destId="{63EE252D-6165-49E5-968C-A2D76324E587}" srcOrd="10" destOrd="0" presId="urn:microsoft.com/office/officeart/2005/8/layout/list1"/>
    <dgm:cxn modelId="{806602E7-D6D9-469E-9063-9D9F10FB083D}" type="presParOf" srcId="{4DBF0555-D13D-482E-A9FD-9932DCE2C3E8}" destId="{8DB90925-EA29-4042-A50A-58481EF25B59}" srcOrd="11" destOrd="0" presId="urn:microsoft.com/office/officeart/2005/8/layout/list1"/>
    <dgm:cxn modelId="{AEC90D3A-8A84-4BC9-9816-120496128816}" type="presParOf" srcId="{4DBF0555-D13D-482E-A9FD-9932DCE2C3E8}" destId="{942832B4-3753-4C6D-8C4A-C755659B5F58}" srcOrd="12" destOrd="0" presId="urn:microsoft.com/office/officeart/2005/8/layout/list1"/>
    <dgm:cxn modelId="{9A95B1A4-29A0-4E36-B1B5-8D1F81035003}" type="presParOf" srcId="{942832B4-3753-4C6D-8C4A-C755659B5F58}" destId="{C094AB10-C639-4018-8B59-724BBED0309E}" srcOrd="0" destOrd="0" presId="urn:microsoft.com/office/officeart/2005/8/layout/list1"/>
    <dgm:cxn modelId="{5CFD38F3-FAEC-4114-B9C5-5EB839BE8A27}" type="presParOf" srcId="{942832B4-3753-4C6D-8C4A-C755659B5F58}" destId="{FC210124-CDB8-4FDE-871A-DDD57ED2D214}" srcOrd="1" destOrd="0" presId="urn:microsoft.com/office/officeart/2005/8/layout/list1"/>
    <dgm:cxn modelId="{F14C4070-C1E0-4226-8809-6FFBF0532598}" type="presParOf" srcId="{4DBF0555-D13D-482E-A9FD-9932DCE2C3E8}" destId="{A9A27725-0F20-42BF-8E23-C34349144749}" srcOrd="13" destOrd="0" presId="urn:microsoft.com/office/officeart/2005/8/layout/list1"/>
    <dgm:cxn modelId="{D9DDFCD5-8300-4CF8-8011-7F7215B2EF98}" type="presParOf" srcId="{4DBF0555-D13D-482E-A9FD-9932DCE2C3E8}" destId="{E4E7013D-B25C-41F8-AB18-9C560E39AD6E}" srcOrd="14" destOrd="0" presId="urn:microsoft.com/office/officeart/2005/8/layout/list1"/>
    <dgm:cxn modelId="{3C19B886-BEA4-4434-AE18-6E8405982F3A}" type="presParOf" srcId="{4DBF0555-D13D-482E-A9FD-9932DCE2C3E8}" destId="{346DC057-9A22-4C31-8C6E-8B477B13AC3A}" srcOrd="15" destOrd="0" presId="urn:microsoft.com/office/officeart/2005/8/layout/list1"/>
    <dgm:cxn modelId="{F054313B-8FF7-483A-9D7B-98A8CFF93F7A}" type="presParOf" srcId="{4DBF0555-D13D-482E-A9FD-9932DCE2C3E8}" destId="{E5D064A0-9326-4F90-9281-6E01F28BDF54}" srcOrd="16" destOrd="0" presId="urn:microsoft.com/office/officeart/2005/8/layout/list1"/>
    <dgm:cxn modelId="{D027DE17-3EF1-4A87-A3A1-A7481C3D3C6D}" type="presParOf" srcId="{E5D064A0-9326-4F90-9281-6E01F28BDF54}" destId="{74007566-A831-46B0-B9B1-8A088BDD644F}" srcOrd="0" destOrd="0" presId="urn:microsoft.com/office/officeart/2005/8/layout/list1"/>
    <dgm:cxn modelId="{7BD62EEF-4CE1-4C85-AD99-6A233593D3AD}" type="presParOf" srcId="{E5D064A0-9326-4F90-9281-6E01F28BDF54}" destId="{5AA7E7D6-0363-48F1-A088-3F88CB71F5B2}" srcOrd="1" destOrd="0" presId="urn:microsoft.com/office/officeart/2005/8/layout/list1"/>
    <dgm:cxn modelId="{8D838A21-6D65-4C2D-8B2C-6F2B839FEE3B}" type="presParOf" srcId="{4DBF0555-D13D-482E-A9FD-9932DCE2C3E8}" destId="{358A238E-4A7A-4FAA-8E3D-A01191011A85}" srcOrd="17" destOrd="0" presId="urn:microsoft.com/office/officeart/2005/8/layout/list1"/>
    <dgm:cxn modelId="{B7E6CB5E-BC99-4B05-9753-99A50D30E3AA}" type="presParOf" srcId="{4DBF0555-D13D-482E-A9FD-9932DCE2C3E8}" destId="{63BA4F6C-88F9-4BCC-A574-C9C421EBB3C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25FF4E-10EC-4A97-96D3-B70B2D2DAEB1}">
      <dsp:nvSpPr>
        <dsp:cNvPr id="0" name=""/>
        <dsp:cNvSpPr/>
      </dsp:nvSpPr>
      <dsp:spPr>
        <a:xfrm>
          <a:off x="0" y="355587"/>
          <a:ext cx="8168192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3942" tIns="249936" rIns="633942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/>
            <a:t>Problématique</a:t>
          </a:r>
          <a:endParaRPr lang="fr-FR" sz="1200" kern="1200" dirty="0">
            <a:latin typeface="+mj-l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/>
            <a:t> </a:t>
          </a:r>
          <a:r>
            <a:rPr lang="en-US" sz="1200" kern="1200" dirty="0">
              <a:latin typeface="+mj-lt"/>
            </a:rPr>
            <a:t>Applications distribu</a:t>
          </a:r>
          <a:r>
            <a:rPr lang="fr-FR" sz="1200" kern="1200" dirty="0">
              <a:latin typeface="+mj-lt"/>
            </a:rPr>
            <a:t>ées.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/>
            <a:t> Le fonctionnement de RMI.</a:t>
          </a:r>
        </a:p>
      </dsp:txBody>
      <dsp:txXfrm>
        <a:off x="0" y="355587"/>
        <a:ext cx="8168192" cy="850500"/>
      </dsp:txXfrm>
    </dsp:sp>
    <dsp:sp modelId="{D49FA085-1F9D-4809-85F7-7F646218F5DC}">
      <dsp:nvSpPr>
        <dsp:cNvPr id="0" name=""/>
        <dsp:cNvSpPr/>
      </dsp:nvSpPr>
      <dsp:spPr>
        <a:xfrm>
          <a:off x="408409" y="134653"/>
          <a:ext cx="5717734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6117" tIns="0" rIns="21611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Introduction à la méthode d’invocation distante.</a:t>
          </a:r>
        </a:p>
      </dsp:txBody>
      <dsp:txXfrm>
        <a:off x="425702" y="151946"/>
        <a:ext cx="5683148" cy="319654"/>
      </dsp:txXfrm>
    </dsp:sp>
    <dsp:sp modelId="{01EAA721-E649-47A5-B74E-DFC560574C15}">
      <dsp:nvSpPr>
        <dsp:cNvPr id="0" name=""/>
        <dsp:cNvSpPr/>
      </dsp:nvSpPr>
      <dsp:spPr>
        <a:xfrm>
          <a:off x="0" y="1404194"/>
          <a:ext cx="8168192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3942" tIns="249936" rIns="633942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>
              <a:solidFill>
                <a:schemeClr val="tx1"/>
              </a:solidFill>
            </a:rPr>
            <a:t> Stub &amp; Skeleton.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>
              <a:solidFill>
                <a:schemeClr val="tx1"/>
              </a:solidFill>
            </a:rPr>
            <a:t> Remote Reference Layer (Annuaire RMIREGISTRY).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>
              <a:solidFill>
                <a:schemeClr val="tx1"/>
              </a:solidFill>
            </a:rPr>
            <a:t> Couche de transport.</a:t>
          </a:r>
        </a:p>
      </dsp:txBody>
      <dsp:txXfrm>
        <a:off x="0" y="1404194"/>
        <a:ext cx="8168192" cy="850500"/>
      </dsp:txXfrm>
    </dsp:sp>
    <dsp:sp modelId="{BEC62330-1850-4732-BD3C-919056829658}">
      <dsp:nvSpPr>
        <dsp:cNvPr id="0" name=""/>
        <dsp:cNvSpPr/>
      </dsp:nvSpPr>
      <dsp:spPr>
        <a:xfrm>
          <a:off x="408409" y="1227074"/>
          <a:ext cx="5717734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6117" tIns="0" rIns="21611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L’architecture RMI.</a:t>
          </a:r>
        </a:p>
      </dsp:txBody>
      <dsp:txXfrm>
        <a:off x="425702" y="1244367"/>
        <a:ext cx="5683148" cy="319654"/>
      </dsp:txXfrm>
    </dsp:sp>
    <dsp:sp modelId="{63EE252D-6165-49E5-968C-A2D76324E587}">
      <dsp:nvSpPr>
        <dsp:cNvPr id="0" name=""/>
        <dsp:cNvSpPr/>
      </dsp:nvSpPr>
      <dsp:spPr>
        <a:xfrm>
          <a:off x="0" y="2472255"/>
          <a:ext cx="8168192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3942" tIns="249936" rIns="633942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/>
            <a:t> Réalisation de l’application.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/>
            <a:t> Le serveur RMI.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/>
            <a:t> Le client RMI.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Le </a:t>
          </a:r>
          <a:r>
            <a:rPr lang="en-US" sz="1200" kern="1200" dirty="0" err="1"/>
            <a:t>processus</a:t>
          </a:r>
          <a:r>
            <a:rPr lang="en-US" sz="1200" kern="1200" dirty="0"/>
            <a:t> RMI</a:t>
          </a: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/>
            <a:t>Lancement du serveur et l’exécution de l’application.</a:t>
          </a:r>
        </a:p>
      </dsp:txBody>
      <dsp:txXfrm>
        <a:off x="0" y="2472255"/>
        <a:ext cx="8168192" cy="1190700"/>
      </dsp:txXfrm>
    </dsp:sp>
    <dsp:sp modelId="{D2867DBD-AE2C-4F7C-AF76-EBCF8C1BFFFB}">
      <dsp:nvSpPr>
        <dsp:cNvPr id="0" name=""/>
        <dsp:cNvSpPr/>
      </dsp:nvSpPr>
      <dsp:spPr>
        <a:xfrm>
          <a:off x="408409" y="2319494"/>
          <a:ext cx="5717734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6117" tIns="0" rIns="21611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/>
            <a:t>Démarche RMI (approche pratique).</a:t>
          </a:r>
          <a:endParaRPr lang="fr-FR" sz="1200" kern="1200" dirty="0"/>
        </a:p>
      </dsp:txBody>
      <dsp:txXfrm>
        <a:off x="425702" y="2336787"/>
        <a:ext cx="5683148" cy="319654"/>
      </dsp:txXfrm>
    </dsp:sp>
    <dsp:sp modelId="{E4E7013D-B25C-41F8-AB18-9C560E39AD6E}">
      <dsp:nvSpPr>
        <dsp:cNvPr id="0" name=""/>
        <dsp:cNvSpPr/>
      </dsp:nvSpPr>
      <dsp:spPr>
        <a:xfrm>
          <a:off x="0" y="3929234"/>
          <a:ext cx="8168192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210124-CDB8-4FDE-871A-DDD57ED2D214}">
      <dsp:nvSpPr>
        <dsp:cNvPr id="0" name=""/>
        <dsp:cNvSpPr/>
      </dsp:nvSpPr>
      <dsp:spPr>
        <a:xfrm>
          <a:off x="408409" y="3752114"/>
          <a:ext cx="5717734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6117" tIns="0" rIns="21611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Exercice</a:t>
          </a:r>
          <a:r>
            <a:rPr lang="en-US" sz="1200" kern="1200" dirty="0"/>
            <a:t> (TP).</a:t>
          </a:r>
          <a:endParaRPr lang="fr-FR" sz="1200" kern="1200" dirty="0"/>
        </a:p>
      </dsp:txBody>
      <dsp:txXfrm>
        <a:off x="425702" y="3769407"/>
        <a:ext cx="5683148" cy="319654"/>
      </dsp:txXfrm>
    </dsp:sp>
    <dsp:sp modelId="{63BA4F6C-88F9-4BCC-A574-C9C421EBB3C6}">
      <dsp:nvSpPr>
        <dsp:cNvPr id="0" name=""/>
        <dsp:cNvSpPr/>
      </dsp:nvSpPr>
      <dsp:spPr>
        <a:xfrm>
          <a:off x="0" y="4473554"/>
          <a:ext cx="8168192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A7E7D6-0363-48F1-A088-3F88CB71F5B2}">
      <dsp:nvSpPr>
        <dsp:cNvPr id="0" name=""/>
        <dsp:cNvSpPr/>
      </dsp:nvSpPr>
      <dsp:spPr>
        <a:xfrm>
          <a:off x="408409" y="4296434"/>
          <a:ext cx="5717734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6117" tIns="0" rIns="21611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Conclusion et perspective.</a:t>
          </a:r>
        </a:p>
      </dsp:txBody>
      <dsp:txXfrm>
        <a:off x="425702" y="4313727"/>
        <a:ext cx="5683148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0142"/>
          </a:xfrm>
          <a:prstGeom prst="rect">
            <a:avLst/>
          </a:prstGeom>
        </p:spPr>
        <p:txBody>
          <a:bodyPr vert="horz" lIns="96451" tIns="48225" rIns="96451" bIns="48225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95404" y="0"/>
            <a:ext cx="2980055" cy="500142"/>
          </a:xfrm>
          <a:prstGeom prst="rect">
            <a:avLst/>
          </a:prstGeom>
        </p:spPr>
        <p:txBody>
          <a:bodyPr vert="horz" lIns="96451" tIns="48225" rIns="96451" bIns="48225" rtlCol="0"/>
          <a:lstStyle>
            <a:lvl1pPr algn="r">
              <a:defRPr sz="1300"/>
            </a:lvl1pPr>
          </a:lstStyle>
          <a:p>
            <a:fld id="{1D40BA7B-0ED2-4E3D-B03F-38D72C41C30B}" type="datetimeFigureOut">
              <a:rPr lang="fr-FR" smtClean="0"/>
              <a:pPr/>
              <a:t>29/01/2021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500960"/>
            <a:ext cx="2980055" cy="500142"/>
          </a:xfrm>
          <a:prstGeom prst="rect">
            <a:avLst/>
          </a:prstGeom>
        </p:spPr>
        <p:txBody>
          <a:bodyPr vert="horz" lIns="96451" tIns="48225" rIns="96451" bIns="48225" rtlCol="0" anchor="b"/>
          <a:lstStyle>
            <a:lvl1pPr algn="l">
              <a:defRPr sz="1300"/>
            </a:lvl1pPr>
          </a:lstStyle>
          <a:p>
            <a:r>
              <a:rPr lang="fr-FR"/>
              <a:t>Étude et analyse de la performance du système coopératif «MIMO-Virtuel» pour les réseaux de capteurs sans fil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95404" y="9500960"/>
            <a:ext cx="2980055" cy="500142"/>
          </a:xfrm>
          <a:prstGeom prst="rect">
            <a:avLst/>
          </a:prstGeom>
        </p:spPr>
        <p:txBody>
          <a:bodyPr vert="horz" lIns="96451" tIns="48225" rIns="96451" bIns="48225" rtlCol="0" anchor="b"/>
          <a:lstStyle>
            <a:lvl1pPr algn="r">
              <a:defRPr sz="1300"/>
            </a:lvl1pPr>
          </a:lstStyle>
          <a:p>
            <a:fld id="{7305CDE5-06D7-479A-A66D-03038F6CBF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0142"/>
          </a:xfrm>
          <a:prstGeom prst="rect">
            <a:avLst/>
          </a:prstGeom>
        </p:spPr>
        <p:txBody>
          <a:bodyPr vert="horz" lIns="96451" tIns="48225" rIns="96451" bIns="4822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95404" y="0"/>
            <a:ext cx="2980055" cy="500142"/>
          </a:xfrm>
          <a:prstGeom prst="rect">
            <a:avLst/>
          </a:prstGeom>
        </p:spPr>
        <p:txBody>
          <a:bodyPr vert="horz" lIns="96451" tIns="48225" rIns="96451" bIns="4822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0B42F3A5-B550-4DBD-89A2-04530601F4F9}" type="datetimeFigureOut">
              <a:rPr lang="fr-FR"/>
              <a:pPr>
                <a:defRPr/>
              </a:pPr>
              <a:t>29/01/2021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51" tIns="48225" rIns="96451" bIns="48225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7705" y="4751348"/>
            <a:ext cx="5501640" cy="4501277"/>
          </a:xfrm>
          <a:prstGeom prst="rect">
            <a:avLst/>
          </a:prstGeom>
        </p:spPr>
        <p:txBody>
          <a:bodyPr vert="horz" lIns="96451" tIns="48225" rIns="96451" bIns="48225" rtlCol="0">
            <a:norm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500960"/>
            <a:ext cx="2980055" cy="500142"/>
          </a:xfrm>
          <a:prstGeom prst="rect">
            <a:avLst/>
          </a:prstGeom>
        </p:spPr>
        <p:txBody>
          <a:bodyPr vert="horz" lIns="96451" tIns="48225" rIns="96451" bIns="4822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fr-FR"/>
              <a:t>Étude et analyse de la performance du système coopératif «MIMO-Virtuel» pour les réseaux de capteurs sans fil 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95404" y="9500960"/>
            <a:ext cx="2980055" cy="500142"/>
          </a:xfrm>
          <a:prstGeom prst="rect">
            <a:avLst/>
          </a:prstGeom>
        </p:spPr>
        <p:txBody>
          <a:bodyPr vert="horz" lIns="96451" tIns="48225" rIns="96451" bIns="4822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9D281DB-D3B2-426E-A732-A74B02D3AEA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415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ts val="487"/>
              </a:spcBef>
              <a:tabLst>
                <a:tab pos="783319" algn="l"/>
                <a:tab pos="1566638" algn="l"/>
                <a:tab pos="2349956" algn="l"/>
                <a:tab pos="3133276" algn="l"/>
                <a:tab pos="3916594" algn="l"/>
                <a:tab pos="4699914" algn="l"/>
                <a:tab pos="5483232" algn="l"/>
              </a:tabLst>
            </a:pPr>
            <a:endParaRPr lang="fr-FR" baseline="0" noProof="0" dirty="0">
              <a:latin typeface="Arial" charset="0"/>
              <a:cs typeface="Arial Unicode MS" charset="0"/>
            </a:endParaRPr>
          </a:p>
        </p:txBody>
      </p:sp>
      <p:sp>
        <p:nvSpPr>
          <p:cNvPr id="3891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D072A5-BAB8-401E-A1C8-2494DE4F0B56}" type="slidenum">
              <a:rPr lang="fr-F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Étude et analyse de la performance du système coopératif «MIMO-Virtuel» pour les réseaux de capteurs sans fil </a:t>
            </a:r>
          </a:p>
        </p:txBody>
      </p:sp>
    </p:spTree>
    <p:extLst>
      <p:ext uri="{BB962C8B-B14F-4D97-AF65-F5344CB8AC3E}">
        <p14:creationId xmlns:p14="http://schemas.microsoft.com/office/powerpoint/2010/main" val="4171086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/>
          </a:p>
        </p:txBody>
      </p:sp>
      <p:sp>
        <p:nvSpPr>
          <p:cNvPr id="4096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1070E5-1A52-48D1-AA42-B62612C57725}" type="slidenum">
              <a:rPr lang="fr-F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582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Étude et analyse de la performance du système coopératif «MIMO-Virtuel» pour les réseaux de capteurs sans fil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D281DB-D3B2-426E-A732-A74B02D3AEAF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520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Étude et analyse de la performance du système coopératif «MIMO-Virtuel» pour les réseaux de capteurs sans fil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D281DB-D3B2-426E-A732-A74B02D3AEAF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897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/>
          </a:p>
        </p:txBody>
      </p:sp>
      <p:sp>
        <p:nvSpPr>
          <p:cNvPr id="4096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1070E5-1A52-48D1-AA42-B62612C57725}" type="slidenum">
              <a:rPr lang="fr-F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872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/>
          </a:p>
        </p:txBody>
      </p:sp>
      <p:sp>
        <p:nvSpPr>
          <p:cNvPr id="4096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1070E5-1A52-48D1-AA42-B62612C57725}" type="slidenum">
              <a:rPr lang="fr-F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516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rgbClr val="000066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fr-FR"/>
              <a:t>Cliquez pour modifier le style des sous-titres du masque</a:t>
            </a:r>
            <a:endParaRPr lang="en-US"/>
          </a:p>
        </p:txBody>
      </p:sp>
      <p:sp>
        <p:nvSpPr>
          <p:cNvPr id="7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0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1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067F729-044D-42C4-ADE4-3A8373DED679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4D1A6-F5C7-4601-87E0-58FECAC864BB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9FB33-7A2E-401B-BB4C-49DC1015BE2E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/>
              <a:t>Cliquez pour modifier le style du titre</a:t>
            </a:r>
            <a:endParaRPr lang="en-US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308A46F-1D88-4358-AFF2-2691084BE5F2}" type="slidenum">
              <a:rPr lang="fr-BE"/>
              <a:pPr>
                <a:defRPr/>
              </a:pPr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pic>
        <p:nvPicPr>
          <p:cNvPr id="4" name="Picture 1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flipV="1">
            <a:off x="37718" y="6500832"/>
            <a:ext cx="9050400" cy="27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 userDrawn="1"/>
        </p:nvSpPr>
        <p:spPr>
          <a:xfrm>
            <a:off x="218479" y="6509587"/>
            <a:ext cx="1924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SAID  EL ABDELLAOUI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357422" y="6509587"/>
            <a:ext cx="442912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1250" b="1" dirty="0">
                <a:latin typeface="Times New Roman" pitchFamily="18" charset="0"/>
                <a:cs typeface="Times New Roman" pitchFamily="18" charset="0"/>
              </a:rPr>
              <a:t>Programmation Orientée Objet : Java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929454" y="6509587"/>
            <a:ext cx="21431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latin typeface="Times New Roman" pitchFamily="18" charset="0"/>
                <a:cs typeface="Times New Roman" pitchFamily="18" charset="0"/>
              </a:rPr>
              <a:t>2018 / 2019</a:t>
            </a:r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 l="31296" t="30273" r="12701" b="66797"/>
          <a:stretch>
            <a:fillRect/>
          </a:stretch>
        </p:blipFill>
        <p:spPr bwMode="auto">
          <a:xfrm flipH="1">
            <a:off x="0" y="27296"/>
            <a:ext cx="9144000" cy="483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7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8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92CC350-2708-47DC-919E-48C4BAA1F2F9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  <p:sp>
        <p:nvSpPr>
          <p:cNvPr id="9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92E5B08-EDE0-4C7F-B13E-E0F4A6D6551D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  <p:sp>
        <p:nvSpPr>
          <p:cNvPr id="7" name="Espace réservé du pied de page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8" name="Espace réservé du numéro de diapositiv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220BFE7-B981-4CC9-91D7-249E36B717EC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  <p:sp>
        <p:nvSpPr>
          <p:cNvPr id="9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BFE67DF-0D7F-464D-8990-A303C4C61358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 l="31296" t="30273" r="12701" b="66797"/>
          <a:stretch>
            <a:fillRect/>
          </a:stretch>
        </p:blipFill>
        <p:spPr bwMode="auto">
          <a:xfrm flipH="1">
            <a:off x="0" y="27296"/>
            <a:ext cx="9144000" cy="483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"/>
          <p:cNvPicPr preferRelativeResize="0"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37718" y="6500832"/>
            <a:ext cx="9050400" cy="27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 userDrawn="1"/>
        </p:nvSpPr>
        <p:spPr>
          <a:xfrm>
            <a:off x="45376" y="6509587"/>
            <a:ext cx="21723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Licence Métier de l’informatique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357422" y="6509587"/>
            <a:ext cx="442912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1250" b="1" dirty="0">
                <a:latin typeface="Times New Roman" pitchFamily="18" charset="0"/>
                <a:cs typeface="Times New Roman" pitchFamily="18" charset="0"/>
              </a:rPr>
              <a:t>Programmation Orientée Objet : Java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929454" y="6509587"/>
            <a:ext cx="21431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latin typeface="Times New Roman" pitchFamily="18" charset="0"/>
                <a:cs typeface="Times New Roman" pitchFamily="18" charset="0"/>
              </a:rPr>
              <a:t>2020 / 2021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BCF0012-4A98-435C-9CEC-7D34FBA03779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en-US" noProof="0" dirty="0"/>
          </a:p>
        </p:txBody>
      </p:sp>
      <p:sp>
        <p:nvSpPr>
          <p:cNvPr id="9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0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D523FC5B-9D15-4A30-B956-06DE83EB8079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  <p:sp>
        <p:nvSpPr>
          <p:cNvPr id="11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1027" name="Espace réservé du texte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938213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9366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938213"/>
            <a:ext cx="533400" cy="244475"/>
          </a:xfrm>
          <a:prstGeom prst="rect">
            <a:avLst/>
          </a:prstGeom>
          <a:solidFill>
            <a:srgbClr val="000066"/>
          </a:solidFill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972F355-1802-4B46-8C51-CCEA3FFDF3C2}" type="slidenum">
              <a:rPr lang="fr-BE"/>
              <a:pPr>
                <a:defRPr/>
              </a:pPr>
              <a:t>‹N°›</a:t>
            </a:fld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  <p:sldLayoutId id="2147484104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9BBB59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8064A2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koor.fr/Java/API/java/lang/String.wp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715140" y="6264495"/>
            <a:ext cx="26432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2020 / 2021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374268" y="6264495"/>
            <a:ext cx="44291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1300" b="1" dirty="0">
                <a:latin typeface="Times New Roman" pitchFamily="18" charset="0"/>
                <a:cs typeface="Times New Roman" pitchFamily="18" charset="0"/>
              </a:rPr>
              <a:t>Programmation Orientée Objet : Java</a:t>
            </a:r>
          </a:p>
        </p:txBody>
      </p:sp>
      <p:pic>
        <p:nvPicPr>
          <p:cNvPr id="21" name="Picture 3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6482052" y="6339160"/>
            <a:ext cx="785793" cy="10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572140"/>
            <a:ext cx="91535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593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>
            <a:off x="0" y="5500702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593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71435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ZoneTexte 14"/>
          <p:cNvSpPr txBox="1"/>
          <p:nvPr/>
        </p:nvSpPr>
        <p:spPr>
          <a:xfrm>
            <a:off x="659263" y="107921"/>
            <a:ext cx="7786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Université Cadi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Ayyad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Ecole Supérieure de Technologie – Safi</a:t>
            </a:r>
          </a:p>
        </p:txBody>
      </p:sp>
      <p:pic>
        <p:nvPicPr>
          <p:cNvPr id="16" name="Picture 2" descr="C:\Users\said\Desktop\est-asfi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1F1F1"/>
              </a:clrFrom>
              <a:clrTo>
                <a:srgbClr val="F1F1F1">
                  <a:alpha val="0"/>
                </a:srgbClr>
              </a:clrTo>
            </a:clrChange>
          </a:blip>
          <a:srcRect t="31839" r="84256" b="4483"/>
          <a:stretch>
            <a:fillRect/>
          </a:stretch>
        </p:blipFill>
        <p:spPr bwMode="auto">
          <a:xfrm>
            <a:off x="428597" y="0"/>
            <a:ext cx="766207" cy="756000"/>
          </a:xfrm>
          <a:prstGeom prst="rect">
            <a:avLst/>
          </a:prstGeom>
          <a:noFill/>
        </p:spPr>
      </p:pic>
      <p:pic>
        <p:nvPicPr>
          <p:cNvPr id="17" name="Picture 3" descr="C:\Users\said\Desktop\cadi ayyad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86710" y="0"/>
            <a:ext cx="704848" cy="738472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807430" y="1916832"/>
            <a:ext cx="7034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Aft>
                <a:spcPts val="0"/>
              </a:spcAft>
            </a:pPr>
            <a:r>
              <a:rPr lang="fr-FR" sz="2000" dirty="0">
                <a:solidFill>
                  <a:schemeClr val="bg1"/>
                </a:solidFill>
                <a:latin typeface="Algerian" pitchFamily="82" charset="0"/>
              </a:rPr>
              <a:t>Cours de la programmation orientée objet (JAVA) </a:t>
            </a:r>
            <a:endParaRPr lang="fr-FR" sz="2000" i="1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3363" y="1916832"/>
            <a:ext cx="10454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Algerian" pitchFamily="82" charset="0"/>
              </a:rPr>
              <a:t>Cours</a:t>
            </a:r>
            <a:r>
              <a:rPr lang="fr-FR" sz="1400" dirty="0">
                <a:solidFill>
                  <a:schemeClr val="bg1"/>
                </a:solidFill>
                <a:latin typeface="Garamond" pitchFamily="18" charset="0"/>
              </a:rPr>
              <a:t>  </a:t>
            </a:r>
            <a:endParaRPr lang="fr-F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03C6378F-5147-42D6-A9ED-FE5F7E191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9" y="4077072"/>
            <a:ext cx="89249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/>
            <a:r>
              <a:rPr lang="fr-FR" b="1" dirty="0">
                <a:latin typeface="Times New Roman" pitchFamily="18" charset="0"/>
                <a:cs typeface="Times New Roman" pitchFamily="18" charset="0"/>
              </a:rPr>
              <a:t>Pr. EL ABDELLAOUI SAID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BB4AD06-9926-4D5C-A4D9-DC56195D6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4" y="4512682"/>
            <a:ext cx="89249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/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Elabdellaoui.said@yahoo.fr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3530ECB-1873-43D8-A1DF-D8A6A76716DE}"/>
              </a:ext>
            </a:extLst>
          </p:cNvPr>
          <p:cNvSpPr/>
          <p:nvPr/>
        </p:nvSpPr>
        <p:spPr>
          <a:xfrm rot="5400000">
            <a:off x="4340387" y="3114841"/>
            <a:ext cx="408633" cy="434087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0F76D0-9B77-4143-BF34-57FE589C0D56}"/>
              </a:ext>
            </a:extLst>
          </p:cNvPr>
          <p:cNvSpPr/>
          <p:nvPr/>
        </p:nvSpPr>
        <p:spPr>
          <a:xfrm>
            <a:off x="2235696" y="5095830"/>
            <a:ext cx="46405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Algerian" pitchFamily="82" charset="0"/>
              </a:rPr>
              <a:t>RMI</a:t>
            </a:r>
          </a:p>
        </p:txBody>
      </p:sp>
      <p:pic>
        <p:nvPicPr>
          <p:cNvPr id="22" name="Image 30">
            <a:extLst>
              <a:ext uri="{FF2B5EF4-FFF2-40B4-BE49-F238E27FC236}">
                <a16:creationId xmlns="" xmlns:a16="http://schemas.microsoft.com/office/drawing/2014/main" id="{5608FF70-9347-4E62-A4F3-552A6E98F8C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587" y="2762907"/>
            <a:ext cx="2088232" cy="116156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D13AA1EB-4675-4E0E-987B-C4066F3FC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35" y="3351593"/>
            <a:ext cx="19496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ctr"/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Réalisé par :</a:t>
            </a:r>
          </a:p>
          <a:p>
            <a:pPr marL="457200" indent="-457200"/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- Ibtissam Noukta</a:t>
            </a:r>
          </a:p>
          <a:p>
            <a:pPr marL="457200" indent="-457200"/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- Hajar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Zouai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- Ahmed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Boumenzel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- Yazid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Cherradi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641726"/>
      </p:ext>
    </p:extLst>
  </p:cSld>
  <p:clrMapOvr>
    <a:masterClrMapping/>
  </p:clrMapOvr>
  <p:transition advTm="8411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785786" y="467021"/>
            <a:ext cx="7358114" cy="830981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lang="fr-FR" sz="2400" cap="small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Architecture de RMI</a:t>
            </a:r>
          </a:p>
          <a:p>
            <a:pPr algn="ctr"/>
            <a:endParaRPr lang="fr-FR" sz="2400" cap="small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520" y="1182688"/>
            <a:ext cx="8064896" cy="2264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q"/>
            </a:pPr>
            <a:r>
              <a:rPr lang="fr-MA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Le skeleton (squelette) :</a:t>
            </a:r>
          </a:p>
          <a:p>
            <a:pPr lvl="1" algn="just"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§"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Le Skeleton devra être placé sur la machine du serveur.</a:t>
            </a:r>
          </a:p>
          <a:p>
            <a:pPr lvl="1" algn="just"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§"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Il déballe les paramètres de la méthode distante, les transmet à l’objet local et emballe les valeurs de retours à renvoyer au client.</a:t>
            </a:r>
          </a:p>
          <a:p>
            <a:pPr lvl="1" algn="just"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§"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Les stubs et les skeletons sont donc des intermédiaires entre le client et le serveur qui gèrent le transfert distant des données.</a:t>
            </a:r>
          </a:p>
        </p:txBody>
      </p:sp>
      <p:sp>
        <p:nvSpPr>
          <p:cNvPr id="7" name="Espace réservé du numéro de diapositive 3"/>
          <p:cNvSpPr txBox="1">
            <a:spLocks/>
          </p:cNvSpPr>
          <p:nvPr/>
        </p:nvSpPr>
        <p:spPr>
          <a:xfrm>
            <a:off x="0" y="938213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vert="horz" anchor="ctr" anchorCtr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145D69-22BF-45BE-92E3-777401EA2B5E}" type="slidenum">
              <a:rPr kumimoji="0" lang="fr-BE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BE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="" xmlns:a16="http://schemas.microsoft.com/office/drawing/2014/main" id="{7B1D0562-34F1-462A-81EF-4A28565F8F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158"/>
          <a:stretch>
            <a:fillRect/>
          </a:stretch>
        </p:blipFill>
        <p:spPr>
          <a:xfrm>
            <a:off x="2054661" y="3501232"/>
            <a:ext cx="4820364" cy="29619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C43AA26-F42B-4F58-BEA1-5BADB030154E}"/>
              </a:ext>
            </a:extLst>
          </p:cNvPr>
          <p:cNvSpPr/>
          <p:nvPr/>
        </p:nvSpPr>
        <p:spPr>
          <a:xfrm>
            <a:off x="2195736" y="3501232"/>
            <a:ext cx="1928826" cy="20717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6113F05-0021-4C66-B86C-99111DDE93F4}"/>
              </a:ext>
            </a:extLst>
          </p:cNvPr>
          <p:cNvSpPr/>
          <p:nvPr/>
        </p:nvSpPr>
        <p:spPr>
          <a:xfrm>
            <a:off x="2404065" y="4869160"/>
            <a:ext cx="1512168" cy="4320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9585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2"/>
          <p:cNvSpPr/>
          <p:nvPr/>
        </p:nvSpPr>
        <p:spPr>
          <a:xfrm>
            <a:off x="2195736" y="4293096"/>
            <a:ext cx="8404914" cy="28453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8885" tIns="39443" rIns="78885" bIns="39443"/>
          <a:lstStyle/>
          <a:p>
            <a:pPr marL="300710" indent="-300079">
              <a:buClr>
                <a:srgbClr val="000000"/>
              </a:buClr>
            </a:pPr>
            <a:endParaRPr lang="fr-FR" sz="2800" spc="-1" dirty="0">
              <a:latin typeface="Arial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85786" y="467021"/>
            <a:ext cx="7358114" cy="461649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lang="fr-FR" sz="2400" cap="small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Architecture de RMI</a:t>
            </a:r>
          </a:p>
        </p:txBody>
      </p:sp>
      <p:sp>
        <p:nvSpPr>
          <p:cNvPr id="6" name="Espace réservé du numéro de diapositive 3"/>
          <p:cNvSpPr txBox="1">
            <a:spLocks/>
          </p:cNvSpPr>
          <p:nvPr/>
        </p:nvSpPr>
        <p:spPr>
          <a:xfrm>
            <a:off x="0" y="938213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vert="horz" anchor="ctr" anchorCtr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145D69-22BF-45BE-92E3-777401EA2B5E}" type="slidenum">
              <a:rPr kumimoji="0" lang="fr-BE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BE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Image 6" descr="rmi-arch.doc.anc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487" y="1182688"/>
            <a:ext cx="1928826" cy="134704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23784" y="1161712"/>
            <a:ext cx="3007170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q"/>
            </a:pPr>
            <a:r>
              <a:rPr lang="fr-F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itchFamily="18" charset="0"/>
              </a:rPr>
              <a:t> </a:t>
            </a:r>
            <a:r>
              <a:rPr lang="fr-F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itchFamily="18" charset="0"/>
              </a:rPr>
              <a:t>Remote</a:t>
            </a:r>
            <a:r>
              <a:rPr lang="fr-F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itchFamily="18" charset="0"/>
              </a:rPr>
              <a:t> Reference Layer</a:t>
            </a:r>
            <a:r>
              <a:rPr lang="fr-MA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:</a:t>
            </a:r>
          </a:p>
        </p:txBody>
      </p:sp>
      <p:sp>
        <p:nvSpPr>
          <p:cNvPr id="8" name="Rectangle 7"/>
          <p:cNvSpPr/>
          <p:nvPr/>
        </p:nvSpPr>
        <p:spPr>
          <a:xfrm>
            <a:off x="333580" y="2811178"/>
            <a:ext cx="859886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couche de référence (</a:t>
            </a:r>
            <a:r>
              <a:rPr lang="fr-F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RRL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fr-F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Reference Layer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est chargé du système de localisation afin de fournir un moyen aux objets d'obtenir une référence à l'objet distant. Elle est assurée par le package </a:t>
            </a:r>
            <a:r>
              <a:rPr lang="fr-FR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java.rmi.Naming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On l'appelle généralement </a:t>
            </a:r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registre RMI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 elle référence les 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objets .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6113F05-0021-4C66-B86C-99111DDE93F4}"/>
              </a:ext>
            </a:extLst>
          </p:cNvPr>
          <p:cNvSpPr/>
          <p:nvPr/>
        </p:nvSpPr>
        <p:spPr>
          <a:xfrm>
            <a:off x="7668344" y="2060848"/>
            <a:ext cx="1296144" cy="1306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48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85786" y="467021"/>
            <a:ext cx="7358114" cy="461649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lang="fr-FR" sz="2400" cap="small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Architecture de RMI</a:t>
            </a:r>
          </a:p>
        </p:txBody>
      </p:sp>
      <p:sp>
        <p:nvSpPr>
          <p:cNvPr id="6" name="Espace réservé du numéro de diapositive 3"/>
          <p:cNvSpPr txBox="1">
            <a:spLocks/>
          </p:cNvSpPr>
          <p:nvPr/>
        </p:nvSpPr>
        <p:spPr>
          <a:xfrm>
            <a:off x="0" y="938213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vert="horz" anchor="ctr" anchorCtr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145D69-22BF-45BE-92E3-777401EA2B5E}" type="slidenum">
              <a:rPr kumimoji="0" lang="fr-BE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BE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Image 6" descr="rmi-arch.doc.anc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487" y="1196401"/>
            <a:ext cx="1928826" cy="134704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23784" y="1161712"/>
            <a:ext cx="3007170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q"/>
            </a:pPr>
            <a:r>
              <a:rPr lang="fr-F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itchFamily="18" charset="0"/>
              </a:rPr>
              <a:t> </a:t>
            </a:r>
            <a:r>
              <a:rPr lang="fr-F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itchFamily="18" charset="0"/>
              </a:rPr>
              <a:t>Remote</a:t>
            </a:r>
            <a:r>
              <a:rPr lang="fr-F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itchFamily="18" charset="0"/>
              </a:rPr>
              <a:t> Reference Layer</a:t>
            </a:r>
            <a:r>
              <a:rPr lang="fr-MA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: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3490179" y="2902174"/>
            <a:ext cx="2285490" cy="42456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RMI Registry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1356370" y="4063891"/>
            <a:ext cx="2571768" cy="57150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5318968" y="4063891"/>
            <a:ext cx="2571768" cy="5715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Serveur</a:t>
            </a:r>
          </a:p>
        </p:txBody>
      </p:sp>
      <p:sp>
        <p:nvSpPr>
          <p:cNvPr id="12" name="Double flèche horizontale 11"/>
          <p:cNvSpPr/>
          <p:nvPr/>
        </p:nvSpPr>
        <p:spPr>
          <a:xfrm rot="5400000">
            <a:off x="3248212" y="3596921"/>
            <a:ext cx="722840" cy="196543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Double flèche horizontale 12"/>
          <p:cNvSpPr/>
          <p:nvPr/>
        </p:nvSpPr>
        <p:spPr>
          <a:xfrm rot="5400000">
            <a:off x="5318285" y="3619375"/>
            <a:ext cx="731502" cy="183265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Double flèche horizontale 13"/>
          <p:cNvSpPr/>
          <p:nvPr/>
        </p:nvSpPr>
        <p:spPr>
          <a:xfrm>
            <a:off x="4018580" y="4241965"/>
            <a:ext cx="1300388" cy="277458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23784" y="1846861"/>
            <a:ext cx="68341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Annuaire pour le serveur pour enregistrer les services qu’il offre et pour les clients pour demander ces services.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07825" y="3241128"/>
            <a:ext cx="25001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Publie l’objet dans l’annuaire avec </a:t>
            </a:r>
            <a:r>
              <a:rPr lang="fr-FR" sz="1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rebind</a:t>
            </a:r>
            <a:r>
              <a:rPr lang="fr-FR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890569" y="3225428"/>
            <a:ext cx="2371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Récupére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l’objet de l’annuaire en utilisant </a:t>
            </a:r>
            <a:r>
              <a:rPr lang="fr-FR" sz="1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lookup</a:t>
            </a:r>
            <a:r>
              <a:rPr lang="fr-FR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6113F05-0021-4C66-B86C-99111DDE93F4}"/>
              </a:ext>
            </a:extLst>
          </p:cNvPr>
          <p:cNvSpPr/>
          <p:nvPr/>
        </p:nvSpPr>
        <p:spPr>
          <a:xfrm>
            <a:off x="7668344" y="2060848"/>
            <a:ext cx="1296144" cy="1306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67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5" grpId="0"/>
      <p:bldP spid="15" grpId="0"/>
      <p:bldP spid="18" grpId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2"/>
          <p:cNvSpPr/>
          <p:nvPr/>
        </p:nvSpPr>
        <p:spPr>
          <a:xfrm>
            <a:off x="2195736" y="4293096"/>
            <a:ext cx="8404914" cy="28453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8885" tIns="39443" rIns="78885" bIns="39443"/>
          <a:lstStyle/>
          <a:p>
            <a:pPr marL="300710" indent="-300079">
              <a:buClr>
                <a:srgbClr val="000000"/>
              </a:buClr>
            </a:pPr>
            <a:endParaRPr lang="fr-FR" sz="2800" spc="-1" dirty="0">
              <a:latin typeface="Arial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85786" y="467021"/>
            <a:ext cx="7358114" cy="461649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lang="fr-FR" sz="2400" cap="small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Architecture de RMI</a:t>
            </a:r>
          </a:p>
        </p:txBody>
      </p:sp>
      <p:sp>
        <p:nvSpPr>
          <p:cNvPr id="6" name="Espace réservé du numéro de diapositive 3"/>
          <p:cNvSpPr txBox="1">
            <a:spLocks/>
          </p:cNvSpPr>
          <p:nvPr/>
        </p:nvSpPr>
        <p:spPr>
          <a:xfrm>
            <a:off x="0" y="938213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vert="horz" anchor="ctr" anchorCtr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145D69-22BF-45BE-92E3-777401EA2B5E}" type="slidenum">
              <a:rPr kumimoji="0" lang="fr-BE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BE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Image 6" descr="rmi-arch.doc.anc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487" y="1196401"/>
            <a:ext cx="1928826" cy="134704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50386" y="1161712"/>
            <a:ext cx="2854884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q"/>
            </a:pPr>
            <a:r>
              <a:rPr lang="fr-F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itchFamily="18" charset="0"/>
              </a:rPr>
              <a:t> La couche du transport </a:t>
            </a:r>
            <a:r>
              <a:rPr lang="fr-MA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574403" y="1869924"/>
            <a:ext cx="6324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Cette couche est basée sur les connexions TCP/IP entre les machines.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Elle fournit la connectivité de base entre les 2 JVM.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Elle suit les connexions en cours.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Elle construit une table des objets distants disponibles.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Elle utilise aussi un protocole propriétaire R.M.P. (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Protocol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18670"/>
              </p:ext>
            </p:extLst>
          </p:nvPr>
        </p:nvGraphicFramePr>
        <p:xfrm>
          <a:off x="316612" y="4508965"/>
          <a:ext cx="2913839" cy="1502291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9138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Machine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4509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Ellipse 9"/>
          <p:cNvSpPr/>
          <p:nvPr/>
        </p:nvSpPr>
        <p:spPr>
          <a:xfrm>
            <a:off x="467544" y="5085184"/>
            <a:ext cx="2467858" cy="7143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Application 1</a:t>
            </a:r>
          </a:p>
        </p:txBody>
      </p:sp>
      <p:graphicFrame>
        <p:nvGraphicFramePr>
          <p:cNvPr id="11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6093966"/>
              </p:ext>
            </p:extLst>
          </p:nvPr>
        </p:nvGraphicFramePr>
        <p:xfrm>
          <a:off x="6194474" y="4482753"/>
          <a:ext cx="2913839" cy="150229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138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Machine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4509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Ellipse 11"/>
          <p:cNvSpPr/>
          <p:nvPr/>
        </p:nvSpPr>
        <p:spPr>
          <a:xfrm>
            <a:off x="6457384" y="5009243"/>
            <a:ext cx="2467858" cy="7143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Application 2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505270" y="4610725"/>
            <a:ext cx="2464612" cy="415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rial" pitchFamily="34" charset="0"/>
                <a:cs typeface="Arial" pitchFamily="34" charset="0"/>
              </a:rPr>
              <a:t>TCP IP ou UDP</a:t>
            </a:r>
          </a:p>
        </p:txBody>
      </p:sp>
      <p:cxnSp>
        <p:nvCxnSpPr>
          <p:cNvPr id="14" name="Connecteur droit avec flèche 13"/>
          <p:cNvCxnSpPr/>
          <p:nvPr/>
        </p:nvCxnSpPr>
        <p:spPr>
          <a:xfrm rot="10800000">
            <a:off x="3244248" y="5773727"/>
            <a:ext cx="2857523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3296620" y="5334125"/>
            <a:ext cx="285752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E6113F05-0021-4C66-B86C-99111DDE93F4}"/>
              </a:ext>
            </a:extLst>
          </p:cNvPr>
          <p:cNvSpPr/>
          <p:nvPr/>
        </p:nvSpPr>
        <p:spPr>
          <a:xfrm>
            <a:off x="7691313" y="2204864"/>
            <a:ext cx="1296144" cy="1623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5064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2"/>
          <p:cNvSpPr/>
          <p:nvPr/>
        </p:nvSpPr>
        <p:spPr>
          <a:xfrm>
            <a:off x="2195736" y="4293096"/>
            <a:ext cx="8404914" cy="28453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8885" tIns="39443" rIns="78885" bIns="39443"/>
          <a:lstStyle/>
          <a:p>
            <a:pPr marL="300710" indent="-300079">
              <a:buClr>
                <a:srgbClr val="000000"/>
              </a:buClr>
            </a:pPr>
            <a:endParaRPr lang="fr-FR" sz="2800" spc="-1" dirty="0">
              <a:latin typeface="Arial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85786" y="467021"/>
            <a:ext cx="7358114" cy="461649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lang="fr-FR" sz="2400" cap="small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Architecture de RMI</a:t>
            </a:r>
          </a:p>
        </p:txBody>
      </p:sp>
      <p:sp>
        <p:nvSpPr>
          <p:cNvPr id="6" name="Espace réservé du numéro de diapositive 3"/>
          <p:cNvSpPr txBox="1">
            <a:spLocks/>
          </p:cNvSpPr>
          <p:nvPr/>
        </p:nvSpPr>
        <p:spPr>
          <a:xfrm>
            <a:off x="0" y="938213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vert="horz" anchor="ctr" anchorCtr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145D69-22BF-45BE-92E3-777401EA2B5E}" type="slidenum">
              <a:rPr kumimoji="0" lang="fr-BE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BE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Image 6" descr="rmi-arch.doc.anc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487" y="1196401"/>
            <a:ext cx="1928826" cy="134704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36558" y="1161712"/>
            <a:ext cx="1981633" cy="4174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q"/>
            </a:pPr>
            <a:r>
              <a:rPr lang="fr-MA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Couche transport:</a:t>
            </a:r>
            <a:endParaRPr lang="fr-MA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8711" y="2972960"/>
            <a:ext cx="82722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couche de transport permet d'écouter les appels entrants ainsi que d'établir les connexions et le transport des données sur le réseau par l'intermédiaire du protocole TCP. Les packages </a:t>
            </a:r>
            <a:r>
              <a:rPr lang="fr-FR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java.net.Socket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java.net.SocketServer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assurent implicitement cette 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fonction .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6113F05-0021-4C66-B86C-99111DDE93F4}"/>
              </a:ext>
            </a:extLst>
          </p:cNvPr>
          <p:cNvSpPr/>
          <p:nvPr/>
        </p:nvSpPr>
        <p:spPr>
          <a:xfrm>
            <a:off x="7668345" y="2204864"/>
            <a:ext cx="1296144" cy="1623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7141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2"/>
          <p:cNvSpPr/>
          <p:nvPr/>
        </p:nvSpPr>
        <p:spPr>
          <a:xfrm>
            <a:off x="2195736" y="4293096"/>
            <a:ext cx="8404914" cy="28453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8885" tIns="39443" rIns="78885" bIns="39443"/>
          <a:lstStyle/>
          <a:p>
            <a:pPr marL="300710" indent="-300079">
              <a:buClr>
                <a:srgbClr val="000000"/>
              </a:buClr>
            </a:pPr>
            <a:endParaRPr lang="fr-FR" sz="2800" spc="-1" dirty="0">
              <a:latin typeface="Arial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85786" y="467021"/>
            <a:ext cx="7358114" cy="461649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lang="fr-FR" sz="2400" cap="small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Architecture de RMI</a:t>
            </a:r>
          </a:p>
        </p:txBody>
      </p:sp>
      <p:sp>
        <p:nvSpPr>
          <p:cNvPr id="6" name="Espace réservé du numéro de diapositive 3"/>
          <p:cNvSpPr txBox="1">
            <a:spLocks/>
          </p:cNvSpPr>
          <p:nvPr/>
        </p:nvSpPr>
        <p:spPr>
          <a:xfrm>
            <a:off x="0" y="938213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vert="horz" anchor="ctr" anchorCtr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145D69-22BF-45BE-92E3-777401EA2B5E}" type="slidenum">
              <a:rPr kumimoji="0" lang="fr-BE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BE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844824"/>
            <a:ext cx="5534517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300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2"/>
          <p:cNvSpPr/>
          <p:nvPr/>
        </p:nvSpPr>
        <p:spPr>
          <a:xfrm>
            <a:off x="2195736" y="4293096"/>
            <a:ext cx="8404914" cy="28453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8885" tIns="39443" rIns="78885" bIns="39443"/>
          <a:lstStyle/>
          <a:p>
            <a:pPr marL="300710" indent="-300079">
              <a:buClr>
                <a:srgbClr val="000000"/>
              </a:buClr>
            </a:pPr>
            <a:endParaRPr lang="fr-FR" sz="2800" spc="-1" dirty="0">
              <a:latin typeface="Arial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85786" y="467021"/>
            <a:ext cx="7358114" cy="461649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lang="fr-FR" sz="2400" cap="small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Architecture de RMI</a:t>
            </a:r>
          </a:p>
        </p:txBody>
      </p:sp>
      <p:sp>
        <p:nvSpPr>
          <p:cNvPr id="6" name="Espace réservé du numéro de diapositive 3"/>
          <p:cNvSpPr txBox="1">
            <a:spLocks/>
          </p:cNvSpPr>
          <p:nvPr/>
        </p:nvSpPr>
        <p:spPr>
          <a:xfrm>
            <a:off x="0" y="938213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vert="horz" anchor="ctr" anchorCtr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145D69-22BF-45BE-92E3-777401EA2B5E}" type="slidenum">
              <a:rPr kumimoji="0" lang="fr-BE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BE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86" y="1628800"/>
            <a:ext cx="6085656" cy="38884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5127" y="1281252"/>
            <a:ext cx="2256130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q"/>
            </a:pPr>
            <a:r>
              <a:rPr lang="fr-F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itchFamily="18" charset="0"/>
              </a:rPr>
              <a:t> Exemple Serveur </a:t>
            </a:r>
            <a:r>
              <a:rPr lang="fr-MA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7388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71472" y="3074117"/>
            <a:ext cx="7632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solidFill>
                  <a:schemeClr val="tx2">
                    <a:lumMod val="60000"/>
                    <a:lumOff val="40000"/>
                  </a:schemeClr>
                </a:solidFill>
                <a:latin typeface="Garamond" panose="02020404030301010803" pitchFamily="18" charset="0"/>
              </a:rPr>
              <a:t>Démarche RMI</a:t>
            </a: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 l="31296" t="30273" r="12701" b="66797"/>
          <a:stretch>
            <a:fillRect/>
          </a:stretch>
        </p:blipFill>
        <p:spPr bwMode="auto">
          <a:xfrm flipH="1">
            <a:off x="0" y="2716927"/>
            <a:ext cx="9144000" cy="268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 l="31296" t="30273" r="12701" b="66797"/>
          <a:stretch>
            <a:fillRect/>
          </a:stretch>
        </p:blipFill>
        <p:spPr bwMode="auto">
          <a:xfrm>
            <a:off x="0" y="3874439"/>
            <a:ext cx="9144000" cy="268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9231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785786" y="467021"/>
            <a:ext cx="7358114" cy="830981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lang="fr-FR" sz="2400" cap="small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Démarche RMI (approche pratique)</a:t>
            </a:r>
          </a:p>
          <a:p>
            <a:pPr algn="ctr"/>
            <a:endParaRPr lang="fr-FR" sz="2400" cap="small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720" y="1561446"/>
            <a:ext cx="8030696" cy="3125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q"/>
            </a:pPr>
            <a:r>
              <a:rPr lang="fr-MA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Exercice applicatif :</a:t>
            </a:r>
          </a:p>
          <a:p>
            <a:pPr algn="just">
              <a:lnSpc>
                <a:spcPct val="150000"/>
              </a:lnSpc>
              <a:buClr>
                <a:schemeClr val="accent2"/>
              </a:buClr>
            </a:pPr>
            <a:endParaRPr lang="fr-MA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Cette exercice va nous permettre de renforcer la compréhension du processus RMI.</a:t>
            </a:r>
          </a:p>
          <a:p>
            <a:pPr algn="just"/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Notre application est un jeu interactif avec le serveur:</a:t>
            </a:r>
          </a:p>
          <a:p>
            <a:pPr algn="just"/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33390" lvl="1" indent="-457200" algn="just">
              <a:buFont typeface="+mj-lt"/>
              <a:buAutoNum type="arabicPeriod"/>
            </a:pPr>
            <a:r>
              <a:rPr lang="fr-F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serveur va générer un nombre aléatoire.</a:t>
            </a:r>
          </a:p>
          <a:p>
            <a:pPr marL="933390" lvl="1" indent="-457200" algn="just">
              <a:buFont typeface="+mj-lt"/>
              <a:buAutoNum type="arabicPeriod"/>
            </a:pPr>
            <a:r>
              <a:rPr lang="fr-F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L’utilisateur va jouer en entrant un nombre afin de deviner le nombre générer par le serveur.</a:t>
            </a:r>
          </a:p>
          <a:p>
            <a:pPr marL="933390" lvl="1" indent="-457200" algn="just">
              <a:buFont typeface="+mj-lt"/>
              <a:buAutoNum type="arabicPeriod"/>
            </a:pPr>
            <a:r>
              <a:rPr lang="fr-F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L’utilisateur reçoit une indication concernant le nombre saisi (plus petit, plus grand ou bravo).</a:t>
            </a:r>
          </a:p>
          <a:p>
            <a:pPr algn="just">
              <a:lnSpc>
                <a:spcPct val="150000"/>
              </a:lnSpc>
              <a:buClr>
                <a:schemeClr val="accent2"/>
              </a:buClr>
            </a:pPr>
            <a:endParaRPr lang="fr-MA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Espace réservé du numéro de diapositive 3"/>
          <p:cNvSpPr txBox="1">
            <a:spLocks/>
          </p:cNvSpPr>
          <p:nvPr/>
        </p:nvSpPr>
        <p:spPr>
          <a:xfrm>
            <a:off x="0" y="938213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vert="horz" anchor="ctr" anchorCtr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145D69-22BF-45BE-92E3-777401EA2B5E}" type="slidenum">
              <a:rPr kumimoji="0" lang="fr-BE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BE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2300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85786" y="467021"/>
            <a:ext cx="7358114" cy="461649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lang="fr-FR" sz="2400" cap="small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Démarche RMI (approche pratique)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85720" y="1561446"/>
            <a:ext cx="84296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q"/>
            </a:pPr>
            <a:r>
              <a:rPr lang="fr-F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Le Serveur RMI</a:t>
            </a:r>
          </a:p>
          <a:p>
            <a:pPr marL="742950" lvl="1" indent="-285750" algn="just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MA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Vue d’ensemble </a:t>
            </a:r>
          </a:p>
        </p:txBody>
      </p:sp>
      <p:sp>
        <p:nvSpPr>
          <p:cNvPr id="6" name="Espace réservé du numéro de diapositive 3"/>
          <p:cNvSpPr txBox="1">
            <a:spLocks/>
          </p:cNvSpPr>
          <p:nvPr/>
        </p:nvSpPr>
        <p:spPr>
          <a:xfrm>
            <a:off x="0" y="938213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vert="horz" anchor="ctr" anchorCtr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145D69-22BF-45BE-92E3-777401EA2B5E}" type="slidenum">
              <a:rPr kumimoji="0" lang="fr-BE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BE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Image 1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218106"/>
            <a:ext cx="642942" cy="642942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214282" y="2840553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dirty="0"/>
              <a:t>jeu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 rot="5400000">
            <a:off x="394889" y="4280777"/>
            <a:ext cx="929488" cy="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868985" y="430189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868985" y="392792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306571" y="3733459"/>
            <a:ext cx="4177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L’interface qui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contient les méthodes distantes.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1290409" y="4073419"/>
            <a:ext cx="5500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L’implémentation de l’interface (c’est une class).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871528" y="4744327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1266713" y="4510953"/>
            <a:ext cx="2643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classe ServeurRMI.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Accolade ouvrante 23"/>
          <p:cNvSpPr/>
          <p:nvPr/>
        </p:nvSpPr>
        <p:spPr>
          <a:xfrm>
            <a:off x="5146172" y="3462877"/>
            <a:ext cx="1071570" cy="9286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5814328" y="3597066"/>
            <a:ext cx="33661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jouer(</a:t>
            </a:r>
            <a:r>
              <a:rPr lang="fr-FR" sz="1600" b="1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dirty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nombre</a:t>
            </a:r>
            <a:r>
              <a:rPr lang="fr-FR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r-FR" sz="1600" b="1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fr-FR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RemoteException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49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0" grpId="0"/>
      <p:bldP spid="22" grpId="0"/>
      <p:bldP spid="24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0" y="938213"/>
            <a:ext cx="533400" cy="244475"/>
          </a:xfrm>
          <a:noFill/>
          <a:ln>
            <a:noFill/>
          </a:ln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E5145D69-22BF-45BE-92E3-777401EA2B5E}" type="slidenum">
              <a:rPr lang="fr-BE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785786" y="467021"/>
            <a:ext cx="7358114" cy="461649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lang="fr-FR" sz="2400" cap="small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Plan</a:t>
            </a:r>
          </a:p>
        </p:txBody>
      </p:sp>
      <p:pic>
        <p:nvPicPr>
          <p:cNvPr id="27" name="Picture 3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-233213" y="1019006"/>
            <a:ext cx="504000" cy="3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1"/>
          <p:cNvPicPr>
            <a:picLocks noChangeAspect="1" noChangeArrowheads="1"/>
          </p:cNvPicPr>
          <p:nvPr/>
        </p:nvPicPr>
        <p:blipFill>
          <a:blip r:embed="rId4" cstate="print"/>
          <a:srcRect l="31296" t="30273" r="12701" b="66797"/>
          <a:stretch>
            <a:fillRect/>
          </a:stretch>
        </p:blipFill>
        <p:spPr bwMode="auto">
          <a:xfrm flipH="1">
            <a:off x="0" y="27296"/>
            <a:ext cx="9144000" cy="483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" name="Picture 3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8873244" y="1015072"/>
            <a:ext cx="504000" cy="3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" name="Picture 3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8873244" y="202695"/>
            <a:ext cx="504000" cy="3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" name="Picture 3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" y="-24"/>
            <a:ext cx="9180000" cy="3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9" name="Connecteur droit 88"/>
          <p:cNvCxnSpPr/>
          <p:nvPr/>
        </p:nvCxnSpPr>
        <p:spPr>
          <a:xfrm rot="16200000" flipH="1">
            <a:off x="-64292" y="1046718"/>
            <a:ext cx="223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Diagramme 10">
            <a:extLst>
              <a:ext uri="{FF2B5EF4-FFF2-40B4-BE49-F238E27FC236}">
                <a16:creationId xmlns="" xmlns:a16="http://schemas.microsoft.com/office/drawing/2014/main" id="{D5AC962A-F9C7-4F2F-80B6-98459B3CDC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7166807"/>
              </p:ext>
            </p:extLst>
          </p:nvPr>
        </p:nvGraphicFramePr>
        <p:xfrm>
          <a:off x="537254" y="1356356"/>
          <a:ext cx="8168192" cy="4910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D49FA085-1F9D-4809-85F7-7F646218F5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graphicEl>
                                              <a:dgm id="{D49FA085-1F9D-4809-85F7-7F646218F5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125FF4E-10EC-4A97-96D3-B70B2D2DAE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>
                                            <p:graphicEl>
                                              <a:dgm id="{0125FF4E-10EC-4A97-96D3-B70B2D2DAE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EC62330-1850-4732-BD3C-9190568296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>
                                            <p:graphicEl>
                                              <a:dgm id="{BEC62330-1850-4732-BD3C-9190568296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1EAA721-E649-47A5-B74E-DFC560574C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>
                                            <p:graphicEl>
                                              <a:dgm id="{01EAA721-E649-47A5-B74E-DFC560574C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D2867DBD-AE2C-4F7C-AF76-EBCF8C1BFF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>
                                            <p:graphicEl>
                                              <a:dgm id="{D2867DBD-AE2C-4F7C-AF76-EBCF8C1BFF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3EE252D-6165-49E5-968C-A2D76324E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">
                                            <p:graphicEl>
                                              <a:dgm id="{63EE252D-6165-49E5-968C-A2D76324E5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C210124-CDB8-4FDE-871A-DDD57ED2D2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1">
                                            <p:graphicEl>
                                              <a:dgm id="{FC210124-CDB8-4FDE-871A-DDD57ED2D2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4E7013D-B25C-41F8-AB18-9C560E39AD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1">
                                            <p:graphicEl>
                                              <a:dgm id="{E4E7013D-B25C-41F8-AB18-9C560E39AD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5AA7E7D6-0363-48F1-A088-3F88CB71F5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1">
                                            <p:graphicEl>
                                              <a:dgm id="{5AA7E7D6-0363-48F1-A088-3F88CB71F5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3BA4F6C-88F9-4BCC-A574-C9C421EBB3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1">
                                            <p:graphicEl>
                                              <a:dgm id="{63BA4F6C-88F9-4BCC-A574-C9C421EBB3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85786" y="467021"/>
            <a:ext cx="7358114" cy="461649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lang="fr-FR" sz="2400" cap="small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Démarche RMI (approche pratique)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85720" y="1561446"/>
            <a:ext cx="84296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q"/>
            </a:pPr>
            <a:r>
              <a:rPr lang="fr-F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Le Serveur RMI</a:t>
            </a:r>
          </a:p>
          <a:p>
            <a:pPr marL="742950" lvl="1" indent="-285750" algn="just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MA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dirty="0">
                <a:latin typeface="Rockwell" pitchFamily="18" charset="0"/>
              </a:rPr>
              <a:t>L’interface </a:t>
            </a:r>
            <a:r>
              <a:rPr lang="fr-FR" sz="1600" dirty="0" err="1">
                <a:latin typeface="Rockwell" pitchFamily="18" charset="0"/>
              </a:rPr>
              <a:t>Remote</a:t>
            </a:r>
            <a:endParaRPr lang="fr-FR" sz="1600" dirty="0">
              <a:latin typeface="Rockwell" pitchFamily="18" charset="0"/>
            </a:endParaRPr>
          </a:p>
        </p:txBody>
      </p:sp>
      <p:sp>
        <p:nvSpPr>
          <p:cNvPr id="6" name="Espace réservé du numéro de diapositive 3"/>
          <p:cNvSpPr txBox="1">
            <a:spLocks/>
          </p:cNvSpPr>
          <p:nvPr/>
        </p:nvSpPr>
        <p:spPr>
          <a:xfrm>
            <a:off x="0" y="938213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vert="horz" anchor="ctr" anchorCtr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145D69-22BF-45BE-92E3-777401EA2B5E}" type="slidenum">
              <a:rPr kumimoji="0" lang="fr-BE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fr-BE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3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2881129"/>
              </p:ext>
            </p:extLst>
          </p:nvPr>
        </p:nvGraphicFramePr>
        <p:xfrm>
          <a:off x="3334354" y="1992833"/>
          <a:ext cx="2904727" cy="830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47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00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Java.rmi.Remote</a:t>
                      </a:r>
                      <a:endParaRPr lang="fr-FR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0493">
                <a:tc>
                  <a:txBody>
                    <a:bodyPr/>
                    <a:lstStyle/>
                    <a:p>
                      <a:pPr algn="ctr"/>
                      <a:endParaRPr lang="fr-FR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5173"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5" name="Connecteur droit avec flèche 24"/>
          <p:cNvCxnSpPr/>
          <p:nvPr/>
        </p:nvCxnSpPr>
        <p:spPr>
          <a:xfrm rot="5400000">
            <a:off x="4500966" y="3154171"/>
            <a:ext cx="572298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2302738"/>
              </p:ext>
            </p:extLst>
          </p:nvPr>
        </p:nvGraphicFramePr>
        <p:xfrm>
          <a:off x="3065636" y="3526010"/>
          <a:ext cx="3476231" cy="1163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62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9183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IJeuRMI.java</a:t>
                      </a:r>
                      <a:endParaRPr lang="fr-FR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879">
                <a:tc>
                  <a:txBody>
                    <a:bodyPr/>
                    <a:lstStyle/>
                    <a:p>
                      <a:pPr algn="ctr"/>
                      <a:endParaRPr lang="fr-FR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669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+mj-lt"/>
                          <a:cs typeface="Times New Roman" pitchFamily="18" charset="0"/>
                        </a:rPr>
                        <a:t>              String</a:t>
                      </a:r>
                      <a:r>
                        <a:rPr lang="en-US" sz="1600" baseline="0" dirty="0">
                          <a:latin typeface="+mj-lt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+mj-lt"/>
                          <a:cs typeface="Times New Roman" pitchFamily="18" charset="0"/>
                        </a:rPr>
                        <a:t>jouer</a:t>
                      </a:r>
                      <a:r>
                        <a:rPr lang="en-US" sz="1600" baseline="0" dirty="0">
                          <a:latin typeface="+mj-lt"/>
                          <a:cs typeface="Times New Roman" pitchFamily="18" charset="0"/>
                        </a:rPr>
                        <a:t> (</a:t>
                      </a:r>
                      <a:r>
                        <a:rPr lang="en-US" sz="1600" baseline="0" dirty="0" err="1">
                          <a:latin typeface="+mj-lt"/>
                          <a:cs typeface="Times New Roman" pitchFamily="18" charset="0"/>
                        </a:rPr>
                        <a:t>int</a:t>
                      </a:r>
                      <a:r>
                        <a:rPr lang="en-US" sz="1600" baseline="0" dirty="0">
                          <a:latin typeface="+mj-lt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>
                          <a:latin typeface="+mj-lt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latin typeface="+mj-lt"/>
                          <a:cs typeface="Times New Roman" pitchFamily="18" charset="0"/>
                        </a:rPr>
                        <a:t>mt</a:t>
                      </a:r>
                      <a:r>
                        <a:rPr lang="en-US" sz="1600" dirty="0">
                          <a:latin typeface="+mj-lt"/>
                          <a:cs typeface="Times New Roman" pitchFamily="18" charset="0"/>
                        </a:rPr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7" name="Groupe 26"/>
          <p:cNvGrpSpPr/>
          <p:nvPr/>
        </p:nvGrpSpPr>
        <p:grpSpPr>
          <a:xfrm>
            <a:off x="6567519" y="4124786"/>
            <a:ext cx="897341" cy="1030760"/>
            <a:chOff x="9167040" y="1286654"/>
            <a:chExt cx="2643210" cy="4572032"/>
          </a:xfrm>
        </p:grpSpPr>
        <p:cxnSp>
          <p:nvCxnSpPr>
            <p:cNvPr id="28" name="Connecteur droit avec flèche 47"/>
            <p:cNvCxnSpPr/>
            <p:nvPr/>
          </p:nvCxnSpPr>
          <p:spPr>
            <a:xfrm rot="5400000">
              <a:off x="8202627" y="2251067"/>
              <a:ext cx="4572032" cy="2643206"/>
            </a:xfrm>
            <a:prstGeom prst="bentConnector3">
              <a:avLst>
                <a:gd name="adj1" fmla="val 10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rot="10800000">
              <a:off x="9285116" y="1286654"/>
              <a:ext cx="2525134" cy="15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3015754" y="4856765"/>
            <a:ext cx="3500462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RemoteException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70446" y="2785236"/>
            <a:ext cx="3851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Créer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 décrit</a:t>
            </a:r>
          </a:p>
          <a:p>
            <a:pPr marL="457200" indent="-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méthodes que le client pourra invoquer </a:t>
            </a:r>
          </a:p>
          <a:p>
            <a:pPr marL="457200" indent="-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 distance.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6516216" y="2192002"/>
            <a:ext cx="27209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Pour que ces méthodes soient accessible</a:t>
            </a:r>
          </a:p>
          <a:p>
            <a:pPr marL="457200" indent="-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 le client, cette interface doit hériter de la </a:t>
            </a:r>
          </a:p>
          <a:p>
            <a:pPr marL="457200" indent="-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Remote.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5893223" y="5504175"/>
            <a:ext cx="3143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1800" dirty="0"/>
              <a:t>3.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Chaque méthode doit lever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RemoteException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710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2" grpId="0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85786" y="467021"/>
            <a:ext cx="7358114" cy="461649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lang="fr-FR" sz="2400" cap="small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Démarche RMI (approche pratique)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504" y="1312939"/>
            <a:ext cx="84296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q"/>
            </a:pPr>
            <a:r>
              <a:rPr lang="fr-F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Le Serveur RMI</a:t>
            </a:r>
          </a:p>
          <a:p>
            <a:pPr marL="742950" lvl="1" indent="-285750" algn="just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MA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dirty="0">
                <a:latin typeface="Rockwell" pitchFamily="18" charset="0"/>
              </a:rPr>
              <a:t>L’implémentation</a:t>
            </a:r>
          </a:p>
        </p:txBody>
      </p:sp>
      <p:sp>
        <p:nvSpPr>
          <p:cNvPr id="6" name="Espace réservé du numéro de diapositive 3"/>
          <p:cNvSpPr txBox="1">
            <a:spLocks/>
          </p:cNvSpPr>
          <p:nvPr/>
        </p:nvSpPr>
        <p:spPr>
          <a:xfrm>
            <a:off x="0" y="938213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vert="horz" anchor="ctr" anchorCtr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145D69-22BF-45BE-92E3-777401EA2B5E}" type="slidenum">
              <a:rPr kumimoji="0" lang="fr-BE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fr-BE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5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7855827"/>
              </p:ext>
            </p:extLst>
          </p:nvPr>
        </p:nvGraphicFramePr>
        <p:xfrm>
          <a:off x="2922332" y="3562340"/>
          <a:ext cx="3524065" cy="1173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40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99271">
                <a:tc>
                  <a:txBody>
                    <a:bodyPr/>
                    <a:lstStyle/>
                    <a:p>
                      <a:pPr algn="ctr"/>
                      <a:r>
                        <a:rPr lang="fr-MA" sz="1600" b="1" dirty="0" err="1">
                          <a:latin typeface="Times New Roman" pitchFamily="18" charset="0"/>
                          <a:cs typeface="Times New Roman" pitchFamily="18" charset="0"/>
                        </a:rPr>
                        <a:t>jeuImpl</a:t>
                      </a:r>
                      <a:endParaRPr lang="fr-FR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1769">
                <a:tc>
                  <a:txBody>
                    <a:bodyPr/>
                    <a:lstStyle/>
                    <a:p>
                      <a:pPr algn="l"/>
                      <a:r>
                        <a:rPr lang="fr-FR" sz="1600" dirty="0" err="1">
                          <a:latin typeface="+mn-lt"/>
                          <a:cs typeface="Times New Roman" pitchFamily="18" charset="0"/>
                        </a:rPr>
                        <a:t>jeuImpl</a:t>
                      </a:r>
                      <a:r>
                        <a:rPr lang="fr-FR" sz="1600" dirty="0">
                          <a:latin typeface="+mn-lt"/>
                          <a:cs typeface="Times New Roman" pitchFamily="18" charset="0"/>
                        </a:rPr>
                        <a:t>()</a:t>
                      </a:r>
                      <a:endParaRPr lang="fr-FR" sz="105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935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fr-FR" sz="1800" b="1" i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cs typeface="Times New Roman" pitchFamily="18" charset="0"/>
                        </a:rPr>
                        <a:t>@Override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0755622"/>
              </p:ext>
            </p:extLst>
          </p:nvPr>
        </p:nvGraphicFramePr>
        <p:xfrm>
          <a:off x="1215178" y="2365817"/>
          <a:ext cx="3452627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26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00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Java.rmi.Server.UnicastRemoteObject</a:t>
                      </a:r>
                      <a:endParaRPr lang="fr-FR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7751301"/>
              </p:ext>
            </p:extLst>
          </p:nvPr>
        </p:nvGraphicFramePr>
        <p:xfrm>
          <a:off x="5038232" y="1891769"/>
          <a:ext cx="3476231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62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0021">
                <a:tc>
                  <a:txBody>
                    <a:bodyPr/>
                    <a:lstStyle/>
                    <a:p>
                      <a:pPr algn="ctr"/>
                      <a:r>
                        <a:rPr lang="fr-MA" sz="1600" b="1" dirty="0">
                          <a:latin typeface="Times New Roman" pitchFamily="18" charset="0"/>
                          <a:cs typeface="Times New Roman" pitchFamily="18" charset="0"/>
                        </a:rPr>
                        <a:t>IJeuRMI.java</a:t>
                      </a:r>
                      <a:endParaRPr lang="fr-FR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517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        String</a:t>
                      </a:r>
                      <a:r>
                        <a:rPr kumimoji="0"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jouer</a:t>
                      </a:r>
                      <a:r>
                        <a:rPr kumimoji="0"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(</a:t>
                      </a:r>
                      <a:r>
                        <a:rPr kumimoji="0"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mt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);</a:t>
                      </a:r>
                      <a:endParaRPr lang="en-US" sz="1600" dirty="0">
                        <a:latin typeface="+mj-lt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Connecteur droit avec flèche 17"/>
          <p:cNvCxnSpPr/>
          <p:nvPr/>
        </p:nvCxnSpPr>
        <p:spPr>
          <a:xfrm flipV="1">
            <a:off x="3347864" y="270683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47"/>
          <p:cNvCxnSpPr/>
          <p:nvPr/>
        </p:nvCxnSpPr>
        <p:spPr>
          <a:xfrm rot="5400000" flipH="1" flipV="1">
            <a:off x="6269638" y="2922119"/>
            <a:ext cx="1042771" cy="558101"/>
          </a:xfrm>
          <a:prstGeom prst="bentConnector3">
            <a:avLst>
              <a:gd name="adj1" fmla="val 2467"/>
            </a:avLst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e 25"/>
          <p:cNvGrpSpPr/>
          <p:nvPr/>
        </p:nvGrpSpPr>
        <p:grpSpPr>
          <a:xfrm>
            <a:off x="6471919" y="4474450"/>
            <a:ext cx="897348" cy="936104"/>
            <a:chOff x="9167040" y="1286654"/>
            <a:chExt cx="2643231" cy="4572032"/>
          </a:xfrm>
        </p:grpSpPr>
        <p:cxnSp>
          <p:nvCxnSpPr>
            <p:cNvPr id="22" name="Connecteur droit avec flèche 47"/>
            <p:cNvCxnSpPr/>
            <p:nvPr/>
          </p:nvCxnSpPr>
          <p:spPr>
            <a:xfrm rot="5400000">
              <a:off x="8202627" y="2251067"/>
              <a:ext cx="4572032" cy="2643206"/>
            </a:xfrm>
            <a:prstGeom prst="bentConnector3">
              <a:avLst>
                <a:gd name="adj1" fmla="val 10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rot="10800000">
              <a:off x="9285126" y="1286654"/>
              <a:ext cx="2525145" cy="15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2960355" y="5013176"/>
            <a:ext cx="3500462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RemoteException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826946" y="3096566"/>
            <a:ext cx="1500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1. extends</a:t>
            </a:r>
            <a:endParaRPr lang="fr-FR" sz="2000" b="1" dirty="0"/>
          </a:p>
        </p:txBody>
      </p:sp>
      <p:sp>
        <p:nvSpPr>
          <p:cNvPr id="36" name="ZoneTexte 35"/>
          <p:cNvSpPr txBox="1"/>
          <p:nvPr/>
        </p:nvSpPr>
        <p:spPr>
          <a:xfrm>
            <a:off x="6732240" y="3770292"/>
            <a:ext cx="2058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2. implements</a:t>
            </a:r>
            <a:endParaRPr lang="fr-FR" sz="2000" b="1" dirty="0"/>
          </a:p>
        </p:txBody>
      </p:sp>
      <p:sp>
        <p:nvSpPr>
          <p:cNvPr id="37" name="ZoneTexte 36"/>
          <p:cNvSpPr txBox="1"/>
          <p:nvPr/>
        </p:nvSpPr>
        <p:spPr>
          <a:xfrm>
            <a:off x="69821" y="4846322"/>
            <a:ext cx="3143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1128298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3. 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Lever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b="1" i="1" dirty="0">
                <a:solidFill>
                  <a:prstClr val="black"/>
                </a:solidFill>
                <a:latin typeface="Calibri"/>
              </a:rPr>
              <a:t>le RemoteException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pour chaque méthode.</a:t>
            </a:r>
          </a:p>
        </p:txBody>
      </p:sp>
    </p:spTree>
    <p:extLst>
      <p:ext uri="{BB962C8B-B14F-4D97-AF65-F5344CB8AC3E}">
        <p14:creationId xmlns:p14="http://schemas.microsoft.com/office/powerpoint/2010/main" val="254468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85786" y="467021"/>
            <a:ext cx="7358114" cy="461649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lang="fr-FR" sz="2400" cap="small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Démarche RMI (approche pratique)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504" y="1312939"/>
            <a:ext cx="84296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q"/>
            </a:pPr>
            <a:r>
              <a:rPr lang="fr-F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Le Serveur RMI</a:t>
            </a:r>
          </a:p>
          <a:p>
            <a:pPr marL="742950" lvl="1" indent="-285750" algn="just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MA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dirty="0" err="1">
                <a:latin typeface="Rockwell" pitchFamily="18" charset="0"/>
              </a:rPr>
              <a:t>Skeleton</a:t>
            </a:r>
            <a:endParaRPr lang="fr-FR" sz="1600" dirty="0">
              <a:latin typeface="Rockwell" pitchFamily="18" charset="0"/>
            </a:endParaRPr>
          </a:p>
        </p:txBody>
      </p:sp>
      <p:sp>
        <p:nvSpPr>
          <p:cNvPr id="6" name="Espace réservé du numéro de diapositive 3"/>
          <p:cNvSpPr txBox="1">
            <a:spLocks/>
          </p:cNvSpPr>
          <p:nvPr/>
        </p:nvSpPr>
        <p:spPr>
          <a:xfrm>
            <a:off x="0" y="938213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vert="horz" anchor="ctr" anchorCtr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145D69-22BF-45BE-92E3-777401EA2B5E}" type="slidenum">
              <a:rPr kumimoji="0" lang="fr-BE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fr-BE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9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3630919"/>
              </p:ext>
            </p:extLst>
          </p:nvPr>
        </p:nvGraphicFramePr>
        <p:xfrm>
          <a:off x="2843808" y="2143936"/>
          <a:ext cx="4094943" cy="1584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94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7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ServeurRMI</a:t>
                      </a:r>
                      <a:endParaRPr lang="fr-FR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6487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1.   Démarrage de l’annuaire</a:t>
                      </a:r>
                      <a:r>
                        <a:rPr lang="en-US" sz="1600" baseline="0" dirty="0"/>
                        <a:t> RMIregistry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6487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2.   Création de l’objet</a:t>
                      </a:r>
                      <a:r>
                        <a:rPr lang="en-US" sz="1600" baseline="0" dirty="0"/>
                        <a:t> distant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6487">
                <a:tc>
                  <a:txBody>
                    <a:bodyPr/>
                    <a:lstStyle/>
                    <a:p>
                      <a:pPr algn="l"/>
                      <a:r>
                        <a:rPr lang="fr-FR" sz="1600" dirty="0"/>
                        <a:t>3.   Publier la référence de l’objet</a:t>
                      </a:r>
                      <a:r>
                        <a:rPr lang="fr-FR" sz="1600" baseline="0" dirty="0"/>
                        <a:t> distant dans l’annuaire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ZoneTexte 22"/>
          <p:cNvSpPr txBox="1"/>
          <p:nvPr/>
        </p:nvSpPr>
        <p:spPr>
          <a:xfrm>
            <a:off x="107504" y="4005064"/>
            <a:ext cx="11358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000" dirty="0"/>
              <a:t>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Avant de démarrer le serveur il faut tout d’abord démarrer l’annuaire.</a:t>
            </a:r>
          </a:p>
          <a:p>
            <a:pPr>
              <a:buFont typeface="Arial" pitchFamily="34" charset="0"/>
              <a:buChar char="•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Pour publier la référence de l’objet dans l’annuaire, on utilise la méthode </a:t>
            </a:r>
            <a:r>
              <a:rPr lang="fr-FR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rebind()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classe </a:t>
            </a:r>
            <a:r>
              <a:rPr lang="fr-FR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Naming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322082" y="5229480"/>
            <a:ext cx="6929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Naming.rebind(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‘’rmi://localhost:1099/Banque’’</a:t>
            </a:r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</a:t>
            </a:r>
            <a:r>
              <a:rPr lang="fr-FR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26" name="Accolade ouvrante 25"/>
          <p:cNvSpPr/>
          <p:nvPr/>
        </p:nvSpPr>
        <p:spPr>
          <a:xfrm rot="16200000">
            <a:off x="4249962" y="4975177"/>
            <a:ext cx="500066" cy="14401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Accolade ouvrante 26"/>
          <p:cNvSpPr/>
          <p:nvPr/>
        </p:nvSpPr>
        <p:spPr>
          <a:xfrm rot="16200000">
            <a:off x="5762127" y="5414632"/>
            <a:ext cx="500066" cy="576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Accolade ouvrante 27"/>
          <p:cNvSpPr/>
          <p:nvPr/>
        </p:nvSpPr>
        <p:spPr>
          <a:xfrm rot="16200000">
            <a:off x="6408671" y="5614034"/>
            <a:ext cx="500066" cy="2849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ccolade ouvrante 28"/>
          <p:cNvSpPr/>
          <p:nvPr/>
        </p:nvSpPr>
        <p:spPr>
          <a:xfrm rot="5400000">
            <a:off x="5251597" y="4936832"/>
            <a:ext cx="357190" cy="4202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3466136" y="5891151"/>
            <a:ext cx="221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@IP de l’annuaire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4942870" y="4647641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 port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5400475" y="5891151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nomObject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6429388" y="5891151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 distant</a:t>
            </a:r>
          </a:p>
        </p:txBody>
      </p:sp>
    </p:spTree>
    <p:extLst>
      <p:ext uri="{BB962C8B-B14F-4D97-AF65-F5344CB8AC3E}">
        <p14:creationId xmlns:p14="http://schemas.microsoft.com/office/powerpoint/2010/main" val="40876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85786" y="467021"/>
            <a:ext cx="7358114" cy="461649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lang="fr-FR" sz="2400" cap="small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Démarche RMI (approche pratique)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85720" y="1561446"/>
            <a:ext cx="84296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q"/>
            </a:pPr>
            <a:r>
              <a:rPr lang="fr-F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Le Serveur RMI</a:t>
            </a:r>
          </a:p>
          <a:p>
            <a:pPr marL="742950" lvl="1" indent="-285750" algn="just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MA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Vue d’ensemble </a:t>
            </a:r>
          </a:p>
        </p:txBody>
      </p:sp>
      <p:sp>
        <p:nvSpPr>
          <p:cNvPr id="6" name="Espace réservé du numéro de diapositive 3"/>
          <p:cNvSpPr txBox="1">
            <a:spLocks/>
          </p:cNvSpPr>
          <p:nvPr/>
        </p:nvSpPr>
        <p:spPr>
          <a:xfrm>
            <a:off x="0" y="938213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vert="horz" anchor="ctr" anchorCtr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145D69-22BF-45BE-92E3-777401EA2B5E}" type="slidenum">
              <a:rPr kumimoji="0" lang="fr-BE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fr-BE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3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1525380"/>
              </p:ext>
            </p:extLst>
          </p:nvPr>
        </p:nvGraphicFramePr>
        <p:xfrm>
          <a:off x="4211960" y="1427942"/>
          <a:ext cx="2357454" cy="4722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574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722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Serveur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7523043"/>
              </p:ext>
            </p:extLst>
          </p:nvPr>
        </p:nvGraphicFramePr>
        <p:xfrm>
          <a:off x="3563743" y="2268281"/>
          <a:ext cx="4094943" cy="1074976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4094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41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od:RMIServer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44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String</a:t>
                      </a:r>
                      <a:r>
                        <a:rPr kumimoji="0"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jouer</a:t>
                      </a:r>
                      <a:r>
                        <a:rPr kumimoji="0"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(</a:t>
                      </a:r>
                      <a:r>
                        <a:rPr kumimoji="0" lang="en-US" sz="16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mt</a:t>
                      </a:r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4136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7369565"/>
              </p:ext>
            </p:extLst>
          </p:nvPr>
        </p:nvGraphicFramePr>
        <p:xfrm>
          <a:off x="5145917" y="3356992"/>
          <a:ext cx="1857388" cy="10972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573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11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: SKELETON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03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Port = x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0300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7" name="Groupe 26"/>
          <p:cNvGrpSpPr/>
          <p:nvPr/>
        </p:nvGrpSpPr>
        <p:grpSpPr>
          <a:xfrm>
            <a:off x="4464843" y="3212976"/>
            <a:ext cx="642942" cy="500860"/>
            <a:chOff x="7738280" y="2930522"/>
            <a:chExt cx="642942" cy="500860"/>
          </a:xfrm>
        </p:grpSpPr>
        <p:cxnSp>
          <p:nvCxnSpPr>
            <p:cNvPr id="28" name="Connecteur droit 27"/>
            <p:cNvCxnSpPr/>
            <p:nvPr/>
          </p:nvCxnSpPr>
          <p:spPr>
            <a:xfrm rot="5400000">
              <a:off x="7489041" y="3179761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7738280" y="3429794"/>
              <a:ext cx="64294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necteur droit avec flèche 29"/>
          <p:cNvCxnSpPr/>
          <p:nvPr/>
        </p:nvCxnSpPr>
        <p:spPr>
          <a:xfrm rot="5400000">
            <a:off x="5149781" y="2095030"/>
            <a:ext cx="357190" cy="7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4343423"/>
              </p:ext>
            </p:extLst>
          </p:nvPr>
        </p:nvGraphicFramePr>
        <p:xfrm>
          <a:off x="395536" y="4509120"/>
          <a:ext cx="6143668" cy="183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36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1419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Naming service: Ip et</a:t>
                      </a:r>
                      <a:r>
                        <a:rPr lang="fr-FR" sz="2000" baseline="0" dirty="0"/>
                        <a:t> Port connues</a:t>
                      </a:r>
                      <a:endParaRPr lang="fr-F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00260">
                <a:tc>
                  <a:txBody>
                    <a:bodyPr/>
                    <a:lstStyle/>
                    <a:p>
                      <a:endParaRPr lang="fr-F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Espace réservé du contenu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3349136"/>
              </p:ext>
            </p:extLst>
          </p:nvPr>
        </p:nvGraphicFramePr>
        <p:xfrm>
          <a:off x="785786" y="5085184"/>
          <a:ext cx="5500726" cy="1005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503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503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0300">
                <a:tc>
                  <a:txBody>
                    <a:bodyPr/>
                    <a:lstStyle/>
                    <a:p>
                      <a:r>
                        <a:rPr lang="fr-FR" sz="1600" dirty="0"/>
                        <a:t>Nom de l’objet</a:t>
                      </a:r>
                      <a:r>
                        <a:rPr lang="fr-FR" sz="1600" baseline="0" dirty="0"/>
                        <a:t> distant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Référence de l’objet</a:t>
                      </a:r>
                      <a:r>
                        <a:rPr lang="fr-FR" sz="1600" baseline="0" dirty="0"/>
                        <a:t> distant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7866">
                <a:tc>
                  <a:txBody>
                    <a:bodyPr/>
                    <a:lstStyle/>
                    <a:p>
                      <a:r>
                        <a:rPr lang="fr-MA" sz="1600" dirty="0" err="1"/>
                        <a:t>jeuImpl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Réf 1: IP / Port / @mémoire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030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3" name="Groupe 32"/>
          <p:cNvGrpSpPr/>
          <p:nvPr/>
        </p:nvGrpSpPr>
        <p:grpSpPr>
          <a:xfrm>
            <a:off x="6516216" y="3140968"/>
            <a:ext cx="2486553" cy="2755280"/>
            <a:chOff x="9167040" y="1286654"/>
            <a:chExt cx="2643206" cy="4572032"/>
          </a:xfrm>
        </p:grpSpPr>
        <p:cxnSp>
          <p:nvCxnSpPr>
            <p:cNvPr id="34" name="Connecteur droit avec flèche 47"/>
            <p:cNvCxnSpPr/>
            <p:nvPr/>
          </p:nvCxnSpPr>
          <p:spPr>
            <a:xfrm rot="5400000">
              <a:off x="8202627" y="2251067"/>
              <a:ext cx="4572032" cy="2643206"/>
            </a:xfrm>
            <a:prstGeom prst="bentConnector3">
              <a:avLst>
                <a:gd name="adj1" fmla="val 10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 rot="10800000">
              <a:off x="10381486" y="1286654"/>
              <a:ext cx="142876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ZoneTexte 35"/>
          <p:cNvSpPr txBox="1"/>
          <p:nvPr/>
        </p:nvSpPr>
        <p:spPr>
          <a:xfrm>
            <a:off x="5860159" y="1935468"/>
            <a:ext cx="250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Cr</a:t>
            </a:r>
            <a:r>
              <a:rPr lang="fr-FR" sz="1600" dirty="0" err="1"/>
              <a:t>éer</a:t>
            </a:r>
            <a:r>
              <a:rPr lang="fr-FR" sz="1600" dirty="0"/>
              <a:t> l’objet distant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6643670" y="5157192"/>
            <a:ext cx="250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Publier la réf de l’objet distant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95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85786" y="467021"/>
            <a:ext cx="7358114" cy="461649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lang="fr-FR" sz="2400" cap="small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Démarche RMI (approche pratique)</a:t>
            </a:r>
          </a:p>
        </p:txBody>
      </p:sp>
      <p:sp>
        <p:nvSpPr>
          <p:cNvPr id="5" name="Espace réservé du numéro de diapositive 3"/>
          <p:cNvSpPr txBox="1">
            <a:spLocks/>
          </p:cNvSpPr>
          <p:nvPr/>
        </p:nvSpPr>
        <p:spPr>
          <a:xfrm>
            <a:off x="0" y="938213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vert="horz" anchor="ctr" anchorCtr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145D69-22BF-45BE-92E3-777401EA2B5E}" type="slidenum">
              <a:rPr kumimoji="0" lang="fr-BE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fr-BE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" y="1071546"/>
            <a:ext cx="8429684" cy="417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q"/>
            </a:pPr>
            <a:r>
              <a:rPr lang="fr-MA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Interface </a:t>
            </a:r>
            <a:r>
              <a:rPr lang="fr-MA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Remote</a:t>
            </a:r>
            <a:r>
              <a:rPr lang="fr-MA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  <a:endParaRPr lang="fr-MA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2455" y="2276872"/>
            <a:ext cx="6984776" cy="151216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import 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java.rmi.Remote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import 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java.rmi.RemoteException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fr-FR" sz="1300" spc="-1" dirty="0">
              <a:solidFill>
                <a:srgbClr val="000000"/>
              </a:solidFill>
              <a:latin typeface="Consolas" pitchFamily="49" charset="0"/>
              <a:ea typeface="DejaVu Sans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public interface 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IJeuRMI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 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extends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 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Remote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	public String jouer(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int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 nombre)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throws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 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RemoteException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fr-FR" sz="1300" spc="-1" dirty="0">
              <a:solidFill>
                <a:srgbClr val="000000"/>
              </a:solidFill>
              <a:latin typeface="Consolas" pitchFamily="49" charset="0"/>
              <a:ea typeface="DejaVu Sans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135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85786" y="467021"/>
            <a:ext cx="7358114" cy="461649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lang="fr-FR" sz="2400" cap="small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Démarche RMI (approche pratique)</a:t>
            </a:r>
          </a:p>
        </p:txBody>
      </p:sp>
      <p:sp>
        <p:nvSpPr>
          <p:cNvPr id="5" name="Espace réservé du numéro de diapositive 3"/>
          <p:cNvSpPr txBox="1">
            <a:spLocks/>
          </p:cNvSpPr>
          <p:nvPr/>
        </p:nvSpPr>
        <p:spPr>
          <a:xfrm>
            <a:off x="0" y="938213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vert="horz" anchor="ctr" anchorCtr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145D69-22BF-45BE-92E3-777401EA2B5E}" type="slidenum">
              <a:rPr kumimoji="0" lang="fr-BE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fr-BE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" y="1071546"/>
            <a:ext cx="84296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q"/>
            </a:pPr>
            <a:r>
              <a:rPr lang="fr-MA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La class d’</a:t>
            </a:r>
            <a:r>
              <a:rPr lang="fr-MA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implimentation</a:t>
            </a:r>
            <a:r>
              <a:rPr lang="fr-MA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:</a:t>
            </a:r>
            <a:endParaRPr lang="fr-MA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36509" y="1619433"/>
            <a:ext cx="7724784" cy="457076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import 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java.rmi.RemoteException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import 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java.rmi.server.UnicastRemoteObject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public class 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JeuImpl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 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extends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 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UnicastRemoteObject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 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implements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 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IJeuRMI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    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private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 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int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 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nombreSecret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 ;</a:t>
            </a:r>
          </a:p>
          <a:p>
            <a:pPr>
              <a:lnSpc>
                <a:spcPct val="100000"/>
              </a:lnSpc>
            </a:pP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    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private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 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boolean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 fin;</a:t>
            </a:r>
          </a:p>
          <a:p>
            <a:pPr>
              <a:lnSpc>
                <a:spcPct val="100000"/>
              </a:lnSpc>
            </a:pP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	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protected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 </a:t>
            </a:r>
            <a:r>
              <a:rPr lang="fr-FR" sz="1300" spc="-1" dirty="0" err="1" smtClean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JeuImpl</a:t>
            </a:r>
            <a:r>
              <a:rPr lang="fr-FR" sz="1300" spc="-1" dirty="0" smtClean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() 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throws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 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RemoteException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		</a:t>
            </a:r>
            <a:r>
              <a:rPr lang="fr-FR" sz="1300" spc="-1" dirty="0" smtClean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super();</a:t>
            </a:r>
            <a:endParaRPr lang="fr-FR" sz="1300" spc="-1" dirty="0">
              <a:solidFill>
                <a:srgbClr val="000000"/>
              </a:solidFill>
              <a:latin typeface="Consolas" pitchFamily="49" charset="0"/>
              <a:ea typeface="DejaVu Sans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		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nombreSecret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 = (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int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)(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Math.random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()*1000);</a:t>
            </a:r>
          </a:p>
          <a:p>
            <a:pPr>
              <a:lnSpc>
                <a:spcPct val="100000"/>
              </a:lnSpc>
            </a:pP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	}</a:t>
            </a:r>
          </a:p>
          <a:p>
            <a:pPr>
              <a:lnSpc>
                <a:spcPct val="100000"/>
              </a:lnSpc>
            </a:pP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	@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Override</a:t>
            </a:r>
            <a:endParaRPr lang="fr-FR" sz="1300" spc="-1" dirty="0">
              <a:solidFill>
                <a:srgbClr val="000000"/>
              </a:solidFill>
              <a:latin typeface="Consolas" pitchFamily="49" charset="0"/>
              <a:ea typeface="DejaVu Sans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	public String jouer(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int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 nombre) 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throws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 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RemoteException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		if(fin==false) {</a:t>
            </a:r>
          </a:p>
          <a:p>
            <a:pPr>
              <a:lnSpc>
                <a:spcPct val="100000"/>
              </a:lnSpc>
            </a:pP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			if(nombre&gt;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nombreSecret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) </a:t>
            </a:r>
          </a:p>
          <a:p>
            <a:pPr>
              <a:lnSpc>
                <a:spcPct val="100000"/>
              </a:lnSpc>
            </a:pP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				return "votre nombre est plus grand";</a:t>
            </a:r>
          </a:p>
          <a:p>
            <a:pPr>
              <a:lnSpc>
                <a:spcPct val="100000"/>
              </a:lnSpc>
            </a:pP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			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else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 if(nombre&lt;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nombreSecret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) </a:t>
            </a:r>
          </a:p>
          <a:p>
            <a:pPr>
              <a:lnSpc>
                <a:spcPct val="100000"/>
              </a:lnSpc>
            </a:pP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				return "votre nombre est plus petit";</a:t>
            </a:r>
          </a:p>
          <a:p>
            <a:pPr>
              <a:lnSpc>
                <a:spcPct val="100000"/>
              </a:lnSpc>
            </a:pP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			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else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{fin= 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true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; return "Bravo";}</a:t>
            </a:r>
          </a:p>
          <a:p>
            <a:pPr>
              <a:lnSpc>
                <a:spcPct val="100000"/>
              </a:lnSpc>
            </a:pP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			</a:t>
            </a:r>
          </a:p>
          <a:p>
            <a:pPr>
              <a:lnSpc>
                <a:spcPct val="100000"/>
              </a:lnSpc>
            </a:pP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		}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else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			return "jeu terminé le nombre secret est "+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nombreSecret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;}}}</a:t>
            </a:r>
          </a:p>
        </p:txBody>
      </p:sp>
    </p:spTree>
    <p:extLst>
      <p:ext uri="{BB962C8B-B14F-4D97-AF65-F5344CB8AC3E}">
        <p14:creationId xmlns:p14="http://schemas.microsoft.com/office/powerpoint/2010/main" val="402528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85786" y="467021"/>
            <a:ext cx="7358114" cy="461649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lang="fr-FR" sz="2400" cap="small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Démarche RMI (approche pratique)</a:t>
            </a:r>
          </a:p>
        </p:txBody>
      </p:sp>
      <p:sp>
        <p:nvSpPr>
          <p:cNvPr id="5" name="Espace réservé du numéro de diapositive 3"/>
          <p:cNvSpPr txBox="1">
            <a:spLocks/>
          </p:cNvSpPr>
          <p:nvPr/>
        </p:nvSpPr>
        <p:spPr>
          <a:xfrm>
            <a:off x="0" y="938213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vert="horz" anchor="ctr" anchorCtr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145D69-22BF-45BE-92E3-777401EA2B5E}" type="slidenum">
              <a:rPr kumimoji="0" lang="fr-BE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fr-BE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" y="1071546"/>
            <a:ext cx="8429684" cy="417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q"/>
            </a:pPr>
            <a:r>
              <a:rPr lang="fr-MA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La class main :</a:t>
            </a:r>
            <a:endParaRPr lang="fr-MA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1600" y="1615755"/>
            <a:ext cx="7724784" cy="438830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import 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java.net.MalformedURLException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import 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java.rmi.Naming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import 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java.rmi.RemoteException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import 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java.rmi.registry.LocateRegistry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fr-FR" sz="1300" spc="-1" dirty="0">
              <a:solidFill>
                <a:srgbClr val="000000"/>
              </a:solidFill>
              <a:latin typeface="Consolas" pitchFamily="49" charset="0"/>
              <a:ea typeface="DejaVu Sans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import 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javax.naming.Context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import 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javax.naming.InitialContext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import 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javax.naming.NamingException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fr-FR" sz="1300" spc="-1" dirty="0">
              <a:solidFill>
                <a:srgbClr val="000000"/>
              </a:solidFill>
              <a:latin typeface="Consolas" pitchFamily="49" charset="0"/>
              <a:ea typeface="DejaVu Sans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public class 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RMIServer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 {</a:t>
            </a:r>
          </a:p>
          <a:p>
            <a:pPr>
              <a:lnSpc>
                <a:spcPct val="100000"/>
              </a:lnSpc>
            </a:pPr>
            <a:endParaRPr lang="fr-FR" sz="1300" spc="-1" dirty="0">
              <a:solidFill>
                <a:srgbClr val="000000"/>
              </a:solidFill>
              <a:latin typeface="Consolas" pitchFamily="49" charset="0"/>
              <a:ea typeface="DejaVu Sans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 </a:t>
            </a:r>
            <a:r>
              <a:rPr lang="fr-FR" sz="1300" spc="-1" dirty="0" smtClean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public 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static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 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void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 main(String[] args) 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throws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 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RemoteException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, </a:t>
            </a:r>
            <a:r>
              <a:rPr lang="fr-FR" sz="1300" spc="-1" dirty="0" smtClean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   </a:t>
            </a:r>
            <a:r>
              <a:rPr lang="fr-FR" sz="1300" spc="-1" dirty="0" err="1" smtClean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MalformedURLException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, 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NamingException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 </a:t>
            </a:r>
            <a:r>
              <a:rPr lang="fr-FR" sz="1300" spc="-1" dirty="0" smtClean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    </a:t>
            </a:r>
            <a:r>
              <a:rPr lang="fr-FR" sz="1300" spc="-1" dirty="0" err="1" smtClean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LocateRegistry.createRegistry</a:t>
            </a:r>
            <a:r>
              <a:rPr lang="fr-FR" sz="1300" spc="-1" dirty="0" smtClean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(1099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    </a:t>
            </a:r>
            <a:r>
              <a:rPr lang="fr-FR" sz="1300" spc="-1" dirty="0" smtClean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 </a:t>
            </a:r>
            <a:r>
              <a:rPr lang="fr-FR" sz="1300" spc="-1" dirty="0" err="1" smtClean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JeuImpl</a:t>
            </a:r>
            <a:r>
              <a:rPr lang="fr-FR" sz="1300" spc="-1" dirty="0" smtClean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 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od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 = new 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JeuImpl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    //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Naming.rebind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("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rmi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://localhost:1099/JH", 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od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    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Context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 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ctx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 = new 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InitialContext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    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ctx.rebind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("JH", 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od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	}</a:t>
            </a:r>
          </a:p>
          <a:p>
            <a:pPr>
              <a:lnSpc>
                <a:spcPct val="100000"/>
              </a:lnSpc>
            </a:pPr>
            <a:endParaRPr lang="fr-FR" sz="1300" spc="-1" dirty="0">
              <a:solidFill>
                <a:srgbClr val="000000"/>
              </a:solidFill>
              <a:latin typeface="Consolas" pitchFamily="49" charset="0"/>
              <a:ea typeface="DejaVu Sans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322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85786" y="467021"/>
            <a:ext cx="7358114" cy="461649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lang="fr-FR" sz="2400" cap="small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Démarche RMI (approche pratique)</a:t>
            </a:r>
          </a:p>
        </p:txBody>
      </p:sp>
      <p:sp>
        <p:nvSpPr>
          <p:cNvPr id="5" name="Espace réservé du numéro de diapositive 3"/>
          <p:cNvSpPr txBox="1">
            <a:spLocks/>
          </p:cNvSpPr>
          <p:nvPr/>
        </p:nvSpPr>
        <p:spPr>
          <a:xfrm>
            <a:off x="0" y="938213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vert="horz" anchor="ctr" anchorCtr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145D69-22BF-45BE-92E3-777401EA2B5E}" type="slidenum">
              <a:rPr kumimoji="0" lang="fr-BE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fr-BE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" y="1071546"/>
            <a:ext cx="84296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q"/>
            </a:pPr>
            <a:r>
              <a:rPr lang="fr-MA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La class d’</a:t>
            </a:r>
            <a:r>
              <a:rPr lang="fr-MA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implimentation</a:t>
            </a:r>
            <a:r>
              <a:rPr lang="fr-MA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:</a:t>
            </a:r>
            <a:endParaRPr lang="fr-MA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5786" y="1916832"/>
            <a:ext cx="7724784" cy="160514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fr-FR" sz="1400" dirty="0" err="1">
                <a:solidFill>
                  <a:schemeClr val="tx1"/>
                </a:solidFill>
              </a:rPr>
              <a:t>java.naming.factory.initial</a:t>
            </a:r>
            <a:r>
              <a:rPr lang="fr-FR" sz="1400" dirty="0">
                <a:solidFill>
                  <a:schemeClr val="tx1"/>
                </a:solidFill>
              </a:rPr>
              <a:t>=</a:t>
            </a:r>
            <a:r>
              <a:rPr lang="fr-FR" sz="1400" dirty="0" err="1">
                <a:solidFill>
                  <a:schemeClr val="tx1"/>
                </a:solidFill>
              </a:rPr>
              <a:t>com.sun.jndi.rmi.registry.RegistryContextFactory</a:t>
            </a:r>
            <a:endParaRPr lang="fr-FR" sz="1400" dirty="0">
              <a:solidFill>
                <a:schemeClr val="tx1"/>
              </a:solidFill>
            </a:endParaRPr>
          </a:p>
          <a:p>
            <a:r>
              <a:rPr lang="fr-FR" sz="1400" dirty="0">
                <a:solidFill>
                  <a:schemeClr val="tx1"/>
                </a:solidFill>
              </a:rPr>
              <a:t>java.naming.provider.url=</a:t>
            </a:r>
            <a:r>
              <a:rPr lang="fr-FR" sz="1400" u="sng" dirty="0">
                <a:solidFill>
                  <a:schemeClr val="tx1"/>
                </a:solidFill>
              </a:rPr>
              <a:t>rmi://localhost:1099</a:t>
            </a:r>
            <a:endParaRPr lang="fr-FR" sz="1300" spc="-1" dirty="0">
              <a:solidFill>
                <a:schemeClr val="tx1"/>
              </a:solidFill>
              <a:latin typeface="Consolas" pitchFamily="49" charset="0"/>
              <a:ea typeface="DejaVu Sans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03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2"/>
          <p:cNvSpPr/>
          <p:nvPr/>
        </p:nvSpPr>
        <p:spPr>
          <a:xfrm>
            <a:off x="899592" y="3936932"/>
            <a:ext cx="8404914" cy="10374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8885" tIns="39443" rIns="78885" bIns="39443"/>
          <a:lstStyle/>
          <a:p>
            <a:pPr>
              <a:buFont typeface="Arial" pitchFamily="34" charset="0"/>
              <a:buChar char="•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 client devrait avoir l’interface </a:t>
            </a:r>
            <a:r>
              <a:rPr lang="fr-F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la classe </a:t>
            </a:r>
            <a:r>
              <a:rPr lang="fr-F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ClientRMI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>
              <a:buFont typeface="Arial" pitchFamily="34" charset="0"/>
              <a:buChar char="•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Copier et puis coller les packages du serveur vers le client n’est pas pratique, c’est pour cela on génère un fichier.jar à partir du serveur qui va contenir ce que le Client doit avoir.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85786" y="467021"/>
            <a:ext cx="7358114" cy="461649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lang="fr-FR" sz="2400" cap="small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Démarche RMI (approche pratique)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85720" y="1561446"/>
            <a:ext cx="8429684" cy="786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q"/>
            </a:pPr>
            <a:r>
              <a:rPr lang="fr-F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Le Client RMI</a:t>
            </a:r>
          </a:p>
          <a:p>
            <a:pPr marL="742950" lvl="1" indent="-285750" algn="just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MA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Vue d’ensemble </a:t>
            </a:r>
          </a:p>
        </p:txBody>
      </p:sp>
      <p:sp>
        <p:nvSpPr>
          <p:cNvPr id="6" name="Espace réservé du numéro de diapositive 3"/>
          <p:cNvSpPr txBox="1">
            <a:spLocks/>
          </p:cNvSpPr>
          <p:nvPr/>
        </p:nvSpPr>
        <p:spPr>
          <a:xfrm>
            <a:off x="0" y="938213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vert="horz" anchor="ctr" anchorCtr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145D69-22BF-45BE-92E3-777401EA2B5E}" type="slidenum">
              <a:rPr kumimoji="0" lang="fr-BE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fr-BE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Image 6" descr="images.jpg">
            <a:extLst>
              <a:ext uri="{FF2B5EF4-FFF2-40B4-BE49-F238E27FC236}">
                <a16:creationId xmlns="" xmlns:a16="http://schemas.microsoft.com/office/drawing/2014/main" id="{BB4EB1CB-A071-4EEA-B6BD-D98BC6A53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830" y="2575590"/>
            <a:ext cx="642942" cy="642942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9BF24157-7FD7-41A5-85D5-09F48B41EA5D}"/>
              </a:ext>
            </a:extLst>
          </p:cNvPr>
          <p:cNvCxnSpPr/>
          <p:nvPr/>
        </p:nvCxnSpPr>
        <p:spPr>
          <a:xfrm rot="5400000">
            <a:off x="1193624" y="3360281"/>
            <a:ext cx="513991" cy="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="" xmlns:a16="http://schemas.microsoft.com/office/drawing/2014/main" id="{08CC2964-080C-407D-88C6-719368FDD46E}"/>
              </a:ext>
            </a:extLst>
          </p:cNvPr>
          <p:cNvCxnSpPr/>
          <p:nvPr/>
        </p:nvCxnSpPr>
        <p:spPr>
          <a:xfrm>
            <a:off x="1450226" y="361424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 descr="Capture.PNG">
            <a:extLst>
              <a:ext uri="{FF2B5EF4-FFF2-40B4-BE49-F238E27FC236}">
                <a16:creationId xmlns="" xmlns:a16="http://schemas.microsoft.com/office/drawing/2014/main" id="{382A41B9-F5A2-4422-BF40-6E4F3004D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088" y="4819850"/>
            <a:ext cx="2704948" cy="94749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="" xmlns:a16="http://schemas.microsoft.com/office/drawing/2014/main" id="{90E4202B-9338-4AE6-A3B4-5B80C179613E}"/>
              </a:ext>
            </a:extLst>
          </p:cNvPr>
          <p:cNvSpPr txBox="1"/>
          <p:nvPr/>
        </p:nvSpPr>
        <p:spPr>
          <a:xfrm>
            <a:off x="899592" y="5815256"/>
            <a:ext cx="74888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i="1" dirty="0"/>
              <a:t>C’est un fichier ZIP utilisé pour distribuer un ensemble de classes Java.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="" xmlns:a16="http://schemas.microsoft.com/office/drawing/2014/main" id="{B35494F0-9D04-4DDD-9584-4AF9D07299D4}"/>
              </a:ext>
            </a:extLst>
          </p:cNvPr>
          <p:cNvSpPr txBox="1"/>
          <p:nvPr/>
        </p:nvSpPr>
        <p:spPr>
          <a:xfrm>
            <a:off x="1878854" y="3429000"/>
            <a:ext cx="3214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 classe ClientRMI (STUB).</a:t>
            </a:r>
            <a:endParaRPr lang="fr-FR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="" xmlns:a16="http://schemas.microsoft.com/office/drawing/2014/main" id="{1180A785-70DA-4350-9348-6C79385AD6F3}"/>
              </a:ext>
            </a:extLst>
          </p:cNvPr>
          <p:cNvSpPr txBox="1"/>
          <p:nvPr/>
        </p:nvSpPr>
        <p:spPr>
          <a:xfrm>
            <a:off x="899592" y="2289042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18273285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/>
      <p:bldP spid="5" grpId="0"/>
      <p:bldP spid="11" grpId="0"/>
      <p:bldP spid="12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2"/>
          <p:cNvSpPr/>
          <p:nvPr/>
        </p:nvSpPr>
        <p:spPr>
          <a:xfrm>
            <a:off x="533400" y="3736358"/>
            <a:ext cx="8404914" cy="4856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8885" tIns="39443" rIns="78885" bIns="39443"/>
          <a:lstStyle/>
          <a:p>
            <a:pPr>
              <a:buFont typeface="Arial" pitchFamily="34" charset="0"/>
              <a:buChar char="•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Pour obtenir la référence de l’objet distant, on utilise la méthode </a:t>
            </a:r>
            <a:r>
              <a:rPr lang="fr-F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lookup</a:t>
            </a:r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la classe </a:t>
            </a:r>
            <a:r>
              <a:rPr lang="fr-F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Naming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85786" y="467021"/>
            <a:ext cx="7358114" cy="461649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lang="fr-FR" sz="2400" cap="small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Démarche RMI (approche pratique)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85720" y="1561446"/>
            <a:ext cx="8429684" cy="786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q"/>
            </a:pPr>
            <a:r>
              <a:rPr lang="fr-F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Le Client RMI</a:t>
            </a:r>
          </a:p>
          <a:p>
            <a:pPr marL="742950" lvl="1" indent="-285750" algn="just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MA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MA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Stub</a:t>
            </a:r>
          </a:p>
        </p:txBody>
      </p:sp>
      <p:sp>
        <p:nvSpPr>
          <p:cNvPr id="6" name="Espace réservé du numéro de diapositive 3"/>
          <p:cNvSpPr txBox="1">
            <a:spLocks/>
          </p:cNvSpPr>
          <p:nvPr/>
        </p:nvSpPr>
        <p:spPr>
          <a:xfrm>
            <a:off x="0" y="938213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vert="horz" anchor="ctr" anchorCtr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145D69-22BF-45BE-92E3-777401EA2B5E}" type="slidenum">
              <a:rPr kumimoji="0" lang="fr-BE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fr-BE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Image 6" descr="images.jpg">
            <a:extLst>
              <a:ext uri="{FF2B5EF4-FFF2-40B4-BE49-F238E27FC236}">
                <a16:creationId xmlns="" xmlns:a16="http://schemas.microsoft.com/office/drawing/2014/main" id="{BB4EB1CB-A071-4EEA-B6BD-D98BC6A53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030" y="1371502"/>
            <a:ext cx="461649" cy="461649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9BF24157-7FD7-41A5-85D5-09F48B41EA5D}"/>
              </a:ext>
            </a:extLst>
          </p:cNvPr>
          <p:cNvCxnSpPr>
            <a:cxnSpLocks/>
          </p:cNvCxnSpPr>
          <p:nvPr/>
        </p:nvCxnSpPr>
        <p:spPr>
          <a:xfrm flipH="1">
            <a:off x="6617003" y="1787828"/>
            <a:ext cx="787" cy="32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="" xmlns:a16="http://schemas.microsoft.com/office/drawing/2014/main" id="{08CC2964-080C-407D-88C6-719368FDD46E}"/>
              </a:ext>
            </a:extLst>
          </p:cNvPr>
          <p:cNvCxnSpPr>
            <a:cxnSpLocks/>
          </p:cNvCxnSpPr>
          <p:nvPr/>
        </p:nvCxnSpPr>
        <p:spPr>
          <a:xfrm>
            <a:off x="6608060" y="2105855"/>
            <a:ext cx="428628" cy="7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="" xmlns:a16="http://schemas.microsoft.com/office/drawing/2014/main" id="{B35494F0-9D04-4DDD-9584-4AF9D07299D4}"/>
              </a:ext>
            </a:extLst>
          </p:cNvPr>
          <p:cNvSpPr txBox="1"/>
          <p:nvPr/>
        </p:nvSpPr>
        <p:spPr>
          <a:xfrm>
            <a:off x="7036688" y="1914594"/>
            <a:ext cx="2201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La classe ClientRMI (STUB).</a:t>
            </a:r>
            <a:endParaRPr lang="fr-F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="" xmlns:a16="http://schemas.microsoft.com/office/drawing/2014/main" id="{1180A785-70DA-4350-9348-6C79385AD6F3}"/>
              </a:ext>
            </a:extLst>
          </p:cNvPr>
          <p:cNvSpPr txBox="1"/>
          <p:nvPr/>
        </p:nvSpPr>
        <p:spPr>
          <a:xfrm>
            <a:off x="6047191" y="1115732"/>
            <a:ext cx="1121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</a:p>
        </p:txBody>
      </p:sp>
      <p:graphicFrame>
        <p:nvGraphicFramePr>
          <p:cNvPr id="14" name="Espace réservé du contenu 3">
            <a:extLst>
              <a:ext uri="{FF2B5EF4-FFF2-40B4-BE49-F238E27FC236}">
                <a16:creationId xmlns="" xmlns:a16="http://schemas.microsoft.com/office/drawing/2014/main" id="{5E4D62E6-7ABE-4F37-83E9-9EA8F3AC1E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7970256"/>
              </p:ext>
            </p:extLst>
          </p:nvPr>
        </p:nvGraphicFramePr>
        <p:xfrm>
          <a:off x="2146460" y="2330031"/>
          <a:ext cx="4094943" cy="1341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94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ClientRMI</a:t>
                      </a:r>
                      <a:endParaRPr lang="fr-FR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6487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1.   Cr</a:t>
                      </a:r>
                      <a:r>
                        <a:rPr lang="fr-FR" sz="1600" dirty="0"/>
                        <a:t>éation</a:t>
                      </a:r>
                      <a:r>
                        <a:rPr lang="fr-FR" sz="1600" baseline="0" dirty="0"/>
                        <a:t> du Stub.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6487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2.   </a:t>
                      </a:r>
                      <a:r>
                        <a:rPr lang="en-US" sz="1600" dirty="0" err="1"/>
                        <a:t>Obtenir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smtClean="0"/>
                        <a:t>la </a:t>
                      </a:r>
                      <a:r>
                        <a:rPr lang="en-US" sz="1600" baseline="0" dirty="0"/>
                        <a:t>référence d’un objet distant.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6487">
                <a:tc>
                  <a:txBody>
                    <a:bodyPr/>
                    <a:lstStyle/>
                    <a:p>
                      <a:pPr algn="l"/>
                      <a:r>
                        <a:rPr lang="fr-FR" sz="1600" dirty="0"/>
                        <a:t>3.   Implémenter les méthodes distante.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ZoneTexte 15">
            <a:extLst>
              <a:ext uri="{FF2B5EF4-FFF2-40B4-BE49-F238E27FC236}">
                <a16:creationId xmlns="" xmlns:a16="http://schemas.microsoft.com/office/drawing/2014/main" id="{A987CFCD-B86F-4351-9553-1BEFB6B87AFD}"/>
              </a:ext>
            </a:extLst>
          </p:cNvPr>
          <p:cNvSpPr txBox="1"/>
          <p:nvPr/>
        </p:nvSpPr>
        <p:spPr>
          <a:xfrm>
            <a:off x="1465875" y="4515258"/>
            <a:ext cx="6212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/>
              <a:t>Naming.lookup(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‘’rmi://localhost:1099/JH’’</a:t>
            </a:r>
            <a:r>
              <a:rPr lang="fr-FR" sz="2000" b="1" i="1" dirty="0"/>
              <a:t>)</a:t>
            </a:r>
            <a:r>
              <a:rPr lang="fr-FR" sz="2000" dirty="0"/>
              <a:t>;</a:t>
            </a:r>
          </a:p>
        </p:txBody>
      </p:sp>
      <p:sp>
        <p:nvSpPr>
          <p:cNvPr id="17" name="CustomShape 2">
            <a:extLst>
              <a:ext uri="{FF2B5EF4-FFF2-40B4-BE49-F238E27FC236}">
                <a16:creationId xmlns="" xmlns:a16="http://schemas.microsoft.com/office/drawing/2014/main" id="{3E7100CA-D4EE-4C35-A4D2-795A09DAF3CA}"/>
              </a:ext>
            </a:extLst>
          </p:cNvPr>
          <p:cNvSpPr/>
          <p:nvPr/>
        </p:nvSpPr>
        <p:spPr>
          <a:xfrm>
            <a:off x="533400" y="5770560"/>
            <a:ext cx="8429684" cy="4856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8885" tIns="39443" rIns="78885" bIns="39443"/>
          <a:lstStyle/>
          <a:p>
            <a:pPr>
              <a:buFont typeface="Arial" pitchFamily="34" charset="0"/>
              <a:buChar char="•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 client devrait avoir </a:t>
            </a:r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l’interface </a:t>
            </a:r>
            <a:r>
              <a:rPr lang="fr-F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pour implémenter les méthodes de l’objet distant.</a:t>
            </a:r>
          </a:p>
          <a:p>
            <a:pPr>
              <a:buFont typeface="Arial" pitchFamily="34" charset="0"/>
              <a:buChar char="•"/>
            </a:pP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Accolade ouvrante 17">
            <a:extLst>
              <a:ext uri="{FF2B5EF4-FFF2-40B4-BE49-F238E27FC236}">
                <a16:creationId xmlns="" xmlns:a16="http://schemas.microsoft.com/office/drawing/2014/main" id="{4C7FA7A0-A172-44CA-A8AC-CC36FEFAC372}"/>
              </a:ext>
            </a:extLst>
          </p:cNvPr>
          <p:cNvSpPr/>
          <p:nvPr/>
        </p:nvSpPr>
        <p:spPr>
          <a:xfrm rot="16200000">
            <a:off x="4214809" y="4254433"/>
            <a:ext cx="500066" cy="17168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Accolade ouvrante 18">
            <a:extLst>
              <a:ext uri="{FF2B5EF4-FFF2-40B4-BE49-F238E27FC236}">
                <a16:creationId xmlns="" xmlns:a16="http://schemas.microsoft.com/office/drawing/2014/main" id="{334389E0-0166-4B26-9340-9A3244DC6B26}"/>
              </a:ext>
            </a:extLst>
          </p:cNvPr>
          <p:cNvSpPr/>
          <p:nvPr/>
        </p:nvSpPr>
        <p:spPr>
          <a:xfrm rot="16200000">
            <a:off x="6050389" y="4911892"/>
            <a:ext cx="428628" cy="2986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ccolade ouvrante 19">
            <a:extLst>
              <a:ext uri="{FF2B5EF4-FFF2-40B4-BE49-F238E27FC236}">
                <a16:creationId xmlns="" xmlns:a16="http://schemas.microsoft.com/office/drawing/2014/main" id="{3FE48C40-EE41-4449-B930-287521BF1B90}"/>
              </a:ext>
            </a:extLst>
          </p:cNvPr>
          <p:cNvSpPr/>
          <p:nvPr/>
        </p:nvSpPr>
        <p:spPr>
          <a:xfrm rot="5400000">
            <a:off x="5562011" y="4167642"/>
            <a:ext cx="285752" cy="5007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="" xmlns:a16="http://schemas.microsoft.com/office/drawing/2014/main" id="{BD9D7FAA-53EB-4539-991A-BBABF588C413}"/>
              </a:ext>
            </a:extLst>
          </p:cNvPr>
          <p:cNvSpPr txBox="1"/>
          <p:nvPr/>
        </p:nvSpPr>
        <p:spPr>
          <a:xfrm>
            <a:off x="5025301" y="4006470"/>
            <a:ext cx="1359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Num port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="" xmlns:a16="http://schemas.microsoft.com/office/drawing/2014/main" id="{E6A3BCD0-4F69-4FAB-A586-36FF5D49D2BB}"/>
              </a:ext>
            </a:extLst>
          </p:cNvPr>
          <p:cNvSpPr txBox="1"/>
          <p:nvPr/>
        </p:nvSpPr>
        <p:spPr>
          <a:xfrm>
            <a:off x="3356044" y="5326730"/>
            <a:ext cx="2217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@IP de l’annuaire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="" xmlns:a16="http://schemas.microsoft.com/office/drawing/2014/main" id="{D6E32AE2-53D4-4210-AEBF-7A4BEC6A3FEF}"/>
              </a:ext>
            </a:extLst>
          </p:cNvPr>
          <p:cNvSpPr txBox="1"/>
          <p:nvPr/>
        </p:nvSpPr>
        <p:spPr>
          <a:xfrm>
            <a:off x="5454514" y="5328644"/>
            <a:ext cx="1573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nomObject</a:t>
            </a:r>
          </a:p>
        </p:txBody>
      </p:sp>
    </p:spTree>
    <p:extLst>
      <p:ext uri="{BB962C8B-B14F-4D97-AF65-F5344CB8AC3E}">
        <p14:creationId xmlns:p14="http://schemas.microsoft.com/office/powerpoint/2010/main" val="2474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/>
      <p:bldP spid="5" grpId="0"/>
      <p:bldP spid="12" grpId="0"/>
      <p:bldP spid="13" grpId="0"/>
      <p:bldP spid="16" grpId="0"/>
      <p:bldP spid="17" grpId="0"/>
      <p:bldP spid="18" grpId="0" animBg="1"/>
      <p:bldP spid="19" grpId="0" animBg="1"/>
      <p:bldP spid="20" grpId="0" animBg="1"/>
      <p:bldP spid="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71472" y="3074117"/>
            <a:ext cx="7632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4400" cap="small" dirty="0">
                <a:latin typeface="Andalus" pitchFamily="18" charset="-78"/>
                <a:cs typeface="Andalus" pitchFamily="18" charset="-78"/>
              </a:rPr>
              <a:t>Introduction</a:t>
            </a:r>
            <a:endParaRPr lang="fr-FR" sz="4400" cap="small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 l="31296" t="30273" r="12701" b="66797"/>
          <a:stretch>
            <a:fillRect/>
          </a:stretch>
        </p:blipFill>
        <p:spPr bwMode="auto">
          <a:xfrm flipH="1">
            <a:off x="0" y="2716927"/>
            <a:ext cx="9144000" cy="268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 l="31296" t="30273" r="12701" b="66797"/>
          <a:stretch>
            <a:fillRect/>
          </a:stretch>
        </p:blipFill>
        <p:spPr bwMode="auto">
          <a:xfrm>
            <a:off x="0" y="3874439"/>
            <a:ext cx="9144000" cy="268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0" y="938213"/>
            <a:ext cx="533400" cy="244475"/>
          </a:xfrm>
          <a:noFill/>
          <a:ln>
            <a:noFill/>
          </a:ln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E5145D69-22BF-45BE-92E3-777401EA2B5E}" type="slidenum">
              <a:rPr lang="fr-BE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785786" y="467021"/>
            <a:ext cx="7358114" cy="461649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lang="fr-FR" sz="2400" cap="small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Démarche RMI (approche pratique)</a:t>
            </a:r>
          </a:p>
        </p:txBody>
      </p:sp>
      <p:pic>
        <p:nvPicPr>
          <p:cNvPr id="27" name="Picture 3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-233213" y="1019006"/>
            <a:ext cx="504000" cy="3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1"/>
          <p:cNvPicPr>
            <a:picLocks noChangeAspect="1" noChangeArrowheads="1"/>
          </p:cNvPicPr>
          <p:nvPr/>
        </p:nvPicPr>
        <p:blipFill>
          <a:blip r:embed="rId4" cstate="print"/>
          <a:srcRect l="31296" t="30273" r="12701" b="66797"/>
          <a:stretch>
            <a:fillRect/>
          </a:stretch>
        </p:blipFill>
        <p:spPr bwMode="auto">
          <a:xfrm flipH="1">
            <a:off x="0" y="27296"/>
            <a:ext cx="9144000" cy="483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" name="Picture 3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8873244" y="1015072"/>
            <a:ext cx="504000" cy="3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" name="Picture 3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8873244" y="202695"/>
            <a:ext cx="504000" cy="3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" name="Picture 3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" y="-24"/>
            <a:ext cx="9180000" cy="3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9" name="Connecteur droit 88"/>
          <p:cNvCxnSpPr/>
          <p:nvPr/>
        </p:nvCxnSpPr>
        <p:spPr>
          <a:xfrm rot="16200000" flipH="1">
            <a:off x="-64292" y="1046718"/>
            <a:ext cx="223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3877793" y="3651421"/>
            <a:ext cx="8064896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Puis sélectionner l'interface dont nous avons besoin</a:t>
            </a:r>
            <a:endParaRPr lang="fr-MA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="" xmlns:a16="http://schemas.microsoft.com/office/drawing/2014/main" id="{D7EDD76A-47DD-42FE-937F-F6C014FD4A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31236"/>
            <a:ext cx="2924583" cy="334374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34E18C81-6CDC-4FC6-956D-8C34991B72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9968" y="4170372"/>
            <a:ext cx="3649274" cy="182905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54B8DB6B-FD0D-439A-876D-F187B58905D1}"/>
              </a:ext>
            </a:extLst>
          </p:cNvPr>
          <p:cNvSpPr/>
          <p:nvPr/>
        </p:nvSpPr>
        <p:spPr>
          <a:xfrm>
            <a:off x="432395" y="1206962"/>
            <a:ext cx="8064896" cy="70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q"/>
            </a:pPr>
            <a:r>
              <a:rPr lang="fr-MA" sz="1400" b="1" u="sng" dirty="0">
                <a:latin typeface="Times New Roman" pitchFamily="18" charset="0"/>
                <a:cs typeface="Times New Roman" pitchFamily="18" charset="0"/>
              </a:rPr>
              <a:t> Pour utiliser l’interface</a:t>
            </a:r>
          </a:p>
          <a:p>
            <a:pPr marL="742950" lvl="1" indent="-285750" algn="just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MA" sz="1400" dirty="0">
                <a:latin typeface="Times New Roman" pitchFamily="18" charset="0"/>
                <a:cs typeface="Times New Roman" pitchFamily="18" charset="0"/>
              </a:rPr>
              <a:t>Export fichier.jar depuis le serveur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="" xmlns:a16="http://schemas.microsoft.com/office/drawing/2014/main" id="{34E18C81-6CDC-4FC6-956D-8C34991B72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9968" y="4196998"/>
            <a:ext cx="3649274" cy="177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8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0" y="938213"/>
            <a:ext cx="533400" cy="244475"/>
          </a:xfrm>
          <a:noFill/>
          <a:ln>
            <a:noFill/>
          </a:ln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E5145D69-22BF-45BE-92E3-777401EA2B5E}" type="slidenum">
              <a:rPr lang="fr-BE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785786" y="467021"/>
            <a:ext cx="7358114" cy="461649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lang="fr-FR" sz="2400" cap="small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Démarche RMI (approche pratique)</a:t>
            </a:r>
          </a:p>
        </p:txBody>
      </p:sp>
      <p:pic>
        <p:nvPicPr>
          <p:cNvPr id="27" name="Picture 3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-233213" y="1019006"/>
            <a:ext cx="504000" cy="3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1"/>
          <p:cNvPicPr>
            <a:picLocks noChangeAspect="1" noChangeArrowheads="1"/>
          </p:cNvPicPr>
          <p:nvPr/>
        </p:nvPicPr>
        <p:blipFill>
          <a:blip r:embed="rId4" cstate="print"/>
          <a:srcRect l="31296" t="30273" r="12701" b="66797"/>
          <a:stretch>
            <a:fillRect/>
          </a:stretch>
        </p:blipFill>
        <p:spPr bwMode="auto">
          <a:xfrm flipH="1">
            <a:off x="0" y="27296"/>
            <a:ext cx="9144000" cy="483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" name="Picture 3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8873244" y="1015072"/>
            <a:ext cx="504000" cy="3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" name="Picture 3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8873244" y="202695"/>
            <a:ext cx="504000" cy="3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" name="Picture 3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" y="-24"/>
            <a:ext cx="9180000" cy="3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9" name="Connecteur droit 88"/>
          <p:cNvCxnSpPr/>
          <p:nvPr/>
        </p:nvCxnSpPr>
        <p:spPr>
          <a:xfrm rot="16200000" flipH="1">
            <a:off x="-64292" y="1046718"/>
            <a:ext cx="223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54B8DB6B-FD0D-439A-876D-F187B58905D1}"/>
              </a:ext>
            </a:extLst>
          </p:cNvPr>
          <p:cNvSpPr/>
          <p:nvPr/>
        </p:nvSpPr>
        <p:spPr>
          <a:xfrm>
            <a:off x="432395" y="1304824"/>
            <a:ext cx="8064896" cy="70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q"/>
            </a:pPr>
            <a:r>
              <a:rPr lang="fr-MA" sz="1400" b="1" u="sng" dirty="0">
                <a:latin typeface="Times New Roman" pitchFamily="18" charset="0"/>
                <a:cs typeface="Times New Roman" pitchFamily="18" charset="0"/>
              </a:rPr>
              <a:t>Pour utiliser l’interface</a:t>
            </a:r>
          </a:p>
          <a:p>
            <a:pPr marL="742950" lvl="1" indent="-285750" algn="just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MA" sz="1400" dirty="0" err="1"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fr-MA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MA" sz="1400" dirty="0" err="1">
                <a:latin typeface="Times New Roman" pitchFamily="18" charset="0"/>
                <a:cs typeface="Times New Roman" pitchFamily="18" charset="0"/>
              </a:rPr>
              <a:t>JARs</a:t>
            </a:r>
            <a:r>
              <a:rPr lang="fr-MA" sz="1400" dirty="0">
                <a:latin typeface="Times New Roman" pitchFamily="18" charset="0"/>
                <a:cs typeface="Times New Roman" pitchFamily="18" charset="0"/>
              </a:rPr>
              <a:t> dans Classpath de Client RMI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6AB4BFC5-4888-48B8-ABE7-B08F927576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9" y="2348880"/>
            <a:ext cx="8754697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6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48245795"/>
              </p:ext>
            </p:extLst>
          </p:nvPr>
        </p:nvGraphicFramePr>
        <p:xfrm>
          <a:off x="980433" y="2486232"/>
          <a:ext cx="1714735" cy="3542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47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4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Client</a:t>
                      </a:r>
                      <a:endParaRPr lang="fr-FR" sz="1400" dirty="0"/>
                    </a:p>
                  </a:txBody>
                  <a:tcPr marL="68589" marR="68589" marT="34294" marB="3429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Espace réservé du contenu 4"/>
          <p:cNvGraphicFramePr>
            <a:graphicFrameLocks/>
          </p:cNvGraphicFramePr>
          <p:nvPr/>
        </p:nvGraphicFramePr>
        <p:xfrm>
          <a:off x="5911637" y="1681528"/>
          <a:ext cx="1768321" cy="3542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683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4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Serveur</a:t>
                      </a:r>
                      <a:endParaRPr lang="fr-FR" sz="1400" dirty="0"/>
                    </a:p>
                  </a:txBody>
                  <a:tcPr marL="68589" marR="68589" marT="34294" marB="3429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9029200"/>
              </p:ext>
            </p:extLst>
          </p:nvPr>
        </p:nvGraphicFramePr>
        <p:xfrm>
          <a:off x="5482954" y="2299424"/>
          <a:ext cx="3071607" cy="502986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30716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149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od: BanqueRmiService</a:t>
                      </a:r>
                      <a:endParaRPr lang="fr-FR" sz="1200" dirty="0"/>
                    </a:p>
                  </a:txBody>
                  <a:tcPr marL="68589" marR="68589" marT="34294" marB="3429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149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Jouer</a:t>
                      </a:r>
                      <a:r>
                        <a:rPr lang="en-US" sz="1200" dirty="0"/>
                        <a:t>(int </a:t>
                      </a:r>
                      <a:r>
                        <a:rPr lang="en-US" sz="1200" dirty="0" err="1"/>
                        <a:t>nombre</a:t>
                      </a:r>
                      <a:r>
                        <a:rPr lang="en-US" sz="1200" dirty="0"/>
                        <a:t>):String</a:t>
                      </a:r>
                      <a:endParaRPr lang="fr-FR" sz="1200" dirty="0"/>
                    </a:p>
                  </a:txBody>
                  <a:tcPr marL="68589" marR="68589" marT="34294" marB="3429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Espace réservé du contenu 3"/>
          <p:cNvGraphicFramePr>
            <a:graphicFrameLocks/>
          </p:cNvGraphicFramePr>
          <p:nvPr/>
        </p:nvGraphicFramePr>
        <p:xfrm>
          <a:off x="6286735" y="3375415"/>
          <a:ext cx="1393222" cy="84584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3932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743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: SKELETON</a:t>
                      </a:r>
                      <a:endParaRPr lang="fr-FR" sz="1400" dirty="0"/>
                    </a:p>
                  </a:txBody>
                  <a:tcPr marL="68589" marR="68589" marT="34294" marB="3429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43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Port = x</a:t>
                      </a:r>
                      <a:endParaRPr lang="fr-FR" sz="1400" dirty="0"/>
                    </a:p>
                  </a:txBody>
                  <a:tcPr marL="68589" marR="68589" marT="34294" marB="3429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4356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9" marR="68589" marT="34294" marB="34294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Espace réservé du contenu 3"/>
          <p:cNvGraphicFramePr>
            <a:graphicFrameLocks/>
          </p:cNvGraphicFramePr>
          <p:nvPr/>
        </p:nvGraphicFramePr>
        <p:xfrm>
          <a:off x="1464043" y="3356130"/>
          <a:ext cx="1393222" cy="8458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3932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743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: STUB</a:t>
                      </a:r>
                      <a:endParaRPr lang="fr-FR" sz="1400" dirty="0"/>
                    </a:p>
                  </a:txBody>
                  <a:tcPr marL="68589" marR="68589" marT="34294" marB="3429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4356"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marL="68589" marR="68589" marT="34294" marB="3429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4356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9" marR="68589" marT="34294" marB="34294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" name="Connecteur droit avec flèche 14"/>
          <p:cNvCxnSpPr/>
          <p:nvPr/>
        </p:nvCxnSpPr>
        <p:spPr>
          <a:xfrm rot="5400000">
            <a:off x="6474582" y="2169443"/>
            <a:ext cx="267927" cy="5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607653" y="2009849"/>
            <a:ext cx="1875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Cr</a:t>
            </a:r>
            <a:r>
              <a:rPr lang="fr-FR" sz="1200" dirty="0" err="1"/>
              <a:t>éer</a:t>
            </a:r>
            <a:r>
              <a:rPr lang="fr-FR" sz="1200" dirty="0"/>
              <a:t> l’objet distant</a:t>
            </a:r>
          </a:p>
        </p:txBody>
      </p:sp>
      <p:graphicFrame>
        <p:nvGraphicFramePr>
          <p:cNvPr id="18" name="Espace réservé du contenu 3"/>
          <p:cNvGraphicFramePr>
            <a:graphicFrameLocks/>
          </p:cNvGraphicFramePr>
          <p:nvPr/>
        </p:nvGraphicFramePr>
        <p:xfrm>
          <a:off x="2160654" y="4393539"/>
          <a:ext cx="4608351" cy="1373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083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23606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Naming service: Ip et</a:t>
                      </a:r>
                      <a:r>
                        <a:rPr lang="fr-FR" sz="1500" baseline="0" dirty="0"/>
                        <a:t> Port connues</a:t>
                      </a:r>
                      <a:endParaRPr lang="fr-FR" sz="1500" dirty="0"/>
                    </a:p>
                  </a:txBody>
                  <a:tcPr marL="68589" marR="68589" marT="34294" marB="34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50332">
                <a:tc>
                  <a:txBody>
                    <a:bodyPr/>
                    <a:lstStyle/>
                    <a:p>
                      <a:endParaRPr lang="fr-FR" sz="1500" dirty="0"/>
                    </a:p>
                  </a:txBody>
                  <a:tcPr marL="68589" marR="68589" marT="34294" marB="34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Espace réservé du contenu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1307126"/>
              </p:ext>
            </p:extLst>
          </p:nvPr>
        </p:nvGraphicFramePr>
        <p:xfrm>
          <a:off x="2401788" y="4871526"/>
          <a:ext cx="4126082" cy="7544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630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630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1493">
                <a:tc>
                  <a:txBody>
                    <a:bodyPr/>
                    <a:lstStyle/>
                    <a:p>
                      <a:r>
                        <a:rPr lang="fr-FR" sz="1200" dirty="0"/>
                        <a:t>Nom de l’objet</a:t>
                      </a:r>
                      <a:r>
                        <a:rPr lang="fr-FR" sz="1200" baseline="0" dirty="0"/>
                        <a:t> distant</a:t>
                      </a:r>
                      <a:endParaRPr lang="fr-FR" sz="1200" dirty="0"/>
                    </a:p>
                  </a:txBody>
                  <a:tcPr marL="68589" marR="68589" marT="34294" marB="34294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Référence de l’objet</a:t>
                      </a:r>
                      <a:r>
                        <a:rPr lang="fr-FR" sz="1200" baseline="0" dirty="0"/>
                        <a:t> distant</a:t>
                      </a:r>
                      <a:endParaRPr lang="fr-FR" sz="1200" dirty="0"/>
                    </a:p>
                  </a:txBody>
                  <a:tcPr marL="68589" marR="68589" marT="34294" marB="3429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1493">
                <a:tc>
                  <a:txBody>
                    <a:bodyPr/>
                    <a:lstStyle/>
                    <a:p>
                      <a:r>
                        <a:rPr lang="fr-FR" sz="1200" dirty="0"/>
                        <a:t>JH</a:t>
                      </a:r>
                    </a:p>
                  </a:txBody>
                  <a:tcPr marL="68589" marR="68589" marT="34294" marB="34294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Réf 1: IP / Port / @mémoire</a:t>
                      </a:r>
                    </a:p>
                  </a:txBody>
                  <a:tcPr marL="68589" marR="68589" marT="34294" marB="3429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1493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 marL="68589" marR="68589" marT="34294" marB="34294"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 marL="68589" marR="68589" marT="34294" marB="34294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" name="ZoneTexte 45"/>
          <p:cNvSpPr txBox="1"/>
          <p:nvPr/>
        </p:nvSpPr>
        <p:spPr>
          <a:xfrm>
            <a:off x="424257" y="5110754"/>
            <a:ext cx="1875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 </a:t>
            </a:r>
            <a:r>
              <a:rPr lang="fr-FR" sz="1200" dirty="0"/>
              <a:t>Récupérer la réf de l’objet distant</a:t>
            </a:r>
          </a:p>
        </p:txBody>
      </p:sp>
      <p:grpSp>
        <p:nvGrpSpPr>
          <p:cNvPr id="54" name="Groupe 53"/>
          <p:cNvGrpSpPr/>
          <p:nvPr/>
        </p:nvGrpSpPr>
        <p:grpSpPr>
          <a:xfrm>
            <a:off x="6769004" y="1821435"/>
            <a:ext cx="1982663" cy="3429471"/>
            <a:chOff x="9167040" y="1286654"/>
            <a:chExt cx="2643206" cy="4572032"/>
          </a:xfrm>
        </p:grpSpPr>
        <p:cxnSp>
          <p:nvCxnSpPr>
            <p:cNvPr id="48" name="Connecteur droit avec flèche 47"/>
            <p:cNvCxnSpPr/>
            <p:nvPr/>
          </p:nvCxnSpPr>
          <p:spPr>
            <a:xfrm rot="5400000">
              <a:off x="8202627" y="2251067"/>
              <a:ext cx="4572032" cy="2643206"/>
            </a:xfrm>
            <a:prstGeom prst="bentConnector3">
              <a:avLst>
                <a:gd name="adj1" fmla="val 10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rot="10800000">
              <a:off x="10381486" y="1286654"/>
              <a:ext cx="142876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ZoneTexte 54"/>
          <p:cNvSpPr txBox="1"/>
          <p:nvPr/>
        </p:nvSpPr>
        <p:spPr>
          <a:xfrm>
            <a:off x="6822589" y="4749270"/>
            <a:ext cx="1875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 Publier la réf de l’objet distant</a:t>
            </a:r>
            <a:endParaRPr lang="fr-FR" sz="1200" dirty="0"/>
          </a:p>
        </p:txBody>
      </p:sp>
      <p:grpSp>
        <p:nvGrpSpPr>
          <p:cNvPr id="59" name="Groupe 58"/>
          <p:cNvGrpSpPr/>
          <p:nvPr/>
        </p:nvGrpSpPr>
        <p:grpSpPr>
          <a:xfrm>
            <a:off x="2696508" y="2678803"/>
            <a:ext cx="482269" cy="803782"/>
            <a:chOff x="7812121" y="1286654"/>
            <a:chExt cx="3998129" cy="4572032"/>
          </a:xfrm>
        </p:grpSpPr>
        <p:cxnSp>
          <p:nvCxnSpPr>
            <p:cNvPr id="60" name="Connecteur droit avec flèche 47"/>
            <p:cNvCxnSpPr/>
            <p:nvPr/>
          </p:nvCxnSpPr>
          <p:spPr>
            <a:xfrm rot="5400000">
              <a:off x="8202627" y="2251067"/>
              <a:ext cx="4572032" cy="2643206"/>
            </a:xfrm>
            <a:prstGeom prst="bentConnector3">
              <a:avLst>
                <a:gd name="adj1" fmla="val 10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 rot="10800000">
              <a:off x="7812121" y="1286654"/>
              <a:ext cx="3998129" cy="15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ZoneTexte 64"/>
          <p:cNvSpPr txBox="1"/>
          <p:nvPr/>
        </p:nvSpPr>
        <p:spPr>
          <a:xfrm>
            <a:off x="3151538" y="2794195"/>
            <a:ext cx="1391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4. Cr</a:t>
            </a:r>
            <a:r>
              <a:rPr lang="fr-FR" sz="1200" dirty="0" err="1"/>
              <a:t>éer</a:t>
            </a:r>
            <a:r>
              <a:rPr lang="fr-FR" sz="1200" dirty="0"/>
              <a:t> le STUB</a:t>
            </a:r>
          </a:p>
        </p:txBody>
      </p:sp>
      <p:grpSp>
        <p:nvGrpSpPr>
          <p:cNvPr id="103" name="Groupe 102"/>
          <p:cNvGrpSpPr/>
          <p:nvPr/>
        </p:nvGrpSpPr>
        <p:grpSpPr>
          <a:xfrm>
            <a:off x="445918" y="2678803"/>
            <a:ext cx="1714735" cy="2357761"/>
            <a:chOff x="594480" y="2429662"/>
            <a:chExt cx="2286016" cy="3143272"/>
          </a:xfrm>
        </p:grpSpPr>
        <p:cxnSp>
          <p:nvCxnSpPr>
            <p:cNvPr id="31" name="Connecteur en angle 30"/>
            <p:cNvCxnSpPr/>
            <p:nvPr/>
          </p:nvCxnSpPr>
          <p:spPr>
            <a:xfrm rot="16200000" flipH="1">
              <a:off x="165852" y="2858290"/>
              <a:ext cx="3143272" cy="2286016"/>
            </a:xfrm>
            <a:prstGeom prst="bentConnector3">
              <a:avLst>
                <a:gd name="adj1" fmla="val 100101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>
              <a:off x="594480" y="2429662"/>
              <a:ext cx="71438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Connecteur droit avec flèche 73"/>
          <p:cNvCxnSpPr/>
          <p:nvPr/>
        </p:nvCxnSpPr>
        <p:spPr>
          <a:xfrm>
            <a:off x="2857265" y="3696927"/>
            <a:ext cx="3429471" cy="11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3981084" y="3404264"/>
            <a:ext cx="1181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5. C</a:t>
            </a:r>
            <a:r>
              <a:rPr lang="fr-FR" sz="1200" dirty="0"/>
              <a:t>onnexion</a:t>
            </a:r>
          </a:p>
        </p:txBody>
      </p:sp>
      <p:sp>
        <p:nvSpPr>
          <p:cNvPr id="76" name="ZoneTexte 75"/>
          <p:cNvSpPr txBox="1"/>
          <p:nvPr/>
        </p:nvSpPr>
        <p:spPr>
          <a:xfrm>
            <a:off x="845428" y="2960710"/>
            <a:ext cx="1368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6. </a:t>
            </a:r>
            <a:r>
              <a:rPr lang="fr-FR" sz="1200" dirty="0"/>
              <a:t>Conversion(5)</a:t>
            </a:r>
          </a:p>
        </p:txBody>
      </p:sp>
      <p:cxnSp>
        <p:nvCxnSpPr>
          <p:cNvPr id="80" name="Connecteur droit avec flèche 79"/>
          <p:cNvCxnSpPr>
            <a:cxnSpLocks/>
            <a:endCxn id="13" idx="0"/>
          </p:cNvCxnSpPr>
          <p:nvPr/>
        </p:nvCxnSpPr>
        <p:spPr>
          <a:xfrm flipH="1">
            <a:off x="2160654" y="2840482"/>
            <a:ext cx="6326" cy="5156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>
            <a:cxnSpLocks/>
          </p:cNvCxnSpPr>
          <p:nvPr/>
        </p:nvCxnSpPr>
        <p:spPr>
          <a:xfrm flipV="1">
            <a:off x="2401788" y="2821410"/>
            <a:ext cx="0" cy="5350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>
          <a:xfrm>
            <a:off x="2857265" y="3911269"/>
            <a:ext cx="3429471" cy="11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83"/>
          <p:cNvSpPr txBox="1"/>
          <p:nvPr/>
        </p:nvSpPr>
        <p:spPr>
          <a:xfrm>
            <a:off x="3906027" y="3665599"/>
            <a:ext cx="1393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7. C</a:t>
            </a:r>
            <a:r>
              <a:rPr lang="fr-FR" sz="1200" dirty="0"/>
              <a:t>onversion(5) </a:t>
            </a:r>
          </a:p>
        </p:txBody>
      </p:sp>
      <p:cxnSp>
        <p:nvCxnSpPr>
          <p:cNvPr id="86" name="Connecteur droit avec flèche 85"/>
          <p:cNvCxnSpPr/>
          <p:nvPr/>
        </p:nvCxnSpPr>
        <p:spPr>
          <a:xfrm rot="10800000">
            <a:off x="2857265" y="4125611"/>
            <a:ext cx="3429471" cy="11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e 101"/>
          <p:cNvGrpSpPr/>
          <p:nvPr/>
        </p:nvGrpSpPr>
        <p:grpSpPr>
          <a:xfrm>
            <a:off x="5803873" y="2794195"/>
            <a:ext cx="482864" cy="635997"/>
            <a:chOff x="7737487" y="2583497"/>
            <a:chExt cx="643735" cy="847885"/>
          </a:xfrm>
        </p:grpSpPr>
        <p:cxnSp>
          <p:nvCxnSpPr>
            <p:cNvPr id="88" name="Connecteur droit 87"/>
            <p:cNvCxnSpPr>
              <a:cxnSpLocks/>
            </p:cNvCxnSpPr>
            <p:nvPr/>
          </p:nvCxnSpPr>
          <p:spPr>
            <a:xfrm>
              <a:off x="7737487" y="2583497"/>
              <a:ext cx="793" cy="847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/>
            <p:cNvCxnSpPr/>
            <p:nvPr/>
          </p:nvCxnSpPr>
          <p:spPr>
            <a:xfrm>
              <a:off x="7738280" y="3429794"/>
              <a:ext cx="64294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Connecteur droit avec flèche 90"/>
          <p:cNvCxnSpPr>
            <a:cxnSpLocks/>
          </p:cNvCxnSpPr>
          <p:nvPr/>
        </p:nvCxnSpPr>
        <p:spPr>
          <a:xfrm>
            <a:off x="7411435" y="2802412"/>
            <a:ext cx="0" cy="5730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ZoneTexte 92"/>
          <p:cNvSpPr txBox="1"/>
          <p:nvPr/>
        </p:nvSpPr>
        <p:spPr>
          <a:xfrm>
            <a:off x="5938133" y="2953118"/>
            <a:ext cx="1339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8.C</a:t>
            </a:r>
            <a:r>
              <a:rPr lang="fr-FR" sz="1200" dirty="0"/>
              <a:t>onversion(5)</a:t>
            </a:r>
          </a:p>
        </p:txBody>
      </p:sp>
      <p:sp>
        <p:nvSpPr>
          <p:cNvPr id="96" name="ZoneTexte 95"/>
          <p:cNvSpPr txBox="1"/>
          <p:nvPr/>
        </p:nvSpPr>
        <p:spPr>
          <a:xfrm>
            <a:off x="7425276" y="2960710"/>
            <a:ext cx="93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9. </a:t>
            </a:r>
            <a:r>
              <a:rPr lang="fr-FR" sz="1200" dirty="0"/>
              <a:t>Résultat</a:t>
            </a:r>
          </a:p>
        </p:txBody>
      </p:sp>
      <p:cxnSp>
        <p:nvCxnSpPr>
          <p:cNvPr id="100" name="Connecteur droit avec flèche 99"/>
          <p:cNvCxnSpPr>
            <a:cxnSpLocks/>
          </p:cNvCxnSpPr>
          <p:nvPr/>
        </p:nvCxnSpPr>
        <p:spPr>
          <a:xfrm flipV="1">
            <a:off x="7197093" y="2794195"/>
            <a:ext cx="0" cy="5818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>
            <a:off x="8698083" y="5572419"/>
            <a:ext cx="375098" cy="375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20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="" xmlns:a16="http://schemas.microsoft.com/office/drawing/2014/main" id="{814F655B-EF99-4ECD-B5A4-0CC3F53876A1}"/>
              </a:ext>
            </a:extLst>
          </p:cNvPr>
          <p:cNvSpPr txBox="1"/>
          <p:nvPr/>
        </p:nvSpPr>
        <p:spPr>
          <a:xfrm>
            <a:off x="911284" y="468385"/>
            <a:ext cx="7358114" cy="461649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lang="fr-FR" sz="2400" cap="small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Démarche RMI (approche pratique)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6D2617FD-E320-47FC-B3A5-062806919584}"/>
              </a:ext>
            </a:extLst>
          </p:cNvPr>
          <p:cNvSpPr/>
          <p:nvPr/>
        </p:nvSpPr>
        <p:spPr>
          <a:xfrm>
            <a:off x="392333" y="1202112"/>
            <a:ext cx="8064896" cy="70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q"/>
            </a:pPr>
            <a:r>
              <a:rPr lang="fr-MA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Le Client RMI</a:t>
            </a:r>
          </a:p>
          <a:p>
            <a:pPr marL="742950" lvl="1" indent="-285750" algn="just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MA" sz="1400" dirty="0">
                <a:latin typeface="Times New Roman" pitchFamily="18" charset="0"/>
                <a:cs typeface="Times New Roman" pitchFamily="18" charset="0"/>
              </a:rPr>
              <a:t> Vue d’ensemble </a:t>
            </a:r>
          </a:p>
        </p:txBody>
      </p:sp>
      <p:sp>
        <p:nvSpPr>
          <p:cNvPr id="41" name="Espace réservé du numéro de diapositive 3">
            <a:extLst>
              <a:ext uri="{FF2B5EF4-FFF2-40B4-BE49-F238E27FC236}">
                <a16:creationId xmlns="" xmlns:a16="http://schemas.microsoft.com/office/drawing/2014/main" id="{987DB6C5-49FD-466B-840F-BC7DD32DF0B2}"/>
              </a:ext>
            </a:extLst>
          </p:cNvPr>
          <p:cNvSpPr txBox="1">
            <a:spLocks/>
          </p:cNvSpPr>
          <p:nvPr/>
        </p:nvSpPr>
        <p:spPr>
          <a:xfrm>
            <a:off x="0" y="938213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vert="horz" anchor="ctr" anchorCtr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145D69-22BF-45BE-92E3-777401EA2B5E}" type="slidenum">
              <a:rPr kumimoji="0" lang="fr-BE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fr-BE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01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65" grpId="0"/>
      <p:bldP spid="75" grpId="0"/>
      <p:bldP spid="76" grpId="0"/>
      <p:bldP spid="84" grpId="0"/>
      <p:bldP spid="9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85786" y="467021"/>
            <a:ext cx="7358114" cy="461649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lang="fr-FR" sz="2400" cap="small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Démarche RMI (approche pratique)</a:t>
            </a:r>
          </a:p>
        </p:txBody>
      </p:sp>
      <p:sp>
        <p:nvSpPr>
          <p:cNvPr id="5" name="Espace réservé du numéro de diapositive 3"/>
          <p:cNvSpPr txBox="1">
            <a:spLocks/>
          </p:cNvSpPr>
          <p:nvPr/>
        </p:nvSpPr>
        <p:spPr>
          <a:xfrm>
            <a:off x="0" y="938213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vert="horz" anchor="ctr" anchorCtr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145D69-22BF-45BE-92E3-777401EA2B5E}" type="slidenum">
              <a:rPr kumimoji="0" lang="fr-BE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fr-BE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" y="1071546"/>
            <a:ext cx="8429684" cy="417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q"/>
            </a:pPr>
            <a:r>
              <a:rPr lang="fr-MA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La solution </a:t>
            </a:r>
            <a:r>
              <a:rPr lang="fr-MA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ClientRMI</a:t>
            </a:r>
            <a:r>
              <a:rPr lang="fr-MA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:</a:t>
            </a:r>
            <a:endParaRPr lang="fr-MA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7616" y="1488968"/>
            <a:ext cx="8429684" cy="496436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fr-FR" sz="14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java.rmi.RemoteException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fr-FR" sz="1300" dirty="0">
              <a:solidFill>
                <a:srgbClr val="7F0055"/>
              </a:solid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fr-FR" sz="1300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fr-FR" sz="1300" spc="-1" dirty="0">
                <a:solidFill>
                  <a:srgbClr val="65281B"/>
                </a:solidFill>
                <a:latin typeface="Consolas" pitchFamily="49" charset="0"/>
                <a:ea typeface="DejaVu Sans"/>
                <a:cs typeface="Consolas" pitchFamily="49" charset="0"/>
              </a:rPr>
              <a:t> 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javax.naming.Context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fr-FR" sz="1300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fr-FR" sz="1300" spc="-1" dirty="0">
                <a:solidFill>
                  <a:srgbClr val="65281B"/>
                </a:solidFill>
                <a:latin typeface="Consolas" pitchFamily="49" charset="0"/>
                <a:ea typeface="DejaVu Sans"/>
                <a:cs typeface="Consolas" pitchFamily="49" charset="0"/>
              </a:rPr>
              <a:t> 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javax.naming.InitialContext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fr-FR" sz="1300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fr-FR" sz="1300" spc="-1" dirty="0">
                <a:solidFill>
                  <a:srgbClr val="65281B"/>
                </a:solidFill>
                <a:latin typeface="Consolas" pitchFamily="49" charset="0"/>
                <a:ea typeface="DejaVu Sans"/>
                <a:cs typeface="Consolas" pitchFamily="49" charset="0"/>
              </a:rPr>
              <a:t> 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javax.naming.NamingException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fr-FR" sz="1300" spc="-1" dirty="0">
              <a:solidFill>
                <a:srgbClr val="000000"/>
              </a:solidFill>
              <a:latin typeface="Consolas" pitchFamily="49" charset="0"/>
              <a:ea typeface="DejaVu Sans"/>
              <a:cs typeface="Consolas" pitchFamily="49" charset="0"/>
            </a:endParaRPr>
          </a:p>
          <a:p>
            <a:r>
              <a:rPr lang="fr-FR" sz="1300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fr-FR" sz="1300" spc="-1" dirty="0">
                <a:solidFill>
                  <a:srgbClr val="65281B"/>
                </a:solidFill>
                <a:latin typeface="Consolas" pitchFamily="49" charset="0"/>
                <a:ea typeface="DejaVu Sans"/>
                <a:cs typeface="Consolas" pitchFamily="49" charset="0"/>
              </a:rPr>
              <a:t> 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jeu.IJeuRMI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;</a:t>
            </a:r>
            <a:r>
              <a:rPr lang="fr-FR" sz="1300" spc="-1" dirty="0">
                <a:solidFill>
                  <a:srgbClr val="00B050"/>
                </a:solidFill>
                <a:latin typeface="Consolas" pitchFamily="49" charset="0"/>
                <a:ea typeface="DejaVu Sans"/>
                <a:cs typeface="Consolas" pitchFamily="49" charset="0"/>
              </a:rPr>
              <a:t> // pour utiliser l’interface</a:t>
            </a:r>
            <a:endParaRPr lang="fr-FR" sz="1300" spc="-1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fr-FR" sz="1300" spc="-1" dirty="0">
              <a:solidFill>
                <a:srgbClr val="92D050"/>
              </a:solidFill>
              <a:latin typeface="Consolas" pitchFamily="49" charset="0"/>
              <a:ea typeface="DejaVu Sans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fr-FR" sz="13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fr-FR" sz="1300" spc="-1" dirty="0">
                <a:solidFill>
                  <a:srgbClr val="65281B"/>
                </a:solidFill>
                <a:latin typeface="Consolas" pitchFamily="49" charset="0"/>
                <a:ea typeface="DejaVu Sans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 </a:t>
            </a:r>
            <a:r>
              <a:rPr lang="fr-FR" sz="1300" spc="-1" dirty="0" err="1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ClientRMI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 {   </a:t>
            </a:r>
          </a:p>
          <a:p>
            <a:pPr>
              <a:lnSpc>
                <a:spcPct val="100000"/>
              </a:lnSpc>
            </a:pP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  </a:t>
            </a:r>
            <a:r>
              <a:rPr lang="fr-FR" sz="13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fr-FR" sz="1300" spc="-1" dirty="0">
                <a:solidFill>
                  <a:srgbClr val="65281B"/>
                </a:solidFill>
                <a:latin typeface="Consolas" pitchFamily="49" charset="0"/>
                <a:ea typeface="DejaVu Sans"/>
                <a:cs typeface="Consolas" pitchFamily="49" charset="0"/>
              </a:rPr>
              <a:t> </a:t>
            </a:r>
            <a:r>
              <a:rPr lang="fr-FR" sz="1300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fr-FR" sz="1300" spc="-1" dirty="0">
                <a:solidFill>
                  <a:srgbClr val="65281B"/>
                </a:solidFill>
                <a:latin typeface="Consolas" pitchFamily="49" charset="0"/>
                <a:ea typeface="DejaVu Sans"/>
                <a:cs typeface="Consolas" pitchFamily="49" charset="0"/>
              </a:rPr>
              <a:t> </a:t>
            </a:r>
            <a:r>
              <a:rPr lang="fr-FR" sz="1300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fr-FR" sz="1300" spc="-1" dirty="0">
                <a:solidFill>
                  <a:srgbClr val="65281B"/>
                </a:solidFill>
                <a:latin typeface="Consolas" pitchFamily="49" charset="0"/>
                <a:ea typeface="DejaVu Sans"/>
                <a:cs typeface="Consolas" pitchFamily="49" charset="0"/>
              </a:rPr>
              <a:t> 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main(String[] args) </a:t>
            </a:r>
            <a:r>
              <a:rPr lang="fr-FR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NamingException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RemoteException</a:t>
            </a:r>
            <a:r>
              <a:rPr lang="fr-FR" sz="1300" spc="-1" dirty="0">
                <a:solidFill>
                  <a:srgbClr val="000000"/>
                </a:solidFill>
                <a:latin typeface="Consolas" pitchFamily="49" charset="0"/>
                <a:ea typeface="DejaVu Sans"/>
                <a:cs typeface="Consolas" pitchFamily="49" charset="0"/>
              </a:rPr>
              <a:t>{</a:t>
            </a:r>
          </a:p>
          <a:p>
            <a:r>
              <a:rPr lang="fr-FR" sz="1300" spc="-1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IJeuRMI</a:t>
            </a:r>
            <a:r>
              <a:rPr lang="fr-FR" sz="1400" dirty="0">
                <a:solidFill>
                  <a:srgbClr val="00B050"/>
                </a:solidFill>
                <a:latin typeface="Courier"/>
              </a:rPr>
              <a:t> stub=(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IJeuRMI</a:t>
            </a:r>
            <a:r>
              <a:rPr lang="fr-FR" sz="1400" dirty="0">
                <a:solidFill>
                  <a:srgbClr val="00B050"/>
                </a:solidFill>
                <a:latin typeface="Courier"/>
              </a:rPr>
              <a:t>)</a:t>
            </a:r>
            <a:r>
              <a:rPr lang="fr-FR" sz="1400" dirty="0" err="1">
                <a:solidFill>
                  <a:srgbClr val="00B050"/>
                </a:solidFill>
                <a:latin typeface="Courier"/>
              </a:rPr>
              <a:t>Naming.</a:t>
            </a:r>
            <a:r>
              <a:rPr lang="fr-FR" sz="1400" i="1" dirty="0" err="1">
                <a:solidFill>
                  <a:srgbClr val="00B050"/>
                </a:solidFill>
                <a:latin typeface="Courier"/>
              </a:rPr>
              <a:t>lookup</a:t>
            </a:r>
            <a:r>
              <a:rPr lang="fr-FR" sz="1400" dirty="0">
                <a:solidFill>
                  <a:srgbClr val="00B050"/>
                </a:solidFill>
                <a:latin typeface="Courier"/>
              </a:rPr>
              <a:t>("</a:t>
            </a:r>
            <a:r>
              <a:rPr lang="fr-FR" sz="1400" dirty="0" err="1">
                <a:solidFill>
                  <a:srgbClr val="00B050"/>
                </a:solidFill>
                <a:latin typeface="Courier"/>
              </a:rPr>
              <a:t>rmi</a:t>
            </a:r>
            <a:r>
              <a:rPr lang="fr-FR" sz="1400" dirty="0">
                <a:solidFill>
                  <a:srgbClr val="00B050"/>
                </a:solidFill>
                <a:latin typeface="Courier"/>
              </a:rPr>
              <a:t>://localhost:1099/JH");</a:t>
            </a:r>
            <a:endParaRPr lang="fr-FR" sz="1300" spc="-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fr-FR" sz="1300" spc="-1" dirty="0">
                <a:solidFill>
                  <a:srgbClr val="92D050"/>
                </a:solidFill>
                <a:latin typeface="Consolas" pitchFamily="49" charset="0"/>
                <a:ea typeface="DejaVu Sans"/>
                <a:cs typeface="Consolas" pitchFamily="49" charset="0"/>
              </a:rPr>
              <a:t> 	</a:t>
            </a:r>
            <a:r>
              <a:rPr lang="fr-FR" sz="13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fr-FR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300" dirty="0" err="1">
                <a:solidFill>
                  <a:srgbClr val="6A3E3E"/>
                </a:solidFill>
                <a:latin typeface="Consolas" panose="020B0609020204030204" pitchFamily="49" charset="0"/>
              </a:rPr>
              <a:t>ctx</a:t>
            </a:r>
            <a:r>
              <a:rPr lang="fr-FR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InitialContext</a:t>
            </a:r>
            <a:r>
              <a:rPr lang="fr-F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IJeuRMI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6A3E3E"/>
                </a:solidFill>
                <a:latin typeface="Consolas" panose="020B0609020204030204" pitchFamily="49" charset="0"/>
              </a:rPr>
              <a:t>stub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IJeuRMI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300" dirty="0" err="1">
                <a:solidFill>
                  <a:srgbClr val="6A3E3E"/>
                </a:solidFill>
                <a:latin typeface="Consolas" panose="020B0609020204030204" pitchFamily="49" charset="0"/>
              </a:rPr>
              <a:t>ctx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.lookup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2A00FF"/>
                </a:solidFill>
                <a:latin typeface="Consolas" panose="020B0609020204030204" pitchFamily="49" charset="0"/>
              </a:rPr>
              <a:t>"JH"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300" dirty="0">
                <a:solidFill>
                  <a:srgbClr val="18B760"/>
                </a:solidFill>
                <a:latin typeface="Consolas" panose="020B0609020204030204" pitchFamily="49" charset="0"/>
              </a:rPr>
              <a:t>//</a:t>
            </a:r>
            <a:r>
              <a:rPr lang="en-US" sz="1300" dirty="0" err="1">
                <a:solidFill>
                  <a:srgbClr val="18B760"/>
                </a:solidFill>
                <a:latin typeface="Consolas" panose="020B0609020204030204" pitchFamily="49" charset="0"/>
              </a:rPr>
              <a:t>Créer</a:t>
            </a:r>
            <a:r>
              <a:rPr lang="en-US" sz="1300" dirty="0">
                <a:solidFill>
                  <a:srgbClr val="18B760"/>
                </a:solidFill>
                <a:latin typeface="Consolas" panose="020B0609020204030204" pitchFamily="49" charset="0"/>
              </a:rPr>
              <a:t> le stub</a:t>
            </a:r>
          </a:p>
          <a:p>
            <a:pPr algn="l"/>
            <a:r>
              <a:rPr lang="fr-FR" sz="1300" dirty="0">
                <a:solidFill>
                  <a:srgbClr val="000000"/>
                </a:solidFill>
                <a:latin typeface="Consolas" panose="020B0609020204030204" pitchFamily="49" charset="0"/>
              </a:rPr>
              <a:t>		Scanner </a:t>
            </a:r>
            <a:r>
              <a:rPr lang="fr-FR" sz="1300" dirty="0">
                <a:solidFill>
                  <a:srgbClr val="6A3E3E"/>
                </a:solidFill>
                <a:latin typeface="Consolas" panose="020B0609020204030204" pitchFamily="49" charset="0"/>
              </a:rPr>
              <a:t>clavier</a:t>
            </a:r>
            <a:r>
              <a:rPr lang="fr-FR" sz="1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300" dirty="0">
                <a:solidFill>
                  <a:srgbClr val="000000"/>
                </a:solidFill>
                <a:latin typeface="Consolas" panose="020B0609020204030204" pitchFamily="49" charset="0"/>
              </a:rPr>
              <a:t>Scanner(System.</a:t>
            </a:r>
            <a:r>
              <a:rPr lang="fr-FR" sz="13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fr-FR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fr-FR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fr-F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fr-F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){ </a:t>
            </a:r>
          </a:p>
          <a:p>
            <a:pPr algn="l"/>
            <a:r>
              <a:rPr lang="fr-FR" sz="13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fr-F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13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13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fr-FR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« Deviner:"</a:t>
            </a:r>
            <a:r>
              <a:rPr lang="fr-FR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			</a:t>
            </a:r>
            <a:r>
              <a:rPr lang="fr-FR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300" b="1" dirty="0">
                <a:solidFill>
                  <a:srgbClr val="6A3E3E"/>
                </a:solidFill>
                <a:latin typeface="Consolas" panose="020B0609020204030204" pitchFamily="49" charset="0"/>
              </a:rPr>
              <a:t>nb</a:t>
            </a:r>
            <a:r>
              <a:rPr lang="fr-F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3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clavier</a:t>
            </a:r>
            <a:r>
              <a:rPr lang="fr-FR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fr-F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			if</a:t>
            </a:r>
            <a:r>
              <a:rPr lang="fr-F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300" b="1" dirty="0">
                <a:solidFill>
                  <a:srgbClr val="6A3E3E"/>
                </a:solidFill>
                <a:latin typeface="Consolas" panose="020B0609020204030204" pitchFamily="49" charset="0"/>
              </a:rPr>
              <a:t>nb</a:t>
            </a:r>
            <a:r>
              <a:rPr lang="fr-F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== -1) </a:t>
            </a:r>
            <a:r>
              <a:rPr lang="fr-FR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fr-F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FR" sz="1300" b="1" dirty="0">
                <a:solidFill>
                  <a:srgbClr val="18B760"/>
                </a:solidFill>
                <a:latin typeface="Consolas" panose="020B0609020204030204" pitchFamily="49" charset="0"/>
              </a:rPr>
              <a:t>//pour quitter</a:t>
            </a:r>
          </a:p>
          <a:p>
            <a:pPr algn="l"/>
            <a:r>
              <a:rPr lang="fr-FR" sz="1300" dirty="0">
                <a:solidFill>
                  <a:srgbClr val="000000"/>
                </a:solidFill>
                <a:latin typeface="Consolas" panose="020B0609020204030204" pitchFamily="49" charset="0"/>
              </a:rPr>
              <a:t>			String </a:t>
            </a:r>
            <a:r>
              <a:rPr lang="fr-FR" sz="1300" dirty="0">
                <a:solidFill>
                  <a:srgbClr val="6A3E3E"/>
                </a:solidFill>
                <a:latin typeface="Consolas" panose="020B0609020204030204" pitchFamily="49" charset="0"/>
              </a:rPr>
              <a:t>rep</a:t>
            </a:r>
            <a:r>
              <a:rPr lang="fr-FR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300" dirty="0" err="1">
                <a:solidFill>
                  <a:srgbClr val="6A3E3E"/>
                </a:solidFill>
                <a:latin typeface="Consolas" panose="020B0609020204030204" pitchFamily="49" charset="0"/>
              </a:rPr>
              <a:t>stub</a:t>
            </a:r>
            <a:r>
              <a:rPr lang="fr-F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.jouer</a:t>
            </a:r>
            <a:r>
              <a:rPr lang="fr-FR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300" dirty="0">
                <a:solidFill>
                  <a:srgbClr val="6A3E3E"/>
                </a:solidFill>
                <a:latin typeface="Consolas" panose="020B0609020204030204" pitchFamily="49" charset="0"/>
              </a:rPr>
              <a:t>nb</a:t>
            </a:r>
            <a:r>
              <a:rPr lang="fr-FR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3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fr-FR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13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13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3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rep</a:t>
            </a:r>
            <a:r>
              <a:rPr lang="fr-FR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fr-FR" sz="1300" b="1" i="1" dirty="0">
                <a:solidFill>
                  <a:srgbClr val="18B760"/>
                </a:solidFill>
                <a:latin typeface="Consolas" panose="020B0609020204030204" pitchFamily="49" charset="0"/>
              </a:rPr>
              <a:t>//afficher la réponse</a:t>
            </a:r>
          </a:p>
          <a:p>
            <a:pPr algn="l"/>
            <a:r>
              <a:rPr lang="fr-FR" sz="13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algn="l"/>
            <a:r>
              <a:rPr lang="fr-FR" sz="13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fr-FR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300" spc="-1" dirty="0">
              <a:solidFill>
                <a:srgbClr val="000000"/>
              </a:solidFill>
              <a:latin typeface="Consolas" pitchFamily="49" charset="0"/>
              <a:ea typeface="DejaVu Sans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17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2"/>
          <p:cNvSpPr/>
          <p:nvPr/>
        </p:nvSpPr>
        <p:spPr>
          <a:xfrm>
            <a:off x="2195736" y="4293096"/>
            <a:ext cx="8404914" cy="28453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8885" tIns="39443" rIns="78885" bIns="39443"/>
          <a:lstStyle/>
          <a:p>
            <a:pPr marL="300710" marR="0" lvl="0" indent="-30007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fr-FR" sz="2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85786" y="467021"/>
            <a:ext cx="7358114" cy="461649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small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Démarche RMI (approche pratique)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85720" y="1561446"/>
            <a:ext cx="8429684" cy="41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Lancement : </a:t>
            </a:r>
            <a:endParaRPr kumimoji="0" lang="fr-FR" sz="1600" b="1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6" name="Espace réservé du numéro de diapositive 3"/>
          <p:cNvSpPr txBox="1">
            <a:spLocks/>
          </p:cNvSpPr>
          <p:nvPr/>
        </p:nvSpPr>
        <p:spPr>
          <a:xfrm>
            <a:off x="0" y="938213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vert="horz" anchor="ctr" anchorCtr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145D69-22BF-45BE-92E3-777401EA2B5E}" type="slidenum">
              <a:rPr kumimoji="0" lang="fr-BE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fr-BE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Arial" pitchFamily="34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="" xmlns:a16="http://schemas.microsoft.com/office/drawing/2014/main" id="{DD10BF06-9451-4CDC-903B-6F7CC137357B}"/>
              </a:ext>
            </a:extLst>
          </p:cNvPr>
          <p:cNvSpPr/>
          <p:nvPr/>
        </p:nvSpPr>
        <p:spPr>
          <a:xfrm>
            <a:off x="611560" y="2100566"/>
            <a:ext cx="8404914" cy="4856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8885" tIns="39443" rIns="78885" bIns="39443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On peut tester l'application avec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Eclipse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fr-FR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Sur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ligne de commandes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9707BDF-F193-49D8-9E1F-EEABCA82403E}"/>
              </a:ext>
            </a:extLst>
          </p:cNvPr>
          <p:cNvSpPr/>
          <p:nvPr/>
        </p:nvSpPr>
        <p:spPr>
          <a:xfrm>
            <a:off x="781569" y="2482041"/>
            <a:ext cx="8064896" cy="417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MA" sz="1600" b="1" dirty="0">
                <a:latin typeface="Times New Roman" pitchFamily="18" charset="0"/>
                <a:cs typeface="Times New Roman" pitchFamily="18" charset="0"/>
              </a:rPr>
              <a:t>Eclipse : </a:t>
            </a:r>
            <a:r>
              <a:rPr lang="fr-MA" sz="1400" dirty="0">
                <a:latin typeface="Times New Roman" pitchFamily="18" charset="0"/>
                <a:cs typeface="Times New Roman" pitchFamily="18" charset="0"/>
              </a:rPr>
              <a:t>on lance le </a:t>
            </a:r>
            <a:r>
              <a:rPr lang="fr-MA" sz="1400" dirty="0" err="1">
                <a:latin typeface="Times New Roman" pitchFamily="18" charset="0"/>
                <a:cs typeface="Times New Roman" pitchFamily="18" charset="0"/>
              </a:rPr>
              <a:t>ServerRMI</a:t>
            </a:r>
            <a:r>
              <a:rPr lang="fr-MA" sz="1400" dirty="0">
                <a:latin typeface="Times New Roman" pitchFamily="18" charset="0"/>
                <a:cs typeface="Times New Roman" pitchFamily="18" charset="0"/>
              </a:rPr>
              <a:t> puis le </a:t>
            </a:r>
            <a:r>
              <a:rPr lang="fr-MA" sz="1400" dirty="0" err="1">
                <a:latin typeface="Times New Roman" pitchFamily="18" charset="0"/>
                <a:cs typeface="Times New Roman" pitchFamily="18" charset="0"/>
              </a:rPr>
              <a:t>ClientRMI</a:t>
            </a:r>
            <a:endParaRPr lang="fr-MA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="" xmlns:a16="http://schemas.microsoft.com/office/drawing/2014/main" id="{D30E3556-1CF9-4D24-A139-A5809A795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838" y="2967711"/>
            <a:ext cx="7441692" cy="116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1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71472" y="3074117"/>
            <a:ext cx="7632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aramond" panose="02020404030301010803" pitchFamily="18" charset="0"/>
              </a:rPr>
              <a:t> SECURITE</a:t>
            </a:r>
            <a:endParaRPr lang="fr-FR" sz="4400" dirty="0">
              <a:solidFill>
                <a:schemeClr val="tx2">
                  <a:lumMod val="60000"/>
                  <a:lumOff val="40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 l="31296" t="30273" r="12701" b="66797"/>
          <a:stretch>
            <a:fillRect/>
          </a:stretch>
        </p:blipFill>
        <p:spPr bwMode="auto">
          <a:xfrm flipH="1">
            <a:off x="0" y="2716927"/>
            <a:ext cx="9144000" cy="268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 l="31296" t="30273" r="12701" b="66797"/>
          <a:stretch>
            <a:fillRect/>
          </a:stretch>
        </p:blipFill>
        <p:spPr bwMode="auto">
          <a:xfrm>
            <a:off x="0" y="3874439"/>
            <a:ext cx="9144000" cy="268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5899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85786" y="467021"/>
            <a:ext cx="7358114" cy="461649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lang="fr-MA" sz="2400" cap="small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SECURITE</a:t>
            </a:r>
            <a:endParaRPr lang="fr-FR" sz="2400" cap="small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space réservé du numéro de diapositive 3"/>
          <p:cNvSpPr txBox="1">
            <a:spLocks/>
          </p:cNvSpPr>
          <p:nvPr/>
        </p:nvSpPr>
        <p:spPr>
          <a:xfrm>
            <a:off x="0" y="938213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vert="horz" anchor="ctr" anchorCtr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145D69-22BF-45BE-92E3-777401EA2B5E}" type="slidenum">
              <a:rPr kumimoji="0" lang="fr-BE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fr-BE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8506" y="917919"/>
            <a:ext cx="84296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accent2"/>
              </a:buClr>
            </a:pPr>
            <a:endParaRPr lang="fr-MA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q"/>
            </a:pPr>
            <a:r>
              <a:rPr lang="fr-MA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Cote serveur</a:t>
            </a:r>
            <a:endParaRPr lang="fr-MA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4388" y="1916832"/>
            <a:ext cx="820891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sécurité est importante lorsqu’il y a téléchargement de code (il </a:t>
            </a:r>
            <a:r>
              <a:rPr lang="fr-FR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peut être </a:t>
            </a:r>
            <a:r>
              <a:rPr lang="fr-FR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dangereux d’exécuter le code chargé depuis un site distant)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238506" y="2996952"/>
            <a:ext cx="80779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Cette opération n'est pas obligatoire mais elle est recommandée en particulier si le serveur doit charger des classes récupérées sur des machines distantes. Sans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manager, il faut obligatoirement mettre à la disposition du serveur toutes les classes dont il aura besoin (Elles doivent être dans le CLASSPATH du serveur). Avec un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manager, le serveur peut charger dynamiquement certaines classes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23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85786" y="467021"/>
            <a:ext cx="7358114" cy="461649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lang="fr-MA" sz="2400" cap="small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SECURITE</a:t>
            </a:r>
            <a:endParaRPr lang="fr-FR" sz="2400" cap="small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space réservé du numéro de diapositive 3"/>
          <p:cNvSpPr txBox="1">
            <a:spLocks/>
          </p:cNvSpPr>
          <p:nvPr/>
        </p:nvSpPr>
        <p:spPr>
          <a:xfrm>
            <a:off x="0" y="938213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vert="horz" anchor="ctr" anchorCtr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145D69-22BF-45BE-92E3-777401EA2B5E}" type="slidenum">
              <a:rPr kumimoji="0" lang="fr-BE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fr-BE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3935" y="2177480"/>
            <a:ext cx="6984776" cy="22596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400" b="1" u="sng" dirty="0">
                <a:solidFill>
                  <a:schemeClr val="tx1"/>
                </a:solidFill>
              </a:rPr>
              <a:t>public static void main(String[] </a:t>
            </a:r>
            <a:r>
              <a:rPr lang="en-US" sz="1400" b="1" u="sng" dirty="0" err="1">
                <a:solidFill>
                  <a:schemeClr val="tx1"/>
                </a:solidFill>
              </a:rPr>
              <a:t>args</a:t>
            </a:r>
            <a:r>
              <a:rPr lang="en-US" sz="1400" b="1" u="sng" dirty="0">
                <a:solidFill>
                  <a:schemeClr val="tx1"/>
                </a:solidFill>
              </a:rPr>
              <a:t>) {</a:t>
            </a:r>
          </a:p>
          <a:p>
            <a:r>
              <a:rPr lang="fr-FR" sz="1400" dirty="0">
                <a:solidFill>
                  <a:schemeClr val="tx1"/>
                </a:solidFill>
              </a:rPr>
              <a:t>  </a:t>
            </a:r>
            <a:r>
              <a:rPr lang="fr-FR" sz="1400" b="1" dirty="0" err="1">
                <a:solidFill>
                  <a:schemeClr val="tx1"/>
                </a:solidFill>
              </a:rPr>
              <a:t>try</a:t>
            </a:r>
            <a:r>
              <a:rPr lang="fr-FR" sz="1400" b="1" dirty="0">
                <a:solidFill>
                  <a:schemeClr val="tx1"/>
                </a:solidFill>
              </a:rPr>
              <a:t> {</a:t>
            </a:r>
          </a:p>
          <a:p>
            <a:r>
              <a:rPr lang="fr-FR" sz="1400" dirty="0">
                <a:solidFill>
                  <a:schemeClr val="tx1"/>
                </a:solidFill>
              </a:rPr>
              <a:t>    </a:t>
            </a:r>
            <a:r>
              <a:rPr lang="fr-FR" sz="1400" b="1" dirty="0">
                <a:solidFill>
                  <a:schemeClr val="tx1"/>
                </a:solidFill>
              </a:rPr>
              <a:t>if (</a:t>
            </a:r>
            <a:r>
              <a:rPr lang="fr-FR" sz="1400" b="1" dirty="0" err="1">
                <a:solidFill>
                  <a:schemeClr val="tx1"/>
                </a:solidFill>
              </a:rPr>
              <a:t>System.getSecurityManager</a:t>
            </a:r>
            <a:r>
              <a:rPr lang="fr-FR" sz="1400" b="1" dirty="0">
                <a:solidFill>
                  <a:schemeClr val="tx1"/>
                </a:solidFill>
              </a:rPr>
              <a:t>() == </a:t>
            </a:r>
            <a:r>
              <a:rPr lang="fr-FR" sz="1400" b="1" dirty="0" err="1">
                <a:solidFill>
                  <a:schemeClr val="tx1"/>
                </a:solidFill>
              </a:rPr>
              <a:t>null</a:t>
            </a:r>
            <a:r>
              <a:rPr lang="fr-FR" sz="1400" b="1" dirty="0">
                <a:solidFill>
                  <a:schemeClr val="tx1"/>
                </a:solidFill>
              </a:rPr>
              <a:t>) {</a:t>
            </a:r>
          </a:p>
          <a:p>
            <a:r>
              <a:rPr lang="fr-FR" sz="1400" dirty="0">
                <a:solidFill>
                  <a:schemeClr val="tx1"/>
                </a:solidFill>
              </a:rPr>
              <a:t>      </a:t>
            </a:r>
            <a:r>
              <a:rPr lang="fr-FR" sz="1400" dirty="0" err="1">
                <a:solidFill>
                  <a:schemeClr val="tx1"/>
                </a:solidFill>
              </a:rPr>
              <a:t>System.setSecurityManager</a:t>
            </a:r>
            <a:r>
              <a:rPr lang="fr-FR" sz="1400" dirty="0">
                <a:solidFill>
                  <a:schemeClr val="tx1"/>
                </a:solidFill>
              </a:rPr>
              <a:t>(</a:t>
            </a:r>
            <a:r>
              <a:rPr lang="fr-FR" sz="1400" b="1" dirty="0">
                <a:solidFill>
                  <a:schemeClr val="tx1"/>
                </a:solidFill>
              </a:rPr>
              <a:t>new </a:t>
            </a:r>
            <a:r>
              <a:rPr lang="fr-FR" sz="1400" b="1" dirty="0" err="1">
                <a:solidFill>
                  <a:schemeClr val="tx1"/>
                </a:solidFill>
              </a:rPr>
              <a:t>RMISecurityManager</a:t>
            </a:r>
            <a:r>
              <a:rPr lang="fr-FR" sz="1400" b="1" dirty="0">
                <a:solidFill>
                  <a:schemeClr val="tx1"/>
                </a:solidFill>
              </a:rPr>
              <a:t>());</a:t>
            </a:r>
          </a:p>
          <a:p>
            <a:r>
              <a:rPr lang="fr-FR" sz="1400" dirty="0">
                <a:solidFill>
                  <a:schemeClr val="tx1"/>
                </a:solidFill>
              </a:rPr>
              <a:t>    }</a:t>
            </a:r>
          </a:p>
          <a:p>
            <a:r>
              <a:rPr lang="fr-FR" sz="1400" dirty="0">
                <a:solidFill>
                  <a:schemeClr val="tx1"/>
                </a:solidFill>
              </a:rPr>
              <a:t>  } </a:t>
            </a:r>
            <a:r>
              <a:rPr lang="fr-FR" sz="1400" b="1" dirty="0">
                <a:solidFill>
                  <a:schemeClr val="tx1"/>
                </a:solidFill>
              </a:rPr>
              <a:t>catch (Exception e) {</a:t>
            </a:r>
          </a:p>
          <a:p>
            <a:r>
              <a:rPr lang="fr-FR" sz="1400" dirty="0">
                <a:solidFill>
                  <a:schemeClr val="tx1"/>
                </a:solidFill>
              </a:rPr>
              <a:t>     </a:t>
            </a:r>
            <a:r>
              <a:rPr lang="fr-FR" sz="1400" dirty="0" err="1">
                <a:solidFill>
                  <a:schemeClr val="tx1"/>
                </a:solidFill>
              </a:rPr>
              <a:t>e.printStrackTrace</a:t>
            </a:r>
            <a:r>
              <a:rPr lang="fr-FR" sz="1400" dirty="0">
                <a:solidFill>
                  <a:schemeClr val="tx1"/>
                </a:solidFill>
              </a:rPr>
              <a:t>();</a:t>
            </a:r>
          </a:p>
          <a:p>
            <a:r>
              <a:rPr lang="fr-FR" sz="1400" dirty="0"/>
              <a:t> </a:t>
            </a:r>
            <a:r>
              <a:rPr lang="fr-FR" sz="1400" dirty="0">
                <a:solidFill>
                  <a:schemeClr val="tx1"/>
                </a:solidFill>
              </a:rPr>
              <a:t> }</a:t>
            </a:r>
          </a:p>
          <a:p>
            <a:r>
              <a:rPr lang="fr-FR" sz="1400" u="sng" dirty="0" smtClean="0">
                <a:solidFill>
                  <a:schemeClr val="tx1"/>
                </a:solidFill>
              </a:rPr>
              <a:t>}</a:t>
            </a:r>
            <a:endParaRPr lang="fr-FR" sz="1300" spc="-1" dirty="0">
              <a:solidFill>
                <a:schemeClr val="tx1"/>
              </a:solidFill>
              <a:latin typeface="Consolas" pitchFamily="49" charset="0"/>
              <a:ea typeface="DejaVu Sans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52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85786" y="467021"/>
            <a:ext cx="7358114" cy="461649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lang="fr-MA" sz="2400" cap="small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SECURITE</a:t>
            </a:r>
            <a:endParaRPr lang="fr-FR" sz="2400" cap="small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space réservé du numéro de diapositive 3"/>
          <p:cNvSpPr txBox="1">
            <a:spLocks/>
          </p:cNvSpPr>
          <p:nvPr/>
        </p:nvSpPr>
        <p:spPr>
          <a:xfrm>
            <a:off x="0" y="938213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vert="horz" anchor="ctr" anchorCtr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145D69-22BF-45BE-92E3-777401EA2B5E}" type="slidenum">
              <a:rPr kumimoji="0" lang="fr-BE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fr-BE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3345" y="820843"/>
            <a:ext cx="84296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accent2"/>
              </a:buClr>
            </a:pPr>
            <a:endParaRPr lang="fr-MA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q"/>
            </a:pPr>
            <a:r>
              <a:rPr lang="fr-MA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Cote client</a:t>
            </a:r>
            <a:endParaRPr lang="fr-MA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3020" y="1880623"/>
            <a:ext cx="8856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 pour le coté serveur, cette opération est facultative.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choix de la mise en place d'un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sécurity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manager côté client suit des règles identiques à celles appliquées côté serveur. Sans son utilisation, il est nécessaire de mettre dans le CLASSPATH du client toutes les classes nécessaires dont la classe stub</a:t>
            </a:r>
          </a:p>
        </p:txBody>
      </p:sp>
      <p:sp>
        <p:nvSpPr>
          <p:cNvPr id="8" name="Rectangle 7"/>
          <p:cNvSpPr/>
          <p:nvPr/>
        </p:nvSpPr>
        <p:spPr>
          <a:xfrm>
            <a:off x="1159124" y="3265513"/>
            <a:ext cx="6984776" cy="153163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400" b="1" u="sng" dirty="0">
                <a:solidFill>
                  <a:schemeClr val="tx1"/>
                </a:solidFill>
              </a:rPr>
              <a:t>public static void main(String[] </a:t>
            </a:r>
            <a:r>
              <a:rPr lang="en-US" sz="1400" b="1" u="sng" dirty="0" err="1">
                <a:solidFill>
                  <a:schemeClr val="tx1"/>
                </a:solidFill>
              </a:rPr>
              <a:t>args</a:t>
            </a:r>
            <a:r>
              <a:rPr lang="en-US" sz="1400" b="1" u="sng" dirty="0">
                <a:solidFill>
                  <a:schemeClr val="tx1"/>
                </a:solidFill>
              </a:rPr>
              <a:t>) {</a:t>
            </a:r>
          </a:p>
          <a:p>
            <a:r>
              <a:rPr lang="fr-FR" sz="1400" b="1" dirty="0" smtClean="0">
                <a:solidFill>
                  <a:schemeClr val="tx1"/>
                </a:solidFill>
              </a:rPr>
              <a:t>if </a:t>
            </a:r>
            <a:r>
              <a:rPr lang="fr-FR" sz="1400" b="1" dirty="0">
                <a:solidFill>
                  <a:schemeClr val="tx1"/>
                </a:solidFill>
              </a:rPr>
              <a:t>(</a:t>
            </a:r>
            <a:r>
              <a:rPr lang="fr-FR" sz="1400" b="1" dirty="0" err="1">
                <a:solidFill>
                  <a:schemeClr val="tx1"/>
                </a:solidFill>
              </a:rPr>
              <a:t>System.getSecurityManager</a:t>
            </a:r>
            <a:r>
              <a:rPr lang="fr-FR" sz="1400" b="1" dirty="0">
                <a:solidFill>
                  <a:schemeClr val="tx1"/>
                </a:solidFill>
              </a:rPr>
              <a:t>() == </a:t>
            </a:r>
            <a:r>
              <a:rPr lang="fr-FR" sz="1400" b="1" dirty="0" err="1">
                <a:solidFill>
                  <a:schemeClr val="tx1"/>
                </a:solidFill>
              </a:rPr>
              <a:t>null</a:t>
            </a:r>
            <a:r>
              <a:rPr lang="fr-FR" sz="1400" b="1" dirty="0">
                <a:solidFill>
                  <a:schemeClr val="tx1"/>
                </a:solidFill>
              </a:rPr>
              <a:t>) {</a:t>
            </a:r>
          </a:p>
          <a:p>
            <a:r>
              <a:rPr lang="fr-FR" sz="1400" dirty="0">
                <a:solidFill>
                  <a:schemeClr val="tx1"/>
                </a:solidFill>
              </a:rPr>
              <a:t>      </a:t>
            </a:r>
            <a:r>
              <a:rPr lang="fr-FR" sz="1400" dirty="0" err="1">
                <a:solidFill>
                  <a:schemeClr val="tx1"/>
                </a:solidFill>
              </a:rPr>
              <a:t>System.setSecurityManager</a:t>
            </a:r>
            <a:r>
              <a:rPr lang="fr-FR" sz="1400" dirty="0">
                <a:solidFill>
                  <a:schemeClr val="tx1"/>
                </a:solidFill>
              </a:rPr>
              <a:t>(</a:t>
            </a:r>
            <a:r>
              <a:rPr lang="fr-FR" sz="1400" b="1" dirty="0">
                <a:solidFill>
                  <a:schemeClr val="tx1"/>
                </a:solidFill>
              </a:rPr>
              <a:t>new </a:t>
            </a:r>
            <a:r>
              <a:rPr lang="fr-FR" sz="1400" b="1" dirty="0" err="1">
                <a:solidFill>
                  <a:schemeClr val="tx1"/>
                </a:solidFill>
              </a:rPr>
              <a:t>RMISecurityManager</a:t>
            </a:r>
            <a:r>
              <a:rPr lang="fr-FR" sz="1400" b="1" dirty="0">
                <a:solidFill>
                  <a:schemeClr val="tx1"/>
                </a:solidFill>
              </a:rPr>
              <a:t>());</a:t>
            </a:r>
          </a:p>
          <a:p>
            <a:r>
              <a:rPr lang="fr-FR" sz="1400" dirty="0">
                <a:solidFill>
                  <a:schemeClr val="tx1"/>
                </a:solidFill>
              </a:rPr>
              <a:t>    }</a:t>
            </a:r>
          </a:p>
          <a:p>
            <a:r>
              <a:rPr lang="fr-FR" sz="1400" u="sng" dirty="0" smtClean="0">
                <a:solidFill>
                  <a:schemeClr val="tx1"/>
                </a:solidFill>
              </a:rPr>
              <a:t>}</a:t>
            </a:r>
            <a:endParaRPr lang="fr-FR" sz="1300" spc="-1" dirty="0">
              <a:solidFill>
                <a:schemeClr val="tx1"/>
              </a:solidFill>
              <a:latin typeface="Consolas" pitchFamily="49" charset="0"/>
              <a:ea typeface="DejaVu Sans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78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85786" y="467021"/>
            <a:ext cx="7358114" cy="461649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lang="fr-MA" sz="2400" cap="small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SECURITE</a:t>
            </a:r>
            <a:endParaRPr lang="fr-FR" sz="2400" cap="small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space réservé du numéro de diapositive 3"/>
          <p:cNvSpPr txBox="1">
            <a:spLocks/>
          </p:cNvSpPr>
          <p:nvPr/>
        </p:nvSpPr>
        <p:spPr>
          <a:xfrm>
            <a:off x="0" y="938213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vert="horz" anchor="ctr" anchorCtr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145D69-22BF-45BE-92E3-777401EA2B5E}" type="slidenum">
              <a:rPr kumimoji="0" lang="fr-BE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fr-BE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2276872"/>
            <a:ext cx="84969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fichier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java.policy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 un fichier de règles par défaut global partagé par tous les programmes Java exécutés sur la machine JVM (machine virtuelle Java) du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noeud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La modification du fichier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java.policy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s'applique en local, au niveau du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noeud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La règle Java par défaut est sélectionnée automatiquement. Les erreurs de syntaxe dans les fichiers de règle entraînent l'échec du serveur 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d'applications.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95536" y="1653522"/>
            <a:ext cx="177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MA" smtClean="0"/>
              <a:t>Java.policy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11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AC33B7-60A4-4A45-8DF9-D5A5AA72C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584" y="2924944"/>
            <a:ext cx="7123113" cy="167322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1" indent="0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on veut crée une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météo , il faut utiliser des capteur de température et d’humidité , et aussi traiter les valeurs retourner pour les afficher au utilisateur . </a:t>
            </a:r>
          </a:p>
          <a:p>
            <a:pPr lvl="1" indent="0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RMI ici pour simplifier les choses ,  on n’ai pas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oblige 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d’utilise des capteurs, mais on utilise seulement une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methode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définit dans le serveur.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D390D7-32C9-4548-9DEC-F0F2A5679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="" xmlns:a16="http://schemas.microsoft.com/office/drawing/2014/main" id="{C85B9BE7-8DF5-4679-BCFC-E4FCC98887A2}"/>
              </a:ext>
            </a:extLst>
          </p:cNvPr>
          <p:cNvSpPr txBox="1">
            <a:spLocks/>
          </p:cNvSpPr>
          <p:nvPr/>
        </p:nvSpPr>
        <p:spPr>
          <a:xfrm>
            <a:off x="0" y="938213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vert="horz" anchor="ctr" anchorCtr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145D69-22BF-45BE-92E3-777401EA2B5E}" type="slidenum">
              <a:rPr kumimoji="0" lang="fr-BE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BE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091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85786" y="467021"/>
            <a:ext cx="7358114" cy="461649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lang="fr-MA" sz="2400" cap="small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SECURITE</a:t>
            </a:r>
            <a:endParaRPr lang="fr-FR" sz="2400" cap="small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space réservé du numéro de diapositive 3"/>
          <p:cNvSpPr txBox="1">
            <a:spLocks/>
          </p:cNvSpPr>
          <p:nvPr/>
        </p:nvSpPr>
        <p:spPr>
          <a:xfrm>
            <a:off x="0" y="938213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vert="horz" anchor="ctr" anchorCtr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145D69-22BF-45BE-92E3-777401EA2B5E}" type="slidenum">
              <a:rPr kumimoji="0" lang="fr-BE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fr-BE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4536" y="1060450"/>
            <a:ext cx="83529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600" dirty="0">
                <a:solidFill>
                  <a:srgbClr val="0045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◆ </a:t>
            </a: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de contenu du fichier </a:t>
            </a:r>
            <a:r>
              <a:rPr lang="fr-FR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java.policy</a:t>
            </a:r>
            <a:endParaRPr lang="fr-FR" sz="1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83568" y="1752947"/>
            <a:ext cx="6984776" cy="153163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fr-FR" sz="1400" dirty="0" err="1">
                <a:solidFill>
                  <a:schemeClr val="tx1"/>
                </a:solidFill>
              </a:rPr>
              <a:t>grant</a:t>
            </a:r>
            <a:r>
              <a:rPr lang="fr-FR" sz="1400" dirty="0">
                <a:solidFill>
                  <a:schemeClr val="tx1"/>
                </a:solidFill>
              </a:rPr>
              <a:t> {</a:t>
            </a:r>
            <a:br>
              <a:rPr lang="fr-FR" sz="1400" dirty="0">
                <a:solidFill>
                  <a:schemeClr val="tx1"/>
                </a:solidFill>
              </a:rPr>
            </a:br>
            <a:r>
              <a:rPr lang="fr-FR" sz="1400" dirty="0">
                <a:solidFill>
                  <a:schemeClr val="tx1"/>
                </a:solidFill>
              </a:rPr>
              <a:t>permission </a:t>
            </a:r>
            <a:r>
              <a:rPr lang="fr-FR" sz="1400" dirty="0" err="1">
                <a:solidFill>
                  <a:schemeClr val="tx1"/>
                </a:solidFill>
              </a:rPr>
              <a:t>java.net.SocketPermission</a:t>
            </a:r>
            <a:r>
              <a:rPr lang="fr-FR" sz="1400" dirty="0">
                <a:solidFill>
                  <a:schemeClr val="tx1"/>
                </a:solidFill>
              </a:rPr>
              <a:t> "*:1024-65535",</a:t>
            </a:r>
            <a:br>
              <a:rPr lang="fr-FR" sz="1400" dirty="0">
                <a:solidFill>
                  <a:schemeClr val="tx1"/>
                </a:solidFill>
              </a:rPr>
            </a:br>
            <a:r>
              <a:rPr lang="fr-FR" sz="1400" dirty="0">
                <a:solidFill>
                  <a:schemeClr val="tx1"/>
                </a:solidFill>
              </a:rPr>
              <a:t>"</a:t>
            </a:r>
            <a:r>
              <a:rPr lang="fr-FR" sz="1400" dirty="0" err="1">
                <a:solidFill>
                  <a:schemeClr val="tx1"/>
                </a:solidFill>
              </a:rPr>
              <a:t>connect,accept</a:t>
            </a:r>
            <a:r>
              <a:rPr lang="fr-FR" sz="1400" dirty="0">
                <a:solidFill>
                  <a:schemeClr val="tx1"/>
                </a:solidFill>
              </a:rPr>
              <a:t>";</a:t>
            </a:r>
            <a:br>
              <a:rPr lang="fr-FR" sz="1400" dirty="0">
                <a:solidFill>
                  <a:schemeClr val="tx1"/>
                </a:solidFill>
              </a:rPr>
            </a:br>
            <a:r>
              <a:rPr lang="fr-FR" sz="1400" dirty="0">
                <a:solidFill>
                  <a:schemeClr val="tx1"/>
                </a:solidFill>
              </a:rPr>
              <a:t>permission </a:t>
            </a:r>
            <a:r>
              <a:rPr lang="fr-FR" sz="1400" dirty="0" err="1">
                <a:solidFill>
                  <a:schemeClr val="tx1"/>
                </a:solidFill>
              </a:rPr>
              <a:t>java.net.SocketPermission</a:t>
            </a:r>
            <a:r>
              <a:rPr lang="fr-FR" sz="1400" dirty="0">
                <a:solidFill>
                  <a:schemeClr val="tx1"/>
                </a:solidFill>
              </a:rPr>
              <a:t> "*:80", "</a:t>
            </a:r>
            <a:r>
              <a:rPr lang="fr-FR" sz="1400" dirty="0" err="1">
                <a:solidFill>
                  <a:schemeClr val="tx1"/>
                </a:solidFill>
              </a:rPr>
              <a:t>connect</a:t>
            </a:r>
            <a:r>
              <a:rPr lang="fr-FR" sz="1400" dirty="0">
                <a:solidFill>
                  <a:schemeClr val="tx1"/>
                </a:solidFill>
              </a:rPr>
              <a:t>";</a:t>
            </a:r>
            <a:br>
              <a:rPr lang="fr-FR" sz="1400" dirty="0">
                <a:solidFill>
                  <a:schemeClr val="tx1"/>
                </a:solidFill>
              </a:rPr>
            </a:br>
            <a:r>
              <a:rPr lang="fr-FR" sz="1400" dirty="0">
                <a:solidFill>
                  <a:schemeClr val="tx1"/>
                </a:solidFill>
              </a:rPr>
              <a:t>}; </a:t>
            </a:r>
            <a:br>
              <a:rPr lang="fr-FR" sz="1400" dirty="0">
                <a:solidFill>
                  <a:schemeClr val="tx1"/>
                </a:solidFill>
              </a:rPr>
            </a:br>
            <a:endParaRPr lang="fr-FR" sz="1300" spc="-1" dirty="0">
              <a:solidFill>
                <a:schemeClr val="tx1"/>
              </a:solidFill>
              <a:latin typeface="Consolas" pitchFamily="49" charset="0"/>
              <a:ea typeface="DejaVu Sans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4536" y="3501008"/>
            <a:ext cx="807104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45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◆ </a:t>
            </a: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Permet d’utiliser les sockets comme indiqué. Toute autre utilisation</a:t>
            </a:r>
            <a:b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interdite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600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05408" y="4316620"/>
            <a:ext cx="83529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t" hangingPunct="0"/>
            <a:r>
              <a:rPr lang="fr-FR" sz="1600" dirty="0">
                <a:solidFill>
                  <a:srgbClr val="0045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◆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final class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SocketPermission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java.security.Permission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java.io.Serializable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0702" y="5199042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45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◆ </a:t>
            </a:r>
            <a:r>
              <a:rPr lang="fr-F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SocketPermission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java.lang.String"/>
              </a:rPr>
              <a:t>String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host,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java.lang.String"/>
              </a:rPr>
              <a:t>String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action )</a:t>
            </a:r>
          </a:p>
        </p:txBody>
      </p:sp>
    </p:spTree>
    <p:extLst>
      <p:ext uri="{BB962C8B-B14F-4D97-AF65-F5344CB8AC3E}">
        <p14:creationId xmlns:p14="http://schemas.microsoft.com/office/powerpoint/2010/main" val="189662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703149"/>
            <a:ext cx="9144000" cy="1451704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</a:t>
            </a:r>
            <a:r>
              <a:rPr lang="fr-FR" dirty="0">
                <a:solidFill>
                  <a:schemeClr val="bg1"/>
                </a:solidFill>
              </a:rPr>
              <a:t>é</a:t>
            </a:r>
            <a:r>
              <a:rPr lang="en-US" dirty="0">
                <a:solidFill>
                  <a:schemeClr val="bg1"/>
                </a:solidFill>
              </a:rPr>
              <a:t>cution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4C909789-21D1-42DA-8B5A-2190AB89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308A46F-1D88-4358-AFF2-2691084BE5F2}" type="slidenum">
              <a:rPr lang="fr-BE" smtClean="0"/>
              <a:pPr>
                <a:defRPr/>
              </a:pPr>
              <a:t>41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2122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71472" y="3074117"/>
            <a:ext cx="7632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4400" cap="small" dirty="0">
                <a:latin typeface="Andalus" pitchFamily="18" charset="-78"/>
                <a:cs typeface="Andalus" pitchFamily="18" charset="-78"/>
              </a:rPr>
              <a:t>Merci pour votre attention</a:t>
            </a:r>
            <a:endParaRPr lang="fr-FR" sz="4400" cap="small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 l="31296" t="30273" r="12701" b="66797"/>
          <a:stretch>
            <a:fillRect/>
          </a:stretch>
        </p:blipFill>
        <p:spPr bwMode="auto">
          <a:xfrm flipH="1">
            <a:off x="0" y="2716927"/>
            <a:ext cx="9144000" cy="268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 l="31296" t="30273" r="12701" b="66797"/>
          <a:stretch>
            <a:fillRect/>
          </a:stretch>
        </p:blipFill>
        <p:spPr bwMode="auto">
          <a:xfrm>
            <a:off x="0" y="3874439"/>
            <a:ext cx="9144000" cy="268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5830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/>
          <p:cNvSpPr txBox="1"/>
          <p:nvPr/>
        </p:nvSpPr>
        <p:spPr>
          <a:xfrm>
            <a:off x="3694538" y="4732206"/>
            <a:ext cx="175492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b="1" dirty="0"/>
              <a:t>Technologies d’accès:</a:t>
            </a:r>
          </a:p>
          <a:p>
            <a:pPr>
              <a:buFont typeface="Arial" pitchFamily="34" charset="0"/>
              <a:buChar char="•"/>
            </a:pPr>
            <a:r>
              <a:rPr lang="fr-FR" sz="1350" dirty="0"/>
              <a:t> Sockets</a:t>
            </a:r>
          </a:p>
          <a:p>
            <a:pPr>
              <a:buFont typeface="Arial" pitchFamily="34" charset="0"/>
              <a:buChar char="•"/>
            </a:pPr>
            <a:r>
              <a:rPr lang="fr-FR" sz="1350" dirty="0"/>
              <a:t> RMI</a:t>
            </a:r>
          </a:p>
          <a:p>
            <a:pPr>
              <a:buFont typeface="Arial" pitchFamily="34" charset="0"/>
              <a:buChar char="•"/>
            </a:pPr>
            <a:r>
              <a:rPr lang="fr-FR" sz="1350" dirty="0"/>
              <a:t> CORBA</a:t>
            </a:r>
          </a:p>
          <a:p>
            <a:pPr>
              <a:buFont typeface="Arial" pitchFamily="34" charset="0"/>
              <a:buChar char="•"/>
            </a:pPr>
            <a:r>
              <a:rPr lang="fr-FR" sz="1350" dirty="0"/>
              <a:t> …</a:t>
            </a:r>
          </a:p>
        </p:txBody>
      </p:sp>
      <p:graphicFrame>
        <p:nvGraphicFramePr>
          <p:cNvPr id="17" name="Espace réservé du contenu 3"/>
          <p:cNvGraphicFramePr>
            <a:graphicFrameLocks/>
          </p:cNvGraphicFramePr>
          <p:nvPr/>
        </p:nvGraphicFramePr>
        <p:xfrm>
          <a:off x="1466878" y="3349555"/>
          <a:ext cx="2024907" cy="1048887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0249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7721">
                <a:tc>
                  <a:txBody>
                    <a:bodyPr/>
                    <a:lstStyle/>
                    <a:p>
                      <a:pPr algn="ctr"/>
                      <a:r>
                        <a:rPr lang="fr-FR" sz="1700" dirty="0"/>
                        <a:t>Machine 1</a:t>
                      </a:r>
                    </a:p>
                  </a:txBody>
                  <a:tcPr marL="63545" marR="63545" marT="31772" marB="31772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6263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3545" marR="63545" marT="31772" marB="31772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Ellipse 17"/>
          <p:cNvSpPr/>
          <p:nvPr/>
        </p:nvSpPr>
        <p:spPr>
          <a:xfrm>
            <a:off x="1651991" y="3778239"/>
            <a:ext cx="1666021" cy="48226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>
                <a:solidFill>
                  <a:schemeClr val="tx1"/>
                </a:solidFill>
              </a:rPr>
              <a:t>Application 1</a:t>
            </a:r>
          </a:p>
        </p:txBody>
      </p:sp>
      <p:graphicFrame>
        <p:nvGraphicFramePr>
          <p:cNvPr id="15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6532145"/>
              </p:ext>
            </p:extLst>
          </p:nvPr>
        </p:nvGraphicFramePr>
        <p:xfrm>
          <a:off x="5652215" y="3349555"/>
          <a:ext cx="2024907" cy="1048887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0249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7721">
                <a:tc>
                  <a:txBody>
                    <a:bodyPr/>
                    <a:lstStyle/>
                    <a:p>
                      <a:pPr algn="ctr"/>
                      <a:r>
                        <a:rPr lang="fr-FR" sz="1700" dirty="0"/>
                        <a:t>Machine 2</a:t>
                      </a:r>
                    </a:p>
                  </a:txBody>
                  <a:tcPr marL="63545" marR="63545" marT="31772" marB="31772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6263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3545" marR="63545" marT="31772" marB="31772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Ellipse 18"/>
          <p:cNvSpPr/>
          <p:nvPr/>
        </p:nvSpPr>
        <p:spPr>
          <a:xfrm>
            <a:off x="5855216" y="3778239"/>
            <a:ext cx="1666021" cy="48226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>
                <a:solidFill>
                  <a:schemeClr val="tx1"/>
                </a:solidFill>
              </a:rPr>
              <a:t>Application 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249701" y="2732389"/>
            <a:ext cx="6644599" cy="18219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3125192" y="2795823"/>
            <a:ext cx="289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 distribu</a:t>
            </a:r>
            <a:r>
              <a:rPr lang="fr-FR" sz="1500" b="1" dirty="0"/>
              <a:t>ée</a:t>
            </a:r>
            <a:endParaRPr lang="fr-FR" b="1" dirty="0"/>
          </a:p>
        </p:txBody>
      </p:sp>
      <p:cxnSp>
        <p:nvCxnSpPr>
          <p:cNvPr id="27" name="Connecteur droit avec flèche 26"/>
          <p:cNvCxnSpPr/>
          <p:nvPr/>
        </p:nvCxnSpPr>
        <p:spPr>
          <a:xfrm rot="10800000" flipV="1">
            <a:off x="3500291" y="4231590"/>
            <a:ext cx="2143419" cy="11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rot="10800000" flipH="1" flipV="1">
            <a:off x="3500291" y="3911270"/>
            <a:ext cx="2143419" cy="11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3647650" y="3536171"/>
            <a:ext cx="1848700" cy="3231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500" dirty="0"/>
              <a:t>Transport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="" xmlns:a16="http://schemas.microsoft.com/office/drawing/2014/main" id="{A410EB4B-F884-4BFF-AC6A-0AD1F3EF6089}"/>
              </a:ext>
            </a:extLst>
          </p:cNvPr>
          <p:cNvSpPr txBox="1"/>
          <p:nvPr/>
        </p:nvSpPr>
        <p:spPr>
          <a:xfrm>
            <a:off x="562266" y="427856"/>
            <a:ext cx="8019467" cy="461649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lang="fr-FR" sz="2400" cap="small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Introduction à la méthode d’invocation distante (RMI)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4A235B9-30E8-468E-80A9-5E8DA6B580CA}"/>
              </a:ext>
            </a:extLst>
          </p:cNvPr>
          <p:cNvSpPr/>
          <p:nvPr/>
        </p:nvSpPr>
        <p:spPr>
          <a:xfrm>
            <a:off x="512712" y="1331154"/>
            <a:ext cx="8064896" cy="1156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q"/>
            </a:pPr>
            <a:r>
              <a:rPr lang="fr-MA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Applications distribuées :</a:t>
            </a:r>
          </a:p>
          <a:p>
            <a:pPr lvl="1" algn="just"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§"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RMI est une API qui fournit un mécanisme qui permet de créer des applications distribuées en JAVA. </a:t>
            </a:r>
          </a:p>
        </p:txBody>
      </p:sp>
      <p:sp>
        <p:nvSpPr>
          <p:cNvPr id="23" name="Espace réservé du numéro de diapositive 3">
            <a:extLst>
              <a:ext uri="{FF2B5EF4-FFF2-40B4-BE49-F238E27FC236}">
                <a16:creationId xmlns="" xmlns:a16="http://schemas.microsoft.com/office/drawing/2014/main" id="{984D5FDE-CAAA-4605-91EC-52F12FDA8B60}"/>
              </a:ext>
            </a:extLst>
          </p:cNvPr>
          <p:cNvSpPr txBox="1">
            <a:spLocks/>
          </p:cNvSpPr>
          <p:nvPr/>
        </p:nvSpPr>
        <p:spPr>
          <a:xfrm>
            <a:off x="0" y="938213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vert="horz" anchor="ctr" anchorCtr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145D69-22BF-45BE-92E3-777401EA2B5E}" type="slidenum">
              <a:rPr kumimoji="0" lang="fr-BE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BE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220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8" grpId="0" animBg="1"/>
      <p:bldP spid="19" grpId="0" animBg="1"/>
      <p:bldP spid="31" grpId="0" animBg="1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5A679B0-97BA-4D51-9677-58D337799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404" y="2678671"/>
            <a:ext cx="2248906" cy="2160521"/>
          </a:xfrm>
          <a:prstGeom prst="rect">
            <a:avLst/>
          </a:prstGeom>
        </p:spPr>
      </p:pic>
      <p:pic>
        <p:nvPicPr>
          <p:cNvPr id="7" name="Picture 6" descr="Methods&#10;">
            <a:extLst>
              <a:ext uri="{FF2B5EF4-FFF2-40B4-BE49-F238E27FC236}">
                <a16:creationId xmlns="" xmlns:a16="http://schemas.microsoft.com/office/drawing/2014/main" id="{4E242CFD-DD9C-4832-865B-D476E0D3D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601" y="2161960"/>
            <a:ext cx="1033423" cy="1033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FEDBC0E-3716-46DB-94D6-7949B7EF0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713" y="2630997"/>
            <a:ext cx="1857617" cy="20005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2AED5ED-B653-4D3E-9CAD-E690BBEE5881}"/>
              </a:ext>
            </a:extLst>
          </p:cNvPr>
          <p:cNvSpPr txBox="1"/>
          <p:nvPr/>
        </p:nvSpPr>
        <p:spPr>
          <a:xfrm>
            <a:off x="5868313" y="4839193"/>
            <a:ext cx="210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149FDD6-F5C8-4796-ACF4-F0B5BB9398E2}"/>
              </a:ext>
            </a:extLst>
          </p:cNvPr>
          <p:cNvSpPr txBox="1"/>
          <p:nvPr/>
        </p:nvSpPr>
        <p:spPr>
          <a:xfrm>
            <a:off x="1169180" y="4649906"/>
            <a:ext cx="210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F9D9939-4C0A-42AD-A2AE-28C022BB8F2B}"/>
              </a:ext>
            </a:extLst>
          </p:cNvPr>
          <p:cNvSpPr txBox="1"/>
          <p:nvPr/>
        </p:nvSpPr>
        <p:spPr>
          <a:xfrm>
            <a:off x="5409558" y="2426764"/>
            <a:ext cx="10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Methods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4210D3A-1491-4F54-821F-3DC30D792A5F}"/>
              </a:ext>
            </a:extLst>
          </p:cNvPr>
          <p:cNvSpPr txBox="1"/>
          <p:nvPr/>
        </p:nvSpPr>
        <p:spPr>
          <a:xfrm>
            <a:off x="5544235" y="1865774"/>
            <a:ext cx="1033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</a:t>
            </a:r>
            <a:endParaRPr lang="fr-FR" dirty="0"/>
          </a:p>
        </p:txBody>
      </p:sp>
      <p:sp>
        <p:nvSpPr>
          <p:cNvPr id="17" name="Arrow: Left 16">
            <a:extLst>
              <a:ext uri="{FF2B5EF4-FFF2-40B4-BE49-F238E27FC236}">
                <a16:creationId xmlns="" xmlns:a16="http://schemas.microsoft.com/office/drawing/2014/main" id="{0DD6867D-B733-40E3-92E7-73D2CE10DCD1}"/>
              </a:ext>
            </a:extLst>
          </p:cNvPr>
          <p:cNvSpPr/>
          <p:nvPr/>
        </p:nvSpPr>
        <p:spPr>
          <a:xfrm>
            <a:off x="2837618" y="3117336"/>
            <a:ext cx="3402821" cy="3116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="" xmlns:a16="http://schemas.microsoft.com/office/drawing/2014/main" id="{7837AB57-73E9-4C97-AED9-D9C18F37DFB8}"/>
              </a:ext>
            </a:extLst>
          </p:cNvPr>
          <p:cNvSpPr txBox="1"/>
          <p:nvPr/>
        </p:nvSpPr>
        <p:spPr>
          <a:xfrm>
            <a:off x="395536" y="429478"/>
            <a:ext cx="8019467" cy="461649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lang="fr-FR" sz="2400" cap="small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Introduction à la méthode d’invocation distante (RMI)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B1E041B-ABB6-43FA-9644-B2BCC84AF599}"/>
              </a:ext>
            </a:extLst>
          </p:cNvPr>
          <p:cNvSpPr/>
          <p:nvPr/>
        </p:nvSpPr>
        <p:spPr>
          <a:xfrm>
            <a:off x="539552" y="1315950"/>
            <a:ext cx="8064896" cy="417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q"/>
            </a:pPr>
            <a:r>
              <a:rPr lang="fr-MA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Fonctionnement de RMI :</a:t>
            </a:r>
          </a:p>
        </p:txBody>
      </p:sp>
      <p:sp>
        <p:nvSpPr>
          <p:cNvPr id="20" name="Espace réservé du numéro de diapositive 3">
            <a:extLst>
              <a:ext uri="{FF2B5EF4-FFF2-40B4-BE49-F238E27FC236}">
                <a16:creationId xmlns="" xmlns:a16="http://schemas.microsoft.com/office/drawing/2014/main" id="{8826AEF7-CBAA-44BA-A9F0-4F414BC3E692}"/>
              </a:ext>
            </a:extLst>
          </p:cNvPr>
          <p:cNvSpPr txBox="1">
            <a:spLocks/>
          </p:cNvSpPr>
          <p:nvPr/>
        </p:nvSpPr>
        <p:spPr>
          <a:xfrm>
            <a:off x="0" y="938213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vert="horz" anchor="ctr" anchorCtr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145D69-22BF-45BE-92E3-777401EA2B5E}" type="slidenum">
              <a:rPr kumimoji="0" lang="fr-BE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BE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165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71472" y="3074117"/>
            <a:ext cx="7632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0" i="0" u="none" strike="noStrike" baseline="0" dirty="0">
                <a:solidFill>
                  <a:schemeClr val="tx2">
                    <a:lumMod val="60000"/>
                    <a:lumOff val="40000"/>
                  </a:schemeClr>
                </a:solidFill>
                <a:latin typeface="Garamond" panose="02020404030301010803" pitchFamily="18" charset="0"/>
              </a:rPr>
              <a:t>Architecture de RMI</a:t>
            </a:r>
            <a:endParaRPr lang="fr-MA" sz="4400" cap="small" dirty="0">
              <a:solidFill>
                <a:schemeClr val="tx2">
                  <a:lumMod val="60000"/>
                  <a:lumOff val="40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 l="31296" t="30273" r="12701" b="66797"/>
          <a:stretch>
            <a:fillRect/>
          </a:stretch>
        </p:blipFill>
        <p:spPr bwMode="auto">
          <a:xfrm flipH="1">
            <a:off x="0" y="2716927"/>
            <a:ext cx="9144000" cy="268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 l="31296" t="30273" r="12701" b="66797"/>
          <a:stretch>
            <a:fillRect/>
          </a:stretch>
        </p:blipFill>
        <p:spPr bwMode="auto">
          <a:xfrm>
            <a:off x="0" y="3874439"/>
            <a:ext cx="9144000" cy="268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2"/>
          <p:cNvSpPr/>
          <p:nvPr/>
        </p:nvSpPr>
        <p:spPr>
          <a:xfrm>
            <a:off x="2195736" y="4293096"/>
            <a:ext cx="8404914" cy="28453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8885" tIns="39443" rIns="78885" bIns="39443"/>
          <a:lstStyle/>
          <a:p>
            <a:pPr marL="300710" indent="-300079">
              <a:buClr>
                <a:srgbClr val="000000"/>
              </a:buClr>
            </a:pPr>
            <a:endParaRPr lang="fr-FR" sz="2800" spc="-1" dirty="0">
              <a:latin typeface="Arial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85786" y="467021"/>
            <a:ext cx="7358114" cy="461649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lang="fr-FR" sz="2400" cap="small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Architecture de RMI</a:t>
            </a:r>
          </a:p>
        </p:txBody>
      </p:sp>
      <p:sp>
        <p:nvSpPr>
          <p:cNvPr id="5" name="Rectangle 4"/>
          <p:cNvSpPr/>
          <p:nvPr/>
        </p:nvSpPr>
        <p:spPr>
          <a:xfrm>
            <a:off x="285720" y="1561446"/>
            <a:ext cx="8429684" cy="786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q"/>
            </a:pPr>
            <a:r>
              <a:rPr lang="fr-F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L’architecture RMI</a:t>
            </a:r>
            <a:endParaRPr lang="fr-FR" sz="1600" spc="-1" dirty="0">
              <a:latin typeface="Arial"/>
            </a:endParaRP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q"/>
            </a:pPr>
            <a:endParaRPr lang="fr-MA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Espace réservé du numéro de diapositive 3"/>
          <p:cNvSpPr txBox="1">
            <a:spLocks/>
          </p:cNvSpPr>
          <p:nvPr/>
        </p:nvSpPr>
        <p:spPr>
          <a:xfrm>
            <a:off x="0" y="938213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vert="horz" anchor="ctr" anchorCtr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145D69-22BF-45BE-92E3-777401EA2B5E}" type="slidenum">
              <a:rPr kumimoji="0" lang="fr-BE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BE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B29D5FA6-C56F-47F8-AED0-C13B4EB13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045" y="2348200"/>
            <a:ext cx="5053034" cy="35289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785786" y="467021"/>
            <a:ext cx="7358114" cy="830981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lang="fr-FR" sz="2400" cap="small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Architecture de RMI</a:t>
            </a:r>
          </a:p>
          <a:p>
            <a:pPr algn="ctr"/>
            <a:endParaRPr lang="fr-FR" sz="2400" cap="small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520" y="1182688"/>
            <a:ext cx="8064896" cy="2633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q"/>
            </a:pPr>
            <a:r>
              <a:rPr lang="fr-MA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Le stub (souche) :</a:t>
            </a:r>
          </a:p>
          <a:p>
            <a:pPr lvl="1" algn="just"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§"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Le stub est une classe placée dans le client RMI.</a:t>
            </a:r>
          </a:p>
          <a:p>
            <a:pPr lvl="1" algn="just"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§"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C’est le représentant local de l’objet distant.</a:t>
            </a:r>
          </a:p>
          <a:p>
            <a:pPr lvl="1" algn="just"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§"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Il emballe les arguments de la méthode distante et les envoie dans un flux de données, et il déballe la valeur ou l’objet de retour de la méthode distante.</a:t>
            </a:r>
          </a:p>
          <a:p>
            <a:pPr lvl="1" algn="just"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§"/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Il communique avec l’objet distant par l’intermédiaire d’un Skeleton.</a:t>
            </a:r>
          </a:p>
          <a:p>
            <a:pPr lvl="1" algn="just"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§"/>
            </a:pP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Espace réservé du numéro de diapositive 3"/>
          <p:cNvSpPr txBox="1">
            <a:spLocks/>
          </p:cNvSpPr>
          <p:nvPr/>
        </p:nvSpPr>
        <p:spPr>
          <a:xfrm>
            <a:off x="0" y="938213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vert="horz" anchor="ctr" anchorCtr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145D69-22BF-45BE-92E3-777401EA2B5E}" type="slidenum">
              <a:rPr kumimoji="0" lang="fr-BE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BE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="" xmlns:a16="http://schemas.microsoft.com/office/drawing/2014/main" id="{7B1D0562-34F1-462A-81EF-4A28565F8F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158"/>
          <a:stretch>
            <a:fillRect/>
          </a:stretch>
        </p:blipFill>
        <p:spPr>
          <a:xfrm>
            <a:off x="2161818" y="3429000"/>
            <a:ext cx="4820364" cy="29619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C43AA26-F42B-4F58-BEA1-5BADB030154E}"/>
              </a:ext>
            </a:extLst>
          </p:cNvPr>
          <p:cNvSpPr/>
          <p:nvPr/>
        </p:nvSpPr>
        <p:spPr>
          <a:xfrm>
            <a:off x="4932040" y="3449149"/>
            <a:ext cx="1928826" cy="20717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6113F05-0021-4C66-B86C-99111DDE93F4}"/>
              </a:ext>
            </a:extLst>
          </p:cNvPr>
          <p:cNvSpPr/>
          <p:nvPr/>
        </p:nvSpPr>
        <p:spPr>
          <a:xfrm>
            <a:off x="5140369" y="4797152"/>
            <a:ext cx="1512168" cy="4320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78269</TotalTime>
  <Words>2007</Words>
  <Application>Microsoft Office PowerPoint</Application>
  <PresentationFormat>Affichage à l'écran (4:3)</PresentationFormat>
  <Paragraphs>398</Paragraphs>
  <Slides>42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14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57" baseType="lpstr">
      <vt:lpstr>Arial Unicode MS</vt:lpstr>
      <vt:lpstr>Algerian</vt:lpstr>
      <vt:lpstr>Andalus</vt:lpstr>
      <vt:lpstr>Arial</vt:lpstr>
      <vt:lpstr>Calibri</vt:lpstr>
      <vt:lpstr>Consolas</vt:lpstr>
      <vt:lpstr>Courier</vt:lpstr>
      <vt:lpstr>DejaVu Sans</vt:lpstr>
      <vt:lpstr>Garamond</vt:lpstr>
      <vt:lpstr>Rockwell</vt:lpstr>
      <vt:lpstr>Times New Roman</vt:lpstr>
      <vt:lpstr>Tw Cen MT</vt:lpstr>
      <vt:lpstr>Wingdings</vt:lpstr>
      <vt:lpstr>Wingdings 2</vt:lpstr>
      <vt:lpstr>Médian</vt:lpstr>
      <vt:lpstr>Présentation PowerPoint</vt:lpstr>
      <vt:lpstr>Présentation PowerPoint</vt:lpstr>
      <vt:lpstr>Présentation PowerPoint</vt:lpstr>
      <vt:lpstr>Problématique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Exécution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Amina</dc:creator>
  <cp:lastModifiedBy>sitehoumame@gmail.com</cp:lastModifiedBy>
  <cp:revision>3832</cp:revision>
  <dcterms:created xsi:type="dcterms:W3CDTF">2009-11-20T15:23:39Z</dcterms:created>
  <dcterms:modified xsi:type="dcterms:W3CDTF">2021-01-29T10:14:01Z</dcterms:modified>
</cp:coreProperties>
</file>