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4"/>
  </p:sldMasterIdLst>
  <p:notesMasterIdLst>
    <p:notesMasterId r:id="rId43"/>
  </p:notesMasterIdLst>
  <p:sldIdLst>
    <p:sldId id="256" r:id="rId5"/>
    <p:sldId id="257" r:id="rId6"/>
    <p:sldId id="301" r:id="rId7"/>
    <p:sldId id="337" r:id="rId8"/>
    <p:sldId id="290" r:id="rId9"/>
    <p:sldId id="289" r:id="rId10"/>
    <p:sldId id="292" r:id="rId11"/>
    <p:sldId id="291" r:id="rId12"/>
    <p:sldId id="283" r:id="rId13"/>
    <p:sldId id="338" r:id="rId14"/>
    <p:sldId id="282" r:id="rId15"/>
    <p:sldId id="339" r:id="rId16"/>
    <p:sldId id="302" r:id="rId17"/>
    <p:sldId id="340" r:id="rId18"/>
    <p:sldId id="303" r:id="rId19"/>
    <p:sldId id="304" r:id="rId20"/>
    <p:sldId id="305" r:id="rId21"/>
    <p:sldId id="299" r:id="rId22"/>
    <p:sldId id="320" r:id="rId23"/>
    <p:sldId id="321" r:id="rId24"/>
    <p:sldId id="309" r:id="rId25"/>
    <p:sldId id="308" r:id="rId26"/>
    <p:sldId id="311" r:id="rId27"/>
    <p:sldId id="322" r:id="rId28"/>
    <p:sldId id="341" r:id="rId29"/>
    <p:sldId id="323" r:id="rId30"/>
    <p:sldId id="285" r:id="rId31"/>
    <p:sldId id="324" r:id="rId32"/>
    <p:sldId id="325" r:id="rId33"/>
    <p:sldId id="326" r:id="rId34"/>
    <p:sldId id="327" r:id="rId35"/>
    <p:sldId id="328" r:id="rId36"/>
    <p:sldId id="329" r:id="rId37"/>
    <p:sldId id="334" r:id="rId38"/>
    <p:sldId id="335" r:id="rId39"/>
    <p:sldId id="336" r:id="rId40"/>
    <p:sldId id="281" r:id="rId41"/>
    <p:sldId id="286" r:id="rId42"/>
  </p:sldIdLst>
  <p:sldSz cx="9144000" cy="5143500" type="screen16x9"/>
  <p:notesSz cx="6858000" cy="9144000"/>
  <p:embeddedFontLst>
    <p:embeddedFont>
      <p:font typeface="Arial Rounded MT Bold" panose="020F0704030504030204" pitchFamily="34" charset="0"/>
      <p:regular r:id="rId44"/>
    </p:embeddedFont>
    <p:embeddedFont>
      <p:font typeface="Barlow Condensed Medium" panose="00000606000000000000" pitchFamily="2"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9" roundtripDataSignature="AMtx7mhxz4JzI9ADaGfcED1Di9Pvj6Csr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23D1A7F-4B51-4072-B0C9-CAC9065E4503}">
  <a:tblStyle styleId="{823D1A7F-4B51-4072-B0C9-CAC9065E4503}"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646" y="81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4.fntdata"/><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2.fntdata"/><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1.fntdata"/><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3.fntdata"/><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86326CA3-8733-E6A6-AC16-A587EB227CBF}"/>
            </a:ext>
          </a:extLst>
        </p:cNvPr>
        <p:cNvGrpSpPr/>
        <p:nvPr/>
      </p:nvGrpSpPr>
      <p:grpSpPr>
        <a:xfrm>
          <a:off x="0" y="0"/>
          <a:ext cx="0" cy="0"/>
          <a:chOff x="0" y="0"/>
          <a:chExt cx="0" cy="0"/>
        </a:xfrm>
      </p:grpSpPr>
      <p:sp>
        <p:nvSpPr>
          <p:cNvPr id="51" name="Google Shape;51;p1:notes">
            <a:extLst>
              <a:ext uri="{FF2B5EF4-FFF2-40B4-BE49-F238E27FC236}">
                <a16:creationId xmlns:a16="http://schemas.microsoft.com/office/drawing/2014/main" id="{E1F44663-94E8-95AE-F253-CB1522ABDC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a:extLst>
              <a:ext uri="{FF2B5EF4-FFF2-40B4-BE49-F238E27FC236}">
                <a16:creationId xmlns:a16="http://schemas.microsoft.com/office/drawing/2014/main" id="{38B25D3E-753F-F19C-349D-EEF18D796C8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19749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Arial" panose="020B0604020202020204" pitchFamily="34" charset="0"/>
            </a:endParaRPr>
          </a:p>
        </p:txBody>
      </p:sp>
    </p:spTree>
    <p:extLst>
      <p:ext uri="{BB962C8B-B14F-4D97-AF65-F5344CB8AC3E}">
        <p14:creationId xmlns:p14="http://schemas.microsoft.com/office/powerpoint/2010/main" val="564434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9D7C691F-E929-CD39-F2D4-47FDAE7F029F}"/>
            </a:ext>
          </a:extLst>
        </p:cNvPr>
        <p:cNvGrpSpPr/>
        <p:nvPr/>
      </p:nvGrpSpPr>
      <p:grpSpPr>
        <a:xfrm>
          <a:off x="0" y="0"/>
          <a:ext cx="0" cy="0"/>
          <a:chOff x="0" y="0"/>
          <a:chExt cx="0" cy="0"/>
        </a:xfrm>
      </p:grpSpPr>
      <p:sp>
        <p:nvSpPr>
          <p:cNvPr id="51" name="Google Shape;51;p1:notes">
            <a:extLst>
              <a:ext uri="{FF2B5EF4-FFF2-40B4-BE49-F238E27FC236}">
                <a16:creationId xmlns:a16="http://schemas.microsoft.com/office/drawing/2014/main" id="{FD0D48B3-EC2B-192E-D549-9FD2396F5B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a:extLst>
              <a:ext uri="{FF2B5EF4-FFF2-40B4-BE49-F238E27FC236}">
                <a16:creationId xmlns:a16="http://schemas.microsoft.com/office/drawing/2014/main" id="{E643E4EE-8613-5339-B96B-A25FBDC3256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74185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Arial" panose="020B0604020202020204" pitchFamily="34" charset="0"/>
            </a:endParaRPr>
          </a:p>
        </p:txBody>
      </p:sp>
    </p:spTree>
    <p:extLst>
      <p:ext uri="{BB962C8B-B14F-4D97-AF65-F5344CB8AC3E}">
        <p14:creationId xmlns:p14="http://schemas.microsoft.com/office/powerpoint/2010/main" val="1954710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74EB9608-8830-D735-5DAD-5BCA985C8229}"/>
            </a:ext>
          </a:extLst>
        </p:cNvPr>
        <p:cNvGrpSpPr/>
        <p:nvPr/>
      </p:nvGrpSpPr>
      <p:grpSpPr>
        <a:xfrm>
          <a:off x="0" y="0"/>
          <a:ext cx="0" cy="0"/>
          <a:chOff x="0" y="0"/>
          <a:chExt cx="0" cy="0"/>
        </a:xfrm>
      </p:grpSpPr>
      <p:sp>
        <p:nvSpPr>
          <p:cNvPr id="51" name="Google Shape;51;p1:notes">
            <a:extLst>
              <a:ext uri="{FF2B5EF4-FFF2-40B4-BE49-F238E27FC236}">
                <a16:creationId xmlns:a16="http://schemas.microsoft.com/office/drawing/2014/main" id="{5CCBD0CC-594B-5B2A-0B3C-7289ADD6AC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a:extLst>
              <a:ext uri="{FF2B5EF4-FFF2-40B4-BE49-F238E27FC236}">
                <a16:creationId xmlns:a16="http://schemas.microsoft.com/office/drawing/2014/main" id="{28B0F3BF-E924-61EA-FB94-A64F3F93BF7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54982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Arial" panose="020B0604020202020204" pitchFamily="34" charset="0"/>
            </a:endParaRPr>
          </a:p>
        </p:txBody>
      </p:sp>
    </p:spTree>
    <p:extLst>
      <p:ext uri="{BB962C8B-B14F-4D97-AF65-F5344CB8AC3E}">
        <p14:creationId xmlns:p14="http://schemas.microsoft.com/office/powerpoint/2010/main" val="2980175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Arial" panose="020B0604020202020204" pitchFamily="34" charset="0"/>
            </a:endParaRPr>
          </a:p>
        </p:txBody>
      </p:sp>
    </p:spTree>
    <p:extLst>
      <p:ext uri="{BB962C8B-B14F-4D97-AF65-F5344CB8AC3E}">
        <p14:creationId xmlns:p14="http://schemas.microsoft.com/office/powerpoint/2010/main" val="844066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Arial" panose="020B0604020202020204" pitchFamily="34" charset="0"/>
            </a:endParaRPr>
          </a:p>
        </p:txBody>
      </p:sp>
    </p:spTree>
    <p:extLst>
      <p:ext uri="{BB962C8B-B14F-4D97-AF65-F5344CB8AC3E}">
        <p14:creationId xmlns:p14="http://schemas.microsoft.com/office/powerpoint/2010/main" val="40173380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Arial" panose="020B0604020202020204" pitchFamily="34" charset="0"/>
            </a:endParaRPr>
          </a:p>
        </p:txBody>
      </p:sp>
    </p:spTree>
    <p:extLst>
      <p:ext uri="{BB962C8B-B14F-4D97-AF65-F5344CB8AC3E}">
        <p14:creationId xmlns:p14="http://schemas.microsoft.com/office/powerpoint/2010/main" val="24461126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Arial" panose="020B0604020202020204" pitchFamily="34" charset="0"/>
            </a:endParaRPr>
          </a:p>
        </p:txBody>
      </p:sp>
    </p:spTree>
    <p:extLst>
      <p:ext uri="{BB962C8B-B14F-4D97-AF65-F5344CB8AC3E}">
        <p14:creationId xmlns:p14="http://schemas.microsoft.com/office/powerpoint/2010/main" val="3393507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Arial" panose="020B0604020202020204" pitchFamily="34" charset="0"/>
            </a:endParaRPr>
          </a:p>
        </p:txBody>
      </p:sp>
    </p:spTree>
    <p:extLst>
      <p:ext uri="{BB962C8B-B14F-4D97-AF65-F5344CB8AC3E}">
        <p14:creationId xmlns:p14="http://schemas.microsoft.com/office/powerpoint/2010/main" val="36140865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Arial" panose="020B0604020202020204" pitchFamily="34" charset="0"/>
            </a:endParaRPr>
          </a:p>
        </p:txBody>
      </p:sp>
    </p:spTree>
    <p:extLst>
      <p:ext uri="{BB962C8B-B14F-4D97-AF65-F5344CB8AC3E}">
        <p14:creationId xmlns:p14="http://schemas.microsoft.com/office/powerpoint/2010/main" val="30107310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Arial" panose="020B0604020202020204" pitchFamily="34" charset="0"/>
            </a:endParaRPr>
          </a:p>
        </p:txBody>
      </p:sp>
    </p:spTree>
    <p:extLst>
      <p:ext uri="{BB962C8B-B14F-4D97-AF65-F5344CB8AC3E}">
        <p14:creationId xmlns:p14="http://schemas.microsoft.com/office/powerpoint/2010/main" val="8687644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Arial" panose="020B0604020202020204" pitchFamily="34" charset="0"/>
            </a:endParaRPr>
          </a:p>
        </p:txBody>
      </p:sp>
    </p:spTree>
    <p:extLst>
      <p:ext uri="{BB962C8B-B14F-4D97-AF65-F5344CB8AC3E}">
        <p14:creationId xmlns:p14="http://schemas.microsoft.com/office/powerpoint/2010/main" val="31547204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Arial" panose="020B0604020202020204" pitchFamily="34" charset="0"/>
            </a:endParaRPr>
          </a:p>
        </p:txBody>
      </p:sp>
    </p:spTree>
    <p:extLst>
      <p:ext uri="{BB962C8B-B14F-4D97-AF65-F5344CB8AC3E}">
        <p14:creationId xmlns:p14="http://schemas.microsoft.com/office/powerpoint/2010/main" val="35154591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E353968A-132D-0872-A3A8-50CD22FA42CE}"/>
            </a:ext>
          </a:extLst>
        </p:cNvPr>
        <p:cNvGrpSpPr/>
        <p:nvPr/>
      </p:nvGrpSpPr>
      <p:grpSpPr>
        <a:xfrm>
          <a:off x="0" y="0"/>
          <a:ext cx="0" cy="0"/>
          <a:chOff x="0" y="0"/>
          <a:chExt cx="0" cy="0"/>
        </a:xfrm>
      </p:grpSpPr>
      <p:sp>
        <p:nvSpPr>
          <p:cNvPr id="51" name="Google Shape;51;p1:notes">
            <a:extLst>
              <a:ext uri="{FF2B5EF4-FFF2-40B4-BE49-F238E27FC236}">
                <a16:creationId xmlns:a16="http://schemas.microsoft.com/office/drawing/2014/main" id="{E3449F31-BDB5-FC3D-5CCB-2637CF3F35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a:extLst>
              <a:ext uri="{FF2B5EF4-FFF2-40B4-BE49-F238E27FC236}">
                <a16:creationId xmlns:a16="http://schemas.microsoft.com/office/drawing/2014/main" id="{EF76BFF4-3ED7-D4A1-FB51-232BAA42B50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818943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Arial" panose="020B0604020202020204" pitchFamily="34" charset="0"/>
            </a:endParaRPr>
          </a:p>
        </p:txBody>
      </p:sp>
    </p:spTree>
    <p:extLst>
      <p:ext uri="{BB962C8B-B14F-4D97-AF65-F5344CB8AC3E}">
        <p14:creationId xmlns:p14="http://schemas.microsoft.com/office/powerpoint/2010/main" val="5644349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Arial" panose="020B0604020202020204" pitchFamily="34" charset="0"/>
            </a:endParaRPr>
          </a:p>
        </p:txBody>
      </p:sp>
    </p:spTree>
    <p:extLst>
      <p:ext uri="{BB962C8B-B14F-4D97-AF65-F5344CB8AC3E}">
        <p14:creationId xmlns:p14="http://schemas.microsoft.com/office/powerpoint/2010/main" val="450356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Arial" panose="020B0604020202020204" pitchFamily="34" charset="0"/>
            </a:endParaRPr>
          </a:p>
        </p:txBody>
      </p:sp>
    </p:spTree>
    <p:extLst>
      <p:ext uri="{BB962C8B-B14F-4D97-AF65-F5344CB8AC3E}">
        <p14:creationId xmlns:p14="http://schemas.microsoft.com/office/powerpoint/2010/main" val="21371059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Arial" panose="020B0604020202020204" pitchFamily="34" charset="0"/>
            </a:endParaRPr>
          </a:p>
        </p:txBody>
      </p:sp>
    </p:spTree>
    <p:extLst>
      <p:ext uri="{BB962C8B-B14F-4D97-AF65-F5344CB8AC3E}">
        <p14:creationId xmlns:p14="http://schemas.microsoft.com/office/powerpoint/2010/main" val="1954710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D9E225C0-70C0-57FF-6C6A-95D024B27127}"/>
            </a:ext>
          </a:extLst>
        </p:cNvPr>
        <p:cNvGrpSpPr/>
        <p:nvPr/>
      </p:nvGrpSpPr>
      <p:grpSpPr>
        <a:xfrm>
          <a:off x="0" y="0"/>
          <a:ext cx="0" cy="0"/>
          <a:chOff x="0" y="0"/>
          <a:chExt cx="0" cy="0"/>
        </a:xfrm>
      </p:grpSpPr>
      <p:sp>
        <p:nvSpPr>
          <p:cNvPr id="60" name="Google Shape;60;p2:notes">
            <a:extLst>
              <a:ext uri="{FF2B5EF4-FFF2-40B4-BE49-F238E27FC236}">
                <a16:creationId xmlns:a16="http://schemas.microsoft.com/office/drawing/2014/main" id="{5CB1B515-1928-6AA0-C927-5E077F49D0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a:extLst>
              <a:ext uri="{FF2B5EF4-FFF2-40B4-BE49-F238E27FC236}">
                <a16:creationId xmlns:a16="http://schemas.microsoft.com/office/drawing/2014/main" id="{5DA32C73-0833-DF66-572E-C4C0DB8B374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303245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Arial" panose="020B0604020202020204" pitchFamily="34" charset="0"/>
            </a:endParaRPr>
          </a:p>
        </p:txBody>
      </p:sp>
    </p:spTree>
    <p:extLst>
      <p:ext uri="{BB962C8B-B14F-4D97-AF65-F5344CB8AC3E}">
        <p14:creationId xmlns:p14="http://schemas.microsoft.com/office/powerpoint/2010/main" val="29801753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Arial" panose="020B0604020202020204" pitchFamily="34" charset="0"/>
            </a:endParaRPr>
          </a:p>
        </p:txBody>
      </p:sp>
    </p:spTree>
    <p:extLst>
      <p:ext uri="{BB962C8B-B14F-4D97-AF65-F5344CB8AC3E}">
        <p14:creationId xmlns:p14="http://schemas.microsoft.com/office/powerpoint/2010/main" val="40173380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Arial" panose="020B0604020202020204" pitchFamily="34" charset="0"/>
            </a:endParaRPr>
          </a:p>
        </p:txBody>
      </p:sp>
    </p:spTree>
    <p:extLst>
      <p:ext uri="{BB962C8B-B14F-4D97-AF65-F5344CB8AC3E}">
        <p14:creationId xmlns:p14="http://schemas.microsoft.com/office/powerpoint/2010/main" val="35549497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Arial" panose="020B0604020202020204" pitchFamily="34" charset="0"/>
            </a:endParaRPr>
          </a:p>
        </p:txBody>
      </p:sp>
    </p:spTree>
    <p:extLst>
      <p:ext uri="{BB962C8B-B14F-4D97-AF65-F5344CB8AC3E}">
        <p14:creationId xmlns:p14="http://schemas.microsoft.com/office/powerpoint/2010/main" val="42558645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Arial" panose="020B0604020202020204" pitchFamily="34" charset="0"/>
            </a:endParaRPr>
          </a:p>
        </p:txBody>
      </p:sp>
    </p:spTree>
    <p:extLst>
      <p:ext uri="{BB962C8B-B14F-4D97-AF65-F5344CB8AC3E}">
        <p14:creationId xmlns:p14="http://schemas.microsoft.com/office/powerpoint/2010/main" val="21910519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Arial" panose="020B0604020202020204" pitchFamily="34" charset="0"/>
            </a:endParaRPr>
          </a:p>
        </p:txBody>
      </p:sp>
    </p:spTree>
    <p:extLst>
      <p:ext uri="{BB962C8B-B14F-4D97-AF65-F5344CB8AC3E}">
        <p14:creationId xmlns:p14="http://schemas.microsoft.com/office/powerpoint/2010/main" val="24516285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Arial" panose="020B0604020202020204" pitchFamily="34" charset="0"/>
            </a:endParaRPr>
          </a:p>
        </p:txBody>
      </p:sp>
    </p:spTree>
    <p:extLst>
      <p:ext uri="{BB962C8B-B14F-4D97-AF65-F5344CB8AC3E}">
        <p14:creationId xmlns:p14="http://schemas.microsoft.com/office/powerpoint/2010/main" val="28567698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2" name="Google Shape;302;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89765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B8DDF90B-5E16-C47B-772E-AA8363D414FD}"/>
            </a:ext>
          </a:extLst>
        </p:cNvPr>
        <p:cNvGrpSpPr/>
        <p:nvPr/>
      </p:nvGrpSpPr>
      <p:grpSpPr>
        <a:xfrm>
          <a:off x="0" y="0"/>
          <a:ext cx="0" cy="0"/>
          <a:chOff x="0" y="0"/>
          <a:chExt cx="0" cy="0"/>
        </a:xfrm>
      </p:grpSpPr>
      <p:sp>
        <p:nvSpPr>
          <p:cNvPr id="51" name="Google Shape;51;p1:notes">
            <a:extLst>
              <a:ext uri="{FF2B5EF4-FFF2-40B4-BE49-F238E27FC236}">
                <a16:creationId xmlns:a16="http://schemas.microsoft.com/office/drawing/2014/main" id="{871C076C-561B-297A-C55A-8D1AD7E6D7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a:extLst>
              <a:ext uri="{FF2B5EF4-FFF2-40B4-BE49-F238E27FC236}">
                <a16:creationId xmlns:a16="http://schemas.microsoft.com/office/drawing/2014/main" id="{AFF368B4-5F14-B2E2-21F6-B11B383E47F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39411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37105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54710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44066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17338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12389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3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2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3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3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hyperlink" Target="https://github.com/typestack/class-validator"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8" Type="http://schemas.openxmlformats.org/officeDocument/2006/relationships/hyperlink" Target="https://www.typescriptlang.org/download/" TargetMode="External"/><Relationship Id="rId3" Type="http://schemas.openxmlformats.org/officeDocument/2006/relationships/image" Target="../media/image1.png"/><Relationship Id="rId7" Type="http://schemas.openxmlformats.org/officeDocument/2006/relationships/hyperlink" Target="https://www.mongodb.com/try/download/community?msockid=1532aa0407a66bdf12bdbeeb067b6abb"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hyperlink" Target="https://code.visualstudio.com/download" TargetMode="External"/><Relationship Id="rId5" Type="http://schemas.openxmlformats.org/officeDocument/2006/relationships/hyperlink" Target="https://nestjs.com/" TargetMode="External"/><Relationship Id="rId4" Type="http://schemas.openxmlformats.org/officeDocument/2006/relationships/hyperlink" Target="https://www.postman.com/downloads/" TargetMode="External"/><Relationship Id="rId9" Type="http://schemas.openxmlformats.org/officeDocument/2006/relationships/hyperlink" Target="https://nodejs.org/en/download/package-manage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 descr="D:\esprit 2014\ESPRIT 2014\charte essprit 2014\render\support final\triangle.png"/>
          <p:cNvPicPr preferRelativeResize="0"/>
          <p:nvPr/>
        </p:nvPicPr>
        <p:blipFill rotWithShape="1">
          <a:blip r:embed="rId3">
            <a:alphaModFix/>
          </a:blip>
          <a:srcRect/>
          <a:stretch/>
        </p:blipFill>
        <p:spPr>
          <a:xfrm rot="10800000" flipH="1">
            <a:off x="4" y="0"/>
            <a:ext cx="2371432" cy="1631872"/>
          </a:xfrm>
          <a:prstGeom prst="rect">
            <a:avLst/>
          </a:prstGeom>
          <a:noFill/>
          <a:ln>
            <a:noFill/>
          </a:ln>
        </p:spPr>
      </p:pic>
      <p:sp>
        <p:nvSpPr>
          <p:cNvPr id="55" name="Google Shape;55;p1"/>
          <p:cNvSpPr txBox="1"/>
          <p:nvPr/>
        </p:nvSpPr>
        <p:spPr>
          <a:xfrm>
            <a:off x="467590" y="1437168"/>
            <a:ext cx="8430491" cy="1134582"/>
          </a:xfrm>
          <a:prstGeom prst="rect">
            <a:avLst/>
          </a:prstGeom>
          <a:noFill/>
          <a:ln>
            <a:noFill/>
          </a:ln>
        </p:spPr>
        <p:txBody>
          <a:bodyPr spcFirstLastPara="1" wrap="square" lIns="68575" tIns="68575" rIns="68575" bIns="34275" anchor="ctr" anchorCtr="0">
            <a:noAutofit/>
          </a:bodyPr>
          <a:lstStyle/>
          <a:p>
            <a:pPr marL="0" marR="0" lvl="0" indent="0" algn="ctr" rtl="0">
              <a:lnSpc>
                <a:spcPct val="90000"/>
              </a:lnSpc>
              <a:spcBef>
                <a:spcPts val="0"/>
              </a:spcBef>
              <a:spcAft>
                <a:spcPts val="0"/>
              </a:spcAft>
              <a:buClr>
                <a:srgbClr val="000000"/>
              </a:buClr>
              <a:buSzPts val="4800"/>
              <a:buFont typeface="Arial"/>
              <a:buNone/>
            </a:pPr>
            <a:r>
              <a:rPr lang="fr-FR" sz="4800" b="0" i="0" u="none" strike="noStrike" cap="none" dirty="0" err="1">
                <a:solidFill>
                  <a:srgbClr val="434343"/>
                </a:solidFill>
                <a:latin typeface="Barlow Condensed Medium"/>
                <a:ea typeface="Barlow Condensed Medium"/>
                <a:cs typeface="Barlow Condensed Medium"/>
                <a:sym typeface="Barlow Condensed Medium"/>
              </a:rPr>
              <a:t>NestJs</a:t>
            </a:r>
            <a:r>
              <a:rPr lang="fr-FR" sz="4800" b="0" i="0" u="none" strike="noStrike" cap="none" dirty="0">
                <a:solidFill>
                  <a:srgbClr val="434343"/>
                </a:solidFill>
                <a:latin typeface="Barlow Condensed Medium"/>
                <a:ea typeface="Barlow Condensed Medium"/>
                <a:cs typeface="Barlow Condensed Medium"/>
                <a:sym typeface="Barlow Condensed Medium"/>
              </a:rPr>
              <a:t> workshop</a:t>
            </a:r>
          </a:p>
        </p:txBody>
      </p:sp>
      <p:cxnSp>
        <p:nvCxnSpPr>
          <p:cNvPr id="56" name="Google Shape;56;p1"/>
          <p:cNvCxnSpPr/>
          <p:nvPr/>
        </p:nvCxnSpPr>
        <p:spPr>
          <a:xfrm>
            <a:off x="2786686" y="2406879"/>
            <a:ext cx="3792300" cy="8100"/>
          </a:xfrm>
          <a:prstGeom prst="straightConnector1">
            <a:avLst/>
          </a:prstGeom>
          <a:noFill/>
          <a:ln w="28575" cap="flat" cmpd="sng">
            <a:solidFill>
              <a:srgbClr val="F5340B"/>
            </a:solidFill>
            <a:prstDash val="solid"/>
            <a:round/>
            <a:headEnd type="none" w="sm" len="sm"/>
            <a:tailEnd type="none" w="sm" len="sm"/>
          </a:ln>
        </p:spPr>
      </p:cxnSp>
      <p:pic>
        <p:nvPicPr>
          <p:cNvPr id="57" name="Google Shape;57;p1"/>
          <p:cNvPicPr preferRelativeResize="0"/>
          <p:nvPr/>
        </p:nvPicPr>
        <p:blipFill rotWithShape="1">
          <a:blip r:embed="rId4">
            <a:alphaModFix/>
          </a:blip>
          <a:srcRect/>
          <a:stretch/>
        </p:blipFill>
        <p:spPr>
          <a:xfrm>
            <a:off x="831436" y="3817779"/>
            <a:ext cx="1702600" cy="859974"/>
          </a:xfrm>
          <a:prstGeom prst="rect">
            <a:avLst/>
          </a:prstGeom>
          <a:noFill/>
          <a:ln>
            <a:noFill/>
          </a:ln>
        </p:spPr>
      </p:pic>
      <p:pic>
        <p:nvPicPr>
          <p:cNvPr id="3" name="Picture 2" descr="A black and blue logo&#10;&#10;Description automatically generated">
            <a:extLst>
              <a:ext uri="{FF2B5EF4-FFF2-40B4-BE49-F238E27FC236}">
                <a16:creationId xmlns:a16="http://schemas.microsoft.com/office/drawing/2014/main" id="{0909A1E6-A0C7-6A1B-6FB9-A2F057956EC8}"/>
              </a:ext>
            </a:extLst>
          </p:cNvPr>
          <p:cNvPicPr>
            <a:picLocks noChangeAspect="1"/>
          </p:cNvPicPr>
          <p:nvPr/>
        </p:nvPicPr>
        <p:blipFill>
          <a:blip r:embed="rId5"/>
          <a:stretch>
            <a:fillRect/>
          </a:stretch>
        </p:blipFill>
        <p:spPr>
          <a:xfrm>
            <a:off x="4828153" y="3908606"/>
            <a:ext cx="4069928" cy="678321"/>
          </a:xfrm>
          <a:prstGeom prst="rect">
            <a:avLst/>
          </a:prstGeom>
        </p:spPr>
      </p:pic>
      <p:sp>
        <p:nvSpPr>
          <p:cNvPr id="4" name="Google Shape;55;p1">
            <a:extLst>
              <a:ext uri="{FF2B5EF4-FFF2-40B4-BE49-F238E27FC236}">
                <a16:creationId xmlns:a16="http://schemas.microsoft.com/office/drawing/2014/main" id="{A59D3BDD-BCA7-1A37-24A2-03EFE6904267}"/>
              </a:ext>
            </a:extLst>
          </p:cNvPr>
          <p:cNvSpPr txBox="1"/>
          <p:nvPr/>
        </p:nvSpPr>
        <p:spPr>
          <a:xfrm>
            <a:off x="467590" y="2233804"/>
            <a:ext cx="8430491" cy="1134582"/>
          </a:xfrm>
          <a:prstGeom prst="rect">
            <a:avLst/>
          </a:prstGeom>
          <a:noFill/>
          <a:ln>
            <a:noFill/>
          </a:ln>
        </p:spPr>
        <p:txBody>
          <a:bodyPr spcFirstLastPara="1" wrap="square" lIns="68575" tIns="68575" rIns="68575" bIns="34275" anchor="ctr" anchorCtr="0">
            <a:noAutofit/>
          </a:bodyPr>
          <a:lstStyle/>
          <a:p>
            <a:pPr marL="0" marR="0" lvl="0" indent="0" algn="ctr" rtl="0">
              <a:lnSpc>
                <a:spcPct val="90000"/>
              </a:lnSpc>
              <a:spcBef>
                <a:spcPts val="0"/>
              </a:spcBef>
              <a:spcAft>
                <a:spcPts val="0"/>
              </a:spcAft>
              <a:buClr>
                <a:srgbClr val="000000"/>
              </a:buClr>
              <a:buSzPts val="4800"/>
              <a:buFont typeface="Arial"/>
              <a:buNone/>
            </a:pPr>
            <a:r>
              <a:rPr lang="fr-FR" sz="2800" b="1" i="0" u="none" strike="noStrike" cap="none" dirty="0">
                <a:solidFill>
                  <a:srgbClr val="434343"/>
                </a:solidFill>
                <a:latin typeface="Arial Rounded MT Bold" panose="020F0704030504030204" pitchFamily="34" charset="0"/>
                <a:ea typeface="Barlow Condensed Medium"/>
                <a:cs typeface="Barlow Condensed Medium"/>
                <a:sym typeface="Barlow Condensed Medium"/>
              </a:rPr>
              <a:t>By </a:t>
            </a:r>
            <a:r>
              <a:rPr lang="fr-FR" sz="2800" b="1" i="0" u="none" strike="noStrike" cap="none" dirty="0" err="1">
                <a:solidFill>
                  <a:srgbClr val="434343"/>
                </a:solidFill>
                <a:latin typeface="Arial Rounded MT Bold" panose="020F0704030504030204" pitchFamily="34" charset="0"/>
                <a:ea typeface="Barlow Condensed Medium"/>
                <a:cs typeface="Barlow Condensed Medium"/>
                <a:sym typeface="Barlow Condensed Medium"/>
              </a:rPr>
              <a:t>Ghasen</a:t>
            </a:r>
            <a:r>
              <a:rPr lang="fr-FR" sz="2800" b="1" i="0" u="none" strike="noStrike" cap="none" dirty="0">
                <a:solidFill>
                  <a:srgbClr val="434343"/>
                </a:solidFill>
                <a:latin typeface="Arial Rounded MT Bold" panose="020F0704030504030204" pitchFamily="34" charset="0"/>
                <a:ea typeface="Barlow Condensed Medium"/>
                <a:cs typeface="Barlow Condensed Medium"/>
                <a:sym typeface="Barlow Condensed Medium"/>
              </a:rPr>
              <a:t> Klai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2F169301-F95E-3426-2058-AAFC6631DE5A}"/>
            </a:ext>
          </a:extLst>
        </p:cNvPr>
        <p:cNvGrpSpPr/>
        <p:nvPr/>
      </p:nvGrpSpPr>
      <p:grpSpPr>
        <a:xfrm>
          <a:off x="0" y="0"/>
          <a:ext cx="0" cy="0"/>
          <a:chOff x="0" y="0"/>
          <a:chExt cx="0" cy="0"/>
        </a:xfrm>
      </p:grpSpPr>
      <p:pic>
        <p:nvPicPr>
          <p:cNvPr id="54" name="Google Shape;54;p1" descr="D:\esprit 2014\ESPRIT 2014\charte essprit 2014\render\support final\triangle.png">
            <a:extLst>
              <a:ext uri="{FF2B5EF4-FFF2-40B4-BE49-F238E27FC236}">
                <a16:creationId xmlns:a16="http://schemas.microsoft.com/office/drawing/2014/main" id="{11E4317C-4DDC-9FBB-D53F-17A0DB05ABDC}"/>
              </a:ext>
            </a:extLst>
          </p:cNvPr>
          <p:cNvPicPr preferRelativeResize="0"/>
          <p:nvPr/>
        </p:nvPicPr>
        <p:blipFill rotWithShape="1">
          <a:blip r:embed="rId3">
            <a:alphaModFix/>
          </a:blip>
          <a:srcRect/>
          <a:stretch/>
        </p:blipFill>
        <p:spPr>
          <a:xfrm rot="10800000" flipH="1">
            <a:off x="4" y="0"/>
            <a:ext cx="2371432" cy="1631872"/>
          </a:xfrm>
          <a:prstGeom prst="rect">
            <a:avLst/>
          </a:prstGeom>
          <a:noFill/>
          <a:ln>
            <a:noFill/>
          </a:ln>
        </p:spPr>
      </p:pic>
      <p:sp>
        <p:nvSpPr>
          <p:cNvPr id="55" name="Google Shape;55;p1">
            <a:extLst>
              <a:ext uri="{FF2B5EF4-FFF2-40B4-BE49-F238E27FC236}">
                <a16:creationId xmlns:a16="http://schemas.microsoft.com/office/drawing/2014/main" id="{52EF87F9-AFBA-B908-54D2-7F24BE22E4A2}"/>
              </a:ext>
            </a:extLst>
          </p:cNvPr>
          <p:cNvSpPr txBox="1"/>
          <p:nvPr/>
        </p:nvSpPr>
        <p:spPr>
          <a:xfrm>
            <a:off x="0" y="1792323"/>
            <a:ext cx="9307781" cy="1134582"/>
          </a:xfrm>
          <a:prstGeom prst="rect">
            <a:avLst/>
          </a:prstGeom>
          <a:noFill/>
          <a:ln>
            <a:noFill/>
          </a:ln>
        </p:spPr>
        <p:txBody>
          <a:bodyPr spcFirstLastPara="1" wrap="square" lIns="68575" tIns="68575" rIns="68575" bIns="34275" anchor="ctr" anchorCtr="0">
            <a:noAutofit/>
          </a:bodyPr>
          <a:lstStyle/>
          <a:p>
            <a:pPr marL="0" marR="0" lvl="0" indent="0" algn="ctr" rtl="0">
              <a:lnSpc>
                <a:spcPct val="90000"/>
              </a:lnSpc>
              <a:spcBef>
                <a:spcPts val="0"/>
              </a:spcBef>
              <a:spcAft>
                <a:spcPts val="0"/>
              </a:spcAft>
              <a:buClr>
                <a:srgbClr val="000000"/>
              </a:buClr>
              <a:buSzPts val="4800"/>
              <a:buFont typeface="Arial"/>
              <a:buNone/>
            </a:pPr>
            <a:r>
              <a:rPr lang="fr-FR" sz="4800" b="0" i="0" u="none" strike="noStrike" cap="none" dirty="0">
                <a:solidFill>
                  <a:srgbClr val="434343"/>
                </a:solidFill>
                <a:latin typeface="Barlow Condensed Medium"/>
                <a:ea typeface="Barlow Condensed Medium"/>
                <a:cs typeface="Barlow Condensed Medium"/>
                <a:sym typeface="Barlow Condensed Medium"/>
              </a:rPr>
              <a:t>Introduction à </a:t>
            </a:r>
            <a:r>
              <a:rPr lang="fr-FR" sz="4800" b="0" i="0" u="none" strike="noStrike" cap="none" dirty="0" err="1">
                <a:solidFill>
                  <a:srgbClr val="434343"/>
                </a:solidFill>
                <a:latin typeface="Barlow Condensed Medium"/>
                <a:ea typeface="Barlow Condensed Medium"/>
                <a:cs typeface="Barlow Condensed Medium"/>
                <a:sym typeface="Barlow Condensed Medium"/>
              </a:rPr>
              <a:t>NestJS</a:t>
            </a:r>
            <a:endParaRPr lang="fr-FR" sz="4800" b="0" i="0" u="none" strike="noStrike" cap="none" dirty="0">
              <a:solidFill>
                <a:srgbClr val="434343"/>
              </a:solidFill>
              <a:latin typeface="Barlow Condensed Medium"/>
              <a:ea typeface="Barlow Condensed Medium"/>
              <a:cs typeface="Barlow Condensed Medium"/>
              <a:sym typeface="Barlow Condensed Medium"/>
            </a:endParaRPr>
          </a:p>
        </p:txBody>
      </p:sp>
      <p:cxnSp>
        <p:nvCxnSpPr>
          <p:cNvPr id="56" name="Google Shape;56;p1">
            <a:extLst>
              <a:ext uri="{FF2B5EF4-FFF2-40B4-BE49-F238E27FC236}">
                <a16:creationId xmlns:a16="http://schemas.microsoft.com/office/drawing/2014/main" id="{71A1434E-6555-A658-31AF-7D24FC1E50EA}"/>
              </a:ext>
            </a:extLst>
          </p:cNvPr>
          <p:cNvCxnSpPr/>
          <p:nvPr/>
        </p:nvCxnSpPr>
        <p:spPr>
          <a:xfrm>
            <a:off x="2786686" y="2918510"/>
            <a:ext cx="3792300" cy="8100"/>
          </a:xfrm>
          <a:prstGeom prst="straightConnector1">
            <a:avLst/>
          </a:prstGeom>
          <a:noFill/>
          <a:ln w="28575" cap="flat" cmpd="sng">
            <a:solidFill>
              <a:srgbClr val="F5340B"/>
            </a:solidFill>
            <a:prstDash val="solid"/>
            <a:round/>
            <a:headEnd type="none" w="sm" len="sm"/>
            <a:tailEnd type="none" w="sm" len="sm"/>
          </a:ln>
        </p:spPr>
      </p:cxnSp>
      <p:sp>
        <p:nvSpPr>
          <p:cNvPr id="4" name="Google Shape;55;p1">
            <a:extLst>
              <a:ext uri="{FF2B5EF4-FFF2-40B4-BE49-F238E27FC236}">
                <a16:creationId xmlns:a16="http://schemas.microsoft.com/office/drawing/2014/main" id="{7F48C6C6-D06B-2251-C7DE-12318285D65D}"/>
              </a:ext>
            </a:extLst>
          </p:cNvPr>
          <p:cNvSpPr txBox="1"/>
          <p:nvPr/>
        </p:nvSpPr>
        <p:spPr>
          <a:xfrm>
            <a:off x="467590" y="2571261"/>
            <a:ext cx="8430491" cy="1134582"/>
          </a:xfrm>
          <a:prstGeom prst="rect">
            <a:avLst/>
          </a:prstGeom>
          <a:noFill/>
          <a:ln>
            <a:noFill/>
          </a:ln>
        </p:spPr>
        <p:txBody>
          <a:bodyPr spcFirstLastPara="1" wrap="square" lIns="68575" tIns="68575" rIns="68575" bIns="34275" anchor="ctr" anchorCtr="0">
            <a:noAutofit/>
          </a:bodyPr>
          <a:lstStyle/>
          <a:p>
            <a:pPr marL="0" marR="0" lvl="0" indent="0" algn="ctr" rtl="0">
              <a:lnSpc>
                <a:spcPct val="90000"/>
              </a:lnSpc>
              <a:spcBef>
                <a:spcPts val="0"/>
              </a:spcBef>
              <a:spcAft>
                <a:spcPts val="0"/>
              </a:spcAft>
              <a:buClr>
                <a:srgbClr val="000000"/>
              </a:buClr>
              <a:buSzPts val="4800"/>
              <a:buFont typeface="Arial"/>
              <a:buNone/>
            </a:pPr>
            <a:endParaRPr lang="fr-FR" sz="2800" b="1" i="0" u="none" strike="noStrike" cap="none" dirty="0">
              <a:solidFill>
                <a:srgbClr val="434343"/>
              </a:solidFill>
              <a:latin typeface="Arial Rounded MT Bold" panose="020F0704030504030204" pitchFamily="34" charset="0"/>
              <a:ea typeface="Barlow Condensed Medium"/>
              <a:cs typeface="Barlow Condensed Medium"/>
              <a:sym typeface="Barlow Condensed Medium"/>
            </a:endParaRPr>
          </a:p>
        </p:txBody>
      </p:sp>
    </p:spTree>
    <p:extLst>
      <p:ext uri="{BB962C8B-B14F-4D97-AF65-F5344CB8AC3E}">
        <p14:creationId xmlns:p14="http://schemas.microsoft.com/office/powerpoint/2010/main" val="1082026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2"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64" name="Google Shape;64;p2"/>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65" name="Google Shape;65;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FR" sz="1100" b="1"/>
              <a:t>11</a:t>
            </a:fld>
            <a:endParaRPr sz="1100" b="1" dirty="0"/>
          </a:p>
        </p:txBody>
      </p:sp>
      <p:sp>
        <p:nvSpPr>
          <p:cNvPr id="66" name="Google Shape;66;p2"/>
          <p:cNvSpPr txBox="1"/>
          <p:nvPr/>
        </p:nvSpPr>
        <p:spPr>
          <a:xfrm>
            <a:off x="394403" y="752779"/>
            <a:ext cx="7888800" cy="1908184"/>
          </a:xfrm>
          <a:prstGeom prst="rect">
            <a:avLst/>
          </a:prstGeom>
          <a:noFill/>
          <a:ln>
            <a:noFill/>
          </a:ln>
        </p:spPr>
        <p:txBody>
          <a:bodyPr spcFirstLastPara="1" wrap="square" lIns="91425" tIns="91425" rIns="91425" bIns="91425" anchor="t" anchorCtr="0">
            <a:spAutoFit/>
          </a:bodyPr>
          <a:lstStyle/>
          <a:p>
            <a:pPr algn="ctr">
              <a:lnSpc>
                <a:spcPct val="200000"/>
              </a:lnSpc>
            </a:pPr>
            <a:r>
              <a:rPr lang="fr-FR" b="1" dirty="0">
                <a:latin typeface="Arial" panose="020B0604020202020204" pitchFamily="34" charset="0"/>
              </a:rPr>
              <a:t> Q</a:t>
            </a:r>
            <a:r>
              <a:rPr lang="en-US" b="1" dirty="0" err="1">
                <a:latin typeface="Arial" panose="020B0604020202020204" pitchFamily="34" charset="0"/>
              </a:rPr>
              <a:t>u'est-ce</a:t>
            </a:r>
            <a:r>
              <a:rPr lang="en-US" b="1" dirty="0">
                <a:latin typeface="Arial" panose="020B0604020202020204" pitchFamily="34" charset="0"/>
              </a:rPr>
              <a:t> que </a:t>
            </a:r>
            <a:r>
              <a:rPr lang="en-US" b="1" dirty="0" err="1">
                <a:latin typeface="Arial" panose="020B0604020202020204" pitchFamily="34" charset="0"/>
              </a:rPr>
              <a:t>NestJS</a:t>
            </a:r>
            <a:r>
              <a:rPr lang="en-US" b="1" dirty="0">
                <a:latin typeface="Arial" panose="020B0604020202020204" pitchFamily="34" charset="0"/>
              </a:rPr>
              <a:t> ?</a:t>
            </a:r>
            <a:endParaRPr lang="fr-FR" b="1" dirty="0">
              <a:latin typeface="Arial" panose="020B0604020202020204" pitchFamily="34" charset="0"/>
            </a:endParaRPr>
          </a:p>
          <a:p>
            <a:pPr marL="285750" indent="-285750">
              <a:lnSpc>
                <a:spcPct val="200000"/>
              </a:lnSpc>
              <a:buFont typeface="Arial" panose="020B0604020202020204" pitchFamily="34" charset="0"/>
              <a:buChar char="•"/>
            </a:pPr>
            <a:r>
              <a:rPr lang="fr-FR" dirty="0" err="1">
                <a:latin typeface="Arial" panose="020B0604020202020204" pitchFamily="34" charset="0"/>
              </a:rPr>
              <a:t>NestJS</a:t>
            </a:r>
            <a:r>
              <a:rPr lang="fr-FR" dirty="0">
                <a:latin typeface="Arial" panose="020B0604020202020204" pitchFamily="34" charset="0"/>
              </a:rPr>
              <a:t> est un </a:t>
            </a:r>
            <a:r>
              <a:rPr lang="fr-FR" dirty="0" err="1">
                <a:latin typeface="Arial" panose="020B0604020202020204" pitchFamily="34" charset="0"/>
              </a:rPr>
              <a:t>framework</a:t>
            </a:r>
            <a:r>
              <a:rPr lang="fr-FR" dirty="0">
                <a:latin typeface="Arial" panose="020B0604020202020204" pitchFamily="34" charset="0"/>
              </a:rPr>
              <a:t> pour construire des applications côté serveur à l’aide de Node.js d’une manière efficace et évolutive. </a:t>
            </a:r>
          </a:p>
          <a:p>
            <a:pPr marL="285750" indent="-285750">
              <a:lnSpc>
                <a:spcPct val="200000"/>
              </a:lnSpc>
              <a:buFont typeface="Arial" panose="020B0604020202020204" pitchFamily="34" charset="0"/>
              <a:buChar char="•"/>
            </a:pPr>
            <a:r>
              <a:rPr lang="fr-FR" dirty="0">
                <a:latin typeface="Arial" panose="020B0604020202020204" pitchFamily="34" charset="0"/>
              </a:rPr>
              <a:t>Il est basé sur </a:t>
            </a:r>
            <a:r>
              <a:rPr lang="fr-FR" dirty="0" err="1">
                <a:latin typeface="Arial" panose="020B0604020202020204" pitchFamily="34" charset="0"/>
              </a:rPr>
              <a:t>TypeScript</a:t>
            </a:r>
            <a:r>
              <a:rPr lang="fr-FR" dirty="0">
                <a:latin typeface="Arial" panose="020B0604020202020204" pitchFamily="34" charset="0"/>
              </a:rPr>
              <a:t> et utilise une architecture modulaire.</a:t>
            </a:r>
          </a:p>
        </p:txBody>
      </p:sp>
      <p:sp>
        <p:nvSpPr>
          <p:cNvPr id="67" name="Google Shape;67;p2"/>
          <p:cNvSpPr txBox="1"/>
          <p:nvPr/>
        </p:nvSpPr>
        <p:spPr>
          <a:xfrm>
            <a:off x="857250" y="27050"/>
            <a:ext cx="39738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800" b="1" dirty="0">
                <a:solidFill>
                  <a:srgbClr val="E20B0B"/>
                </a:solidFill>
                <a:latin typeface="Arial" panose="020B0604020202020204" pitchFamily="34" charset="0"/>
              </a:rPr>
              <a:t>Introduction</a:t>
            </a:r>
            <a:r>
              <a:rPr lang="fr-FR" sz="1800" b="1" i="0" u="none" strike="noStrike" cap="none" dirty="0">
                <a:solidFill>
                  <a:srgbClr val="E20B0B"/>
                </a:solidFill>
                <a:latin typeface="Arial" panose="020B0604020202020204" pitchFamily="34" charset="0"/>
                <a:sym typeface="Arial"/>
              </a:rPr>
              <a:t> à </a:t>
            </a:r>
            <a:r>
              <a:rPr lang="fr-FR" sz="1800" b="1" i="0" u="none" strike="noStrike" cap="none" dirty="0" err="1">
                <a:solidFill>
                  <a:srgbClr val="E20B0B"/>
                </a:solidFill>
                <a:latin typeface="Arial" panose="020B0604020202020204" pitchFamily="34" charset="0"/>
                <a:sym typeface="Arial"/>
              </a:rPr>
              <a:t>NestJS</a:t>
            </a:r>
            <a:endParaRPr sz="1800" b="0" i="0" u="none" strike="noStrike" cap="none" dirty="0">
              <a:solidFill>
                <a:srgbClr val="000000"/>
              </a:solidFill>
              <a:latin typeface="Arial" panose="020B0604020202020204" pitchFamily="34" charset="0"/>
              <a:sym typeface="Arial"/>
            </a:endParaRPr>
          </a:p>
        </p:txBody>
      </p:sp>
      <p:sp>
        <p:nvSpPr>
          <p:cNvPr id="3" name="Google Shape;66;p2">
            <a:extLst>
              <a:ext uri="{FF2B5EF4-FFF2-40B4-BE49-F238E27FC236}">
                <a16:creationId xmlns:a16="http://schemas.microsoft.com/office/drawing/2014/main" id="{2C1BD2F4-08D3-A738-3B4A-3C376BFE773B}"/>
              </a:ext>
            </a:extLst>
          </p:cNvPr>
          <p:cNvSpPr txBox="1"/>
          <p:nvPr/>
        </p:nvSpPr>
        <p:spPr>
          <a:xfrm>
            <a:off x="394403" y="2660963"/>
            <a:ext cx="7888800" cy="1908184"/>
          </a:xfrm>
          <a:prstGeom prst="rect">
            <a:avLst/>
          </a:prstGeom>
          <a:noFill/>
          <a:ln>
            <a:noFill/>
          </a:ln>
        </p:spPr>
        <p:txBody>
          <a:bodyPr spcFirstLastPara="1" wrap="square" lIns="91425" tIns="91425" rIns="91425" bIns="91425" anchor="t" anchorCtr="0">
            <a:spAutoFit/>
          </a:bodyPr>
          <a:lstStyle/>
          <a:p>
            <a:pPr algn="ctr">
              <a:lnSpc>
                <a:spcPct val="200000"/>
              </a:lnSpc>
            </a:pPr>
            <a:r>
              <a:rPr lang="en-US" b="1" dirty="0" err="1">
                <a:latin typeface="Arial" panose="020B0604020202020204" pitchFamily="34" charset="0"/>
              </a:rPr>
              <a:t>Pourquoi</a:t>
            </a:r>
            <a:r>
              <a:rPr lang="en-US" b="1" dirty="0">
                <a:latin typeface="Arial" panose="020B0604020202020204" pitchFamily="34" charset="0"/>
              </a:rPr>
              <a:t> </a:t>
            </a:r>
            <a:r>
              <a:rPr lang="en-US" b="1" dirty="0" err="1">
                <a:latin typeface="Arial" panose="020B0604020202020204" pitchFamily="34" charset="0"/>
              </a:rPr>
              <a:t>utiliser</a:t>
            </a:r>
            <a:r>
              <a:rPr lang="en-US" b="1" dirty="0">
                <a:latin typeface="Arial" panose="020B0604020202020204" pitchFamily="34" charset="0"/>
              </a:rPr>
              <a:t> </a:t>
            </a:r>
            <a:r>
              <a:rPr lang="en-US" b="1" dirty="0" err="1">
                <a:latin typeface="Arial" panose="020B0604020202020204" pitchFamily="34" charset="0"/>
              </a:rPr>
              <a:t>NestJS</a:t>
            </a:r>
            <a:r>
              <a:rPr lang="en-US" b="1" dirty="0">
                <a:latin typeface="Arial" panose="020B0604020202020204" pitchFamily="34" charset="0"/>
              </a:rPr>
              <a:t> ?</a:t>
            </a:r>
          </a:p>
          <a:p>
            <a:pPr marL="285750" indent="-285750">
              <a:lnSpc>
                <a:spcPct val="200000"/>
              </a:lnSpc>
              <a:buFont typeface="Arial" panose="020B0604020202020204" pitchFamily="34" charset="0"/>
              <a:buChar char="•"/>
            </a:pPr>
            <a:r>
              <a:rPr lang="fr-FR" dirty="0">
                <a:latin typeface="Arial" panose="020B0604020202020204" pitchFamily="34" charset="0"/>
              </a:rPr>
              <a:t>Simplifie le développement d'applications backend.</a:t>
            </a:r>
          </a:p>
          <a:p>
            <a:pPr marL="285750" indent="-285750">
              <a:lnSpc>
                <a:spcPct val="200000"/>
              </a:lnSpc>
              <a:buFont typeface="Arial" panose="020B0604020202020204" pitchFamily="34" charset="0"/>
              <a:buChar char="•"/>
            </a:pPr>
            <a:r>
              <a:rPr lang="fr-FR" dirty="0">
                <a:latin typeface="Arial" panose="020B0604020202020204" pitchFamily="34" charset="0"/>
              </a:rPr>
              <a:t>Architecture modulaire : Réutilisabilité et scalabilité.</a:t>
            </a:r>
          </a:p>
          <a:p>
            <a:pPr marL="285750" indent="-285750">
              <a:lnSpc>
                <a:spcPct val="200000"/>
              </a:lnSpc>
              <a:buFont typeface="Arial" panose="020B0604020202020204" pitchFamily="34" charset="0"/>
              <a:buChar char="•"/>
            </a:pPr>
            <a:r>
              <a:rPr lang="fr-FR" dirty="0">
                <a:latin typeface="Arial" panose="020B0604020202020204" pitchFamily="34" charset="0"/>
              </a:rPr>
              <a:t>Support de </a:t>
            </a:r>
            <a:r>
              <a:rPr lang="fr-FR" dirty="0" err="1">
                <a:latin typeface="Arial" panose="020B0604020202020204" pitchFamily="34" charset="0"/>
              </a:rPr>
              <a:t>TypeScript</a:t>
            </a:r>
            <a:r>
              <a:rPr lang="fr-FR" dirty="0">
                <a:latin typeface="Arial" panose="020B0604020202020204" pitchFamily="34" charset="0"/>
              </a:rPr>
              <a:t> : Sécurité des types et fonctionnalités modernes de JavaScript.</a:t>
            </a:r>
          </a:p>
        </p:txBody>
      </p:sp>
    </p:spTree>
    <p:extLst>
      <p:ext uri="{BB962C8B-B14F-4D97-AF65-F5344CB8AC3E}">
        <p14:creationId xmlns:p14="http://schemas.microsoft.com/office/powerpoint/2010/main" val="2778230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B629129F-F8F3-7B7E-ADEB-8BC844C35043}"/>
            </a:ext>
          </a:extLst>
        </p:cNvPr>
        <p:cNvGrpSpPr/>
        <p:nvPr/>
      </p:nvGrpSpPr>
      <p:grpSpPr>
        <a:xfrm>
          <a:off x="0" y="0"/>
          <a:ext cx="0" cy="0"/>
          <a:chOff x="0" y="0"/>
          <a:chExt cx="0" cy="0"/>
        </a:xfrm>
      </p:grpSpPr>
      <p:pic>
        <p:nvPicPr>
          <p:cNvPr id="54" name="Google Shape;54;p1" descr="D:\esprit 2014\ESPRIT 2014\charte essprit 2014\render\support final\triangle.png">
            <a:extLst>
              <a:ext uri="{FF2B5EF4-FFF2-40B4-BE49-F238E27FC236}">
                <a16:creationId xmlns:a16="http://schemas.microsoft.com/office/drawing/2014/main" id="{BCF44943-2DCA-EED6-477C-5CE2B6886DAE}"/>
              </a:ext>
            </a:extLst>
          </p:cNvPr>
          <p:cNvPicPr preferRelativeResize="0"/>
          <p:nvPr/>
        </p:nvPicPr>
        <p:blipFill rotWithShape="1">
          <a:blip r:embed="rId3">
            <a:alphaModFix/>
          </a:blip>
          <a:srcRect/>
          <a:stretch/>
        </p:blipFill>
        <p:spPr>
          <a:xfrm rot="10800000" flipH="1">
            <a:off x="4" y="0"/>
            <a:ext cx="2371432" cy="1631872"/>
          </a:xfrm>
          <a:prstGeom prst="rect">
            <a:avLst/>
          </a:prstGeom>
          <a:noFill/>
          <a:ln>
            <a:noFill/>
          </a:ln>
        </p:spPr>
      </p:pic>
      <p:sp>
        <p:nvSpPr>
          <p:cNvPr id="55" name="Google Shape;55;p1">
            <a:extLst>
              <a:ext uri="{FF2B5EF4-FFF2-40B4-BE49-F238E27FC236}">
                <a16:creationId xmlns:a16="http://schemas.microsoft.com/office/drawing/2014/main" id="{A8C1D664-37A4-FF47-1453-87A9360A8121}"/>
              </a:ext>
            </a:extLst>
          </p:cNvPr>
          <p:cNvSpPr txBox="1"/>
          <p:nvPr/>
        </p:nvSpPr>
        <p:spPr>
          <a:xfrm>
            <a:off x="0" y="1792323"/>
            <a:ext cx="9307781" cy="1134582"/>
          </a:xfrm>
          <a:prstGeom prst="rect">
            <a:avLst/>
          </a:prstGeom>
          <a:noFill/>
          <a:ln>
            <a:noFill/>
          </a:ln>
        </p:spPr>
        <p:txBody>
          <a:bodyPr spcFirstLastPara="1" wrap="square" lIns="68575" tIns="68575" rIns="68575" bIns="34275" anchor="ctr" anchorCtr="0">
            <a:noAutofit/>
          </a:bodyPr>
          <a:lstStyle/>
          <a:p>
            <a:pPr marL="0" marR="0" lvl="0" indent="0" algn="ctr" rtl="0">
              <a:lnSpc>
                <a:spcPct val="90000"/>
              </a:lnSpc>
              <a:spcBef>
                <a:spcPts val="0"/>
              </a:spcBef>
              <a:spcAft>
                <a:spcPts val="0"/>
              </a:spcAft>
              <a:buClr>
                <a:srgbClr val="000000"/>
              </a:buClr>
              <a:buSzPts val="4800"/>
              <a:buFont typeface="Arial"/>
              <a:buNone/>
            </a:pPr>
            <a:r>
              <a:rPr lang="fr-FR" sz="4800" b="0" i="0" u="none" strike="noStrike" cap="none" dirty="0">
                <a:solidFill>
                  <a:srgbClr val="434343"/>
                </a:solidFill>
                <a:latin typeface="Barlow Condensed Medium"/>
                <a:ea typeface="Barlow Condensed Medium"/>
                <a:cs typeface="Barlow Condensed Medium"/>
                <a:sym typeface="Barlow Condensed Medium"/>
              </a:rPr>
              <a:t>Concepts de base</a:t>
            </a:r>
          </a:p>
        </p:txBody>
      </p:sp>
      <p:cxnSp>
        <p:nvCxnSpPr>
          <p:cNvPr id="56" name="Google Shape;56;p1">
            <a:extLst>
              <a:ext uri="{FF2B5EF4-FFF2-40B4-BE49-F238E27FC236}">
                <a16:creationId xmlns:a16="http://schemas.microsoft.com/office/drawing/2014/main" id="{31AFA85B-5956-A31E-E0D5-AC6FFB977BD8}"/>
              </a:ext>
            </a:extLst>
          </p:cNvPr>
          <p:cNvCxnSpPr/>
          <p:nvPr/>
        </p:nvCxnSpPr>
        <p:spPr>
          <a:xfrm>
            <a:off x="2786686" y="2918510"/>
            <a:ext cx="3792300" cy="8100"/>
          </a:xfrm>
          <a:prstGeom prst="straightConnector1">
            <a:avLst/>
          </a:prstGeom>
          <a:noFill/>
          <a:ln w="28575" cap="flat" cmpd="sng">
            <a:solidFill>
              <a:srgbClr val="F5340B"/>
            </a:solidFill>
            <a:prstDash val="solid"/>
            <a:round/>
            <a:headEnd type="none" w="sm" len="sm"/>
            <a:tailEnd type="none" w="sm" len="sm"/>
          </a:ln>
        </p:spPr>
      </p:cxnSp>
      <p:sp>
        <p:nvSpPr>
          <p:cNvPr id="4" name="Google Shape;55;p1">
            <a:extLst>
              <a:ext uri="{FF2B5EF4-FFF2-40B4-BE49-F238E27FC236}">
                <a16:creationId xmlns:a16="http://schemas.microsoft.com/office/drawing/2014/main" id="{79CE185D-F51C-0F92-8B80-F19CC8A7AB8C}"/>
              </a:ext>
            </a:extLst>
          </p:cNvPr>
          <p:cNvSpPr txBox="1"/>
          <p:nvPr/>
        </p:nvSpPr>
        <p:spPr>
          <a:xfrm>
            <a:off x="467590" y="2571261"/>
            <a:ext cx="8430491" cy="1134582"/>
          </a:xfrm>
          <a:prstGeom prst="rect">
            <a:avLst/>
          </a:prstGeom>
          <a:noFill/>
          <a:ln>
            <a:noFill/>
          </a:ln>
        </p:spPr>
        <p:txBody>
          <a:bodyPr spcFirstLastPara="1" wrap="square" lIns="68575" tIns="68575" rIns="68575" bIns="34275" anchor="ctr" anchorCtr="0">
            <a:noAutofit/>
          </a:bodyPr>
          <a:lstStyle/>
          <a:p>
            <a:pPr marL="0" marR="0" lvl="0" indent="0" algn="ctr" rtl="0">
              <a:lnSpc>
                <a:spcPct val="90000"/>
              </a:lnSpc>
              <a:spcBef>
                <a:spcPts val="0"/>
              </a:spcBef>
              <a:spcAft>
                <a:spcPts val="0"/>
              </a:spcAft>
              <a:buClr>
                <a:srgbClr val="000000"/>
              </a:buClr>
              <a:buSzPts val="4800"/>
              <a:buFont typeface="Arial"/>
              <a:buNone/>
            </a:pPr>
            <a:endParaRPr lang="fr-FR" sz="2800" b="1" i="0" u="none" strike="noStrike" cap="none" dirty="0">
              <a:solidFill>
                <a:srgbClr val="434343"/>
              </a:solidFill>
              <a:latin typeface="Arial Rounded MT Bold" panose="020F0704030504030204" pitchFamily="34" charset="0"/>
              <a:ea typeface="Barlow Condensed Medium"/>
              <a:cs typeface="Barlow Condensed Medium"/>
              <a:sym typeface="Barlow Condensed Medium"/>
            </a:endParaRPr>
          </a:p>
        </p:txBody>
      </p:sp>
    </p:spTree>
    <p:extLst>
      <p:ext uri="{BB962C8B-B14F-4D97-AF65-F5344CB8AC3E}">
        <p14:creationId xmlns:p14="http://schemas.microsoft.com/office/powerpoint/2010/main" val="2113177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2"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64" name="Google Shape;64;p2"/>
          <p:cNvCxnSpPr/>
          <p:nvPr/>
        </p:nvCxnSpPr>
        <p:spPr>
          <a:xfrm>
            <a:off x="749218" y="38685"/>
            <a:ext cx="9000" cy="450000"/>
          </a:xfrm>
          <a:prstGeom prst="straightConnector1">
            <a:avLst/>
          </a:prstGeom>
          <a:noFill/>
          <a:ln w="28575" cap="flat" cmpd="sng">
            <a:solidFill>
              <a:srgbClr val="F5340B"/>
            </a:solidFill>
            <a:prstDash val="solid"/>
            <a:round/>
            <a:headEnd type="none" w="sm" len="sm"/>
            <a:tailEnd type="none" w="sm" len="sm"/>
          </a:ln>
        </p:spPr>
      </p:cxnSp>
      <p:sp>
        <p:nvSpPr>
          <p:cNvPr id="65" name="Google Shape;65;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FR" sz="1100" b="1"/>
              <a:t>13</a:t>
            </a:fld>
            <a:endParaRPr sz="1100" b="1" dirty="0"/>
          </a:p>
        </p:txBody>
      </p:sp>
      <p:sp>
        <p:nvSpPr>
          <p:cNvPr id="67" name="Google Shape;67;p2"/>
          <p:cNvSpPr txBox="1"/>
          <p:nvPr/>
        </p:nvSpPr>
        <p:spPr>
          <a:xfrm>
            <a:off x="857250" y="27050"/>
            <a:ext cx="4999290"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800" b="1" i="0" u="none" strike="noStrike" cap="none" dirty="0">
                <a:solidFill>
                  <a:srgbClr val="E20B0B"/>
                </a:solidFill>
                <a:latin typeface="Arial" panose="020B0604020202020204" pitchFamily="34" charset="0"/>
                <a:sym typeface="Arial"/>
              </a:rPr>
              <a:t>Concepts de Base</a:t>
            </a:r>
            <a:endParaRPr lang="fr-FR" sz="1800" b="0" i="0" u="none" strike="noStrike" cap="none" dirty="0">
              <a:solidFill>
                <a:srgbClr val="000000"/>
              </a:solidFill>
              <a:latin typeface="Arial" panose="020B0604020202020204" pitchFamily="34" charset="0"/>
              <a:sym typeface="Arial"/>
            </a:endParaRPr>
          </a:p>
        </p:txBody>
      </p:sp>
      <p:sp>
        <p:nvSpPr>
          <p:cNvPr id="3" name="TextBox 2">
            <a:extLst>
              <a:ext uri="{FF2B5EF4-FFF2-40B4-BE49-F238E27FC236}">
                <a16:creationId xmlns:a16="http://schemas.microsoft.com/office/drawing/2014/main" id="{A2CDFB8D-5547-68C5-2FA3-F58B708E7A29}"/>
              </a:ext>
            </a:extLst>
          </p:cNvPr>
          <p:cNvSpPr txBox="1"/>
          <p:nvPr/>
        </p:nvSpPr>
        <p:spPr>
          <a:xfrm>
            <a:off x="633041" y="2037640"/>
            <a:ext cx="4156339" cy="1345048"/>
          </a:xfrm>
          <a:prstGeom prst="rect">
            <a:avLst/>
          </a:prstGeom>
          <a:noFill/>
        </p:spPr>
        <p:txBody>
          <a:bodyPr wrap="square">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tx1"/>
                </a:solidFill>
                <a:effectLst/>
                <a:latin typeface="+mj-lt"/>
              </a:rPr>
              <a:t>Dans </a:t>
            </a:r>
            <a:r>
              <a:rPr kumimoji="0" lang="en-US" altLang="en-US" sz="1400" i="0" u="none" strike="noStrike" cap="none" normalizeH="0" baseline="0" dirty="0" err="1">
                <a:ln>
                  <a:noFill/>
                </a:ln>
                <a:solidFill>
                  <a:schemeClr val="tx1"/>
                </a:solidFill>
                <a:effectLst/>
                <a:latin typeface="+mj-lt"/>
              </a:rPr>
              <a:t>l'exemple</a:t>
            </a:r>
            <a:r>
              <a:rPr kumimoji="0" lang="en-US" altLang="en-US" sz="1400" i="0" u="none" strike="noStrike" cap="none" normalizeH="0" baseline="0" dirty="0">
                <a:ln>
                  <a:noFill/>
                </a:ln>
                <a:solidFill>
                  <a:schemeClr val="tx1"/>
                </a:solidFill>
                <a:effectLst/>
                <a:latin typeface="+mj-lt"/>
              </a:rPr>
              <a:t> </a:t>
            </a:r>
            <a:r>
              <a:rPr kumimoji="0" lang="en-US" altLang="en-US" sz="1200" i="0" u="none" strike="noStrike" cap="none" normalizeH="0" baseline="0" dirty="0" err="1">
                <a:ln>
                  <a:noFill/>
                </a:ln>
                <a:solidFill>
                  <a:schemeClr val="tx1"/>
                </a:solidFill>
                <a:effectLst/>
                <a:latin typeface="+mj-lt"/>
              </a:rPr>
              <a:t>main.ts</a:t>
            </a:r>
            <a:r>
              <a:rPr kumimoji="0" lang="en-US" altLang="en-US" sz="1400" i="0" u="none" strike="noStrike" cap="none" normalizeH="0" baseline="0" dirty="0">
                <a:ln>
                  <a:noFill/>
                </a:ln>
                <a:solidFill>
                  <a:schemeClr val="tx1"/>
                </a:solidFill>
                <a:effectLst/>
                <a:latin typeface="+mj-lt"/>
              </a:rPr>
              <a:t> ci-dessus, nous </a:t>
            </a:r>
            <a:r>
              <a:rPr kumimoji="0" lang="en-US" altLang="en-US" sz="1400" i="0" u="none" strike="noStrike" cap="none" normalizeH="0" baseline="0" dirty="0" err="1">
                <a:ln>
                  <a:noFill/>
                </a:ln>
                <a:solidFill>
                  <a:schemeClr val="tx1"/>
                </a:solidFill>
                <a:effectLst/>
                <a:latin typeface="+mj-lt"/>
              </a:rPr>
              <a:t>démarrons</a:t>
            </a:r>
            <a:r>
              <a:rPr kumimoji="0" lang="en-US" altLang="en-US" sz="1400" i="0" u="none" strike="noStrike" cap="none" normalizeH="0" baseline="0" dirty="0">
                <a:ln>
                  <a:noFill/>
                </a:ln>
                <a:solidFill>
                  <a:schemeClr val="tx1"/>
                </a:solidFill>
                <a:effectLst/>
                <a:latin typeface="+mj-lt"/>
              </a:rPr>
              <a:t> </a:t>
            </a:r>
            <a:r>
              <a:rPr kumimoji="0" lang="en-US" altLang="en-US" sz="1400" i="0" u="none" strike="noStrike" cap="none" normalizeH="0" baseline="0" dirty="0" err="1">
                <a:ln>
                  <a:noFill/>
                </a:ln>
                <a:solidFill>
                  <a:schemeClr val="tx1"/>
                </a:solidFill>
                <a:effectLst/>
                <a:latin typeface="+mj-lt"/>
              </a:rPr>
              <a:t>simplement</a:t>
            </a:r>
            <a:r>
              <a:rPr kumimoji="0" lang="en-US" altLang="en-US" sz="1400" i="0" u="none" strike="noStrike" cap="none" normalizeH="0" baseline="0" dirty="0">
                <a:ln>
                  <a:noFill/>
                </a:ln>
                <a:solidFill>
                  <a:schemeClr val="tx1"/>
                </a:solidFill>
                <a:effectLst/>
                <a:latin typeface="+mj-lt"/>
              </a:rPr>
              <a:t> </a:t>
            </a:r>
            <a:r>
              <a:rPr kumimoji="0" lang="en-US" altLang="en-US" sz="1400" i="0" u="none" strike="noStrike" cap="none" normalizeH="0" baseline="0" dirty="0" err="1">
                <a:ln>
                  <a:noFill/>
                </a:ln>
                <a:solidFill>
                  <a:schemeClr val="tx1"/>
                </a:solidFill>
                <a:effectLst/>
                <a:latin typeface="+mj-lt"/>
              </a:rPr>
              <a:t>notre</a:t>
            </a:r>
            <a:r>
              <a:rPr kumimoji="0" lang="en-US" altLang="en-US" sz="1400" i="0" u="none" strike="noStrike" cap="none" normalizeH="0" baseline="0" dirty="0">
                <a:ln>
                  <a:noFill/>
                </a:ln>
                <a:solidFill>
                  <a:schemeClr val="tx1"/>
                </a:solidFill>
                <a:effectLst/>
                <a:latin typeface="+mj-lt"/>
              </a:rPr>
              <a:t> listener HTTP, qui </a:t>
            </a:r>
            <a:r>
              <a:rPr kumimoji="0" lang="en-US" altLang="en-US" sz="1400" i="0" u="none" strike="noStrike" cap="none" normalizeH="0" baseline="0" dirty="0" err="1">
                <a:ln>
                  <a:noFill/>
                </a:ln>
                <a:solidFill>
                  <a:schemeClr val="tx1"/>
                </a:solidFill>
                <a:effectLst/>
                <a:latin typeface="+mj-lt"/>
              </a:rPr>
              <a:t>permet</a:t>
            </a:r>
            <a:r>
              <a:rPr kumimoji="0" lang="en-US" altLang="en-US" sz="1400" i="0" u="none" strike="noStrike" cap="none" normalizeH="0" baseline="0" dirty="0">
                <a:ln>
                  <a:noFill/>
                </a:ln>
                <a:solidFill>
                  <a:schemeClr val="tx1"/>
                </a:solidFill>
                <a:effectLst/>
                <a:latin typeface="+mj-lt"/>
              </a:rPr>
              <a:t> à </a:t>
            </a:r>
            <a:r>
              <a:rPr kumimoji="0" lang="en-US" altLang="en-US" sz="1400" i="0" u="none" strike="noStrike" cap="none" normalizeH="0" baseline="0" dirty="0" err="1">
                <a:ln>
                  <a:noFill/>
                </a:ln>
                <a:solidFill>
                  <a:schemeClr val="tx1"/>
                </a:solidFill>
                <a:effectLst/>
                <a:latin typeface="+mj-lt"/>
              </a:rPr>
              <a:t>l'application</a:t>
            </a:r>
            <a:r>
              <a:rPr kumimoji="0" lang="en-US" altLang="en-US" sz="1400" i="0" u="none" strike="noStrike" cap="none" normalizeH="0" baseline="0" dirty="0">
                <a:ln>
                  <a:noFill/>
                </a:ln>
                <a:solidFill>
                  <a:schemeClr val="tx1"/>
                </a:solidFill>
                <a:effectLst/>
                <a:latin typeface="+mj-lt"/>
              </a:rPr>
              <a:t> </a:t>
            </a:r>
            <a:r>
              <a:rPr kumimoji="0" lang="en-US" altLang="en-US" sz="1400" i="0" u="none" strike="noStrike" cap="none" normalizeH="0" baseline="0" dirty="0" err="1">
                <a:ln>
                  <a:noFill/>
                </a:ln>
                <a:solidFill>
                  <a:schemeClr val="tx1"/>
                </a:solidFill>
                <a:effectLst/>
                <a:latin typeface="+mj-lt"/>
              </a:rPr>
              <a:t>d'attendre</a:t>
            </a:r>
            <a:r>
              <a:rPr kumimoji="0" lang="en-US" altLang="en-US" sz="1400" i="0" u="none" strike="noStrike" cap="none" normalizeH="0" baseline="0" dirty="0">
                <a:ln>
                  <a:noFill/>
                </a:ln>
                <a:solidFill>
                  <a:schemeClr val="tx1"/>
                </a:solidFill>
                <a:effectLst/>
                <a:latin typeface="+mj-lt"/>
              </a:rPr>
              <a:t> les </a:t>
            </a:r>
            <a:r>
              <a:rPr kumimoji="0" lang="en-US" altLang="en-US" sz="1400" i="0" u="none" strike="noStrike" cap="none" normalizeH="0" baseline="0" dirty="0" err="1">
                <a:ln>
                  <a:noFill/>
                </a:ln>
                <a:solidFill>
                  <a:schemeClr val="tx1"/>
                </a:solidFill>
                <a:effectLst/>
                <a:latin typeface="+mj-lt"/>
              </a:rPr>
              <a:t>requêtes</a:t>
            </a:r>
            <a:r>
              <a:rPr kumimoji="0" lang="en-US" altLang="en-US" sz="1400" i="0" u="none" strike="noStrike" cap="none" normalizeH="0" baseline="0" dirty="0">
                <a:ln>
                  <a:noFill/>
                </a:ln>
                <a:solidFill>
                  <a:schemeClr val="tx1"/>
                </a:solidFill>
                <a:effectLst/>
                <a:latin typeface="+mj-lt"/>
              </a:rPr>
              <a:t> HTTP </a:t>
            </a:r>
            <a:r>
              <a:rPr kumimoji="0" lang="en-US" altLang="en-US" sz="1400" i="0" u="none" strike="noStrike" cap="none" normalizeH="0" baseline="0" dirty="0" err="1">
                <a:ln>
                  <a:noFill/>
                </a:ln>
                <a:solidFill>
                  <a:schemeClr val="tx1"/>
                </a:solidFill>
                <a:effectLst/>
                <a:latin typeface="+mj-lt"/>
              </a:rPr>
              <a:t>entrantes</a:t>
            </a:r>
            <a:r>
              <a:rPr kumimoji="0" lang="en-US" altLang="en-US" sz="1400" i="0" u="none" strike="noStrike" cap="none" normalizeH="0" baseline="0" dirty="0">
                <a:ln>
                  <a:noFill/>
                </a:ln>
                <a:solidFill>
                  <a:schemeClr val="tx1"/>
                </a:solidFill>
                <a:effectLst/>
                <a:latin typeface="+mj-lt"/>
              </a:rPr>
              <a:t>.</a:t>
            </a:r>
            <a:endParaRPr kumimoji="0" lang="en-US" altLang="en-US" sz="500" i="0" u="none" strike="noStrike" cap="none" normalizeH="0" baseline="0" dirty="0">
              <a:ln>
                <a:noFill/>
              </a:ln>
              <a:solidFill>
                <a:schemeClr val="tx1"/>
              </a:solidFill>
              <a:effectLst/>
              <a:latin typeface="+mj-lt"/>
            </a:endParaRPr>
          </a:p>
        </p:txBody>
      </p:sp>
      <p:pic>
        <p:nvPicPr>
          <p:cNvPr id="15" name="Picture 14">
            <a:extLst>
              <a:ext uri="{FF2B5EF4-FFF2-40B4-BE49-F238E27FC236}">
                <a16:creationId xmlns:a16="http://schemas.microsoft.com/office/drawing/2014/main" id="{935DD095-243F-8DAB-8E48-957D3D560D31}"/>
              </a:ext>
            </a:extLst>
          </p:cNvPr>
          <p:cNvPicPr>
            <a:picLocks noChangeAspect="1"/>
          </p:cNvPicPr>
          <p:nvPr/>
        </p:nvPicPr>
        <p:blipFill>
          <a:blip r:embed="rId4"/>
          <a:srcRect l="-1" r="36092"/>
          <a:stretch/>
        </p:blipFill>
        <p:spPr>
          <a:xfrm>
            <a:off x="5102857" y="1868381"/>
            <a:ext cx="3046077" cy="15155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 name="Picture 1">
            <a:extLst>
              <a:ext uri="{FF2B5EF4-FFF2-40B4-BE49-F238E27FC236}">
                <a16:creationId xmlns:a16="http://schemas.microsoft.com/office/drawing/2014/main" id="{CF43DA0B-CF8C-1B66-8E9D-6B818804DE71}"/>
              </a:ext>
            </a:extLst>
          </p:cNvPr>
          <p:cNvPicPr>
            <a:picLocks noChangeAspect="1"/>
          </p:cNvPicPr>
          <p:nvPr/>
        </p:nvPicPr>
        <p:blipFill>
          <a:blip r:embed="rId5"/>
          <a:srcRect r="67439"/>
          <a:stretch/>
        </p:blipFill>
        <p:spPr>
          <a:xfrm>
            <a:off x="4906491" y="1908109"/>
            <a:ext cx="3290991" cy="12833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83863101-1EA1-2A3E-2E40-B32D2A6D1224}"/>
              </a:ext>
            </a:extLst>
          </p:cNvPr>
          <p:cNvPicPr>
            <a:picLocks noChangeAspect="1"/>
          </p:cNvPicPr>
          <p:nvPr/>
        </p:nvPicPr>
        <p:blipFill>
          <a:blip r:embed="rId6"/>
          <a:srcRect r="54048"/>
          <a:stretch/>
        </p:blipFill>
        <p:spPr>
          <a:xfrm>
            <a:off x="690794" y="1843227"/>
            <a:ext cx="3472780" cy="15931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F8BD4FBA-5690-D4C4-A6D4-3A41AF9902A1}"/>
              </a:ext>
            </a:extLst>
          </p:cNvPr>
          <p:cNvSpPr txBox="1"/>
          <p:nvPr/>
        </p:nvSpPr>
        <p:spPr>
          <a:xfrm>
            <a:off x="633041" y="1737643"/>
            <a:ext cx="4006985" cy="1668214"/>
          </a:xfrm>
          <a:prstGeom prst="rect">
            <a:avLst/>
          </a:prstGeom>
          <a:noFill/>
        </p:spPr>
        <p:txBody>
          <a:bodyPr wrap="square">
            <a:spAutoFit/>
          </a:bodyPr>
          <a:lstStyle/>
          <a:p>
            <a:pPr marL="387350" marR="0" lvl="0" indent="-285750" algn="just" rtl="0">
              <a:lnSpc>
                <a:spcPct val="150000"/>
              </a:lnSpc>
              <a:spcBef>
                <a:spcPts val="0"/>
              </a:spcBef>
              <a:spcAft>
                <a:spcPts val="0"/>
              </a:spcAft>
              <a:buClr>
                <a:srgbClr val="000000"/>
              </a:buClr>
              <a:buSzPts val="2000"/>
              <a:buFont typeface="Arial" panose="020B0604020202020204" pitchFamily="34" charset="0"/>
              <a:buChar char="•"/>
            </a:pPr>
            <a:r>
              <a:rPr lang="fr-FR" dirty="0">
                <a:latin typeface="Arial" panose="020B0604020202020204" pitchFamily="34" charset="0"/>
              </a:rPr>
              <a:t>La mise en place d'un nouveau projet est assez simple avec le CLI Nest. </a:t>
            </a:r>
          </a:p>
          <a:p>
            <a:pPr marL="387350" marR="0" lvl="0" indent="-285750" algn="just" rtl="0">
              <a:lnSpc>
                <a:spcPct val="150000"/>
              </a:lnSpc>
              <a:spcBef>
                <a:spcPts val="0"/>
              </a:spcBef>
              <a:spcAft>
                <a:spcPts val="0"/>
              </a:spcAft>
              <a:buClr>
                <a:srgbClr val="000000"/>
              </a:buClr>
              <a:buSzPts val="2000"/>
              <a:buFont typeface="Arial" panose="020B0604020202020204" pitchFamily="34" charset="0"/>
              <a:buChar char="•"/>
            </a:pPr>
            <a:r>
              <a:rPr lang="fr-FR" dirty="0">
                <a:latin typeface="Arial" panose="020B0604020202020204" pitchFamily="34" charset="0"/>
              </a:rPr>
              <a:t>Avec </a:t>
            </a:r>
            <a:r>
              <a:rPr lang="fr-FR" dirty="0" err="1">
                <a:latin typeface="Arial" panose="020B0604020202020204" pitchFamily="34" charset="0"/>
              </a:rPr>
              <a:t>nest</a:t>
            </a:r>
            <a:r>
              <a:rPr lang="fr-FR" dirty="0">
                <a:latin typeface="Arial" panose="020B0604020202020204" pitchFamily="34" charset="0"/>
              </a:rPr>
              <a:t> cli, vous pouvez créer un nouveau projet Nest en exécutant les commandes suivantes </a:t>
            </a:r>
            <a:endParaRPr lang="en-US" dirty="0"/>
          </a:p>
        </p:txBody>
      </p:sp>
      <p:sp>
        <p:nvSpPr>
          <p:cNvPr id="9" name="TextBox 8">
            <a:extLst>
              <a:ext uri="{FF2B5EF4-FFF2-40B4-BE49-F238E27FC236}">
                <a16:creationId xmlns:a16="http://schemas.microsoft.com/office/drawing/2014/main" id="{D538BBAB-C87C-0A5C-8B41-32F66A1A4D05}"/>
              </a:ext>
            </a:extLst>
          </p:cNvPr>
          <p:cNvSpPr txBox="1"/>
          <p:nvPr/>
        </p:nvSpPr>
        <p:spPr>
          <a:xfrm>
            <a:off x="4287004" y="1846403"/>
            <a:ext cx="4223955" cy="1345048"/>
          </a:xfrm>
          <a:prstGeom prst="rect">
            <a:avLst/>
          </a:prstGeom>
          <a:noFill/>
        </p:spPr>
        <p:txBody>
          <a:bodyPr wrap="square">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rPr>
              <a:t>Le </a:t>
            </a:r>
            <a:r>
              <a:rPr kumimoji="0" lang="en-US" altLang="en-US" b="0" i="0" u="none" strike="noStrike" cap="none" normalizeH="0" baseline="0" dirty="0" err="1">
                <a:ln>
                  <a:noFill/>
                </a:ln>
                <a:solidFill>
                  <a:schemeClr val="tx1"/>
                </a:solidFill>
                <a:effectLst/>
              </a:rPr>
              <a:t>répertoire</a:t>
            </a:r>
            <a:r>
              <a:rPr kumimoji="0" lang="en-US" altLang="en-US" b="0" i="0" u="none" strike="noStrike" cap="none" normalizeH="0" baseline="0" dirty="0">
                <a:ln>
                  <a:noFill/>
                </a:ln>
                <a:solidFill>
                  <a:schemeClr val="tx1"/>
                </a:solidFill>
                <a:effectLst/>
              </a:rPr>
              <a:t> (nom-du-</a:t>
            </a:r>
            <a:r>
              <a:rPr kumimoji="0" lang="en-US" altLang="en-US" b="0" i="0" u="none" strike="noStrike" cap="none" normalizeH="0" baseline="0" dirty="0" err="1">
                <a:ln>
                  <a:noFill/>
                </a:ln>
                <a:solidFill>
                  <a:schemeClr val="tx1"/>
                </a:solidFill>
                <a:effectLst/>
              </a:rPr>
              <a:t>projet</a:t>
            </a:r>
            <a:r>
              <a:rPr kumimoji="0" lang="en-US" altLang="en-US" b="0" i="0" u="none" strike="noStrike" cap="none" normalizeH="0" baseline="0" dirty="0">
                <a:ln>
                  <a:noFill/>
                </a:ln>
                <a:solidFill>
                  <a:schemeClr val="tx1"/>
                </a:solidFill>
                <a:effectLst/>
              </a:rPr>
              <a:t>) sera </a:t>
            </a:r>
            <a:r>
              <a:rPr kumimoji="0" lang="en-US" altLang="en-US" b="0" i="0" u="none" strike="noStrike" cap="none" normalizeH="0" baseline="0" dirty="0" err="1">
                <a:ln>
                  <a:noFill/>
                </a:ln>
                <a:solidFill>
                  <a:schemeClr val="tx1"/>
                </a:solidFill>
                <a:effectLst/>
              </a:rPr>
              <a:t>créé</a:t>
            </a:r>
            <a:r>
              <a:rPr kumimoji="0" lang="en-US" altLang="en-US" b="0" i="0" u="none" strike="noStrike" cap="none" normalizeH="0" baseline="0" dirty="0">
                <a:ln>
                  <a:noFill/>
                </a:ln>
                <a:solidFill>
                  <a:schemeClr val="tx1"/>
                </a:solidFill>
                <a:effectLst/>
              </a:rPr>
              <a:t>, les modules node et </a:t>
            </a:r>
            <a:r>
              <a:rPr kumimoji="0" lang="en-US" altLang="en-US" b="0" i="0" u="none" strike="noStrike" cap="none" normalizeH="0" baseline="0" dirty="0" err="1">
                <a:ln>
                  <a:noFill/>
                </a:ln>
                <a:solidFill>
                  <a:schemeClr val="tx1"/>
                </a:solidFill>
                <a:effectLst/>
              </a:rPr>
              <a:t>quelques</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autres</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fichiers</a:t>
            </a:r>
            <a:r>
              <a:rPr kumimoji="0" lang="en-US" altLang="en-US" b="0" i="0" u="none" strike="noStrike" cap="none" normalizeH="0" baseline="0" dirty="0">
                <a:ln>
                  <a:noFill/>
                </a:ln>
                <a:solidFill>
                  <a:schemeClr val="tx1"/>
                </a:solidFill>
                <a:effectLst/>
              </a:rPr>
              <a:t> de base </a:t>
            </a:r>
            <a:r>
              <a:rPr kumimoji="0" lang="en-US" altLang="en-US" b="0" i="0" u="none" strike="noStrike" cap="none" normalizeH="0" baseline="0" dirty="0" err="1">
                <a:ln>
                  <a:noFill/>
                </a:ln>
                <a:solidFill>
                  <a:schemeClr val="tx1"/>
                </a:solidFill>
                <a:effectLst/>
              </a:rPr>
              <a:t>seront</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installés</a:t>
            </a:r>
            <a:r>
              <a:rPr kumimoji="0" lang="en-US" altLang="en-US" b="0" i="0" u="none" strike="noStrike" cap="none" normalizeH="0" baseline="0" dirty="0">
                <a:ln>
                  <a:noFill/>
                </a:ln>
                <a:solidFill>
                  <a:schemeClr val="tx1"/>
                </a:solidFill>
                <a:effectLst/>
              </a:rPr>
              <a:t>, et un </a:t>
            </a:r>
            <a:r>
              <a:rPr kumimoji="0" lang="en-US" altLang="en-US" b="0" i="0" u="none" strike="noStrike" cap="none" normalizeH="0" baseline="0" dirty="0" err="1">
                <a:ln>
                  <a:noFill/>
                </a:ln>
                <a:solidFill>
                  <a:schemeClr val="tx1"/>
                </a:solidFill>
                <a:effectLst/>
              </a:rPr>
              <a:t>répertoire</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src</a:t>
            </a:r>
            <a:r>
              <a:rPr kumimoji="0" lang="en-US" altLang="en-US" b="0" i="0" u="none" strike="noStrike" cap="none" normalizeH="0" baseline="0" dirty="0">
                <a:ln>
                  <a:noFill/>
                </a:ln>
                <a:solidFill>
                  <a:schemeClr val="tx1"/>
                </a:solidFill>
                <a:effectLst/>
              </a:rPr>
              <a:t>/ sera </a:t>
            </a:r>
            <a:r>
              <a:rPr kumimoji="0" lang="en-US" altLang="en-US" b="0" i="0" u="none" strike="noStrike" cap="none" normalizeH="0" baseline="0" dirty="0" err="1">
                <a:ln>
                  <a:noFill/>
                </a:ln>
                <a:solidFill>
                  <a:schemeClr val="tx1"/>
                </a:solidFill>
                <a:effectLst/>
              </a:rPr>
              <a:t>créé</a:t>
            </a:r>
            <a:r>
              <a:rPr kumimoji="0" lang="en-US" altLang="en-US" b="0" i="0" u="none" strike="noStrike" cap="none" normalizeH="0" baseline="0" dirty="0">
                <a:ln>
                  <a:noFill/>
                </a:ln>
                <a:solidFill>
                  <a:schemeClr val="tx1"/>
                </a:solidFill>
                <a:effectLst/>
              </a:rPr>
              <a:t> et </a:t>
            </a:r>
            <a:r>
              <a:rPr kumimoji="0" lang="en-US" altLang="en-US" b="0" i="0" u="none" strike="noStrike" cap="none" normalizeH="0" baseline="0" dirty="0" err="1">
                <a:ln>
                  <a:noFill/>
                </a:ln>
                <a:solidFill>
                  <a:schemeClr val="tx1"/>
                </a:solidFill>
                <a:effectLst/>
              </a:rPr>
              <a:t>rempli</a:t>
            </a:r>
            <a:r>
              <a:rPr kumimoji="0" lang="en-US" altLang="en-US" b="0" i="0" u="none" strike="noStrike" cap="none" normalizeH="0" baseline="0" dirty="0">
                <a:ln>
                  <a:noFill/>
                </a:ln>
                <a:solidFill>
                  <a:schemeClr val="tx1"/>
                </a:solidFill>
                <a:effectLst/>
              </a:rPr>
              <a:t> avec </a:t>
            </a:r>
            <a:r>
              <a:rPr kumimoji="0" lang="en-US" altLang="en-US" b="0" i="0" u="none" strike="noStrike" cap="none" normalizeH="0" baseline="0" dirty="0" err="1">
                <a:ln>
                  <a:noFill/>
                </a:ln>
                <a:solidFill>
                  <a:schemeClr val="tx1"/>
                </a:solidFill>
                <a:effectLst/>
              </a:rPr>
              <a:t>plusieurs</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fichiers</a:t>
            </a:r>
            <a:r>
              <a:rPr kumimoji="0" lang="en-US" altLang="en-US" b="0" i="0" u="none" strike="noStrike" cap="none" normalizeH="0" baseline="0" dirty="0">
                <a:ln>
                  <a:noFill/>
                </a:ln>
                <a:solidFill>
                  <a:schemeClr val="tx1"/>
                </a:solidFill>
                <a:effectLst/>
              </a:rPr>
              <a:t> de base. </a:t>
            </a:r>
          </a:p>
        </p:txBody>
      </p:sp>
      <p:sp>
        <p:nvSpPr>
          <p:cNvPr id="5" name="Rectangle 4">
            <a:extLst>
              <a:ext uri="{FF2B5EF4-FFF2-40B4-BE49-F238E27FC236}">
                <a16:creationId xmlns:a16="http://schemas.microsoft.com/office/drawing/2014/main" id="{54722106-6325-A6B5-DC28-1D225495F7C2}"/>
              </a:ext>
            </a:extLst>
          </p:cNvPr>
          <p:cNvSpPr/>
          <p:nvPr/>
        </p:nvSpPr>
        <p:spPr>
          <a:xfrm>
            <a:off x="1232028" y="3090391"/>
            <a:ext cx="740228" cy="278397"/>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64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4"/>
                                        </p:tgtEl>
                                      </p:cBhvr>
                                    </p:animEffect>
                                    <p:set>
                                      <p:cBhvr>
                                        <p:cTn id="36" dur="1" fill="hold">
                                          <p:stCondLst>
                                            <p:cond delay="499"/>
                                          </p:stCondLst>
                                        </p:cTn>
                                        <p:tgtEl>
                                          <p:spTgt spid="4"/>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5"/>
                                        </p:tgtEl>
                                      </p:cBhvr>
                                    </p:animEffect>
                                    <p:set>
                                      <p:cBhvr>
                                        <p:cTn id="42" dur="1" fill="hold">
                                          <p:stCondLst>
                                            <p:cond delay="499"/>
                                          </p:stCondLst>
                                        </p:cTn>
                                        <p:tgtEl>
                                          <p:spTgt spid="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fade">
                                      <p:cBhvr>
                                        <p:cTn id="47" dur="500"/>
                                        <p:tgtEl>
                                          <p:spTgt spid="3"/>
                                        </p:tgtEl>
                                      </p:cBhvr>
                                    </p:animEffect>
                                  </p:childTnLst>
                                </p:cTn>
                              </p:par>
                              <p:par>
                                <p:cTn id="48" presetID="10" presetClass="entr" presetSubtype="0" fill="hold"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7" grpId="1"/>
      <p:bldP spid="9" grpId="0"/>
      <p:bldP spid="9" grpId="1"/>
      <p:bldP spid="5" grpId="0" animBg="1"/>
      <p:bldP spid="5"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2ADC9B3D-5ACD-7948-5509-6D9A035639AD}"/>
            </a:ext>
          </a:extLst>
        </p:cNvPr>
        <p:cNvGrpSpPr/>
        <p:nvPr/>
      </p:nvGrpSpPr>
      <p:grpSpPr>
        <a:xfrm>
          <a:off x="0" y="0"/>
          <a:ext cx="0" cy="0"/>
          <a:chOff x="0" y="0"/>
          <a:chExt cx="0" cy="0"/>
        </a:xfrm>
      </p:grpSpPr>
      <p:pic>
        <p:nvPicPr>
          <p:cNvPr id="54" name="Google Shape;54;p1" descr="D:\esprit 2014\ESPRIT 2014\charte essprit 2014\render\support final\triangle.png">
            <a:extLst>
              <a:ext uri="{FF2B5EF4-FFF2-40B4-BE49-F238E27FC236}">
                <a16:creationId xmlns:a16="http://schemas.microsoft.com/office/drawing/2014/main" id="{DFFD87E3-E34E-F85E-A66B-E7BE1445F024}"/>
              </a:ext>
            </a:extLst>
          </p:cNvPr>
          <p:cNvPicPr preferRelativeResize="0"/>
          <p:nvPr/>
        </p:nvPicPr>
        <p:blipFill rotWithShape="1">
          <a:blip r:embed="rId3">
            <a:alphaModFix/>
          </a:blip>
          <a:srcRect/>
          <a:stretch/>
        </p:blipFill>
        <p:spPr>
          <a:xfrm rot="10800000" flipH="1">
            <a:off x="4" y="0"/>
            <a:ext cx="2371432" cy="1631872"/>
          </a:xfrm>
          <a:prstGeom prst="rect">
            <a:avLst/>
          </a:prstGeom>
          <a:noFill/>
          <a:ln>
            <a:noFill/>
          </a:ln>
        </p:spPr>
      </p:pic>
      <p:sp>
        <p:nvSpPr>
          <p:cNvPr id="55" name="Google Shape;55;p1">
            <a:extLst>
              <a:ext uri="{FF2B5EF4-FFF2-40B4-BE49-F238E27FC236}">
                <a16:creationId xmlns:a16="http://schemas.microsoft.com/office/drawing/2014/main" id="{513525F0-805D-797F-3BA9-2139DC2C4C01}"/>
              </a:ext>
            </a:extLst>
          </p:cNvPr>
          <p:cNvSpPr txBox="1"/>
          <p:nvPr/>
        </p:nvSpPr>
        <p:spPr>
          <a:xfrm>
            <a:off x="0" y="1792323"/>
            <a:ext cx="9307781" cy="1134582"/>
          </a:xfrm>
          <a:prstGeom prst="rect">
            <a:avLst/>
          </a:prstGeom>
          <a:noFill/>
          <a:ln>
            <a:noFill/>
          </a:ln>
        </p:spPr>
        <p:txBody>
          <a:bodyPr spcFirstLastPara="1" wrap="square" lIns="68575" tIns="68575" rIns="68575" bIns="34275" anchor="ctr" anchorCtr="0">
            <a:noAutofit/>
          </a:bodyPr>
          <a:lstStyle/>
          <a:p>
            <a:pPr marL="0" marR="0" lvl="0" indent="0" algn="ctr" rtl="0">
              <a:lnSpc>
                <a:spcPct val="90000"/>
              </a:lnSpc>
              <a:spcBef>
                <a:spcPts val="0"/>
              </a:spcBef>
              <a:spcAft>
                <a:spcPts val="0"/>
              </a:spcAft>
              <a:buClr>
                <a:srgbClr val="000000"/>
              </a:buClr>
              <a:buSzPts val="4800"/>
              <a:buFont typeface="Arial"/>
              <a:buNone/>
            </a:pPr>
            <a:r>
              <a:rPr lang="fr-FR" sz="4800" b="0" i="0" u="none" strike="noStrike" cap="none" dirty="0">
                <a:solidFill>
                  <a:srgbClr val="434343"/>
                </a:solidFill>
                <a:latin typeface="Barlow Condensed Medium"/>
                <a:ea typeface="Barlow Condensed Medium"/>
                <a:cs typeface="Barlow Condensed Medium"/>
                <a:sym typeface="Barlow Condensed Medium"/>
              </a:rPr>
              <a:t>L’architecture de </a:t>
            </a:r>
            <a:r>
              <a:rPr lang="fr-FR" sz="4800" b="0" i="0" u="none" strike="noStrike" cap="none" dirty="0" err="1">
                <a:solidFill>
                  <a:srgbClr val="434343"/>
                </a:solidFill>
                <a:latin typeface="Barlow Condensed Medium"/>
                <a:ea typeface="Barlow Condensed Medium"/>
                <a:cs typeface="Barlow Condensed Medium"/>
                <a:sym typeface="Barlow Condensed Medium"/>
              </a:rPr>
              <a:t>NestJS</a:t>
            </a:r>
            <a:endParaRPr lang="fr-FR" sz="4800" b="0" i="0" u="none" strike="noStrike" cap="none" dirty="0">
              <a:solidFill>
                <a:srgbClr val="434343"/>
              </a:solidFill>
              <a:latin typeface="Barlow Condensed Medium"/>
              <a:ea typeface="Barlow Condensed Medium"/>
              <a:cs typeface="Barlow Condensed Medium"/>
              <a:sym typeface="Barlow Condensed Medium"/>
            </a:endParaRPr>
          </a:p>
        </p:txBody>
      </p:sp>
      <p:cxnSp>
        <p:nvCxnSpPr>
          <p:cNvPr id="56" name="Google Shape;56;p1">
            <a:extLst>
              <a:ext uri="{FF2B5EF4-FFF2-40B4-BE49-F238E27FC236}">
                <a16:creationId xmlns:a16="http://schemas.microsoft.com/office/drawing/2014/main" id="{BAC04F7F-D7E0-5786-D863-DBB392EC8D76}"/>
              </a:ext>
            </a:extLst>
          </p:cNvPr>
          <p:cNvCxnSpPr/>
          <p:nvPr/>
        </p:nvCxnSpPr>
        <p:spPr>
          <a:xfrm>
            <a:off x="2786686" y="2918510"/>
            <a:ext cx="3792300" cy="8100"/>
          </a:xfrm>
          <a:prstGeom prst="straightConnector1">
            <a:avLst/>
          </a:prstGeom>
          <a:noFill/>
          <a:ln w="28575" cap="flat" cmpd="sng">
            <a:solidFill>
              <a:srgbClr val="F5340B"/>
            </a:solidFill>
            <a:prstDash val="solid"/>
            <a:round/>
            <a:headEnd type="none" w="sm" len="sm"/>
            <a:tailEnd type="none" w="sm" len="sm"/>
          </a:ln>
        </p:spPr>
      </p:cxnSp>
      <p:sp>
        <p:nvSpPr>
          <p:cNvPr id="4" name="Google Shape;55;p1">
            <a:extLst>
              <a:ext uri="{FF2B5EF4-FFF2-40B4-BE49-F238E27FC236}">
                <a16:creationId xmlns:a16="http://schemas.microsoft.com/office/drawing/2014/main" id="{E0A24529-1A61-0733-D1C7-54088BEF846E}"/>
              </a:ext>
            </a:extLst>
          </p:cNvPr>
          <p:cNvSpPr txBox="1"/>
          <p:nvPr/>
        </p:nvSpPr>
        <p:spPr>
          <a:xfrm>
            <a:off x="467590" y="2571261"/>
            <a:ext cx="8430491" cy="1134582"/>
          </a:xfrm>
          <a:prstGeom prst="rect">
            <a:avLst/>
          </a:prstGeom>
          <a:noFill/>
          <a:ln>
            <a:noFill/>
          </a:ln>
        </p:spPr>
        <p:txBody>
          <a:bodyPr spcFirstLastPara="1" wrap="square" lIns="68575" tIns="68575" rIns="68575" bIns="34275" anchor="ctr" anchorCtr="0">
            <a:noAutofit/>
          </a:bodyPr>
          <a:lstStyle/>
          <a:p>
            <a:pPr marL="0" marR="0" lvl="0" indent="0" algn="ctr" rtl="0">
              <a:lnSpc>
                <a:spcPct val="90000"/>
              </a:lnSpc>
              <a:spcBef>
                <a:spcPts val="0"/>
              </a:spcBef>
              <a:spcAft>
                <a:spcPts val="0"/>
              </a:spcAft>
              <a:buClr>
                <a:srgbClr val="000000"/>
              </a:buClr>
              <a:buSzPts val="4800"/>
              <a:buFont typeface="Arial"/>
              <a:buNone/>
            </a:pPr>
            <a:endParaRPr lang="fr-FR" sz="2800" b="1" i="0" u="none" strike="noStrike" cap="none" dirty="0">
              <a:solidFill>
                <a:srgbClr val="434343"/>
              </a:solidFill>
              <a:latin typeface="Arial Rounded MT Bold" panose="020F0704030504030204" pitchFamily="34" charset="0"/>
              <a:ea typeface="Barlow Condensed Medium"/>
              <a:cs typeface="Barlow Condensed Medium"/>
              <a:sym typeface="Barlow Condensed Medium"/>
            </a:endParaRPr>
          </a:p>
        </p:txBody>
      </p:sp>
    </p:spTree>
    <p:extLst>
      <p:ext uri="{BB962C8B-B14F-4D97-AF65-F5344CB8AC3E}">
        <p14:creationId xmlns:p14="http://schemas.microsoft.com/office/powerpoint/2010/main" val="157691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2"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64" name="Google Shape;64;p2"/>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65" name="Google Shape;65;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FR" sz="1100" b="1"/>
              <a:t>15</a:t>
            </a:fld>
            <a:endParaRPr sz="1100" b="1" dirty="0"/>
          </a:p>
        </p:txBody>
      </p:sp>
      <p:sp>
        <p:nvSpPr>
          <p:cNvPr id="67" name="Google Shape;67;p2"/>
          <p:cNvSpPr txBox="1"/>
          <p:nvPr/>
        </p:nvSpPr>
        <p:spPr>
          <a:xfrm>
            <a:off x="857250" y="27050"/>
            <a:ext cx="4999290"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800" b="1" i="0" u="none" strike="noStrike" cap="none" dirty="0">
                <a:solidFill>
                  <a:srgbClr val="E20B0B"/>
                </a:solidFill>
                <a:latin typeface="Arial" panose="020B0604020202020204" pitchFamily="34" charset="0"/>
                <a:sym typeface="Arial"/>
              </a:rPr>
              <a:t>L’architecture de </a:t>
            </a:r>
            <a:r>
              <a:rPr lang="fr-FR" sz="1800" b="1" i="0" u="none" strike="noStrike" cap="none" dirty="0" err="1">
                <a:solidFill>
                  <a:srgbClr val="E20B0B"/>
                </a:solidFill>
                <a:latin typeface="Arial" panose="020B0604020202020204" pitchFamily="34" charset="0"/>
                <a:sym typeface="Arial"/>
              </a:rPr>
              <a:t>NestJS</a:t>
            </a:r>
            <a:endParaRPr lang="fr-FR" sz="1800" b="0" i="0" u="none" strike="noStrike" cap="none" dirty="0">
              <a:solidFill>
                <a:srgbClr val="000000"/>
              </a:solidFill>
              <a:latin typeface="Arial" panose="020B0604020202020204" pitchFamily="34" charset="0"/>
              <a:sym typeface="Arial"/>
            </a:endParaRPr>
          </a:p>
        </p:txBody>
      </p:sp>
      <p:sp>
        <p:nvSpPr>
          <p:cNvPr id="4" name="TextBox 3">
            <a:extLst>
              <a:ext uri="{FF2B5EF4-FFF2-40B4-BE49-F238E27FC236}">
                <a16:creationId xmlns:a16="http://schemas.microsoft.com/office/drawing/2014/main" id="{C0B1C2BB-EE08-3903-4948-D8E738875745}"/>
              </a:ext>
            </a:extLst>
          </p:cNvPr>
          <p:cNvSpPr txBox="1"/>
          <p:nvPr/>
        </p:nvSpPr>
        <p:spPr>
          <a:xfrm>
            <a:off x="1101075" y="977070"/>
            <a:ext cx="6144851" cy="1345048"/>
          </a:xfrm>
          <a:prstGeom prst="rect">
            <a:avLst/>
          </a:prstGeom>
          <a:noFill/>
        </p:spPr>
        <p:txBody>
          <a:bodyPr wrap="square">
            <a:spAutoFit/>
          </a:bodyPr>
          <a:lstStyle/>
          <a:p>
            <a:pPr>
              <a:lnSpc>
                <a:spcPct val="150000"/>
              </a:lnSpc>
            </a:pPr>
            <a:r>
              <a:rPr lang="fr-FR" b="1" u="sng" dirty="0"/>
              <a:t>Composants clés </a:t>
            </a:r>
            <a:endParaRPr lang="fr-FR" u="sng" dirty="0"/>
          </a:p>
          <a:p>
            <a:pPr marL="285750" indent="-285750">
              <a:lnSpc>
                <a:spcPct val="150000"/>
              </a:lnSpc>
              <a:buFont typeface="Arial" panose="020B0604020202020204" pitchFamily="34" charset="0"/>
              <a:buChar char="•"/>
            </a:pPr>
            <a:r>
              <a:rPr lang="fr-FR" b="1" dirty="0"/>
              <a:t>Contrôleurs</a:t>
            </a:r>
            <a:r>
              <a:rPr lang="fr-FR" dirty="0"/>
              <a:t> : Gèrent les requêtes et réponses </a:t>
            </a:r>
            <a:r>
              <a:rPr lang="fr-FR" b="1" u="sng" dirty="0">
                <a:effectLst>
                  <a:outerShdw blurRad="38100" dist="38100" dir="2700000" algn="tl">
                    <a:srgbClr val="000000">
                      <a:alpha val="43137"/>
                    </a:srgbClr>
                  </a:outerShdw>
                </a:effectLst>
              </a:rPr>
              <a:t>HTTP</a:t>
            </a:r>
            <a:r>
              <a:rPr lang="fr-FR" dirty="0"/>
              <a:t>.</a:t>
            </a:r>
          </a:p>
          <a:p>
            <a:pPr marL="285750" indent="-285750">
              <a:lnSpc>
                <a:spcPct val="150000"/>
              </a:lnSpc>
              <a:buFont typeface="Arial" panose="020B0604020202020204" pitchFamily="34" charset="0"/>
              <a:buChar char="•"/>
            </a:pPr>
            <a:r>
              <a:rPr lang="fr-FR" b="1" dirty="0"/>
              <a:t>Services</a:t>
            </a:r>
            <a:r>
              <a:rPr lang="fr-FR" dirty="0"/>
              <a:t> : Logique métier et traitement des données.</a:t>
            </a:r>
          </a:p>
          <a:p>
            <a:pPr marL="285750" indent="-285750">
              <a:lnSpc>
                <a:spcPct val="150000"/>
              </a:lnSpc>
              <a:buFont typeface="Arial" panose="020B0604020202020204" pitchFamily="34" charset="0"/>
              <a:buChar char="•"/>
            </a:pPr>
            <a:r>
              <a:rPr lang="fr-FR" b="1" dirty="0"/>
              <a:t>Modules</a:t>
            </a:r>
            <a:r>
              <a:rPr lang="fr-FR" dirty="0"/>
              <a:t> : Organisent la structure du code.</a:t>
            </a:r>
          </a:p>
        </p:txBody>
      </p:sp>
      <p:pic>
        <p:nvPicPr>
          <p:cNvPr id="12" name="Picture 11" descr="A diagram of a service&#10;&#10;Description automatically generated">
            <a:extLst>
              <a:ext uri="{FF2B5EF4-FFF2-40B4-BE49-F238E27FC236}">
                <a16:creationId xmlns:a16="http://schemas.microsoft.com/office/drawing/2014/main" id="{55044FA3-EF12-4530-4C76-376407406E39}"/>
              </a:ext>
            </a:extLst>
          </p:cNvPr>
          <p:cNvPicPr>
            <a:picLocks noChangeAspect="1"/>
          </p:cNvPicPr>
          <p:nvPr/>
        </p:nvPicPr>
        <p:blipFill>
          <a:blip r:embed="rId4"/>
          <a:stretch>
            <a:fillRect/>
          </a:stretch>
        </p:blipFill>
        <p:spPr>
          <a:xfrm>
            <a:off x="1025827" y="2665400"/>
            <a:ext cx="6932469" cy="14576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39453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2"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64" name="Google Shape;64;p2"/>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65" name="Google Shape;65;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FR" sz="1100" b="1"/>
              <a:t>16</a:t>
            </a:fld>
            <a:endParaRPr sz="1100" b="1" dirty="0"/>
          </a:p>
        </p:txBody>
      </p:sp>
      <p:sp>
        <p:nvSpPr>
          <p:cNvPr id="67" name="Google Shape;67;p2"/>
          <p:cNvSpPr txBox="1"/>
          <p:nvPr/>
        </p:nvSpPr>
        <p:spPr>
          <a:xfrm>
            <a:off x="857250" y="27050"/>
            <a:ext cx="4755530"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800" b="1" i="0" u="none" strike="noStrike" cap="none" dirty="0">
                <a:solidFill>
                  <a:srgbClr val="E20B0B"/>
                </a:solidFill>
                <a:latin typeface="Arial" panose="020B0604020202020204" pitchFamily="34" charset="0"/>
                <a:sym typeface="Arial"/>
              </a:rPr>
              <a:t>Contrôleurs</a:t>
            </a:r>
            <a:endParaRPr lang="fr-FR" sz="1800" b="0" i="0" u="none" strike="noStrike" cap="none" dirty="0">
              <a:solidFill>
                <a:srgbClr val="000000"/>
              </a:solidFill>
              <a:latin typeface="Arial" panose="020B0604020202020204" pitchFamily="34" charset="0"/>
              <a:sym typeface="Arial"/>
            </a:endParaRPr>
          </a:p>
        </p:txBody>
      </p:sp>
      <p:sp>
        <p:nvSpPr>
          <p:cNvPr id="3" name="TextBox 2">
            <a:extLst>
              <a:ext uri="{FF2B5EF4-FFF2-40B4-BE49-F238E27FC236}">
                <a16:creationId xmlns:a16="http://schemas.microsoft.com/office/drawing/2014/main" id="{FB431DF8-84B8-9D49-D76C-C93857483F03}"/>
              </a:ext>
            </a:extLst>
          </p:cNvPr>
          <p:cNvSpPr txBox="1"/>
          <p:nvPr/>
        </p:nvSpPr>
        <p:spPr>
          <a:xfrm>
            <a:off x="753650" y="879513"/>
            <a:ext cx="8043892" cy="69871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fr-FR" i="0" dirty="0">
                <a:solidFill>
                  <a:srgbClr val="404040"/>
                </a:solidFill>
                <a:effectLst/>
                <a:latin typeface="+mj-lt"/>
              </a:rPr>
              <a:t>Les contrôleurs sont chargés de traiter les </a:t>
            </a:r>
            <a:r>
              <a:rPr lang="fr-FR" i="0" dirty="0">
                <a:effectLst/>
                <a:latin typeface="+mj-lt"/>
              </a:rPr>
              <a:t>requêtes</a:t>
            </a:r>
            <a:r>
              <a:rPr lang="fr-FR" i="0" dirty="0">
                <a:solidFill>
                  <a:srgbClr val="404040"/>
                </a:solidFill>
                <a:effectLst/>
                <a:latin typeface="+mj-lt"/>
              </a:rPr>
              <a:t> entrantes et de renvoyer les </a:t>
            </a:r>
            <a:r>
              <a:rPr lang="fr-FR" i="0" dirty="0">
                <a:effectLst/>
                <a:latin typeface="+mj-lt"/>
              </a:rPr>
              <a:t>réponses</a:t>
            </a:r>
            <a:r>
              <a:rPr lang="fr-FR" i="0" dirty="0">
                <a:solidFill>
                  <a:srgbClr val="404040"/>
                </a:solidFill>
                <a:effectLst/>
                <a:latin typeface="+mj-lt"/>
              </a:rPr>
              <a:t> au client.</a:t>
            </a:r>
            <a:endParaRPr lang="en-US" dirty="0">
              <a:latin typeface="+mj-lt"/>
            </a:endParaRPr>
          </a:p>
        </p:txBody>
      </p:sp>
      <p:pic>
        <p:nvPicPr>
          <p:cNvPr id="5" name="Picture 4">
            <a:extLst>
              <a:ext uri="{FF2B5EF4-FFF2-40B4-BE49-F238E27FC236}">
                <a16:creationId xmlns:a16="http://schemas.microsoft.com/office/drawing/2014/main" id="{2A7E3303-B0FD-1192-2F3A-899B7119C8EE}"/>
              </a:ext>
            </a:extLst>
          </p:cNvPr>
          <p:cNvPicPr>
            <a:picLocks noChangeAspect="1"/>
          </p:cNvPicPr>
          <p:nvPr/>
        </p:nvPicPr>
        <p:blipFill>
          <a:blip r:embed="rId4"/>
          <a:srcRect l="20121" t="15010" r="20068" b="14117"/>
          <a:stretch/>
        </p:blipFill>
        <p:spPr>
          <a:xfrm>
            <a:off x="2312939" y="1503840"/>
            <a:ext cx="4595861" cy="15525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ADDE893E-299B-F0E0-1E66-8A799CD879EE}"/>
              </a:ext>
            </a:extLst>
          </p:cNvPr>
          <p:cNvSpPr txBox="1"/>
          <p:nvPr/>
        </p:nvSpPr>
        <p:spPr>
          <a:xfrm>
            <a:off x="767498" y="3134964"/>
            <a:ext cx="7704960" cy="166821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fr-FR" dirty="0">
                <a:latin typeface="+mj-lt"/>
              </a:rPr>
              <a:t>Un contrôleur reçoit et gère les requêtes spécifiques à l'application via un mécanisme de routage.</a:t>
            </a:r>
          </a:p>
          <a:p>
            <a:pPr marL="285750" indent="-285750" algn="just">
              <a:lnSpc>
                <a:spcPct val="150000"/>
              </a:lnSpc>
              <a:buFont typeface="Arial" panose="020B0604020202020204" pitchFamily="34" charset="0"/>
              <a:buChar char="•"/>
            </a:pPr>
            <a:r>
              <a:rPr lang="fr-FR" dirty="0">
                <a:latin typeface="+mj-lt"/>
              </a:rPr>
              <a:t>Les décorateurs associent des métadonnées aux classes, permettant à Nest de relier les requêtes aux méthodes correspondantes. </a:t>
            </a:r>
          </a:p>
          <a:p>
            <a:pPr marL="285750" indent="-285750" algn="just">
              <a:lnSpc>
                <a:spcPct val="150000"/>
              </a:lnSpc>
              <a:buFont typeface="Arial" panose="020B0604020202020204" pitchFamily="34" charset="0"/>
              <a:buChar char="•"/>
            </a:pPr>
            <a:r>
              <a:rPr lang="fr-FR" dirty="0">
                <a:latin typeface="+mj-lt"/>
              </a:rPr>
              <a:t>Chaque contrôleur peut traiter plusieurs routes, chacune avec des actions distinctes.</a:t>
            </a:r>
            <a:endParaRPr lang="fr-FR" b="0" i="0" dirty="0">
              <a:solidFill>
                <a:srgbClr val="404040"/>
              </a:solidFill>
              <a:effectLst/>
              <a:latin typeface="+mj-lt"/>
            </a:endParaRPr>
          </a:p>
        </p:txBody>
      </p:sp>
    </p:spTree>
    <p:extLst>
      <p:ext uri="{BB962C8B-B14F-4D97-AF65-F5344CB8AC3E}">
        <p14:creationId xmlns:p14="http://schemas.microsoft.com/office/powerpoint/2010/main" val="3928527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2"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64" name="Google Shape;64;p2"/>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65" name="Google Shape;65;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FR" sz="1100" b="1"/>
              <a:t>17</a:t>
            </a:fld>
            <a:endParaRPr sz="1100" b="1" dirty="0"/>
          </a:p>
        </p:txBody>
      </p:sp>
      <p:sp>
        <p:nvSpPr>
          <p:cNvPr id="67" name="Google Shape;67;p2"/>
          <p:cNvSpPr txBox="1"/>
          <p:nvPr/>
        </p:nvSpPr>
        <p:spPr>
          <a:xfrm>
            <a:off x="857250" y="27050"/>
            <a:ext cx="4748096"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800" b="1" i="0" u="none" strike="noStrike" cap="none" dirty="0">
                <a:solidFill>
                  <a:srgbClr val="E20B0B"/>
                </a:solidFill>
                <a:latin typeface="Arial" panose="020B0604020202020204" pitchFamily="34" charset="0"/>
                <a:sym typeface="Arial"/>
              </a:rPr>
              <a:t>Contrôleurs</a:t>
            </a:r>
            <a:endParaRPr lang="fr-FR" sz="1800" b="0" i="0" u="none" strike="noStrike" cap="none" dirty="0">
              <a:solidFill>
                <a:srgbClr val="000000"/>
              </a:solidFill>
              <a:latin typeface="Arial" panose="020B0604020202020204" pitchFamily="34" charset="0"/>
              <a:sym typeface="Arial"/>
            </a:endParaRPr>
          </a:p>
        </p:txBody>
      </p:sp>
      <p:pic>
        <p:nvPicPr>
          <p:cNvPr id="2" name="Picture 1">
            <a:extLst>
              <a:ext uri="{FF2B5EF4-FFF2-40B4-BE49-F238E27FC236}">
                <a16:creationId xmlns:a16="http://schemas.microsoft.com/office/drawing/2014/main" id="{22AF7CAC-A25A-C4D1-D3B5-90C3CC3CBC61}"/>
              </a:ext>
            </a:extLst>
          </p:cNvPr>
          <p:cNvPicPr>
            <a:picLocks noChangeAspect="1"/>
          </p:cNvPicPr>
          <p:nvPr/>
        </p:nvPicPr>
        <p:blipFill>
          <a:blip r:embed="rId4"/>
          <a:srcRect r="38776"/>
          <a:stretch/>
        </p:blipFill>
        <p:spPr>
          <a:xfrm>
            <a:off x="2635271" y="826144"/>
            <a:ext cx="3553692" cy="1734203"/>
          </a:xfrm>
          <a:prstGeom prst="rect">
            <a:avLst/>
          </a:prstGeom>
          <a:ln>
            <a:noFill/>
          </a:ln>
          <a:effectLst>
            <a:outerShdw blurRad="292100" dist="139700" dir="2700000" algn="tl" rotWithShape="0">
              <a:srgbClr val="333333">
                <a:alpha val="65000"/>
              </a:srgbClr>
            </a:outerShdw>
          </a:effectLst>
        </p:spPr>
      </p:pic>
      <p:sp>
        <p:nvSpPr>
          <p:cNvPr id="4" name="Rectangle 1">
            <a:extLst>
              <a:ext uri="{FF2B5EF4-FFF2-40B4-BE49-F238E27FC236}">
                <a16:creationId xmlns:a16="http://schemas.microsoft.com/office/drawing/2014/main" id="{93DB7159-4CD9-A5E7-8800-A8E4C8D3D9D3}"/>
              </a:ext>
            </a:extLst>
          </p:cNvPr>
          <p:cNvSpPr>
            <a:spLocks noChangeArrowheads="1"/>
          </p:cNvSpPr>
          <p:nvPr/>
        </p:nvSpPr>
        <p:spPr bwMode="auto">
          <a:xfrm>
            <a:off x="608039" y="2691954"/>
            <a:ext cx="7927921" cy="199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Dans </a:t>
            </a:r>
            <a:r>
              <a:rPr kumimoji="0" lang="en-US" altLang="en-US" b="0" i="0" u="none" strike="noStrike" cap="none" normalizeH="0" baseline="0" dirty="0" err="1">
                <a:ln>
                  <a:noFill/>
                </a:ln>
                <a:solidFill>
                  <a:schemeClr val="tx1"/>
                </a:solidFill>
                <a:effectLst/>
                <a:latin typeface="Arial" panose="020B0604020202020204" pitchFamily="34" charset="0"/>
              </a:rPr>
              <a:t>l'exemple</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suivant</a:t>
            </a:r>
            <a:r>
              <a:rPr kumimoji="0" lang="en-US" altLang="en-US" b="0" i="0" u="none" strike="noStrike" cap="none" normalizeH="0" baseline="0" dirty="0">
                <a:ln>
                  <a:noFill/>
                </a:ln>
                <a:solidFill>
                  <a:schemeClr val="tx1"/>
                </a:solidFill>
                <a:effectLst/>
                <a:latin typeface="Arial" panose="020B0604020202020204" pitchFamily="34" charset="0"/>
              </a:rPr>
              <a:t>, nous </a:t>
            </a:r>
            <a:r>
              <a:rPr kumimoji="0" lang="en-US" altLang="en-US" b="0" i="0" u="none" strike="noStrike" cap="none" normalizeH="0" baseline="0" dirty="0" err="1">
                <a:ln>
                  <a:noFill/>
                </a:ln>
                <a:solidFill>
                  <a:schemeClr val="tx1"/>
                </a:solidFill>
                <a:effectLst/>
                <a:latin typeface="Arial" panose="020B0604020202020204" pitchFamily="34" charset="0"/>
              </a:rPr>
              <a:t>utilisons</a:t>
            </a:r>
            <a:r>
              <a:rPr kumimoji="0" lang="en-US" altLang="en-US" b="0" i="0" u="none" strike="noStrike" cap="none" normalizeH="0" baseline="0" dirty="0">
                <a:ln>
                  <a:noFill/>
                </a:ln>
                <a:solidFill>
                  <a:schemeClr val="tx1"/>
                </a:solidFill>
                <a:effectLst/>
                <a:latin typeface="Arial" panose="020B0604020202020204" pitchFamily="34" charset="0"/>
              </a:rPr>
              <a:t> le </a:t>
            </a:r>
            <a:r>
              <a:rPr kumimoji="0" lang="en-US" altLang="en-US" b="0" i="0" u="none" strike="noStrike" cap="none" normalizeH="0" baseline="0" dirty="0" err="1">
                <a:ln>
                  <a:noFill/>
                </a:ln>
                <a:solidFill>
                  <a:schemeClr val="tx1"/>
                </a:solidFill>
                <a:effectLst/>
                <a:latin typeface="Arial" panose="020B0604020202020204" pitchFamily="34" charset="0"/>
              </a:rPr>
              <a:t>décorateur</a:t>
            </a:r>
            <a:r>
              <a:rPr kumimoji="0" lang="en-US" altLang="en-US" b="0" i="0" u="none" strike="noStrike" cap="none" normalizeH="0" baseline="0" dirty="0">
                <a:ln>
                  <a:noFill/>
                </a:ln>
                <a:solidFill>
                  <a:schemeClr val="tx1"/>
                </a:solidFill>
                <a:effectLst/>
                <a:latin typeface="Arial" panose="020B0604020202020204" pitchFamily="34" charset="0"/>
              </a:rPr>
              <a:t> @Controller() pour </a:t>
            </a:r>
            <a:r>
              <a:rPr kumimoji="0" lang="en-US" altLang="en-US" b="0" i="0" u="none" strike="noStrike" cap="none" normalizeH="0" baseline="0" dirty="0" err="1">
                <a:ln>
                  <a:noFill/>
                </a:ln>
                <a:solidFill>
                  <a:schemeClr val="tx1"/>
                </a:solidFill>
                <a:effectLst/>
                <a:latin typeface="Arial" panose="020B0604020202020204" pitchFamily="34" charset="0"/>
              </a:rPr>
              <a:t>définir</a:t>
            </a:r>
            <a:r>
              <a:rPr kumimoji="0" lang="en-US" altLang="en-US" b="0" i="0" u="none" strike="noStrike" cap="none" normalizeH="0" baseline="0" dirty="0">
                <a:ln>
                  <a:noFill/>
                </a:ln>
                <a:solidFill>
                  <a:schemeClr val="tx1"/>
                </a:solidFill>
                <a:effectLst/>
                <a:latin typeface="Arial" panose="020B0604020202020204" pitchFamily="34" charset="0"/>
              </a:rPr>
              <a:t> un </a:t>
            </a:r>
            <a:r>
              <a:rPr kumimoji="0" lang="en-US" altLang="en-US" b="0" i="0" u="none" strike="noStrike" cap="none" normalizeH="0" baseline="0" dirty="0" err="1">
                <a:ln>
                  <a:noFill/>
                </a:ln>
                <a:solidFill>
                  <a:schemeClr val="tx1"/>
                </a:solidFill>
                <a:effectLst/>
                <a:latin typeface="Arial" panose="020B0604020202020204" pitchFamily="34" charset="0"/>
              </a:rPr>
              <a:t>contrôleur</a:t>
            </a:r>
            <a:r>
              <a:rPr kumimoji="0" lang="en-US" altLang="en-US" b="0" i="0" u="none" strike="noStrike" cap="none" normalizeH="0" baseline="0" dirty="0">
                <a:ln>
                  <a:noFill/>
                </a:ln>
                <a:solidFill>
                  <a:schemeClr val="tx1"/>
                </a:solidFill>
                <a:effectLst/>
                <a:latin typeface="Arial" panose="020B0604020202020204" pitchFamily="34" charset="0"/>
              </a:rPr>
              <a:t> avec un </a:t>
            </a:r>
            <a:r>
              <a:rPr kumimoji="0" lang="en-US" altLang="en-US" b="0" i="0" u="none" strike="noStrike" cap="none" normalizeH="0" baseline="0" dirty="0" err="1">
                <a:ln>
                  <a:noFill/>
                </a:ln>
                <a:solidFill>
                  <a:schemeClr val="tx1"/>
                </a:solidFill>
                <a:effectLst/>
                <a:latin typeface="Arial" panose="020B0604020202020204" pitchFamily="34" charset="0"/>
              </a:rPr>
              <a:t>préfixe</a:t>
            </a:r>
            <a:r>
              <a:rPr kumimoji="0" lang="en-US" altLang="en-US" b="0" i="0" u="none" strike="noStrike" cap="none" normalizeH="0" baseline="0" dirty="0">
                <a:ln>
                  <a:noFill/>
                </a:ln>
                <a:solidFill>
                  <a:schemeClr val="tx1"/>
                </a:solidFill>
                <a:effectLst/>
                <a:latin typeface="Arial" panose="020B0604020202020204" pitchFamily="34" charset="0"/>
              </a:rPr>
              <a:t> de route </a:t>
            </a:r>
            <a:r>
              <a:rPr kumimoji="0" lang="en-US" altLang="en-US" b="0" i="0" u="none" strike="noStrike" cap="none" normalizeH="0" baseline="0" dirty="0" err="1">
                <a:ln>
                  <a:noFill/>
                </a:ln>
                <a:solidFill>
                  <a:schemeClr val="tx1"/>
                </a:solidFill>
                <a:effectLst/>
                <a:latin typeface="Arial" panose="020B0604020202020204" pitchFamily="34" charset="0"/>
              </a:rPr>
              <a:t>optionnel</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ici</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cats</a:t>
            </a:r>
            <a:r>
              <a:rPr kumimoji="0" lang="en-US" altLang="en-US" b="0" i="0" u="none" strike="noStrike" cap="none" normalizeH="0" baseline="0" dirty="0">
                <a:ln>
                  <a:noFill/>
                </a:ln>
                <a:solidFill>
                  <a:schemeClr val="tx1"/>
                </a:solidFill>
                <a:effectLst/>
                <a:latin typeface="Arial" panose="020B0604020202020204" pitchFamily="34" charset="0"/>
              </a:rPr>
              <a:t>. </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Ce </a:t>
            </a:r>
            <a:r>
              <a:rPr kumimoji="0" lang="en-US" altLang="en-US" b="0" i="0" u="none" strike="noStrike" cap="none" normalizeH="0" baseline="0" dirty="0" err="1">
                <a:ln>
                  <a:noFill/>
                </a:ln>
                <a:solidFill>
                  <a:schemeClr val="tx1"/>
                </a:solidFill>
                <a:effectLst/>
                <a:latin typeface="Arial" panose="020B0604020202020204" pitchFamily="34" charset="0"/>
              </a:rPr>
              <a:t>préfixe</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permet</a:t>
            </a:r>
            <a:r>
              <a:rPr kumimoji="0" lang="en-US" altLang="en-US" b="0" i="0" u="none" strike="noStrike" cap="none" normalizeH="0" baseline="0" dirty="0">
                <a:ln>
                  <a:noFill/>
                </a:ln>
                <a:solidFill>
                  <a:schemeClr val="tx1"/>
                </a:solidFill>
                <a:effectLst/>
                <a:latin typeface="Arial" panose="020B0604020202020204" pitchFamily="34" charset="0"/>
              </a:rPr>
              <a:t> de </a:t>
            </a:r>
            <a:r>
              <a:rPr kumimoji="0" lang="en-US" altLang="en-US" b="0" i="0" u="none" strike="noStrike" cap="none" normalizeH="0" baseline="0" dirty="0" err="1">
                <a:ln>
                  <a:noFill/>
                </a:ln>
                <a:solidFill>
                  <a:schemeClr val="tx1"/>
                </a:solidFill>
                <a:effectLst/>
                <a:latin typeface="Arial" panose="020B0604020202020204" pitchFamily="34" charset="0"/>
              </a:rPr>
              <a:t>regrouper</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facilement</a:t>
            </a:r>
            <a:r>
              <a:rPr kumimoji="0" lang="en-US" altLang="en-US" b="0" i="0" u="none" strike="noStrike" cap="none" normalizeH="0" baseline="0" dirty="0">
                <a:ln>
                  <a:noFill/>
                </a:ln>
                <a:solidFill>
                  <a:schemeClr val="tx1"/>
                </a:solidFill>
                <a:effectLst/>
                <a:latin typeface="Arial" panose="020B0604020202020204" pitchFamily="34" charset="0"/>
              </a:rPr>
              <a:t> des routes </a:t>
            </a:r>
            <a:r>
              <a:rPr kumimoji="0" lang="en-US" altLang="en-US" b="0" i="0" u="none" strike="noStrike" cap="none" normalizeH="0" baseline="0" dirty="0" err="1">
                <a:ln>
                  <a:noFill/>
                </a:ln>
                <a:solidFill>
                  <a:schemeClr val="tx1"/>
                </a:solidFill>
                <a:effectLst/>
                <a:latin typeface="Arial" panose="020B0604020202020204" pitchFamily="34" charset="0"/>
              </a:rPr>
              <a:t>liées</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comme</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celles</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concernant</a:t>
            </a:r>
            <a:r>
              <a:rPr kumimoji="0" lang="en-US" altLang="en-US" b="0" i="0" u="none" strike="noStrike" cap="none" normalizeH="0" baseline="0" dirty="0">
                <a:ln>
                  <a:noFill/>
                </a:ln>
                <a:solidFill>
                  <a:schemeClr val="tx1"/>
                </a:solidFill>
                <a:effectLst/>
                <a:latin typeface="Arial" panose="020B0604020202020204" pitchFamily="34" charset="0"/>
              </a:rPr>
              <a:t> les interactions avec </a:t>
            </a:r>
            <a:r>
              <a:rPr kumimoji="0" lang="en-US" altLang="en-US" b="0" i="0" u="none" strike="noStrike" cap="none" normalizeH="0" baseline="0" dirty="0" err="1">
                <a:ln>
                  <a:noFill/>
                </a:ln>
                <a:solidFill>
                  <a:schemeClr val="tx1"/>
                </a:solidFill>
                <a:effectLst/>
                <a:latin typeface="Arial" panose="020B0604020202020204" pitchFamily="34" charset="0"/>
              </a:rPr>
              <a:t>une</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entité</a:t>
            </a:r>
            <a:r>
              <a:rPr kumimoji="0" lang="en-US" altLang="en-US" b="0" i="0" u="none" strike="noStrike" cap="none" normalizeH="0" baseline="0" dirty="0">
                <a:ln>
                  <a:noFill/>
                </a:ln>
                <a:solidFill>
                  <a:schemeClr val="tx1"/>
                </a:solidFill>
                <a:effectLst/>
                <a:latin typeface="Arial" panose="020B0604020202020204" pitchFamily="34" charset="0"/>
              </a:rPr>
              <a:t> "chat", sous /cats. </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Cela </a:t>
            </a:r>
            <a:r>
              <a:rPr kumimoji="0" lang="en-US" altLang="en-US" b="0" i="0" u="none" strike="noStrike" cap="none" normalizeH="0" baseline="0" dirty="0" err="1">
                <a:ln>
                  <a:noFill/>
                </a:ln>
                <a:solidFill>
                  <a:schemeClr val="tx1"/>
                </a:solidFill>
                <a:effectLst/>
                <a:latin typeface="Arial" panose="020B0604020202020204" pitchFamily="34" charset="0"/>
              </a:rPr>
              <a:t>évite</a:t>
            </a:r>
            <a:r>
              <a:rPr kumimoji="0" lang="en-US" altLang="en-US" b="0" i="0" u="none" strike="noStrike" cap="none" normalizeH="0" baseline="0" dirty="0">
                <a:ln>
                  <a:noFill/>
                </a:ln>
                <a:solidFill>
                  <a:schemeClr val="tx1"/>
                </a:solidFill>
                <a:effectLst/>
                <a:latin typeface="Arial" panose="020B0604020202020204" pitchFamily="34" charset="0"/>
              </a:rPr>
              <a:t> de </a:t>
            </a:r>
            <a:r>
              <a:rPr kumimoji="0" lang="en-US" altLang="en-US" b="0" i="0" u="none" strike="noStrike" cap="none" normalizeH="0" baseline="0" dirty="0" err="1">
                <a:ln>
                  <a:noFill/>
                </a:ln>
                <a:solidFill>
                  <a:schemeClr val="tx1"/>
                </a:solidFill>
                <a:effectLst/>
                <a:latin typeface="Arial" panose="020B0604020202020204" pitchFamily="34" charset="0"/>
              </a:rPr>
              <a:t>répéter</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cette</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partie</a:t>
            </a:r>
            <a:r>
              <a:rPr kumimoji="0" lang="en-US" altLang="en-US" b="0" i="0" u="none" strike="noStrike" cap="none" normalizeH="0" baseline="0" dirty="0">
                <a:ln>
                  <a:noFill/>
                </a:ln>
                <a:solidFill>
                  <a:schemeClr val="tx1"/>
                </a:solidFill>
                <a:effectLst/>
                <a:latin typeface="Arial" panose="020B0604020202020204" pitchFamily="34" charset="0"/>
              </a:rPr>
              <a:t> du chemin pour </a:t>
            </a:r>
            <a:r>
              <a:rPr kumimoji="0" lang="en-US" altLang="en-US" b="0" i="0" u="none" strike="noStrike" cap="none" normalizeH="0" baseline="0" dirty="0" err="1">
                <a:ln>
                  <a:noFill/>
                </a:ln>
                <a:solidFill>
                  <a:schemeClr val="tx1"/>
                </a:solidFill>
                <a:effectLst/>
                <a:latin typeface="Arial" panose="020B0604020202020204" pitchFamily="34" charset="0"/>
              </a:rPr>
              <a:t>chaque</a:t>
            </a:r>
            <a:r>
              <a:rPr kumimoji="0" lang="en-US" altLang="en-US" b="0" i="0" u="none" strike="noStrike" cap="none" normalizeH="0" baseline="0" dirty="0">
                <a:ln>
                  <a:noFill/>
                </a:ln>
                <a:solidFill>
                  <a:schemeClr val="tx1"/>
                </a:solidFill>
                <a:effectLst/>
                <a:latin typeface="Arial" panose="020B0604020202020204" pitchFamily="34" charset="0"/>
              </a:rPr>
              <a:t> route </a:t>
            </a:r>
            <a:r>
              <a:rPr kumimoji="0" lang="en-US" altLang="en-US" b="0" i="0" u="none" strike="noStrike" cap="none" normalizeH="0" baseline="0" dirty="0" err="1">
                <a:ln>
                  <a:noFill/>
                </a:ln>
                <a:solidFill>
                  <a:schemeClr val="tx1"/>
                </a:solidFill>
                <a:effectLst/>
                <a:latin typeface="Arial" panose="020B0604020202020204" pitchFamily="34" charset="0"/>
              </a:rPr>
              <a:t>définie</a:t>
            </a:r>
            <a:r>
              <a:rPr kumimoji="0" lang="en-US" altLang="en-US" b="0" i="0" u="none" strike="noStrike" cap="none" normalizeH="0" baseline="0" dirty="0">
                <a:ln>
                  <a:noFill/>
                </a:ln>
                <a:solidFill>
                  <a:schemeClr val="tx1"/>
                </a:solidFill>
                <a:effectLst/>
                <a:latin typeface="Arial" panose="020B0604020202020204" pitchFamily="34" charset="0"/>
              </a:rPr>
              <a:t> dans le </a:t>
            </a:r>
            <a:r>
              <a:rPr kumimoji="0" lang="en-US" altLang="en-US" b="0" i="0" u="none" strike="noStrike" cap="none" normalizeH="0" baseline="0" dirty="0" err="1">
                <a:ln>
                  <a:noFill/>
                </a:ln>
                <a:solidFill>
                  <a:schemeClr val="tx1"/>
                </a:solidFill>
                <a:effectLst/>
                <a:latin typeface="Arial" panose="020B0604020202020204" pitchFamily="34" charset="0"/>
              </a:rPr>
              <a:t>contrôleur</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rendant</a:t>
            </a:r>
            <a:r>
              <a:rPr kumimoji="0" lang="en-US" altLang="en-US" b="0" i="0" u="none" strike="noStrike" cap="none" normalizeH="0" baseline="0" dirty="0">
                <a:ln>
                  <a:noFill/>
                </a:ln>
                <a:solidFill>
                  <a:schemeClr val="tx1"/>
                </a:solidFill>
                <a:effectLst/>
                <a:latin typeface="Arial" panose="020B0604020202020204" pitchFamily="34" charset="0"/>
              </a:rPr>
              <a:t> le code plus </a:t>
            </a:r>
            <a:r>
              <a:rPr kumimoji="0" lang="en-US" altLang="en-US" b="0" i="0" u="none" strike="noStrike" cap="none" normalizeH="0" baseline="0" dirty="0" err="1">
                <a:ln>
                  <a:noFill/>
                </a:ln>
                <a:solidFill>
                  <a:schemeClr val="tx1"/>
                </a:solidFill>
                <a:effectLst/>
                <a:latin typeface="Arial" panose="020B0604020202020204" pitchFamily="34" charset="0"/>
              </a:rPr>
              <a:t>concis</a:t>
            </a:r>
            <a:r>
              <a:rPr kumimoji="0" lang="en-US" altLang="en-US" b="0" i="0" u="none" strike="noStrike" cap="none" normalizeH="0" baseline="0" dirty="0">
                <a:ln>
                  <a:noFill/>
                </a:ln>
                <a:solidFill>
                  <a:schemeClr val="tx1"/>
                </a:solidFill>
                <a:effectLst/>
                <a:latin typeface="Arial" panose="020B0604020202020204" pitchFamily="34" charset="0"/>
              </a:rPr>
              <a:t> et </a:t>
            </a:r>
            <a:r>
              <a:rPr kumimoji="0" lang="en-US" altLang="en-US" b="0" i="0" u="none" strike="noStrike" cap="none" normalizeH="0" baseline="0" dirty="0" err="1">
                <a:ln>
                  <a:noFill/>
                </a:ln>
                <a:solidFill>
                  <a:schemeClr val="tx1"/>
                </a:solidFill>
                <a:effectLst/>
                <a:latin typeface="Arial" panose="020B0604020202020204" pitchFamily="34" charset="0"/>
              </a:rPr>
              <a:t>maintenable</a:t>
            </a:r>
            <a:r>
              <a:rPr kumimoji="0" lang="en-US" altLang="en-US"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4111732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2"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64" name="Google Shape;64;p2"/>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65" name="Google Shape;65;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FR" sz="1100" b="1"/>
              <a:t>18</a:t>
            </a:fld>
            <a:endParaRPr sz="1100" b="1" dirty="0"/>
          </a:p>
        </p:txBody>
      </p:sp>
      <p:sp>
        <p:nvSpPr>
          <p:cNvPr id="67" name="Google Shape;67;p2"/>
          <p:cNvSpPr txBox="1"/>
          <p:nvPr/>
        </p:nvSpPr>
        <p:spPr>
          <a:xfrm>
            <a:off x="857250" y="27050"/>
            <a:ext cx="39738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800" b="1" i="0" u="none" strike="noStrike" cap="none" dirty="0">
                <a:solidFill>
                  <a:srgbClr val="E20B0B"/>
                </a:solidFill>
                <a:latin typeface="Arial" panose="020B0604020202020204" pitchFamily="34" charset="0"/>
                <a:sym typeface="Arial"/>
              </a:rPr>
              <a:t>Data Transfer Object (DTO)</a:t>
            </a:r>
            <a:endParaRPr lang="fr-FR" sz="1800" b="0" i="0" u="none" strike="noStrike" cap="none" dirty="0">
              <a:solidFill>
                <a:srgbClr val="000000"/>
              </a:solidFill>
              <a:latin typeface="Arial" panose="020B0604020202020204" pitchFamily="34" charset="0"/>
              <a:sym typeface="Arial"/>
            </a:endParaRPr>
          </a:p>
        </p:txBody>
      </p:sp>
      <p:pic>
        <p:nvPicPr>
          <p:cNvPr id="7" name="Picture 6">
            <a:extLst>
              <a:ext uri="{FF2B5EF4-FFF2-40B4-BE49-F238E27FC236}">
                <a16:creationId xmlns:a16="http://schemas.microsoft.com/office/drawing/2014/main" id="{62DC5643-9773-760C-FEDB-F608460D6B94}"/>
              </a:ext>
            </a:extLst>
          </p:cNvPr>
          <p:cNvPicPr>
            <a:picLocks noChangeAspect="1"/>
          </p:cNvPicPr>
          <p:nvPr/>
        </p:nvPicPr>
        <p:blipFill>
          <a:blip r:embed="rId4"/>
          <a:stretch>
            <a:fillRect/>
          </a:stretch>
        </p:blipFill>
        <p:spPr>
          <a:xfrm>
            <a:off x="1043245" y="1034564"/>
            <a:ext cx="4444144" cy="1287098"/>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9E22C226-51B6-FFBD-02A7-C39E88F45803}"/>
              </a:ext>
            </a:extLst>
          </p:cNvPr>
          <p:cNvSpPr txBox="1"/>
          <p:nvPr/>
        </p:nvSpPr>
        <p:spPr>
          <a:xfrm>
            <a:off x="753650" y="2769395"/>
            <a:ext cx="7718808" cy="1668214"/>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Description des DTO (Data Transfer Object)</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Un </a:t>
            </a:r>
            <a:r>
              <a:rPr kumimoji="0" lang="en-US" altLang="en-US" b="1" i="0" u="none" strike="noStrike" cap="none" normalizeH="0" baseline="0" dirty="0">
                <a:ln>
                  <a:noFill/>
                </a:ln>
                <a:solidFill>
                  <a:schemeClr val="tx1"/>
                </a:solidFill>
                <a:effectLst/>
                <a:latin typeface="Arial" panose="020B0604020202020204" pitchFamily="34" charset="0"/>
              </a:rPr>
              <a:t>DTO (Data Transfer Object)</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est</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une</a:t>
            </a:r>
            <a:r>
              <a:rPr kumimoji="0" lang="en-US" altLang="en-US" b="0" i="0" u="none" strike="noStrike" cap="none" normalizeH="0" baseline="0" dirty="0">
                <a:ln>
                  <a:noFill/>
                </a:ln>
                <a:solidFill>
                  <a:schemeClr val="tx1"/>
                </a:solidFill>
                <a:effectLst/>
                <a:latin typeface="Arial" panose="020B0604020202020204" pitchFamily="34" charset="0"/>
              </a:rPr>
              <a:t> structure de données </a:t>
            </a:r>
            <a:r>
              <a:rPr kumimoji="0" lang="en-US" altLang="en-US" b="0" i="0" u="none" strike="noStrike" cap="none" normalizeH="0" baseline="0" dirty="0" err="1">
                <a:ln>
                  <a:noFill/>
                </a:ln>
                <a:solidFill>
                  <a:schemeClr val="tx1"/>
                </a:solidFill>
                <a:effectLst/>
                <a:latin typeface="Arial" panose="020B0604020202020204" pitchFamily="34" charset="0"/>
              </a:rPr>
              <a:t>utilisée</a:t>
            </a:r>
            <a:r>
              <a:rPr kumimoji="0" lang="en-US" altLang="en-US" b="0" i="0" u="none" strike="noStrike" cap="none" normalizeH="0" baseline="0" dirty="0">
                <a:ln>
                  <a:noFill/>
                </a:ln>
                <a:solidFill>
                  <a:schemeClr val="tx1"/>
                </a:solidFill>
                <a:effectLst/>
                <a:latin typeface="Arial" panose="020B0604020202020204" pitchFamily="34" charset="0"/>
              </a:rPr>
              <a:t> pour </a:t>
            </a:r>
            <a:r>
              <a:rPr kumimoji="0" lang="en-US" altLang="en-US" b="0" i="0" u="none" strike="noStrike" cap="none" normalizeH="0" baseline="0" dirty="0" err="1">
                <a:ln>
                  <a:noFill/>
                </a:ln>
                <a:solidFill>
                  <a:schemeClr val="tx1"/>
                </a:solidFill>
                <a:effectLst/>
                <a:latin typeface="Arial" panose="020B0604020202020204" pitchFamily="34" charset="0"/>
              </a:rPr>
              <a:t>transférer</a:t>
            </a:r>
            <a:r>
              <a:rPr kumimoji="0" lang="en-US" altLang="en-US" b="0" i="0" u="none" strike="noStrike" cap="none" normalizeH="0" baseline="0" dirty="0">
                <a:ln>
                  <a:noFill/>
                </a:ln>
                <a:solidFill>
                  <a:schemeClr val="tx1"/>
                </a:solidFill>
                <a:effectLst/>
                <a:latin typeface="Arial" panose="020B0604020202020204" pitchFamily="34" charset="0"/>
              </a:rPr>
              <a:t> des </a:t>
            </a:r>
            <a:r>
              <a:rPr kumimoji="0" lang="en-US" altLang="en-US" b="0" i="0" u="none" strike="noStrike" cap="none" normalizeH="0" baseline="0" dirty="0" err="1">
                <a:ln>
                  <a:noFill/>
                </a:ln>
                <a:solidFill>
                  <a:schemeClr val="tx1"/>
                </a:solidFill>
                <a:effectLst/>
                <a:latin typeface="Arial" panose="020B0604020202020204" pitchFamily="34" charset="0"/>
              </a:rPr>
              <a:t>informations</a:t>
            </a:r>
            <a:r>
              <a:rPr kumimoji="0" lang="en-US" altLang="en-US" b="0" i="0" u="none" strike="noStrike" cap="none" normalizeH="0" baseline="0" dirty="0">
                <a:ln>
                  <a:noFill/>
                </a:ln>
                <a:solidFill>
                  <a:schemeClr val="tx1"/>
                </a:solidFill>
                <a:effectLst/>
                <a:latin typeface="Arial" panose="020B0604020202020204" pitchFamily="34" charset="0"/>
              </a:rPr>
              <a:t> entre les </a:t>
            </a:r>
            <a:r>
              <a:rPr kumimoji="0" lang="en-US" altLang="en-US" b="0" i="0" u="none" strike="noStrike" cap="none" normalizeH="0" baseline="0" dirty="0" err="1">
                <a:ln>
                  <a:noFill/>
                </a:ln>
                <a:solidFill>
                  <a:schemeClr val="tx1"/>
                </a:solidFill>
                <a:effectLst/>
                <a:latin typeface="Arial" panose="020B0604020202020204" pitchFamily="34" charset="0"/>
              </a:rPr>
              <a:t>différentes</a:t>
            </a:r>
            <a:r>
              <a:rPr kumimoji="0" lang="en-US" altLang="en-US" b="0" i="0" u="none" strike="noStrike" cap="none" normalizeH="0" baseline="0" dirty="0">
                <a:ln>
                  <a:noFill/>
                </a:ln>
                <a:solidFill>
                  <a:schemeClr val="tx1"/>
                </a:solidFill>
                <a:effectLst/>
                <a:latin typeface="Arial" panose="020B0604020202020204" pitchFamily="34" charset="0"/>
              </a:rPr>
              <a:t> couches </a:t>
            </a:r>
            <a:r>
              <a:rPr kumimoji="0" lang="en-US" altLang="en-US" b="0" i="0" u="none" strike="noStrike" cap="none" normalizeH="0" baseline="0" dirty="0" err="1">
                <a:ln>
                  <a:noFill/>
                </a:ln>
                <a:solidFill>
                  <a:schemeClr val="tx1"/>
                </a:solidFill>
                <a:effectLst/>
                <a:latin typeface="Arial" panose="020B0604020202020204" pitchFamily="34" charset="0"/>
              </a:rPr>
              <a:t>d'une</a:t>
            </a:r>
            <a:r>
              <a:rPr kumimoji="0" lang="en-US" altLang="en-US" b="0" i="0" u="none" strike="noStrike" cap="none" normalizeH="0" baseline="0" dirty="0">
                <a:ln>
                  <a:noFill/>
                </a:ln>
                <a:solidFill>
                  <a:schemeClr val="tx1"/>
                </a:solidFill>
                <a:effectLst/>
                <a:latin typeface="Arial" panose="020B0604020202020204" pitchFamily="34" charset="0"/>
              </a:rPr>
              <a:t> application, </a:t>
            </a:r>
            <a:r>
              <a:rPr kumimoji="0" lang="en-US" altLang="en-US" b="0" i="0" u="none" strike="noStrike" cap="none" normalizeH="0" baseline="0" dirty="0" err="1">
                <a:ln>
                  <a:noFill/>
                </a:ln>
                <a:solidFill>
                  <a:schemeClr val="tx1"/>
                </a:solidFill>
                <a:effectLst/>
                <a:latin typeface="Arial" panose="020B0604020202020204" pitchFamily="34" charset="0"/>
              </a:rPr>
              <a:t>souvent</a:t>
            </a:r>
            <a:r>
              <a:rPr kumimoji="0" lang="en-US" altLang="en-US" b="0" i="0" u="none" strike="noStrike" cap="none" normalizeH="0" baseline="0" dirty="0">
                <a:ln>
                  <a:noFill/>
                </a:ln>
                <a:solidFill>
                  <a:schemeClr val="tx1"/>
                </a:solidFill>
                <a:effectLst/>
                <a:latin typeface="Arial" panose="020B0604020202020204" pitchFamily="34" charset="0"/>
              </a:rPr>
              <a:t> entre le client et le </a:t>
            </a:r>
            <a:r>
              <a:rPr kumimoji="0" lang="en-US" altLang="en-US" b="0" i="0" u="none" strike="noStrike" cap="none" normalizeH="0" baseline="0" dirty="0" err="1">
                <a:ln>
                  <a:noFill/>
                </a:ln>
                <a:solidFill>
                  <a:schemeClr val="tx1"/>
                </a:solidFill>
                <a:effectLst/>
                <a:latin typeface="Arial" panose="020B0604020202020204" pitchFamily="34" charset="0"/>
              </a:rPr>
              <a:t>serveur</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ou</a:t>
            </a:r>
            <a:r>
              <a:rPr kumimoji="0" lang="en-US" altLang="en-US" b="0" i="0" u="none" strike="noStrike" cap="none" normalizeH="0" baseline="0" dirty="0">
                <a:ln>
                  <a:noFill/>
                </a:ln>
                <a:solidFill>
                  <a:schemeClr val="tx1"/>
                </a:solidFill>
                <a:effectLst/>
                <a:latin typeface="Arial" panose="020B0604020202020204" pitchFamily="34" charset="0"/>
              </a:rPr>
              <a:t> entre le </a:t>
            </a:r>
            <a:r>
              <a:rPr kumimoji="0" lang="en-US" altLang="en-US" b="0" i="0" u="none" strike="noStrike" cap="none" normalizeH="0" baseline="0" dirty="0" err="1">
                <a:ln>
                  <a:noFill/>
                </a:ln>
                <a:solidFill>
                  <a:schemeClr val="tx1"/>
                </a:solidFill>
                <a:effectLst/>
                <a:latin typeface="Arial" panose="020B0604020202020204" pitchFamily="34" charset="0"/>
              </a:rPr>
              <a:t>serveur</a:t>
            </a:r>
            <a:r>
              <a:rPr kumimoji="0" lang="en-US" altLang="en-US" b="0" i="0" u="none" strike="noStrike" cap="none" normalizeH="0" baseline="0" dirty="0">
                <a:ln>
                  <a:noFill/>
                </a:ln>
                <a:solidFill>
                  <a:schemeClr val="tx1"/>
                </a:solidFill>
                <a:effectLst/>
                <a:latin typeface="Arial" panose="020B0604020202020204" pitchFamily="34" charset="0"/>
              </a:rPr>
              <a:t> et la base de données. Les DTO </a:t>
            </a:r>
            <a:r>
              <a:rPr kumimoji="0" lang="en-US" altLang="en-US" b="0" i="0" u="none" strike="noStrike" cap="none" normalizeH="0" baseline="0" dirty="0" err="1">
                <a:ln>
                  <a:noFill/>
                </a:ln>
                <a:solidFill>
                  <a:schemeClr val="tx1"/>
                </a:solidFill>
                <a:effectLst/>
                <a:latin typeface="Arial" panose="020B0604020202020204" pitchFamily="34" charset="0"/>
              </a:rPr>
              <a:t>encapsulent</a:t>
            </a:r>
            <a:r>
              <a:rPr kumimoji="0" lang="en-US" altLang="en-US" b="0" i="0" u="none" strike="noStrike" cap="none" normalizeH="0" baseline="0" dirty="0">
                <a:ln>
                  <a:noFill/>
                </a:ln>
                <a:solidFill>
                  <a:schemeClr val="tx1"/>
                </a:solidFill>
                <a:effectLst/>
                <a:latin typeface="Arial" panose="020B0604020202020204" pitchFamily="34" charset="0"/>
              </a:rPr>
              <a:t> les données des </a:t>
            </a:r>
            <a:r>
              <a:rPr kumimoji="0" lang="en-US" altLang="en-US" b="0" i="0" u="none" strike="noStrike" cap="none" normalizeH="0" baseline="0" dirty="0" err="1">
                <a:ln>
                  <a:noFill/>
                </a:ln>
                <a:solidFill>
                  <a:schemeClr val="tx1"/>
                </a:solidFill>
                <a:effectLst/>
                <a:latin typeface="Arial" panose="020B0604020202020204" pitchFamily="34" charset="0"/>
              </a:rPr>
              <a:t>requêtes</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ou</a:t>
            </a:r>
            <a:r>
              <a:rPr kumimoji="0" lang="en-US" altLang="en-US" b="0" i="0" u="none" strike="noStrike" cap="none" normalizeH="0" baseline="0" dirty="0">
                <a:ln>
                  <a:noFill/>
                </a:ln>
                <a:solidFill>
                  <a:schemeClr val="tx1"/>
                </a:solidFill>
                <a:effectLst/>
                <a:latin typeface="Arial" panose="020B0604020202020204" pitchFamily="34" charset="0"/>
              </a:rPr>
              <a:t> des </a:t>
            </a:r>
            <a:r>
              <a:rPr kumimoji="0" lang="en-US" altLang="en-US" b="0" i="0" u="none" strike="noStrike" cap="none" normalizeH="0" baseline="0" dirty="0" err="1">
                <a:ln>
                  <a:noFill/>
                </a:ln>
                <a:solidFill>
                  <a:schemeClr val="tx1"/>
                </a:solidFill>
                <a:effectLst/>
                <a:latin typeface="Arial" panose="020B0604020202020204" pitchFamily="34" charset="0"/>
              </a:rPr>
              <a:t>réponses</a:t>
            </a:r>
            <a:r>
              <a:rPr kumimoji="0" lang="en-US" altLang="en-US" b="0" i="0" u="none" strike="noStrike" cap="none" normalizeH="0" baseline="0" dirty="0">
                <a:ln>
                  <a:noFill/>
                </a:ln>
                <a:solidFill>
                  <a:schemeClr val="tx1"/>
                </a:solidFill>
                <a:effectLst/>
                <a:latin typeface="Arial" panose="020B0604020202020204" pitchFamily="34" charset="0"/>
              </a:rPr>
              <a:t> et </a:t>
            </a:r>
            <a:r>
              <a:rPr kumimoji="0" lang="en-US" altLang="en-US" b="0" i="0" u="none" strike="noStrike" cap="none" normalizeH="0" baseline="0" dirty="0" err="1">
                <a:ln>
                  <a:noFill/>
                </a:ln>
                <a:solidFill>
                  <a:schemeClr val="tx1"/>
                </a:solidFill>
                <a:effectLst/>
                <a:latin typeface="Arial" panose="020B0604020202020204" pitchFamily="34" charset="0"/>
              </a:rPr>
              <a:t>permettent</a:t>
            </a:r>
            <a:r>
              <a:rPr kumimoji="0" lang="en-US" altLang="en-US" b="0" i="0" u="none" strike="noStrike" cap="none" normalizeH="0" baseline="0" dirty="0">
                <a:ln>
                  <a:noFill/>
                </a:ln>
                <a:solidFill>
                  <a:schemeClr val="tx1"/>
                </a:solidFill>
                <a:effectLst/>
                <a:latin typeface="Arial" panose="020B0604020202020204" pitchFamily="34" charset="0"/>
              </a:rPr>
              <a:t> de </a:t>
            </a:r>
            <a:r>
              <a:rPr kumimoji="0" lang="en-US" altLang="en-US" b="0" i="0" u="none" strike="noStrike" cap="none" normalizeH="0" baseline="0" dirty="0" err="1">
                <a:ln>
                  <a:noFill/>
                </a:ln>
                <a:solidFill>
                  <a:schemeClr val="tx1"/>
                </a:solidFill>
                <a:effectLst/>
                <a:latin typeface="Arial" panose="020B0604020202020204" pitchFamily="34" charset="0"/>
              </a:rPr>
              <a:t>valider</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ces</a:t>
            </a:r>
            <a:r>
              <a:rPr kumimoji="0" lang="en-US" altLang="en-US" b="0" i="0" u="none" strike="noStrike" cap="none" normalizeH="0" baseline="0" dirty="0">
                <a:ln>
                  <a:noFill/>
                </a:ln>
                <a:solidFill>
                  <a:schemeClr val="tx1"/>
                </a:solidFill>
                <a:effectLst/>
                <a:latin typeface="Arial" panose="020B0604020202020204" pitchFamily="34" charset="0"/>
              </a:rPr>
              <a:t> données </a:t>
            </a:r>
            <a:r>
              <a:rPr kumimoji="0" lang="en-US" altLang="en-US" b="0" i="0" u="none" strike="noStrike" cap="none" normalizeH="0" baseline="0" dirty="0" err="1">
                <a:ln>
                  <a:noFill/>
                </a:ln>
                <a:solidFill>
                  <a:schemeClr val="tx1"/>
                </a:solidFill>
                <a:effectLst/>
                <a:latin typeface="Arial" panose="020B0604020202020204" pitchFamily="34" charset="0"/>
              </a:rPr>
              <a:t>avant</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leur</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traitement</a:t>
            </a:r>
            <a:r>
              <a:rPr kumimoji="0" lang="en-US" altLang="en-US" b="0" i="0" u="none" strike="noStrike" cap="none" normalizeH="0" baseline="0" dirty="0">
                <a:ln>
                  <a:noFill/>
                </a:ln>
                <a:solidFill>
                  <a:schemeClr val="tx1"/>
                </a:solidFill>
                <a:effectLst/>
                <a:latin typeface="Arial" panose="020B0604020202020204" pitchFamily="34" charset="0"/>
              </a:rPr>
              <a:t>.</a:t>
            </a:r>
          </a:p>
        </p:txBody>
      </p:sp>
      <p:pic>
        <p:nvPicPr>
          <p:cNvPr id="2" name="Picture 1">
            <a:extLst>
              <a:ext uri="{FF2B5EF4-FFF2-40B4-BE49-F238E27FC236}">
                <a16:creationId xmlns:a16="http://schemas.microsoft.com/office/drawing/2014/main" id="{5C814687-BD93-DB2B-A8C4-18BF37A0970F}"/>
              </a:ext>
            </a:extLst>
          </p:cNvPr>
          <p:cNvPicPr>
            <a:picLocks noChangeAspect="1"/>
          </p:cNvPicPr>
          <p:nvPr/>
        </p:nvPicPr>
        <p:blipFill>
          <a:blip r:embed="rId5"/>
          <a:srcRect l="813" t="4851" r="1509" b="8810"/>
          <a:stretch/>
        </p:blipFill>
        <p:spPr>
          <a:xfrm>
            <a:off x="3309257" y="1734710"/>
            <a:ext cx="5317808" cy="7551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6142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2"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64" name="Google Shape;64;p2"/>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65" name="Google Shape;65;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FR" sz="1100" b="1"/>
              <a:t>19</a:t>
            </a:fld>
            <a:endParaRPr sz="1100" b="1" dirty="0"/>
          </a:p>
        </p:txBody>
      </p:sp>
      <p:sp>
        <p:nvSpPr>
          <p:cNvPr id="6" name="Rectangle 2">
            <a:extLst>
              <a:ext uri="{FF2B5EF4-FFF2-40B4-BE49-F238E27FC236}">
                <a16:creationId xmlns:a16="http://schemas.microsoft.com/office/drawing/2014/main" id="{9A599CC2-D6EB-EEF5-F2E9-24A4E4EF0F31}"/>
              </a:ext>
            </a:extLst>
          </p:cNvPr>
          <p:cNvSpPr>
            <a:spLocks noChangeArrowheads="1"/>
          </p:cNvSpPr>
          <p:nvPr/>
        </p:nvSpPr>
        <p:spPr bwMode="auto">
          <a:xfrm>
            <a:off x="673028" y="806754"/>
            <a:ext cx="7899686" cy="3930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1" i="0" u="sng" strike="noStrike" cap="none" normalizeH="0" baseline="0" dirty="0" err="1">
                <a:ln>
                  <a:noFill/>
                </a:ln>
                <a:solidFill>
                  <a:schemeClr val="tx1"/>
                </a:solidFill>
                <a:effectLst/>
                <a:latin typeface="Arial" panose="020B0604020202020204" pitchFamily="34" charset="0"/>
              </a:rPr>
              <a:t>Caractéristiques</a:t>
            </a:r>
            <a:r>
              <a:rPr kumimoji="0" lang="en-US" altLang="en-US" b="1" i="0" u="sng" strike="noStrike" cap="none" normalizeH="0" baseline="0" dirty="0">
                <a:ln>
                  <a:noFill/>
                </a:ln>
                <a:solidFill>
                  <a:schemeClr val="tx1"/>
                </a:solidFill>
                <a:effectLst/>
                <a:latin typeface="Arial" panose="020B0604020202020204" pitchFamily="34" charset="0"/>
              </a:rPr>
              <a:t> des DTO :</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Encapsulation des Données :</a:t>
            </a:r>
            <a:r>
              <a:rPr kumimoji="0" lang="en-US" altLang="en-US" b="0" i="0" u="none" strike="noStrike" cap="none" normalizeH="0" baseline="0" dirty="0">
                <a:ln>
                  <a:noFill/>
                </a:ln>
                <a:solidFill>
                  <a:schemeClr val="tx1"/>
                </a:solidFill>
                <a:effectLst/>
                <a:latin typeface="Arial" panose="020B0604020202020204" pitchFamily="34" charset="0"/>
              </a:rPr>
              <a:t> Les DTO </a:t>
            </a:r>
            <a:r>
              <a:rPr kumimoji="0" lang="en-US" altLang="en-US" b="0" i="0" u="none" strike="noStrike" cap="none" normalizeH="0" baseline="0" dirty="0" err="1">
                <a:ln>
                  <a:noFill/>
                </a:ln>
                <a:solidFill>
                  <a:schemeClr val="tx1"/>
                </a:solidFill>
                <a:effectLst/>
                <a:latin typeface="Arial" panose="020B0604020202020204" pitchFamily="34" charset="0"/>
              </a:rPr>
              <a:t>regroupent</a:t>
            </a:r>
            <a:r>
              <a:rPr kumimoji="0" lang="en-US" altLang="en-US" b="0" i="0" u="none" strike="noStrike" cap="none" normalizeH="0" baseline="0" dirty="0">
                <a:ln>
                  <a:noFill/>
                </a:ln>
                <a:solidFill>
                  <a:schemeClr val="tx1"/>
                </a:solidFill>
                <a:effectLst/>
                <a:latin typeface="Arial" panose="020B0604020202020204" pitchFamily="34" charset="0"/>
              </a:rPr>
              <a:t> les </a:t>
            </a:r>
            <a:r>
              <a:rPr kumimoji="0" lang="en-US" altLang="en-US" b="0" i="0" u="none" strike="noStrike" cap="none" normalizeH="0" baseline="0" dirty="0" err="1">
                <a:ln>
                  <a:noFill/>
                </a:ln>
                <a:solidFill>
                  <a:schemeClr val="tx1"/>
                </a:solidFill>
                <a:effectLst/>
                <a:latin typeface="Arial" panose="020B0604020202020204" pitchFamily="34" charset="0"/>
              </a:rPr>
              <a:t>informations</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nécessaires</a:t>
            </a:r>
            <a:r>
              <a:rPr kumimoji="0" lang="en-US" altLang="en-US" b="0" i="0" u="none" strike="noStrike" cap="none" normalizeH="0" baseline="0" dirty="0">
                <a:ln>
                  <a:noFill/>
                </a:ln>
                <a:solidFill>
                  <a:schemeClr val="tx1"/>
                </a:solidFill>
                <a:effectLst/>
                <a:latin typeface="Arial" panose="020B0604020202020204" pitchFamily="34" charset="0"/>
              </a:rPr>
              <a:t> pour </a:t>
            </a:r>
            <a:r>
              <a:rPr kumimoji="0" lang="en-US" altLang="en-US" b="0" i="0" u="none" strike="noStrike" cap="none" normalizeH="0" baseline="0" dirty="0" err="1">
                <a:ln>
                  <a:noFill/>
                </a:ln>
                <a:solidFill>
                  <a:schemeClr val="tx1"/>
                </a:solidFill>
                <a:effectLst/>
                <a:latin typeface="Arial" panose="020B0604020202020204" pitchFamily="34" charset="0"/>
              </a:rPr>
              <a:t>une</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opération</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spécifique</a:t>
            </a:r>
            <a:r>
              <a:rPr kumimoji="0" lang="en-US" altLang="en-US" b="0" i="0" u="none" strike="noStrike" cap="none" normalizeH="0" baseline="0" dirty="0">
                <a:ln>
                  <a:noFill/>
                </a:ln>
                <a:solidFill>
                  <a:schemeClr val="tx1"/>
                </a:solidFill>
                <a:effectLst/>
                <a:latin typeface="Arial" panose="020B0604020202020204" pitchFamily="34" charset="0"/>
              </a:rPr>
              <a:t> dans </a:t>
            </a:r>
            <a:r>
              <a:rPr kumimoji="0" lang="en-US" altLang="en-US" b="0" i="0" u="none" strike="noStrike" cap="none" normalizeH="0" baseline="0" dirty="0" err="1">
                <a:ln>
                  <a:noFill/>
                </a:ln>
                <a:solidFill>
                  <a:schemeClr val="tx1"/>
                </a:solidFill>
                <a:effectLst/>
                <a:latin typeface="Arial" panose="020B0604020202020204" pitchFamily="34" charset="0"/>
              </a:rPr>
              <a:t>une</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seule</a:t>
            </a:r>
            <a:r>
              <a:rPr kumimoji="0" lang="en-US" altLang="en-US" b="0" i="0" u="none" strike="noStrike" cap="none" normalizeH="0" baseline="0" dirty="0">
                <a:ln>
                  <a:noFill/>
                </a:ln>
                <a:solidFill>
                  <a:schemeClr val="tx1"/>
                </a:solidFill>
                <a:effectLst/>
                <a:latin typeface="Arial" panose="020B0604020202020204" pitchFamily="34" charset="0"/>
              </a:rPr>
              <a:t> structure, </a:t>
            </a:r>
            <a:r>
              <a:rPr kumimoji="0" lang="en-US" altLang="en-US" b="0" i="0" u="none" strike="noStrike" cap="none" normalizeH="0" baseline="0" dirty="0" err="1">
                <a:ln>
                  <a:noFill/>
                </a:ln>
                <a:solidFill>
                  <a:schemeClr val="tx1"/>
                </a:solidFill>
                <a:effectLst/>
                <a:latin typeface="Arial" panose="020B0604020202020204" pitchFamily="34" charset="0"/>
              </a:rPr>
              <a:t>facilitant</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ainsi</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leur</a:t>
            </a:r>
            <a:r>
              <a:rPr kumimoji="0" lang="en-US" altLang="en-US" b="0" i="0" u="none" strike="noStrike" cap="none" normalizeH="0" baseline="0" dirty="0">
                <a:ln>
                  <a:noFill/>
                </a:ln>
                <a:solidFill>
                  <a:schemeClr val="tx1"/>
                </a:solidFill>
                <a:effectLst/>
                <a:latin typeface="Arial" panose="020B0604020202020204" pitchFamily="34" charset="0"/>
              </a:rPr>
              <a:t> manipulation et </a:t>
            </a:r>
            <a:r>
              <a:rPr kumimoji="0" lang="en-US" altLang="en-US" b="0" i="0" u="none" strike="noStrike" cap="none" normalizeH="0" baseline="0" dirty="0" err="1">
                <a:ln>
                  <a:noFill/>
                </a:ln>
                <a:solidFill>
                  <a:schemeClr val="tx1"/>
                </a:solidFill>
                <a:effectLst/>
                <a:latin typeface="Arial" panose="020B0604020202020204" pitchFamily="34" charset="0"/>
              </a:rPr>
              <a:t>leur</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transfert</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Validation :</a:t>
            </a:r>
            <a:r>
              <a:rPr kumimoji="0" lang="en-US" altLang="en-US" b="0" i="0" u="none" strike="noStrike" cap="none" normalizeH="0" baseline="0" dirty="0">
                <a:ln>
                  <a:noFill/>
                </a:ln>
                <a:solidFill>
                  <a:schemeClr val="tx1"/>
                </a:solidFill>
                <a:effectLst/>
                <a:latin typeface="Arial" panose="020B0604020202020204" pitchFamily="34" charset="0"/>
              </a:rPr>
              <a:t> Les DTO </a:t>
            </a:r>
            <a:r>
              <a:rPr kumimoji="0" lang="en-US" altLang="en-US" b="0" i="0" u="none" strike="noStrike" cap="none" normalizeH="0" baseline="0" dirty="0" err="1">
                <a:ln>
                  <a:noFill/>
                </a:ln>
                <a:solidFill>
                  <a:schemeClr val="tx1"/>
                </a:solidFill>
                <a:effectLst/>
                <a:latin typeface="Arial" panose="020B0604020202020204" pitchFamily="34" charset="0"/>
              </a:rPr>
              <a:t>intègrent</a:t>
            </a:r>
            <a:r>
              <a:rPr kumimoji="0" lang="en-US" altLang="en-US" b="0" i="0" u="none" strike="noStrike" cap="none" normalizeH="0" baseline="0" dirty="0">
                <a:ln>
                  <a:noFill/>
                </a:ln>
                <a:solidFill>
                  <a:schemeClr val="tx1"/>
                </a:solidFill>
                <a:effectLst/>
                <a:latin typeface="Arial" panose="020B0604020202020204" pitchFamily="34" charset="0"/>
              </a:rPr>
              <a:t> des </a:t>
            </a:r>
            <a:r>
              <a:rPr kumimoji="0" lang="en-US" altLang="en-US" b="0" i="0" u="none" strike="noStrike" cap="none" normalizeH="0" baseline="0" dirty="0" err="1">
                <a:ln>
                  <a:noFill/>
                </a:ln>
                <a:solidFill>
                  <a:schemeClr val="tx1"/>
                </a:solidFill>
                <a:effectLst/>
                <a:latin typeface="Arial" panose="020B0604020202020204" pitchFamily="34" charset="0"/>
              </a:rPr>
              <a:t>règles</a:t>
            </a:r>
            <a:r>
              <a:rPr kumimoji="0" lang="en-US" altLang="en-US" b="0" i="0" u="none" strike="noStrike" cap="none" normalizeH="0" baseline="0" dirty="0">
                <a:ln>
                  <a:noFill/>
                </a:ln>
                <a:solidFill>
                  <a:schemeClr val="tx1"/>
                </a:solidFill>
                <a:effectLst/>
                <a:latin typeface="Arial" panose="020B0604020202020204" pitchFamily="34" charset="0"/>
              </a:rPr>
              <a:t> de validation pour </a:t>
            </a:r>
            <a:r>
              <a:rPr kumimoji="0" lang="en-US" altLang="en-US" b="0" i="0" u="none" strike="noStrike" cap="none" normalizeH="0" baseline="0" dirty="0" err="1">
                <a:ln>
                  <a:noFill/>
                </a:ln>
                <a:solidFill>
                  <a:schemeClr val="tx1"/>
                </a:solidFill>
                <a:effectLst/>
                <a:latin typeface="Arial" panose="020B0604020202020204" pitchFamily="34" charset="0"/>
              </a:rPr>
              <a:t>garantir</a:t>
            </a:r>
            <a:r>
              <a:rPr kumimoji="0" lang="en-US" altLang="en-US" b="0" i="0" u="none" strike="noStrike" cap="none" normalizeH="0" baseline="0" dirty="0">
                <a:ln>
                  <a:noFill/>
                </a:ln>
                <a:solidFill>
                  <a:schemeClr val="tx1"/>
                </a:solidFill>
                <a:effectLst/>
                <a:latin typeface="Arial" panose="020B0604020202020204" pitchFamily="34" charset="0"/>
              </a:rPr>
              <a:t> que </a:t>
            </a:r>
            <a:r>
              <a:rPr kumimoji="0" lang="en-US" altLang="en-US" b="0" i="0" u="none" strike="noStrike" cap="none" normalizeH="0" baseline="0" dirty="0" err="1">
                <a:ln>
                  <a:noFill/>
                </a:ln>
                <a:solidFill>
                  <a:schemeClr val="tx1"/>
                </a:solidFill>
                <a:effectLst/>
                <a:latin typeface="Arial" panose="020B0604020202020204" pitchFamily="34" charset="0"/>
              </a:rPr>
              <a:t>seules</a:t>
            </a:r>
            <a:r>
              <a:rPr kumimoji="0" lang="en-US" altLang="en-US" b="0" i="0" u="none" strike="noStrike" cap="none" normalizeH="0" baseline="0" dirty="0">
                <a:ln>
                  <a:noFill/>
                </a:ln>
                <a:solidFill>
                  <a:schemeClr val="tx1"/>
                </a:solidFill>
                <a:effectLst/>
                <a:latin typeface="Arial" panose="020B0604020202020204" pitchFamily="34" charset="0"/>
              </a:rPr>
              <a:t> les données </a:t>
            </a:r>
            <a:r>
              <a:rPr kumimoji="0" lang="en-US" altLang="en-US" b="0" i="0" u="none" strike="noStrike" cap="none" normalizeH="0" baseline="0" dirty="0" err="1">
                <a:ln>
                  <a:noFill/>
                </a:ln>
                <a:solidFill>
                  <a:schemeClr val="tx1"/>
                </a:solidFill>
                <a:effectLst/>
                <a:latin typeface="Arial" panose="020B0604020202020204" pitchFamily="34" charset="0"/>
              </a:rPr>
              <a:t>conformes</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sont</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acceptées</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NestJS</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utilise</a:t>
            </a:r>
            <a:r>
              <a:rPr kumimoji="0" lang="en-US" altLang="en-US" b="0" i="0" u="none" strike="noStrike" cap="none" normalizeH="0" baseline="0" dirty="0">
                <a:ln>
                  <a:noFill/>
                </a:ln>
                <a:solidFill>
                  <a:schemeClr val="tx1"/>
                </a:solidFill>
                <a:effectLst/>
                <a:latin typeface="Arial" panose="020B0604020202020204" pitchFamily="34" charset="0"/>
              </a:rPr>
              <a:t> des bibliothèques </a:t>
            </a:r>
            <a:r>
              <a:rPr kumimoji="0" lang="en-US" altLang="en-US" b="0" i="0" u="none" strike="noStrike" cap="none" normalizeH="0" baseline="0" dirty="0" err="1">
                <a:ln>
                  <a:noFill/>
                </a:ln>
                <a:solidFill>
                  <a:schemeClr val="tx1"/>
                </a:solidFill>
                <a:effectLst/>
                <a:latin typeface="Arial" panose="020B0604020202020204" pitchFamily="34" charset="0"/>
              </a:rPr>
              <a:t>comme</a:t>
            </a:r>
            <a:r>
              <a:rPr kumimoji="0" lang="en-US" altLang="en-US" b="0" i="0" u="none" strike="noStrike" cap="none" normalizeH="0" baseline="0" dirty="0">
                <a:ln>
                  <a:noFill/>
                </a:ln>
                <a:solidFill>
                  <a:schemeClr val="tx1"/>
                </a:solidFill>
                <a:effectLst/>
                <a:latin typeface="Arial" panose="020B0604020202020204" pitchFamily="34" charset="0"/>
              </a:rPr>
              <a:t> class-validator pour </a:t>
            </a:r>
            <a:r>
              <a:rPr kumimoji="0" lang="en-US" altLang="en-US" b="0" i="0" u="none" strike="noStrike" cap="none" normalizeH="0" baseline="0" dirty="0" err="1">
                <a:ln>
                  <a:noFill/>
                </a:ln>
                <a:solidFill>
                  <a:schemeClr val="tx1"/>
                </a:solidFill>
                <a:effectLst/>
                <a:latin typeface="Arial" panose="020B0604020202020204" pitchFamily="34" charset="0"/>
              </a:rPr>
              <a:t>cette</a:t>
            </a:r>
            <a:r>
              <a:rPr kumimoji="0" lang="en-US" altLang="en-US" b="0" i="0" u="none" strike="noStrike" cap="none" normalizeH="0" baseline="0" dirty="0">
                <a:ln>
                  <a:noFill/>
                </a:ln>
                <a:solidFill>
                  <a:schemeClr val="tx1"/>
                </a:solidFill>
                <a:effectLst/>
                <a:latin typeface="Arial" panose="020B0604020202020204" pitchFamily="34" charset="0"/>
              </a:rPr>
              <a:t> validation.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Arial" panose="020B0604020202020204" pitchFamily="34" charset="0"/>
              </a:rPr>
              <a:t>Séparation</a:t>
            </a:r>
            <a:r>
              <a:rPr kumimoji="0" lang="en-US" altLang="en-US" b="1" i="0" u="none" strike="noStrike" cap="none" normalizeH="0" baseline="0" dirty="0">
                <a:ln>
                  <a:noFill/>
                </a:ln>
                <a:solidFill>
                  <a:schemeClr val="tx1"/>
                </a:solidFill>
                <a:effectLst/>
                <a:latin typeface="Arial" panose="020B0604020202020204" pitchFamily="34" charset="0"/>
              </a:rPr>
              <a:t> des </a:t>
            </a:r>
            <a:r>
              <a:rPr kumimoji="0" lang="en-US" altLang="en-US" b="1" i="0" u="none" strike="noStrike" cap="none" normalizeH="0" baseline="0" dirty="0" err="1">
                <a:ln>
                  <a:noFill/>
                </a:ln>
                <a:solidFill>
                  <a:schemeClr val="tx1"/>
                </a:solidFill>
                <a:effectLst/>
                <a:latin typeface="Arial" panose="020B0604020202020204" pitchFamily="34" charset="0"/>
              </a:rPr>
              <a:t>Préoccupations</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 En </a:t>
            </a:r>
            <a:r>
              <a:rPr kumimoji="0" lang="en-US" altLang="en-US" b="0" i="0" u="none" strike="noStrike" cap="none" normalizeH="0" baseline="0" dirty="0" err="1">
                <a:ln>
                  <a:noFill/>
                </a:ln>
                <a:solidFill>
                  <a:schemeClr val="tx1"/>
                </a:solidFill>
                <a:effectLst/>
                <a:latin typeface="Arial" panose="020B0604020202020204" pitchFamily="34" charset="0"/>
              </a:rPr>
              <a:t>séparant</a:t>
            </a:r>
            <a:r>
              <a:rPr kumimoji="0" lang="en-US" altLang="en-US" b="0" i="0" u="none" strike="noStrike" cap="none" normalizeH="0" baseline="0" dirty="0">
                <a:ln>
                  <a:noFill/>
                </a:ln>
                <a:solidFill>
                  <a:schemeClr val="tx1"/>
                </a:solidFill>
                <a:effectLst/>
                <a:latin typeface="Arial" panose="020B0604020202020204" pitchFamily="34" charset="0"/>
              </a:rPr>
              <a:t> les données de </a:t>
            </a:r>
            <a:r>
              <a:rPr kumimoji="0" lang="en-US" altLang="en-US" b="0" i="0" u="none" strike="noStrike" cap="none" normalizeH="0" baseline="0" dirty="0" err="1">
                <a:ln>
                  <a:noFill/>
                </a:ln>
                <a:solidFill>
                  <a:schemeClr val="tx1"/>
                </a:solidFill>
                <a:effectLst/>
                <a:latin typeface="Arial" panose="020B0604020202020204" pitchFamily="34" charset="0"/>
              </a:rPr>
              <a:t>présentation</a:t>
            </a:r>
            <a:r>
              <a:rPr kumimoji="0" lang="en-US" altLang="en-US" b="0" i="0" u="none" strike="noStrike" cap="none" normalizeH="0" baseline="0" dirty="0">
                <a:ln>
                  <a:noFill/>
                </a:ln>
                <a:solidFill>
                  <a:schemeClr val="tx1"/>
                </a:solidFill>
                <a:effectLst/>
                <a:latin typeface="Arial" panose="020B0604020202020204" pitchFamily="34" charset="0"/>
              </a:rPr>
              <a:t> de la </a:t>
            </a:r>
            <a:r>
              <a:rPr kumimoji="0" lang="en-US" altLang="en-US" b="0" i="0" u="none" strike="noStrike" cap="none" normalizeH="0" baseline="0" dirty="0" err="1">
                <a:ln>
                  <a:noFill/>
                </a:ln>
                <a:solidFill>
                  <a:schemeClr val="tx1"/>
                </a:solidFill>
                <a:effectLst/>
                <a:latin typeface="Arial" panose="020B0604020202020204" pitchFamily="34" charset="0"/>
              </a:rPr>
              <a:t>logique</a:t>
            </a:r>
            <a:r>
              <a:rPr kumimoji="0" lang="en-US" altLang="en-US" b="0" i="0" u="none" strike="noStrike" cap="none" normalizeH="0" baseline="0" dirty="0">
                <a:ln>
                  <a:noFill/>
                </a:ln>
                <a:solidFill>
                  <a:schemeClr val="tx1"/>
                </a:solidFill>
                <a:effectLst/>
                <a:latin typeface="Arial" panose="020B0604020202020204" pitchFamily="34" charset="0"/>
              </a:rPr>
              <a:t> métier, les DTO </a:t>
            </a:r>
            <a:r>
              <a:rPr kumimoji="0" lang="en-US" altLang="en-US" b="0" i="0" u="none" strike="noStrike" cap="none" normalizeH="0" baseline="0" dirty="0" err="1">
                <a:ln>
                  <a:noFill/>
                </a:ln>
                <a:solidFill>
                  <a:schemeClr val="tx1"/>
                </a:solidFill>
                <a:effectLst/>
                <a:latin typeface="Arial" panose="020B0604020202020204" pitchFamily="34" charset="0"/>
              </a:rPr>
              <a:t>aident</a:t>
            </a:r>
            <a:r>
              <a:rPr kumimoji="0" lang="en-US" altLang="en-US" b="0" i="0" u="none" strike="noStrike" cap="none" normalizeH="0" baseline="0" dirty="0">
                <a:ln>
                  <a:noFill/>
                </a:ln>
                <a:solidFill>
                  <a:schemeClr val="tx1"/>
                </a:solidFill>
                <a:effectLst/>
                <a:latin typeface="Arial" panose="020B0604020202020204" pitchFamily="34" charset="0"/>
              </a:rPr>
              <a:t> à </a:t>
            </a:r>
            <a:r>
              <a:rPr kumimoji="0" lang="en-US" altLang="en-US" b="0" i="0" u="none" strike="noStrike" cap="none" normalizeH="0" baseline="0" dirty="0" err="1">
                <a:ln>
                  <a:noFill/>
                </a:ln>
                <a:solidFill>
                  <a:schemeClr val="tx1"/>
                </a:solidFill>
                <a:effectLst/>
                <a:latin typeface="Arial" panose="020B0604020202020204" pitchFamily="34" charset="0"/>
              </a:rPr>
              <a:t>maintenir</a:t>
            </a:r>
            <a:r>
              <a:rPr kumimoji="0" lang="en-US" altLang="en-US" b="0" i="0" u="none" strike="noStrike" cap="none" normalizeH="0" baseline="0" dirty="0">
                <a:ln>
                  <a:noFill/>
                </a:ln>
                <a:solidFill>
                  <a:schemeClr val="tx1"/>
                </a:solidFill>
                <a:effectLst/>
                <a:latin typeface="Arial" panose="020B0604020202020204" pitchFamily="34" charset="0"/>
              </a:rPr>
              <a:t> un code plus propre et </a:t>
            </a:r>
            <a:r>
              <a:rPr kumimoji="0" lang="en-US" altLang="en-US" b="0" i="0" u="none" strike="noStrike" cap="none" normalizeH="0" baseline="0" dirty="0" err="1">
                <a:ln>
                  <a:noFill/>
                </a:ln>
                <a:solidFill>
                  <a:schemeClr val="tx1"/>
                </a:solidFill>
                <a:effectLst/>
                <a:latin typeface="Arial" panose="020B0604020202020204" pitchFamily="34" charset="0"/>
              </a:rPr>
              <a:t>mieux</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organisé</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Documentation et </a:t>
            </a:r>
            <a:r>
              <a:rPr kumimoji="0" lang="en-US" altLang="en-US" b="1" i="0" u="none" strike="noStrike" cap="none" normalizeH="0" baseline="0" dirty="0" err="1">
                <a:ln>
                  <a:noFill/>
                </a:ln>
                <a:solidFill>
                  <a:schemeClr val="tx1"/>
                </a:solidFill>
                <a:effectLst/>
                <a:latin typeface="Arial" panose="020B0604020202020204" pitchFamily="34" charset="0"/>
              </a:rPr>
              <a:t>Typage</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 Les DTO </a:t>
            </a:r>
            <a:r>
              <a:rPr kumimoji="0" lang="en-US" altLang="en-US" b="0" i="0" u="none" strike="noStrike" cap="none" normalizeH="0" baseline="0" dirty="0" err="1">
                <a:ln>
                  <a:noFill/>
                </a:ln>
                <a:solidFill>
                  <a:schemeClr val="tx1"/>
                </a:solidFill>
                <a:effectLst/>
                <a:latin typeface="Arial" panose="020B0604020202020204" pitchFamily="34" charset="0"/>
              </a:rPr>
              <a:t>offrent</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une</a:t>
            </a:r>
            <a:r>
              <a:rPr kumimoji="0" lang="en-US" altLang="en-US" b="0" i="0" u="none" strike="noStrike" cap="none" normalizeH="0" baseline="0" dirty="0">
                <a:ln>
                  <a:noFill/>
                </a:ln>
                <a:solidFill>
                  <a:schemeClr val="tx1"/>
                </a:solidFill>
                <a:effectLst/>
                <a:latin typeface="Arial" panose="020B0604020202020204" pitchFamily="34" charset="0"/>
              </a:rPr>
              <a:t> documentation </a:t>
            </a:r>
            <a:r>
              <a:rPr kumimoji="0" lang="en-US" altLang="en-US" b="0" i="0" u="none" strike="noStrike" cap="none" normalizeH="0" baseline="0" dirty="0" err="1">
                <a:ln>
                  <a:noFill/>
                </a:ln>
                <a:solidFill>
                  <a:schemeClr val="tx1"/>
                </a:solidFill>
                <a:effectLst/>
                <a:latin typeface="Arial" panose="020B0604020202020204" pitchFamily="34" charset="0"/>
              </a:rPr>
              <a:t>implicite</a:t>
            </a:r>
            <a:r>
              <a:rPr kumimoji="0" lang="en-US" altLang="en-US" b="0" i="0" u="none" strike="noStrike" cap="none" normalizeH="0" baseline="0" dirty="0">
                <a:ln>
                  <a:noFill/>
                </a:ln>
                <a:solidFill>
                  <a:schemeClr val="tx1"/>
                </a:solidFill>
                <a:effectLst/>
                <a:latin typeface="Arial" panose="020B0604020202020204" pitchFamily="34" charset="0"/>
              </a:rPr>
              <a:t> des données </a:t>
            </a:r>
            <a:r>
              <a:rPr kumimoji="0" lang="en-US" altLang="en-US" b="0" i="0" u="none" strike="noStrike" cap="none" normalizeH="0" baseline="0" dirty="0" err="1">
                <a:ln>
                  <a:noFill/>
                </a:ln>
                <a:solidFill>
                  <a:schemeClr val="tx1"/>
                </a:solidFill>
                <a:effectLst/>
                <a:latin typeface="Arial" panose="020B0604020202020204" pitchFamily="34" charset="0"/>
              </a:rPr>
              <a:t>attendues</a:t>
            </a:r>
            <a:r>
              <a:rPr kumimoji="0" lang="en-US" altLang="en-US" b="0" i="0" u="none" strike="noStrike" cap="none" normalizeH="0" baseline="0" dirty="0">
                <a:ln>
                  <a:noFill/>
                </a:ln>
                <a:solidFill>
                  <a:schemeClr val="tx1"/>
                </a:solidFill>
                <a:effectLst/>
                <a:latin typeface="Arial" panose="020B0604020202020204" pitchFamily="34" charset="0"/>
              </a:rPr>
              <a:t> par </a:t>
            </a:r>
            <a:r>
              <a:rPr kumimoji="0" lang="en-US" altLang="en-US" b="0" i="0" u="none" strike="noStrike" cap="none" normalizeH="0" baseline="0" dirty="0" err="1">
                <a:ln>
                  <a:noFill/>
                </a:ln>
                <a:solidFill>
                  <a:schemeClr val="tx1"/>
                </a:solidFill>
                <a:effectLst/>
                <a:latin typeface="Arial" panose="020B0604020202020204" pitchFamily="34" charset="0"/>
              </a:rPr>
              <a:t>l'API</a:t>
            </a:r>
            <a:r>
              <a:rPr kumimoji="0" lang="en-US" altLang="en-US" b="0" i="0" u="none" strike="noStrike" cap="none" normalizeH="0" baseline="0" dirty="0">
                <a:ln>
                  <a:noFill/>
                </a:ln>
                <a:solidFill>
                  <a:schemeClr val="tx1"/>
                </a:solidFill>
                <a:effectLst/>
                <a:latin typeface="Arial" panose="020B0604020202020204" pitchFamily="34" charset="0"/>
              </a:rPr>
              <a:t> et </a:t>
            </a:r>
            <a:r>
              <a:rPr kumimoji="0" lang="en-US" altLang="en-US" b="0" i="0" u="none" strike="noStrike" cap="none" normalizeH="0" baseline="0" dirty="0" err="1">
                <a:ln>
                  <a:noFill/>
                </a:ln>
                <a:solidFill>
                  <a:schemeClr val="tx1"/>
                </a:solidFill>
                <a:effectLst/>
                <a:latin typeface="Arial" panose="020B0604020202020204" pitchFamily="34" charset="0"/>
              </a:rPr>
              <a:t>facilitent</a:t>
            </a:r>
            <a:r>
              <a:rPr kumimoji="0" lang="en-US" altLang="en-US" b="0" i="0" u="none" strike="noStrike" cap="none" normalizeH="0" baseline="0" dirty="0">
                <a:ln>
                  <a:noFill/>
                </a:ln>
                <a:solidFill>
                  <a:schemeClr val="tx1"/>
                </a:solidFill>
                <a:effectLst/>
                <a:latin typeface="Arial" panose="020B0604020202020204" pitchFamily="34" charset="0"/>
              </a:rPr>
              <a:t> le </a:t>
            </a:r>
            <a:r>
              <a:rPr kumimoji="0" lang="en-US" altLang="en-US" b="0" i="0" u="none" strike="noStrike" cap="none" normalizeH="0" baseline="0" dirty="0" err="1">
                <a:ln>
                  <a:noFill/>
                </a:ln>
                <a:solidFill>
                  <a:schemeClr val="tx1"/>
                </a:solidFill>
                <a:effectLst/>
                <a:latin typeface="Arial" panose="020B0604020202020204" pitchFamily="34" charset="0"/>
              </a:rPr>
              <a:t>typage</a:t>
            </a:r>
            <a:r>
              <a:rPr kumimoji="0" lang="en-US" altLang="en-US" b="0" i="0" u="none" strike="noStrike" cap="none" normalizeH="0" baseline="0" dirty="0">
                <a:ln>
                  <a:noFill/>
                </a:ln>
                <a:solidFill>
                  <a:schemeClr val="tx1"/>
                </a:solidFill>
                <a:effectLst/>
                <a:latin typeface="Arial" panose="020B0604020202020204" pitchFamily="34" charset="0"/>
              </a:rPr>
              <a:t> strict, </a:t>
            </a:r>
            <a:r>
              <a:rPr kumimoji="0" lang="en-US" altLang="en-US" b="0" i="0" u="none" strike="noStrike" cap="none" normalizeH="0" baseline="0" dirty="0" err="1">
                <a:ln>
                  <a:noFill/>
                </a:ln>
                <a:solidFill>
                  <a:schemeClr val="tx1"/>
                </a:solidFill>
                <a:effectLst/>
                <a:latin typeface="Arial" panose="020B0604020202020204" pitchFamily="34" charset="0"/>
              </a:rPr>
              <a:t>réduisant</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ainsi</a:t>
            </a:r>
            <a:r>
              <a:rPr kumimoji="0" lang="en-US" altLang="en-US" b="0" i="0" u="none" strike="noStrike" cap="none" normalizeH="0" baseline="0" dirty="0">
                <a:ln>
                  <a:noFill/>
                </a:ln>
                <a:solidFill>
                  <a:schemeClr val="tx1"/>
                </a:solidFill>
                <a:effectLst/>
                <a:latin typeface="Arial" panose="020B0604020202020204" pitchFamily="34" charset="0"/>
              </a:rPr>
              <a:t> les </a:t>
            </a:r>
            <a:r>
              <a:rPr kumimoji="0" lang="en-US" altLang="en-US" b="0" i="0" u="none" strike="noStrike" cap="none" normalizeH="0" baseline="0" dirty="0" err="1">
                <a:ln>
                  <a:noFill/>
                </a:ln>
                <a:solidFill>
                  <a:schemeClr val="tx1"/>
                </a:solidFill>
                <a:effectLst/>
                <a:latin typeface="Arial" panose="020B0604020202020204" pitchFamily="34" charset="0"/>
              </a:rPr>
              <a:t>erreurs</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liées</a:t>
            </a:r>
            <a:r>
              <a:rPr kumimoji="0" lang="en-US" altLang="en-US" b="0" i="0" u="none" strike="noStrike" cap="none" normalizeH="0" baseline="0" dirty="0">
                <a:ln>
                  <a:noFill/>
                </a:ln>
                <a:solidFill>
                  <a:schemeClr val="tx1"/>
                </a:solidFill>
                <a:effectLst/>
                <a:latin typeface="Arial" panose="020B0604020202020204" pitchFamily="34" charset="0"/>
              </a:rPr>
              <a:t> aux types de données.</a:t>
            </a:r>
          </a:p>
        </p:txBody>
      </p:sp>
      <p:sp>
        <p:nvSpPr>
          <p:cNvPr id="2" name="Google Shape;67;p2">
            <a:extLst>
              <a:ext uri="{FF2B5EF4-FFF2-40B4-BE49-F238E27FC236}">
                <a16:creationId xmlns:a16="http://schemas.microsoft.com/office/drawing/2014/main" id="{82E0822B-3699-DF21-AEE7-E7D01085A9F1}"/>
              </a:ext>
            </a:extLst>
          </p:cNvPr>
          <p:cNvSpPr txBox="1"/>
          <p:nvPr/>
        </p:nvSpPr>
        <p:spPr>
          <a:xfrm>
            <a:off x="857250" y="27050"/>
            <a:ext cx="39738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800" b="1" i="0" u="none" strike="noStrike" cap="none" dirty="0">
                <a:solidFill>
                  <a:srgbClr val="E20B0B"/>
                </a:solidFill>
                <a:latin typeface="Arial" panose="020B0604020202020204" pitchFamily="34" charset="0"/>
                <a:sym typeface="Arial"/>
              </a:rPr>
              <a:t>Data Transfer Object (DTO)</a:t>
            </a:r>
            <a:endParaRPr lang="fr-FR" sz="1800" b="0" i="0" u="none" strike="noStrike" cap="none" dirty="0">
              <a:solidFill>
                <a:srgbClr val="000000"/>
              </a:solidFill>
              <a:latin typeface="Arial" panose="020B0604020202020204" pitchFamily="34" charset="0"/>
              <a:sym typeface="Arial"/>
            </a:endParaRPr>
          </a:p>
        </p:txBody>
      </p:sp>
    </p:spTree>
    <p:extLst>
      <p:ext uri="{BB962C8B-B14F-4D97-AF65-F5344CB8AC3E}">
        <p14:creationId xmlns:p14="http://schemas.microsoft.com/office/powerpoint/2010/main" val="4242248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2"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64" name="Google Shape;64;p2"/>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65" name="Google Shape;65;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FR" sz="1100" b="1"/>
              <a:t>2</a:t>
            </a:fld>
            <a:endParaRPr sz="1100" b="1"/>
          </a:p>
        </p:txBody>
      </p:sp>
      <p:sp>
        <p:nvSpPr>
          <p:cNvPr id="66" name="Google Shape;66;p2"/>
          <p:cNvSpPr txBox="1"/>
          <p:nvPr/>
        </p:nvSpPr>
        <p:spPr>
          <a:xfrm>
            <a:off x="607617" y="1477501"/>
            <a:ext cx="6867610" cy="1477297"/>
          </a:xfrm>
          <a:prstGeom prst="rect">
            <a:avLst/>
          </a:prstGeom>
          <a:noFill/>
          <a:ln>
            <a:noFill/>
          </a:ln>
        </p:spPr>
        <p:txBody>
          <a:bodyPr spcFirstLastPara="1" wrap="square" lIns="91425" tIns="91425" rIns="91425" bIns="91425" anchor="t" anchorCtr="0">
            <a:spAutoFit/>
          </a:bodyPr>
          <a:lstStyle/>
          <a:p>
            <a:pPr marL="457200" marR="0" lvl="0" indent="-355600" algn="l" rtl="0">
              <a:lnSpc>
                <a:spcPct val="200000"/>
              </a:lnSpc>
              <a:spcBef>
                <a:spcPts val="0"/>
              </a:spcBef>
              <a:spcAft>
                <a:spcPts val="0"/>
              </a:spcAft>
              <a:buClr>
                <a:srgbClr val="000000"/>
              </a:buClr>
              <a:buSzPts val="2000"/>
              <a:buFont typeface="Arial"/>
              <a:buChar char="●"/>
            </a:pPr>
            <a:r>
              <a:rPr lang="fr-FR" b="0" i="0" u="none" strike="noStrike" cap="none" dirty="0">
                <a:solidFill>
                  <a:srgbClr val="000000"/>
                </a:solidFill>
                <a:latin typeface="Arial"/>
                <a:ea typeface="Arial"/>
                <a:cs typeface="Arial"/>
                <a:sym typeface="Arial"/>
              </a:rPr>
              <a:t>Découvrir les principes de base de </a:t>
            </a:r>
            <a:r>
              <a:rPr lang="fr-FR" b="0" i="0" u="none" strike="noStrike" cap="none" dirty="0" err="1">
                <a:solidFill>
                  <a:srgbClr val="000000"/>
                </a:solidFill>
                <a:latin typeface="Arial"/>
                <a:ea typeface="Arial"/>
                <a:cs typeface="Arial"/>
                <a:sym typeface="Arial"/>
              </a:rPr>
              <a:t>NestJS</a:t>
            </a:r>
            <a:endParaRPr lang="fr-FR" b="0" i="0" u="none" strike="noStrike" cap="none" dirty="0">
              <a:solidFill>
                <a:srgbClr val="000000"/>
              </a:solidFill>
              <a:latin typeface="Arial"/>
              <a:ea typeface="Arial"/>
              <a:cs typeface="Arial"/>
              <a:sym typeface="Arial"/>
            </a:endParaRPr>
          </a:p>
          <a:p>
            <a:pPr marL="457200" marR="0" lvl="0" indent="-355600" algn="l" rtl="0">
              <a:lnSpc>
                <a:spcPct val="200000"/>
              </a:lnSpc>
              <a:spcBef>
                <a:spcPts val="0"/>
              </a:spcBef>
              <a:spcAft>
                <a:spcPts val="0"/>
              </a:spcAft>
              <a:buClr>
                <a:srgbClr val="000000"/>
              </a:buClr>
              <a:buSzPts val="2000"/>
              <a:buFont typeface="Arial"/>
              <a:buChar char="●"/>
            </a:pPr>
            <a:r>
              <a:rPr lang="fr-FR" b="0" i="0" u="none" strike="noStrike" cap="none" dirty="0">
                <a:solidFill>
                  <a:srgbClr val="000000"/>
                </a:solidFill>
                <a:latin typeface="Arial"/>
                <a:ea typeface="Arial"/>
                <a:cs typeface="Arial"/>
                <a:sym typeface="Arial"/>
              </a:rPr>
              <a:t>Apprendre à configurer et structurer une application avec </a:t>
            </a:r>
            <a:r>
              <a:rPr lang="fr-FR" b="0" i="0" u="none" strike="noStrike" cap="none" dirty="0" err="1">
                <a:solidFill>
                  <a:srgbClr val="000000"/>
                </a:solidFill>
                <a:latin typeface="Arial"/>
                <a:ea typeface="Arial"/>
                <a:cs typeface="Arial"/>
                <a:sym typeface="Arial"/>
              </a:rPr>
              <a:t>NestJS</a:t>
            </a:r>
            <a:endParaRPr lang="fr-FR" b="0" i="0" u="none" strike="noStrike" cap="none" dirty="0">
              <a:solidFill>
                <a:srgbClr val="000000"/>
              </a:solidFill>
              <a:latin typeface="Arial"/>
              <a:ea typeface="Arial"/>
              <a:cs typeface="Arial"/>
              <a:sym typeface="Arial"/>
            </a:endParaRPr>
          </a:p>
          <a:p>
            <a:pPr marL="457200" marR="0" lvl="0" indent="-355600" algn="l" rtl="0">
              <a:lnSpc>
                <a:spcPct val="200000"/>
              </a:lnSpc>
              <a:spcBef>
                <a:spcPts val="0"/>
              </a:spcBef>
              <a:spcAft>
                <a:spcPts val="0"/>
              </a:spcAft>
              <a:buClr>
                <a:srgbClr val="000000"/>
              </a:buClr>
              <a:buSzPts val="2000"/>
              <a:buFont typeface="Arial"/>
              <a:buChar char="●"/>
            </a:pPr>
            <a:r>
              <a:rPr lang="fr-FR" b="0" i="0" u="none" strike="noStrike" cap="none" dirty="0">
                <a:solidFill>
                  <a:srgbClr val="000000"/>
                </a:solidFill>
                <a:latin typeface="Arial"/>
                <a:ea typeface="Arial"/>
                <a:cs typeface="Arial"/>
                <a:sym typeface="Arial"/>
              </a:rPr>
              <a:t>Comprendre l’architecture modulaire et les concepts clés du </a:t>
            </a:r>
            <a:r>
              <a:rPr lang="fr-FR" b="0" i="0" u="none" strike="noStrike" cap="none" dirty="0" err="1">
                <a:solidFill>
                  <a:srgbClr val="000000"/>
                </a:solidFill>
                <a:latin typeface="Arial"/>
                <a:ea typeface="Arial"/>
                <a:cs typeface="Arial"/>
                <a:sym typeface="Arial"/>
              </a:rPr>
              <a:t>framework</a:t>
            </a:r>
            <a:endParaRPr lang="fr-FR" dirty="0"/>
          </a:p>
        </p:txBody>
      </p:sp>
      <p:sp>
        <p:nvSpPr>
          <p:cNvPr id="7" name="Google Shape;67;p2">
            <a:extLst>
              <a:ext uri="{FF2B5EF4-FFF2-40B4-BE49-F238E27FC236}">
                <a16:creationId xmlns:a16="http://schemas.microsoft.com/office/drawing/2014/main" id="{C47F160F-206F-2535-F761-868929C2233D}"/>
              </a:ext>
            </a:extLst>
          </p:cNvPr>
          <p:cNvSpPr txBox="1"/>
          <p:nvPr/>
        </p:nvSpPr>
        <p:spPr>
          <a:xfrm>
            <a:off x="815686" y="0"/>
            <a:ext cx="4999290"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800" b="1" i="0" u="none" strike="noStrike" cap="none" dirty="0">
                <a:solidFill>
                  <a:srgbClr val="E20B0B"/>
                </a:solidFill>
                <a:latin typeface="Arial"/>
                <a:ea typeface="Arial"/>
                <a:cs typeface="Arial"/>
                <a:sym typeface="Arial"/>
              </a:rPr>
              <a:t>Objectifs</a:t>
            </a:r>
            <a:r>
              <a:rPr lang="fr-FR" sz="2000" b="1" i="0" u="none" strike="noStrike" cap="none" dirty="0">
                <a:solidFill>
                  <a:srgbClr val="E20B0B"/>
                </a:solidFill>
                <a:latin typeface="Arial"/>
                <a:ea typeface="Arial"/>
                <a:cs typeface="Arial"/>
                <a:sym typeface="Arial"/>
              </a:rPr>
              <a:t> du Workshop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2"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64" name="Google Shape;64;p2"/>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65" name="Google Shape;65;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FR" sz="1100" b="1"/>
              <a:t>20</a:t>
            </a:fld>
            <a:endParaRPr sz="1100" b="1" dirty="0"/>
          </a:p>
        </p:txBody>
      </p:sp>
      <p:sp>
        <p:nvSpPr>
          <p:cNvPr id="67" name="Google Shape;67;p2"/>
          <p:cNvSpPr txBox="1"/>
          <p:nvPr/>
        </p:nvSpPr>
        <p:spPr>
          <a:xfrm>
            <a:off x="857250" y="27050"/>
            <a:ext cx="39738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800" b="1" i="0" u="none" strike="noStrike" cap="none" dirty="0">
                <a:solidFill>
                  <a:srgbClr val="E20B0B"/>
                </a:solidFill>
                <a:latin typeface="Arial" panose="020B0604020202020204" pitchFamily="34" charset="0"/>
                <a:sym typeface="Arial"/>
              </a:rPr>
              <a:t>Services</a:t>
            </a:r>
            <a:endParaRPr lang="fr-FR" sz="1800" b="0" i="0" u="none" strike="noStrike" cap="none" dirty="0">
              <a:solidFill>
                <a:srgbClr val="000000"/>
              </a:solidFill>
              <a:latin typeface="Arial" panose="020B0604020202020204" pitchFamily="34" charset="0"/>
              <a:sym typeface="Arial"/>
            </a:endParaRPr>
          </a:p>
        </p:txBody>
      </p:sp>
      <p:sp>
        <p:nvSpPr>
          <p:cNvPr id="2" name="Rectangle 1">
            <a:extLst>
              <a:ext uri="{FF2B5EF4-FFF2-40B4-BE49-F238E27FC236}">
                <a16:creationId xmlns:a16="http://schemas.microsoft.com/office/drawing/2014/main" id="{0CED9F10-39FA-9FB7-745D-A58A4C1D2FFD}"/>
              </a:ext>
            </a:extLst>
          </p:cNvPr>
          <p:cNvSpPr>
            <a:spLocks noChangeArrowheads="1"/>
          </p:cNvSpPr>
          <p:nvPr/>
        </p:nvSpPr>
        <p:spPr bwMode="auto">
          <a:xfrm>
            <a:off x="477980" y="765035"/>
            <a:ext cx="7994477" cy="1021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lang="fr-FR" dirty="0"/>
              <a:t>Les services jouent un rôle essentiel dans le stockage et la récupération des données associées. Étant donné qu’ils seront utilisés par les contrôleurs, ils sont bien adaptés pour être définis comme fournisseurs dans l’application </a:t>
            </a:r>
            <a:r>
              <a:rPr lang="fr-FR" dirty="0" err="1"/>
              <a:t>NestJS</a:t>
            </a:r>
            <a:r>
              <a:rPr lang="fr-FR" dirty="0"/>
              <a:t>. Voici comment les configurer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C46DC0EB-0814-214E-6B5A-A5AD4DCF6693}"/>
              </a:ext>
            </a:extLst>
          </p:cNvPr>
          <p:cNvPicPr>
            <a:picLocks noChangeAspect="1"/>
          </p:cNvPicPr>
          <p:nvPr/>
        </p:nvPicPr>
        <p:blipFill>
          <a:blip r:embed="rId4"/>
          <a:srcRect r="19449"/>
          <a:stretch/>
        </p:blipFill>
        <p:spPr>
          <a:xfrm>
            <a:off x="477981" y="1998400"/>
            <a:ext cx="3777658" cy="2673018"/>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58E6614A-3BCF-BAB2-A29E-6CCA44D61B40}"/>
              </a:ext>
            </a:extLst>
          </p:cNvPr>
          <p:cNvSpPr txBox="1"/>
          <p:nvPr/>
        </p:nvSpPr>
        <p:spPr>
          <a:xfrm>
            <a:off x="4317854" y="2025507"/>
            <a:ext cx="4572000" cy="2637710"/>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@Injectable()</a:t>
            </a:r>
            <a:r>
              <a:rPr kumimoji="0" lang="en-US" altLang="en-US" b="0" i="0" u="none" strike="noStrike" cap="none" normalizeH="0" baseline="0" dirty="0">
                <a:ln>
                  <a:noFill/>
                </a:ln>
                <a:solidFill>
                  <a:schemeClr val="tx1"/>
                </a:solidFill>
                <a:effectLst/>
                <a:latin typeface="Arial" panose="020B0604020202020204" pitchFamily="34" charset="0"/>
              </a:rPr>
              <a:t> : Ce </a:t>
            </a:r>
            <a:r>
              <a:rPr kumimoji="0" lang="en-US" altLang="en-US" b="0" i="0" u="none" strike="noStrike" cap="none" normalizeH="0" baseline="0" dirty="0" err="1">
                <a:ln>
                  <a:noFill/>
                </a:ln>
                <a:solidFill>
                  <a:schemeClr val="tx1"/>
                </a:solidFill>
                <a:effectLst/>
                <a:latin typeface="Arial" panose="020B0604020202020204" pitchFamily="34" charset="0"/>
              </a:rPr>
              <a:t>décorateur</a:t>
            </a:r>
            <a:r>
              <a:rPr kumimoji="0" lang="en-US" altLang="en-US" b="0" i="0" u="none" strike="noStrike" cap="none" normalizeH="0" baseline="0" dirty="0">
                <a:ln>
                  <a:noFill/>
                </a:ln>
                <a:solidFill>
                  <a:schemeClr val="tx1"/>
                </a:solidFill>
                <a:effectLst/>
                <a:latin typeface="Arial" panose="020B0604020202020204" pitchFamily="34" charset="0"/>
              </a:rPr>
              <a:t> marque la </a:t>
            </a:r>
            <a:r>
              <a:rPr kumimoji="0" lang="en-US" altLang="en-US" b="0" i="0" u="none" strike="noStrike" cap="none" normalizeH="0" baseline="0" dirty="0" err="1">
                <a:ln>
                  <a:noFill/>
                </a:ln>
                <a:solidFill>
                  <a:schemeClr val="tx1"/>
                </a:solidFill>
                <a:effectLst/>
                <a:latin typeface="Arial" panose="020B0604020202020204" pitchFamily="34" charset="0"/>
              </a:rPr>
              <a:t>classe</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comme</a:t>
            </a:r>
            <a:r>
              <a:rPr kumimoji="0" lang="en-US" altLang="en-US" b="0" i="0" u="none" strike="noStrike" cap="none" normalizeH="0" baseline="0" dirty="0">
                <a:ln>
                  <a:noFill/>
                </a:ln>
                <a:solidFill>
                  <a:schemeClr val="tx1"/>
                </a:solidFill>
                <a:effectLst/>
                <a:latin typeface="Arial" panose="020B0604020202020204" pitchFamily="34" charset="0"/>
              </a:rPr>
              <a:t> un </a:t>
            </a:r>
            <a:r>
              <a:rPr kumimoji="0" lang="en-US" altLang="en-US" b="0" i="0" u="none" strike="noStrike" cap="none" normalizeH="0" baseline="0" dirty="0" err="1">
                <a:ln>
                  <a:noFill/>
                </a:ln>
                <a:solidFill>
                  <a:schemeClr val="tx1"/>
                </a:solidFill>
                <a:effectLst/>
                <a:latin typeface="Arial" panose="020B0604020202020204" pitchFamily="34" charset="0"/>
              </a:rPr>
              <a:t>fournisseur</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ce</a:t>
            </a:r>
            <a:r>
              <a:rPr kumimoji="0" lang="en-US" altLang="en-US" b="0" i="0" u="none" strike="noStrike" cap="none" normalizeH="0" baseline="0" dirty="0">
                <a:ln>
                  <a:noFill/>
                </a:ln>
                <a:solidFill>
                  <a:schemeClr val="tx1"/>
                </a:solidFill>
                <a:effectLst/>
                <a:latin typeface="Arial" panose="020B0604020202020204" pitchFamily="34" charset="0"/>
              </a:rPr>
              <a:t> qui </a:t>
            </a:r>
            <a:r>
              <a:rPr kumimoji="0" lang="en-US" altLang="en-US" b="0" i="0" u="none" strike="noStrike" cap="none" normalizeH="0" baseline="0" dirty="0" err="1">
                <a:ln>
                  <a:noFill/>
                </a:ln>
                <a:solidFill>
                  <a:schemeClr val="tx1"/>
                </a:solidFill>
                <a:effectLst/>
                <a:latin typeface="Arial" panose="020B0604020202020204" pitchFamily="34" charset="0"/>
              </a:rPr>
              <a:t>permet</a:t>
            </a:r>
            <a:r>
              <a:rPr kumimoji="0" lang="en-US" altLang="en-US" b="0" i="0" u="none" strike="noStrike" cap="none" normalizeH="0" baseline="0" dirty="0">
                <a:ln>
                  <a:noFill/>
                </a:ln>
                <a:solidFill>
                  <a:schemeClr val="tx1"/>
                </a:solidFill>
                <a:effectLst/>
                <a:latin typeface="Arial" panose="020B0604020202020204" pitchFamily="34" charset="0"/>
              </a:rPr>
              <a:t> à </a:t>
            </a:r>
            <a:r>
              <a:rPr kumimoji="0" lang="en-US" altLang="en-US" b="0" i="0" u="none" strike="noStrike" cap="none" normalizeH="0" baseline="0" dirty="0" err="1">
                <a:ln>
                  <a:noFill/>
                </a:ln>
                <a:solidFill>
                  <a:schemeClr val="tx1"/>
                </a:solidFill>
                <a:effectLst/>
                <a:latin typeface="Arial" panose="020B0604020202020204" pitchFamily="34" charset="0"/>
              </a:rPr>
              <a:t>NestJS</a:t>
            </a:r>
            <a:r>
              <a:rPr kumimoji="0" lang="en-US" altLang="en-US" b="0" i="0" u="none" strike="noStrike" cap="none" normalizeH="0" baseline="0" dirty="0">
                <a:ln>
                  <a:noFill/>
                </a:ln>
                <a:solidFill>
                  <a:schemeClr val="tx1"/>
                </a:solidFill>
                <a:effectLst/>
                <a:latin typeface="Arial" panose="020B0604020202020204" pitchFamily="34" charset="0"/>
              </a:rPr>
              <a:t> de </a:t>
            </a:r>
            <a:r>
              <a:rPr kumimoji="0" lang="en-US" altLang="en-US" b="0" i="0" u="none" strike="noStrike" cap="none" normalizeH="0" baseline="0" dirty="0" err="1">
                <a:ln>
                  <a:noFill/>
                </a:ln>
                <a:solidFill>
                  <a:schemeClr val="tx1"/>
                </a:solidFill>
                <a:effectLst/>
                <a:latin typeface="Arial" panose="020B0604020202020204" pitchFamily="34" charset="0"/>
              </a:rPr>
              <a:t>l'injecter</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en</a:t>
            </a:r>
            <a:r>
              <a:rPr kumimoji="0" lang="en-US" altLang="en-US" b="0" i="0" u="none" strike="noStrike" cap="none" normalizeH="0" baseline="0" dirty="0">
                <a:ln>
                  <a:noFill/>
                </a:ln>
                <a:solidFill>
                  <a:schemeClr val="tx1"/>
                </a:solidFill>
                <a:effectLst/>
                <a:latin typeface="Arial" panose="020B0604020202020204" pitchFamily="34" charset="0"/>
              </a:rPr>
              <a:t> tant que </a:t>
            </a:r>
            <a:r>
              <a:rPr kumimoji="0" lang="en-US" altLang="en-US" b="0" i="0" u="none" strike="noStrike" cap="none" normalizeH="0" baseline="0" dirty="0" err="1">
                <a:ln>
                  <a:noFill/>
                </a:ln>
                <a:solidFill>
                  <a:schemeClr val="tx1"/>
                </a:solidFill>
                <a:effectLst/>
                <a:latin typeface="Arial" panose="020B0604020202020204" pitchFamily="34" charset="0"/>
              </a:rPr>
              <a:t>dépendance</a:t>
            </a:r>
            <a:r>
              <a:rPr kumimoji="0" lang="en-US" altLang="en-US" b="0" i="0" u="none" strike="noStrike" cap="none" normalizeH="0" baseline="0" dirty="0">
                <a:ln>
                  <a:noFill/>
                </a:ln>
                <a:solidFill>
                  <a:schemeClr val="tx1"/>
                </a:solidFill>
                <a:effectLst/>
                <a:latin typeface="Arial" panose="020B0604020202020204" pitchFamily="34" charset="0"/>
              </a:rPr>
              <a:t> dans </a:t>
            </a:r>
            <a:r>
              <a:rPr kumimoji="0" lang="en-US" altLang="en-US" b="0" i="0" u="none" strike="noStrike" cap="none" normalizeH="0" baseline="0" dirty="0" err="1">
                <a:ln>
                  <a:noFill/>
                </a:ln>
                <a:solidFill>
                  <a:schemeClr val="tx1"/>
                </a:solidFill>
                <a:effectLst/>
                <a:latin typeface="Arial" panose="020B0604020202020204" pitchFamily="34" charset="0"/>
              </a:rPr>
              <a:t>d'autres</a:t>
            </a:r>
            <a:r>
              <a:rPr kumimoji="0" lang="en-US" altLang="en-US" b="0" i="0" u="none" strike="noStrike" cap="none" normalizeH="0" baseline="0" dirty="0">
                <a:ln>
                  <a:noFill/>
                </a:ln>
                <a:solidFill>
                  <a:schemeClr val="tx1"/>
                </a:solidFill>
                <a:effectLst/>
                <a:latin typeface="Arial" panose="020B0604020202020204" pitchFamily="34" charset="0"/>
              </a:rPr>
              <a:t> parties de </a:t>
            </a:r>
            <a:r>
              <a:rPr kumimoji="0" lang="en-US" altLang="en-US" b="0" i="0" u="none" strike="noStrike" cap="none" normalizeH="0" baseline="0" dirty="0" err="1">
                <a:ln>
                  <a:noFill/>
                </a:ln>
                <a:solidFill>
                  <a:schemeClr val="tx1"/>
                </a:solidFill>
                <a:effectLst/>
                <a:latin typeface="Arial" panose="020B0604020202020204" pitchFamily="34" charset="0"/>
              </a:rPr>
              <a:t>l'application</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5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Arial" panose="020B0604020202020204" pitchFamily="34" charset="0"/>
              </a:rPr>
              <a:t>Méthodes</a:t>
            </a:r>
            <a:r>
              <a:rPr kumimoji="0" lang="en-US" altLang="en-US" b="0" i="0" u="none" strike="noStrike" cap="none" normalizeH="0" baseline="0" dirty="0">
                <a:ln>
                  <a:noFill/>
                </a:ln>
                <a:solidFill>
                  <a:schemeClr val="tx1"/>
                </a:solidFill>
                <a:effectLst/>
                <a:latin typeface="Arial" panose="020B0604020202020204" pitchFamily="34" charset="0"/>
              </a:rPr>
              <a:t> : Le service expose des </a:t>
            </a:r>
            <a:r>
              <a:rPr kumimoji="0" lang="en-US" altLang="en-US" b="0" i="0" u="none" strike="noStrike" cap="none" normalizeH="0" baseline="0" dirty="0" err="1">
                <a:ln>
                  <a:noFill/>
                </a:ln>
                <a:solidFill>
                  <a:schemeClr val="tx1"/>
                </a:solidFill>
                <a:effectLst/>
                <a:latin typeface="Arial" panose="020B0604020202020204" pitchFamily="34" charset="0"/>
              </a:rPr>
              <a:t>méthodes</a:t>
            </a:r>
            <a:r>
              <a:rPr kumimoji="0" lang="en-US" altLang="en-US" b="0" i="0" u="none" strike="noStrike" cap="none" normalizeH="0" baseline="0" dirty="0">
                <a:ln>
                  <a:noFill/>
                </a:ln>
                <a:solidFill>
                  <a:schemeClr val="tx1"/>
                </a:solidFill>
                <a:effectLst/>
                <a:latin typeface="Arial" panose="020B0604020202020204" pitchFamily="34" charset="0"/>
              </a:rPr>
              <a:t> pour </a:t>
            </a:r>
            <a:r>
              <a:rPr kumimoji="0" lang="en-US" altLang="en-US" b="0" i="0" u="none" strike="noStrike" cap="none" normalizeH="0" baseline="0" dirty="0" err="1">
                <a:ln>
                  <a:noFill/>
                </a:ln>
                <a:solidFill>
                  <a:schemeClr val="tx1"/>
                </a:solidFill>
                <a:effectLst/>
                <a:latin typeface="Arial" panose="020B0604020202020204" pitchFamily="34" charset="0"/>
              </a:rPr>
              <a:t>créer</a:t>
            </a:r>
            <a:r>
              <a:rPr kumimoji="0" lang="en-US" altLang="en-US" b="0" i="0" u="none" strike="noStrike" cap="none" normalizeH="0" baseline="0" dirty="0">
                <a:ln>
                  <a:noFill/>
                </a:ln>
                <a:solidFill>
                  <a:schemeClr val="tx1"/>
                </a:solidFill>
                <a:effectLst/>
                <a:latin typeface="Arial" panose="020B0604020202020204" pitchFamily="34" charset="0"/>
              </a:rPr>
              <a:t> et </a:t>
            </a:r>
            <a:r>
              <a:rPr kumimoji="0" lang="en-US" altLang="en-US" b="0" i="0" u="none" strike="noStrike" cap="none" normalizeH="0" baseline="0" dirty="0" err="1">
                <a:ln>
                  <a:noFill/>
                </a:ln>
                <a:solidFill>
                  <a:schemeClr val="tx1"/>
                </a:solidFill>
                <a:effectLst/>
                <a:latin typeface="Arial" panose="020B0604020202020204" pitchFamily="34" charset="0"/>
              </a:rPr>
              <a:t>récupérer</a:t>
            </a:r>
            <a:r>
              <a:rPr kumimoji="0" lang="en-US" altLang="en-US" b="0" i="0" u="none" strike="noStrike" cap="none" normalizeH="0" baseline="0" dirty="0">
                <a:ln>
                  <a:noFill/>
                </a:ln>
                <a:solidFill>
                  <a:schemeClr val="tx1"/>
                </a:solidFill>
                <a:effectLst/>
                <a:latin typeface="Arial" panose="020B0604020202020204" pitchFamily="34" charset="0"/>
              </a:rPr>
              <a:t> des données (dans </a:t>
            </a:r>
            <a:r>
              <a:rPr kumimoji="0" lang="en-US" altLang="en-US" b="0" i="0" u="none" strike="noStrike" cap="none" normalizeH="0" baseline="0" dirty="0" err="1">
                <a:ln>
                  <a:noFill/>
                </a:ln>
                <a:solidFill>
                  <a:schemeClr val="tx1"/>
                </a:solidFill>
                <a:effectLst/>
                <a:latin typeface="Arial" panose="020B0604020202020204" pitchFamily="34" charset="0"/>
              </a:rPr>
              <a:t>cet</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exemple</a:t>
            </a:r>
            <a:r>
              <a:rPr kumimoji="0" lang="en-US" altLang="en-US" b="0" i="0" u="none" strike="noStrike" cap="none" normalizeH="0" baseline="0" dirty="0">
                <a:ln>
                  <a:noFill/>
                </a:ln>
                <a:solidFill>
                  <a:schemeClr val="tx1"/>
                </a:solidFill>
                <a:effectLst/>
                <a:latin typeface="Arial" panose="020B0604020202020204" pitchFamily="34" charset="0"/>
              </a:rPr>
              <a:t>, un tableau simple </a:t>
            </a:r>
            <a:r>
              <a:rPr kumimoji="0" lang="en-US" altLang="en-US" b="0" i="0" u="none" strike="noStrike" cap="none" normalizeH="0" baseline="0" dirty="0" err="1">
                <a:ln>
                  <a:noFill/>
                </a:ln>
                <a:solidFill>
                  <a:schemeClr val="tx1"/>
                </a:solidFill>
                <a:effectLst/>
                <a:latin typeface="Arial" panose="020B0604020202020204" pitchFamily="34" charset="0"/>
              </a:rPr>
              <a:t>est</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utilisé</a:t>
            </a:r>
            <a:r>
              <a:rPr kumimoji="0" lang="en-US" altLang="en-US" b="0" i="0" u="none" strike="noStrike" cap="none" normalizeH="0" baseline="0" dirty="0">
                <a:ln>
                  <a:noFill/>
                </a:ln>
                <a:solidFill>
                  <a:schemeClr val="tx1"/>
                </a:solidFill>
                <a:effectLst/>
                <a:latin typeface="Arial" panose="020B0604020202020204" pitchFamily="34" charset="0"/>
              </a:rPr>
              <a:t> pour le stockage). </a:t>
            </a:r>
          </a:p>
        </p:txBody>
      </p:sp>
    </p:spTree>
    <p:extLst>
      <p:ext uri="{BB962C8B-B14F-4D97-AF65-F5344CB8AC3E}">
        <p14:creationId xmlns:p14="http://schemas.microsoft.com/office/powerpoint/2010/main" val="2407642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2"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64" name="Google Shape;64;p2"/>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65" name="Google Shape;65;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FR" sz="1100" b="1"/>
              <a:t>21</a:t>
            </a:fld>
            <a:endParaRPr sz="1100" b="1" dirty="0"/>
          </a:p>
        </p:txBody>
      </p:sp>
      <p:sp>
        <p:nvSpPr>
          <p:cNvPr id="2" name="Rectangle 1">
            <a:extLst>
              <a:ext uri="{FF2B5EF4-FFF2-40B4-BE49-F238E27FC236}">
                <a16:creationId xmlns:a16="http://schemas.microsoft.com/office/drawing/2014/main" id="{DC069516-7BDB-7302-1FEC-C5477425EE91}"/>
              </a:ext>
            </a:extLst>
          </p:cNvPr>
          <p:cNvSpPr>
            <a:spLocks noChangeArrowheads="1"/>
          </p:cNvSpPr>
          <p:nvPr/>
        </p:nvSpPr>
        <p:spPr bwMode="auto">
          <a:xfrm>
            <a:off x="744650" y="889008"/>
            <a:ext cx="7786406" cy="199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Injection de </a:t>
            </a:r>
            <a:r>
              <a:rPr kumimoji="0" lang="en-US" altLang="en-US" b="1" i="0" u="none" strike="noStrike" cap="none" normalizeH="0" baseline="0" dirty="0" err="1">
                <a:ln>
                  <a:noFill/>
                </a:ln>
                <a:solidFill>
                  <a:schemeClr val="tx1"/>
                </a:solidFill>
                <a:effectLst/>
                <a:latin typeface="Arial" panose="020B0604020202020204" pitchFamily="34" charset="0"/>
              </a:rPr>
              <a:t>Dépendance</a:t>
            </a:r>
            <a:r>
              <a:rPr kumimoji="0" lang="en-US" altLang="en-US" b="1" i="0" u="none" strike="noStrike" cap="none" normalizeH="0" baseline="0" dirty="0">
                <a:ln>
                  <a:noFill/>
                </a:ln>
                <a:solidFill>
                  <a:schemeClr val="tx1"/>
                </a:solidFill>
                <a:effectLst/>
                <a:latin typeface="Arial" panose="020B0604020202020204" pitchFamily="34" charset="0"/>
              </a:rPr>
              <a:t>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Nest </a:t>
            </a:r>
            <a:r>
              <a:rPr kumimoji="0" lang="en-US" altLang="en-US" b="0" i="0" u="none" strike="noStrike" cap="none" normalizeH="0" baseline="0" dirty="0" err="1">
                <a:ln>
                  <a:noFill/>
                </a:ln>
                <a:solidFill>
                  <a:schemeClr val="tx1"/>
                </a:solidFill>
                <a:effectLst/>
                <a:latin typeface="Arial" panose="020B0604020202020204" pitchFamily="34" charset="0"/>
              </a:rPr>
              <a:t>utilise</a:t>
            </a:r>
            <a:r>
              <a:rPr kumimoji="0" lang="en-US" altLang="en-US" b="0" i="0" u="none" strike="noStrike" cap="none" normalizeH="0" baseline="0" dirty="0">
                <a:ln>
                  <a:noFill/>
                </a:ln>
                <a:solidFill>
                  <a:schemeClr val="tx1"/>
                </a:solidFill>
                <a:effectLst/>
                <a:latin typeface="Arial" panose="020B0604020202020204" pitchFamily="34" charset="0"/>
              </a:rPr>
              <a:t> le </a:t>
            </a:r>
            <a:r>
              <a:rPr kumimoji="0" lang="en-US" altLang="en-US" b="0" i="0" u="none" strike="noStrike" cap="none" normalizeH="0" baseline="0" dirty="0" err="1">
                <a:ln>
                  <a:noFill/>
                </a:ln>
                <a:solidFill>
                  <a:schemeClr val="tx1"/>
                </a:solidFill>
                <a:effectLst/>
                <a:latin typeface="Arial" panose="020B0604020202020204" pitchFamily="34" charset="0"/>
              </a:rPr>
              <a:t>modèle</a:t>
            </a:r>
            <a:r>
              <a:rPr kumimoji="0" lang="en-US" altLang="en-US" b="0" i="0" u="none" strike="noStrike" cap="none" normalizeH="0" baseline="0" dirty="0">
                <a:ln>
                  <a:noFill/>
                </a:ln>
                <a:solidFill>
                  <a:schemeClr val="tx1"/>
                </a:solidFill>
                <a:effectLst/>
                <a:latin typeface="Arial" panose="020B0604020202020204" pitchFamily="34" charset="0"/>
              </a:rPr>
              <a:t> de conception de </a:t>
            </a:r>
            <a:r>
              <a:rPr kumimoji="0" lang="en-US" altLang="en-US" b="0" i="0" u="none" strike="noStrike" cap="none" normalizeH="0" baseline="0" dirty="0" err="1">
                <a:ln>
                  <a:noFill/>
                </a:ln>
                <a:solidFill>
                  <a:schemeClr val="tx1"/>
                </a:solidFill>
                <a:effectLst/>
                <a:latin typeface="Arial" panose="020B0604020202020204" pitchFamily="34" charset="0"/>
              </a:rPr>
              <a:t>l'</a:t>
            </a:r>
            <a:r>
              <a:rPr kumimoji="0" lang="en-US" altLang="en-US" b="1" i="0" u="none" strike="noStrike" cap="none" normalizeH="0" baseline="0" dirty="0" err="1">
                <a:ln>
                  <a:noFill/>
                </a:ln>
                <a:solidFill>
                  <a:schemeClr val="tx1"/>
                </a:solidFill>
                <a:effectLst/>
                <a:latin typeface="Arial" panose="020B0604020202020204" pitchFamily="34" charset="0"/>
              </a:rPr>
              <a:t>Injection</a:t>
            </a:r>
            <a:r>
              <a:rPr kumimoji="0" lang="en-US" altLang="en-US" b="1" i="0" u="none" strike="noStrike" cap="none" normalizeH="0" baseline="0" dirty="0">
                <a:ln>
                  <a:noFill/>
                </a:ln>
                <a:solidFill>
                  <a:schemeClr val="tx1"/>
                </a:solidFill>
                <a:effectLst/>
                <a:latin typeface="Arial" panose="020B0604020202020204" pitchFamily="34" charset="0"/>
              </a:rPr>
              <a:t> de </a:t>
            </a:r>
            <a:r>
              <a:rPr kumimoji="0" lang="en-US" altLang="en-US" b="1" i="0" u="none" strike="noStrike" cap="none" normalizeH="0" baseline="0" dirty="0" err="1">
                <a:ln>
                  <a:noFill/>
                </a:ln>
                <a:solidFill>
                  <a:schemeClr val="tx1"/>
                </a:solidFill>
                <a:effectLst/>
                <a:latin typeface="Arial" panose="020B0604020202020204" pitchFamily="34" charset="0"/>
              </a:rPr>
              <a:t>Dépendance</a:t>
            </a:r>
            <a:r>
              <a:rPr kumimoji="0" lang="en-US" altLang="en-US" b="0" i="0" u="none" strike="noStrike" cap="none" normalizeH="0" baseline="0" dirty="0">
                <a:ln>
                  <a:noFill/>
                </a:ln>
                <a:solidFill>
                  <a:schemeClr val="tx1"/>
                </a:solidFill>
                <a:effectLst/>
                <a:latin typeface="Arial" panose="020B0604020202020204" pitchFamily="34" charset="0"/>
              </a:rPr>
              <a:t> pour </a:t>
            </a:r>
            <a:r>
              <a:rPr kumimoji="0" lang="en-US" altLang="en-US" b="0" i="0" u="none" strike="noStrike" cap="none" normalizeH="0" baseline="0" dirty="0" err="1">
                <a:ln>
                  <a:noFill/>
                </a:ln>
                <a:solidFill>
                  <a:schemeClr val="tx1"/>
                </a:solidFill>
                <a:effectLst/>
                <a:latin typeface="Arial" panose="020B0604020202020204" pitchFamily="34" charset="0"/>
              </a:rPr>
              <a:t>gérer</a:t>
            </a:r>
            <a:r>
              <a:rPr kumimoji="0" lang="en-US" altLang="en-US" b="0" i="0" u="none" strike="noStrike" cap="none" normalizeH="0" baseline="0" dirty="0">
                <a:ln>
                  <a:noFill/>
                </a:ln>
                <a:solidFill>
                  <a:schemeClr val="tx1"/>
                </a:solidFill>
                <a:effectLst/>
                <a:latin typeface="Arial" panose="020B0604020202020204" pitchFamily="34" charset="0"/>
              </a:rPr>
              <a:t> les </a:t>
            </a:r>
            <a:r>
              <a:rPr kumimoji="0" lang="en-US" altLang="en-US" b="0" i="0" u="none" strike="noStrike" cap="none" normalizeH="0" baseline="0" dirty="0" err="1">
                <a:ln>
                  <a:noFill/>
                </a:ln>
                <a:solidFill>
                  <a:schemeClr val="tx1"/>
                </a:solidFill>
                <a:effectLst/>
                <a:latin typeface="Arial" panose="020B0604020202020204" pitchFamily="34" charset="0"/>
              </a:rPr>
              <a:t>dépendances</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Grâce à TypeScript, les </a:t>
            </a:r>
            <a:r>
              <a:rPr kumimoji="0" lang="en-US" altLang="en-US" b="0" i="0" u="none" strike="noStrike" cap="none" normalizeH="0" baseline="0" dirty="0" err="1">
                <a:ln>
                  <a:noFill/>
                </a:ln>
                <a:solidFill>
                  <a:schemeClr val="tx1"/>
                </a:solidFill>
                <a:effectLst/>
                <a:latin typeface="Arial" panose="020B0604020202020204" pitchFamily="34" charset="0"/>
              </a:rPr>
              <a:t>dépendances</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sont</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résolues</a:t>
            </a:r>
            <a:r>
              <a:rPr kumimoji="0" lang="en-US" altLang="en-US" b="0" i="0" u="none" strike="noStrike" cap="none" normalizeH="0" baseline="0" dirty="0">
                <a:ln>
                  <a:noFill/>
                </a:ln>
                <a:solidFill>
                  <a:schemeClr val="tx1"/>
                </a:solidFill>
                <a:effectLst/>
                <a:latin typeface="Arial" panose="020B0604020202020204" pitchFamily="34" charset="0"/>
              </a:rPr>
              <a:t> par type.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Par </a:t>
            </a:r>
            <a:r>
              <a:rPr kumimoji="0" lang="en-US" altLang="en-US" b="0" i="0" u="none" strike="noStrike" cap="none" normalizeH="0" baseline="0" dirty="0" err="1">
                <a:ln>
                  <a:noFill/>
                </a:ln>
                <a:solidFill>
                  <a:schemeClr val="tx1"/>
                </a:solidFill>
                <a:effectLst/>
                <a:latin typeface="Arial" panose="020B0604020202020204" pitchFamily="34" charset="0"/>
              </a:rPr>
              <a:t>exemple</a:t>
            </a:r>
            <a:r>
              <a:rPr kumimoji="0" lang="en-US" altLang="en-US" b="0" i="0" u="none" strike="noStrike" cap="none" normalizeH="0" baseline="0" dirty="0">
                <a:ln>
                  <a:noFill/>
                </a:ln>
                <a:solidFill>
                  <a:schemeClr val="tx1"/>
                </a:solidFill>
                <a:effectLst/>
                <a:latin typeface="Arial" panose="020B0604020202020204" pitchFamily="34" charset="0"/>
              </a:rPr>
              <a:t>, Nest </a:t>
            </a:r>
            <a:r>
              <a:rPr kumimoji="0" lang="en-US" altLang="en-US" b="0" i="0" u="none" strike="noStrike" cap="none" normalizeH="0" baseline="0" dirty="0" err="1">
                <a:ln>
                  <a:noFill/>
                </a:ln>
                <a:solidFill>
                  <a:schemeClr val="tx1"/>
                </a:solidFill>
                <a:effectLst/>
                <a:latin typeface="Arial" panose="020B0604020202020204" pitchFamily="34" charset="0"/>
              </a:rPr>
              <a:t>crée</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une</a:t>
            </a:r>
            <a:r>
              <a:rPr kumimoji="0" lang="en-US" altLang="en-US" b="0" i="0" u="none" strike="noStrike" cap="none" normalizeH="0" baseline="0" dirty="0">
                <a:ln>
                  <a:noFill/>
                </a:ln>
                <a:solidFill>
                  <a:schemeClr val="tx1"/>
                </a:solidFill>
                <a:effectLst/>
                <a:latin typeface="Arial" panose="020B0604020202020204" pitchFamily="34" charset="0"/>
              </a:rPr>
              <a:t> instance de </a:t>
            </a:r>
            <a:r>
              <a:rPr kumimoji="0" lang="en-US" altLang="en-US" b="0" i="0" u="none" strike="noStrike" cap="none" normalizeH="0" baseline="0" dirty="0" err="1">
                <a:ln>
                  <a:noFill/>
                </a:ln>
                <a:solidFill>
                  <a:schemeClr val="tx1"/>
                </a:solidFill>
                <a:effectLst/>
                <a:latin typeface="Arial" panose="020B0604020202020204" pitchFamily="34" charset="0"/>
              </a:rPr>
              <a:t>CatsService</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ou</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retourne</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une</a:t>
            </a:r>
            <a:r>
              <a:rPr kumimoji="0" lang="en-US" altLang="en-US" b="0" i="0" u="none" strike="noStrike" cap="none" normalizeH="0" baseline="0" dirty="0">
                <a:ln>
                  <a:noFill/>
                </a:ln>
                <a:solidFill>
                  <a:schemeClr val="tx1"/>
                </a:solidFill>
                <a:effectLst/>
                <a:latin typeface="Arial" panose="020B0604020202020204" pitchFamily="34" charset="0"/>
              </a:rPr>
              <a:t> instance </a:t>
            </a:r>
            <a:r>
              <a:rPr kumimoji="0" lang="en-US" altLang="en-US" b="0" i="0" u="none" strike="noStrike" cap="none" normalizeH="0" baseline="0" dirty="0" err="1">
                <a:ln>
                  <a:noFill/>
                </a:ln>
                <a:solidFill>
                  <a:schemeClr val="tx1"/>
                </a:solidFill>
                <a:effectLst/>
                <a:latin typeface="Arial" panose="020B0604020202020204" pitchFamily="34" charset="0"/>
              </a:rPr>
              <a:t>existante</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si</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elle</a:t>
            </a:r>
            <a:r>
              <a:rPr kumimoji="0" lang="en-US" altLang="en-US" b="0" i="0" u="none" strike="noStrike" cap="none" normalizeH="0" baseline="0" dirty="0">
                <a:ln>
                  <a:noFill/>
                </a:ln>
                <a:solidFill>
                  <a:schemeClr val="tx1"/>
                </a:solidFill>
                <a:effectLst/>
                <a:latin typeface="Arial" panose="020B0604020202020204" pitchFamily="34" charset="0"/>
              </a:rPr>
              <a:t> a déjà </a:t>
            </a:r>
            <a:r>
              <a:rPr kumimoji="0" lang="en-US" altLang="en-US" b="0" i="0" u="none" strike="noStrike" cap="none" normalizeH="0" baseline="0" dirty="0" err="1">
                <a:ln>
                  <a:noFill/>
                </a:ln>
                <a:solidFill>
                  <a:schemeClr val="tx1"/>
                </a:solidFill>
                <a:effectLst/>
                <a:latin typeface="Arial" panose="020B0604020202020204" pitchFamily="34" charset="0"/>
              </a:rPr>
              <a:t>été</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créée</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Cette</a:t>
            </a:r>
            <a:r>
              <a:rPr kumimoji="0" lang="en-US" altLang="en-US" b="0" i="0" u="none" strike="noStrike" cap="none" normalizeH="0" baseline="0" dirty="0">
                <a:ln>
                  <a:noFill/>
                </a:ln>
                <a:solidFill>
                  <a:schemeClr val="tx1"/>
                </a:solidFill>
                <a:effectLst/>
                <a:latin typeface="Arial" panose="020B0604020202020204" pitchFamily="34" charset="0"/>
              </a:rPr>
              <a:t> instance </a:t>
            </a:r>
            <a:r>
              <a:rPr kumimoji="0" lang="en-US" altLang="en-US" b="0" i="0" u="none" strike="noStrike" cap="none" normalizeH="0" baseline="0" dirty="0" err="1">
                <a:ln>
                  <a:noFill/>
                </a:ln>
                <a:solidFill>
                  <a:schemeClr val="tx1"/>
                </a:solidFill>
                <a:effectLst/>
                <a:latin typeface="Arial" panose="020B0604020202020204" pitchFamily="34" charset="0"/>
              </a:rPr>
              <a:t>est</a:t>
            </a:r>
            <a:r>
              <a:rPr kumimoji="0" lang="en-US" altLang="en-US" b="0" i="0" u="none" strike="noStrike" cap="none" normalizeH="0" baseline="0" dirty="0">
                <a:ln>
                  <a:noFill/>
                </a:ln>
                <a:solidFill>
                  <a:schemeClr val="tx1"/>
                </a:solidFill>
                <a:effectLst/>
                <a:latin typeface="Arial" panose="020B0604020202020204" pitchFamily="34" charset="0"/>
              </a:rPr>
              <a:t> ensuite </a:t>
            </a:r>
            <a:r>
              <a:rPr kumimoji="0" lang="en-US" altLang="en-US" b="0" i="0" u="none" strike="noStrike" cap="none" normalizeH="0" baseline="0" dirty="0" err="1">
                <a:ln>
                  <a:noFill/>
                </a:ln>
                <a:solidFill>
                  <a:schemeClr val="tx1"/>
                </a:solidFill>
                <a:effectLst/>
                <a:latin typeface="Arial" panose="020B0604020202020204" pitchFamily="34" charset="0"/>
              </a:rPr>
              <a:t>injectée</a:t>
            </a:r>
            <a:r>
              <a:rPr kumimoji="0" lang="en-US" altLang="en-US" b="0" i="0" u="none" strike="noStrike" cap="none" normalizeH="0" baseline="0" dirty="0">
                <a:ln>
                  <a:noFill/>
                </a:ln>
                <a:solidFill>
                  <a:schemeClr val="tx1"/>
                </a:solidFill>
                <a:effectLst/>
                <a:latin typeface="Arial" panose="020B0604020202020204" pitchFamily="34" charset="0"/>
              </a:rPr>
              <a:t> dans le </a:t>
            </a:r>
            <a:r>
              <a:rPr kumimoji="0" lang="en-US" altLang="en-US" b="0" i="0" u="none" strike="noStrike" cap="none" normalizeH="0" baseline="0" dirty="0" err="1">
                <a:ln>
                  <a:noFill/>
                </a:ln>
                <a:solidFill>
                  <a:schemeClr val="tx1"/>
                </a:solidFill>
                <a:effectLst/>
                <a:latin typeface="Arial" panose="020B0604020202020204" pitchFamily="34" charset="0"/>
              </a:rPr>
              <a:t>constructeur</a:t>
            </a:r>
            <a:r>
              <a:rPr kumimoji="0" lang="en-US" altLang="en-US" b="0" i="0" u="none" strike="noStrike" cap="none" normalizeH="0" baseline="0" dirty="0">
                <a:ln>
                  <a:noFill/>
                </a:ln>
                <a:solidFill>
                  <a:schemeClr val="tx1"/>
                </a:solidFill>
                <a:effectLst/>
                <a:latin typeface="Arial" panose="020B0604020202020204" pitchFamily="34" charset="0"/>
              </a:rPr>
              <a:t> du </a:t>
            </a:r>
            <a:r>
              <a:rPr kumimoji="0" lang="en-US" altLang="en-US" b="0" i="0" u="none" strike="noStrike" cap="none" normalizeH="0" baseline="0" dirty="0" err="1">
                <a:ln>
                  <a:noFill/>
                </a:ln>
                <a:solidFill>
                  <a:schemeClr val="tx1"/>
                </a:solidFill>
                <a:effectLst/>
                <a:latin typeface="Arial" panose="020B0604020202020204" pitchFamily="34" charset="0"/>
              </a:rPr>
              <a:t>contrôleur</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ou</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assignée</a:t>
            </a:r>
            <a:r>
              <a:rPr kumimoji="0" lang="en-US" altLang="en-US" b="0" i="0" u="none" strike="noStrike" cap="none" normalizeH="0" baseline="0" dirty="0">
                <a:ln>
                  <a:noFill/>
                </a:ln>
                <a:solidFill>
                  <a:schemeClr val="tx1"/>
                </a:solidFill>
                <a:effectLst/>
                <a:latin typeface="Arial" panose="020B0604020202020204" pitchFamily="34" charset="0"/>
              </a:rPr>
              <a:t> à la </a:t>
            </a:r>
            <a:r>
              <a:rPr kumimoji="0" lang="en-US" altLang="en-US" b="0" i="0" u="none" strike="noStrike" cap="none" normalizeH="0" baseline="0" dirty="0" err="1">
                <a:ln>
                  <a:noFill/>
                </a:ln>
                <a:solidFill>
                  <a:schemeClr val="tx1"/>
                </a:solidFill>
                <a:effectLst/>
                <a:latin typeface="Arial" panose="020B0604020202020204" pitchFamily="34" charset="0"/>
              </a:rPr>
              <a:t>propriété</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spécifiée</a:t>
            </a:r>
            <a:r>
              <a:rPr kumimoji="0" lang="en-US" altLang="en-US" b="0" i="0" u="none" strike="noStrike" cap="none" normalizeH="0" baseline="0" dirty="0">
                <a:ln>
                  <a:noFill/>
                </a:ln>
                <a:solidFill>
                  <a:schemeClr val="tx1"/>
                </a:solidFill>
                <a:effectLst/>
                <a:latin typeface="Arial" panose="020B0604020202020204" pitchFamily="34" charset="0"/>
              </a:rPr>
              <a:t>.</a:t>
            </a:r>
          </a:p>
        </p:txBody>
      </p:sp>
      <p:pic>
        <p:nvPicPr>
          <p:cNvPr id="5" name="Picture 4">
            <a:extLst>
              <a:ext uri="{FF2B5EF4-FFF2-40B4-BE49-F238E27FC236}">
                <a16:creationId xmlns:a16="http://schemas.microsoft.com/office/drawing/2014/main" id="{3087D139-3F2E-EB60-05D5-387BCEBAAA4C}"/>
              </a:ext>
            </a:extLst>
          </p:cNvPr>
          <p:cNvPicPr>
            <a:picLocks noChangeAspect="1"/>
          </p:cNvPicPr>
          <p:nvPr/>
        </p:nvPicPr>
        <p:blipFill>
          <a:blip r:embed="rId4"/>
          <a:srcRect l="197" t="5318" r="42240" b="10260"/>
          <a:stretch/>
        </p:blipFill>
        <p:spPr>
          <a:xfrm>
            <a:off x="2770497" y="3591025"/>
            <a:ext cx="3603006" cy="8127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Google Shape;67;p2">
            <a:extLst>
              <a:ext uri="{FF2B5EF4-FFF2-40B4-BE49-F238E27FC236}">
                <a16:creationId xmlns:a16="http://schemas.microsoft.com/office/drawing/2014/main" id="{A072330F-CDAC-74C7-A249-0AE2D43D0B28}"/>
              </a:ext>
            </a:extLst>
          </p:cNvPr>
          <p:cNvSpPr txBox="1"/>
          <p:nvPr/>
        </p:nvSpPr>
        <p:spPr>
          <a:xfrm>
            <a:off x="857250" y="27050"/>
            <a:ext cx="39738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800" b="1" i="0" u="none" strike="noStrike" cap="none" dirty="0">
                <a:solidFill>
                  <a:srgbClr val="E20B0B"/>
                </a:solidFill>
                <a:latin typeface="Arial" panose="020B0604020202020204" pitchFamily="34" charset="0"/>
                <a:sym typeface="Arial"/>
              </a:rPr>
              <a:t>Services</a:t>
            </a:r>
            <a:endParaRPr lang="fr-FR" sz="1800" b="0" i="0" u="none" strike="noStrike" cap="none" dirty="0">
              <a:solidFill>
                <a:srgbClr val="000000"/>
              </a:solidFill>
              <a:latin typeface="Arial" panose="020B0604020202020204" pitchFamily="34" charset="0"/>
              <a:sym typeface="Arial"/>
            </a:endParaRPr>
          </a:p>
        </p:txBody>
      </p:sp>
    </p:spTree>
    <p:extLst>
      <p:ext uri="{BB962C8B-B14F-4D97-AF65-F5344CB8AC3E}">
        <p14:creationId xmlns:p14="http://schemas.microsoft.com/office/powerpoint/2010/main" val="1326701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2"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64" name="Google Shape;64;p2"/>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65" name="Google Shape;65;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FR" sz="1100" b="1"/>
              <a:t>22</a:t>
            </a:fld>
            <a:endParaRPr sz="1100" b="1" dirty="0"/>
          </a:p>
        </p:txBody>
      </p:sp>
      <p:sp>
        <p:nvSpPr>
          <p:cNvPr id="67" name="Google Shape;67;p2"/>
          <p:cNvSpPr txBox="1"/>
          <p:nvPr/>
        </p:nvSpPr>
        <p:spPr>
          <a:xfrm>
            <a:off x="857250" y="27050"/>
            <a:ext cx="39738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800" b="1" i="0" u="none" strike="noStrike" cap="none" dirty="0">
                <a:solidFill>
                  <a:srgbClr val="E20B0B"/>
                </a:solidFill>
                <a:latin typeface="Arial" panose="020B0604020202020204" pitchFamily="34" charset="0"/>
                <a:sym typeface="Arial"/>
              </a:rPr>
              <a:t>Modules</a:t>
            </a:r>
            <a:endParaRPr lang="fr-FR" sz="1800" b="0" i="0" u="none" strike="noStrike" cap="none" dirty="0">
              <a:solidFill>
                <a:srgbClr val="000000"/>
              </a:solidFill>
              <a:latin typeface="Arial" panose="020B0604020202020204" pitchFamily="34" charset="0"/>
              <a:sym typeface="Arial"/>
            </a:endParaRPr>
          </a:p>
        </p:txBody>
      </p:sp>
      <p:sp>
        <p:nvSpPr>
          <p:cNvPr id="6" name="Rectangle 2">
            <a:extLst>
              <a:ext uri="{FF2B5EF4-FFF2-40B4-BE49-F238E27FC236}">
                <a16:creationId xmlns:a16="http://schemas.microsoft.com/office/drawing/2014/main" id="{3DB924D9-5C36-A852-3172-AF5A76856456}"/>
              </a:ext>
            </a:extLst>
          </p:cNvPr>
          <p:cNvSpPr>
            <a:spLocks noChangeArrowheads="1"/>
          </p:cNvSpPr>
          <p:nvPr/>
        </p:nvSpPr>
        <p:spPr bwMode="auto">
          <a:xfrm>
            <a:off x="568037" y="961255"/>
            <a:ext cx="7820890" cy="1021883"/>
          </a:xfrm>
          <a:prstGeom prst="rect">
            <a:avLst/>
          </a:prstGeom>
          <a:solidFill>
            <a:srgbClr val="FDFD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effectLst/>
              </a:rPr>
              <a:t>Un module </a:t>
            </a:r>
            <a:r>
              <a:rPr kumimoji="0" lang="en-US" altLang="en-US" b="0" i="0" u="none" strike="noStrike" cap="none" normalizeH="0" baseline="0" dirty="0" err="1">
                <a:ln>
                  <a:noFill/>
                </a:ln>
                <a:effectLst/>
              </a:rPr>
              <a:t>est</a:t>
            </a:r>
            <a:r>
              <a:rPr kumimoji="0" lang="en-US" altLang="en-US" b="0" i="0" u="none" strike="noStrike" cap="none" normalizeH="0" baseline="0" dirty="0">
                <a:ln>
                  <a:noFill/>
                </a:ln>
                <a:effectLst/>
              </a:rPr>
              <a:t> </a:t>
            </a:r>
            <a:r>
              <a:rPr kumimoji="0" lang="en-US" altLang="en-US" b="0" i="0" u="none" strike="noStrike" cap="none" normalizeH="0" baseline="0" dirty="0" err="1">
                <a:ln>
                  <a:noFill/>
                </a:ln>
                <a:effectLst/>
              </a:rPr>
              <a:t>une</a:t>
            </a:r>
            <a:r>
              <a:rPr kumimoji="0" lang="en-US" altLang="en-US" b="0" i="0" u="none" strike="noStrike" cap="none" normalizeH="0" baseline="0" dirty="0">
                <a:ln>
                  <a:noFill/>
                </a:ln>
                <a:effectLst/>
              </a:rPr>
              <a:t> </a:t>
            </a:r>
            <a:r>
              <a:rPr kumimoji="0" lang="en-US" altLang="en-US" b="0" i="0" u="none" strike="noStrike" cap="none" normalizeH="0" baseline="0" dirty="0" err="1">
                <a:ln>
                  <a:noFill/>
                </a:ln>
                <a:effectLst/>
              </a:rPr>
              <a:t>classe</a:t>
            </a:r>
            <a:r>
              <a:rPr kumimoji="0" lang="en-US" altLang="en-US" b="0" i="0" u="none" strike="noStrike" cap="none" normalizeH="0" baseline="0" dirty="0">
                <a:ln>
                  <a:noFill/>
                </a:ln>
                <a:effectLst/>
              </a:rPr>
              <a:t> </a:t>
            </a:r>
            <a:r>
              <a:rPr kumimoji="0" lang="en-US" altLang="en-US" b="0" i="0" u="none" strike="noStrike" cap="none" normalizeH="0" baseline="0" dirty="0" err="1">
                <a:ln>
                  <a:noFill/>
                </a:ln>
                <a:effectLst/>
              </a:rPr>
              <a:t>annotée</a:t>
            </a:r>
            <a:r>
              <a:rPr kumimoji="0" lang="en-US" altLang="en-US" b="0" i="0" u="none" strike="noStrike" cap="none" normalizeH="0" baseline="0" dirty="0">
                <a:ln>
                  <a:noFill/>
                </a:ln>
                <a:effectLst/>
              </a:rPr>
              <a:t> avec un </a:t>
            </a:r>
            <a:r>
              <a:rPr kumimoji="0" lang="en-US" altLang="en-US" b="0" i="0" u="none" strike="noStrike" cap="none" normalizeH="0" baseline="0" dirty="0" err="1">
                <a:ln>
                  <a:noFill/>
                </a:ln>
                <a:effectLst/>
              </a:rPr>
              <a:t>décorateur</a:t>
            </a:r>
            <a:r>
              <a:rPr kumimoji="0" lang="en-US" altLang="en-US" b="0" i="0" u="none" strike="noStrike" cap="none" normalizeH="0" baseline="0" dirty="0">
                <a:ln>
                  <a:noFill/>
                </a:ln>
                <a:effectLst/>
              </a:rPr>
              <a:t> @Module(). Le </a:t>
            </a:r>
            <a:r>
              <a:rPr kumimoji="0" lang="en-US" altLang="en-US" b="0" i="0" u="none" strike="noStrike" cap="none" normalizeH="0" baseline="0" dirty="0" err="1">
                <a:ln>
                  <a:noFill/>
                </a:ln>
                <a:effectLst/>
              </a:rPr>
              <a:t>décorateur</a:t>
            </a:r>
            <a:r>
              <a:rPr kumimoji="0" lang="en-US" altLang="en-US" b="0" i="0" u="none" strike="noStrike" cap="none" normalizeH="0" baseline="0" dirty="0">
                <a:ln>
                  <a:noFill/>
                </a:ln>
                <a:effectLst/>
              </a:rPr>
              <a:t> @Module() </a:t>
            </a:r>
            <a:r>
              <a:rPr kumimoji="0" lang="en-US" altLang="en-US" b="0" i="0" u="none" strike="noStrike" cap="none" normalizeH="0" baseline="0" dirty="0" err="1">
                <a:ln>
                  <a:noFill/>
                </a:ln>
                <a:effectLst/>
              </a:rPr>
              <a:t>fournit</a:t>
            </a:r>
            <a:r>
              <a:rPr kumimoji="0" lang="en-US" altLang="en-US" b="0" i="0" u="none" strike="noStrike" cap="none" normalizeH="0" baseline="0" dirty="0">
                <a:ln>
                  <a:noFill/>
                </a:ln>
                <a:effectLst/>
              </a:rPr>
              <a:t> des </a:t>
            </a:r>
            <a:r>
              <a:rPr kumimoji="0" lang="en-US" altLang="en-US" b="0" i="0" u="none" strike="noStrike" cap="none" normalizeH="0" baseline="0" dirty="0" err="1">
                <a:ln>
                  <a:noFill/>
                </a:ln>
                <a:effectLst/>
              </a:rPr>
              <a:t>métadonnées</a:t>
            </a:r>
            <a:r>
              <a:rPr kumimoji="0" lang="en-US" altLang="en-US" b="0" i="0" u="none" strike="noStrike" cap="none" normalizeH="0" baseline="0" dirty="0">
                <a:ln>
                  <a:noFill/>
                </a:ln>
                <a:effectLst/>
              </a:rPr>
              <a:t> que </a:t>
            </a:r>
            <a:r>
              <a:rPr kumimoji="0" lang="en-US" altLang="en-US" b="1" i="0" u="none" strike="noStrike" cap="none" normalizeH="0" baseline="0" dirty="0">
                <a:ln>
                  <a:noFill/>
                </a:ln>
                <a:effectLst/>
              </a:rPr>
              <a:t>Nest</a:t>
            </a:r>
            <a:r>
              <a:rPr kumimoji="0" lang="en-US" altLang="en-US" b="0" i="0" u="none" strike="noStrike" cap="none" normalizeH="0" baseline="0" dirty="0">
                <a:ln>
                  <a:noFill/>
                </a:ln>
                <a:effectLst/>
              </a:rPr>
              <a:t> </a:t>
            </a:r>
            <a:r>
              <a:rPr kumimoji="0" lang="en-US" altLang="en-US" b="0" i="0" u="none" strike="noStrike" cap="none" normalizeH="0" baseline="0" dirty="0" err="1">
                <a:ln>
                  <a:noFill/>
                </a:ln>
                <a:effectLst/>
              </a:rPr>
              <a:t>utilise</a:t>
            </a:r>
            <a:r>
              <a:rPr kumimoji="0" lang="en-US" altLang="en-US" b="0" i="0" u="none" strike="noStrike" cap="none" normalizeH="0" baseline="0" dirty="0">
                <a:ln>
                  <a:noFill/>
                </a:ln>
                <a:effectLst/>
              </a:rPr>
              <a:t> pour </a:t>
            </a:r>
            <a:r>
              <a:rPr kumimoji="0" lang="en-US" altLang="en-US" b="0" i="0" u="none" strike="noStrike" cap="none" normalizeH="0" baseline="0" dirty="0" err="1">
                <a:ln>
                  <a:noFill/>
                </a:ln>
                <a:effectLst/>
              </a:rPr>
              <a:t>organiser</a:t>
            </a:r>
            <a:r>
              <a:rPr kumimoji="0" lang="en-US" altLang="en-US" b="0" i="0" u="none" strike="noStrike" cap="none" normalizeH="0" baseline="0" dirty="0">
                <a:ln>
                  <a:noFill/>
                </a:ln>
                <a:effectLst/>
              </a:rPr>
              <a:t> la structure de </a:t>
            </a:r>
            <a:r>
              <a:rPr kumimoji="0" lang="en-US" altLang="en-US" b="0" i="0" u="none" strike="noStrike" cap="none" normalizeH="0" baseline="0" dirty="0" err="1">
                <a:ln>
                  <a:noFill/>
                </a:ln>
                <a:effectLst/>
              </a:rPr>
              <a:t>l'application</a:t>
            </a:r>
            <a:r>
              <a:rPr kumimoji="0" lang="en-US" altLang="en-US" b="0" i="0" u="none" strike="noStrike" cap="none" normalizeH="0" baseline="0" dirty="0">
                <a:ln>
                  <a:noFill/>
                </a:ln>
                <a:effectLst/>
              </a:rPr>
              <a:t>. </a:t>
            </a:r>
          </a:p>
        </p:txBody>
      </p:sp>
      <p:pic>
        <p:nvPicPr>
          <p:cNvPr id="8" name="Picture 7">
            <a:extLst>
              <a:ext uri="{FF2B5EF4-FFF2-40B4-BE49-F238E27FC236}">
                <a16:creationId xmlns:a16="http://schemas.microsoft.com/office/drawing/2014/main" id="{F1E0BAB5-9526-4565-2F6A-CE6E9E7711A9}"/>
              </a:ext>
            </a:extLst>
          </p:cNvPr>
          <p:cNvPicPr>
            <a:picLocks noChangeAspect="1"/>
          </p:cNvPicPr>
          <p:nvPr/>
        </p:nvPicPr>
        <p:blipFill>
          <a:blip r:embed="rId4"/>
          <a:srcRect l="22018" t="1884" r="22382" b="13518"/>
          <a:stretch/>
        </p:blipFill>
        <p:spPr>
          <a:xfrm>
            <a:off x="5730835" y="2164772"/>
            <a:ext cx="2854036" cy="1932709"/>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8C2A65F2-80A5-0F90-B11D-DF7BFBE9E8E5}"/>
              </a:ext>
            </a:extLst>
          </p:cNvPr>
          <p:cNvSpPr txBox="1"/>
          <p:nvPr/>
        </p:nvSpPr>
        <p:spPr>
          <a:xfrm>
            <a:off x="568037" y="2111951"/>
            <a:ext cx="4955153" cy="2314544"/>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Le </a:t>
            </a:r>
            <a:r>
              <a:rPr kumimoji="0" lang="en-US" altLang="en-US" b="1" i="0" u="none" strike="noStrike" cap="none" normalizeH="0" baseline="0" dirty="0" err="1">
                <a:ln>
                  <a:noFill/>
                </a:ln>
                <a:solidFill>
                  <a:schemeClr val="tx1"/>
                </a:solidFill>
                <a:effectLst/>
                <a:latin typeface="Arial" panose="020B0604020202020204" pitchFamily="34" charset="0"/>
              </a:rPr>
              <a:t>CatsController</a:t>
            </a:r>
            <a:r>
              <a:rPr kumimoji="0" lang="en-US" altLang="en-US" b="0" i="0" u="none" strike="noStrike" cap="none" normalizeH="0" baseline="0" dirty="0">
                <a:ln>
                  <a:noFill/>
                </a:ln>
                <a:solidFill>
                  <a:schemeClr val="tx1"/>
                </a:solidFill>
                <a:effectLst/>
                <a:latin typeface="Arial" panose="020B0604020202020204" pitchFamily="34" charset="0"/>
              </a:rPr>
              <a:t> et le </a:t>
            </a:r>
            <a:r>
              <a:rPr kumimoji="0" lang="en-US" altLang="en-US" b="1" i="0" u="none" strike="noStrike" cap="none" normalizeH="0" baseline="0" dirty="0" err="1">
                <a:ln>
                  <a:noFill/>
                </a:ln>
                <a:solidFill>
                  <a:schemeClr val="tx1"/>
                </a:solidFill>
                <a:effectLst/>
                <a:latin typeface="Arial" panose="020B0604020202020204" pitchFamily="34" charset="0"/>
              </a:rPr>
              <a:t>CatsService</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sont</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liés</a:t>
            </a:r>
            <a:r>
              <a:rPr kumimoji="0" lang="en-US" altLang="en-US" b="0" i="0" u="none" strike="noStrike" cap="none" normalizeH="0" baseline="0" dirty="0">
                <a:ln>
                  <a:noFill/>
                </a:ln>
                <a:solidFill>
                  <a:schemeClr val="tx1"/>
                </a:solidFill>
                <a:effectLst/>
                <a:latin typeface="Arial" panose="020B0604020202020204" pitchFamily="34" charset="0"/>
              </a:rPr>
              <a:t> par </a:t>
            </a:r>
            <a:r>
              <a:rPr kumimoji="0" lang="en-US" altLang="en-US" b="0" i="0" u="none" strike="noStrike" cap="none" normalizeH="0" baseline="0" dirty="0" err="1">
                <a:ln>
                  <a:noFill/>
                </a:ln>
                <a:solidFill>
                  <a:schemeClr val="tx1"/>
                </a:solidFill>
                <a:effectLst/>
                <a:latin typeface="Arial" panose="020B0604020202020204" pitchFamily="34" charset="0"/>
              </a:rPr>
              <a:t>leur</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domaine</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d'application</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commun</a:t>
            </a:r>
            <a:r>
              <a:rPr kumimoji="0" lang="en-US" altLang="en-US" b="0" i="0" u="none" strike="noStrike" cap="none" normalizeH="0" baseline="0" dirty="0">
                <a:ln>
                  <a:noFill/>
                </a:ln>
                <a:solidFill>
                  <a:schemeClr val="tx1"/>
                </a:solidFill>
                <a:effectLst/>
                <a:latin typeface="Arial" panose="020B0604020202020204" pitchFamily="34" charset="0"/>
              </a:rPr>
              <a:t>. Pour </a:t>
            </a:r>
            <a:r>
              <a:rPr kumimoji="0" lang="en-US" altLang="en-US" b="0" i="0" u="none" strike="noStrike" cap="none" normalizeH="0" baseline="0" dirty="0" err="1">
                <a:ln>
                  <a:noFill/>
                </a:ln>
                <a:solidFill>
                  <a:schemeClr val="tx1"/>
                </a:solidFill>
                <a:effectLst/>
                <a:latin typeface="Arial" panose="020B0604020202020204" pitchFamily="34" charset="0"/>
              </a:rPr>
              <a:t>mieux</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organiser</a:t>
            </a:r>
            <a:r>
              <a:rPr kumimoji="0" lang="en-US" altLang="en-US" b="0" i="0" u="none" strike="noStrike" cap="none" normalizeH="0" baseline="0" dirty="0">
                <a:ln>
                  <a:noFill/>
                </a:ln>
                <a:solidFill>
                  <a:schemeClr val="tx1"/>
                </a:solidFill>
                <a:effectLst/>
                <a:latin typeface="Arial" panose="020B0604020202020204" pitchFamily="34" charset="0"/>
              </a:rPr>
              <a:t> le code, </a:t>
            </a:r>
            <a:r>
              <a:rPr kumimoji="0" lang="en-US" altLang="en-US" b="0" i="0" u="none" strike="noStrike" cap="none" normalizeH="0" baseline="0" dirty="0" err="1">
                <a:ln>
                  <a:noFill/>
                </a:ln>
                <a:solidFill>
                  <a:schemeClr val="tx1"/>
                </a:solidFill>
                <a:effectLst/>
                <a:latin typeface="Arial" panose="020B0604020202020204" pitchFamily="34" charset="0"/>
              </a:rPr>
              <a:t>ils</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doivent</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être</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regroupés</a:t>
            </a:r>
            <a:r>
              <a:rPr kumimoji="0" lang="en-US" altLang="en-US" b="0" i="0" u="none" strike="noStrike" cap="none" normalizeH="0" baseline="0" dirty="0">
                <a:ln>
                  <a:noFill/>
                </a:ln>
                <a:solidFill>
                  <a:schemeClr val="tx1"/>
                </a:solidFill>
                <a:effectLst/>
                <a:latin typeface="Arial" panose="020B0604020202020204" pitchFamily="34" charset="0"/>
              </a:rPr>
              <a:t> dans un </a:t>
            </a:r>
            <a:r>
              <a:rPr kumimoji="0" lang="en-US" altLang="en-US" b="1" i="0" u="none" strike="noStrike" cap="none" normalizeH="0" baseline="0" dirty="0">
                <a:ln>
                  <a:noFill/>
                </a:ln>
                <a:solidFill>
                  <a:schemeClr val="tx1"/>
                </a:solidFill>
                <a:effectLst/>
                <a:latin typeface="Arial" panose="020B0604020202020204" pitchFamily="34" charset="0"/>
              </a:rPr>
              <a:t>module de </a:t>
            </a:r>
            <a:r>
              <a:rPr kumimoji="0" lang="en-US" altLang="en-US" b="1" i="0" u="none" strike="noStrike" cap="none" normalizeH="0" baseline="0" dirty="0" err="1">
                <a:ln>
                  <a:noFill/>
                </a:ln>
                <a:solidFill>
                  <a:schemeClr val="tx1"/>
                </a:solidFill>
                <a:effectLst/>
                <a:latin typeface="Arial" panose="020B0604020202020204" pitchFamily="34" charset="0"/>
              </a:rPr>
              <a:t>fonctionnalité</a:t>
            </a:r>
            <a:r>
              <a:rPr kumimoji="0" lang="en-US" altLang="en-US" b="0" i="0" u="none" strike="noStrike" cap="none" normalizeH="0" baseline="0" dirty="0">
                <a:ln>
                  <a:noFill/>
                </a:ln>
                <a:solidFill>
                  <a:schemeClr val="tx1"/>
                </a:solidFill>
                <a:effectLst/>
                <a:latin typeface="Arial" panose="020B0604020202020204" pitchFamily="34" charset="0"/>
              </a:rPr>
              <a:t>. Un module de </a:t>
            </a:r>
            <a:r>
              <a:rPr kumimoji="0" lang="en-US" altLang="en-US" b="0" i="0" u="none" strike="noStrike" cap="none" normalizeH="0" baseline="0" dirty="0" err="1">
                <a:ln>
                  <a:noFill/>
                </a:ln>
                <a:solidFill>
                  <a:schemeClr val="tx1"/>
                </a:solidFill>
                <a:effectLst/>
                <a:latin typeface="Arial" panose="020B0604020202020204" pitchFamily="34" charset="0"/>
              </a:rPr>
              <a:t>fonctionnalité</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regroupe</a:t>
            </a:r>
            <a:r>
              <a:rPr kumimoji="0" lang="en-US" altLang="en-US" b="0" i="0" u="none" strike="noStrike" cap="none" normalizeH="0" baseline="0" dirty="0">
                <a:ln>
                  <a:noFill/>
                </a:ln>
                <a:solidFill>
                  <a:schemeClr val="tx1"/>
                </a:solidFill>
                <a:effectLst/>
                <a:latin typeface="Arial" panose="020B0604020202020204" pitchFamily="34" charset="0"/>
              </a:rPr>
              <a:t> le code pertinent pour </a:t>
            </a:r>
            <a:r>
              <a:rPr kumimoji="0" lang="en-US" altLang="en-US" b="0" i="0" u="none" strike="noStrike" cap="none" normalizeH="0" baseline="0" dirty="0" err="1">
                <a:ln>
                  <a:noFill/>
                </a:ln>
                <a:solidFill>
                  <a:schemeClr val="tx1"/>
                </a:solidFill>
                <a:effectLst/>
                <a:latin typeface="Arial" panose="020B0604020202020204" pitchFamily="34" charset="0"/>
              </a:rPr>
              <a:t>une</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fonctionnalité</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spécifique</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facilitant</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ainsi</a:t>
            </a:r>
            <a:r>
              <a:rPr kumimoji="0" lang="en-US" altLang="en-US" b="0" i="0" u="none" strike="noStrike" cap="none" normalizeH="0" baseline="0" dirty="0">
                <a:ln>
                  <a:noFill/>
                </a:ln>
                <a:solidFill>
                  <a:schemeClr val="tx1"/>
                </a:solidFill>
                <a:effectLst/>
                <a:latin typeface="Arial" panose="020B0604020202020204" pitchFamily="34" charset="0"/>
              </a:rPr>
              <a:t> la gestion de la </a:t>
            </a:r>
            <a:r>
              <a:rPr kumimoji="0" lang="en-US" altLang="en-US" b="0" i="0" u="none" strike="noStrike" cap="none" normalizeH="0" baseline="0" dirty="0" err="1">
                <a:ln>
                  <a:noFill/>
                </a:ln>
                <a:solidFill>
                  <a:schemeClr val="tx1"/>
                </a:solidFill>
                <a:effectLst/>
                <a:latin typeface="Arial" panose="020B0604020202020204" pitchFamily="34" charset="0"/>
              </a:rPr>
              <a:t>complexité</a:t>
            </a:r>
            <a:r>
              <a:rPr kumimoji="0" lang="en-US" altLang="en-US" b="0" i="0" u="none" strike="noStrike" cap="none" normalizeH="0" baseline="0" dirty="0">
                <a:ln>
                  <a:noFill/>
                </a:ln>
                <a:solidFill>
                  <a:schemeClr val="tx1"/>
                </a:solidFill>
                <a:effectLst/>
                <a:latin typeface="Arial" panose="020B0604020202020204" pitchFamily="34" charset="0"/>
              </a:rPr>
              <a:t> et le respect des principes SOLID</a:t>
            </a:r>
          </a:p>
        </p:txBody>
      </p:sp>
    </p:spTree>
    <p:extLst>
      <p:ext uri="{BB962C8B-B14F-4D97-AF65-F5344CB8AC3E}">
        <p14:creationId xmlns:p14="http://schemas.microsoft.com/office/powerpoint/2010/main" val="3152498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2"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64" name="Google Shape;64;p2"/>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65" name="Google Shape;65;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FR" sz="1100" b="1"/>
              <a:t>23</a:t>
            </a:fld>
            <a:endParaRPr sz="1100" b="1" dirty="0"/>
          </a:p>
        </p:txBody>
      </p:sp>
      <p:sp>
        <p:nvSpPr>
          <p:cNvPr id="67" name="Google Shape;67;p2"/>
          <p:cNvSpPr txBox="1"/>
          <p:nvPr/>
        </p:nvSpPr>
        <p:spPr>
          <a:xfrm>
            <a:off x="857250" y="27050"/>
            <a:ext cx="39738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800" b="1" i="0" u="none" strike="noStrike" cap="none" dirty="0">
                <a:solidFill>
                  <a:srgbClr val="E20B0B"/>
                </a:solidFill>
                <a:latin typeface="Arial" panose="020B0604020202020204" pitchFamily="34" charset="0"/>
                <a:sym typeface="Arial"/>
              </a:rPr>
              <a:t>Modules</a:t>
            </a:r>
            <a:endParaRPr lang="fr-FR" sz="1800" b="0" i="0" u="none" strike="noStrike" cap="none" dirty="0">
              <a:solidFill>
                <a:srgbClr val="000000"/>
              </a:solidFill>
              <a:latin typeface="Arial" panose="020B0604020202020204" pitchFamily="34" charset="0"/>
              <a:sym typeface="Arial"/>
            </a:endParaRPr>
          </a:p>
        </p:txBody>
      </p:sp>
      <p:pic>
        <p:nvPicPr>
          <p:cNvPr id="5" name="Picture 4">
            <a:extLst>
              <a:ext uri="{FF2B5EF4-FFF2-40B4-BE49-F238E27FC236}">
                <a16:creationId xmlns:a16="http://schemas.microsoft.com/office/drawing/2014/main" id="{3BF0A81D-2BB2-8F9A-429B-63CE369AEA60}"/>
              </a:ext>
            </a:extLst>
          </p:cNvPr>
          <p:cNvPicPr>
            <a:picLocks noChangeAspect="1"/>
          </p:cNvPicPr>
          <p:nvPr/>
        </p:nvPicPr>
        <p:blipFill>
          <a:blip r:embed="rId4"/>
          <a:srcRect l="981" t="2216" r="35044" b="2427"/>
          <a:stretch/>
        </p:blipFill>
        <p:spPr>
          <a:xfrm>
            <a:off x="857250" y="991770"/>
            <a:ext cx="4106636" cy="2680182"/>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AF807FD7-D955-4A53-3150-FF19C90BA753}"/>
              </a:ext>
            </a:extLst>
          </p:cNvPr>
          <p:cNvPicPr>
            <a:picLocks noChangeAspect="1"/>
          </p:cNvPicPr>
          <p:nvPr/>
        </p:nvPicPr>
        <p:blipFill>
          <a:blip r:embed="rId5"/>
          <a:srcRect l="1280" t="6244" r="1541" b="5588"/>
          <a:stretch/>
        </p:blipFill>
        <p:spPr>
          <a:xfrm>
            <a:off x="3372332" y="3163734"/>
            <a:ext cx="5216497" cy="8214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50375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2"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64" name="Google Shape;64;p2"/>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65" name="Google Shape;65;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FR" sz="1100" b="1"/>
              <a:t>24</a:t>
            </a:fld>
            <a:endParaRPr sz="1100" b="1" dirty="0"/>
          </a:p>
        </p:txBody>
      </p:sp>
      <p:sp>
        <p:nvSpPr>
          <p:cNvPr id="67" name="Google Shape;67;p2"/>
          <p:cNvSpPr txBox="1"/>
          <p:nvPr/>
        </p:nvSpPr>
        <p:spPr>
          <a:xfrm>
            <a:off x="857250" y="27050"/>
            <a:ext cx="39738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800" b="1" i="0" u="none" strike="noStrike" cap="none" dirty="0">
                <a:solidFill>
                  <a:srgbClr val="E20B0B"/>
                </a:solidFill>
                <a:latin typeface="Arial" panose="020B0604020202020204" pitchFamily="34" charset="0"/>
                <a:sym typeface="Arial"/>
              </a:rPr>
              <a:t>Astuce et Application </a:t>
            </a:r>
            <a:endParaRPr lang="fr-FR" sz="1800" b="0" i="0" u="none" strike="noStrike" cap="none" dirty="0">
              <a:solidFill>
                <a:srgbClr val="000000"/>
              </a:solidFill>
              <a:latin typeface="Arial" panose="020B0604020202020204" pitchFamily="34" charset="0"/>
              <a:sym typeface="Arial"/>
            </a:endParaRPr>
          </a:p>
        </p:txBody>
      </p:sp>
      <p:sp>
        <p:nvSpPr>
          <p:cNvPr id="2" name="Rectangle 2">
            <a:extLst>
              <a:ext uri="{FF2B5EF4-FFF2-40B4-BE49-F238E27FC236}">
                <a16:creationId xmlns:a16="http://schemas.microsoft.com/office/drawing/2014/main" id="{B13EA57B-E387-2F69-E823-0EBD0BA99D11}"/>
              </a:ext>
            </a:extLst>
          </p:cNvPr>
          <p:cNvSpPr>
            <a:spLocks noChangeArrowheads="1"/>
          </p:cNvSpPr>
          <p:nvPr/>
        </p:nvSpPr>
        <p:spPr bwMode="auto">
          <a:xfrm>
            <a:off x="744650" y="1065346"/>
            <a:ext cx="7312664" cy="307777"/>
          </a:xfrm>
          <a:prstGeom prst="rect">
            <a:avLst/>
          </a:prstGeom>
          <a:solidFill>
            <a:srgbClr val="FDFD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Création</a:t>
            </a:r>
            <a:r>
              <a:rPr kumimoji="0" lang="en-US" altLang="en-US" b="0" i="0" u="none" strike="noStrike" cap="none" normalizeH="0" baseline="0" dirty="0">
                <a:ln>
                  <a:noFill/>
                </a:ln>
                <a:solidFill>
                  <a:schemeClr val="tx1"/>
                </a:solidFill>
                <a:effectLst/>
              </a:rPr>
              <a:t> des </a:t>
            </a:r>
            <a:r>
              <a:rPr kumimoji="0" lang="en-US" altLang="en-US" b="0" i="0" u="none" strike="noStrike" cap="none" normalizeH="0" baseline="0" dirty="0" err="1">
                <a:ln>
                  <a:noFill/>
                </a:ln>
                <a:solidFill>
                  <a:schemeClr val="tx1"/>
                </a:solidFill>
                <a:effectLst/>
              </a:rPr>
              <a:t>rousources</a:t>
            </a:r>
            <a:r>
              <a:rPr kumimoji="0" lang="en-US" altLang="en-US" b="0" i="0" u="none" strike="noStrike" cap="none" normalizeH="0" baseline="0" dirty="0">
                <a:ln>
                  <a:noFill/>
                </a:ln>
                <a:solidFill>
                  <a:schemeClr val="tx1"/>
                </a:solidFill>
                <a:effectLst/>
              </a:rPr>
              <a:t> de </a:t>
            </a:r>
            <a:r>
              <a:rPr kumimoji="0" lang="en-US" altLang="en-US" b="0" i="0" u="none" strike="noStrike" cap="none" normalizeH="0" baseline="0" dirty="0" err="1">
                <a:ln>
                  <a:noFill/>
                </a:ln>
                <a:solidFill>
                  <a:schemeClr val="tx1"/>
                </a:solidFill>
                <a:effectLst/>
              </a:rPr>
              <a:t>diagramme</a:t>
            </a:r>
            <a:r>
              <a:rPr kumimoji="0" lang="en-US" altLang="en-US" b="0" i="0" u="none" strike="noStrike" cap="none" normalizeH="0" baseline="0" dirty="0">
                <a:ln>
                  <a:noFill/>
                </a:ln>
                <a:solidFill>
                  <a:schemeClr val="tx1"/>
                </a:solidFill>
                <a:effectLst/>
              </a:rPr>
              <a:t> de </a:t>
            </a:r>
            <a:r>
              <a:rPr kumimoji="0" lang="en-US" altLang="en-US" b="0" i="0" u="none" strike="noStrike" cap="none" normalizeH="0" baseline="0" dirty="0" err="1">
                <a:ln>
                  <a:noFill/>
                </a:ln>
                <a:solidFill>
                  <a:schemeClr val="tx1"/>
                </a:solidFill>
                <a:effectLst/>
              </a:rPr>
              <a:t>classe</a:t>
            </a:r>
            <a:r>
              <a:rPr kumimoji="0" lang="en-US" altLang="en-US" b="0" i="0" u="none" strike="noStrike" cap="none" normalizeH="0" baseline="0" dirty="0">
                <a:ln>
                  <a:noFill/>
                </a:ln>
                <a:solidFill>
                  <a:schemeClr val="tx1"/>
                </a:solidFill>
                <a:effectLst/>
              </a:rPr>
              <a:t> et le tester avec postman      </a:t>
            </a:r>
          </a:p>
        </p:txBody>
      </p:sp>
      <p:pic>
        <p:nvPicPr>
          <p:cNvPr id="3074" name="Picture 2" descr="A screenshot of a computer&#10;&#10;Description automatically generated">
            <a:extLst>
              <a:ext uri="{FF2B5EF4-FFF2-40B4-BE49-F238E27FC236}">
                <a16:creationId xmlns:a16="http://schemas.microsoft.com/office/drawing/2014/main" id="{8EA84C6C-F43A-1CAD-B8F8-55D7C0C210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650" y="1495794"/>
            <a:ext cx="3650562" cy="26923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B1D54A0-C6E5-6E0B-B2F8-10C64880BEF8}"/>
              </a:ext>
            </a:extLst>
          </p:cNvPr>
          <p:cNvPicPr>
            <a:picLocks noChangeAspect="1"/>
          </p:cNvPicPr>
          <p:nvPr/>
        </p:nvPicPr>
        <p:blipFill>
          <a:blip r:embed="rId5"/>
          <a:stretch>
            <a:fillRect/>
          </a:stretch>
        </p:blipFill>
        <p:spPr>
          <a:xfrm>
            <a:off x="3754982" y="3776046"/>
            <a:ext cx="4899161" cy="8201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45484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1175EEF3-BAA9-A8C8-DA0E-89D8CBF01229}"/>
            </a:ext>
          </a:extLst>
        </p:cNvPr>
        <p:cNvGrpSpPr/>
        <p:nvPr/>
      </p:nvGrpSpPr>
      <p:grpSpPr>
        <a:xfrm>
          <a:off x="0" y="0"/>
          <a:ext cx="0" cy="0"/>
          <a:chOff x="0" y="0"/>
          <a:chExt cx="0" cy="0"/>
        </a:xfrm>
      </p:grpSpPr>
      <p:pic>
        <p:nvPicPr>
          <p:cNvPr id="54" name="Google Shape;54;p1" descr="D:\esprit 2014\ESPRIT 2014\charte essprit 2014\render\support final\triangle.png">
            <a:extLst>
              <a:ext uri="{FF2B5EF4-FFF2-40B4-BE49-F238E27FC236}">
                <a16:creationId xmlns:a16="http://schemas.microsoft.com/office/drawing/2014/main" id="{93509E01-16D1-0F58-EC2B-9BA8726C4817}"/>
              </a:ext>
            </a:extLst>
          </p:cNvPr>
          <p:cNvPicPr preferRelativeResize="0"/>
          <p:nvPr/>
        </p:nvPicPr>
        <p:blipFill rotWithShape="1">
          <a:blip r:embed="rId3">
            <a:alphaModFix/>
          </a:blip>
          <a:srcRect/>
          <a:stretch/>
        </p:blipFill>
        <p:spPr>
          <a:xfrm rot="10800000" flipH="1">
            <a:off x="4" y="0"/>
            <a:ext cx="2371432" cy="1631872"/>
          </a:xfrm>
          <a:prstGeom prst="rect">
            <a:avLst/>
          </a:prstGeom>
          <a:noFill/>
          <a:ln>
            <a:noFill/>
          </a:ln>
        </p:spPr>
      </p:pic>
      <p:sp>
        <p:nvSpPr>
          <p:cNvPr id="55" name="Google Shape;55;p1">
            <a:extLst>
              <a:ext uri="{FF2B5EF4-FFF2-40B4-BE49-F238E27FC236}">
                <a16:creationId xmlns:a16="http://schemas.microsoft.com/office/drawing/2014/main" id="{0979F49E-DFD7-CF39-A12D-2D4E7AED4795}"/>
              </a:ext>
            </a:extLst>
          </p:cNvPr>
          <p:cNvSpPr txBox="1"/>
          <p:nvPr/>
        </p:nvSpPr>
        <p:spPr>
          <a:xfrm>
            <a:off x="0" y="1792323"/>
            <a:ext cx="9307781" cy="1134582"/>
          </a:xfrm>
          <a:prstGeom prst="rect">
            <a:avLst/>
          </a:prstGeom>
          <a:noFill/>
          <a:ln>
            <a:noFill/>
          </a:ln>
        </p:spPr>
        <p:txBody>
          <a:bodyPr spcFirstLastPara="1" wrap="square" lIns="68575" tIns="68575" rIns="68575" bIns="34275" anchor="ctr" anchorCtr="0">
            <a:noAutofit/>
          </a:bodyPr>
          <a:lstStyle/>
          <a:p>
            <a:pPr marL="0" marR="0" lvl="0" indent="0" algn="ctr" rtl="0">
              <a:lnSpc>
                <a:spcPct val="90000"/>
              </a:lnSpc>
              <a:spcBef>
                <a:spcPts val="0"/>
              </a:spcBef>
              <a:spcAft>
                <a:spcPts val="0"/>
              </a:spcAft>
              <a:buClr>
                <a:srgbClr val="000000"/>
              </a:buClr>
              <a:buSzPts val="4800"/>
              <a:buFont typeface="Arial"/>
              <a:buNone/>
            </a:pPr>
            <a:r>
              <a:rPr lang="fr-FR" sz="4800" b="0" i="0" u="none" strike="noStrike" cap="none" dirty="0">
                <a:solidFill>
                  <a:srgbClr val="434343"/>
                </a:solidFill>
                <a:latin typeface="Barlow Condensed Medium"/>
                <a:ea typeface="Barlow Condensed Medium"/>
                <a:cs typeface="Barlow Condensed Medium"/>
                <a:sym typeface="Barlow Condensed Medium"/>
              </a:rPr>
              <a:t>Persistance et validation</a:t>
            </a:r>
          </a:p>
        </p:txBody>
      </p:sp>
      <p:cxnSp>
        <p:nvCxnSpPr>
          <p:cNvPr id="56" name="Google Shape;56;p1">
            <a:extLst>
              <a:ext uri="{FF2B5EF4-FFF2-40B4-BE49-F238E27FC236}">
                <a16:creationId xmlns:a16="http://schemas.microsoft.com/office/drawing/2014/main" id="{764567C9-20A3-EFCE-2754-031C5A8C190F}"/>
              </a:ext>
            </a:extLst>
          </p:cNvPr>
          <p:cNvCxnSpPr/>
          <p:nvPr/>
        </p:nvCxnSpPr>
        <p:spPr>
          <a:xfrm>
            <a:off x="2786686" y="2918510"/>
            <a:ext cx="3792300" cy="8100"/>
          </a:xfrm>
          <a:prstGeom prst="straightConnector1">
            <a:avLst/>
          </a:prstGeom>
          <a:noFill/>
          <a:ln w="28575" cap="flat" cmpd="sng">
            <a:solidFill>
              <a:srgbClr val="F5340B"/>
            </a:solidFill>
            <a:prstDash val="solid"/>
            <a:round/>
            <a:headEnd type="none" w="sm" len="sm"/>
            <a:tailEnd type="none" w="sm" len="sm"/>
          </a:ln>
        </p:spPr>
      </p:cxnSp>
    </p:spTree>
    <p:extLst>
      <p:ext uri="{BB962C8B-B14F-4D97-AF65-F5344CB8AC3E}">
        <p14:creationId xmlns:p14="http://schemas.microsoft.com/office/powerpoint/2010/main" val="3269421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2"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64" name="Google Shape;64;p2"/>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65" name="Google Shape;65;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FR" sz="1100" b="1"/>
              <a:t>26</a:t>
            </a:fld>
            <a:endParaRPr sz="1100" b="1" dirty="0"/>
          </a:p>
        </p:txBody>
      </p:sp>
      <p:sp>
        <p:nvSpPr>
          <p:cNvPr id="66" name="Google Shape;66;p2"/>
          <p:cNvSpPr txBox="1"/>
          <p:nvPr/>
        </p:nvSpPr>
        <p:spPr>
          <a:xfrm>
            <a:off x="868351" y="1699940"/>
            <a:ext cx="7448335" cy="2123628"/>
          </a:xfrm>
          <a:prstGeom prst="rect">
            <a:avLst/>
          </a:prstGeom>
          <a:noFill/>
          <a:ln>
            <a:noFill/>
          </a:ln>
        </p:spPr>
        <p:txBody>
          <a:bodyPr spcFirstLastPara="1" wrap="square" lIns="91425" tIns="91425" rIns="91425" bIns="91425" anchor="t" anchorCtr="0">
            <a:spAutoFit/>
          </a:bodyPr>
          <a:lstStyle/>
          <a:p>
            <a:pPr algn="just">
              <a:lnSpc>
                <a:spcPct val="150000"/>
              </a:lnSpc>
            </a:pPr>
            <a:r>
              <a:rPr lang="fr-FR" dirty="0">
                <a:latin typeface="Arial" panose="020B0604020202020204" pitchFamily="34" charset="0"/>
              </a:rPr>
              <a:t> </a:t>
            </a:r>
            <a:r>
              <a:rPr lang="en-US" b="1" dirty="0" err="1">
                <a:latin typeface="Arial" panose="020B0604020202020204" pitchFamily="34" charset="0"/>
              </a:rPr>
              <a:t>C’est</a:t>
            </a:r>
            <a:r>
              <a:rPr lang="en-US" b="1" dirty="0">
                <a:latin typeface="Arial" panose="020B0604020202020204" pitchFamily="34" charset="0"/>
              </a:rPr>
              <a:t> quoi</a:t>
            </a:r>
            <a:r>
              <a:rPr lang="en-US" b="1" dirty="0"/>
              <a:t> MongoDB ?</a:t>
            </a:r>
          </a:p>
          <a:p>
            <a:pPr algn="just">
              <a:lnSpc>
                <a:spcPct val="150000"/>
              </a:lnSpc>
            </a:pPr>
            <a:r>
              <a:rPr lang="fr-FR" dirty="0"/>
              <a:t>MongoDB est une base de données NoSQL, ce qui signifie qu'elle ne suit pas le modèle traditionnel des bases de données relationnelles (SQL) comme MySQL ou PostgreSQL. Contrairement aux bases de données SQL qui organisent les données sous forme de tables, MongoDB stocke les données sous forme de documents, au format </a:t>
            </a:r>
            <a:r>
              <a:rPr lang="fr-FR" b="1" dirty="0"/>
              <a:t>JSON</a:t>
            </a:r>
            <a:r>
              <a:rPr lang="fr-FR" dirty="0"/>
              <a:t>. Cela permet une grande flexibilité dans la structure des données.</a:t>
            </a:r>
            <a:endParaRPr lang="fr-FR" dirty="0">
              <a:latin typeface="Arial" panose="020B0604020202020204" pitchFamily="34" charset="0"/>
            </a:endParaRPr>
          </a:p>
        </p:txBody>
      </p:sp>
      <p:sp>
        <p:nvSpPr>
          <p:cNvPr id="67" name="Google Shape;67;p2"/>
          <p:cNvSpPr txBox="1"/>
          <p:nvPr/>
        </p:nvSpPr>
        <p:spPr>
          <a:xfrm>
            <a:off x="857250" y="27050"/>
            <a:ext cx="39738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800" b="1" dirty="0">
                <a:solidFill>
                  <a:srgbClr val="E20B0B"/>
                </a:solidFill>
                <a:latin typeface="Arial" panose="020B0604020202020204" pitchFamily="34" charset="0"/>
              </a:rPr>
              <a:t>Introduction MongoDB</a:t>
            </a:r>
            <a:endParaRPr sz="1800" b="0" i="0" u="none" strike="noStrike" cap="none" dirty="0">
              <a:solidFill>
                <a:srgbClr val="000000"/>
              </a:solidFill>
              <a:latin typeface="Arial" panose="020B0604020202020204" pitchFamily="34" charset="0"/>
              <a:sym typeface="Arial"/>
            </a:endParaRPr>
          </a:p>
        </p:txBody>
      </p:sp>
    </p:spTree>
    <p:extLst>
      <p:ext uri="{BB962C8B-B14F-4D97-AF65-F5344CB8AC3E}">
        <p14:creationId xmlns:p14="http://schemas.microsoft.com/office/powerpoint/2010/main" val="3874236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2"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64" name="Google Shape;64;p2"/>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65" name="Google Shape;65;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FR" sz="1100" b="1"/>
              <a:t>27</a:t>
            </a:fld>
            <a:endParaRPr sz="1100" b="1" dirty="0"/>
          </a:p>
        </p:txBody>
      </p:sp>
      <p:sp>
        <p:nvSpPr>
          <p:cNvPr id="66" name="Google Shape;66;p2"/>
          <p:cNvSpPr txBox="1"/>
          <p:nvPr/>
        </p:nvSpPr>
        <p:spPr>
          <a:xfrm>
            <a:off x="886650" y="815936"/>
            <a:ext cx="7888800" cy="677078"/>
          </a:xfrm>
          <a:prstGeom prst="rect">
            <a:avLst/>
          </a:prstGeom>
          <a:noFill/>
          <a:ln>
            <a:noFill/>
          </a:ln>
        </p:spPr>
        <p:txBody>
          <a:bodyPr spcFirstLastPara="1" wrap="square" lIns="91425" tIns="91425" rIns="91425" bIns="91425" anchor="t" anchorCtr="0">
            <a:spAutoFit/>
          </a:bodyPr>
          <a:lstStyle/>
          <a:p>
            <a:pPr marL="101600" marR="0" lvl="0" algn="ctr" rtl="0">
              <a:lnSpc>
                <a:spcPct val="200000"/>
              </a:lnSpc>
              <a:spcBef>
                <a:spcPts val="0"/>
              </a:spcBef>
              <a:spcAft>
                <a:spcPts val="0"/>
              </a:spcAft>
              <a:buClr>
                <a:srgbClr val="000000"/>
              </a:buClr>
              <a:buSzPts val="2000"/>
            </a:pPr>
            <a:r>
              <a:rPr lang="fr-FR" sz="1600" b="1" dirty="0">
                <a:latin typeface="Arial" panose="020B0604020202020204" pitchFamily="34" charset="0"/>
              </a:rPr>
              <a:t>SQL vs NoSQL </a:t>
            </a:r>
          </a:p>
        </p:txBody>
      </p:sp>
      <p:sp>
        <p:nvSpPr>
          <p:cNvPr id="67" name="Google Shape;67;p2"/>
          <p:cNvSpPr txBox="1"/>
          <p:nvPr/>
        </p:nvSpPr>
        <p:spPr>
          <a:xfrm>
            <a:off x="857250" y="27050"/>
            <a:ext cx="39738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800" b="1" dirty="0">
                <a:solidFill>
                  <a:srgbClr val="E20B0B"/>
                </a:solidFill>
                <a:latin typeface="Arial" panose="020B0604020202020204" pitchFamily="34" charset="0"/>
              </a:rPr>
              <a:t>Introduction</a:t>
            </a:r>
            <a:endParaRPr lang="fr-FR" sz="1800" b="0" i="0" u="none" strike="noStrike" cap="none" dirty="0">
              <a:solidFill>
                <a:srgbClr val="000000"/>
              </a:solidFill>
              <a:latin typeface="Arial" panose="020B0604020202020204" pitchFamily="34" charset="0"/>
              <a:sym typeface="Arial"/>
            </a:endParaRPr>
          </a:p>
        </p:txBody>
      </p:sp>
      <p:graphicFrame>
        <p:nvGraphicFramePr>
          <p:cNvPr id="20" name="Table 19">
            <a:extLst>
              <a:ext uri="{FF2B5EF4-FFF2-40B4-BE49-F238E27FC236}">
                <a16:creationId xmlns:a16="http://schemas.microsoft.com/office/drawing/2014/main" id="{40C537D9-2EC7-C3C8-3675-22884AA4298A}"/>
              </a:ext>
            </a:extLst>
          </p:cNvPr>
          <p:cNvGraphicFramePr>
            <a:graphicFrameLocks noGrp="1"/>
          </p:cNvGraphicFramePr>
          <p:nvPr>
            <p:extLst>
              <p:ext uri="{D42A27DB-BD31-4B8C-83A1-F6EECF244321}">
                <p14:modId xmlns:p14="http://schemas.microsoft.com/office/powerpoint/2010/main" val="3492946301"/>
              </p:ext>
            </p:extLst>
          </p:nvPr>
        </p:nvGraphicFramePr>
        <p:xfrm>
          <a:off x="1090549" y="1431459"/>
          <a:ext cx="7258792" cy="3157840"/>
        </p:xfrm>
        <a:graphic>
          <a:graphicData uri="http://schemas.openxmlformats.org/drawingml/2006/table">
            <a:tbl>
              <a:tblPr firstRow="1" bandRow="1">
                <a:tableStyleId>{823D1A7F-4B51-4072-B0C9-CAC9065E4503}</a:tableStyleId>
              </a:tblPr>
              <a:tblGrid>
                <a:gridCol w="3629396">
                  <a:extLst>
                    <a:ext uri="{9D8B030D-6E8A-4147-A177-3AD203B41FA5}">
                      <a16:colId xmlns:a16="http://schemas.microsoft.com/office/drawing/2014/main" val="1600882839"/>
                    </a:ext>
                  </a:extLst>
                </a:gridCol>
                <a:gridCol w="3629396">
                  <a:extLst>
                    <a:ext uri="{9D8B030D-6E8A-4147-A177-3AD203B41FA5}">
                      <a16:colId xmlns:a16="http://schemas.microsoft.com/office/drawing/2014/main" val="248855643"/>
                    </a:ext>
                  </a:extLst>
                </a:gridCol>
              </a:tblGrid>
              <a:tr h="51000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rPr>
                        <a:t>SQL</a:t>
                      </a:r>
                    </a:p>
                  </a:txBody>
                  <a:tcPr/>
                </a:tc>
                <a:tc>
                  <a:txBody>
                    <a:bodyPr/>
                    <a:lstStyle/>
                    <a:p>
                      <a:pPr algn="ctr"/>
                      <a:r>
                        <a:rPr lang="en-US" dirty="0">
                          <a:solidFill>
                            <a:schemeClr val="tx1"/>
                          </a:solidFill>
                        </a:rPr>
                        <a:t>NoSQL</a:t>
                      </a:r>
                    </a:p>
                  </a:txBody>
                  <a:tcPr/>
                </a:tc>
                <a:extLst>
                  <a:ext uri="{0D108BD9-81ED-4DB2-BD59-A6C34878D82A}">
                    <a16:rowId xmlns:a16="http://schemas.microsoft.com/office/drawing/2014/main" val="2957366420"/>
                  </a:ext>
                </a:extLst>
              </a:tr>
              <a:tr h="712610">
                <a:tc>
                  <a:txBody>
                    <a:bodyPr/>
                    <a:lstStyle/>
                    <a:p>
                      <a:r>
                        <a:rPr lang="fr-FR" dirty="0"/>
                        <a:t>Utilise des tables avec des lignes et colonnes</a:t>
                      </a:r>
                      <a:endParaRPr lang="en-US" dirty="0"/>
                    </a:p>
                  </a:txBody>
                  <a:tcPr/>
                </a:tc>
                <a:tc>
                  <a:txBody>
                    <a:bodyPr/>
                    <a:lstStyle/>
                    <a:p>
                      <a:r>
                        <a:rPr lang="fr-FR" dirty="0"/>
                        <a:t>Utilise des documents stockés dans des collections</a:t>
                      </a:r>
                      <a:endParaRPr lang="en-US" dirty="0"/>
                    </a:p>
                  </a:txBody>
                  <a:tcPr/>
                </a:tc>
                <a:extLst>
                  <a:ext uri="{0D108BD9-81ED-4DB2-BD59-A6C34878D82A}">
                    <a16:rowId xmlns:a16="http://schemas.microsoft.com/office/drawing/2014/main" val="506179366"/>
                  </a:ext>
                </a:extLst>
              </a:tr>
              <a:tr h="712610">
                <a:tc>
                  <a:txBody>
                    <a:bodyPr/>
                    <a:lstStyle/>
                    <a:p>
                      <a:r>
                        <a:rPr lang="fr-FR" dirty="0"/>
                        <a:t>Schéma strict, difficile à modifier</a:t>
                      </a:r>
                      <a:endParaRPr lang="en-US" dirty="0"/>
                    </a:p>
                  </a:txBody>
                  <a:tcPr/>
                </a:tc>
                <a:tc>
                  <a:txBody>
                    <a:bodyPr/>
                    <a:lstStyle/>
                    <a:p>
                      <a:r>
                        <a:rPr lang="fr-FR" dirty="0"/>
                        <a:t>Schéma flexible, chaque document peut avoir une structure différente</a:t>
                      </a:r>
                      <a:endParaRPr lang="en-US" dirty="0"/>
                    </a:p>
                  </a:txBody>
                  <a:tcPr/>
                </a:tc>
                <a:extLst>
                  <a:ext uri="{0D108BD9-81ED-4DB2-BD59-A6C34878D82A}">
                    <a16:rowId xmlns:a16="http://schemas.microsoft.com/office/drawing/2014/main" val="1113110260"/>
                  </a:ext>
                </a:extLst>
              </a:tr>
              <a:tr h="712610">
                <a:tc>
                  <a:txBody>
                    <a:bodyPr/>
                    <a:lstStyle/>
                    <a:p>
                      <a:r>
                        <a:rPr lang="fr-FR" dirty="0"/>
                        <a:t>Complexe à faire évoluer en horizontal (scalabilité)</a:t>
                      </a:r>
                      <a:endParaRPr lang="en-US" dirty="0"/>
                    </a:p>
                  </a:txBody>
                  <a:tcPr/>
                </a:tc>
                <a:tc>
                  <a:txBody>
                    <a:bodyPr/>
                    <a:lstStyle/>
                    <a:p>
                      <a:r>
                        <a:rPr lang="fr-FR" dirty="0"/>
                        <a:t>Conçu pour la scalabilité horizontale</a:t>
                      </a:r>
                      <a:endParaRPr lang="en-US" dirty="0"/>
                    </a:p>
                  </a:txBody>
                  <a:tcPr/>
                </a:tc>
                <a:extLst>
                  <a:ext uri="{0D108BD9-81ED-4DB2-BD59-A6C34878D82A}">
                    <a16:rowId xmlns:a16="http://schemas.microsoft.com/office/drawing/2014/main" val="1809415805"/>
                  </a:ext>
                </a:extLst>
              </a:tr>
              <a:tr h="510005">
                <a:tc>
                  <a:txBody>
                    <a:bodyPr/>
                    <a:lstStyle/>
                    <a:p>
                      <a:r>
                        <a:rPr lang="en-US" dirty="0" err="1"/>
                        <a:t>Exemples</a:t>
                      </a:r>
                      <a:r>
                        <a:rPr lang="en-US" dirty="0"/>
                        <a:t> : MySQL, PostgreSQL</a:t>
                      </a:r>
                    </a:p>
                  </a:txBody>
                  <a:tcPr/>
                </a:tc>
                <a:tc>
                  <a:txBody>
                    <a:bodyPr/>
                    <a:lstStyle/>
                    <a:p>
                      <a:r>
                        <a:rPr lang="en-US" dirty="0" err="1"/>
                        <a:t>Exemples</a:t>
                      </a:r>
                      <a:r>
                        <a:rPr lang="en-US" dirty="0"/>
                        <a:t> : MongoDB, Couchbase</a:t>
                      </a:r>
                    </a:p>
                  </a:txBody>
                  <a:tcPr/>
                </a:tc>
                <a:extLst>
                  <a:ext uri="{0D108BD9-81ED-4DB2-BD59-A6C34878D82A}">
                    <a16:rowId xmlns:a16="http://schemas.microsoft.com/office/drawing/2014/main" val="2997719427"/>
                  </a:ext>
                </a:extLst>
              </a:tr>
            </a:tbl>
          </a:graphicData>
        </a:graphic>
      </p:graphicFrame>
    </p:spTree>
    <p:extLst>
      <p:ext uri="{BB962C8B-B14F-4D97-AF65-F5344CB8AC3E}">
        <p14:creationId xmlns:p14="http://schemas.microsoft.com/office/powerpoint/2010/main" val="38081363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2"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64" name="Google Shape;64;p2"/>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65" name="Google Shape;65;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FR" sz="1100" b="1"/>
              <a:t>28</a:t>
            </a:fld>
            <a:endParaRPr sz="1100" b="1" dirty="0"/>
          </a:p>
        </p:txBody>
      </p:sp>
      <p:sp>
        <p:nvSpPr>
          <p:cNvPr id="67" name="Google Shape;67;p2"/>
          <p:cNvSpPr txBox="1"/>
          <p:nvPr/>
        </p:nvSpPr>
        <p:spPr>
          <a:xfrm>
            <a:off x="857250" y="27050"/>
            <a:ext cx="4895212"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800" b="1" i="0" u="none" strike="noStrike" cap="none" dirty="0">
                <a:solidFill>
                  <a:srgbClr val="E20B0B"/>
                </a:solidFill>
                <a:latin typeface="Arial" panose="020B0604020202020204" pitchFamily="34" charset="0"/>
                <a:sym typeface="Arial"/>
              </a:rPr>
              <a:t>Installation et Configuration de MongoDB </a:t>
            </a:r>
          </a:p>
        </p:txBody>
      </p:sp>
      <p:sp>
        <p:nvSpPr>
          <p:cNvPr id="2" name="Rectangle 1">
            <a:extLst>
              <a:ext uri="{FF2B5EF4-FFF2-40B4-BE49-F238E27FC236}">
                <a16:creationId xmlns:a16="http://schemas.microsoft.com/office/drawing/2014/main" id="{3E927483-A2A8-3288-7B4D-861476D632E6}"/>
              </a:ext>
            </a:extLst>
          </p:cNvPr>
          <p:cNvSpPr>
            <a:spLocks noChangeArrowheads="1"/>
          </p:cNvSpPr>
          <p:nvPr/>
        </p:nvSpPr>
        <p:spPr bwMode="auto">
          <a:xfrm>
            <a:off x="744650" y="1500273"/>
            <a:ext cx="7727808" cy="1345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just">
              <a:lnSpc>
                <a:spcPct val="150000"/>
              </a:lnSpc>
              <a:buClrTx/>
            </a:pPr>
            <a:r>
              <a:rPr lang="fr-FR" dirty="0" err="1"/>
              <a:t>Mongoose</a:t>
            </a:r>
            <a:r>
              <a:rPr lang="fr-FR" dirty="0"/>
              <a:t> est une bibliothèque de gestion de MongoDB pour Node.js qui fournit un moyen simple et structuré d'interagir avec MongoDB. </a:t>
            </a:r>
          </a:p>
          <a:p>
            <a:pPr marL="285750" indent="-285750">
              <a:lnSpc>
                <a:spcPct val="150000"/>
              </a:lnSpc>
              <a:buFont typeface="Arial" panose="020B0604020202020204" pitchFamily="34" charset="0"/>
              <a:buChar char="•"/>
            </a:pPr>
            <a:r>
              <a:rPr lang="fr-FR" b="1" dirty="0"/>
              <a:t>Étape 1 : Installer les dépendances requises</a:t>
            </a:r>
          </a:p>
          <a:p>
            <a:pPr>
              <a:lnSpc>
                <a:spcPct val="150000"/>
              </a:lnSpc>
            </a:pPr>
            <a:r>
              <a:rPr lang="fr-FR" dirty="0"/>
              <a:t>Dans le projet </a:t>
            </a:r>
            <a:r>
              <a:rPr lang="fr-FR" dirty="0" err="1"/>
              <a:t>NestJS</a:t>
            </a:r>
            <a:r>
              <a:rPr lang="fr-FR" dirty="0"/>
              <a:t>, installez </a:t>
            </a:r>
            <a:r>
              <a:rPr lang="fr-FR" dirty="0" err="1"/>
              <a:t>Mongoose</a:t>
            </a:r>
            <a:r>
              <a:rPr lang="fr-FR" dirty="0"/>
              <a:t> et le module </a:t>
            </a:r>
            <a:r>
              <a:rPr lang="fr-FR" dirty="0" err="1"/>
              <a:t>Mongoose</a:t>
            </a:r>
            <a:r>
              <a:rPr lang="fr-FR" dirty="0"/>
              <a:t> pour </a:t>
            </a:r>
            <a:r>
              <a:rPr lang="fr-FR" dirty="0" err="1"/>
              <a:t>NestJS</a:t>
            </a:r>
            <a:r>
              <a:rPr lang="fr-FR" dirty="0"/>
              <a:t> </a:t>
            </a:r>
          </a:p>
        </p:txBody>
      </p:sp>
      <p:pic>
        <p:nvPicPr>
          <p:cNvPr id="7" name="Picture 6">
            <a:extLst>
              <a:ext uri="{FF2B5EF4-FFF2-40B4-BE49-F238E27FC236}">
                <a16:creationId xmlns:a16="http://schemas.microsoft.com/office/drawing/2014/main" id="{5878901F-EDD5-70B7-4CB7-9793D0DDDF36}"/>
              </a:ext>
            </a:extLst>
          </p:cNvPr>
          <p:cNvPicPr>
            <a:picLocks noChangeAspect="1"/>
          </p:cNvPicPr>
          <p:nvPr/>
        </p:nvPicPr>
        <p:blipFill>
          <a:blip r:embed="rId4"/>
          <a:srcRect t="1" r="54424" b="-10100"/>
          <a:stretch/>
        </p:blipFill>
        <p:spPr>
          <a:xfrm>
            <a:off x="2714625" y="3226038"/>
            <a:ext cx="3714750" cy="7469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18219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2"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64" name="Google Shape;64;p2"/>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65" name="Google Shape;65;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FR" sz="1100" b="1"/>
              <a:t>29</a:t>
            </a:fld>
            <a:endParaRPr sz="1100" b="1" dirty="0"/>
          </a:p>
        </p:txBody>
      </p:sp>
      <p:sp>
        <p:nvSpPr>
          <p:cNvPr id="67" name="Google Shape;67;p2"/>
          <p:cNvSpPr txBox="1"/>
          <p:nvPr/>
        </p:nvSpPr>
        <p:spPr>
          <a:xfrm>
            <a:off x="857250" y="27050"/>
            <a:ext cx="4999290"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800" b="1" i="0" u="none" strike="noStrike" cap="none" dirty="0">
                <a:solidFill>
                  <a:srgbClr val="E20B0B"/>
                </a:solidFill>
                <a:latin typeface="Arial" panose="020B0604020202020204" pitchFamily="34" charset="0"/>
                <a:sym typeface="Arial"/>
              </a:rPr>
              <a:t>Installation et Configuration de MongoDB </a:t>
            </a:r>
          </a:p>
        </p:txBody>
      </p:sp>
      <p:sp>
        <p:nvSpPr>
          <p:cNvPr id="6" name="TextBox 5">
            <a:extLst>
              <a:ext uri="{FF2B5EF4-FFF2-40B4-BE49-F238E27FC236}">
                <a16:creationId xmlns:a16="http://schemas.microsoft.com/office/drawing/2014/main" id="{392097E0-7254-850B-9AAA-08B857A64D34}"/>
              </a:ext>
            </a:extLst>
          </p:cNvPr>
          <p:cNvSpPr txBox="1"/>
          <p:nvPr/>
        </p:nvSpPr>
        <p:spPr>
          <a:xfrm>
            <a:off x="771275" y="1074765"/>
            <a:ext cx="7701183" cy="1668214"/>
          </a:xfrm>
          <a:prstGeom prst="rect">
            <a:avLst/>
          </a:prstGeom>
          <a:noFill/>
        </p:spPr>
        <p:txBody>
          <a:bodyPr wrap="square">
            <a:spAutoFit/>
          </a:bodyPr>
          <a:lstStyle/>
          <a:p>
            <a:pPr marR="0" lvl="0" algn="just" defTabSz="914400" rtl="0" eaLnBrk="0" fontAlgn="base" latinLnBrk="0" hangingPunct="0">
              <a:lnSpc>
                <a:spcPct val="150000"/>
              </a:lnSpc>
              <a:spcBef>
                <a:spcPct val="0"/>
              </a:spcBef>
              <a:spcAft>
                <a:spcPct val="0"/>
              </a:spcAft>
              <a:buClrTx/>
              <a:buSzTx/>
              <a:tabLst/>
            </a:pPr>
            <a:r>
              <a:rPr kumimoji="0" lang="fr-FR" altLang="en-US" b="0" i="0" u="none" strike="noStrike" cap="none" normalizeH="0" baseline="0" dirty="0" err="1">
                <a:ln>
                  <a:noFill/>
                </a:ln>
                <a:solidFill>
                  <a:schemeClr val="tx1"/>
                </a:solidFill>
                <a:effectLst/>
                <a:latin typeface="+mn-lt"/>
              </a:rPr>
              <a:t>Ensuite,il</a:t>
            </a:r>
            <a:r>
              <a:rPr kumimoji="0" lang="fr-FR" altLang="en-US" b="0" i="0" u="none" strike="noStrike" cap="none" normalizeH="0" baseline="0" dirty="0">
                <a:ln>
                  <a:noFill/>
                </a:ln>
                <a:solidFill>
                  <a:schemeClr val="tx1"/>
                </a:solidFill>
                <a:effectLst/>
                <a:latin typeface="+mn-lt"/>
              </a:rPr>
              <a:t> faut configurer la connexion entre l'application </a:t>
            </a:r>
            <a:r>
              <a:rPr kumimoji="0" lang="fr-FR" altLang="en-US" b="0" i="0" u="none" strike="noStrike" cap="none" normalizeH="0" baseline="0" dirty="0" err="1">
                <a:ln>
                  <a:noFill/>
                </a:ln>
                <a:solidFill>
                  <a:schemeClr val="tx1"/>
                </a:solidFill>
                <a:effectLst/>
                <a:latin typeface="+mn-lt"/>
              </a:rPr>
              <a:t>NestJS</a:t>
            </a:r>
            <a:r>
              <a:rPr kumimoji="0" lang="fr-FR" altLang="en-US" b="0" i="0" u="none" strike="noStrike" cap="none" normalizeH="0" baseline="0" dirty="0">
                <a:ln>
                  <a:noFill/>
                </a:ln>
                <a:solidFill>
                  <a:schemeClr val="tx1"/>
                </a:solidFill>
                <a:effectLst/>
                <a:latin typeface="+mn-lt"/>
              </a:rPr>
              <a:t> et la base de données MongoDB.</a:t>
            </a:r>
          </a:p>
          <a:p>
            <a:pPr algn="just" eaLnBrk="0" fontAlgn="base" hangingPunct="0">
              <a:lnSpc>
                <a:spcPct val="150000"/>
              </a:lnSpc>
              <a:spcBef>
                <a:spcPct val="0"/>
              </a:spcBef>
              <a:spcAft>
                <a:spcPct val="0"/>
              </a:spcAft>
              <a:buClrTx/>
            </a:pPr>
            <a:r>
              <a:rPr kumimoji="0" lang="en-US" altLang="en-US" b="0" i="0" u="none" strike="noStrike" cap="none" normalizeH="0" baseline="0" dirty="0">
                <a:ln>
                  <a:noFill/>
                </a:ln>
                <a:solidFill>
                  <a:schemeClr val="tx1"/>
                </a:solidFill>
                <a:effectLst/>
                <a:latin typeface="+mn-lt"/>
              </a:rPr>
              <a:t>Dans le </a:t>
            </a:r>
            <a:r>
              <a:rPr kumimoji="0" lang="en-US" altLang="en-US" b="0" i="0" u="none" strike="noStrike" cap="none" normalizeH="0" baseline="0" dirty="0" err="1">
                <a:ln>
                  <a:noFill/>
                </a:ln>
                <a:solidFill>
                  <a:schemeClr val="tx1"/>
                </a:solidFill>
                <a:effectLst/>
                <a:latin typeface="+mn-lt"/>
              </a:rPr>
              <a:t>fichier</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app.module.ts</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importez</a:t>
            </a:r>
            <a:r>
              <a:rPr kumimoji="0" lang="en-US" altLang="en-US" b="0" i="0" u="none" strike="noStrike" cap="none" normalizeH="0" baseline="0" dirty="0">
                <a:ln>
                  <a:noFill/>
                </a:ln>
                <a:solidFill>
                  <a:schemeClr val="tx1"/>
                </a:solidFill>
                <a:effectLst/>
                <a:latin typeface="+mn-lt"/>
              </a:rPr>
              <a:t> le module </a:t>
            </a:r>
            <a:r>
              <a:rPr kumimoji="0" lang="en-US" altLang="en-US" b="0" i="0" u="none" strike="noStrike" cap="none" normalizeH="0" baseline="0" dirty="0" err="1">
                <a:ln>
                  <a:noFill/>
                </a:ln>
                <a:solidFill>
                  <a:schemeClr val="tx1"/>
                </a:solidFill>
                <a:effectLst/>
                <a:latin typeface="+mn-lt"/>
              </a:rPr>
              <a:t>MongooseModule</a:t>
            </a:r>
            <a:r>
              <a:rPr kumimoji="0" lang="en-US" altLang="en-US" b="0" i="0" u="none" strike="noStrike" cap="none" normalizeH="0" baseline="0" dirty="0">
                <a:ln>
                  <a:noFill/>
                </a:ln>
                <a:solidFill>
                  <a:schemeClr val="tx1"/>
                </a:solidFill>
                <a:effectLst/>
                <a:latin typeface="+mn-lt"/>
              </a:rPr>
              <a:t> et </a:t>
            </a:r>
            <a:r>
              <a:rPr kumimoji="0" lang="en-US" altLang="en-US" b="0" i="0" u="none" strike="noStrike" cap="none" normalizeH="0" baseline="0" dirty="0" err="1">
                <a:ln>
                  <a:noFill/>
                </a:ln>
                <a:solidFill>
                  <a:schemeClr val="tx1"/>
                </a:solidFill>
                <a:effectLst/>
                <a:latin typeface="+mn-lt"/>
              </a:rPr>
              <a:t>configurez</a:t>
            </a:r>
            <a:r>
              <a:rPr kumimoji="0" lang="en-US" altLang="en-US" b="0" i="0" u="none" strike="noStrike" cap="none" normalizeH="0" baseline="0" dirty="0">
                <a:ln>
                  <a:noFill/>
                </a:ln>
                <a:solidFill>
                  <a:schemeClr val="tx1"/>
                </a:solidFill>
                <a:effectLst/>
                <a:latin typeface="+mn-lt"/>
              </a:rPr>
              <a:t> la </a:t>
            </a:r>
            <a:r>
              <a:rPr kumimoji="0" lang="en-US" altLang="en-US" b="0" i="0" u="none" strike="noStrike" cap="none" normalizeH="0" baseline="0" dirty="0" err="1">
                <a:ln>
                  <a:noFill/>
                </a:ln>
                <a:solidFill>
                  <a:schemeClr val="tx1"/>
                </a:solidFill>
                <a:effectLst/>
                <a:latin typeface="+mn-lt"/>
              </a:rPr>
              <a:t>connexion</a:t>
            </a:r>
            <a:r>
              <a:rPr kumimoji="0" lang="en-US" altLang="en-US" b="0" i="0" u="none" strike="noStrike" cap="none" normalizeH="0" baseline="0" dirty="0">
                <a:ln>
                  <a:noFill/>
                </a:ln>
                <a:solidFill>
                  <a:schemeClr val="tx1"/>
                </a:solidFill>
                <a:effectLst/>
                <a:latin typeface="+mn-lt"/>
              </a:rPr>
              <a:t> à la base de données MongoDB : </a:t>
            </a:r>
          </a:p>
          <a:p>
            <a:pPr marR="0" lvl="0" algn="just" defTabSz="914400" rtl="0" eaLnBrk="0" fontAlgn="base" latinLnBrk="0" hangingPunct="0">
              <a:lnSpc>
                <a:spcPct val="15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mn-lt"/>
            </a:endParaRPr>
          </a:p>
        </p:txBody>
      </p:sp>
      <p:sp>
        <p:nvSpPr>
          <p:cNvPr id="2" name="Rectangle 1">
            <a:extLst>
              <a:ext uri="{FF2B5EF4-FFF2-40B4-BE49-F238E27FC236}">
                <a16:creationId xmlns:a16="http://schemas.microsoft.com/office/drawing/2014/main" id="{AD12B6C0-1A8B-14DA-A534-A09FB466E99A}"/>
              </a:ext>
            </a:extLst>
          </p:cNvPr>
          <p:cNvSpPr>
            <a:spLocks noChangeArrowheads="1"/>
          </p:cNvSpPr>
          <p:nvPr/>
        </p:nvSpPr>
        <p:spPr bwMode="auto">
          <a:xfrm>
            <a:off x="744650" y="797180"/>
            <a:ext cx="864523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mn-lt"/>
              </a:rPr>
              <a:t>Étape 2 : </a:t>
            </a:r>
            <a:r>
              <a:rPr kumimoji="0" lang="en-US" altLang="en-US" b="1" i="0" u="none" strike="noStrike" cap="none" normalizeH="0" baseline="0" dirty="0" err="1">
                <a:ln>
                  <a:noFill/>
                </a:ln>
                <a:solidFill>
                  <a:schemeClr val="tx1"/>
                </a:solidFill>
                <a:effectLst/>
                <a:latin typeface="+mn-lt"/>
              </a:rPr>
              <a:t>Configurer</a:t>
            </a:r>
            <a:r>
              <a:rPr kumimoji="0" lang="en-US" altLang="en-US" b="1" i="0" u="none" strike="noStrike" cap="none" normalizeH="0" baseline="0" dirty="0">
                <a:ln>
                  <a:noFill/>
                </a:ln>
                <a:solidFill>
                  <a:schemeClr val="tx1"/>
                </a:solidFill>
                <a:effectLst/>
                <a:latin typeface="+mn-lt"/>
              </a:rPr>
              <a:t> </a:t>
            </a:r>
            <a:r>
              <a:rPr kumimoji="0" lang="en-US" altLang="en-US" b="1" i="0" u="none" strike="noStrike" cap="none" normalizeH="0" baseline="0" dirty="0" err="1">
                <a:ln>
                  <a:noFill/>
                </a:ln>
                <a:solidFill>
                  <a:schemeClr val="tx1"/>
                </a:solidFill>
                <a:effectLst/>
                <a:latin typeface="+mn-lt"/>
              </a:rPr>
              <a:t>app.module.ts</a:t>
            </a:r>
            <a:r>
              <a:rPr kumimoji="0" lang="en-US" altLang="en-US" b="1" i="0" u="none" strike="noStrike" cap="none" normalizeH="0" baseline="0" dirty="0">
                <a:ln>
                  <a:noFill/>
                </a:ln>
                <a:solidFill>
                  <a:schemeClr val="tx1"/>
                </a:solidFill>
                <a:effectLst/>
                <a:latin typeface="+mn-lt"/>
              </a:rPr>
              <a:t> </a:t>
            </a:r>
          </a:p>
        </p:txBody>
      </p:sp>
      <p:pic>
        <p:nvPicPr>
          <p:cNvPr id="9" name="Picture 8">
            <a:extLst>
              <a:ext uri="{FF2B5EF4-FFF2-40B4-BE49-F238E27FC236}">
                <a16:creationId xmlns:a16="http://schemas.microsoft.com/office/drawing/2014/main" id="{A6A5EE45-B617-4783-0F15-28B4CEEB2878}"/>
              </a:ext>
            </a:extLst>
          </p:cNvPr>
          <p:cNvPicPr>
            <a:picLocks noChangeAspect="1"/>
          </p:cNvPicPr>
          <p:nvPr/>
        </p:nvPicPr>
        <p:blipFill>
          <a:blip r:embed="rId4"/>
          <a:srcRect r="27973"/>
          <a:stretch/>
        </p:blipFill>
        <p:spPr>
          <a:xfrm>
            <a:off x="2521705" y="2742979"/>
            <a:ext cx="4200321" cy="20211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35556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65F780B3-2681-6925-D320-7E0A6DF0405D}"/>
            </a:ext>
          </a:extLst>
        </p:cNvPr>
        <p:cNvGrpSpPr/>
        <p:nvPr/>
      </p:nvGrpSpPr>
      <p:grpSpPr>
        <a:xfrm>
          <a:off x="0" y="0"/>
          <a:ext cx="0" cy="0"/>
          <a:chOff x="0" y="0"/>
          <a:chExt cx="0" cy="0"/>
        </a:xfrm>
      </p:grpSpPr>
      <p:pic>
        <p:nvPicPr>
          <p:cNvPr id="63" name="Google Shape;63;p2" descr="D:\esprit 2014\ESPRIT 2014\charte essprit 2014\render\support final\triangle.png">
            <a:extLst>
              <a:ext uri="{FF2B5EF4-FFF2-40B4-BE49-F238E27FC236}">
                <a16:creationId xmlns:a16="http://schemas.microsoft.com/office/drawing/2014/main" id="{65272A8E-5E3B-E568-C81B-F1D787942A3C}"/>
              </a:ext>
            </a:extLst>
          </p:cNvPr>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64" name="Google Shape;64;p2">
            <a:extLst>
              <a:ext uri="{FF2B5EF4-FFF2-40B4-BE49-F238E27FC236}">
                <a16:creationId xmlns:a16="http://schemas.microsoft.com/office/drawing/2014/main" id="{1AFA6E4B-B512-7268-0B34-2AA1BE82BF3C}"/>
              </a:ext>
            </a:extLst>
          </p:cNvPr>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65" name="Google Shape;65;p2">
            <a:extLst>
              <a:ext uri="{FF2B5EF4-FFF2-40B4-BE49-F238E27FC236}">
                <a16:creationId xmlns:a16="http://schemas.microsoft.com/office/drawing/2014/main" id="{93160ADD-7700-67B1-FD6E-9AF7E569E9A9}"/>
              </a:ext>
            </a:extLst>
          </p:cNvPr>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FR" sz="1100" b="1"/>
              <a:t>3</a:t>
            </a:fld>
            <a:endParaRPr sz="1100" b="1"/>
          </a:p>
        </p:txBody>
      </p:sp>
      <p:sp>
        <p:nvSpPr>
          <p:cNvPr id="66" name="Google Shape;66;p2">
            <a:extLst>
              <a:ext uri="{FF2B5EF4-FFF2-40B4-BE49-F238E27FC236}">
                <a16:creationId xmlns:a16="http://schemas.microsoft.com/office/drawing/2014/main" id="{EBB3902C-7DAD-384F-F0D1-EDA417E7D826}"/>
              </a:ext>
            </a:extLst>
          </p:cNvPr>
          <p:cNvSpPr txBox="1"/>
          <p:nvPr/>
        </p:nvSpPr>
        <p:spPr>
          <a:xfrm>
            <a:off x="595004" y="1504592"/>
            <a:ext cx="6867610" cy="2769959"/>
          </a:xfrm>
          <a:prstGeom prst="rect">
            <a:avLst/>
          </a:prstGeom>
          <a:noFill/>
          <a:ln>
            <a:noFill/>
          </a:ln>
        </p:spPr>
        <p:txBody>
          <a:bodyPr spcFirstLastPara="1" wrap="square" lIns="91425" tIns="91425" rIns="91425" bIns="91425" anchor="t" anchorCtr="0">
            <a:spAutoFit/>
          </a:bodyPr>
          <a:lstStyle/>
          <a:p>
            <a:pPr marL="387350" marR="0" lvl="0" indent="-285750" algn="l" rtl="0">
              <a:lnSpc>
                <a:spcPct val="200000"/>
              </a:lnSpc>
              <a:spcBef>
                <a:spcPts val="0"/>
              </a:spcBef>
              <a:spcAft>
                <a:spcPts val="0"/>
              </a:spcAft>
              <a:buClr>
                <a:srgbClr val="000000"/>
              </a:buClr>
              <a:buSzPts val="2000"/>
              <a:buFont typeface="Arial" panose="020B0604020202020204" pitchFamily="34" charset="0"/>
              <a:buChar char="•"/>
            </a:pPr>
            <a:r>
              <a:rPr lang="fr-FR" b="1" i="0" u="none" strike="noStrike" cap="none" dirty="0">
                <a:solidFill>
                  <a:schemeClr val="tx1"/>
                </a:solidFill>
                <a:latin typeface="Arial"/>
                <a:ea typeface="Arial"/>
                <a:cs typeface="Arial"/>
                <a:sym typeface="Arial"/>
              </a:rPr>
              <a:t>Technologies backend [Node.js vs PHP]</a:t>
            </a:r>
          </a:p>
          <a:p>
            <a:pPr marL="387350" indent="-285750">
              <a:lnSpc>
                <a:spcPct val="200000"/>
              </a:lnSpc>
              <a:buSzPts val="2000"/>
              <a:buFont typeface="Arial" panose="020B0604020202020204" pitchFamily="34" charset="0"/>
              <a:buChar char="•"/>
            </a:pPr>
            <a:r>
              <a:rPr lang="fr-FR" b="1" dirty="0">
                <a:solidFill>
                  <a:schemeClr val="tx1"/>
                </a:solidFill>
                <a:latin typeface="Arial" panose="020B0604020202020204" pitchFamily="34" charset="0"/>
              </a:rPr>
              <a:t>Introduction</a:t>
            </a:r>
            <a:r>
              <a:rPr lang="fr-FR" b="1" i="0" u="none" strike="noStrike" cap="none" dirty="0">
                <a:solidFill>
                  <a:schemeClr val="tx1"/>
                </a:solidFill>
                <a:latin typeface="Arial" panose="020B0604020202020204" pitchFamily="34" charset="0"/>
                <a:sym typeface="Arial"/>
              </a:rPr>
              <a:t> à </a:t>
            </a:r>
            <a:r>
              <a:rPr lang="fr-FR" b="1" i="0" u="none" strike="noStrike" cap="none" dirty="0" err="1">
                <a:solidFill>
                  <a:schemeClr val="tx1"/>
                </a:solidFill>
                <a:latin typeface="Arial" panose="020B0604020202020204" pitchFamily="34" charset="0"/>
                <a:sym typeface="Arial"/>
              </a:rPr>
              <a:t>NestJS</a:t>
            </a:r>
            <a:endParaRPr lang="en-US" b="1" dirty="0">
              <a:solidFill>
                <a:schemeClr val="tx1"/>
              </a:solidFill>
              <a:latin typeface="Arial" panose="020B0604020202020204" pitchFamily="34" charset="0"/>
            </a:endParaRPr>
          </a:p>
          <a:p>
            <a:pPr marL="387350" indent="-285750">
              <a:lnSpc>
                <a:spcPct val="200000"/>
              </a:lnSpc>
              <a:buSzPts val="2000"/>
              <a:buFont typeface="Arial" panose="020B0604020202020204" pitchFamily="34" charset="0"/>
              <a:buChar char="•"/>
            </a:pPr>
            <a:r>
              <a:rPr lang="en-US" b="1" dirty="0">
                <a:solidFill>
                  <a:schemeClr val="tx1"/>
                </a:solidFill>
                <a:latin typeface="Arial" panose="020B0604020202020204" pitchFamily="34" charset="0"/>
              </a:rPr>
              <a:t>Concepts de base</a:t>
            </a:r>
          </a:p>
          <a:p>
            <a:pPr marL="387350" indent="-285750">
              <a:lnSpc>
                <a:spcPct val="200000"/>
              </a:lnSpc>
              <a:buSzPts val="2000"/>
              <a:buFont typeface="Arial" panose="020B0604020202020204" pitchFamily="34" charset="0"/>
              <a:buChar char="•"/>
            </a:pPr>
            <a:r>
              <a:rPr lang="fr-FR" b="1" i="0" u="none" strike="noStrike" cap="none" dirty="0">
                <a:solidFill>
                  <a:schemeClr val="tx1"/>
                </a:solidFill>
                <a:latin typeface="Arial" panose="020B0604020202020204" pitchFamily="34" charset="0"/>
                <a:sym typeface="Arial"/>
              </a:rPr>
              <a:t>L’architecture de </a:t>
            </a:r>
            <a:r>
              <a:rPr lang="fr-FR" b="1" i="0" u="none" strike="noStrike" cap="none" dirty="0" err="1">
                <a:solidFill>
                  <a:schemeClr val="tx1"/>
                </a:solidFill>
                <a:latin typeface="Arial" panose="020B0604020202020204" pitchFamily="34" charset="0"/>
                <a:sym typeface="Arial"/>
              </a:rPr>
              <a:t>NestJS</a:t>
            </a:r>
            <a:endParaRPr lang="fr-FR" b="1" i="0" u="none" strike="noStrike" cap="none" dirty="0">
              <a:solidFill>
                <a:schemeClr val="tx1"/>
              </a:solidFill>
              <a:latin typeface="Arial" panose="020B0604020202020204" pitchFamily="34" charset="0"/>
              <a:sym typeface="Arial"/>
            </a:endParaRPr>
          </a:p>
          <a:p>
            <a:pPr marL="387350" indent="-285750">
              <a:lnSpc>
                <a:spcPct val="200000"/>
              </a:lnSpc>
              <a:buSzPts val="2000"/>
              <a:buFont typeface="Arial" panose="020B0604020202020204" pitchFamily="34" charset="0"/>
              <a:buChar char="•"/>
            </a:pPr>
            <a:r>
              <a:rPr lang="fr-FR" b="1" i="0" dirty="0">
                <a:solidFill>
                  <a:schemeClr val="tx1"/>
                </a:solidFill>
                <a:effectLst/>
                <a:latin typeface="Arial" panose="020B0604020202020204" pitchFamily="34" charset="0"/>
                <a:ea typeface="Arial" panose="020B0604020202020204" pitchFamily="34" charset="0"/>
                <a:cs typeface="Arial" panose="020B0604020202020204" pitchFamily="34" charset="0"/>
              </a:rPr>
              <a:t>Persistance et validation</a:t>
            </a:r>
            <a:endParaRPr lang="en-US" b="1" dirty="0">
              <a:solidFill>
                <a:schemeClr val="tx1"/>
              </a:solidFill>
              <a:effectLst/>
            </a:endParaRPr>
          </a:p>
          <a:p>
            <a:pPr marL="457200" indent="-355600">
              <a:lnSpc>
                <a:spcPct val="200000"/>
              </a:lnSpc>
              <a:buSzPts val="2000"/>
              <a:buFont typeface="Arial"/>
              <a:buChar char="●"/>
            </a:pPr>
            <a:endParaRPr lang="fr-FR" b="0" i="0" u="none" strike="noStrike" cap="none" dirty="0">
              <a:solidFill>
                <a:srgbClr val="000000"/>
              </a:solidFill>
              <a:latin typeface="Arial"/>
              <a:ea typeface="Arial"/>
              <a:cs typeface="Arial"/>
              <a:sym typeface="Arial"/>
            </a:endParaRPr>
          </a:p>
        </p:txBody>
      </p:sp>
      <p:sp>
        <p:nvSpPr>
          <p:cNvPr id="7" name="Google Shape;67;p2">
            <a:extLst>
              <a:ext uri="{FF2B5EF4-FFF2-40B4-BE49-F238E27FC236}">
                <a16:creationId xmlns:a16="http://schemas.microsoft.com/office/drawing/2014/main" id="{D01E779C-2026-658D-6312-957508AF548B}"/>
              </a:ext>
            </a:extLst>
          </p:cNvPr>
          <p:cNvSpPr txBox="1"/>
          <p:nvPr/>
        </p:nvSpPr>
        <p:spPr>
          <a:xfrm>
            <a:off x="815686" y="0"/>
            <a:ext cx="4999290"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800" b="1" i="0" u="none" strike="noStrike" cap="none">
                <a:solidFill>
                  <a:srgbClr val="E20B0B"/>
                </a:solidFill>
                <a:latin typeface="Arial"/>
                <a:ea typeface="Arial"/>
                <a:cs typeface="Arial"/>
                <a:sym typeface="Arial"/>
              </a:rPr>
              <a:t>Programme du Workshop</a:t>
            </a:r>
            <a:endParaRPr lang="fr-FR" sz="1800" b="1" i="0" u="none" strike="noStrike" cap="none" dirty="0">
              <a:solidFill>
                <a:srgbClr val="E20B0B"/>
              </a:solidFill>
              <a:latin typeface="Arial"/>
              <a:ea typeface="Arial"/>
              <a:cs typeface="Arial"/>
              <a:sym typeface="Arial"/>
            </a:endParaRPr>
          </a:p>
        </p:txBody>
      </p:sp>
    </p:spTree>
    <p:extLst>
      <p:ext uri="{BB962C8B-B14F-4D97-AF65-F5344CB8AC3E}">
        <p14:creationId xmlns:p14="http://schemas.microsoft.com/office/powerpoint/2010/main" val="3054963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2"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64" name="Google Shape;64;p2"/>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65" name="Google Shape;65;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FR" sz="1100" b="1"/>
              <a:t>30</a:t>
            </a:fld>
            <a:endParaRPr sz="1100" b="1" dirty="0"/>
          </a:p>
        </p:txBody>
      </p:sp>
      <p:sp>
        <p:nvSpPr>
          <p:cNvPr id="67" name="Google Shape;67;p2"/>
          <p:cNvSpPr txBox="1"/>
          <p:nvPr/>
        </p:nvSpPr>
        <p:spPr>
          <a:xfrm>
            <a:off x="857250" y="27050"/>
            <a:ext cx="4999290"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800" b="1" i="0" u="none" strike="noStrike" cap="none" dirty="0">
                <a:solidFill>
                  <a:srgbClr val="E20B0B"/>
                </a:solidFill>
                <a:latin typeface="Arial" panose="020B0604020202020204" pitchFamily="34" charset="0"/>
                <a:sym typeface="Arial"/>
              </a:rPr>
              <a:t>Création des schémas</a:t>
            </a:r>
          </a:p>
        </p:txBody>
      </p:sp>
      <p:sp>
        <p:nvSpPr>
          <p:cNvPr id="4" name="TextBox 3">
            <a:extLst>
              <a:ext uri="{FF2B5EF4-FFF2-40B4-BE49-F238E27FC236}">
                <a16:creationId xmlns:a16="http://schemas.microsoft.com/office/drawing/2014/main" id="{C0B1C2BB-EE08-3903-4948-D8E738875745}"/>
              </a:ext>
            </a:extLst>
          </p:cNvPr>
          <p:cNvSpPr txBox="1"/>
          <p:nvPr/>
        </p:nvSpPr>
        <p:spPr>
          <a:xfrm>
            <a:off x="638469" y="797766"/>
            <a:ext cx="7700808" cy="1668214"/>
          </a:xfrm>
          <a:prstGeom prst="rect">
            <a:avLst/>
          </a:prstGeom>
          <a:noFill/>
        </p:spPr>
        <p:txBody>
          <a:bodyPr wrap="square">
            <a:spAutoFit/>
          </a:bodyPr>
          <a:lstStyle/>
          <a:p>
            <a:pPr algn="just">
              <a:lnSpc>
                <a:spcPct val="150000"/>
              </a:lnSpc>
            </a:pPr>
            <a:r>
              <a:rPr lang="fr-FR" dirty="0">
                <a:latin typeface="+mn-lt"/>
              </a:rPr>
              <a:t>Avec </a:t>
            </a:r>
            <a:r>
              <a:rPr lang="fr-FR" dirty="0" err="1">
                <a:latin typeface="+mn-lt"/>
              </a:rPr>
              <a:t>Mongoose</a:t>
            </a:r>
            <a:r>
              <a:rPr lang="fr-FR" dirty="0">
                <a:latin typeface="+mn-lt"/>
              </a:rPr>
              <a:t>, tout est dérivé d'un schéma. Chaque schéma correspond à une collection MongoDB et définit la forme des documents au sein de cette collection. Les schémas sont utilisés pour définir les Modèles. Les modèles sont responsables de la création et de la lecture des documents à partir de la base de données MongoDB sous-jacente.</a:t>
            </a:r>
          </a:p>
          <a:p>
            <a:pPr algn="just">
              <a:lnSpc>
                <a:spcPct val="150000"/>
              </a:lnSpc>
            </a:pPr>
            <a:r>
              <a:rPr lang="fr-FR" b="1" dirty="0">
                <a:latin typeface="+mn-lt"/>
              </a:rPr>
              <a:t>Définir le </a:t>
            </a:r>
            <a:r>
              <a:rPr lang="fr-FR" b="1" dirty="0" err="1">
                <a:latin typeface="+mn-lt"/>
              </a:rPr>
              <a:t>CatSchema</a:t>
            </a:r>
            <a:r>
              <a:rPr lang="fr-FR" b="1" dirty="0">
                <a:latin typeface="+mn-lt"/>
              </a:rPr>
              <a:t> :</a:t>
            </a:r>
          </a:p>
        </p:txBody>
      </p:sp>
      <p:pic>
        <p:nvPicPr>
          <p:cNvPr id="6" name="Picture 5">
            <a:extLst>
              <a:ext uri="{FF2B5EF4-FFF2-40B4-BE49-F238E27FC236}">
                <a16:creationId xmlns:a16="http://schemas.microsoft.com/office/drawing/2014/main" id="{D6701F99-A826-D895-44A3-61895576EEA5}"/>
              </a:ext>
            </a:extLst>
          </p:cNvPr>
          <p:cNvPicPr>
            <a:picLocks noChangeAspect="1"/>
          </p:cNvPicPr>
          <p:nvPr/>
        </p:nvPicPr>
        <p:blipFill>
          <a:blip r:embed="rId4"/>
          <a:srcRect r="28954"/>
          <a:stretch/>
        </p:blipFill>
        <p:spPr>
          <a:xfrm>
            <a:off x="2796712" y="2305081"/>
            <a:ext cx="3550576" cy="25549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38413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2"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64" name="Google Shape;64;p2"/>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65" name="Google Shape;65;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FR" sz="1100" b="1"/>
              <a:t>31</a:t>
            </a:fld>
            <a:endParaRPr sz="1100" b="1" dirty="0"/>
          </a:p>
        </p:txBody>
      </p:sp>
      <p:sp>
        <p:nvSpPr>
          <p:cNvPr id="67" name="Google Shape;67;p2"/>
          <p:cNvSpPr txBox="1"/>
          <p:nvPr/>
        </p:nvSpPr>
        <p:spPr>
          <a:xfrm>
            <a:off x="857250" y="27050"/>
            <a:ext cx="4748096"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800" b="1" i="0" u="none" strike="noStrike" cap="none" dirty="0">
                <a:solidFill>
                  <a:srgbClr val="E20B0B"/>
                </a:solidFill>
                <a:latin typeface="Arial" panose="020B0604020202020204" pitchFamily="34" charset="0"/>
                <a:sym typeface="Arial"/>
              </a:rPr>
              <a:t>Création des schémas</a:t>
            </a:r>
          </a:p>
        </p:txBody>
      </p:sp>
      <p:sp>
        <p:nvSpPr>
          <p:cNvPr id="3" name="Rectangle 1">
            <a:extLst>
              <a:ext uri="{FF2B5EF4-FFF2-40B4-BE49-F238E27FC236}">
                <a16:creationId xmlns:a16="http://schemas.microsoft.com/office/drawing/2014/main" id="{CE74E89C-0701-475F-0D18-0BB8856DC6AD}"/>
              </a:ext>
            </a:extLst>
          </p:cNvPr>
          <p:cNvSpPr>
            <a:spLocks noChangeArrowheads="1"/>
          </p:cNvSpPr>
          <p:nvPr/>
        </p:nvSpPr>
        <p:spPr bwMode="auto">
          <a:xfrm>
            <a:off x="955964" y="797766"/>
            <a:ext cx="7404265" cy="1668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mn-lt"/>
              </a:rPr>
              <a:t>avec @Prop()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mn-lt"/>
              </a:rPr>
              <a:t>Définir</a:t>
            </a:r>
            <a:r>
              <a:rPr kumimoji="0" lang="en-US" altLang="en-US" b="0" i="0" u="none" strike="noStrike" cap="none" normalizeH="0" baseline="0" dirty="0">
                <a:ln>
                  <a:noFill/>
                </a:ln>
                <a:solidFill>
                  <a:schemeClr val="tx1"/>
                </a:solidFill>
                <a:effectLst/>
                <a:latin typeface="+mn-lt"/>
              </a:rPr>
              <a:t> des </a:t>
            </a:r>
            <a:r>
              <a:rPr kumimoji="0" lang="en-US" altLang="en-US" b="0" i="0" u="none" strike="noStrike" cap="none" normalizeH="0" baseline="0" dirty="0" err="1">
                <a:ln>
                  <a:noFill/>
                </a:ln>
                <a:solidFill>
                  <a:schemeClr val="tx1"/>
                </a:solidFill>
                <a:effectLst/>
                <a:latin typeface="+mn-lt"/>
              </a:rPr>
              <a:t>modèles</a:t>
            </a:r>
            <a:r>
              <a:rPr kumimoji="0" lang="en-US" altLang="en-US" b="0" i="0" u="none" strike="noStrike" cap="none" normalizeH="0" baseline="0" dirty="0">
                <a:ln>
                  <a:noFill/>
                </a:ln>
                <a:solidFill>
                  <a:schemeClr val="tx1"/>
                </a:solidFill>
                <a:effectLst/>
                <a:latin typeface="+mn-lt"/>
              </a:rPr>
              <a:t> qui correspondent aux documents dans MongoDB.</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mn-lt"/>
              </a:rPr>
              <a:t>Ajouter</a:t>
            </a:r>
            <a:r>
              <a:rPr kumimoji="0" lang="en-US" altLang="en-US" b="0" i="0" u="none" strike="noStrike" cap="none" normalizeH="0" baseline="0" dirty="0">
                <a:ln>
                  <a:noFill/>
                </a:ln>
                <a:solidFill>
                  <a:schemeClr val="tx1"/>
                </a:solidFill>
                <a:effectLst/>
                <a:latin typeface="+mn-lt"/>
              </a:rPr>
              <a:t> des validations et des options </a:t>
            </a:r>
            <a:r>
              <a:rPr kumimoji="0" lang="en-US" altLang="en-US" b="0" i="0" u="none" strike="noStrike" cap="none" normalizeH="0" baseline="0" dirty="0" err="1">
                <a:ln>
                  <a:noFill/>
                </a:ln>
                <a:solidFill>
                  <a:schemeClr val="tx1"/>
                </a:solidFill>
                <a:effectLst/>
                <a:latin typeface="+mn-lt"/>
              </a:rPr>
              <a:t>comme</a:t>
            </a:r>
            <a:r>
              <a:rPr kumimoji="0" lang="en-US" altLang="en-US" b="0" i="0" u="none" strike="noStrike" cap="none" normalizeH="0" baseline="0" dirty="0">
                <a:ln>
                  <a:noFill/>
                </a:ln>
                <a:solidFill>
                  <a:schemeClr val="tx1"/>
                </a:solidFill>
                <a:effectLst/>
                <a:latin typeface="+mn-lt"/>
              </a:rPr>
              <a:t> required, unique, </a:t>
            </a:r>
            <a:r>
              <a:rPr kumimoji="0" lang="en-US" altLang="en-US" b="0" i="0" u="none" strike="noStrike" cap="none" normalizeH="0" baseline="0" dirty="0" err="1">
                <a:ln>
                  <a:noFill/>
                </a:ln>
                <a:solidFill>
                  <a:schemeClr val="tx1"/>
                </a:solidFill>
                <a:effectLst/>
                <a:latin typeface="+mn-lt"/>
              </a:rPr>
              <a:t>ou</a:t>
            </a:r>
            <a:r>
              <a:rPr kumimoji="0" lang="en-US" altLang="en-US" b="0" i="0" u="none" strike="noStrike" cap="none" normalizeH="0" baseline="0" dirty="0">
                <a:ln>
                  <a:noFill/>
                </a:ln>
                <a:solidFill>
                  <a:schemeClr val="tx1"/>
                </a:solidFill>
                <a:effectLst/>
                <a:latin typeface="+mn-lt"/>
              </a:rPr>
              <a:t> default.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mn-lt"/>
              </a:rPr>
              <a:t>Définir</a:t>
            </a:r>
            <a:r>
              <a:rPr kumimoji="0" lang="en-US" altLang="en-US" b="0" i="0" u="none" strike="noStrike" cap="none" normalizeH="0" baseline="0" dirty="0">
                <a:ln>
                  <a:noFill/>
                </a:ln>
                <a:solidFill>
                  <a:schemeClr val="tx1"/>
                </a:solidFill>
                <a:effectLst/>
                <a:latin typeface="+mn-lt"/>
              </a:rPr>
              <a:t> des relations entre </a:t>
            </a:r>
            <a:r>
              <a:rPr kumimoji="0" lang="en-US" altLang="en-US" b="0" i="0" u="none" strike="noStrike" cap="none" normalizeH="0" baseline="0" dirty="0" err="1">
                <a:ln>
                  <a:noFill/>
                </a:ln>
                <a:solidFill>
                  <a:schemeClr val="tx1"/>
                </a:solidFill>
                <a:effectLst/>
                <a:latin typeface="+mn-lt"/>
              </a:rPr>
              <a:t>différents</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modèles</a:t>
            </a:r>
            <a:r>
              <a:rPr kumimoji="0" lang="en-US" altLang="en-US" b="0" i="0" u="none" strike="noStrike" cap="none" normalizeH="0" baseline="0" dirty="0">
                <a:ln>
                  <a:noFill/>
                </a:ln>
                <a:solidFill>
                  <a:schemeClr val="tx1"/>
                </a:solidFill>
                <a:effectLst/>
                <a:latin typeface="+mn-lt"/>
              </a:rPr>
              <a:t> avec des </a:t>
            </a:r>
            <a:r>
              <a:rPr kumimoji="0" lang="en-US" altLang="en-US" b="0" i="0" u="none" strike="noStrike" cap="none" normalizeH="0" baseline="0" dirty="0" err="1">
                <a:ln>
                  <a:noFill/>
                </a:ln>
                <a:solidFill>
                  <a:schemeClr val="tx1"/>
                </a:solidFill>
                <a:effectLst/>
                <a:latin typeface="+mn-lt"/>
              </a:rPr>
              <a:t>références</a:t>
            </a:r>
            <a:r>
              <a:rPr kumimoji="0" lang="en-US" altLang="en-US" b="0" i="0" u="none" strike="noStrike" cap="none" normalizeH="0" baseline="0" dirty="0">
                <a:ln>
                  <a:noFill/>
                </a:ln>
                <a:solidFill>
                  <a:schemeClr val="tx1"/>
                </a:solidFill>
                <a:effectLst/>
                <a:latin typeface="+mn-lt"/>
              </a:rPr>
              <a:t> </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mn-lt"/>
              </a:rPr>
              <a:t>(@Prop({ type: </a:t>
            </a:r>
            <a:r>
              <a:rPr kumimoji="0" lang="en-US" altLang="en-US" b="0" i="0" u="none" strike="noStrike" cap="none" normalizeH="0" baseline="0" dirty="0" err="1">
                <a:ln>
                  <a:noFill/>
                </a:ln>
                <a:solidFill>
                  <a:schemeClr val="tx1"/>
                </a:solidFill>
                <a:effectLst/>
                <a:latin typeface="+mn-lt"/>
              </a:rPr>
              <a:t>SchemaTypes.ObjectId</a:t>
            </a:r>
            <a:r>
              <a:rPr kumimoji="0" lang="en-US" altLang="en-US" b="0" i="0" u="none" strike="noStrike" cap="none" normalizeH="0" baseline="0" dirty="0">
                <a:ln>
                  <a:noFill/>
                </a:ln>
                <a:solidFill>
                  <a:schemeClr val="tx1"/>
                </a:solidFill>
                <a:effectLst/>
                <a:latin typeface="+mn-lt"/>
              </a:rPr>
              <a:t>, ref: '</a:t>
            </a:r>
            <a:r>
              <a:rPr kumimoji="0" lang="en-US" altLang="en-US" b="0" i="0" u="none" strike="noStrike" cap="none" normalizeH="0" baseline="0" dirty="0" err="1">
                <a:ln>
                  <a:noFill/>
                </a:ln>
                <a:solidFill>
                  <a:schemeClr val="tx1"/>
                </a:solidFill>
                <a:effectLst/>
                <a:latin typeface="+mn-lt"/>
              </a:rPr>
              <a:t>OtherModel</a:t>
            </a:r>
            <a:r>
              <a:rPr kumimoji="0" lang="en-US" altLang="en-US" b="0" i="0" u="none" strike="noStrike" cap="none" normalizeH="0" baseline="0" dirty="0">
                <a:ln>
                  <a:noFill/>
                </a:ln>
                <a:solidFill>
                  <a:schemeClr val="tx1"/>
                </a:solidFill>
                <a:effectLst/>
                <a:latin typeface="+mn-lt"/>
              </a:rPr>
              <a:t>' })).</a:t>
            </a:r>
          </a:p>
        </p:txBody>
      </p:sp>
      <p:pic>
        <p:nvPicPr>
          <p:cNvPr id="6" name="Picture 5">
            <a:extLst>
              <a:ext uri="{FF2B5EF4-FFF2-40B4-BE49-F238E27FC236}">
                <a16:creationId xmlns:a16="http://schemas.microsoft.com/office/drawing/2014/main" id="{BC30323D-CAA2-0831-3601-4025DB136536}"/>
              </a:ext>
            </a:extLst>
          </p:cNvPr>
          <p:cNvPicPr>
            <a:picLocks noChangeAspect="1"/>
          </p:cNvPicPr>
          <p:nvPr/>
        </p:nvPicPr>
        <p:blipFill>
          <a:blip r:embed="rId4"/>
          <a:srcRect l="1747" t="10282" r="64979" b="4548"/>
          <a:stretch/>
        </p:blipFill>
        <p:spPr>
          <a:xfrm>
            <a:off x="955964" y="2775061"/>
            <a:ext cx="2355272" cy="876170"/>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A55C9BDC-E3A9-7C58-7E3E-045537D8E432}"/>
              </a:ext>
            </a:extLst>
          </p:cNvPr>
          <p:cNvPicPr>
            <a:picLocks noChangeAspect="1"/>
          </p:cNvPicPr>
          <p:nvPr/>
        </p:nvPicPr>
        <p:blipFill>
          <a:blip r:embed="rId5"/>
          <a:srcRect l="1216" t="5484" r="57508" b="8435"/>
          <a:stretch/>
        </p:blipFill>
        <p:spPr>
          <a:xfrm>
            <a:off x="955964" y="3960312"/>
            <a:ext cx="2355272" cy="876170"/>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A7F0253C-F196-D5F8-1ED3-1A3D29EF5C90}"/>
              </a:ext>
            </a:extLst>
          </p:cNvPr>
          <p:cNvPicPr>
            <a:picLocks noChangeAspect="1"/>
          </p:cNvPicPr>
          <p:nvPr/>
        </p:nvPicPr>
        <p:blipFill>
          <a:blip r:embed="rId6"/>
          <a:srcRect l="675" t="5123" r="1109" b="4375"/>
          <a:stretch/>
        </p:blipFill>
        <p:spPr>
          <a:xfrm>
            <a:off x="3635168" y="2999284"/>
            <a:ext cx="4897178" cy="13991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217260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2"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64" name="Google Shape;64;p2"/>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65" name="Google Shape;65;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FR" sz="1100" b="1"/>
              <a:t>32</a:t>
            </a:fld>
            <a:endParaRPr sz="1100" b="1" dirty="0"/>
          </a:p>
        </p:txBody>
      </p:sp>
      <p:sp>
        <p:nvSpPr>
          <p:cNvPr id="67" name="Google Shape;67;p2"/>
          <p:cNvSpPr txBox="1"/>
          <p:nvPr/>
        </p:nvSpPr>
        <p:spPr>
          <a:xfrm>
            <a:off x="857250" y="27050"/>
            <a:ext cx="39738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800" b="1" i="0" u="none" strike="noStrike" cap="none" dirty="0">
                <a:solidFill>
                  <a:srgbClr val="E20B0B"/>
                </a:solidFill>
                <a:latin typeface="Arial" panose="020B0604020202020204" pitchFamily="34" charset="0"/>
                <a:sym typeface="Arial"/>
              </a:rPr>
              <a:t>CRUD </a:t>
            </a:r>
          </a:p>
        </p:txBody>
      </p:sp>
      <p:sp>
        <p:nvSpPr>
          <p:cNvPr id="2" name="Rectangle 1">
            <a:extLst>
              <a:ext uri="{FF2B5EF4-FFF2-40B4-BE49-F238E27FC236}">
                <a16:creationId xmlns:a16="http://schemas.microsoft.com/office/drawing/2014/main" id="{219BCD10-A0B2-A1AD-31EC-3B9489895A98}"/>
              </a:ext>
            </a:extLst>
          </p:cNvPr>
          <p:cNvSpPr>
            <a:spLocks noChangeArrowheads="1"/>
          </p:cNvSpPr>
          <p:nvPr/>
        </p:nvSpPr>
        <p:spPr bwMode="auto">
          <a:xfrm>
            <a:off x="753650" y="669830"/>
            <a:ext cx="6000930" cy="698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effectLst/>
                <a:latin typeface="Arial "/>
              </a:rPr>
              <a:t>Une </a:t>
            </a:r>
            <a:r>
              <a:rPr kumimoji="0" lang="en-US" altLang="en-US" b="0" i="0" u="none" strike="noStrike" cap="none" normalizeH="0" baseline="0" dirty="0" err="1">
                <a:ln>
                  <a:noFill/>
                </a:ln>
                <a:effectLst/>
                <a:latin typeface="Arial "/>
              </a:rPr>
              <a:t>fois</a:t>
            </a:r>
            <a:r>
              <a:rPr kumimoji="0" lang="en-US" altLang="en-US" b="0" i="0" u="none" strike="noStrike" cap="none" normalizeH="0" baseline="0" dirty="0">
                <a:ln>
                  <a:noFill/>
                </a:ln>
                <a:effectLst/>
                <a:latin typeface="Arial "/>
              </a:rPr>
              <a:t> le </a:t>
            </a:r>
            <a:r>
              <a:rPr kumimoji="0" lang="en-US" altLang="en-US" b="0" i="0" u="none" strike="noStrike" cap="none" normalizeH="0" baseline="0" dirty="0" err="1">
                <a:ln>
                  <a:noFill/>
                </a:ln>
                <a:effectLst/>
                <a:latin typeface="Arial "/>
              </a:rPr>
              <a:t>schéma</a:t>
            </a:r>
            <a:r>
              <a:rPr kumimoji="0" lang="en-US" altLang="en-US" b="0" i="0" u="none" strike="noStrike" cap="none" normalizeH="0" baseline="0" dirty="0">
                <a:ln>
                  <a:noFill/>
                </a:ln>
                <a:effectLst/>
                <a:latin typeface="Arial "/>
              </a:rPr>
              <a:t> </a:t>
            </a:r>
            <a:r>
              <a:rPr kumimoji="0" lang="en-US" altLang="en-US" b="0" i="0" u="none" strike="noStrike" cap="none" normalizeH="0" baseline="0" dirty="0" err="1">
                <a:ln>
                  <a:noFill/>
                </a:ln>
                <a:effectLst/>
                <a:latin typeface="Arial "/>
              </a:rPr>
              <a:t>enregistré</a:t>
            </a:r>
            <a:r>
              <a:rPr kumimoji="0" lang="en-US" altLang="en-US" b="0" i="0" u="none" strike="noStrike" cap="none" normalizeH="0" baseline="0" dirty="0">
                <a:ln>
                  <a:noFill/>
                </a:ln>
                <a:effectLst/>
                <a:latin typeface="Arial "/>
              </a:rPr>
              <a:t>, </a:t>
            </a:r>
            <a:r>
              <a:rPr kumimoji="0" lang="en-US" altLang="en-US" b="0" i="0" u="none" strike="noStrike" cap="none" normalizeH="0" baseline="0" dirty="0" err="1">
                <a:ln>
                  <a:noFill/>
                </a:ln>
                <a:effectLst/>
                <a:latin typeface="Arial "/>
              </a:rPr>
              <a:t>vous</a:t>
            </a:r>
            <a:r>
              <a:rPr kumimoji="0" lang="en-US" altLang="en-US" b="0" i="0" u="none" strike="noStrike" cap="none" normalizeH="0" baseline="0" dirty="0">
                <a:ln>
                  <a:noFill/>
                </a:ln>
                <a:effectLst/>
                <a:latin typeface="Arial "/>
              </a:rPr>
              <a:t> </a:t>
            </a:r>
            <a:r>
              <a:rPr kumimoji="0" lang="en-US" altLang="en-US" b="0" i="0" u="none" strike="noStrike" cap="none" normalizeH="0" baseline="0" dirty="0" err="1">
                <a:ln>
                  <a:noFill/>
                </a:ln>
                <a:effectLst/>
                <a:latin typeface="Arial "/>
              </a:rPr>
              <a:t>pouvez</a:t>
            </a:r>
            <a:r>
              <a:rPr kumimoji="0" lang="en-US" altLang="en-US" b="0" i="0" u="none" strike="noStrike" cap="none" normalizeH="0" baseline="0" dirty="0">
                <a:ln>
                  <a:noFill/>
                </a:ln>
                <a:effectLst/>
                <a:latin typeface="Arial "/>
              </a:rPr>
              <a:t> </a:t>
            </a:r>
            <a:r>
              <a:rPr kumimoji="0" lang="en-US" altLang="en-US" b="0" i="0" u="none" strike="noStrike" cap="none" normalizeH="0" baseline="0" dirty="0" err="1">
                <a:ln>
                  <a:noFill/>
                </a:ln>
                <a:effectLst/>
                <a:latin typeface="Arial "/>
              </a:rPr>
              <a:t>injecter</a:t>
            </a:r>
            <a:r>
              <a:rPr kumimoji="0" lang="en-US" altLang="en-US" b="0" i="0" u="none" strike="noStrike" cap="none" normalizeH="0" baseline="0" dirty="0">
                <a:ln>
                  <a:noFill/>
                </a:ln>
                <a:effectLst/>
                <a:latin typeface="Arial "/>
              </a:rPr>
              <a:t> un </a:t>
            </a:r>
            <a:r>
              <a:rPr kumimoji="0" lang="en-US" altLang="en-US" b="0" i="0" u="none" strike="noStrike" cap="none" normalizeH="0" baseline="0" dirty="0" err="1">
                <a:ln>
                  <a:noFill/>
                </a:ln>
                <a:effectLst/>
                <a:latin typeface="Arial "/>
              </a:rPr>
              <a:t>modèle</a:t>
            </a:r>
            <a:r>
              <a:rPr kumimoji="0" lang="en-US" altLang="en-US" b="0" i="0" u="none" strike="noStrike" cap="none" normalizeH="0" baseline="0" dirty="0">
                <a:ln>
                  <a:noFill/>
                </a:ln>
                <a:effectLst/>
                <a:latin typeface="Arial "/>
              </a:rPr>
              <a:t> Cat dans le </a:t>
            </a:r>
            <a:r>
              <a:rPr kumimoji="0" lang="en-US" altLang="en-US" b="0" i="0" u="none" strike="noStrike" cap="none" normalizeH="0" baseline="0" dirty="0" err="1">
                <a:ln>
                  <a:noFill/>
                </a:ln>
                <a:effectLst/>
                <a:latin typeface="Arial "/>
              </a:rPr>
              <a:t>CatsService</a:t>
            </a:r>
            <a:r>
              <a:rPr kumimoji="0" lang="en-US" altLang="en-US" b="0" i="0" u="none" strike="noStrike" cap="none" normalizeH="0" baseline="0" dirty="0">
                <a:ln>
                  <a:noFill/>
                </a:ln>
                <a:effectLst/>
                <a:latin typeface="Arial "/>
              </a:rPr>
              <a:t> </a:t>
            </a:r>
            <a:r>
              <a:rPr kumimoji="0" lang="en-US" altLang="en-US" b="0" i="0" u="none" strike="noStrike" cap="none" normalizeH="0" baseline="0" dirty="0" err="1">
                <a:ln>
                  <a:noFill/>
                </a:ln>
                <a:effectLst/>
                <a:latin typeface="Arial "/>
              </a:rPr>
              <a:t>en</a:t>
            </a:r>
            <a:r>
              <a:rPr kumimoji="0" lang="en-US" altLang="en-US" b="0" i="0" u="none" strike="noStrike" cap="none" normalizeH="0" baseline="0" dirty="0">
                <a:ln>
                  <a:noFill/>
                </a:ln>
                <a:effectLst/>
                <a:latin typeface="Arial "/>
              </a:rPr>
              <a:t> </a:t>
            </a:r>
            <a:r>
              <a:rPr kumimoji="0" lang="en-US" altLang="en-US" b="0" i="0" u="none" strike="noStrike" cap="none" normalizeH="0" baseline="0" dirty="0" err="1">
                <a:ln>
                  <a:noFill/>
                </a:ln>
                <a:effectLst/>
                <a:latin typeface="Arial "/>
              </a:rPr>
              <a:t>utilisant</a:t>
            </a:r>
            <a:r>
              <a:rPr kumimoji="0" lang="en-US" altLang="en-US" b="0" i="0" u="none" strike="noStrike" cap="none" normalizeH="0" baseline="0" dirty="0">
                <a:ln>
                  <a:noFill/>
                </a:ln>
                <a:effectLst/>
                <a:latin typeface="Arial "/>
              </a:rPr>
              <a:t> le </a:t>
            </a:r>
            <a:r>
              <a:rPr kumimoji="0" lang="en-US" altLang="en-US" b="0" i="0" u="none" strike="noStrike" cap="none" normalizeH="0" baseline="0" dirty="0" err="1">
                <a:ln>
                  <a:noFill/>
                </a:ln>
                <a:effectLst/>
                <a:latin typeface="Arial "/>
              </a:rPr>
              <a:t>décorateur</a:t>
            </a:r>
            <a:r>
              <a:rPr kumimoji="0" lang="en-US" altLang="en-US" b="0" i="0" u="none" strike="noStrike" cap="none" normalizeH="0" baseline="0" dirty="0">
                <a:ln>
                  <a:noFill/>
                </a:ln>
                <a:effectLst/>
                <a:latin typeface="Arial "/>
              </a:rPr>
              <a:t> @InjectModel() : </a:t>
            </a:r>
          </a:p>
        </p:txBody>
      </p:sp>
      <p:pic>
        <p:nvPicPr>
          <p:cNvPr id="4" name="Picture 3">
            <a:extLst>
              <a:ext uri="{FF2B5EF4-FFF2-40B4-BE49-F238E27FC236}">
                <a16:creationId xmlns:a16="http://schemas.microsoft.com/office/drawing/2014/main" id="{3E7A9989-8652-89CF-12A4-4EAB837480B8}"/>
              </a:ext>
            </a:extLst>
          </p:cNvPr>
          <p:cNvPicPr>
            <a:picLocks noChangeAspect="1"/>
          </p:cNvPicPr>
          <p:nvPr/>
        </p:nvPicPr>
        <p:blipFill>
          <a:blip r:embed="rId4"/>
          <a:stretch>
            <a:fillRect/>
          </a:stretch>
        </p:blipFill>
        <p:spPr>
          <a:xfrm>
            <a:off x="2800393" y="1524535"/>
            <a:ext cx="5415785" cy="272150"/>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24022366-7AF0-70DF-EE2E-A6C44B821888}"/>
              </a:ext>
            </a:extLst>
          </p:cNvPr>
          <p:cNvSpPr txBox="1"/>
          <p:nvPr/>
        </p:nvSpPr>
        <p:spPr>
          <a:xfrm>
            <a:off x="744650" y="1920348"/>
            <a:ext cx="7842839" cy="1345048"/>
          </a:xfrm>
          <a:prstGeom prst="rect">
            <a:avLst/>
          </a:prstGeom>
          <a:noFill/>
        </p:spPr>
        <p:txBody>
          <a:bodyPr wrap="square">
            <a:spAutoFit/>
          </a:bodyPr>
          <a:lstStyle/>
          <a:p>
            <a:pPr algn="just">
              <a:lnSpc>
                <a:spcPct val="150000"/>
              </a:lnSpc>
            </a:pPr>
            <a:r>
              <a:rPr lang="fr-FR" dirty="0"/>
              <a:t>Dans une application </a:t>
            </a:r>
            <a:r>
              <a:rPr lang="fr-FR" dirty="0" err="1"/>
              <a:t>NestJS</a:t>
            </a:r>
            <a:r>
              <a:rPr lang="fr-FR" dirty="0"/>
              <a:t> qui utilise </a:t>
            </a:r>
            <a:r>
              <a:rPr lang="fr-FR" dirty="0" err="1"/>
              <a:t>Mongoose</a:t>
            </a:r>
            <a:r>
              <a:rPr lang="fr-FR" dirty="0"/>
              <a:t> pour l'intégration avec MongoDB, plusieurs méthodes sont disponibles pour interagir avec la base de données. Voici un aperçu des méthodes les plus courantes pour réaliser des opérations CRUD (Créer, Lire, Mettre à jour, Supprimer).</a:t>
            </a:r>
            <a:endParaRPr lang="en-US" dirty="0"/>
          </a:p>
        </p:txBody>
      </p:sp>
      <p:sp>
        <p:nvSpPr>
          <p:cNvPr id="11" name="TextBox 10">
            <a:extLst>
              <a:ext uri="{FF2B5EF4-FFF2-40B4-BE49-F238E27FC236}">
                <a16:creationId xmlns:a16="http://schemas.microsoft.com/office/drawing/2014/main" id="{86143481-D535-51A2-1D8A-2674DE0C3414}"/>
              </a:ext>
            </a:extLst>
          </p:cNvPr>
          <p:cNvSpPr txBox="1"/>
          <p:nvPr/>
        </p:nvSpPr>
        <p:spPr>
          <a:xfrm>
            <a:off x="753650" y="3204520"/>
            <a:ext cx="7842838" cy="1021883"/>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mn-lt"/>
              </a:rPr>
              <a:t>1. </a:t>
            </a:r>
            <a:r>
              <a:rPr kumimoji="0" lang="en-US" altLang="en-US" b="1" i="0" u="none" strike="noStrike" cap="none" normalizeH="0" baseline="0" dirty="0" err="1">
                <a:ln>
                  <a:noFill/>
                </a:ln>
                <a:solidFill>
                  <a:schemeClr val="tx1"/>
                </a:solidFill>
                <a:effectLst/>
                <a:latin typeface="+mn-lt"/>
              </a:rPr>
              <a:t>Création</a:t>
            </a:r>
            <a:r>
              <a:rPr kumimoji="0" lang="en-US" altLang="en-US" b="1" i="0" u="none" strike="noStrike" cap="none" normalizeH="0" baseline="0" dirty="0">
                <a:ln>
                  <a:noFill/>
                </a:ln>
                <a:solidFill>
                  <a:schemeClr val="tx1"/>
                </a:solidFill>
                <a:effectLst/>
                <a:latin typeface="+mn-lt"/>
              </a:rPr>
              <a:t> d'un Document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n-lt"/>
              </a:rPr>
              <a:t>Pour </a:t>
            </a:r>
            <a:r>
              <a:rPr kumimoji="0" lang="en-US" altLang="en-US" b="0" i="0" u="none" strike="noStrike" cap="none" normalizeH="0" baseline="0" dirty="0" err="1">
                <a:ln>
                  <a:noFill/>
                </a:ln>
                <a:solidFill>
                  <a:schemeClr val="tx1"/>
                </a:solidFill>
                <a:effectLst/>
                <a:latin typeface="+mn-lt"/>
              </a:rPr>
              <a:t>créer</a:t>
            </a:r>
            <a:r>
              <a:rPr kumimoji="0" lang="en-US" altLang="en-US" b="0" i="0" u="none" strike="noStrike" cap="none" normalizeH="0" baseline="0" dirty="0">
                <a:ln>
                  <a:noFill/>
                </a:ln>
                <a:solidFill>
                  <a:schemeClr val="tx1"/>
                </a:solidFill>
                <a:effectLst/>
                <a:latin typeface="+mn-lt"/>
              </a:rPr>
              <a:t> un nouveau document dans MongoDB à </a:t>
            </a:r>
            <a:r>
              <a:rPr kumimoji="0" lang="en-US" altLang="en-US" b="0" i="0" u="none" strike="noStrike" cap="none" normalizeH="0" baseline="0" dirty="0" err="1">
                <a:ln>
                  <a:noFill/>
                </a:ln>
                <a:solidFill>
                  <a:schemeClr val="tx1"/>
                </a:solidFill>
                <a:effectLst/>
                <a:latin typeface="+mn-lt"/>
              </a:rPr>
              <a:t>l'aide</a:t>
            </a:r>
            <a:r>
              <a:rPr kumimoji="0" lang="en-US" altLang="en-US" b="0" i="0" u="none" strike="noStrike" cap="none" normalizeH="0" baseline="0" dirty="0">
                <a:ln>
                  <a:noFill/>
                </a:ln>
                <a:solidFill>
                  <a:schemeClr val="tx1"/>
                </a:solidFill>
                <a:effectLst/>
                <a:latin typeface="+mn-lt"/>
              </a:rPr>
              <a:t> de Mongoose, </a:t>
            </a:r>
            <a:r>
              <a:rPr kumimoji="0" lang="en-US" altLang="en-US" b="0" i="0" u="none" strike="noStrike" cap="none" normalizeH="0" baseline="0" dirty="0" err="1">
                <a:ln>
                  <a:noFill/>
                </a:ln>
                <a:solidFill>
                  <a:schemeClr val="tx1"/>
                </a:solidFill>
                <a:effectLst/>
                <a:latin typeface="+mn-lt"/>
              </a:rPr>
              <a:t>vous</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pouvez</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utiliser</a:t>
            </a:r>
            <a:r>
              <a:rPr kumimoji="0" lang="en-US" altLang="en-US" b="0" i="0" u="none" strike="noStrike" cap="none" normalizeH="0" baseline="0" dirty="0">
                <a:ln>
                  <a:noFill/>
                </a:ln>
                <a:solidFill>
                  <a:schemeClr val="tx1"/>
                </a:solidFill>
                <a:effectLst/>
                <a:latin typeface="+mn-lt"/>
              </a:rPr>
              <a:t> les </a:t>
            </a:r>
            <a:r>
              <a:rPr kumimoji="0" lang="en-US" altLang="en-US" b="0" i="0" u="none" strike="noStrike" cap="none" normalizeH="0" baseline="0" dirty="0" err="1">
                <a:ln>
                  <a:noFill/>
                </a:ln>
                <a:solidFill>
                  <a:schemeClr val="tx1"/>
                </a:solidFill>
                <a:effectLst/>
                <a:latin typeface="+mn-lt"/>
              </a:rPr>
              <a:t>méthodes</a:t>
            </a:r>
            <a:r>
              <a:rPr kumimoji="0" lang="en-US" altLang="en-US" b="0" i="0" u="none" strike="noStrike" cap="none" normalizeH="0" baseline="0" dirty="0">
                <a:ln>
                  <a:noFill/>
                </a:ln>
                <a:solidFill>
                  <a:schemeClr val="tx1"/>
                </a:solidFill>
                <a:effectLst/>
                <a:latin typeface="+mn-lt"/>
              </a:rPr>
              <a:t> create() </a:t>
            </a:r>
            <a:r>
              <a:rPr kumimoji="0" lang="en-US" altLang="en-US" b="0" i="0" u="none" strike="noStrike" cap="none" normalizeH="0" baseline="0" dirty="0" err="1">
                <a:ln>
                  <a:noFill/>
                </a:ln>
                <a:solidFill>
                  <a:schemeClr val="tx1"/>
                </a:solidFill>
                <a:effectLst/>
                <a:latin typeface="+mn-lt"/>
              </a:rPr>
              <a:t>ou</a:t>
            </a:r>
            <a:r>
              <a:rPr kumimoji="0" lang="en-US" altLang="en-US" b="0" i="0" u="none" strike="noStrike" cap="none" normalizeH="0" baseline="0" dirty="0">
                <a:ln>
                  <a:noFill/>
                </a:ln>
                <a:solidFill>
                  <a:schemeClr val="tx1"/>
                </a:solidFill>
                <a:effectLst/>
                <a:latin typeface="+mn-lt"/>
              </a:rPr>
              <a:t> save()</a:t>
            </a:r>
          </a:p>
        </p:txBody>
      </p:sp>
      <p:pic>
        <p:nvPicPr>
          <p:cNvPr id="12" name="Picture 11">
            <a:extLst>
              <a:ext uri="{FF2B5EF4-FFF2-40B4-BE49-F238E27FC236}">
                <a16:creationId xmlns:a16="http://schemas.microsoft.com/office/drawing/2014/main" id="{BF3ADB67-F579-BB8F-4B17-C1D20E9459D5}"/>
              </a:ext>
            </a:extLst>
          </p:cNvPr>
          <p:cNvPicPr>
            <a:picLocks noChangeAspect="1"/>
          </p:cNvPicPr>
          <p:nvPr/>
        </p:nvPicPr>
        <p:blipFill>
          <a:blip r:embed="rId5"/>
          <a:srcRect b="7466"/>
          <a:stretch/>
        </p:blipFill>
        <p:spPr>
          <a:xfrm>
            <a:off x="3145243" y="4079092"/>
            <a:ext cx="5070935" cy="7314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749365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2"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64" name="Google Shape;64;p2"/>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65" name="Google Shape;65;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FR" sz="1100" b="1"/>
              <a:t>33</a:t>
            </a:fld>
            <a:endParaRPr sz="1100" b="1" dirty="0"/>
          </a:p>
        </p:txBody>
      </p:sp>
      <p:sp>
        <p:nvSpPr>
          <p:cNvPr id="67" name="Google Shape;67;p2"/>
          <p:cNvSpPr txBox="1"/>
          <p:nvPr/>
        </p:nvSpPr>
        <p:spPr>
          <a:xfrm>
            <a:off x="857250" y="27050"/>
            <a:ext cx="39738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800" b="1" i="0" u="none" strike="noStrike" cap="none" dirty="0">
                <a:solidFill>
                  <a:srgbClr val="E20B0B"/>
                </a:solidFill>
                <a:latin typeface="Arial" panose="020B0604020202020204" pitchFamily="34" charset="0"/>
                <a:sym typeface="Arial"/>
              </a:rPr>
              <a:t>CRUD </a:t>
            </a:r>
          </a:p>
        </p:txBody>
      </p:sp>
      <p:sp>
        <p:nvSpPr>
          <p:cNvPr id="2" name="Rectangle 1">
            <a:extLst>
              <a:ext uri="{FF2B5EF4-FFF2-40B4-BE49-F238E27FC236}">
                <a16:creationId xmlns:a16="http://schemas.microsoft.com/office/drawing/2014/main" id="{BEA81F74-A018-E3C9-42A4-DA3DE10BBB9F}"/>
              </a:ext>
            </a:extLst>
          </p:cNvPr>
          <p:cNvSpPr>
            <a:spLocks noChangeArrowheads="1"/>
          </p:cNvSpPr>
          <p:nvPr/>
        </p:nvSpPr>
        <p:spPr bwMode="auto">
          <a:xfrm>
            <a:off x="744650" y="806732"/>
            <a:ext cx="7834745" cy="698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mn-lt"/>
              </a:rPr>
              <a:t>2. Recherche de Documents</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mn-lt"/>
              </a:rPr>
              <a:t>Vous</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pouvez</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rechercher</a:t>
            </a:r>
            <a:r>
              <a:rPr kumimoji="0" lang="en-US" altLang="en-US" b="0" i="0" u="none" strike="noStrike" cap="none" normalizeH="0" baseline="0" dirty="0">
                <a:ln>
                  <a:noFill/>
                </a:ln>
                <a:solidFill>
                  <a:schemeClr val="tx1"/>
                </a:solidFill>
                <a:effectLst/>
                <a:latin typeface="+mn-lt"/>
              </a:rPr>
              <a:t> des documents </a:t>
            </a:r>
            <a:r>
              <a:rPr kumimoji="0" lang="en-US" altLang="en-US" b="0" i="0" u="none" strike="noStrike" cap="none" normalizeH="0" baseline="0" dirty="0" err="1">
                <a:ln>
                  <a:noFill/>
                </a:ln>
                <a:solidFill>
                  <a:schemeClr val="tx1"/>
                </a:solidFill>
                <a:effectLst/>
                <a:latin typeface="+mn-lt"/>
              </a:rPr>
              <a:t>en</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utilisant</a:t>
            </a:r>
            <a:r>
              <a:rPr kumimoji="0" lang="en-US" altLang="en-US" b="0" i="0" u="none" strike="noStrike" cap="none" normalizeH="0" baseline="0" dirty="0">
                <a:ln>
                  <a:noFill/>
                </a:ln>
                <a:solidFill>
                  <a:schemeClr val="tx1"/>
                </a:solidFill>
                <a:effectLst/>
                <a:latin typeface="+mn-lt"/>
              </a:rPr>
              <a:t> les </a:t>
            </a:r>
            <a:r>
              <a:rPr kumimoji="0" lang="en-US" altLang="en-US" b="0" i="0" u="none" strike="noStrike" cap="none" normalizeH="0" baseline="0" dirty="0" err="1">
                <a:ln>
                  <a:noFill/>
                </a:ln>
                <a:solidFill>
                  <a:schemeClr val="tx1"/>
                </a:solidFill>
                <a:effectLst/>
                <a:latin typeface="+mn-lt"/>
              </a:rPr>
              <a:t>méthodes</a:t>
            </a:r>
            <a:r>
              <a:rPr kumimoji="0" lang="en-US" altLang="en-US" b="0" i="0" u="none" strike="noStrike" cap="none" normalizeH="0" baseline="0" dirty="0">
                <a:ln>
                  <a:noFill/>
                </a:ln>
                <a:solidFill>
                  <a:schemeClr val="tx1"/>
                </a:solidFill>
                <a:effectLst/>
                <a:latin typeface="+mn-lt"/>
              </a:rPr>
              <a:t> find(), </a:t>
            </a:r>
            <a:r>
              <a:rPr kumimoji="0" lang="en-US" altLang="en-US" b="0" i="0" u="none" strike="noStrike" cap="none" normalizeH="0" baseline="0" dirty="0" err="1">
                <a:ln>
                  <a:noFill/>
                </a:ln>
                <a:solidFill>
                  <a:schemeClr val="tx1"/>
                </a:solidFill>
                <a:effectLst/>
                <a:latin typeface="+mn-lt"/>
              </a:rPr>
              <a:t>findOne</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ou</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findById</a:t>
            </a:r>
            <a:r>
              <a:rPr kumimoji="0" lang="en-US" altLang="en-US" b="0" i="0" u="none" strike="noStrike" cap="none" normalizeH="0" baseline="0" dirty="0">
                <a:ln>
                  <a:noFill/>
                </a:ln>
                <a:solidFill>
                  <a:schemeClr val="tx1"/>
                </a:solidFill>
                <a:effectLst/>
                <a:latin typeface="+mn-lt"/>
              </a:rPr>
              <a:t>().</a:t>
            </a:r>
          </a:p>
        </p:txBody>
      </p:sp>
      <p:sp>
        <p:nvSpPr>
          <p:cNvPr id="6" name="TextBox 5">
            <a:extLst>
              <a:ext uri="{FF2B5EF4-FFF2-40B4-BE49-F238E27FC236}">
                <a16:creationId xmlns:a16="http://schemas.microsoft.com/office/drawing/2014/main" id="{AA6E4988-668C-0515-62D7-5D0E35559733}"/>
              </a:ext>
            </a:extLst>
          </p:cNvPr>
          <p:cNvSpPr txBox="1"/>
          <p:nvPr/>
        </p:nvSpPr>
        <p:spPr>
          <a:xfrm>
            <a:off x="857250" y="1570205"/>
            <a:ext cx="4572000" cy="698717"/>
          </a:xfrm>
          <a:prstGeom prst="rect">
            <a:avLst/>
          </a:prstGeom>
          <a:noFill/>
        </p:spPr>
        <p:txBody>
          <a:bodyPr wrap="square">
            <a:spAutoFit/>
          </a:bodyPr>
          <a:lstStyle/>
          <a:p>
            <a:pPr>
              <a:lnSpc>
                <a:spcPct val="150000"/>
              </a:lnSpc>
            </a:pPr>
            <a:r>
              <a:rPr lang="fr-FR" b="1" dirty="0"/>
              <a:t>Exemple :</a:t>
            </a:r>
          </a:p>
          <a:p>
            <a:pPr marL="285750" indent="-285750">
              <a:lnSpc>
                <a:spcPct val="150000"/>
              </a:lnSpc>
              <a:buFont typeface="Arial" panose="020B0604020202020204" pitchFamily="34" charset="0"/>
              <a:buChar char="•"/>
            </a:pPr>
            <a:r>
              <a:rPr lang="fr-FR" b="1" dirty="0"/>
              <a:t>Rechercher tous les documents</a:t>
            </a:r>
            <a:r>
              <a:rPr lang="fr-FR" dirty="0"/>
              <a:t> :</a:t>
            </a:r>
          </a:p>
        </p:txBody>
      </p:sp>
      <p:pic>
        <p:nvPicPr>
          <p:cNvPr id="9" name="Picture 8">
            <a:extLst>
              <a:ext uri="{FF2B5EF4-FFF2-40B4-BE49-F238E27FC236}">
                <a16:creationId xmlns:a16="http://schemas.microsoft.com/office/drawing/2014/main" id="{7782C41E-5853-084B-B4FB-DB996F24529C}"/>
              </a:ext>
            </a:extLst>
          </p:cNvPr>
          <p:cNvPicPr>
            <a:picLocks noChangeAspect="1"/>
          </p:cNvPicPr>
          <p:nvPr/>
        </p:nvPicPr>
        <p:blipFill>
          <a:blip r:embed="rId4"/>
          <a:srcRect r="50000"/>
          <a:stretch/>
        </p:blipFill>
        <p:spPr>
          <a:xfrm>
            <a:off x="3248201" y="2333678"/>
            <a:ext cx="2827639" cy="702147"/>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38DFBD02-53D1-9795-3C29-D6FA831DC857}"/>
              </a:ext>
            </a:extLst>
          </p:cNvPr>
          <p:cNvSpPr txBox="1"/>
          <p:nvPr/>
        </p:nvSpPr>
        <p:spPr>
          <a:xfrm>
            <a:off x="857250" y="3230863"/>
            <a:ext cx="4572000" cy="307777"/>
          </a:xfrm>
          <a:prstGeom prst="rect">
            <a:avLst/>
          </a:prstGeom>
          <a:noFill/>
        </p:spPr>
        <p:txBody>
          <a:bodyPr wrap="square">
            <a:spAutoFit/>
          </a:bodyPr>
          <a:lstStyle/>
          <a:p>
            <a:pPr marL="285750" indent="-285750">
              <a:buFont typeface="Arial" panose="020B0604020202020204" pitchFamily="34" charset="0"/>
              <a:buChar char="•"/>
            </a:pPr>
            <a:r>
              <a:rPr lang="fr-FR" b="1" dirty="0"/>
              <a:t>Rechercher un document par une propriété</a:t>
            </a:r>
            <a:r>
              <a:rPr lang="fr-FR" dirty="0"/>
              <a:t> :</a:t>
            </a:r>
            <a:endParaRPr lang="en-US" dirty="0"/>
          </a:p>
        </p:txBody>
      </p:sp>
      <p:pic>
        <p:nvPicPr>
          <p:cNvPr id="15" name="Picture 14">
            <a:extLst>
              <a:ext uri="{FF2B5EF4-FFF2-40B4-BE49-F238E27FC236}">
                <a16:creationId xmlns:a16="http://schemas.microsoft.com/office/drawing/2014/main" id="{695B7AAD-05BF-BE19-4A9C-4F6D947C7B33}"/>
              </a:ext>
            </a:extLst>
          </p:cNvPr>
          <p:cNvPicPr>
            <a:picLocks noChangeAspect="1"/>
          </p:cNvPicPr>
          <p:nvPr/>
        </p:nvPicPr>
        <p:blipFill>
          <a:blip r:embed="rId5"/>
          <a:srcRect r="33831" b="16234"/>
          <a:stretch/>
        </p:blipFill>
        <p:spPr>
          <a:xfrm>
            <a:off x="2791001" y="3733678"/>
            <a:ext cx="3742039" cy="7021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545783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2"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64" name="Google Shape;64;p2"/>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2" name="Google Shape;67;p2">
            <a:extLst>
              <a:ext uri="{FF2B5EF4-FFF2-40B4-BE49-F238E27FC236}">
                <a16:creationId xmlns:a16="http://schemas.microsoft.com/office/drawing/2014/main" id="{16AE3347-B1DA-61C3-6B7D-FC99C2419AB4}"/>
              </a:ext>
            </a:extLst>
          </p:cNvPr>
          <p:cNvSpPr txBox="1"/>
          <p:nvPr/>
        </p:nvSpPr>
        <p:spPr>
          <a:xfrm>
            <a:off x="857250" y="-9485"/>
            <a:ext cx="3973800" cy="461635"/>
          </a:xfrm>
          <a:prstGeom prst="rect">
            <a:avLst/>
          </a:prstGeom>
          <a:noFill/>
          <a:ln>
            <a:noFill/>
          </a:ln>
        </p:spPr>
        <p:txBody>
          <a:bodyPr spcFirstLastPara="1" wrap="square" lIns="91425" tIns="91425" rIns="91425" bIns="91425" anchor="t" anchorCtr="0">
            <a:spAutoFit/>
          </a:bodyPr>
          <a:lstStyle/>
          <a:p>
            <a:pPr>
              <a:buSzPts val="1400"/>
            </a:pPr>
            <a:r>
              <a:rPr lang="fr-FR" sz="1800" b="1" i="0" dirty="0">
                <a:solidFill>
                  <a:srgbClr val="E20B0B"/>
                </a:solidFill>
                <a:effectLst/>
                <a:latin typeface="Arial" panose="020B0604020202020204" pitchFamily="34" charset="0"/>
                <a:ea typeface="Arial" panose="020B0604020202020204" pitchFamily="34" charset="0"/>
                <a:cs typeface="Arial" panose="020B0604020202020204" pitchFamily="34" charset="0"/>
              </a:rPr>
              <a:t>Pipes</a:t>
            </a:r>
            <a:endParaRPr lang="en-US" sz="2400" dirty="0">
              <a:effectLst/>
              <a:latin typeface="Arial" panose="020B0604020202020204" pitchFamily="34" charset="0"/>
            </a:endParaRPr>
          </a:p>
        </p:txBody>
      </p:sp>
      <p:sp>
        <p:nvSpPr>
          <p:cNvPr id="5" name="TextBox 4">
            <a:extLst>
              <a:ext uri="{FF2B5EF4-FFF2-40B4-BE49-F238E27FC236}">
                <a16:creationId xmlns:a16="http://schemas.microsoft.com/office/drawing/2014/main" id="{C4A7B78E-68D0-A192-CB6D-34EA22775794}"/>
              </a:ext>
            </a:extLst>
          </p:cNvPr>
          <p:cNvSpPr txBox="1"/>
          <p:nvPr/>
        </p:nvSpPr>
        <p:spPr>
          <a:xfrm>
            <a:off x="753650" y="815936"/>
            <a:ext cx="4572000" cy="307777"/>
          </a:xfrm>
          <a:prstGeom prst="rect">
            <a:avLst/>
          </a:prstGeom>
          <a:noFill/>
        </p:spPr>
        <p:txBody>
          <a:bodyPr wrap="square">
            <a:spAutoFit/>
          </a:bodyPr>
          <a:lstStyle/>
          <a:p>
            <a:pPr algn="l"/>
            <a:r>
              <a:rPr lang="en-US" b="1" i="0" dirty="0">
                <a:effectLst/>
                <a:latin typeface="+mn-lt"/>
              </a:rPr>
              <a:t>Class Validator</a:t>
            </a:r>
          </a:p>
        </p:txBody>
      </p:sp>
      <p:sp>
        <p:nvSpPr>
          <p:cNvPr id="6" name="Rectangle 1">
            <a:extLst>
              <a:ext uri="{FF2B5EF4-FFF2-40B4-BE49-F238E27FC236}">
                <a16:creationId xmlns:a16="http://schemas.microsoft.com/office/drawing/2014/main" id="{9CF8E37D-B26B-DCE9-2BD0-E66A04B3AE75}"/>
              </a:ext>
            </a:extLst>
          </p:cNvPr>
          <p:cNvSpPr>
            <a:spLocks noChangeArrowheads="1"/>
          </p:cNvSpPr>
          <p:nvPr/>
        </p:nvSpPr>
        <p:spPr bwMode="auto">
          <a:xfrm>
            <a:off x="0" y="1101208"/>
            <a:ext cx="8286750" cy="369332"/>
          </a:xfrm>
          <a:prstGeom prst="rect">
            <a:avLst/>
          </a:prstGeom>
          <a:solidFill>
            <a:srgbClr val="FDFD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91404F73-BC38-44B0-2A48-ACEF7B9AEF12}"/>
              </a:ext>
            </a:extLst>
          </p:cNvPr>
          <p:cNvSpPr txBox="1"/>
          <p:nvPr/>
        </p:nvSpPr>
        <p:spPr>
          <a:xfrm>
            <a:off x="744649" y="1316980"/>
            <a:ext cx="7767980" cy="1668214"/>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n-lt"/>
              </a:rPr>
              <a:t>Nest </a:t>
            </a:r>
            <a:r>
              <a:rPr kumimoji="0" lang="en-US" altLang="en-US" b="0" i="0" u="none" strike="noStrike" cap="none" normalizeH="0" baseline="0" dirty="0" err="1">
                <a:ln>
                  <a:noFill/>
                </a:ln>
                <a:solidFill>
                  <a:schemeClr val="tx1"/>
                </a:solidFill>
                <a:effectLst/>
                <a:latin typeface="+mn-lt"/>
              </a:rPr>
              <a:t>fonctionne</a:t>
            </a:r>
            <a:r>
              <a:rPr kumimoji="0" lang="en-US" altLang="en-US" b="0" i="0" u="none" strike="noStrike" cap="none" normalizeH="0" baseline="0" dirty="0">
                <a:ln>
                  <a:noFill/>
                </a:ln>
                <a:solidFill>
                  <a:schemeClr val="tx1"/>
                </a:solidFill>
                <a:effectLst/>
                <a:latin typeface="+mn-lt"/>
              </a:rPr>
              <a:t> bien avec la bibliothèque </a:t>
            </a:r>
            <a:r>
              <a:rPr kumimoji="0" lang="en-US" altLang="en-US" b="1" i="0" u="none" strike="noStrike" cap="none" normalizeH="0" baseline="0" dirty="0">
                <a:ln>
                  <a:noFill/>
                </a:ln>
                <a:solidFill>
                  <a:schemeClr val="tx1"/>
                </a:solidFill>
                <a:effectLst/>
                <a:latin typeface="+mn-lt"/>
                <a:hlinkClick r:id="rId4">
                  <a:extLst>
                    <a:ext uri="{A12FA001-AC4F-418D-AE19-62706E023703}">
                      <ahyp:hlinkClr xmlns:ahyp="http://schemas.microsoft.com/office/drawing/2018/hyperlinkcolor" val="tx"/>
                    </a:ext>
                  </a:extLst>
                </a:hlinkClick>
              </a:rPr>
              <a:t>class-validator</a:t>
            </a:r>
            <a:r>
              <a:rPr kumimoji="0" lang="en-US" altLang="en-US" b="0" i="0" u="none" strike="noStrike" cap="none" normalizeH="0" baseline="0" dirty="0">
                <a:ln>
                  <a:noFill/>
                </a:ln>
                <a:solidFill>
                  <a:schemeClr val="tx1"/>
                </a:solidFill>
                <a:effectLst/>
                <a:latin typeface="+mn-lt"/>
              </a:rPr>
              <a:t>.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mn-lt"/>
              </a:rPr>
              <a:t>Cette</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puissante</a:t>
            </a:r>
            <a:r>
              <a:rPr kumimoji="0" lang="en-US" altLang="en-US" b="0" i="0" u="none" strike="noStrike" cap="none" normalizeH="0" baseline="0" dirty="0">
                <a:ln>
                  <a:noFill/>
                </a:ln>
                <a:solidFill>
                  <a:schemeClr val="tx1"/>
                </a:solidFill>
                <a:effectLst/>
                <a:latin typeface="+mn-lt"/>
              </a:rPr>
              <a:t> bibliothèque </a:t>
            </a:r>
            <a:r>
              <a:rPr kumimoji="0" lang="en-US" altLang="en-US" b="0" i="0" u="none" strike="noStrike" cap="none" normalizeH="0" baseline="0" dirty="0" err="1">
                <a:ln>
                  <a:noFill/>
                </a:ln>
                <a:solidFill>
                  <a:schemeClr val="tx1"/>
                </a:solidFill>
                <a:effectLst/>
                <a:latin typeface="+mn-lt"/>
              </a:rPr>
              <a:t>vous</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permet</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d'utiliser</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une</a:t>
            </a:r>
            <a:r>
              <a:rPr kumimoji="0" lang="en-US" altLang="en-US" b="0" i="0" u="none" strike="noStrike" cap="none" normalizeH="0" baseline="0" dirty="0">
                <a:ln>
                  <a:noFill/>
                </a:ln>
                <a:solidFill>
                  <a:schemeClr val="tx1"/>
                </a:solidFill>
                <a:effectLst/>
                <a:latin typeface="+mn-lt"/>
              </a:rPr>
              <a:t> validation </a:t>
            </a:r>
            <a:r>
              <a:rPr kumimoji="0" lang="en-US" altLang="en-US" b="0" i="0" u="none" strike="noStrike" cap="none" normalizeH="0" baseline="0" dirty="0" err="1">
                <a:ln>
                  <a:noFill/>
                </a:ln>
                <a:solidFill>
                  <a:schemeClr val="tx1"/>
                </a:solidFill>
                <a:effectLst/>
                <a:latin typeface="+mn-lt"/>
              </a:rPr>
              <a:t>basée</a:t>
            </a:r>
            <a:r>
              <a:rPr kumimoji="0" lang="en-US" altLang="en-US" b="0" i="0" u="none" strike="noStrike" cap="none" normalizeH="0" baseline="0" dirty="0">
                <a:ln>
                  <a:noFill/>
                </a:ln>
                <a:solidFill>
                  <a:schemeClr val="tx1"/>
                </a:solidFill>
                <a:effectLst/>
                <a:latin typeface="+mn-lt"/>
              </a:rPr>
              <a:t> sur un </a:t>
            </a:r>
            <a:r>
              <a:rPr kumimoji="0" lang="en-US" altLang="en-US" b="0" i="0" u="none" strike="noStrike" cap="none" normalizeH="0" baseline="0" dirty="0" err="1">
                <a:ln>
                  <a:noFill/>
                </a:ln>
                <a:solidFill>
                  <a:schemeClr val="tx1"/>
                </a:solidFill>
                <a:effectLst/>
                <a:latin typeface="+mn-lt"/>
              </a:rPr>
              <a:t>décorateur</a:t>
            </a:r>
            <a:r>
              <a:rPr kumimoji="0" lang="en-US" altLang="en-US" b="0" i="0" u="none" strike="noStrike" cap="none" normalizeH="0" baseline="0" dirty="0">
                <a:ln>
                  <a:noFill/>
                </a:ln>
                <a:solidFill>
                  <a:schemeClr val="tx1"/>
                </a:solidFill>
                <a:effectLst/>
                <a:latin typeface="+mn-lt"/>
              </a:rPr>
              <a:t>. La validation </a:t>
            </a:r>
            <a:r>
              <a:rPr kumimoji="0" lang="en-US" altLang="en-US" b="0" i="0" u="none" strike="noStrike" cap="none" normalizeH="0" baseline="0" dirty="0" err="1">
                <a:ln>
                  <a:noFill/>
                </a:ln>
                <a:solidFill>
                  <a:schemeClr val="tx1"/>
                </a:solidFill>
                <a:effectLst/>
                <a:latin typeface="+mn-lt"/>
              </a:rPr>
              <a:t>basée</a:t>
            </a:r>
            <a:r>
              <a:rPr kumimoji="0" lang="en-US" altLang="en-US" b="0" i="0" u="none" strike="noStrike" cap="none" normalizeH="0" baseline="0" dirty="0">
                <a:ln>
                  <a:noFill/>
                </a:ln>
                <a:solidFill>
                  <a:schemeClr val="tx1"/>
                </a:solidFill>
                <a:effectLst/>
                <a:latin typeface="+mn-lt"/>
              </a:rPr>
              <a:t> sur un </a:t>
            </a:r>
            <a:r>
              <a:rPr kumimoji="0" lang="en-US" altLang="en-US" b="0" i="0" u="none" strike="noStrike" cap="none" normalizeH="0" baseline="0" dirty="0" err="1">
                <a:ln>
                  <a:noFill/>
                </a:ln>
                <a:solidFill>
                  <a:schemeClr val="tx1"/>
                </a:solidFill>
                <a:effectLst/>
                <a:latin typeface="+mn-lt"/>
              </a:rPr>
              <a:t>décorateur</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est</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extrêmement</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puissante</a:t>
            </a:r>
            <a:r>
              <a:rPr kumimoji="0" lang="en-US" altLang="en-US" b="0" i="0" u="none" strike="noStrike" cap="none" normalizeH="0" baseline="0" dirty="0">
                <a:ln>
                  <a:noFill/>
                </a:ln>
                <a:solidFill>
                  <a:schemeClr val="tx1"/>
                </a:solidFill>
                <a:effectLst/>
                <a:latin typeface="+mn-lt"/>
              </a:rPr>
              <a:t>, surtout </a:t>
            </a:r>
            <a:r>
              <a:rPr kumimoji="0" lang="en-US" altLang="en-US" b="0" i="0" u="none" strike="noStrike" cap="none" normalizeH="0" baseline="0" dirty="0" err="1">
                <a:ln>
                  <a:noFill/>
                </a:ln>
                <a:solidFill>
                  <a:schemeClr val="tx1"/>
                </a:solidFill>
                <a:effectLst/>
                <a:latin typeface="+mn-lt"/>
              </a:rPr>
              <a:t>lorsqu'elle</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est</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combinée</a:t>
            </a:r>
            <a:r>
              <a:rPr kumimoji="0" lang="en-US" altLang="en-US" b="0" i="0" u="none" strike="noStrike" cap="none" normalizeH="0" baseline="0" dirty="0">
                <a:ln>
                  <a:noFill/>
                </a:ln>
                <a:solidFill>
                  <a:schemeClr val="tx1"/>
                </a:solidFill>
                <a:effectLst/>
                <a:latin typeface="+mn-lt"/>
              </a:rPr>
              <a:t> avec les </a:t>
            </a:r>
            <a:r>
              <a:rPr kumimoji="0" lang="en-US" altLang="en-US" b="0" i="0" u="none" strike="noStrike" cap="none" normalizeH="0" baseline="0" dirty="0" err="1">
                <a:ln>
                  <a:noFill/>
                </a:ln>
                <a:solidFill>
                  <a:schemeClr val="tx1"/>
                </a:solidFill>
                <a:effectLst/>
                <a:latin typeface="+mn-lt"/>
              </a:rPr>
              <a:t>capacités</a:t>
            </a:r>
            <a:r>
              <a:rPr kumimoji="0" lang="en-US" altLang="en-US" b="0" i="0" u="none" strike="noStrike" cap="none" normalizeH="0" baseline="0" dirty="0">
                <a:ln>
                  <a:noFill/>
                </a:ln>
                <a:solidFill>
                  <a:schemeClr val="tx1"/>
                </a:solidFill>
                <a:effectLst/>
                <a:latin typeface="+mn-lt"/>
              </a:rPr>
              <a:t> </a:t>
            </a:r>
            <a:r>
              <a:rPr kumimoji="0" lang="en-US" altLang="en-US" b="1" i="0" u="none" strike="noStrike" cap="none" normalizeH="0" baseline="0" dirty="0">
                <a:ln>
                  <a:noFill/>
                </a:ln>
                <a:solidFill>
                  <a:schemeClr val="tx1"/>
                </a:solidFill>
                <a:effectLst/>
                <a:latin typeface="+mn-lt"/>
              </a:rPr>
              <a:t>Pipe</a:t>
            </a:r>
            <a:r>
              <a:rPr kumimoji="0" lang="en-US" altLang="en-US" b="0" i="0" u="none" strike="noStrike" cap="none" normalizeH="0" baseline="0" dirty="0">
                <a:ln>
                  <a:noFill/>
                </a:ln>
                <a:solidFill>
                  <a:schemeClr val="tx1"/>
                </a:solidFill>
                <a:effectLst/>
                <a:latin typeface="+mn-lt"/>
              </a:rPr>
              <a:t> de Nest </a:t>
            </a:r>
            <a:r>
              <a:rPr kumimoji="0" lang="en-US" altLang="en-US" b="0" i="0" u="none" strike="noStrike" cap="none" normalizeH="0" baseline="0" dirty="0" err="1">
                <a:ln>
                  <a:noFill/>
                </a:ln>
                <a:solidFill>
                  <a:schemeClr val="tx1"/>
                </a:solidFill>
                <a:effectLst/>
                <a:latin typeface="+mn-lt"/>
              </a:rPr>
              <a:t>puisque</a:t>
            </a:r>
            <a:r>
              <a:rPr kumimoji="0" lang="en-US" altLang="en-US" b="0" i="0" u="none" strike="noStrike" cap="none" normalizeH="0" baseline="0" dirty="0">
                <a:ln>
                  <a:noFill/>
                </a:ln>
                <a:solidFill>
                  <a:schemeClr val="tx1"/>
                </a:solidFill>
                <a:effectLst/>
                <a:latin typeface="+mn-lt"/>
              </a:rPr>
              <a:t> nous </a:t>
            </a:r>
            <a:r>
              <a:rPr kumimoji="0" lang="en-US" altLang="en-US" b="0" i="0" u="none" strike="noStrike" cap="none" normalizeH="0" baseline="0" dirty="0" err="1">
                <a:ln>
                  <a:noFill/>
                </a:ln>
                <a:solidFill>
                  <a:schemeClr val="tx1"/>
                </a:solidFill>
                <a:effectLst/>
                <a:latin typeface="+mn-lt"/>
              </a:rPr>
              <a:t>avons</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accès</a:t>
            </a:r>
            <a:r>
              <a:rPr kumimoji="0" lang="en-US" altLang="en-US" b="0" i="0" u="none" strike="noStrike" cap="none" normalizeH="0" baseline="0" dirty="0">
                <a:ln>
                  <a:noFill/>
                </a:ln>
                <a:solidFill>
                  <a:schemeClr val="tx1"/>
                </a:solidFill>
                <a:effectLst/>
                <a:latin typeface="+mn-lt"/>
              </a:rPr>
              <a:t> au metatype de la </a:t>
            </a:r>
            <a:r>
              <a:rPr kumimoji="0" lang="en-US" altLang="en-US" b="0" i="0" u="none" strike="noStrike" cap="none" normalizeH="0" baseline="0" dirty="0" err="1">
                <a:ln>
                  <a:noFill/>
                </a:ln>
                <a:solidFill>
                  <a:schemeClr val="tx1"/>
                </a:solidFill>
                <a:effectLst/>
                <a:latin typeface="+mn-lt"/>
              </a:rPr>
              <a:t>propriété</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traitée</a:t>
            </a:r>
            <a:r>
              <a:rPr kumimoji="0" lang="en-US" altLang="en-US" b="0" i="0" u="none" strike="noStrike" cap="none" normalizeH="0" baseline="0" dirty="0">
                <a:ln>
                  <a:noFill/>
                </a:ln>
                <a:solidFill>
                  <a:schemeClr val="tx1"/>
                </a:solidFill>
                <a:effectLst/>
                <a:latin typeface="+mn-lt"/>
              </a:rPr>
              <a:t>. Avant de commencer, nous devons installer les packages </a:t>
            </a:r>
            <a:r>
              <a:rPr kumimoji="0" lang="en-US" altLang="en-US" b="0" i="0" u="none" strike="noStrike" cap="none" normalizeH="0" baseline="0" dirty="0" err="1">
                <a:ln>
                  <a:noFill/>
                </a:ln>
                <a:solidFill>
                  <a:schemeClr val="tx1"/>
                </a:solidFill>
                <a:effectLst/>
                <a:latin typeface="+mn-lt"/>
              </a:rPr>
              <a:t>nécessaires</a:t>
            </a:r>
            <a:r>
              <a:rPr kumimoji="0" lang="en-US" altLang="en-US" b="0" i="0" u="none" strike="noStrike" cap="none" normalizeH="0" baseline="0" dirty="0">
                <a:ln>
                  <a:noFill/>
                </a:ln>
                <a:solidFill>
                  <a:schemeClr val="tx1"/>
                </a:solidFill>
                <a:effectLst/>
                <a:latin typeface="+mn-lt"/>
              </a:rPr>
              <a:t> : </a:t>
            </a:r>
          </a:p>
        </p:txBody>
      </p:sp>
      <p:pic>
        <p:nvPicPr>
          <p:cNvPr id="13" name="Picture 12">
            <a:extLst>
              <a:ext uri="{FF2B5EF4-FFF2-40B4-BE49-F238E27FC236}">
                <a16:creationId xmlns:a16="http://schemas.microsoft.com/office/drawing/2014/main" id="{1FA16DE2-37E6-2361-AD3D-537CCB5F22E2}"/>
              </a:ext>
            </a:extLst>
          </p:cNvPr>
          <p:cNvPicPr>
            <a:picLocks noChangeAspect="1"/>
          </p:cNvPicPr>
          <p:nvPr/>
        </p:nvPicPr>
        <p:blipFill>
          <a:blip r:embed="rId5"/>
          <a:srcRect r="34073" b="-14829"/>
          <a:stretch/>
        </p:blipFill>
        <p:spPr>
          <a:xfrm>
            <a:off x="2672956" y="3521267"/>
            <a:ext cx="3911366" cy="4000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839641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2"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64" name="Google Shape;64;p2"/>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2" name="Google Shape;67;p2">
            <a:extLst>
              <a:ext uri="{FF2B5EF4-FFF2-40B4-BE49-F238E27FC236}">
                <a16:creationId xmlns:a16="http://schemas.microsoft.com/office/drawing/2014/main" id="{16AE3347-B1DA-61C3-6B7D-FC99C2419AB4}"/>
              </a:ext>
            </a:extLst>
          </p:cNvPr>
          <p:cNvSpPr txBox="1"/>
          <p:nvPr/>
        </p:nvSpPr>
        <p:spPr>
          <a:xfrm>
            <a:off x="857250" y="-9485"/>
            <a:ext cx="3973800" cy="461635"/>
          </a:xfrm>
          <a:prstGeom prst="rect">
            <a:avLst/>
          </a:prstGeom>
          <a:noFill/>
          <a:ln>
            <a:noFill/>
          </a:ln>
        </p:spPr>
        <p:txBody>
          <a:bodyPr spcFirstLastPara="1" wrap="square" lIns="91425" tIns="91425" rIns="91425" bIns="91425" anchor="t" anchorCtr="0">
            <a:spAutoFit/>
          </a:bodyPr>
          <a:lstStyle/>
          <a:p>
            <a:pPr>
              <a:buSzPts val="1400"/>
            </a:pPr>
            <a:r>
              <a:rPr lang="fr-FR" sz="1800" b="1" i="0" dirty="0">
                <a:solidFill>
                  <a:srgbClr val="E20B0B"/>
                </a:solidFill>
                <a:effectLst/>
                <a:latin typeface="Arial" panose="020B0604020202020204" pitchFamily="34" charset="0"/>
                <a:ea typeface="Arial" panose="020B0604020202020204" pitchFamily="34" charset="0"/>
                <a:cs typeface="Arial" panose="020B0604020202020204" pitchFamily="34" charset="0"/>
              </a:rPr>
              <a:t>Pipes</a:t>
            </a:r>
            <a:endParaRPr lang="en-US" sz="2400" dirty="0">
              <a:effectLst/>
              <a:latin typeface="Arial" panose="020B0604020202020204" pitchFamily="34" charset="0"/>
            </a:endParaRPr>
          </a:p>
        </p:txBody>
      </p:sp>
      <p:sp>
        <p:nvSpPr>
          <p:cNvPr id="7" name="TextBox 6">
            <a:extLst>
              <a:ext uri="{FF2B5EF4-FFF2-40B4-BE49-F238E27FC236}">
                <a16:creationId xmlns:a16="http://schemas.microsoft.com/office/drawing/2014/main" id="{F33C4E23-F43C-9AE5-F1D1-6A07177298DA}"/>
              </a:ext>
            </a:extLst>
          </p:cNvPr>
          <p:cNvSpPr txBox="1"/>
          <p:nvPr/>
        </p:nvSpPr>
        <p:spPr>
          <a:xfrm>
            <a:off x="753650" y="1414478"/>
            <a:ext cx="4155807" cy="2314544"/>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n-lt"/>
              </a:rPr>
              <a:t>Une </a:t>
            </a:r>
            <a:r>
              <a:rPr kumimoji="0" lang="en-US" altLang="en-US" b="0" i="0" u="none" strike="noStrike" cap="none" normalizeH="0" baseline="0" dirty="0" err="1">
                <a:ln>
                  <a:noFill/>
                </a:ln>
                <a:solidFill>
                  <a:schemeClr val="tx1"/>
                </a:solidFill>
                <a:effectLst/>
                <a:latin typeface="+mn-lt"/>
              </a:rPr>
              <a:t>fois</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ces</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éléments</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installés</a:t>
            </a:r>
            <a:r>
              <a:rPr kumimoji="0" lang="en-US" altLang="en-US" b="0" i="0" u="none" strike="noStrike" cap="none" normalizeH="0" baseline="0" dirty="0">
                <a:ln>
                  <a:noFill/>
                </a:ln>
                <a:solidFill>
                  <a:schemeClr val="tx1"/>
                </a:solidFill>
                <a:effectLst/>
                <a:latin typeface="+mn-lt"/>
              </a:rPr>
              <a:t>, nous </a:t>
            </a:r>
            <a:r>
              <a:rPr kumimoji="0" lang="en-US" altLang="en-US" b="0" i="0" u="none" strike="noStrike" cap="none" normalizeH="0" baseline="0" dirty="0" err="1">
                <a:ln>
                  <a:noFill/>
                </a:ln>
                <a:solidFill>
                  <a:schemeClr val="tx1"/>
                </a:solidFill>
                <a:effectLst/>
                <a:latin typeface="+mn-lt"/>
              </a:rPr>
              <a:t>pouvons</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ajouter</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quelques</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décorateurs</a:t>
            </a:r>
            <a:r>
              <a:rPr kumimoji="0" lang="en-US" altLang="en-US" b="0" i="0" u="none" strike="noStrike" cap="none" normalizeH="0" baseline="0" dirty="0">
                <a:ln>
                  <a:noFill/>
                </a:ln>
                <a:solidFill>
                  <a:schemeClr val="tx1"/>
                </a:solidFill>
                <a:effectLst/>
                <a:latin typeface="+mn-lt"/>
              </a:rPr>
              <a:t> à la </a:t>
            </a:r>
            <a:r>
              <a:rPr kumimoji="0" lang="en-US" altLang="en-US" b="0" i="0" u="none" strike="noStrike" cap="none" normalizeH="0" baseline="0" dirty="0" err="1">
                <a:ln>
                  <a:noFill/>
                </a:ln>
                <a:solidFill>
                  <a:schemeClr val="tx1"/>
                </a:solidFill>
                <a:effectLst/>
                <a:latin typeface="+mn-lt"/>
              </a:rPr>
              <a:t>classe</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CreateCatDto</a:t>
            </a:r>
            <a:r>
              <a:rPr kumimoji="0" lang="en-US" altLang="en-US" b="0" i="0" u="none" strike="noStrike" cap="none" normalizeH="0" baseline="0" dirty="0">
                <a:ln>
                  <a:noFill/>
                </a:ln>
                <a:solidFill>
                  <a:schemeClr val="tx1"/>
                </a:solidFill>
                <a:effectLst/>
                <a:latin typeface="+mn-lt"/>
              </a:rPr>
              <a:t>. Nous </a:t>
            </a:r>
            <a:r>
              <a:rPr kumimoji="0" lang="en-US" altLang="en-US" b="0" i="0" u="none" strike="noStrike" cap="none" normalizeH="0" baseline="0" dirty="0" err="1">
                <a:ln>
                  <a:noFill/>
                </a:ln>
                <a:solidFill>
                  <a:schemeClr val="tx1"/>
                </a:solidFill>
                <a:effectLst/>
                <a:latin typeface="+mn-lt"/>
              </a:rPr>
              <a:t>voyons</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ici</a:t>
            </a:r>
            <a:r>
              <a:rPr kumimoji="0" lang="en-US" altLang="en-US" b="0" i="0" u="none" strike="noStrike" cap="none" normalizeH="0" baseline="0" dirty="0">
                <a:ln>
                  <a:noFill/>
                </a:ln>
                <a:solidFill>
                  <a:schemeClr val="tx1"/>
                </a:solidFill>
                <a:effectLst/>
                <a:latin typeface="+mn-lt"/>
              </a:rPr>
              <a:t> un </a:t>
            </a:r>
            <a:r>
              <a:rPr kumimoji="0" lang="en-US" altLang="en-US" b="0" i="0" u="none" strike="noStrike" cap="none" normalizeH="0" baseline="0" dirty="0" err="1">
                <a:ln>
                  <a:noFill/>
                </a:ln>
                <a:solidFill>
                  <a:schemeClr val="tx1"/>
                </a:solidFill>
                <a:effectLst/>
                <a:latin typeface="+mn-lt"/>
              </a:rPr>
              <a:t>avantage</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significatif</a:t>
            </a:r>
            <a:r>
              <a:rPr kumimoji="0" lang="en-US" altLang="en-US" b="0" i="0" u="none" strike="noStrike" cap="none" normalizeH="0" baseline="0" dirty="0">
                <a:ln>
                  <a:noFill/>
                </a:ln>
                <a:solidFill>
                  <a:schemeClr val="tx1"/>
                </a:solidFill>
                <a:effectLst/>
                <a:latin typeface="+mn-lt"/>
              </a:rPr>
              <a:t> de </a:t>
            </a:r>
            <a:r>
              <a:rPr kumimoji="0" lang="en-US" altLang="en-US" b="0" i="0" u="none" strike="noStrike" cap="none" normalizeH="0" baseline="0" dirty="0" err="1">
                <a:ln>
                  <a:noFill/>
                </a:ln>
                <a:solidFill>
                  <a:schemeClr val="tx1"/>
                </a:solidFill>
                <a:effectLst/>
                <a:latin typeface="+mn-lt"/>
              </a:rPr>
              <a:t>cette</a:t>
            </a:r>
            <a:r>
              <a:rPr kumimoji="0" lang="en-US" altLang="en-US" b="0" i="0" u="none" strike="noStrike" cap="none" normalizeH="0" baseline="0" dirty="0">
                <a:ln>
                  <a:noFill/>
                </a:ln>
                <a:solidFill>
                  <a:schemeClr val="tx1"/>
                </a:solidFill>
                <a:effectLst/>
                <a:latin typeface="+mn-lt"/>
              </a:rPr>
              <a:t> technique :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n-lt"/>
              </a:rPr>
              <a:t>la </a:t>
            </a:r>
            <a:r>
              <a:rPr kumimoji="0" lang="en-US" altLang="en-US" b="0" i="0" u="none" strike="noStrike" cap="none" normalizeH="0" baseline="0" dirty="0" err="1">
                <a:ln>
                  <a:noFill/>
                </a:ln>
                <a:solidFill>
                  <a:schemeClr val="tx1"/>
                </a:solidFill>
                <a:effectLst/>
                <a:latin typeface="+mn-lt"/>
              </a:rPr>
              <a:t>classe</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CreateCatDto</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reste</a:t>
            </a:r>
            <a:r>
              <a:rPr kumimoji="0" lang="en-US" altLang="en-US" b="0" i="0" u="none" strike="noStrike" cap="none" normalizeH="0" baseline="0" dirty="0">
                <a:ln>
                  <a:noFill/>
                </a:ln>
                <a:solidFill>
                  <a:schemeClr val="tx1"/>
                </a:solidFill>
                <a:effectLst/>
                <a:latin typeface="+mn-lt"/>
              </a:rPr>
              <a:t> la </a:t>
            </a:r>
            <a:r>
              <a:rPr kumimoji="0" lang="en-US" altLang="en-US" b="0" i="0" u="none" strike="noStrike" cap="none" normalizeH="0" baseline="0" dirty="0" err="1">
                <a:ln>
                  <a:noFill/>
                </a:ln>
                <a:solidFill>
                  <a:schemeClr val="tx1"/>
                </a:solidFill>
                <a:effectLst/>
                <a:latin typeface="+mn-lt"/>
              </a:rPr>
              <a:t>seule</a:t>
            </a:r>
            <a:r>
              <a:rPr kumimoji="0" lang="en-US" altLang="en-US" b="0" i="0" u="none" strike="noStrike" cap="none" normalizeH="0" baseline="0" dirty="0">
                <a:ln>
                  <a:noFill/>
                </a:ln>
                <a:solidFill>
                  <a:schemeClr val="tx1"/>
                </a:solidFill>
                <a:effectLst/>
                <a:latin typeface="+mn-lt"/>
              </a:rPr>
              <a:t> source de </a:t>
            </a:r>
            <a:r>
              <a:rPr kumimoji="0" lang="en-US" altLang="en-US" b="0" i="0" u="none" strike="noStrike" cap="none" normalizeH="0" baseline="0" dirty="0" err="1">
                <a:ln>
                  <a:noFill/>
                </a:ln>
                <a:solidFill>
                  <a:schemeClr val="tx1"/>
                </a:solidFill>
                <a:effectLst/>
                <a:latin typeface="+mn-lt"/>
              </a:rPr>
              <a:t>vérité</a:t>
            </a:r>
            <a:r>
              <a:rPr kumimoji="0" lang="en-US" altLang="en-US" b="0" i="0" u="none" strike="noStrike" cap="none" normalizeH="0" baseline="0" dirty="0">
                <a:ln>
                  <a:noFill/>
                </a:ln>
                <a:solidFill>
                  <a:schemeClr val="tx1"/>
                </a:solidFill>
                <a:effectLst/>
                <a:latin typeface="+mn-lt"/>
              </a:rPr>
              <a:t> pour le corps de </a:t>
            </a:r>
            <a:r>
              <a:rPr kumimoji="0" lang="en-US" altLang="en-US" b="0" i="0" u="none" strike="noStrike" cap="none" normalizeH="0" baseline="0" dirty="0" err="1">
                <a:ln>
                  <a:noFill/>
                </a:ln>
                <a:solidFill>
                  <a:schemeClr val="tx1"/>
                </a:solidFill>
                <a:effectLst/>
                <a:latin typeface="+mn-lt"/>
              </a:rPr>
              <a:t>notre</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objet</a:t>
            </a:r>
            <a:r>
              <a:rPr kumimoji="0" lang="en-US" altLang="en-US" b="0" i="0" u="none" strike="noStrike" cap="none" normalizeH="0" baseline="0" dirty="0">
                <a:ln>
                  <a:noFill/>
                </a:ln>
                <a:solidFill>
                  <a:schemeClr val="tx1"/>
                </a:solidFill>
                <a:effectLst/>
                <a:latin typeface="+mn-lt"/>
              </a:rPr>
              <a:t> Post (</a:t>
            </a:r>
            <a:r>
              <a:rPr kumimoji="0" lang="en-US" altLang="en-US" b="0" i="0" u="none" strike="noStrike" cap="none" normalizeH="0" baseline="0" dirty="0" err="1">
                <a:ln>
                  <a:noFill/>
                </a:ln>
                <a:solidFill>
                  <a:schemeClr val="tx1"/>
                </a:solidFill>
                <a:effectLst/>
                <a:latin typeface="+mn-lt"/>
              </a:rPr>
              <a:t>plutôt</a:t>
            </a:r>
            <a:r>
              <a:rPr kumimoji="0" lang="en-US" altLang="en-US" b="0" i="0" u="none" strike="noStrike" cap="none" normalizeH="0" baseline="0" dirty="0">
                <a:ln>
                  <a:noFill/>
                </a:ln>
                <a:solidFill>
                  <a:schemeClr val="tx1"/>
                </a:solidFill>
                <a:effectLst/>
                <a:latin typeface="+mn-lt"/>
              </a:rPr>
              <a:t> que </a:t>
            </a:r>
            <a:r>
              <a:rPr kumimoji="0" lang="en-US" altLang="en-US" b="0" i="0" u="none" strike="noStrike" cap="none" normalizeH="0" baseline="0" dirty="0" err="1">
                <a:ln>
                  <a:noFill/>
                </a:ln>
                <a:solidFill>
                  <a:schemeClr val="tx1"/>
                </a:solidFill>
                <a:effectLst/>
                <a:latin typeface="+mn-lt"/>
              </a:rPr>
              <a:t>d'avoir</a:t>
            </a:r>
            <a:r>
              <a:rPr kumimoji="0" lang="en-US" altLang="en-US" b="0" i="0" u="none" strike="noStrike" cap="none" normalizeH="0" baseline="0" dirty="0">
                <a:ln>
                  <a:noFill/>
                </a:ln>
                <a:solidFill>
                  <a:schemeClr val="tx1"/>
                </a:solidFill>
                <a:effectLst/>
                <a:latin typeface="+mn-lt"/>
              </a:rPr>
              <a:t> à </a:t>
            </a:r>
            <a:r>
              <a:rPr kumimoji="0" lang="en-US" altLang="en-US" b="0" i="0" u="none" strike="noStrike" cap="none" normalizeH="0" baseline="0" dirty="0" err="1">
                <a:ln>
                  <a:noFill/>
                </a:ln>
                <a:solidFill>
                  <a:schemeClr val="tx1"/>
                </a:solidFill>
                <a:effectLst/>
                <a:latin typeface="+mn-lt"/>
              </a:rPr>
              <a:t>créer</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une</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classe</a:t>
            </a:r>
            <a:r>
              <a:rPr kumimoji="0" lang="en-US" altLang="en-US" b="0" i="0" u="none" strike="noStrike" cap="none" normalizeH="0" baseline="0" dirty="0">
                <a:ln>
                  <a:noFill/>
                </a:ln>
                <a:solidFill>
                  <a:schemeClr val="tx1"/>
                </a:solidFill>
                <a:effectLst/>
                <a:latin typeface="+mn-lt"/>
              </a:rPr>
              <a:t> de validation </a:t>
            </a:r>
            <a:r>
              <a:rPr kumimoji="0" lang="en-US" altLang="en-US" b="0" i="0" u="none" strike="noStrike" cap="none" normalizeH="0" baseline="0" dirty="0" err="1">
                <a:ln>
                  <a:noFill/>
                </a:ln>
                <a:solidFill>
                  <a:schemeClr val="tx1"/>
                </a:solidFill>
                <a:effectLst/>
                <a:latin typeface="+mn-lt"/>
              </a:rPr>
              <a:t>séparée</a:t>
            </a:r>
            <a:r>
              <a:rPr kumimoji="0" lang="en-US" altLang="en-US" b="0" i="0" u="none" strike="noStrike" cap="none" normalizeH="0" baseline="0" dirty="0">
                <a:ln>
                  <a:noFill/>
                </a:ln>
                <a:solidFill>
                  <a:schemeClr val="tx1"/>
                </a:solidFill>
                <a:effectLst/>
                <a:latin typeface="+mn-lt"/>
              </a:rPr>
              <a:t>). </a:t>
            </a:r>
          </a:p>
        </p:txBody>
      </p:sp>
      <p:pic>
        <p:nvPicPr>
          <p:cNvPr id="9" name="Picture 8">
            <a:extLst>
              <a:ext uri="{FF2B5EF4-FFF2-40B4-BE49-F238E27FC236}">
                <a16:creationId xmlns:a16="http://schemas.microsoft.com/office/drawing/2014/main" id="{811FB4D6-6FCF-5C4D-7105-7065F6EABDF4}"/>
              </a:ext>
            </a:extLst>
          </p:cNvPr>
          <p:cNvPicPr>
            <a:picLocks noChangeAspect="1"/>
          </p:cNvPicPr>
          <p:nvPr/>
        </p:nvPicPr>
        <p:blipFill>
          <a:blip r:embed="rId4"/>
          <a:srcRect r="44408"/>
          <a:stretch/>
        </p:blipFill>
        <p:spPr>
          <a:xfrm>
            <a:off x="5215535" y="1324959"/>
            <a:ext cx="3114090" cy="28384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685023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2"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64" name="Google Shape;64;p2"/>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2" name="Google Shape;67;p2">
            <a:extLst>
              <a:ext uri="{FF2B5EF4-FFF2-40B4-BE49-F238E27FC236}">
                <a16:creationId xmlns:a16="http://schemas.microsoft.com/office/drawing/2014/main" id="{16AE3347-B1DA-61C3-6B7D-FC99C2419AB4}"/>
              </a:ext>
            </a:extLst>
          </p:cNvPr>
          <p:cNvSpPr txBox="1"/>
          <p:nvPr/>
        </p:nvSpPr>
        <p:spPr>
          <a:xfrm>
            <a:off x="857250" y="-9485"/>
            <a:ext cx="3973800" cy="461635"/>
          </a:xfrm>
          <a:prstGeom prst="rect">
            <a:avLst/>
          </a:prstGeom>
          <a:noFill/>
          <a:ln>
            <a:noFill/>
          </a:ln>
        </p:spPr>
        <p:txBody>
          <a:bodyPr spcFirstLastPara="1" wrap="square" lIns="91425" tIns="91425" rIns="91425" bIns="91425" anchor="t" anchorCtr="0">
            <a:spAutoFit/>
          </a:bodyPr>
          <a:lstStyle/>
          <a:p>
            <a:pPr>
              <a:buSzPts val="1400"/>
            </a:pPr>
            <a:r>
              <a:rPr lang="fr-FR" sz="1800" b="1" i="0" dirty="0">
                <a:solidFill>
                  <a:srgbClr val="E20B0B"/>
                </a:solidFill>
                <a:effectLst/>
                <a:latin typeface="Arial" panose="020B0604020202020204" pitchFamily="34" charset="0"/>
                <a:ea typeface="Arial" panose="020B0604020202020204" pitchFamily="34" charset="0"/>
                <a:cs typeface="Arial" panose="020B0604020202020204" pitchFamily="34" charset="0"/>
              </a:rPr>
              <a:t>Pipes</a:t>
            </a:r>
            <a:endParaRPr lang="en-US" sz="2400" dirty="0">
              <a:effectLst/>
              <a:latin typeface="Arial" panose="020B0604020202020204" pitchFamily="34" charset="0"/>
            </a:endParaRPr>
          </a:p>
        </p:txBody>
      </p:sp>
      <p:sp>
        <p:nvSpPr>
          <p:cNvPr id="6" name="Rectangle 2">
            <a:extLst>
              <a:ext uri="{FF2B5EF4-FFF2-40B4-BE49-F238E27FC236}">
                <a16:creationId xmlns:a16="http://schemas.microsoft.com/office/drawing/2014/main" id="{EEAA3023-2DF0-ED0F-DCA6-F3163C7DA63D}"/>
              </a:ext>
            </a:extLst>
          </p:cNvPr>
          <p:cNvSpPr>
            <a:spLocks noChangeArrowheads="1"/>
          </p:cNvSpPr>
          <p:nvPr/>
        </p:nvSpPr>
        <p:spPr bwMode="auto">
          <a:xfrm>
            <a:off x="744650" y="859584"/>
            <a:ext cx="7699321" cy="1668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err="1">
                <a:ln>
                  <a:noFill/>
                </a:ln>
                <a:solidFill>
                  <a:schemeClr val="tx1"/>
                </a:solidFill>
                <a:effectLst/>
                <a:latin typeface="+mn-lt"/>
              </a:rPr>
              <a:t>Voici</a:t>
            </a:r>
            <a:r>
              <a:rPr kumimoji="0" lang="en-US" altLang="en-US" b="1" i="0" u="none" strike="noStrike" cap="none" normalizeH="0" baseline="0" dirty="0">
                <a:ln>
                  <a:noFill/>
                </a:ln>
                <a:solidFill>
                  <a:schemeClr val="tx1"/>
                </a:solidFill>
                <a:effectLst/>
                <a:latin typeface="+mn-lt"/>
              </a:rPr>
              <a:t> </a:t>
            </a:r>
            <a:r>
              <a:rPr kumimoji="0" lang="en-US" altLang="en-US" b="1" i="0" u="none" strike="noStrike" cap="none" normalizeH="0" baseline="0" dirty="0" err="1">
                <a:ln>
                  <a:noFill/>
                </a:ln>
                <a:solidFill>
                  <a:schemeClr val="tx1"/>
                </a:solidFill>
                <a:effectLst/>
                <a:latin typeface="+mn-lt"/>
              </a:rPr>
              <a:t>quelques</a:t>
            </a:r>
            <a:r>
              <a:rPr kumimoji="0" lang="en-US" altLang="en-US" b="1" i="0" u="none" strike="noStrike" cap="none" normalizeH="0" baseline="0" dirty="0">
                <a:ln>
                  <a:noFill/>
                </a:ln>
                <a:solidFill>
                  <a:schemeClr val="tx1"/>
                </a:solidFill>
                <a:effectLst/>
                <a:latin typeface="+mn-lt"/>
              </a:rPr>
              <a:t> </a:t>
            </a:r>
            <a:r>
              <a:rPr kumimoji="0" lang="en-US" altLang="en-US" b="1" i="0" u="none" strike="noStrike" cap="none" normalizeH="0" baseline="0" dirty="0" err="1">
                <a:ln>
                  <a:noFill/>
                </a:ln>
                <a:solidFill>
                  <a:schemeClr val="tx1"/>
                </a:solidFill>
                <a:effectLst/>
                <a:latin typeface="+mn-lt"/>
              </a:rPr>
              <a:t>autres</a:t>
            </a:r>
            <a:r>
              <a:rPr kumimoji="0" lang="en-US" altLang="en-US" b="1" i="0" u="none" strike="noStrike" cap="none" normalizeH="0" baseline="0" dirty="0">
                <a:ln>
                  <a:noFill/>
                </a:ln>
                <a:solidFill>
                  <a:schemeClr val="tx1"/>
                </a:solidFill>
                <a:effectLst/>
                <a:latin typeface="+mn-lt"/>
              </a:rPr>
              <a:t> </a:t>
            </a:r>
            <a:r>
              <a:rPr kumimoji="0" lang="en-US" altLang="en-US" b="1" i="0" u="none" strike="noStrike" cap="none" normalizeH="0" baseline="0" dirty="0" err="1">
                <a:ln>
                  <a:noFill/>
                </a:ln>
                <a:solidFill>
                  <a:schemeClr val="tx1"/>
                </a:solidFill>
                <a:effectLst/>
                <a:latin typeface="+mn-lt"/>
              </a:rPr>
              <a:t>décorateurs</a:t>
            </a:r>
            <a:r>
              <a:rPr kumimoji="0" lang="en-US" altLang="en-US" b="1" i="0" u="none" strike="noStrike" cap="none" normalizeH="0" baseline="0" dirty="0">
                <a:ln>
                  <a:noFill/>
                </a:ln>
                <a:solidFill>
                  <a:schemeClr val="tx1"/>
                </a:solidFill>
                <a:effectLst/>
                <a:latin typeface="+mn-lt"/>
              </a:rPr>
              <a:t> </a:t>
            </a:r>
            <a:r>
              <a:rPr kumimoji="0" lang="en-US" altLang="en-US" b="1" i="0" u="none" strike="noStrike" cap="none" normalizeH="0" baseline="0" dirty="0" err="1">
                <a:ln>
                  <a:noFill/>
                </a:ln>
                <a:solidFill>
                  <a:schemeClr val="tx1"/>
                </a:solidFill>
                <a:effectLst/>
                <a:latin typeface="+mn-lt"/>
              </a:rPr>
              <a:t>importés</a:t>
            </a:r>
            <a:r>
              <a:rPr kumimoji="0" lang="en-US" altLang="en-US" b="1" i="0" u="none" strike="noStrike" cap="none" normalizeH="0" baseline="0" dirty="0">
                <a:ln>
                  <a:noFill/>
                </a:ln>
                <a:solidFill>
                  <a:schemeClr val="tx1"/>
                </a:solidFill>
                <a:effectLst/>
                <a:latin typeface="+mn-lt"/>
              </a:rPr>
              <a:t> de class-validator :</a:t>
            </a:r>
            <a:br>
              <a:rPr kumimoji="0" lang="en-US" altLang="en-US" b="0" i="0" u="none" strike="noStrike" cap="none" normalizeH="0" baseline="0" dirty="0">
                <a:ln>
                  <a:noFill/>
                </a:ln>
                <a:solidFill>
                  <a:schemeClr val="tx1"/>
                </a:solidFill>
                <a:effectLst/>
                <a:latin typeface="+mn-lt"/>
              </a:rPr>
            </a:br>
            <a:r>
              <a:rPr kumimoji="0" lang="en-US" altLang="en-US" b="0" i="0" u="none" strike="noStrike" cap="none" normalizeH="0" baseline="0" dirty="0" err="1">
                <a:ln>
                  <a:noFill/>
                </a:ln>
                <a:solidFill>
                  <a:schemeClr val="tx1"/>
                </a:solidFill>
                <a:effectLst/>
                <a:latin typeface="+mn-lt"/>
              </a:rPr>
              <a:t>IsString</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IsInt</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IsBoolean</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IsNumber</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IsDate</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IsArray</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IsEnum</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IsOptional</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IsNotEmpty</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IsEmail</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IsUrl</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IsUUID</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IsPositive</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IsNegative</a:t>
            </a:r>
            <a:r>
              <a:rPr kumimoji="0" lang="en-US" altLang="en-US" b="0" i="0" u="none" strike="noStrike" cap="none" normalizeH="0" baseline="0" dirty="0">
                <a:ln>
                  <a:noFill/>
                </a:ln>
                <a:solidFill>
                  <a:schemeClr val="tx1"/>
                </a:solidFill>
                <a:effectLst/>
                <a:latin typeface="+mn-lt"/>
              </a:rPr>
              <a:t>(), Min(), Max(), </a:t>
            </a:r>
            <a:r>
              <a:rPr kumimoji="0" lang="en-US" altLang="en-US" b="0" i="0" u="none" strike="noStrike" cap="none" normalizeH="0" baseline="0" dirty="0" err="1">
                <a:ln>
                  <a:noFill/>
                </a:ln>
                <a:solidFill>
                  <a:schemeClr val="tx1"/>
                </a:solidFill>
                <a:effectLst/>
                <a:latin typeface="+mn-lt"/>
              </a:rPr>
              <a:t>MinLength</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MaxLength</a:t>
            </a:r>
            <a:r>
              <a:rPr kumimoji="0" lang="en-US" altLang="en-US" b="0" i="0" u="none" strike="noStrike" cap="none" normalizeH="0" baseline="0" dirty="0">
                <a:ln>
                  <a:noFill/>
                </a:ln>
                <a:solidFill>
                  <a:schemeClr val="tx1"/>
                </a:solidFill>
                <a:effectLst/>
                <a:latin typeface="+mn-lt"/>
              </a:rPr>
              <a:t>(), Matches(), </a:t>
            </a:r>
            <a:r>
              <a:rPr kumimoji="0" lang="en-US" altLang="en-US" b="0" i="0" u="none" strike="noStrike" cap="none" normalizeH="0" baseline="0" dirty="0" err="1">
                <a:ln>
                  <a:noFill/>
                </a:ln>
                <a:solidFill>
                  <a:schemeClr val="tx1"/>
                </a:solidFill>
                <a:effectLst/>
                <a:latin typeface="+mn-lt"/>
              </a:rPr>
              <a:t>IsPhoneNumber</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ValidateIf</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IsIn</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IsNotIn</a:t>
            </a:r>
            <a:r>
              <a:rPr kumimoji="0" lang="en-US" altLang="en-US" b="0" i="0" u="none" strike="noStrike" cap="none" normalizeH="0" baseline="0" dirty="0">
                <a:ln>
                  <a:noFill/>
                </a:ln>
                <a:solidFill>
                  <a:schemeClr val="tx1"/>
                </a:solidFill>
                <a:effectLst/>
                <a:latin typeface="+mn-lt"/>
              </a:rPr>
              <a:t>(), Validate(), </a:t>
            </a:r>
            <a:r>
              <a:rPr kumimoji="0" lang="en-US" altLang="en-US" b="0" i="0" u="none" strike="noStrike" cap="none" normalizeH="0" baseline="0" dirty="0" err="1">
                <a:ln>
                  <a:noFill/>
                </a:ln>
                <a:solidFill>
                  <a:schemeClr val="tx1"/>
                </a:solidFill>
                <a:effectLst/>
                <a:latin typeface="+mn-lt"/>
              </a:rPr>
              <a:t>ValidatorConstraint</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ValidatorConstraintInterface</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ValidationArguments</a:t>
            </a:r>
            <a:r>
              <a:rPr kumimoji="0" lang="en-US" altLang="en-US" b="0" i="0" u="none" strike="noStrike" cap="none" normalizeH="0" baseline="0" dirty="0">
                <a:ln>
                  <a:noFill/>
                </a:ln>
                <a:solidFill>
                  <a:schemeClr val="tx1"/>
                </a:solidFill>
                <a:effectLst/>
                <a:latin typeface="+mn-lt"/>
              </a:rPr>
              <a:t>. </a:t>
            </a:r>
          </a:p>
        </p:txBody>
      </p:sp>
      <p:sp>
        <p:nvSpPr>
          <p:cNvPr id="10" name="TextBox 9">
            <a:extLst>
              <a:ext uri="{FF2B5EF4-FFF2-40B4-BE49-F238E27FC236}">
                <a16:creationId xmlns:a16="http://schemas.microsoft.com/office/drawing/2014/main" id="{E3CDF38F-2650-0410-669A-0D38EE5D5D87}"/>
              </a:ext>
            </a:extLst>
          </p:cNvPr>
          <p:cNvSpPr txBox="1"/>
          <p:nvPr/>
        </p:nvSpPr>
        <p:spPr>
          <a:xfrm>
            <a:off x="744650" y="2693222"/>
            <a:ext cx="4572000" cy="307777"/>
          </a:xfrm>
          <a:prstGeom prst="rect">
            <a:avLst/>
          </a:prstGeom>
          <a:noFill/>
        </p:spPr>
        <p:txBody>
          <a:bodyPr wrap="square">
            <a:spAutoFit/>
          </a:bodyPr>
          <a:lstStyle/>
          <a:p>
            <a:pPr algn="l"/>
            <a:r>
              <a:rPr lang="en-US" b="1" i="0" dirty="0">
                <a:effectLst/>
                <a:latin typeface="+mj-lt"/>
              </a:rPr>
              <a:t>Pipes à </a:t>
            </a:r>
            <a:r>
              <a:rPr lang="en-US" b="1" i="0" dirty="0" err="1">
                <a:effectLst/>
                <a:latin typeface="+mj-lt"/>
              </a:rPr>
              <a:t>portée</a:t>
            </a:r>
            <a:r>
              <a:rPr lang="en-US" b="1" i="0" dirty="0">
                <a:effectLst/>
                <a:latin typeface="+mj-lt"/>
              </a:rPr>
              <a:t> </a:t>
            </a:r>
            <a:r>
              <a:rPr lang="en-US" b="1" i="0" dirty="0" err="1">
                <a:effectLst/>
                <a:latin typeface="+mj-lt"/>
              </a:rPr>
              <a:t>globale</a:t>
            </a:r>
            <a:endParaRPr lang="en-US" b="1" i="0" dirty="0">
              <a:effectLst/>
              <a:latin typeface="+mj-lt"/>
            </a:endParaRPr>
          </a:p>
        </p:txBody>
      </p:sp>
      <p:pic>
        <p:nvPicPr>
          <p:cNvPr id="12" name="Picture 11">
            <a:extLst>
              <a:ext uri="{FF2B5EF4-FFF2-40B4-BE49-F238E27FC236}">
                <a16:creationId xmlns:a16="http://schemas.microsoft.com/office/drawing/2014/main" id="{06A2D66E-15E8-D149-5F7E-0AD47A023080}"/>
              </a:ext>
            </a:extLst>
          </p:cNvPr>
          <p:cNvPicPr>
            <a:picLocks noChangeAspect="1"/>
          </p:cNvPicPr>
          <p:nvPr/>
        </p:nvPicPr>
        <p:blipFill>
          <a:blip r:embed="rId4"/>
          <a:srcRect l="1387" r="43984"/>
          <a:stretch/>
        </p:blipFill>
        <p:spPr>
          <a:xfrm>
            <a:off x="3086744" y="3168348"/>
            <a:ext cx="3013141" cy="17538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31781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marR="0" lvl="0" indent="0" algn="r" rtl="0">
              <a:lnSpc>
                <a:spcPct val="100000"/>
              </a:lnSpc>
              <a:spcBef>
                <a:spcPts val="0"/>
              </a:spcBef>
              <a:spcAft>
                <a:spcPts val="0"/>
              </a:spcAft>
              <a:buSzPts val="1100"/>
              <a:buNone/>
            </a:pPr>
            <a:fld id="{00000000-1234-1234-1234-123412341234}" type="slidenum">
              <a:rPr lang="fr-FR" sz="1100" b="1"/>
              <a:t>37</a:t>
            </a:fld>
            <a:endParaRPr/>
          </a:p>
        </p:txBody>
      </p:sp>
      <p:sp>
        <p:nvSpPr>
          <p:cNvPr id="305" name="Google Shape;305;p26"/>
          <p:cNvSpPr txBox="1"/>
          <p:nvPr/>
        </p:nvSpPr>
        <p:spPr>
          <a:xfrm>
            <a:off x="377400" y="1771575"/>
            <a:ext cx="8389200" cy="974700"/>
          </a:xfrm>
          <a:prstGeom prst="rect">
            <a:avLst/>
          </a:prstGeom>
          <a:noFill/>
          <a:ln>
            <a:noFill/>
          </a:ln>
        </p:spPr>
        <p:txBody>
          <a:bodyPr spcFirstLastPara="1" wrap="square" lIns="68575" tIns="68575" rIns="68575" bIns="34275" anchor="ctr" anchorCtr="0">
            <a:noAutofit/>
          </a:bodyPr>
          <a:lstStyle/>
          <a:p>
            <a:pPr marL="0" marR="0" lvl="0" indent="0" algn="ctr" rtl="0">
              <a:lnSpc>
                <a:spcPct val="90000"/>
              </a:lnSpc>
              <a:spcBef>
                <a:spcPts val="0"/>
              </a:spcBef>
              <a:spcAft>
                <a:spcPts val="0"/>
              </a:spcAft>
              <a:buClr>
                <a:srgbClr val="000000"/>
              </a:buClr>
              <a:buSzPts val="6000"/>
              <a:buFont typeface="Arial"/>
              <a:buNone/>
            </a:pPr>
            <a:r>
              <a:rPr lang="fr-FR" sz="6000" b="0" i="0" u="none" strike="noStrike" cap="none">
                <a:solidFill>
                  <a:srgbClr val="434343"/>
                </a:solidFill>
                <a:latin typeface="Barlow Condensed Medium"/>
                <a:ea typeface="Barlow Condensed Medium"/>
                <a:cs typeface="Barlow Condensed Medium"/>
                <a:sym typeface="Barlow Condensed Medium"/>
              </a:rPr>
              <a:t>Merci pour votre attention </a:t>
            </a:r>
            <a:endParaRPr sz="6000" b="0" i="0" u="none" strike="noStrike" cap="none">
              <a:solidFill>
                <a:srgbClr val="434343"/>
              </a:solidFill>
              <a:latin typeface="Barlow Condensed Medium"/>
              <a:ea typeface="Barlow Condensed Medium"/>
              <a:cs typeface="Barlow Condensed Medium"/>
              <a:sym typeface="Barlow Condensed Medium"/>
            </a:endParaRPr>
          </a:p>
        </p:txBody>
      </p:sp>
      <p:cxnSp>
        <p:nvCxnSpPr>
          <p:cNvPr id="306" name="Google Shape;306;p26"/>
          <p:cNvCxnSpPr/>
          <p:nvPr/>
        </p:nvCxnSpPr>
        <p:spPr>
          <a:xfrm>
            <a:off x="2069400" y="2767200"/>
            <a:ext cx="5005200" cy="15000"/>
          </a:xfrm>
          <a:prstGeom prst="straightConnector1">
            <a:avLst/>
          </a:prstGeom>
          <a:noFill/>
          <a:ln w="28575" cap="flat" cmpd="sng">
            <a:solidFill>
              <a:srgbClr val="F5340B"/>
            </a:solidFill>
            <a:prstDash val="solid"/>
            <a:round/>
            <a:headEnd type="none" w="sm" len="sm"/>
            <a:tailEnd type="none" w="sm" len="sm"/>
          </a:ln>
        </p:spPr>
      </p:cxnSp>
      <p:pic>
        <p:nvPicPr>
          <p:cNvPr id="307" name="Google Shape;307;p26"/>
          <p:cNvPicPr preferRelativeResize="0"/>
          <p:nvPr/>
        </p:nvPicPr>
        <p:blipFill rotWithShape="1">
          <a:blip r:embed="rId3">
            <a:alphaModFix/>
          </a:blip>
          <a:srcRect/>
          <a:stretch/>
        </p:blipFill>
        <p:spPr>
          <a:xfrm>
            <a:off x="7365200" y="76200"/>
            <a:ext cx="1702600" cy="859974"/>
          </a:xfrm>
          <a:prstGeom prst="rect">
            <a:avLst/>
          </a:prstGeom>
          <a:noFill/>
          <a:ln>
            <a:noFill/>
          </a:ln>
        </p:spPr>
      </p:pic>
      <p:pic>
        <p:nvPicPr>
          <p:cNvPr id="308" name="Google Shape;308;p26" descr="D:\esprit 2014\ESPRIT 2014\charte essprit 2014\render\support final\triangle.png"/>
          <p:cNvPicPr preferRelativeResize="0"/>
          <p:nvPr/>
        </p:nvPicPr>
        <p:blipFill rotWithShape="1">
          <a:blip r:embed="rId4">
            <a:alphaModFix/>
          </a:blip>
          <a:srcRect/>
          <a:stretch/>
        </p:blipFill>
        <p:spPr>
          <a:xfrm rot="10800000" flipH="1">
            <a:off x="4" y="0"/>
            <a:ext cx="2371432" cy="1631872"/>
          </a:xfrm>
          <a:prstGeom prst="rect">
            <a:avLst/>
          </a:prstGeom>
          <a:noFill/>
          <a:ln>
            <a:noFill/>
          </a:ln>
        </p:spPr>
      </p:pic>
      <p:pic>
        <p:nvPicPr>
          <p:cNvPr id="309" name="Google Shape;309;p26"/>
          <p:cNvPicPr preferRelativeResize="0"/>
          <p:nvPr/>
        </p:nvPicPr>
        <p:blipFill rotWithShape="1">
          <a:blip r:embed="rId5">
            <a:alphaModFix/>
          </a:blip>
          <a:srcRect l="34210" t="32046" r="39545"/>
          <a:stretch/>
        </p:blipFill>
        <p:spPr>
          <a:xfrm>
            <a:off x="3828087" y="3072575"/>
            <a:ext cx="1487813" cy="188470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2"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64" name="Google Shape;64;p2"/>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65" name="Google Shape;65;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FR" sz="1100" b="1"/>
              <a:t>38</a:t>
            </a:fld>
            <a:endParaRPr sz="1100" b="1"/>
          </a:p>
        </p:txBody>
      </p:sp>
      <p:sp>
        <p:nvSpPr>
          <p:cNvPr id="67" name="Google Shape;67;p2"/>
          <p:cNvSpPr txBox="1"/>
          <p:nvPr/>
        </p:nvSpPr>
        <p:spPr>
          <a:xfrm>
            <a:off x="857250" y="27050"/>
            <a:ext cx="4828864"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800" b="1" i="0" u="none" strike="noStrike" cap="none" dirty="0">
                <a:solidFill>
                  <a:srgbClr val="E20B0B"/>
                </a:solidFill>
                <a:latin typeface="Arial"/>
                <a:ea typeface="Arial"/>
                <a:cs typeface="Arial"/>
                <a:sym typeface="Arial"/>
              </a:rPr>
              <a:t>Ressources, Technologies et outils</a:t>
            </a:r>
            <a:endParaRPr sz="1800" b="0" i="0" u="none" strike="noStrike" cap="none" dirty="0">
              <a:solidFill>
                <a:srgbClr val="000000"/>
              </a:solidFill>
              <a:latin typeface="Arial"/>
              <a:ea typeface="Arial"/>
              <a:cs typeface="Arial"/>
              <a:sym typeface="Arial"/>
            </a:endParaRPr>
          </a:p>
        </p:txBody>
      </p:sp>
      <p:sp>
        <p:nvSpPr>
          <p:cNvPr id="10" name="TextBox 9">
            <a:extLst>
              <a:ext uri="{FF2B5EF4-FFF2-40B4-BE49-F238E27FC236}">
                <a16:creationId xmlns:a16="http://schemas.microsoft.com/office/drawing/2014/main" id="{A2CB693B-FCF4-4C9A-2371-581AB40B4B3B}"/>
              </a:ext>
            </a:extLst>
          </p:cNvPr>
          <p:cNvSpPr txBox="1"/>
          <p:nvPr/>
        </p:nvSpPr>
        <p:spPr>
          <a:xfrm>
            <a:off x="753650" y="1317854"/>
            <a:ext cx="5650089" cy="3041667"/>
          </a:xfrm>
          <a:prstGeom prst="rect">
            <a:avLst/>
          </a:prstGeom>
          <a:noFill/>
        </p:spPr>
        <p:txBody>
          <a:bodyPr wrap="square">
            <a:spAutoFit/>
          </a:bodyPr>
          <a:lstStyle/>
          <a:p>
            <a:pPr marL="514350" marR="0" lvl="0" indent="-285750" algn="l" rtl="0">
              <a:lnSpc>
                <a:spcPct val="200000"/>
              </a:lnSpc>
              <a:spcBef>
                <a:spcPts val="0"/>
              </a:spcBef>
              <a:spcAft>
                <a:spcPts val="0"/>
              </a:spcAft>
              <a:buClr>
                <a:srgbClr val="000000"/>
              </a:buClr>
              <a:buSzPts val="2000"/>
              <a:buFont typeface="Arial" panose="020B0604020202020204" pitchFamily="34" charset="0"/>
              <a:buChar char="•"/>
            </a:pPr>
            <a:r>
              <a:rPr lang="en-US" dirty="0">
                <a:hlinkClick r:id="rId4"/>
              </a:rPr>
              <a:t>Download Postman | Get Started for Free</a:t>
            </a:r>
            <a:endParaRPr lang="en-US" dirty="0"/>
          </a:p>
          <a:p>
            <a:pPr marL="514350" marR="0" lvl="0" indent="-285750" algn="l" rtl="0">
              <a:lnSpc>
                <a:spcPct val="200000"/>
              </a:lnSpc>
              <a:spcBef>
                <a:spcPts val="0"/>
              </a:spcBef>
              <a:spcAft>
                <a:spcPts val="0"/>
              </a:spcAft>
              <a:buClr>
                <a:srgbClr val="000000"/>
              </a:buClr>
              <a:buSzPts val="2000"/>
              <a:buFont typeface="Arial" panose="020B0604020202020204" pitchFamily="34" charset="0"/>
              <a:buChar char="•"/>
            </a:pPr>
            <a:r>
              <a:rPr lang="en-US" dirty="0" err="1">
                <a:hlinkClick r:id="rId5"/>
              </a:rPr>
              <a:t>NestJS</a:t>
            </a:r>
            <a:r>
              <a:rPr lang="en-US" dirty="0">
                <a:hlinkClick r:id="rId5"/>
              </a:rPr>
              <a:t> - A progressive Node.js framework</a:t>
            </a:r>
            <a:endParaRPr lang="en-US" dirty="0"/>
          </a:p>
          <a:p>
            <a:pPr marL="514350" marR="0" lvl="0" indent="-285750" algn="l" rtl="0">
              <a:lnSpc>
                <a:spcPct val="200000"/>
              </a:lnSpc>
              <a:spcBef>
                <a:spcPts val="0"/>
              </a:spcBef>
              <a:spcAft>
                <a:spcPts val="0"/>
              </a:spcAft>
              <a:buClr>
                <a:srgbClr val="000000"/>
              </a:buClr>
              <a:buSzPts val="2000"/>
              <a:buFont typeface="Arial" panose="020B0604020202020204" pitchFamily="34" charset="0"/>
              <a:buChar char="•"/>
            </a:pPr>
            <a:r>
              <a:rPr lang="en-US" dirty="0">
                <a:hlinkClick r:id="rId6"/>
              </a:rPr>
              <a:t>Download Visual Studio Code - Mac, Linux, Windows</a:t>
            </a:r>
            <a:endParaRPr lang="en-US" dirty="0"/>
          </a:p>
          <a:p>
            <a:pPr marL="514350" marR="0" lvl="0" indent="-285750" algn="l" rtl="0">
              <a:lnSpc>
                <a:spcPct val="200000"/>
              </a:lnSpc>
              <a:spcBef>
                <a:spcPts val="0"/>
              </a:spcBef>
              <a:spcAft>
                <a:spcPts val="0"/>
              </a:spcAft>
              <a:buClr>
                <a:srgbClr val="000000"/>
              </a:buClr>
              <a:buSzPts val="2000"/>
              <a:buFont typeface="Arial" panose="020B0604020202020204" pitchFamily="34" charset="0"/>
              <a:buChar char="•"/>
            </a:pPr>
            <a:r>
              <a:rPr lang="en-US" dirty="0">
                <a:hlinkClick r:id="rId7"/>
              </a:rPr>
              <a:t>Download MongoDB Community Server | MongoDB</a:t>
            </a:r>
            <a:endParaRPr lang="en-US" dirty="0"/>
          </a:p>
          <a:p>
            <a:pPr marL="514350" marR="0" lvl="0" indent="-285750" algn="l" rtl="0">
              <a:lnSpc>
                <a:spcPct val="200000"/>
              </a:lnSpc>
              <a:spcBef>
                <a:spcPts val="0"/>
              </a:spcBef>
              <a:spcAft>
                <a:spcPts val="0"/>
              </a:spcAft>
              <a:buClr>
                <a:srgbClr val="000000"/>
              </a:buClr>
              <a:buSzPts val="2000"/>
              <a:buFont typeface="Arial" panose="020B0604020202020204" pitchFamily="34" charset="0"/>
              <a:buChar char="•"/>
            </a:pPr>
            <a:r>
              <a:rPr lang="en-US" dirty="0">
                <a:hlinkClick r:id="rId8"/>
              </a:rPr>
              <a:t>TypeScript: How to set up TypeScript (typescriptlang.org)</a:t>
            </a:r>
            <a:endParaRPr lang="en-US" dirty="0"/>
          </a:p>
          <a:p>
            <a:pPr marL="514350" marR="0" lvl="0" indent="-285750" algn="l" rtl="0">
              <a:lnSpc>
                <a:spcPct val="200000"/>
              </a:lnSpc>
              <a:spcBef>
                <a:spcPts val="0"/>
              </a:spcBef>
              <a:spcAft>
                <a:spcPts val="0"/>
              </a:spcAft>
              <a:buClr>
                <a:srgbClr val="000000"/>
              </a:buClr>
              <a:buSzPts val="2000"/>
              <a:buFont typeface="Arial" panose="020B0604020202020204" pitchFamily="34" charset="0"/>
              <a:buChar char="•"/>
            </a:pPr>
            <a:r>
              <a:rPr lang="en-US" dirty="0">
                <a:hlinkClick r:id="rId9"/>
              </a:rPr>
              <a:t>Node.js — Download Node.js® (nodejs.org)</a:t>
            </a:r>
            <a:endParaRPr lang="fr-FR" sz="1400" b="0" i="0" u="none" strike="noStrike" cap="none" dirty="0">
              <a:solidFill>
                <a:srgbClr val="000000"/>
              </a:solidFill>
              <a:latin typeface="Arial"/>
              <a:ea typeface="Arial"/>
              <a:cs typeface="Arial"/>
              <a:sym typeface="Arial"/>
            </a:endParaRPr>
          </a:p>
          <a:p>
            <a:pPr marL="514350" marR="0" lvl="0" indent="-285750" algn="l" rtl="0">
              <a:lnSpc>
                <a:spcPct val="200000"/>
              </a:lnSpc>
              <a:spcBef>
                <a:spcPts val="0"/>
              </a:spcBef>
              <a:spcAft>
                <a:spcPts val="0"/>
              </a:spcAft>
              <a:buClr>
                <a:srgbClr val="000000"/>
              </a:buClr>
              <a:buSzPts val="2000"/>
              <a:buFont typeface="Arial" panose="020B0604020202020204" pitchFamily="34" charset="0"/>
              <a:buChar char="•"/>
            </a:pPr>
            <a:endParaRPr lang="fr-F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308780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0649ABCA-55E5-EDD7-32FD-C4F019E5A0F8}"/>
            </a:ext>
          </a:extLst>
        </p:cNvPr>
        <p:cNvGrpSpPr/>
        <p:nvPr/>
      </p:nvGrpSpPr>
      <p:grpSpPr>
        <a:xfrm>
          <a:off x="0" y="0"/>
          <a:ext cx="0" cy="0"/>
          <a:chOff x="0" y="0"/>
          <a:chExt cx="0" cy="0"/>
        </a:xfrm>
      </p:grpSpPr>
      <p:pic>
        <p:nvPicPr>
          <p:cNvPr id="54" name="Google Shape;54;p1" descr="D:\esprit 2014\ESPRIT 2014\charte essprit 2014\render\support final\triangle.png">
            <a:extLst>
              <a:ext uri="{FF2B5EF4-FFF2-40B4-BE49-F238E27FC236}">
                <a16:creationId xmlns:a16="http://schemas.microsoft.com/office/drawing/2014/main" id="{F75CBDE5-79AB-3B6D-0DE3-EB3C76C562BD}"/>
              </a:ext>
            </a:extLst>
          </p:cNvPr>
          <p:cNvPicPr preferRelativeResize="0"/>
          <p:nvPr/>
        </p:nvPicPr>
        <p:blipFill rotWithShape="1">
          <a:blip r:embed="rId3">
            <a:alphaModFix/>
          </a:blip>
          <a:srcRect/>
          <a:stretch/>
        </p:blipFill>
        <p:spPr>
          <a:xfrm rot="10800000" flipH="1">
            <a:off x="4" y="0"/>
            <a:ext cx="2371432" cy="1631872"/>
          </a:xfrm>
          <a:prstGeom prst="rect">
            <a:avLst/>
          </a:prstGeom>
          <a:noFill/>
          <a:ln>
            <a:noFill/>
          </a:ln>
        </p:spPr>
      </p:pic>
      <p:sp>
        <p:nvSpPr>
          <p:cNvPr id="55" name="Google Shape;55;p1">
            <a:extLst>
              <a:ext uri="{FF2B5EF4-FFF2-40B4-BE49-F238E27FC236}">
                <a16:creationId xmlns:a16="http://schemas.microsoft.com/office/drawing/2014/main" id="{CC4E1598-4A0C-4F0B-6D47-6A6C5F5FBFE9}"/>
              </a:ext>
            </a:extLst>
          </p:cNvPr>
          <p:cNvSpPr txBox="1"/>
          <p:nvPr/>
        </p:nvSpPr>
        <p:spPr>
          <a:xfrm>
            <a:off x="0" y="1792323"/>
            <a:ext cx="9307781" cy="1134582"/>
          </a:xfrm>
          <a:prstGeom prst="rect">
            <a:avLst/>
          </a:prstGeom>
          <a:noFill/>
          <a:ln>
            <a:noFill/>
          </a:ln>
        </p:spPr>
        <p:txBody>
          <a:bodyPr spcFirstLastPara="1" wrap="square" lIns="68575" tIns="68575" rIns="68575" bIns="34275" anchor="ctr" anchorCtr="0">
            <a:noAutofit/>
          </a:bodyPr>
          <a:lstStyle/>
          <a:p>
            <a:pPr marL="0" marR="0" lvl="0" indent="0" algn="ctr" rtl="0">
              <a:lnSpc>
                <a:spcPct val="90000"/>
              </a:lnSpc>
              <a:spcBef>
                <a:spcPts val="0"/>
              </a:spcBef>
              <a:spcAft>
                <a:spcPts val="0"/>
              </a:spcAft>
              <a:buClr>
                <a:srgbClr val="000000"/>
              </a:buClr>
              <a:buSzPts val="4800"/>
              <a:buFont typeface="Arial"/>
              <a:buNone/>
            </a:pPr>
            <a:r>
              <a:rPr lang="fr-FR" sz="4800" b="0" i="0" u="none" strike="noStrike" cap="none" dirty="0">
                <a:solidFill>
                  <a:srgbClr val="434343"/>
                </a:solidFill>
                <a:latin typeface="Barlow Condensed Medium"/>
                <a:ea typeface="Barlow Condensed Medium"/>
                <a:cs typeface="Barlow Condensed Medium"/>
                <a:sym typeface="Barlow Condensed Medium"/>
              </a:rPr>
              <a:t>Technologies backend [Node.js vs PHP]</a:t>
            </a:r>
          </a:p>
        </p:txBody>
      </p:sp>
      <p:cxnSp>
        <p:nvCxnSpPr>
          <p:cNvPr id="56" name="Google Shape;56;p1">
            <a:extLst>
              <a:ext uri="{FF2B5EF4-FFF2-40B4-BE49-F238E27FC236}">
                <a16:creationId xmlns:a16="http://schemas.microsoft.com/office/drawing/2014/main" id="{9A9C4A7C-2E23-00A6-7A6A-69B4DA907CB0}"/>
              </a:ext>
            </a:extLst>
          </p:cNvPr>
          <p:cNvCxnSpPr/>
          <p:nvPr/>
        </p:nvCxnSpPr>
        <p:spPr>
          <a:xfrm>
            <a:off x="2786686" y="2918510"/>
            <a:ext cx="3792300" cy="8100"/>
          </a:xfrm>
          <a:prstGeom prst="straightConnector1">
            <a:avLst/>
          </a:prstGeom>
          <a:noFill/>
          <a:ln w="28575" cap="flat" cmpd="sng">
            <a:solidFill>
              <a:srgbClr val="F5340B"/>
            </a:solidFill>
            <a:prstDash val="solid"/>
            <a:round/>
            <a:headEnd type="none" w="sm" len="sm"/>
            <a:tailEnd type="none" w="sm" len="sm"/>
          </a:ln>
        </p:spPr>
      </p:cxnSp>
      <p:sp>
        <p:nvSpPr>
          <p:cNvPr id="4" name="Google Shape;55;p1">
            <a:extLst>
              <a:ext uri="{FF2B5EF4-FFF2-40B4-BE49-F238E27FC236}">
                <a16:creationId xmlns:a16="http://schemas.microsoft.com/office/drawing/2014/main" id="{CC3B83B8-618F-1306-B5F9-09B112717D39}"/>
              </a:ext>
            </a:extLst>
          </p:cNvPr>
          <p:cNvSpPr txBox="1"/>
          <p:nvPr/>
        </p:nvSpPr>
        <p:spPr>
          <a:xfrm>
            <a:off x="467590" y="2571261"/>
            <a:ext cx="8430491" cy="1134582"/>
          </a:xfrm>
          <a:prstGeom prst="rect">
            <a:avLst/>
          </a:prstGeom>
          <a:noFill/>
          <a:ln>
            <a:noFill/>
          </a:ln>
        </p:spPr>
        <p:txBody>
          <a:bodyPr spcFirstLastPara="1" wrap="square" lIns="68575" tIns="68575" rIns="68575" bIns="34275" anchor="ctr" anchorCtr="0">
            <a:noAutofit/>
          </a:bodyPr>
          <a:lstStyle/>
          <a:p>
            <a:pPr marL="0" marR="0" lvl="0" indent="0" algn="ctr" rtl="0">
              <a:lnSpc>
                <a:spcPct val="90000"/>
              </a:lnSpc>
              <a:spcBef>
                <a:spcPts val="0"/>
              </a:spcBef>
              <a:spcAft>
                <a:spcPts val="0"/>
              </a:spcAft>
              <a:buClr>
                <a:srgbClr val="000000"/>
              </a:buClr>
              <a:buSzPts val="4800"/>
              <a:buFont typeface="Arial"/>
              <a:buNone/>
            </a:pPr>
            <a:endParaRPr lang="fr-FR" sz="2800" b="1" i="0" u="none" strike="noStrike" cap="none" dirty="0">
              <a:solidFill>
                <a:srgbClr val="434343"/>
              </a:solidFill>
              <a:latin typeface="Arial Rounded MT Bold" panose="020F0704030504030204" pitchFamily="34" charset="0"/>
              <a:ea typeface="Barlow Condensed Medium"/>
              <a:cs typeface="Barlow Condensed Medium"/>
              <a:sym typeface="Barlow Condensed Medium"/>
            </a:endParaRPr>
          </a:p>
        </p:txBody>
      </p:sp>
    </p:spTree>
    <p:extLst>
      <p:ext uri="{BB962C8B-B14F-4D97-AF65-F5344CB8AC3E}">
        <p14:creationId xmlns:p14="http://schemas.microsoft.com/office/powerpoint/2010/main" val="64152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2"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64" name="Google Shape;64;p2"/>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65" name="Google Shape;65;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FR" sz="1100" b="1"/>
              <a:t>5</a:t>
            </a:fld>
            <a:endParaRPr sz="1100" b="1"/>
          </a:p>
        </p:txBody>
      </p:sp>
      <p:sp>
        <p:nvSpPr>
          <p:cNvPr id="67" name="Google Shape;67;p2"/>
          <p:cNvSpPr txBox="1"/>
          <p:nvPr/>
        </p:nvSpPr>
        <p:spPr>
          <a:xfrm>
            <a:off x="857250" y="27050"/>
            <a:ext cx="4895212"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800" b="1" i="0" u="none" strike="noStrike" cap="none" dirty="0">
                <a:solidFill>
                  <a:srgbClr val="E20B0B"/>
                </a:solidFill>
                <a:latin typeface="Arial"/>
                <a:ea typeface="Arial"/>
                <a:cs typeface="Arial"/>
                <a:sym typeface="Arial"/>
              </a:rPr>
              <a:t>Technologies backend [Node.js vs PHP]</a:t>
            </a:r>
            <a:endParaRPr sz="1800" b="0" i="0" u="none" strike="noStrike" cap="none" dirty="0">
              <a:solidFill>
                <a:srgbClr val="000000"/>
              </a:solidFill>
              <a:latin typeface="Arial"/>
              <a:ea typeface="Arial"/>
              <a:cs typeface="Arial"/>
              <a:sym typeface="Arial"/>
            </a:endParaRPr>
          </a:p>
        </p:txBody>
      </p:sp>
      <p:pic>
        <p:nvPicPr>
          <p:cNvPr id="3" name="Picture 2" descr="A screen shot of a screen&#10;&#10;Description automatically generated">
            <a:extLst>
              <a:ext uri="{FF2B5EF4-FFF2-40B4-BE49-F238E27FC236}">
                <a16:creationId xmlns:a16="http://schemas.microsoft.com/office/drawing/2014/main" id="{B1BDC089-007B-0EAE-55FF-37FB694D5038}"/>
              </a:ext>
            </a:extLst>
          </p:cNvPr>
          <p:cNvPicPr>
            <a:picLocks noChangeAspect="1"/>
          </p:cNvPicPr>
          <p:nvPr/>
        </p:nvPicPr>
        <p:blipFill>
          <a:blip r:embed="rId4"/>
          <a:stretch>
            <a:fillRect/>
          </a:stretch>
        </p:blipFill>
        <p:spPr>
          <a:xfrm>
            <a:off x="1128775" y="1695450"/>
            <a:ext cx="6886449" cy="23911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44417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2"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64" name="Google Shape;64;p2"/>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65" name="Google Shape;65;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FR" sz="1100" b="1"/>
              <a:t>6</a:t>
            </a:fld>
            <a:endParaRPr sz="1100" b="1"/>
          </a:p>
        </p:txBody>
      </p:sp>
      <p:sp>
        <p:nvSpPr>
          <p:cNvPr id="67" name="Google Shape;67;p2"/>
          <p:cNvSpPr txBox="1"/>
          <p:nvPr/>
        </p:nvSpPr>
        <p:spPr>
          <a:xfrm>
            <a:off x="857250" y="27050"/>
            <a:ext cx="4999290"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800" b="1" i="0" u="none" strike="noStrike" cap="none" dirty="0">
                <a:solidFill>
                  <a:srgbClr val="E20B0B"/>
                </a:solidFill>
                <a:latin typeface="Arial"/>
                <a:ea typeface="Arial"/>
                <a:cs typeface="Arial"/>
                <a:sym typeface="Arial"/>
              </a:rPr>
              <a:t>Technologies backend [Node.js vs PHP] </a:t>
            </a:r>
            <a:endParaRPr lang="fr-FR" sz="1800" b="0" i="0" u="none" strike="noStrike" cap="none" dirty="0">
              <a:solidFill>
                <a:srgbClr val="000000"/>
              </a:solidFill>
              <a:latin typeface="Arial"/>
              <a:ea typeface="Arial"/>
              <a:cs typeface="Arial"/>
              <a:sym typeface="Arial"/>
            </a:endParaRPr>
          </a:p>
        </p:txBody>
      </p:sp>
      <p:pic>
        <p:nvPicPr>
          <p:cNvPr id="5" name="Picture 4" descr="A graph of a number of times&#10;&#10;Description automatically generated with medium confidence">
            <a:extLst>
              <a:ext uri="{FF2B5EF4-FFF2-40B4-BE49-F238E27FC236}">
                <a16:creationId xmlns:a16="http://schemas.microsoft.com/office/drawing/2014/main" id="{3C2BC00A-0CAC-6B59-1CFE-0D2DA5BE6546}"/>
              </a:ext>
            </a:extLst>
          </p:cNvPr>
          <p:cNvPicPr>
            <a:picLocks noChangeAspect="1"/>
          </p:cNvPicPr>
          <p:nvPr/>
        </p:nvPicPr>
        <p:blipFill>
          <a:blip r:embed="rId4">
            <a:clrChange>
              <a:clrFrom>
                <a:srgbClr val="FFFFFF"/>
              </a:clrFrom>
              <a:clrTo>
                <a:srgbClr val="FFFFFF">
                  <a:alpha val="0"/>
                </a:srgbClr>
              </a:clrTo>
            </a:clrChange>
          </a:blip>
          <a:srcRect t="18241" r="1307"/>
          <a:stretch/>
        </p:blipFill>
        <p:spPr>
          <a:xfrm>
            <a:off x="1074060" y="1510723"/>
            <a:ext cx="6929864" cy="29384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Google Shape;67;p2">
            <a:extLst>
              <a:ext uri="{FF2B5EF4-FFF2-40B4-BE49-F238E27FC236}">
                <a16:creationId xmlns:a16="http://schemas.microsoft.com/office/drawing/2014/main" id="{40AE9DF4-16EC-3CE2-2931-E73A2ABDEBF5}"/>
              </a:ext>
            </a:extLst>
          </p:cNvPr>
          <p:cNvSpPr txBox="1"/>
          <p:nvPr/>
        </p:nvSpPr>
        <p:spPr>
          <a:xfrm>
            <a:off x="857250" y="799162"/>
            <a:ext cx="4999290" cy="43085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600" b="1" i="0" u="sng" strike="noStrike" cap="none" dirty="0">
                <a:solidFill>
                  <a:schemeClr val="tx1"/>
                </a:solidFill>
                <a:latin typeface="Arial"/>
                <a:ea typeface="Arial"/>
                <a:cs typeface="Arial"/>
                <a:sym typeface="Arial"/>
              </a:rPr>
              <a:t>Vitesse</a:t>
            </a:r>
          </a:p>
        </p:txBody>
      </p:sp>
    </p:spTree>
    <p:extLst>
      <p:ext uri="{BB962C8B-B14F-4D97-AF65-F5344CB8AC3E}">
        <p14:creationId xmlns:p14="http://schemas.microsoft.com/office/powerpoint/2010/main" val="135639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2"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64" name="Google Shape;64;p2"/>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65" name="Google Shape;65;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FR" sz="1100" b="1"/>
              <a:t>7</a:t>
            </a:fld>
            <a:endParaRPr sz="1100" b="1"/>
          </a:p>
        </p:txBody>
      </p:sp>
      <p:sp>
        <p:nvSpPr>
          <p:cNvPr id="67" name="Google Shape;67;p2"/>
          <p:cNvSpPr txBox="1"/>
          <p:nvPr/>
        </p:nvSpPr>
        <p:spPr>
          <a:xfrm>
            <a:off x="857250" y="27050"/>
            <a:ext cx="4755530"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800" b="1" i="0" u="none" strike="noStrike" cap="none" dirty="0">
                <a:solidFill>
                  <a:srgbClr val="E20B0B"/>
                </a:solidFill>
                <a:latin typeface="Arial"/>
                <a:ea typeface="Arial"/>
                <a:cs typeface="Arial"/>
                <a:sym typeface="Arial"/>
              </a:rPr>
              <a:t>Technologies backend [Node.js vs PHP]</a:t>
            </a:r>
            <a:endParaRPr lang="fr-FR" sz="1800" b="0" i="0" u="none" strike="noStrike" cap="none" dirty="0">
              <a:solidFill>
                <a:srgbClr val="000000"/>
              </a:solidFill>
              <a:latin typeface="Arial"/>
              <a:ea typeface="Arial"/>
              <a:cs typeface="Arial"/>
              <a:sym typeface="Arial"/>
            </a:endParaRPr>
          </a:p>
        </p:txBody>
      </p:sp>
      <p:graphicFrame>
        <p:nvGraphicFramePr>
          <p:cNvPr id="7" name="Table 6">
            <a:extLst>
              <a:ext uri="{FF2B5EF4-FFF2-40B4-BE49-F238E27FC236}">
                <a16:creationId xmlns:a16="http://schemas.microsoft.com/office/drawing/2014/main" id="{8DC7F916-C75B-93EA-235D-57D2F4A16432}"/>
              </a:ext>
            </a:extLst>
          </p:cNvPr>
          <p:cNvGraphicFramePr>
            <a:graphicFrameLocks noGrp="1"/>
          </p:cNvGraphicFramePr>
          <p:nvPr>
            <p:extLst>
              <p:ext uri="{D42A27DB-BD31-4B8C-83A1-F6EECF244321}">
                <p14:modId xmlns:p14="http://schemas.microsoft.com/office/powerpoint/2010/main" val="3310836059"/>
              </p:ext>
            </p:extLst>
          </p:nvPr>
        </p:nvGraphicFramePr>
        <p:xfrm>
          <a:off x="762650" y="869243"/>
          <a:ext cx="7466950" cy="3889020"/>
        </p:xfrm>
        <a:graphic>
          <a:graphicData uri="http://schemas.openxmlformats.org/drawingml/2006/table">
            <a:tbl>
              <a:tblPr>
                <a:tableStyleId>{8799B23B-EC83-4686-B30A-512413B5E67A}</a:tableStyleId>
              </a:tblPr>
              <a:tblGrid>
                <a:gridCol w="1091819">
                  <a:extLst>
                    <a:ext uri="{9D8B030D-6E8A-4147-A177-3AD203B41FA5}">
                      <a16:colId xmlns:a16="http://schemas.microsoft.com/office/drawing/2014/main" val="3015608130"/>
                    </a:ext>
                  </a:extLst>
                </a:gridCol>
                <a:gridCol w="3105506">
                  <a:extLst>
                    <a:ext uri="{9D8B030D-6E8A-4147-A177-3AD203B41FA5}">
                      <a16:colId xmlns:a16="http://schemas.microsoft.com/office/drawing/2014/main" val="1642372160"/>
                    </a:ext>
                  </a:extLst>
                </a:gridCol>
                <a:gridCol w="3269625">
                  <a:extLst>
                    <a:ext uri="{9D8B030D-6E8A-4147-A177-3AD203B41FA5}">
                      <a16:colId xmlns:a16="http://schemas.microsoft.com/office/drawing/2014/main" val="1484114289"/>
                    </a:ext>
                  </a:extLst>
                </a:gridCol>
              </a:tblGrid>
              <a:tr h="472253">
                <a:tc>
                  <a:txBody>
                    <a:bodyPr/>
                    <a:lstStyle/>
                    <a:p>
                      <a:pPr algn="ctr" fontAlgn="t"/>
                      <a:endParaRPr lang="en-US" sz="1050" dirty="0">
                        <a:effectLst/>
                      </a:endParaRPr>
                    </a:p>
                  </a:txBody>
                  <a:tcPr marL="42344" marR="42344" marT="42344" marB="42344"/>
                </a:tc>
                <a:tc>
                  <a:txBody>
                    <a:bodyPr/>
                    <a:lstStyle/>
                    <a:p>
                      <a:pPr algn="ctr" fontAlgn="t"/>
                      <a:r>
                        <a:rPr lang="en-US" sz="1050" b="1" dirty="0" err="1">
                          <a:solidFill>
                            <a:srgbClr val="000000"/>
                          </a:solidFill>
                          <a:effectLst/>
                        </a:rPr>
                        <a:t>Node.Js</a:t>
                      </a:r>
                      <a:endParaRPr lang="en-US" sz="1050" dirty="0">
                        <a:effectLst/>
                      </a:endParaRPr>
                    </a:p>
                  </a:txBody>
                  <a:tcPr marL="42344" marR="42344" marT="42344" marB="42344"/>
                </a:tc>
                <a:tc>
                  <a:txBody>
                    <a:bodyPr/>
                    <a:lstStyle/>
                    <a:p>
                      <a:pPr algn="ctr" fontAlgn="t"/>
                      <a:r>
                        <a:rPr lang="en-US" sz="1050" b="1" dirty="0">
                          <a:solidFill>
                            <a:srgbClr val="000000"/>
                          </a:solidFill>
                          <a:effectLst/>
                        </a:rPr>
                        <a:t>PHP</a:t>
                      </a:r>
                      <a:endParaRPr lang="en-US" sz="1050" dirty="0">
                        <a:effectLst/>
                      </a:endParaRPr>
                    </a:p>
                  </a:txBody>
                  <a:tcPr marL="42344" marR="42344" marT="42344" marB="42344"/>
                </a:tc>
                <a:extLst>
                  <a:ext uri="{0D108BD9-81ED-4DB2-BD59-A6C34878D82A}">
                    <a16:rowId xmlns:a16="http://schemas.microsoft.com/office/drawing/2014/main" val="1800174745"/>
                  </a:ext>
                </a:extLst>
              </a:tr>
              <a:tr h="284119">
                <a:tc>
                  <a:txBody>
                    <a:bodyPr/>
                    <a:lstStyle/>
                    <a:p>
                      <a:pPr algn="ctr" fontAlgn="t"/>
                      <a:r>
                        <a:rPr lang="en-US" sz="1050" b="1" dirty="0">
                          <a:solidFill>
                            <a:srgbClr val="000000"/>
                          </a:solidFill>
                          <a:effectLst/>
                        </a:rPr>
                        <a:t>Code</a:t>
                      </a:r>
                      <a:endParaRPr lang="en-US" sz="1050" dirty="0">
                        <a:effectLst/>
                      </a:endParaRPr>
                    </a:p>
                  </a:txBody>
                  <a:tcPr marL="42344" marR="42344" marT="42344" marB="42344"/>
                </a:tc>
                <a:tc>
                  <a:txBody>
                    <a:bodyPr/>
                    <a:lstStyle/>
                    <a:p>
                      <a:pPr algn="ctr" fontAlgn="t"/>
                      <a:r>
                        <a:rPr lang="fr-FR" sz="1050" b="0" dirty="0">
                          <a:solidFill>
                            <a:srgbClr val="000000"/>
                          </a:solidFill>
                          <a:effectLst/>
                        </a:rPr>
                        <a:t>Nécessite plus de lignes de code</a:t>
                      </a:r>
                      <a:endParaRPr lang="en-US" sz="1050" dirty="0">
                        <a:effectLst/>
                      </a:endParaRPr>
                    </a:p>
                  </a:txBody>
                  <a:tcPr marL="42344" marR="42344" marT="42344" marB="42344"/>
                </a:tc>
                <a:tc>
                  <a:txBody>
                    <a:bodyPr/>
                    <a:lstStyle/>
                    <a:p>
                      <a:pPr algn="ctr" fontAlgn="t"/>
                      <a:r>
                        <a:rPr lang="fr-FR" sz="1050" b="0" dirty="0">
                          <a:solidFill>
                            <a:srgbClr val="000000"/>
                          </a:solidFill>
                          <a:effectLst/>
                        </a:rPr>
                        <a:t>Nécessite moins de lignes de code</a:t>
                      </a:r>
                      <a:endParaRPr lang="en-US" sz="1050" dirty="0">
                        <a:effectLst/>
                      </a:endParaRPr>
                    </a:p>
                  </a:txBody>
                  <a:tcPr marL="42344" marR="42344" marT="42344" marB="42344"/>
                </a:tc>
                <a:extLst>
                  <a:ext uri="{0D108BD9-81ED-4DB2-BD59-A6C34878D82A}">
                    <a16:rowId xmlns:a16="http://schemas.microsoft.com/office/drawing/2014/main" val="3811160911"/>
                  </a:ext>
                </a:extLst>
              </a:tr>
              <a:tr h="284119">
                <a:tc>
                  <a:txBody>
                    <a:bodyPr/>
                    <a:lstStyle/>
                    <a:p>
                      <a:pPr algn="ctr" fontAlgn="t"/>
                      <a:r>
                        <a:rPr lang="en-US" sz="1050" b="1" dirty="0">
                          <a:solidFill>
                            <a:srgbClr val="000000"/>
                          </a:solidFill>
                          <a:effectLst/>
                        </a:rPr>
                        <a:t>Vitesse</a:t>
                      </a:r>
                      <a:endParaRPr lang="en-US" sz="1050" dirty="0">
                        <a:effectLst/>
                      </a:endParaRPr>
                    </a:p>
                  </a:txBody>
                  <a:tcPr marL="42344" marR="42344" marT="42344" marB="42344"/>
                </a:tc>
                <a:tc>
                  <a:txBody>
                    <a:bodyPr/>
                    <a:lstStyle/>
                    <a:p>
                      <a:pPr algn="ctr" fontAlgn="t"/>
                      <a:r>
                        <a:rPr lang="fr-FR" sz="1050" dirty="0"/>
                        <a:t>Propose une vitesse d'exécution supérieure à celle de PHP.</a:t>
                      </a:r>
                      <a:endParaRPr lang="en-US" sz="1050" dirty="0">
                        <a:effectLst/>
                      </a:endParaRPr>
                    </a:p>
                  </a:txBody>
                  <a:tcPr marL="42344" marR="42344" marT="42344" marB="42344"/>
                </a:tc>
                <a:tc>
                  <a:txBody>
                    <a:bodyPr/>
                    <a:lstStyle/>
                    <a:p>
                      <a:pPr algn="ctr" fontAlgn="t"/>
                      <a:r>
                        <a:rPr lang="fr-FR" sz="1050" b="0" dirty="0">
                          <a:solidFill>
                            <a:srgbClr val="000000"/>
                          </a:solidFill>
                          <a:effectLst/>
                        </a:rPr>
                        <a:t>Plus lent que Node.js </a:t>
                      </a:r>
                      <a:endParaRPr lang="en-US" sz="1050" dirty="0">
                        <a:effectLst/>
                      </a:endParaRPr>
                    </a:p>
                  </a:txBody>
                  <a:tcPr marL="42344" marR="42344" marT="42344" marB="42344"/>
                </a:tc>
                <a:extLst>
                  <a:ext uri="{0D108BD9-81ED-4DB2-BD59-A6C34878D82A}">
                    <a16:rowId xmlns:a16="http://schemas.microsoft.com/office/drawing/2014/main" val="4029376347"/>
                  </a:ext>
                </a:extLst>
              </a:tr>
              <a:tr h="472253">
                <a:tc>
                  <a:txBody>
                    <a:bodyPr/>
                    <a:lstStyle/>
                    <a:p>
                      <a:pPr algn="ctr" fontAlgn="t"/>
                      <a:r>
                        <a:rPr lang="en-US" sz="1050" b="1" dirty="0">
                          <a:solidFill>
                            <a:srgbClr val="000000"/>
                          </a:solidFill>
                          <a:effectLst/>
                        </a:rPr>
                        <a:t>Performance</a:t>
                      </a:r>
                      <a:endParaRPr lang="en-US" sz="1050" dirty="0">
                        <a:effectLst/>
                      </a:endParaRPr>
                    </a:p>
                  </a:txBody>
                  <a:tcPr marL="42344" marR="42344" marT="42344" marB="42344"/>
                </a:tc>
                <a:tc>
                  <a:txBody>
                    <a:bodyPr/>
                    <a:lstStyle/>
                    <a:p>
                      <a:pPr algn="ctr" fontAlgn="t"/>
                      <a:r>
                        <a:rPr lang="fr-FR" sz="1050" b="0" dirty="0">
                          <a:solidFill>
                            <a:srgbClr val="000000"/>
                          </a:solidFill>
                          <a:effectLst/>
                        </a:rPr>
                        <a:t>Fournit des performances applicatives élevées</a:t>
                      </a:r>
                      <a:endParaRPr lang="en-US" sz="1050" dirty="0">
                        <a:effectLst/>
                      </a:endParaRPr>
                    </a:p>
                  </a:txBody>
                  <a:tcPr marL="42344" marR="42344" marT="42344" marB="42344"/>
                </a:tc>
                <a:tc>
                  <a:txBody>
                    <a:bodyPr/>
                    <a:lstStyle/>
                    <a:p>
                      <a:pPr algn="ctr" fontAlgn="t"/>
                      <a:r>
                        <a:rPr lang="fr-FR" sz="1050" b="0" dirty="0">
                          <a:solidFill>
                            <a:srgbClr val="000000"/>
                          </a:solidFill>
                          <a:effectLst/>
                        </a:rPr>
                        <a:t>Pas aussi performant que </a:t>
                      </a:r>
                      <a:r>
                        <a:rPr lang="fr-FR" sz="1050" b="0" dirty="0" err="1">
                          <a:solidFill>
                            <a:srgbClr val="000000"/>
                          </a:solidFill>
                          <a:effectLst/>
                        </a:rPr>
                        <a:t>Node.Js</a:t>
                      </a:r>
                      <a:endParaRPr lang="en-US" sz="1050" dirty="0">
                        <a:effectLst/>
                      </a:endParaRPr>
                    </a:p>
                  </a:txBody>
                  <a:tcPr marL="42344" marR="42344" marT="42344" marB="42344"/>
                </a:tc>
                <a:extLst>
                  <a:ext uri="{0D108BD9-81ED-4DB2-BD59-A6C34878D82A}">
                    <a16:rowId xmlns:a16="http://schemas.microsoft.com/office/drawing/2014/main" val="1866309676"/>
                  </a:ext>
                </a:extLst>
              </a:tr>
              <a:tr h="472253">
                <a:tc>
                  <a:txBody>
                    <a:bodyPr/>
                    <a:lstStyle/>
                    <a:p>
                      <a:pPr algn="ctr" fontAlgn="t"/>
                      <a:r>
                        <a:rPr lang="en-US" sz="1050" b="1" dirty="0">
                          <a:solidFill>
                            <a:srgbClr val="000000"/>
                          </a:solidFill>
                          <a:effectLst/>
                        </a:rPr>
                        <a:t>Modules</a:t>
                      </a:r>
                      <a:endParaRPr lang="en-US" sz="1050" dirty="0">
                        <a:effectLst/>
                      </a:endParaRPr>
                    </a:p>
                  </a:txBody>
                  <a:tcPr marL="42344" marR="42344" marT="42344" marB="42344"/>
                </a:tc>
                <a:tc>
                  <a:txBody>
                    <a:bodyPr/>
                    <a:lstStyle/>
                    <a:p>
                      <a:pPr algn="ctr" fontAlgn="t"/>
                      <a:r>
                        <a:rPr lang="fr-FR" sz="1050" b="0" dirty="0">
                          <a:solidFill>
                            <a:srgbClr val="000000"/>
                          </a:solidFill>
                          <a:effectLst/>
                        </a:rPr>
                        <a:t>Bibliothèque de modules plus petite mais mise à jour rapide</a:t>
                      </a:r>
                      <a:endParaRPr lang="en-US" sz="1050" dirty="0">
                        <a:effectLst/>
                      </a:endParaRPr>
                    </a:p>
                  </a:txBody>
                  <a:tcPr marL="42344" marR="42344" marT="42344" marB="42344"/>
                </a:tc>
                <a:tc>
                  <a:txBody>
                    <a:bodyPr/>
                    <a:lstStyle/>
                    <a:p>
                      <a:pPr algn="ctr" fontAlgn="t"/>
                      <a:r>
                        <a:rPr lang="fr-FR" sz="1050" b="0" dirty="0">
                          <a:solidFill>
                            <a:srgbClr val="000000"/>
                          </a:solidFill>
                          <a:effectLst/>
                        </a:rPr>
                        <a:t>Bibliothèque de modules plus grande</a:t>
                      </a:r>
                      <a:endParaRPr lang="en-US" sz="1050" dirty="0">
                        <a:effectLst/>
                      </a:endParaRPr>
                    </a:p>
                  </a:txBody>
                  <a:tcPr marL="42344" marR="42344" marT="42344" marB="42344"/>
                </a:tc>
                <a:extLst>
                  <a:ext uri="{0D108BD9-81ED-4DB2-BD59-A6C34878D82A}">
                    <a16:rowId xmlns:a16="http://schemas.microsoft.com/office/drawing/2014/main" val="2707545007"/>
                  </a:ext>
                </a:extLst>
              </a:tr>
              <a:tr h="566320">
                <a:tc>
                  <a:txBody>
                    <a:bodyPr/>
                    <a:lstStyle/>
                    <a:p>
                      <a:pPr algn="ctr" fontAlgn="t"/>
                      <a:r>
                        <a:rPr lang="en-US" sz="1050" b="1" dirty="0">
                          <a:solidFill>
                            <a:srgbClr val="000000"/>
                          </a:solidFill>
                          <a:effectLst/>
                        </a:rPr>
                        <a:t>Frameworks</a:t>
                      </a:r>
                      <a:endParaRPr lang="en-US" sz="1050" dirty="0">
                        <a:effectLst/>
                      </a:endParaRPr>
                    </a:p>
                  </a:txBody>
                  <a:tcPr marL="42344" marR="42344" marT="42344" marB="42344"/>
                </a:tc>
                <a:tc>
                  <a:txBody>
                    <a:bodyPr/>
                    <a:lstStyle/>
                    <a:p>
                      <a:pPr algn="ctr" fontAlgn="t"/>
                      <a:r>
                        <a:rPr lang="fr-FR" sz="1050" b="0" dirty="0">
                          <a:solidFill>
                            <a:srgbClr val="000000"/>
                          </a:solidFill>
                          <a:effectLst/>
                        </a:rPr>
                        <a:t>Un nombre plus petit de </a:t>
                      </a:r>
                      <a:r>
                        <a:rPr lang="fr-FR" sz="1050" b="0" dirty="0" err="1">
                          <a:solidFill>
                            <a:srgbClr val="000000"/>
                          </a:solidFill>
                          <a:effectLst/>
                        </a:rPr>
                        <a:t>frameworks</a:t>
                      </a:r>
                      <a:r>
                        <a:rPr lang="fr-FR" sz="1050" b="0" dirty="0">
                          <a:solidFill>
                            <a:srgbClr val="000000"/>
                          </a:solidFill>
                          <a:effectLst/>
                        </a:rPr>
                        <a:t> mais ils sont faciles à utiliser et augmentent la productivité</a:t>
                      </a:r>
                      <a:endParaRPr lang="en-US" sz="1050" dirty="0">
                        <a:effectLst/>
                      </a:endParaRPr>
                    </a:p>
                  </a:txBody>
                  <a:tcPr marL="42344" marR="42344" marT="42344" marB="42344"/>
                </a:tc>
                <a:tc>
                  <a:txBody>
                    <a:bodyPr/>
                    <a:lstStyle/>
                    <a:p>
                      <a:pPr algn="ctr" fontAlgn="t"/>
                      <a:r>
                        <a:rPr lang="fr-FR" sz="1050" b="0" dirty="0">
                          <a:solidFill>
                            <a:srgbClr val="000000"/>
                          </a:solidFill>
                          <a:effectLst/>
                        </a:rPr>
                        <a:t>Une liste massive de cadres, mais choisir le bon cadre peut prendre du temps</a:t>
                      </a:r>
                      <a:endParaRPr lang="en-US" sz="1050" dirty="0">
                        <a:effectLst/>
                      </a:endParaRPr>
                    </a:p>
                  </a:txBody>
                  <a:tcPr marL="42344" marR="42344" marT="42344" marB="42344"/>
                </a:tc>
                <a:extLst>
                  <a:ext uri="{0D108BD9-81ED-4DB2-BD59-A6C34878D82A}">
                    <a16:rowId xmlns:a16="http://schemas.microsoft.com/office/drawing/2014/main" val="2737713639"/>
                  </a:ext>
                </a:extLst>
              </a:tr>
              <a:tr h="556708">
                <a:tc>
                  <a:txBody>
                    <a:bodyPr/>
                    <a:lstStyle/>
                    <a:p>
                      <a:pPr algn="ctr" fontAlgn="t"/>
                      <a:r>
                        <a:rPr lang="fr-FR" sz="1050" b="1" dirty="0">
                          <a:solidFill>
                            <a:srgbClr val="000000"/>
                          </a:solidFill>
                          <a:effectLst/>
                        </a:rPr>
                        <a:t>Persistance de données</a:t>
                      </a:r>
                      <a:endParaRPr lang="en-US" sz="1050" dirty="0">
                        <a:effectLst/>
                      </a:endParaRPr>
                    </a:p>
                  </a:txBody>
                  <a:tcPr marL="42344" marR="42344" marT="42344" marB="42344"/>
                </a:tc>
                <a:tc>
                  <a:txBody>
                    <a:bodyPr/>
                    <a:lstStyle/>
                    <a:p>
                      <a:pPr algn="ctr" fontAlgn="t"/>
                      <a:r>
                        <a:rPr lang="fr-FR" sz="1050" b="0" dirty="0">
                          <a:solidFill>
                            <a:srgbClr val="000000"/>
                          </a:solidFill>
                          <a:effectLst/>
                        </a:rPr>
                        <a:t>Fonctionne bien avec les bases de données SQL et No SQL.</a:t>
                      </a:r>
                      <a:endParaRPr lang="en-US" sz="1050" dirty="0">
                        <a:effectLst/>
                      </a:endParaRPr>
                    </a:p>
                  </a:txBody>
                  <a:tcPr marL="42344" marR="42344" marT="42344" marB="42344"/>
                </a:tc>
                <a:tc>
                  <a:txBody>
                    <a:bodyPr/>
                    <a:lstStyle/>
                    <a:p>
                      <a:pPr algn="ctr" fontAlgn="t"/>
                      <a:r>
                        <a:rPr lang="fr-FR" sz="1050" b="0" dirty="0">
                          <a:solidFill>
                            <a:srgbClr val="000000"/>
                          </a:solidFill>
                          <a:effectLst/>
                        </a:rPr>
                        <a:t>Fonctionne bien avec les bases de données traditionnelles telles que MySQL et PostgreSQL</a:t>
                      </a:r>
                      <a:endParaRPr lang="en-US" sz="1050" dirty="0">
                        <a:effectLst/>
                      </a:endParaRPr>
                    </a:p>
                  </a:txBody>
                  <a:tcPr marL="42344" marR="42344" marT="42344" marB="42344"/>
                </a:tc>
                <a:extLst>
                  <a:ext uri="{0D108BD9-81ED-4DB2-BD59-A6C34878D82A}">
                    <a16:rowId xmlns:a16="http://schemas.microsoft.com/office/drawing/2014/main" val="3501078139"/>
                  </a:ext>
                </a:extLst>
              </a:tr>
              <a:tr h="660386">
                <a:tc>
                  <a:txBody>
                    <a:bodyPr/>
                    <a:lstStyle/>
                    <a:p>
                      <a:pPr algn="ctr" fontAlgn="t"/>
                      <a:r>
                        <a:rPr lang="en-US" sz="1050" b="1" dirty="0" err="1">
                          <a:solidFill>
                            <a:srgbClr val="000000"/>
                          </a:solidFill>
                          <a:effectLst/>
                        </a:rPr>
                        <a:t>Traitement</a:t>
                      </a:r>
                      <a:r>
                        <a:rPr lang="en-US" sz="1050" b="1" dirty="0">
                          <a:solidFill>
                            <a:srgbClr val="000000"/>
                          </a:solidFill>
                          <a:effectLst/>
                        </a:rPr>
                        <a:t> des </a:t>
                      </a:r>
                      <a:r>
                        <a:rPr lang="en-US" sz="1050" b="1" dirty="0" err="1">
                          <a:solidFill>
                            <a:srgbClr val="000000"/>
                          </a:solidFill>
                          <a:effectLst/>
                        </a:rPr>
                        <a:t>requêtes</a:t>
                      </a:r>
                      <a:endParaRPr lang="en-US" sz="1050" dirty="0">
                        <a:effectLst/>
                      </a:endParaRPr>
                    </a:p>
                  </a:txBody>
                  <a:tcPr marL="42344" marR="42344" marT="42344" marB="42344"/>
                </a:tc>
                <a:tc>
                  <a:txBody>
                    <a:bodyPr/>
                    <a:lstStyle/>
                    <a:p>
                      <a:pPr algn="ctr" fontAlgn="t"/>
                      <a:r>
                        <a:rPr lang="fr-FR" sz="1050" b="0" dirty="0">
                          <a:solidFill>
                            <a:srgbClr val="000000"/>
                          </a:solidFill>
                          <a:effectLst/>
                        </a:rPr>
                        <a:t>Traitement efficace des demandes grâce à la non-blocage des E/S</a:t>
                      </a:r>
                      <a:endParaRPr lang="en-US" sz="1050" dirty="0">
                        <a:effectLst/>
                      </a:endParaRPr>
                    </a:p>
                  </a:txBody>
                  <a:tcPr marL="42344" marR="42344" marT="42344" marB="42344"/>
                </a:tc>
                <a:tc>
                  <a:txBody>
                    <a:bodyPr/>
                    <a:lstStyle/>
                    <a:p>
                      <a:pPr algn="ctr" fontAlgn="t"/>
                      <a:r>
                        <a:rPr lang="fr-FR" sz="1050" b="0" dirty="0">
                          <a:solidFill>
                            <a:srgbClr val="000000"/>
                          </a:solidFill>
                          <a:effectLst/>
                        </a:rPr>
                        <a:t>Offre le traitement des demandes, mais prend plus de temps</a:t>
                      </a:r>
                      <a:endParaRPr lang="en-US" sz="1050" dirty="0">
                        <a:effectLst/>
                      </a:endParaRPr>
                    </a:p>
                  </a:txBody>
                  <a:tcPr marL="42344" marR="42344" marT="42344" marB="42344"/>
                </a:tc>
                <a:extLst>
                  <a:ext uri="{0D108BD9-81ED-4DB2-BD59-A6C34878D82A}">
                    <a16:rowId xmlns:a16="http://schemas.microsoft.com/office/drawing/2014/main" val="729095967"/>
                  </a:ext>
                </a:extLst>
              </a:tr>
            </a:tbl>
          </a:graphicData>
        </a:graphic>
      </p:graphicFrame>
    </p:spTree>
    <p:extLst>
      <p:ext uri="{BB962C8B-B14F-4D97-AF65-F5344CB8AC3E}">
        <p14:creationId xmlns:p14="http://schemas.microsoft.com/office/powerpoint/2010/main" val="2067743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2"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64" name="Google Shape;64;p2"/>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65" name="Google Shape;65;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FR" sz="1100" b="1"/>
              <a:t>8</a:t>
            </a:fld>
            <a:endParaRPr sz="1100" b="1"/>
          </a:p>
        </p:txBody>
      </p:sp>
      <p:sp>
        <p:nvSpPr>
          <p:cNvPr id="67" name="Google Shape;67;p2"/>
          <p:cNvSpPr txBox="1"/>
          <p:nvPr/>
        </p:nvSpPr>
        <p:spPr>
          <a:xfrm>
            <a:off x="857250" y="27050"/>
            <a:ext cx="4748096"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800" b="1" i="0" u="none" strike="noStrike" cap="none" dirty="0">
                <a:solidFill>
                  <a:srgbClr val="E20B0B"/>
                </a:solidFill>
                <a:latin typeface="Arial"/>
                <a:ea typeface="Arial"/>
                <a:cs typeface="Arial"/>
                <a:sym typeface="Arial"/>
              </a:rPr>
              <a:t>Technologies backend [Node.js vs PHP]</a:t>
            </a:r>
            <a:endParaRPr lang="fr-FR" sz="1800" b="0" i="0" u="none" strike="noStrike" cap="none" dirty="0">
              <a:solidFill>
                <a:srgbClr val="000000"/>
              </a:solidFill>
              <a:latin typeface="Arial"/>
              <a:ea typeface="Arial"/>
              <a:cs typeface="Arial"/>
              <a:sym typeface="Arial"/>
            </a:endParaRPr>
          </a:p>
        </p:txBody>
      </p:sp>
      <p:pic>
        <p:nvPicPr>
          <p:cNvPr id="6" name="Picture 5" descr="A diagram of a server&#10;&#10;Description automatically generated">
            <a:extLst>
              <a:ext uri="{FF2B5EF4-FFF2-40B4-BE49-F238E27FC236}">
                <a16:creationId xmlns:a16="http://schemas.microsoft.com/office/drawing/2014/main" id="{3EEDBE73-477C-7EB8-8AE7-70717113D17F}"/>
              </a:ext>
            </a:extLst>
          </p:cNvPr>
          <p:cNvPicPr>
            <a:picLocks noChangeAspect="1"/>
          </p:cNvPicPr>
          <p:nvPr/>
        </p:nvPicPr>
        <p:blipFill>
          <a:blip r:embed="rId4"/>
          <a:stretch>
            <a:fillRect/>
          </a:stretch>
        </p:blipFill>
        <p:spPr>
          <a:xfrm>
            <a:off x="528546" y="957416"/>
            <a:ext cx="8086908" cy="3352756"/>
          </a:xfrm>
          <a:prstGeom prst="rect">
            <a:avLst/>
          </a:prstGeom>
        </p:spPr>
      </p:pic>
      <p:sp>
        <p:nvSpPr>
          <p:cNvPr id="2" name="Google Shape;67;p2">
            <a:extLst>
              <a:ext uri="{FF2B5EF4-FFF2-40B4-BE49-F238E27FC236}">
                <a16:creationId xmlns:a16="http://schemas.microsoft.com/office/drawing/2014/main" id="{C0B50933-AE50-1551-4C30-F2B5D505EA71}"/>
              </a:ext>
            </a:extLst>
          </p:cNvPr>
          <p:cNvSpPr txBox="1"/>
          <p:nvPr/>
        </p:nvSpPr>
        <p:spPr>
          <a:xfrm>
            <a:off x="753650" y="3848537"/>
            <a:ext cx="7368706" cy="461635"/>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fr-FR" sz="1800" b="1" i="0" u="none" strike="noStrike" cap="none" dirty="0">
                <a:solidFill>
                  <a:srgbClr val="E20B0B"/>
                </a:solidFill>
                <a:latin typeface="Arial"/>
                <a:ea typeface="Arial"/>
                <a:cs typeface="Arial"/>
                <a:sym typeface="Arial"/>
              </a:rPr>
              <a:t>BackOffice vs backend?</a:t>
            </a:r>
            <a:endParaRPr lang="fr-FR" sz="18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28020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2"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64" name="Google Shape;64;p2"/>
          <p:cNvCxnSpPr/>
          <p:nvPr/>
        </p:nvCxnSpPr>
        <p:spPr>
          <a:xfrm>
            <a:off x="744650" y="2150"/>
            <a:ext cx="9000" cy="450000"/>
          </a:xfrm>
          <a:prstGeom prst="straightConnector1">
            <a:avLst/>
          </a:prstGeom>
          <a:noFill/>
          <a:ln w="28575" cap="flat" cmpd="sng">
            <a:solidFill>
              <a:srgbClr val="F5340B"/>
            </a:solidFill>
            <a:prstDash val="solid"/>
            <a:round/>
            <a:headEnd type="none" w="sm" len="sm"/>
            <a:tailEnd type="none" w="sm" len="sm"/>
          </a:ln>
        </p:spPr>
      </p:cxnSp>
      <p:sp>
        <p:nvSpPr>
          <p:cNvPr id="65" name="Google Shape;65;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100"/>
              <a:buNone/>
            </a:pPr>
            <a:fld id="{00000000-1234-1234-1234-123412341234}" type="slidenum">
              <a:rPr lang="fr-FR" sz="1100" b="1"/>
              <a:t>9</a:t>
            </a:fld>
            <a:endParaRPr sz="1100" b="1"/>
          </a:p>
        </p:txBody>
      </p:sp>
      <p:sp>
        <p:nvSpPr>
          <p:cNvPr id="67" name="Google Shape;67;p2"/>
          <p:cNvSpPr txBox="1"/>
          <p:nvPr/>
        </p:nvSpPr>
        <p:spPr>
          <a:xfrm>
            <a:off x="857250" y="27050"/>
            <a:ext cx="39738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800" b="1" i="0" u="none" strike="noStrike" cap="none" dirty="0">
                <a:solidFill>
                  <a:srgbClr val="E20B0B"/>
                </a:solidFill>
                <a:latin typeface="Arial"/>
                <a:ea typeface="Arial"/>
                <a:cs typeface="Arial"/>
                <a:sym typeface="Arial"/>
              </a:rPr>
              <a:t>Technologies et outils</a:t>
            </a:r>
            <a:endParaRPr sz="1800" b="0" i="0" u="none" strike="noStrike" cap="none" dirty="0">
              <a:solidFill>
                <a:srgbClr val="000000"/>
              </a:solidFill>
              <a:latin typeface="Arial"/>
              <a:ea typeface="Arial"/>
              <a:cs typeface="Arial"/>
              <a:sym typeface="Arial"/>
            </a:endParaRPr>
          </a:p>
        </p:txBody>
      </p:sp>
      <p:pic>
        <p:nvPicPr>
          <p:cNvPr id="3" name="Picture 2" descr="A red logo with a black background&#10;&#10;Description automatically generated">
            <a:extLst>
              <a:ext uri="{FF2B5EF4-FFF2-40B4-BE49-F238E27FC236}">
                <a16:creationId xmlns:a16="http://schemas.microsoft.com/office/drawing/2014/main" id="{9FEFB691-FE67-666C-54E3-2D717FF73E0D}"/>
              </a:ext>
            </a:extLst>
          </p:cNvPr>
          <p:cNvPicPr>
            <a:picLocks noChangeAspect="1"/>
          </p:cNvPicPr>
          <p:nvPr/>
        </p:nvPicPr>
        <p:blipFill>
          <a:blip r:embed="rId4"/>
          <a:stretch>
            <a:fillRect/>
          </a:stretch>
        </p:blipFill>
        <p:spPr>
          <a:xfrm>
            <a:off x="2972220" y="2173423"/>
            <a:ext cx="2496890" cy="1725493"/>
          </a:xfrm>
          <a:prstGeom prst="rect">
            <a:avLst/>
          </a:prstGeom>
        </p:spPr>
      </p:pic>
      <p:pic>
        <p:nvPicPr>
          <p:cNvPr id="7" name="Picture 6" descr="A logo of a software company&#10;&#10;Description automatically generated">
            <a:extLst>
              <a:ext uri="{FF2B5EF4-FFF2-40B4-BE49-F238E27FC236}">
                <a16:creationId xmlns:a16="http://schemas.microsoft.com/office/drawing/2014/main" id="{2E959117-9FB4-4515-4EBD-007BEEC20513}"/>
              </a:ext>
            </a:extLst>
          </p:cNvPr>
          <p:cNvPicPr>
            <a:picLocks noChangeAspect="1"/>
          </p:cNvPicPr>
          <p:nvPr/>
        </p:nvPicPr>
        <p:blipFill>
          <a:blip r:embed="rId5"/>
          <a:stretch>
            <a:fillRect/>
          </a:stretch>
        </p:blipFill>
        <p:spPr>
          <a:xfrm>
            <a:off x="3031055" y="358851"/>
            <a:ext cx="2592541" cy="1944406"/>
          </a:xfrm>
          <a:prstGeom prst="rect">
            <a:avLst/>
          </a:prstGeom>
        </p:spPr>
      </p:pic>
      <p:pic>
        <p:nvPicPr>
          <p:cNvPr id="15" name="Picture 14" descr="A logo with a leaf in a circle&#10;&#10;Description automatically generated">
            <a:extLst>
              <a:ext uri="{FF2B5EF4-FFF2-40B4-BE49-F238E27FC236}">
                <a16:creationId xmlns:a16="http://schemas.microsoft.com/office/drawing/2014/main" id="{86FD8C80-8B28-2254-D09D-F01F42E0D3C4}"/>
              </a:ext>
            </a:extLst>
          </p:cNvPr>
          <p:cNvPicPr>
            <a:picLocks noChangeAspect="1"/>
          </p:cNvPicPr>
          <p:nvPr/>
        </p:nvPicPr>
        <p:blipFill>
          <a:blip r:embed="rId6"/>
          <a:stretch>
            <a:fillRect/>
          </a:stretch>
        </p:blipFill>
        <p:spPr>
          <a:xfrm>
            <a:off x="6597846" y="1944754"/>
            <a:ext cx="1792504" cy="1566874"/>
          </a:xfrm>
          <a:prstGeom prst="rect">
            <a:avLst/>
          </a:prstGeom>
        </p:spPr>
      </p:pic>
      <p:pic>
        <p:nvPicPr>
          <p:cNvPr id="22" name="Picture 21" descr="A person in a suit&#10;&#10;Description automatically generated">
            <a:extLst>
              <a:ext uri="{FF2B5EF4-FFF2-40B4-BE49-F238E27FC236}">
                <a16:creationId xmlns:a16="http://schemas.microsoft.com/office/drawing/2014/main" id="{20BC11F2-806D-F039-F78B-7A120838E143}"/>
              </a:ext>
            </a:extLst>
          </p:cNvPr>
          <p:cNvPicPr>
            <a:picLocks noChangeAspect="1"/>
          </p:cNvPicPr>
          <p:nvPr/>
        </p:nvPicPr>
        <p:blipFill>
          <a:blip r:embed="rId7"/>
          <a:stretch>
            <a:fillRect/>
          </a:stretch>
        </p:blipFill>
        <p:spPr>
          <a:xfrm>
            <a:off x="534581" y="2066745"/>
            <a:ext cx="1308903" cy="1344764"/>
          </a:xfrm>
          <a:prstGeom prst="rect">
            <a:avLst/>
          </a:prstGeom>
        </p:spPr>
      </p:pic>
      <p:pic>
        <p:nvPicPr>
          <p:cNvPr id="10" name="Picture 9" descr="A blue square with white letters&#10;&#10;Description automatically generated">
            <a:extLst>
              <a:ext uri="{FF2B5EF4-FFF2-40B4-BE49-F238E27FC236}">
                <a16:creationId xmlns:a16="http://schemas.microsoft.com/office/drawing/2014/main" id="{F95EA671-E4B9-6FF1-D7DD-BB81D700664D}"/>
              </a:ext>
            </a:extLst>
          </p:cNvPr>
          <p:cNvPicPr>
            <a:picLocks noChangeAspect="1"/>
          </p:cNvPicPr>
          <p:nvPr/>
        </p:nvPicPr>
        <p:blipFill>
          <a:blip r:embed="rId8"/>
          <a:stretch>
            <a:fillRect/>
          </a:stretch>
        </p:blipFill>
        <p:spPr>
          <a:xfrm>
            <a:off x="3716942" y="3639248"/>
            <a:ext cx="1220769" cy="1220769"/>
          </a:xfrm>
          <a:prstGeom prst="rect">
            <a:avLst/>
          </a:prstGeom>
        </p:spPr>
      </p:pic>
    </p:spTree>
    <p:extLst>
      <p:ext uri="{BB962C8B-B14F-4D97-AF65-F5344CB8AC3E}">
        <p14:creationId xmlns:p14="http://schemas.microsoft.com/office/powerpoint/2010/main" val="205876837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41F085F55E9D42B0D6C80F3B21E6C5" ma:contentTypeVersion="4" ma:contentTypeDescription="Create a new document." ma:contentTypeScope="" ma:versionID="8ee68ae9aa3e816f14b8bc21f7e1753e">
  <xsd:schema xmlns:xsd="http://www.w3.org/2001/XMLSchema" xmlns:xs="http://www.w3.org/2001/XMLSchema" xmlns:p="http://schemas.microsoft.com/office/2006/metadata/properties" xmlns:ns2="07c242b6-e9bc-4038-bb7d-105447418106" targetNamespace="http://schemas.microsoft.com/office/2006/metadata/properties" ma:root="true" ma:fieldsID="bca2639410c904675c614e778e581166" ns2:_="">
    <xsd:import namespace="07c242b6-e9bc-4038-bb7d-10544741810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c242b6-e9bc-4038-bb7d-1054474181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E69DF4-B6EF-401E-9925-2D827AA5C5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c242b6-e9bc-4038-bb7d-1054474181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D51BC66-DD05-4BC1-97D6-B8908FA5F519}">
  <ds:schemaRefs>
    <ds:schemaRef ds:uri="http://schemas.microsoft.com/sharepoint/v3/contenttype/forms"/>
  </ds:schemaRefs>
</ds:datastoreItem>
</file>

<file path=customXml/itemProps3.xml><?xml version="1.0" encoding="utf-8"?>
<ds:datastoreItem xmlns:ds="http://schemas.openxmlformats.org/officeDocument/2006/customXml" ds:itemID="{241A693D-9801-473F-BC5F-49EC2E0AC931}">
  <ds:schemaRefs>
    <ds:schemaRef ds:uri="http://schemas.microsoft.com/office/2006/metadata/properties"/>
    <ds:schemaRef ds:uri="http://www.w3.org/XML/1998/namespace"/>
    <ds:schemaRef ds:uri="http://schemas.openxmlformats.org/package/2006/metadata/core-properties"/>
    <ds:schemaRef ds:uri="http://schemas.microsoft.com/office/2006/documentManagement/types"/>
    <ds:schemaRef ds:uri="http://purl.org/dc/elements/1.1/"/>
    <ds:schemaRef ds:uri="http://purl.org/dc/dcmitype/"/>
    <ds:schemaRef ds:uri="http://schemas.microsoft.com/office/infopath/2007/PartnerControls"/>
    <ds:schemaRef ds:uri="07c242b6-e9bc-4038-bb7d-105447418106"/>
    <ds:schemaRef ds:uri="http://purl.org/dc/terms/"/>
  </ds:schemaRefs>
</ds:datastoreItem>
</file>

<file path=docProps/app.xml><?xml version="1.0" encoding="utf-8"?>
<Properties xmlns="http://schemas.openxmlformats.org/officeDocument/2006/extended-properties" xmlns:vt="http://schemas.openxmlformats.org/officeDocument/2006/docPropsVTypes">
  <TotalTime>2246</TotalTime>
  <Words>1862</Words>
  <Application>Microsoft Office PowerPoint</Application>
  <PresentationFormat>On-screen Show (16:9)</PresentationFormat>
  <Paragraphs>190</Paragraphs>
  <Slides>38</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Barlow Condensed Medium</vt:lpstr>
      <vt:lpstr>Arial Rounded MT Bold</vt:lpstr>
      <vt:lpstr>Arial </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ghassen klai</dc:creator>
  <cp:lastModifiedBy>Ghassen                        KLAI</cp:lastModifiedBy>
  <cp:revision>56</cp:revision>
  <dcterms:modified xsi:type="dcterms:W3CDTF">2024-11-12T18:30:23Z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0x010100CE41F085F55E9D42B0D6C80F3B21E6C5</vt:lpwstr>
  </property>
  <property fmtid="{D5CDD505-2E9C-101B-9397-08002B2CF9AE}" pid="3" name="Order">
    <vt:r8>4200</vt:r8>
  </property>
  <property fmtid="{D5CDD505-2E9C-101B-9397-08002B2CF9AE}" pid="4" name="TriggerFlowInfo">
    <vt:lpwstr/>
  </property>
  <property fmtid="{D5CDD505-2E9C-101B-9397-08002B2CF9AE}" pid="5" name="ComplianceAssetId">
    <vt:lpwstr/>
  </property>
  <property fmtid="{D5CDD505-2E9C-101B-9397-08002B2CF9AE}" pid="6" name="_ExtendedDescription">
    <vt:lpwstr/>
  </property>
</Properties>
</file>