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333" r:id="rId3"/>
    <p:sldId id="257" r:id="rId4"/>
    <p:sldId id="273" r:id="rId5"/>
    <p:sldId id="271" r:id="rId6"/>
    <p:sldId id="337" r:id="rId7"/>
    <p:sldId id="274" r:id="rId8"/>
    <p:sldId id="292" r:id="rId9"/>
    <p:sldId id="275" r:id="rId10"/>
    <p:sldId id="276" r:id="rId11"/>
    <p:sldId id="277" r:id="rId12"/>
    <p:sldId id="278" r:id="rId13"/>
    <p:sldId id="289" r:id="rId14"/>
    <p:sldId id="291" r:id="rId15"/>
    <p:sldId id="281" r:id="rId16"/>
    <p:sldId id="283" r:id="rId17"/>
    <p:sldId id="284" r:id="rId18"/>
    <p:sldId id="285" r:id="rId19"/>
    <p:sldId id="286" r:id="rId20"/>
    <p:sldId id="294" r:id="rId21"/>
    <p:sldId id="287" r:id="rId22"/>
    <p:sldId id="288" r:id="rId23"/>
    <p:sldId id="293" r:id="rId24"/>
    <p:sldId id="296" r:id="rId25"/>
    <p:sldId id="297" r:id="rId26"/>
    <p:sldId id="332" r:id="rId27"/>
    <p:sldId id="299" r:id="rId28"/>
    <p:sldId id="300" r:id="rId29"/>
    <p:sldId id="301" r:id="rId30"/>
    <p:sldId id="303" r:id="rId31"/>
    <p:sldId id="302" r:id="rId32"/>
    <p:sldId id="295" r:id="rId33"/>
    <p:sldId id="304" r:id="rId34"/>
    <p:sldId id="305" r:id="rId35"/>
    <p:sldId id="306" r:id="rId36"/>
    <p:sldId id="307" r:id="rId37"/>
    <p:sldId id="335" r:id="rId38"/>
    <p:sldId id="308" r:id="rId39"/>
    <p:sldId id="298" r:id="rId40"/>
    <p:sldId id="334" r:id="rId41"/>
    <p:sldId id="319" r:id="rId42"/>
    <p:sldId id="320" r:id="rId43"/>
    <p:sldId id="321" r:id="rId44"/>
    <p:sldId id="322" r:id="rId45"/>
    <p:sldId id="323" r:id="rId46"/>
    <p:sldId id="324" r:id="rId47"/>
    <p:sldId id="336" r:id="rId48"/>
    <p:sldId id="326" r:id="rId49"/>
    <p:sldId id="311" r:id="rId50"/>
    <p:sldId id="313" r:id="rId51"/>
    <p:sldId id="312" r:id="rId52"/>
    <p:sldId id="314" r:id="rId53"/>
    <p:sldId id="327" r:id="rId54"/>
    <p:sldId id="328" r:id="rId55"/>
    <p:sldId id="329" r:id="rId56"/>
    <p:sldId id="338" r:id="rId57"/>
    <p:sldId id="33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UHDID, Zouhair (ext)" initials="OZ(" lastIdx="1" clrIdx="0">
    <p:extLst>
      <p:ext uri="{19B8F6BF-5375-455C-9EA6-DF929625EA0E}">
        <p15:presenceInfo xmlns:p15="http://schemas.microsoft.com/office/powerpoint/2012/main" userId="S::zouhair.ouhdid.external@atos.net::0309be93-e00d-4b83-b6f9-74ec9e6451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078"/>
    <a:srgbClr val="26A6D1"/>
    <a:srgbClr val="3B5998"/>
    <a:srgbClr val="EE9524"/>
    <a:srgbClr val="03A1A4"/>
    <a:srgbClr val="386D79"/>
    <a:srgbClr val="4384AE"/>
    <a:srgbClr val="6AB9F1"/>
    <a:srgbClr val="E6E7E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instal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install/linux/linux-postinstall/#systemd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vertjson.com/json-path-list.htm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kodekloud.com/courses/labs-docker-for-the-absolute-beginner-hands-on/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kodekloud.com/courses/labs-docker-for-the-absolute-beginner-hands-on/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kodekloud.com/courses/labs-docker-for-the-absolute-beginner-hands-on/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kodekloud.com/courses/labs-docker-for-the-absolute-beginner-hands-on/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C4075F-7D58-4135-896B-7490C9C59AF5}"/>
              </a:ext>
            </a:extLst>
          </p:cNvPr>
          <p:cNvSpPr/>
          <p:nvPr/>
        </p:nvSpPr>
        <p:spPr>
          <a:xfrm>
            <a:off x="851095" y="1167237"/>
            <a:ext cx="10489810" cy="3544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11500" dirty="0">
                <a:solidFill>
                  <a:srgbClr val="03A1A4"/>
                </a:solidFill>
                <a:latin typeface="Tw Cen MT" panose="020B0602020104020603" pitchFamily="34" charset="0"/>
              </a:rPr>
              <a:t>DEVOPS</a:t>
            </a:r>
          </a:p>
          <a:p>
            <a:pPr>
              <a:spcAft>
                <a:spcPts val="750"/>
              </a:spcAft>
            </a:pPr>
            <a:endParaRPr lang="en-US" sz="36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>
              <a:spcAft>
                <a:spcPts val="750"/>
              </a:spcAft>
            </a:pPr>
            <a:r>
              <a:rPr lang="en-US" sz="6000" dirty="0">
                <a:solidFill>
                  <a:srgbClr val="03A1A4"/>
                </a:solidFill>
                <a:latin typeface="Tw Cen MT" panose="020B0602020104020603" pitchFamily="34" charset="0"/>
              </a:rPr>
              <a:t>(</a:t>
            </a:r>
            <a:r>
              <a:rPr lang="en-US" sz="6000" dirty="0">
                <a:solidFill>
                  <a:srgbClr val="92D050"/>
                </a:solidFill>
                <a:latin typeface="Tw Cen MT" panose="020B0602020104020603" pitchFamily="34" charset="0"/>
              </a:rPr>
              <a:t>Docker</a:t>
            </a:r>
            <a:r>
              <a:rPr lang="en-US" sz="6000" dirty="0">
                <a:solidFill>
                  <a:srgbClr val="03A1A4"/>
                </a:solidFill>
                <a:latin typeface="Tw Cen MT" panose="020B0602020104020603" pitchFamily="34" charset="0"/>
              </a:rPr>
              <a:t>)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FEB739-F823-4EF2-942D-F27668B04806}"/>
              </a:ext>
            </a:extLst>
          </p:cNvPr>
          <p:cNvGrpSpPr/>
          <p:nvPr/>
        </p:nvGrpSpPr>
        <p:grpSpPr>
          <a:xfrm>
            <a:off x="272182" y="358478"/>
            <a:ext cx="1434489" cy="19050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636FF74-49C8-47DD-9796-B77DA6F4E28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C296F0-8849-43E3-8DC1-C2DE945ACC5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EFB2B7-D87D-4F93-9A6B-037755EE54E3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863245-FC45-465D-80B7-1B4BEA9BF5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0B9F6E3E-6DD3-4B6F-BFDE-E576F4F6A59D}"/>
              </a:ext>
            </a:extLst>
          </p:cNvPr>
          <p:cNvSpPr/>
          <p:nvPr/>
        </p:nvSpPr>
        <p:spPr>
          <a:xfrm>
            <a:off x="904541" y="356130"/>
            <a:ext cx="190500" cy="190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7D6A3-157A-4703-ADAB-3A705AB755CC}"/>
              </a:ext>
            </a:extLst>
          </p:cNvPr>
          <p:cNvSpPr txBox="1"/>
          <p:nvPr/>
        </p:nvSpPr>
        <p:spPr>
          <a:xfrm>
            <a:off x="10325686" y="6330462"/>
            <a:ext cx="174439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Zouhair OUHDID</a:t>
            </a:r>
          </a:p>
        </p:txBody>
      </p:sp>
    </p:spTree>
    <p:extLst>
      <p:ext uri="{BB962C8B-B14F-4D97-AF65-F5344CB8AC3E}">
        <p14:creationId xmlns:p14="http://schemas.microsoft.com/office/powerpoint/2010/main" val="81125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623667" y="351312"/>
            <a:ext cx="10489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Containers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C850C-0F1B-488B-A585-D939FC016319}"/>
              </a:ext>
            </a:extLst>
          </p:cNvPr>
          <p:cNvSpPr txBox="1"/>
          <p:nvPr/>
        </p:nvSpPr>
        <p:spPr>
          <a:xfrm>
            <a:off x="1223888" y="1209822"/>
            <a:ext cx="9073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/>
              <a:t>STORE d’images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Publique ou privé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TAG for images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</p:txBody>
      </p:sp>
      <p:pic>
        <p:nvPicPr>
          <p:cNvPr id="5" name="Picture 4" descr="A picture containing table, box, truck, white&#10;&#10;Description automatically generated">
            <a:extLst>
              <a:ext uri="{FF2B5EF4-FFF2-40B4-BE49-F238E27FC236}">
                <a16:creationId xmlns:a16="http://schemas.microsoft.com/office/drawing/2014/main" id="{75EBCE18-DA91-4BCD-8893-C49D5F898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71" y="2411512"/>
            <a:ext cx="7706458" cy="40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782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623667" y="379447"/>
            <a:ext cx="10489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DOCKER, </a:t>
            </a:r>
            <a:r>
              <a:rPr lang="en-US" sz="3600" dirty="0" err="1">
                <a:solidFill>
                  <a:srgbClr val="03A1A4"/>
                </a:solidFill>
                <a:latin typeface="Tw Cen MT" panose="020B0602020104020603" pitchFamily="34" charset="0"/>
              </a:rPr>
              <a:t>c’est</a:t>
            </a: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3600" dirty="0" err="1">
                <a:solidFill>
                  <a:srgbClr val="03A1A4"/>
                </a:solidFill>
                <a:latin typeface="Tw Cen MT" panose="020B0602020104020603" pitchFamily="34" charset="0"/>
              </a:rPr>
              <a:t>gratuit</a:t>
            </a: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C850C-0F1B-488B-A585-D939FC016319}"/>
              </a:ext>
            </a:extLst>
          </p:cNvPr>
          <p:cNvSpPr txBox="1"/>
          <p:nvPr/>
        </p:nvSpPr>
        <p:spPr>
          <a:xfrm>
            <a:off x="1559169" y="2736502"/>
            <a:ext cx="9073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DOCKER CE (</a:t>
            </a:r>
            <a:r>
              <a:rPr lang="fr-FR" sz="2800" dirty="0" err="1"/>
              <a:t>community</a:t>
            </a:r>
            <a:r>
              <a:rPr lang="fr-FR" sz="2800" dirty="0"/>
              <a:t> Edition) </a:t>
            </a:r>
            <a:r>
              <a:rPr lang="fr-FR" sz="2800" dirty="0">
                <a:sym typeface="Wingdings" panose="05000000000000000000" pitchFamily="2" charset="2"/>
              </a:rPr>
              <a:t> Gratuit</a:t>
            </a:r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dirty="0"/>
              <a:t>DOCKER EE (Entreprise Edition) </a:t>
            </a:r>
            <a:r>
              <a:rPr lang="fr-FR" sz="2800" dirty="0">
                <a:sym typeface="Wingdings" panose="05000000000000000000" pitchFamily="2" charset="2"/>
              </a:rPr>
              <a:t> Payant</a:t>
            </a:r>
            <a:endParaRPr lang="fr-FR" sz="2800" dirty="0"/>
          </a:p>
          <a:p>
            <a:pPr marL="285750" indent="-285750">
              <a:buFontTx/>
              <a:buChar char="-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784878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525193" y="1926893"/>
            <a:ext cx="10489810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DEMO </a:t>
            </a:r>
          </a:p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Setup and Install DOCKER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05159-BE47-406E-86F9-8B0B654EFCE3}"/>
              </a:ext>
            </a:extLst>
          </p:cNvPr>
          <p:cNvSpPr txBox="1"/>
          <p:nvPr/>
        </p:nvSpPr>
        <p:spPr>
          <a:xfrm>
            <a:off x="2293034" y="4051495"/>
            <a:ext cx="72870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https://docs.docker.com/install</a:t>
            </a:r>
            <a:endParaRPr lang="fr-FR" dirty="0"/>
          </a:p>
          <a:p>
            <a:r>
              <a:rPr lang="fr-FR" dirty="0" err="1"/>
              <a:t>Goto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b="1" dirty="0" err="1"/>
              <a:t>convenience</a:t>
            </a:r>
            <a:r>
              <a:rPr lang="fr-FR" b="1" dirty="0"/>
              <a:t> script </a:t>
            </a:r>
            <a:r>
              <a:rPr lang="fr-FR" dirty="0"/>
              <a:t>(for </a:t>
            </a:r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Check version : </a:t>
            </a:r>
            <a:endParaRPr lang="fr-FR" b="1" i="1" dirty="0"/>
          </a:p>
          <a:p>
            <a:r>
              <a:rPr lang="fr-FR" altLang="fr-FR" sz="1400" dirty="0">
                <a:solidFill>
                  <a:srgbClr val="3B3B3B"/>
                </a:solidFill>
                <a:latin typeface="Monaco"/>
              </a:rPr>
              <a:t>docker version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7AD708-9A62-4CCD-8E03-67444B295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972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342313" y="635695"/>
            <a:ext cx="10489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Start/Stop DOCKER Daemon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EEC8C1F-A724-41BF-AC00-D1AEC4BBE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62" y="1764934"/>
            <a:ext cx="8173330" cy="36599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Once Docker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installed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need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to start the Docker daemon.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Most Linux distributions use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systemctl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to start services. If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do not have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systemctl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, use the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b="1" dirty="0">
                <a:solidFill>
                  <a:srgbClr val="0C5176"/>
                </a:solidFill>
                <a:latin typeface="Menlo"/>
              </a:rPr>
              <a:t>Avec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systemctl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688B"/>
                </a:solidFill>
                <a:effectLst/>
                <a:latin typeface="Menlo"/>
              </a:rPr>
              <a:t>$ </a:t>
            </a:r>
            <a:r>
              <a:rPr lang="fr-FR" altLang="fr-FR" sz="2000" dirty="0" err="1">
                <a:solidFill>
                  <a:srgbClr val="00688B"/>
                </a:solidFill>
                <a:latin typeface="Menlo"/>
              </a:rPr>
              <a:t>sudo</a:t>
            </a:r>
            <a:r>
              <a:rPr lang="fr-FR" altLang="fr-FR" sz="2000" dirty="0">
                <a:solidFill>
                  <a:srgbClr val="00688B"/>
                </a:solidFill>
                <a:latin typeface="Menlo"/>
              </a:rPr>
              <a:t> </a:t>
            </a:r>
            <a:r>
              <a:rPr lang="fr-FR" altLang="fr-FR" sz="2000" dirty="0" err="1">
                <a:solidFill>
                  <a:srgbClr val="00688B"/>
                </a:solidFill>
                <a:latin typeface="Menlo"/>
              </a:rPr>
              <a:t>systemctl</a:t>
            </a:r>
            <a:r>
              <a:rPr lang="fr-FR" altLang="fr-FR" sz="2000" dirty="0">
                <a:solidFill>
                  <a:srgbClr val="00688B"/>
                </a:solidFill>
                <a:latin typeface="Menlo"/>
              </a:rPr>
              <a:t> start docker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33444C"/>
              </a:solidFill>
              <a:effectLst/>
              <a:latin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Avec 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:</a:t>
            </a:r>
          </a:p>
          <a:p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688B"/>
                </a:solidFill>
                <a:effectLst/>
                <a:latin typeface="Menlo"/>
              </a:rPr>
              <a:t>$ </a:t>
            </a:r>
            <a:r>
              <a:rPr lang="fr-FR" altLang="fr-FR" sz="2000" dirty="0" err="1">
                <a:solidFill>
                  <a:srgbClr val="00688B"/>
                </a:solidFill>
                <a:latin typeface="Menlo"/>
              </a:rPr>
              <a:t>sudo</a:t>
            </a:r>
            <a:r>
              <a:rPr lang="fr-FR" altLang="fr-FR" sz="2000" dirty="0">
                <a:solidFill>
                  <a:srgbClr val="00688B"/>
                </a:solidFill>
                <a:latin typeface="Menlo"/>
              </a:rPr>
              <a:t> service docker 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567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342313" y="635695"/>
            <a:ext cx="10489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Configure Docker to start on boot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CFD30B-A79F-4662-B273-8B1E850F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09" y="2073416"/>
            <a:ext cx="9312813" cy="2675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Most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current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Linux distributions (RHEL, CentOS,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Fedora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, Ubuntu 16.04 and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higher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) use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  <a:hlinkClick r:id="rId2"/>
              </a:rPr>
              <a:t>systemd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to manage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which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services start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when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3444C"/>
                </a:solidFill>
                <a:effectLst/>
                <a:latin typeface="&amp;quot"/>
              </a:rPr>
              <a:t> the system boots.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00688B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00688B"/>
                </a:solidFill>
                <a:latin typeface="Menlo"/>
              </a:rPr>
              <a:t>$ </a:t>
            </a:r>
            <a:r>
              <a:rPr lang="fr-FR" altLang="fr-FR" sz="2400" dirty="0" err="1">
                <a:solidFill>
                  <a:srgbClr val="00688B"/>
                </a:solidFill>
                <a:latin typeface="Menlo"/>
              </a:rPr>
              <a:t>sudo</a:t>
            </a:r>
            <a:r>
              <a:rPr lang="fr-FR" altLang="fr-FR" sz="2400" dirty="0">
                <a:solidFill>
                  <a:srgbClr val="00688B"/>
                </a:solidFill>
                <a:latin typeface="Menlo"/>
              </a:rPr>
              <a:t> </a:t>
            </a:r>
            <a:r>
              <a:rPr lang="fr-FR" altLang="fr-FR" sz="2400" dirty="0" err="1">
                <a:solidFill>
                  <a:srgbClr val="00688B"/>
                </a:solidFill>
                <a:latin typeface="Menlo"/>
              </a:rPr>
              <a:t>systemctl</a:t>
            </a:r>
            <a:r>
              <a:rPr lang="fr-FR" altLang="fr-FR" sz="2400" dirty="0">
                <a:solidFill>
                  <a:srgbClr val="00688B"/>
                </a:solidFill>
                <a:latin typeface="Menlo"/>
              </a:rPr>
              <a:t> enable 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688B"/>
                </a:solidFill>
                <a:effectLst/>
                <a:latin typeface="Menlo"/>
              </a:rPr>
              <a:t>$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688B"/>
                </a:solidFill>
                <a:effectLst/>
                <a:latin typeface="Menlo"/>
              </a:rPr>
              <a:t>sudo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688B"/>
                </a:solidFill>
                <a:effectLst/>
                <a:latin typeface="Menlo"/>
              </a:rPr>
              <a:t> </a:t>
            </a:r>
            <a:r>
              <a:rPr lang="fr-FR" altLang="fr-FR" sz="2400" dirty="0" err="1">
                <a:solidFill>
                  <a:srgbClr val="00688B"/>
                </a:solidFill>
                <a:latin typeface="Menlo"/>
              </a:rPr>
              <a:t>systemctl</a:t>
            </a:r>
            <a:r>
              <a:rPr lang="fr-FR" altLang="fr-FR" sz="2400" dirty="0">
                <a:solidFill>
                  <a:srgbClr val="00688B"/>
                </a:solidFill>
                <a:latin typeface="Menlo"/>
              </a:rPr>
              <a:t> </a:t>
            </a:r>
            <a:r>
              <a:rPr lang="fr-FR" altLang="fr-FR" sz="2400" dirty="0" err="1">
                <a:solidFill>
                  <a:srgbClr val="00688B"/>
                </a:solidFill>
                <a:latin typeface="Menlo"/>
              </a:rPr>
              <a:t>disable</a:t>
            </a:r>
            <a:r>
              <a:rPr lang="fr-FR" altLang="fr-FR" sz="2400" dirty="0">
                <a:solidFill>
                  <a:srgbClr val="00688B"/>
                </a:solidFill>
                <a:latin typeface="Menlo"/>
              </a:rPr>
              <a:t> 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00688B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17410959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525193" y="1926893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RUN Example of WebApp Container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05159-BE47-406E-86F9-8B0B654EFCE3}"/>
              </a:ext>
            </a:extLst>
          </p:cNvPr>
          <p:cNvSpPr txBox="1"/>
          <p:nvPr/>
        </p:nvSpPr>
        <p:spPr>
          <a:xfrm>
            <a:off x="2791926" y="3198167"/>
            <a:ext cx="800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docker run -d -p 80:8080 </a:t>
            </a:r>
            <a:r>
              <a:rPr lang="en-US" sz="2400" dirty="0" err="1"/>
              <a:t>tomcat:alpine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9524980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16F6E-2068-462C-831B-2F7FA9FE3604}"/>
              </a:ext>
            </a:extLst>
          </p:cNvPr>
          <p:cNvSpPr txBox="1"/>
          <p:nvPr/>
        </p:nvSpPr>
        <p:spPr>
          <a:xfrm>
            <a:off x="970671" y="1152789"/>
            <a:ext cx="9115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docker run ( lancer un </a:t>
            </a:r>
            <a:r>
              <a:rPr lang="en-US" sz="2800" dirty="0" err="1">
                <a:solidFill>
                  <a:schemeClr val="accent1"/>
                </a:solidFill>
              </a:rPr>
              <a:t>conteneur</a:t>
            </a:r>
            <a:r>
              <a:rPr lang="en-US" sz="2800" dirty="0">
                <a:solidFill>
                  <a:schemeClr val="accent1"/>
                </a:solidFill>
              </a:rPr>
              <a:t> ) : </a:t>
            </a:r>
          </a:p>
          <a:p>
            <a:r>
              <a:rPr lang="en-US" sz="2000" dirty="0" err="1"/>
              <a:t>Créer</a:t>
            </a:r>
            <a:r>
              <a:rPr lang="en-US" sz="2000" dirty="0"/>
              <a:t> un </a:t>
            </a:r>
            <a:r>
              <a:rPr lang="en-US" sz="2000" dirty="0" err="1"/>
              <a:t>conteneur</a:t>
            </a:r>
            <a:r>
              <a:rPr lang="en-US" sz="2000" dirty="0"/>
              <a:t> et le </a:t>
            </a:r>
            <a:r>
              <a:rPr lang="en-US" sz="2000" dirty="0" err="1"/>
              <a:t>démarrer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EF3078"/>
                </a:solidFill>
              </a:rPr>
              <a:t>Usage</a:t>
            </a:r>
            <a:r>
              <a:rPr lang="en-US" sz="2000" dirty="0"/>
              <a:t>:  </a:t>
            </a:r>
          </a:p>
          <a:p>
            <a:r>
              <a:rPr lang="fr-FR" sz="2000" i="1" dirty="0">
                <a:solidFill>
                  <a:schemeClr val="tx2"/>
                </a:solidFill>
              </a:rPr>
              <a:t>docker run [ options ] image [ arg0 arg1...]</a:t>
            </a:r>
          </a:p>
          <a:p>
            <a:endParaRPr lang="fr-FR" sz="2000" dirty="0"/>
          </a:p>
          <a:p>
            <a:r>
              <a:rPr lang="fr-FR" sz="2000" dirty="0">
                <a:solidFill>
                  <a:srgbClr val="EF3078"/>
                </a:solidFill>
              </a:rPr>
              <a:t>Options</a:t>
            </a:r>
            <a:r>
              <a:rPr lang="fr-FR" sz="2000" dirty="0"/>
              <a:t> :</a:t>
            </a:r>
            <a:endParaRPr lang="fr-FR" sz="2000" i="1" dirty="0">
              <a:solidFill>
                <a:schemeClr val="tx2"/>
              </a:solidFill>
            </a:endParaRPr>
          </a:p>
          <a:p>
            <a:r>
              <a:rPr lang="fr-FR" sz="2000" b="1" dirty="0">
                <a:solidFill>
                  <a:schemeClr val="tx2"/>
                </a:solidFill>
              </a:rPr>
              <a:t>-t </a:t>
            </a:r>
            <a:r>
              <a:rPr lang="fr-FR" sz="2000" dirty="0">
                <a:solidFill>
                  <a:schemeClr val="tx2"/>
                </a:solidFill>
              </a:rPr>
              <a:t>: afficher le pseudo-terminal TTY</a:t>
            </a:r>
          </a:p>
          <a:p>
            <a:r>
              <a:rPr lang="fr-FR" sz="2000" b="1" dirty="0">
                <a:solidFill>
                  <a:schemeClr val="tx2"/>
                </a:solidFill>
              </a:rPr>
              <a:t>-i </a:t>
            </a:r>
            <a:r>
              <a:rPr lang="fr-FR" sz="2000" dirty="0">
                <a:solidFill>
                  <a:schemeClr val="tx2"/>
                </a:solidFill>
              </a:rPr>
              <a:t>: interactif mode</a:t>
            </a:r>
          </a:p>
          <a:p>
            <a:r>
              <a:rPr lang="fr-FR" sz="2000" b="1" dirty="0">
                <a:solidFill>
                  <a:schemeClr val="tx2"/>
                </a:solidFill>
              </a:rPr>
              <a:t>-d </a:t>
            </a:r>
            <a:r>
              <a:rPr lang="fr-FR" sz="2000" dirty="0">
                <a:solidFill>
                  <a:schemeClr val="tx2"/>
                </a:solidFill>
              </a:rPr>
              <a:t>: lancer le conteneur en mode détaché</a:t>
            </a:r>
          </a:p>
          <a:p>
            <a:r>
              <a:rPr lang="fr-FR" sz="2000" b="1" dirty="0">
                <a:solidFill>
                  <a:schemeClr val="tx2"/>
                </a:solidFill>
              </a:rPr>
              <a:t>--</a:t>
            </a:r>
            <a:r>
              <a:rPr lang="fr-FR" sz="2000" b="1" dirty="0" err="1">
                <a:solidFill>
                  <a:schemeClr val="tx2"/>
                </a:solidFill>
              </a:rPr>
              <a:t>name</a:t>
            </a:r>
            <a:r>
              <a:rPr lang="fr-FR" sz="2000" b="1" dirty="0">
                <a:solidFill>
                  <a:schemeClr val="tx2"/>
                </a:solidFill>
              </a:rPr>
              <a:t> </a:t>
            </a:r>
            <a:r>
              <a:rPr lang="fr-FR" sz="2000" dirty="0">
                <a:solidFill>
                  <a:schemeClr val="tx2"/>
                </a:solidFill>
              </a:rPr>
              <a:t>: assigner un nom au conteneur</a:t>
            </a:r>
          </a:p>
          <a:p>
            <a:endParaRPr lang="fr-FR" sz="2000" dirty="0"/>
          </a:p>
          <a:p>
            <a:r>
              <a:rPr lang="fr-FR" sz="2000" dirty="0">
                <a:solidFill>
                  <a:srgbClr val="EF3078"/>
                </a:solidFill>
              </a:rPr>
              <a:t>Exemple</a:t>
            </a:r>
            <a:r>
              <a:rPr lang="fr-FR" sz="2000" dirty="0"/>
              <a:t> :</a:t>
            </a:r>
          </a:p>
          <a:p>
            <a:r>
              <a:rPr lang="en-US" sz="2000" dirty="0">
                <a:solidFill>
                  <a:schemeClr val="tx2"/>
                </a:solidFill>
              </a:rPr>
              <a:t>$ </a:t>
            </a:r>
            <a:r>
              <a:rPr lang="en-US" sz="2000" b="1" dirty="0">
                <a:solidFill>
                  <a:schemeClr val="tx2"/>
                </a:solidFill>
              </a:rPr>
              <a:t>docker run -d </a:t>
            </a:r>
            <a:r>
              <a:rPr lang="en-US" sz="2000" b="1" dirty="0" err="1">
                <a:solidFill>
                  <a:schemeClr val="tx2"/>
                </a:solidFill>
              </a:rPr>
              <a:t>nginx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fr-FR" sz="2000" dirty="0">
                <a:solidFill>
                  <a:schemeClr val="tx2"/>
                </a:solidFill>
              </a:rPr>
              <a:t>4cbdefb3d3e1331ccf7783b32b47774fefca426e03a2005d69549f3ff06b9306</a:t>
            </a:r>
          </a:p>
        </p:txBody>
      </p:sp>
    </p:spTree>
    <p:extLst>
      <p:ext uri="{BB962C8B-B14F-4D97-AF65-F5344CB8AC3E}">
        <p14:creationId xmlns:p14="http://schemas.microsoft.com/office/powerpoint/2010/main" val="261999870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CABF73-524A-47E0-86CB-6EED85C5F5D2}"/>
              </a:ext>
            </a:extLst>
          </p:cNvPr>
          <p:cNvSpPr/>
          <p:nvPr/>
        </p:nvSpPr>
        <p:spPr>
          <a:xfrm>
            <a:off x="1514621" y="1842868"/>
            <a:ext cx="828587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Inspecter le conteneur</a:t>
            </a:r>
          </a:p>
          <a:p>
            <a:endParaRPr lang="fr-FR" sz="2800" dirty="0">
              <a:solidFill>
                <a:schemeClr val="accent1"/>
              </a:solidFill>
            </a:endParaRPr>
          </a:p>
          <a:p>
            <a:r>
              <a:rPr lang="fr-FR" sz="2000" dirty="0">
                <a:solidFill>
                  <a:srgbClr val="EF3078"/>
                </a:solidFill>
              </a:rPr>
              <a:t>docker </a:t>
            </a:r>
            <a:r>
              <a:rPr lang="fr-FR" sz="2000" dirty="0" err="1">
                <a:solidFill>
                  <a:srgbClr val="EF3078"/>
                </a:solidFill>
              </a:rPr>
              <a:t>ps</a:t>
            </a:r>
            <a:r>
              <a:rPr lang="fr-FR" sz="2000" dirty="0">
                <a:solidFill>
                  <a:srgbClr val="EF3078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list</a:t>
            </a:r>
            <a:r>
              <a:rPr lang="fr-FR" sz="2000" dirty="0">
                <a:solidFill>
                  <a:schemeClr val="tx2"/>
                </a:solidFill>
              </a:rPr>
              <a:t> running containers</a:t>
            </a:r>
          </a:p>
          <a:p>
            <a:r>
              <a:rPr lang="en-US" sz="2000" dirty="0">
                <a:solidFill>
                  <a:srgbClr val="EF3078"/>
                </a:solidFill>
              </a:rPr>
              <a:t>docker </a:t>
            </a:r>
            <a:r>
              <a:rPr lang="en-US" sz="2000" dirty="0" err="1">
                <a:solidFill>
                  <a:srgbClr val="EF3078"/>
                </a:solidFill>
              </a:rPr>
              <a:t>ps</a:t>
            </a:r>
            <a:r>
              <a:rPr lang="en-US" sz="2000" dirty="0">
                <a:solidFill>
                  <a:srgbClr val="EF3078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-a list all containers</a:t>
            </a:r>
          </a:p>
          <a:p>
            <a:r>
              <a:rPr lang="en-US" sz="2000" dirty="0">
                <a:solidFill>
                  <a:srgbClr val="EF3078"/>
                </a:solidFill>
              </a:rPr>
              <a:t>docker logs </a:t>
            </a:r>
            <a:r>
              <a:rPr lang="en-US" sz="2000" dirty="0">
                <a:solidFill>
                  <a:schemeClr val="tx2"/>
                </a:solidFill>
              </a:rPr>
              <a:t>[ </a:t>
            </a:r>
            <a:r>
              <a:rPr lang="en-US" sz="2000" dirty="0">
                <a:solidFill>
                  <a:srgbClr val="00B050"/>
                </a:solidFill>
              </a:rPr>
              <a:t>-f </a:t>
            </a:r>
            <a:r>
              <a:rPr lang="en-US" sz="2000" dirty="0">
                <a:solidFill>
                  <a:schemeClr val="tx2"/>
                </a:solidFill>
              </a:rPr>
              <a:t>] show the container output </a:t>
            </a:r>
            <a:r>
              <a:rPr lang="fr-FR" sz="2000" dirty="0">
                <a:solidFill>
                  <a:schemeClr val="tx2"/>
                </a:solidFill>
              </a:rPr>
              <a:t>(</a:t>
            </a:r>
            <a:r>
              <a:rPr lang="fr-FR" sz="2000" dirty="0" err="1">
                <a:solidFill>
                  <a:schemeClr val="tx2"/>
                </a:solidFill>
              </a:rPr>
              <a:t>stdout+stderr</a:t>
            </a:r>
            <a:r>
              <a:rPr lang="fr-FR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EF3078"/>
                </a:solidFill>
              </a:rPr>
              <a:t>docker top </a:t>
            </a:r>
            <a:r>
              <a:rPr lang="en-US" sz="2000" dirty="0">
                <a:solidFill>
                  <a:schemeClr val="tx2"/>
                </a:solidFill>
              </a:rPr>
              <a:t>list the processes running </a:t>
            </a:r>
            <a:r>
              <a:rPr lang="fr-FR" sz="2000" dirty="0" err="1">
                <a:solidFill>
                  <a:schemeClr val="tx2"/>
                </a:solidFill>
              </a:rPr>
              <a:t>inside</a:t>
            </a:r>
            <a:r>
              <a:rPr lang="fr-FR" sz="2000" dirty="0">
                <a:solidFill>
                  <a:schemeClr val="tx2"/>
                </a:solidFill>
              </a:rPr>
              <a:t> the containers</a:t>
            </a:r>
          </a:p>
          <a:p>
            <a:r>
              <a:rPr lang="en-US" sz="2000" dirty="0">
                <a:solidFill>
                  <a:srgbClr val="EF3078"/>
                </a:solidFill>
              </a:rPr>
              <a:t>docker stats </a:t>
            </a:r>
            <a:r>
              <a:rPr lang="en-US" sz="2000" dirty="0">
                <a:solidFill>
                  <a:schemeClr val="tx2"/>
                </a:solidFill>
              </a:rPr>
              <a:t>display live usage statistics7</a:t>
            </a:r>
          </a:p>
          <a:p>
            <a:r>
              <a:rPr lang="fr-FR" sz="2000" dirty="0">
                <a:solidFill>
                  <a:srgbClr val="EF3078"/>
                </a:solidFill>
              </a:rPr>
              <a:t>docker port </a:t>
            </a:r>
            <a:r>
              <a:rPr lang="fr-FR" sz="2000" dirty="0" err="1">
                <a:solidFill>
                  <a:schemeClr val="tx2"/>
                </a:solidFill>
              </a:rPr>
              <a:t>list</a:t>
            </a:r>
            <a:r>
              <a:rPr lang="fr-FR" sz="2000" dirty="0">
                <a:solidFill>
                  <a:schemeClr val="tx2"/>
                </a:solidFill>
              </a:rPr>
              <a:t> port </a:t>
            </a:r>
            <a:r>
              <a:rPr lang="fr-FR" sz="2000" dirty="0" err="1">
                <a:solidFill>
                  <a:schemeClr val="tx2"/>
                </a:solidFill>
              </a:rPr>
              <a:t>mappings</a:t>
            </a:r>
            <a:endParaRPr lang="fr-FR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rgbClr val="EF3078"/>
                </a:solidFill>
              </a:rPr>
              <a:t>docker inspect </a:t>
            </a:r>
            <a:r>
              <a:rPr lang="en-US" sz="2000" dirty="0">
                <a:solidFill>
                  <a:schemeClr val="tx2"/>
                </a:solidFill>
              </a:rPr>
              <a:t>show low-level </a:t>
            </a:r>
            <a:r>
              <a:rPr lang="en-US" sz="2000" dirty="0" err="1">
                <a:solidFill>
                  <a:schemeClr val="tx2"/>
                </a:solidFill>
              </a:rPr>
              <a:t>infos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fr-FR" sz="2000" dirty="0">
                <a:solidFill>
                  <a:schemeClr val="tx2"/>
                </a:solidFill>
              </a:rPr>
              <a:t>(in </a:t>
            </a:r>
            <a:r>
              <a:rPr lang="fr-FR" sz="2000" dirty="0" err="1">
                <a:solidFill>
                  <a:schemeClr val="tx2"/>
                </a:solidFill>
              </a:rPr>
              <a:t>json</a:t>
            </a:r>
            <a:r>
              <a:rPr lang="fr-FR" sz="2000" dirty="0">
                <a:solidFill>
                  <a:schemeClr val="tx2"/>
                </a:solidFill>
              </a:rPr>
              <a:t> format)</a:t>
            </a:r>
          </a:p>
          <a:p>
            <a:endParaRPr lang="fr-FR" dirty="0">
              <a:solidFill>
                <a:srgbClr val="000000"/>
              </a:solidFill>
              <a:latin typeface="LMSans10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LMSans9-Regular"/>
              </a:rPr>
              <a:t>with </a:t>
            </a:r>
            <a:r>
              <a:rPr lang="en-US" sz="1200" dirty="0">
                <a:solidFill>
                  <a:srgbClr val="006400"/>
                </a:solidFill>
                <a:latin typeface="LMMono9-Regular"/>
              </a:rPr>
              <a:t>-f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LMMono9-Regular"/>
              </a:rPr>
              <a:t>docker logs 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follows the output (`a la </a:t>
            </a:r>
            <a:r>
              <a:rPr lang="en-US" sz="1200" dirty="0">
                <a:solidFill>
                  <a:srgbClr val="006400"/>
                </a:solidFill>
                <a:latin typeface="LMMono9-Regular"/>
              </a:rPr>
              <a:t>tail -f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)</a:t>
            </a:r>
          </a:p>
          <a:p>
            <a:r>
              <a:rPr lang="en-US" sz="1200" dirty="0">
                <a:solidFill>
                  <a:srgbClr val="006400"/>
                </a:solidFill>
                <a:latin typeface="LMMono9-Regular"/>
              </a:rPr>
              <a:t>docker top 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is the equivalent of the </a:t>
            </a:r>
            <a:r>
              <a:rPr lang="en-US" sz="1200" dirty="0" err="1">
                <a:solidFill>
                  <a:srgbClr val="006400"/>
                </a:solidFill>
                <a:latin typeface="LMMono9-Regular"/>
              </a:rPr>
              <a:t>ps</a:t>
            </a:r>
            <a:r>
              <a:rPr lang="en-US" sz="1200" dirty="0">
                <a:solidFill>
                  <a:srgbClr val="006400"/>
                </a:solidFill>
                <a:latin typeface="LMMono9-Regula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command in </a:t>
            </a:r>
            <a:r>
              <a:rPr lang="en-US" sz="1200" dirty="0" err="1">
                <a:solidFill>
                  <a:srgbClr val="000000"/>
                </a:solidFill>
                <a:latin typeface="LMSans9-Regular"/>
              </a:rPr>
              <a:t>unix</a:t>
            </a:r>
            <a:endParaRPr lang="en-US" sz="1200" dirty="0">
              <a:solidFill>
                <a:srgbClr val="000000"/>
              </a:solidFill>
              <a:latin typeface="LMSans9-Regular"/>
            </a:endParaRPr>
          </a:p>
          <a:p>
            <a:r>
              <a:rPr lang="en-US" sz="1200" dirty="0">
                <a:solidFill>
                  <a:srgbClr val="006400"/>
                </a:solidFill>
                <a:latin typeface="LMMono9-Regular"/>
              </a:rPr>
              <a:t>docker stats 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is the equivalent of the </a:t>
            </a:r>
            <a:r>
              <a:rPr lang="en-US" sz="1200" dirty="0">
                <a:solidFill>
                  <a:srgbClr val="006400"/>
                </a:solidFill>
                <a:latin typeface="LMMono9-Regular"/>
              </a:rPr>
              <a:t>top </a:t>
            </a:r>
            <a:r>
              <a:rPr lang="en-US" sz="1200" dirty="0">
                <a:solidFill>
                  <a:srgbClr val="000000"/>
                </a:solidFill>
                <a:latin typeface="LMSans9-Regular"/>
              </a:rPr>
              <a:t>command in </a:t>
            </a:r>
            <a:r>
              <a:rPr lang="en-US" sz="1200" dirty="0" err="1">
                <a:solidFill>
                  <a:srgbClr val="000000"/>
                </a:solidFill>
                <a:latin typeface="LMSans9-Regular"/>
              </a:rPr>
              <a:t>unix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0436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CABF73-524A-47E0-86CB-6EED85C5F5D2}"/>
              </a:ext>
            </a:extLst>
          </p:cNvPr>
          <p:cNvSpPr/>
          <p:nvPr/>
        </p:nvSpPr>
        <p:spPr>
          <a:xfrm>
            <a:off x="1514621" y="1842868"/>
            <a:ext cx="828587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Exemple docker </a:t>
            </a:r>
            <a:r>
              <a:rPr lang="fr-FR" sz="2800" dirty="0" err="1">
                <a:solidFill>
                  <a:schemeClr val="accent1"/>
                </a:solidFill>
              </a:rPr>
              <a:t>inspect</a:t>
            </a:r>
            <a:r>
              <a:rPr lang="fr-FR" sz="2800" dirty="0">
                <a:solidFill>
                  <a:schemeClr val="accent1"/>
                </a:solidFill>
              </a:rPr>
              <a:t> :</a:t>
            </a:r>
          </a:p>
          <a:p>
            <a:endParaRPr lang="fr-FR" sz="2800" dirty="0">
              <a:solidFill>
                <a:schemeClr val="accent1"/>
              </a:solidFill>
            </a:endParaRPr>
          </a:p>
          <a:p>
            <a:r>
              <a:rPr lang="fr-FR" sz="2000" dirty="0" err="1">
                <a:solidFill>
                  <a:srgbClr val="00B050"/>
                </a:solidFill>
              </a:rPr>
              <a:t>Get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err="1">
                <a:solidFill>
                  <a:srgbClr val="00B050"/>
                </a:solidFill>
              </a:rPr>
              <a:t>ip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err="1">
                <a:solidFill>
                  <a:srgbClr val="00B050"/>
                </a:solidFill>
              </a:rPr>
              <a:t>adress</a:t>
            </a:r>
            <a:r>
              <a:rPr lang="fr-FR" sz="2000" dirty="0">
                <a:solidFill>
                  <a:srgbClr val="00B050"/>
                </a:solidFill>
              </a:rPr>
              <a:t> of a container (utilisant les filtres format JSON) :</a:t>
            </a:r>
          </a:p>
          <a:p>
            <a:endParaRPr lang="fr-FR" sz="2000" dirty="0">
              <a:solidFill>
                <a:srgbClr val="00B050"/>
              </a:solidFill>
            </a:endParaRPr>
          </a:p>
          <a:p>
            <a:r>
              <a:rPr lang="fr-FR" sz="2000" dirty="0">
                <a:solidFill>
                  <a:srgbClr val="EF3078"/>
                </a:solidFill>
              </a:rPr>
              <a:t>docker </a:t>
            </a:r>
            <a:r>
              <a:rPr lang="fr-FR" sz="2000" dirty="0" err="1">
                <a:solidFill>
                  <a:srgbClr val="EF3078"/>
                </a:solidFill>
              </a:rPr>
              <a:t>inspect</a:t>
            </a:r>
            <a:r>
              <a:rPr lang="fr-FR" sz="2000" dirty="0">
                <a:solidFill>
                  <a:srgbClr val="EF3078"/>
                </a:solidFill>
              </a:rPr>
              <a:t> 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--format '{{ .</a:t>
            </a:r>
            <a:r>
              <a:rPr lang="fr-FR" sz="2000" dirty="0" err="1">
                <a:solidFill>
                  <a:schemeClr val="tx2">
                    <a:lumMod val="75000"/>
                  </a:schemeClr>
                </a:solidFill>
              </a:rPr>
              <a:t>NetworkSettings.IPAddress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 }}’ &lt;</a:t>
            </a:r>
            <a:r>
              <a:rPr lang="fr-FR" sz="2000" dirty="0" err="1">
                <a:solidFill>
                  <a:schemeClr val="tx2">
                    <a:lumMod val="75000"/>
                  </a:schemeClr>
                </a:solidFill>
              </a:rPr>
              <a:t>container_name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tx2">
                    <a:lumMod val="75000"/>
                  </a:schemeClr>
                </a:solidFill>
              </a:rPr>
              <a:t>Online </a:t>
            </a:r>
            <a:r>
              <a:rPr lang="fr-FR" sz="1600" dirty="0" err="1">
                <a:solidFill>
                  <a:schemeClr val="tx2">
                    <a:lumMod val="75000"/>
                  </a:schemeClr>
                </a:solidFill>
              </a:rPr>
              <a:t>tool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</a:rPr>
              <a:t>  to </a:t>
            </a:r>
            <a:r>
              <a:rPr lang="fr-FR" sz="1600" dirty="0" err="1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</a:rPr>
              <a:t> the JSON Path :</a:t>
            </a:r>
            <a:br>
              <a:rPr lang="fr-FR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16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https://www.convertjson.com/json-path-list.htm</a:t>
            </a:r>
            <a:endParaRPr lang="fr-FR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3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16F6E-2068-462C-831B-2F7FA9FE3604}"/>
              </a:ext>
            </a:extLst>
          </p:cNvPr>
          <p:cNvSpPr txBox="1"/>
          <p:nvPr/>
        </p:nvSpPr>
        <p:spPr>
          <a:xfrm>
            <a:off x="970671" y="1152789"/>
            <a:ext cx="911586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docker pull &lt;image&gt; ( </a:t>
            </a:r>
            <a:r>
              <a:rPr lang="en-US" sz="2800" dirty="0" err="1">
                <a:solidFill>
                  <a:schemeClr val="accent1"/>
                </a:solidFill>
              </a:rPr>
              <a:t>telecharger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une</a:t>
            </a:r>
            <a:r>
              <a:rPr lang="en-US" sz="2800" dirty="0">
                <a:solidFill>
                  <a:schemeClr val="accent1"/>
                </a:solidFill>
              </a:rPr>
              <a:t> image) : </a:t>
            </a:r>
          </a:p>
          <a:p>
            <a:endParaRPr lang="en-US" sz="2000" dirty="0"/>
          </a:p>
          <a:p>
            <a:endParaRPr lang="fr-FR" sz="2000" dirty="0">
              <a:solidFill>
                <a:srgbClr val="EF3078"/>
              </a:solidFill>
            </a:endParaRPr>
          </a:p>
          <a:p>
            <a:r>
              <a:rPr lang="fr-FR" sz="2000" dirty="0">
                <a:solidFill>
                  <a:srgbClr val="EF3078"/>
                </a:solidFill>
              </a:rPr>
              <a:t>Exemple</a:t>
            </a:r>
            <a:r>
              <a:rPr lang="fr-FR" sz="2000" dirty="0"/>
              <a:t> :</a:t>
            </a:r>
          </a:p>
          <a:p>
            <a:r>
              <a:rPr lang="fr-FR" sz="2000" dirty="0"/>
              <a:t>$ docker pull </a:t>
            </a:r>
            <a:r>
              <a:rPr lang="fr-FR" sz="2000" dirty="0" err="1"/>
              <a:t>tomcat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default tag: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latest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latest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Pulling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fdd5d7827f33: Pull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a3ed95caeb02: Pull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complete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Digest: sha256:e7d38b3517548a1c71e41bffe9c8ae6d6d29546ce46bf62159837aad072c90aa</a:t>
            </a:r>
          </a:p>
          <a:p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Downloaded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newer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image for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tomcat:latest</a:t>
            </a:r>
            <a:endParaRPr lang="fr-FR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733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C4075F-7D58-4135-896B-7490C9C59AF5}"/>
              </a:ext>
            </a:extLst>
          </p:cNvPr>
          <p:cNvSpPr/>
          <p:nvPr/>
        </p:nvSpPr>
        <p:spPr>
          <a:xfrm>
            <a:off x="1146516" y="576394"/>
            <a:ext cx="10489810" cy="375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DEVOPS, </a:t>
            </a:r>
            <a:r>
              <a:rPr lang="en-US" sz="3600" dirty="0" err="1">
                <a:solidFill>
                  <a:srgbClr val="03A1A4"/>
                </a:solidFill>
                <a:latin typeface="Tw Cen MT" panose="020B0602020104020603" pitchFamily="34" charset="0"/>
              </a:rPr>
              <a:t>c’est</a:t>
            </a: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quoi ?</a:t>
            </a:r>
          </a:p>
          <a:p>
            <a:pPr>
              <a:spcAft>
                <a:spcPts val="750"/>
              </a:spcAft>
            </a:pPr>
            <a:endParaRPr lang="en-US" sz="3600" b="1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2"/>
                </a:solidFill>
                <a:latin typeface="Calibri" panose="020F0502020204030204" pitchFamily="34" charset="0"/>
              </a:rPr>
              <a:t>Ensemble de méthodes et outils servant à</a:t>
            </a:r>
            <a:r>
              <a:rPr lang="fr-FR" sz="3600" b="1" dirty="0">
                <a:solidFill>
                  <a:schemeClr val="tx2"/>
                </a:solidFill>
                <a:latin typeface="Calibri" panose="020F0502020204030204" pitchFamily="34" charset="0"/>
              </a:rPr>
              <a:t> automatiser les intégrations et déploiements continus.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CI/CD (</a:t>
            </a:r>
            <a:r>
              <a:rPr lang="fr-FR" sz="28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continuous</a:t>
            </a:r>
            <a:r>
              <a:rPr lang="fr-FR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sz="28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intergration</a:t>
            </a:r>
            <a:r>
              <a:rPr lang="fr-FR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/</a:t>
            </a:r>
            <a:r>
              <a:rPr lang="fr-FR" sz="28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continuous</a:t>
            </a:r>
            <a:r>
              <a:rPr lang="fr-FR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sz="28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Deployment</a:t>
            </a:r>
            <a:r>
              <a:rPr lang="fr-FR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7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16F6E-2068-462C-831B-2F7FA9FE3604}"/>
              </a:ext>
            </a:extLst>
          </p:cNvPr>
          <p:cNvSpPr txBox="1"/>
          <p:nvPr/>
        </p:nvSpPr>
        <p:spPr>
          <a:xfrm>
            <a:off x="970671" y="1152789"/>
            <a:ext cx="911586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docker images ( lister les images </a:t>
            </a:r>
            <a:r>
              <a:rPr lang="en-US" sz="2800" dirty="0" err="1">
                <a:solidFill>
                  <a:schemeClr val="accent1"/>
                </a:solidFill>
              </a:rPr>
              <a:t>téléchargées</a:t>
            </a:r>
            <a:r>
              <a:rPr lang="en-US" sz="2800" dirty="0">
                <a:solidFill>
                  <a:schemeClr val="accent1"/>
                </a:solidFill>
              </a:rPr>
              <a:t>) :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EF3078"/>
                </a:solidFill>
              </a:rPr>
              <a:t>Usage</a:t>
            </a:r>
            <a:r>
              <a:rPr lang="en-US" sz="2000" dirty="0"/>
              <a:t>:  </a:t>
            </a:r>
          </a:p>
          <a:p>
            <a:r>
              <a:rPr lang="fr-FR" sz="2000" i="1" dirty="0">
                <a:solidFill>
                  <a:schemeClr val="tx2"/>
                </a:solidFill>
              </a:rPr>
              <a:t>docker images [OPTIONS] [REPOSITORY[:TAG]]</a:t>
            </a:r>
          </a:p>
          <a:p>
            <a:endParaRPr lang="fr-FR" sz="2000" dirty="0">
              <a:solidFill>
                <a:srgbClr val="EF3078"/>
              </a:solidFill>
            </a:endParaRPr>
          </a:p>
          <a:p>
            <a:r>
              <a:rPr lang="fr-FR" sz="2000" dirty="0">
                <a:solidFill>
                  <a:srgbClr val="EF3078"/>
                </a:solidFill>
              </a:rPr>
              <a:t>Exemple</a:t>
            </a:r>
            <a:r>
              <a:rPr lang="fr-FR" sz="2000" dirty="0"/>
              <a:t> :</a:t>
            </a:r>
          </a:p>
          <a:p>
            <a:r>
              <a:rPr lang="fr-FR" sz="2000" dirty="0"/>
              <a:t>$ </a:t>
            </a:r>
            <a:r>
              <a:rPr lang="fr-FR" sz="2000" i="1" dirty="0">
                <a:solidFill>
                  <a:schemeClr val="tx2"/>
                </a:solidFill>
              </a:rPr>
              <a:t>docker images</a:t>
            </a:r>
          </a:p>
          <a:p>
            <a:endParaRPr lang="fr-FR" sz="2000" i="1" dirty="0">
              <a:solidFill>
                <a:schemeClr val="tx2"/>
              </a:solidFill>
            </a:endParaRPr>
          </a:p>
          <a:p>
            <a:r>
              <a:rPr lang="fr-FR" sz="2000" i="1" dirty="0">
                <a:solidFill>
                  <a:schemeClr val="tx2"/>
                </a:solidFill>
              </a:rPr>
              <a:t>REPOSITORY          TAG                 IMAGE ID            CREATED             SIZE</a:t>
            </a:r>
          </a:p>
          <a:p>
            <a:r>
              <a:rPr lang="fr-FR" sz="2000" i="1" dirty="0" err="1">
                <a:solidFill>
                  <a:schemeClr val="tx2"/>
                </a:solidFill>
              </a:rPr>
              <a:t>busybox</a:t>
            </a:r>
            <a:r>
              <a:rPr lang="fr-FR" sz="2000" i="1" dirty="0">
                <a:solidFill>
                  <a:schemeClr val="tx2"/>
                </a:solidFill>
              </a:rPr>
              <a:t>             </a:t>
            </a:r>
            <a:r>
              <a:rPr lang="fr-FR" sz="2000" i="1" dirty="0" err="1">
                <a:solidFill>
                  <a:schemeClr val="tx2"/>
                </a:solidFill>
              </a:rPr>
              <a:t>latest</a:t>
            </a:r>
            <a:r>
              <a:rPr lang="fr-FR" sz="2000" i="1" dirty="0">
                <a:solidFill>
                  <a:schemeClr val="tx2"/>
                </a:solidFill>
              </a:rPr>
              <a:t>              e02e811dd08f        5 </a:t>
            </a:r>
            <a:r>
              <a:rPr lang="fr-FR" sz="2000" i="1" dirty="0" err="1">
                <a:solidFill>
                  <a:schemeClr val="tx2"/>
                </a:solidFill>
              </a:rPr>
              <a:t>weeks</a:t>
            </a:r>
            <a:r>
              <a:rPr lang="fr-FR" sz="2000" i="1" dirty="0">
                <a:solidFill>
                  <a:schemeClr val="tx2"/>
                </a:solidFill>
              </a:rPr>
              <a:t> </a:t>
            </a:r>
            <a:r>
              <a:rPr lang="fr-FR" sz="2000" i="1" dirty="0" err="1">
                <a:solidFill>
                  <a:schemeClr val="tx2"/>
                </a:solidFill>
              </a:rPr>
              <a:t>ago</a:t>
            </a:r>
            <a:r>
              <a:rPr lang="fr-FR" sz="2000" i="1" dirty="0">
                <a:solidFill>
                  <a:schemeClr val="tx2"/>
                </a:solidFill>
              </a:rPr>
              <a:t>         1.09 MB</a:t>
            </a:r>
          </a:p>
          <a:p>
            <a:r>
              <a:rPr lang="fr-FR" sz="2000" i="1" dirty="0" err="1">
                <a:solidFill>
                  <a:schemeClr val="tx2"/>
                </a:solidFill>
              </a:rPr>
              <a:t>busybox</a:t>
            </a:r>
            <a:r>
              <a:rPr lang="fr-FR" sz="2000" i="1" dirty="0">
                <a:solidFill>
                  <a:schemeClr val="tx2"/>
                </a:solidFill>
              </a:rPr>
              <a:t>             </a:t>
            </a:r>
            <a:r>
              <a:rPr lang="fr-FR" sz="2000" i="1" dirty="0" err="1">
                <a:solidFill>
                  <a:schemeClr val="tx2"/>
                </a:solidFill>
              </a:rPr>
              <a:t>uclibc</a:t>
            </a:r>
            <a:r>
              <a:rPr lang="fr-FR" sz="2000" i="1" dirty="0">
                <a:solidFill>
                  <a:schemeClr val="tx2"/>
                </a:solidFill>
              </a:rPr>
              <a:t>              e02e811dd08f        5 </a:t>
            </a:r>
            <a:r>
              <a:rPr lang="fr-FR" sz="2000" i="1" dirty="0" err="1">
                <a:solidFill>
                  <a:schemeClr val="tx2"/>
                </a:solidFill>
              </a:rPr>
              <a:t>weeks</a:t>
            </a:r>
            <a:r>
              <a:rPr lang="fr-FR" sz="2000" i="1" dirty="0">
                <a:solidFill>
                  <a:schemeClr val="tx2"/>
                </a:solidFill>
              </a:rPr>
              <a:t> </a:t>
            </a:r>
            <a:r>
              <a:rPr lang="fr-FR" sz="2000" i="1" dirty="0" err="1">
                <a:solidFill>
                  <a:schemeClr val="tx2"/>
                </a:solidFill>
              </a:rPr>
              <a:t>ago</a:t>
            </a:r>
            <a:r>
              <a:rPr lang="fr-FR" sz="2000" i="1" dirty="0">
                <a:solidFill>
                  <a:schemeClr val="tx2"/>
                </a:solidFill>
              </a:rPr>
              <a:t>         1.09 MB</a:t>
            </a:r>
          </a:p>
          <a:p>
            <a:r>
              <a:rPr lang="fr-FR" sz="2000" i="1" dirty="0" err="1">
                <a:solidFill>
                  <a:schemeClr val="tx2"/>
                </a:solidFill>
              </a:rPr>
              <a:t>busybox</a:t>
            </a:r>
            <a:r>
              <a:rPr lang="fr-FR" sz="2000" i="1" dirty="0">
                <a:solidFill>
                  <a:schemeClr val="tx2"/>
                </a:solidFill>
              </a:rPr>
              <a:t>             </a:t>
            </a:r>
            <a:r>
              <a:rPr lang="fr-FR" sz="2000" i="1" dirty="0" err="1">
                <a:solidFill>
                  <a:schemeClr val="tx2"/>
                </a:solidFill>
              </a:rPr>
              <a:t>musl</a:t>
            </a:r>
            <a:r>
              <a:rPr lang="fr-FR" sz="2000" i="1" dirty="0">
                <a:solidFill>
                  <a:schemeClr val="tx2"/>
                </a:solidFill>
              </a:rPr>
              <a:t>                733eb3059dce        5 </a:t>
            </a:r>
            <a:r>
              <a:rPr lang="fr-FR" sz="2000" i="1" dirty="0" err="1">
                <a:solidFill>
                  <a:schemeClr val="tx2"/>
                </a:solidFill>
              </a:rPr>
              <a:t>weeks</a:t>
            </a:r>
            <a:r>
              <a:rPr lang="fr-FR" sz="2000" i="1" dirty="0">
                <a:solidFill>
                  <a:schemeClr val="tx2"/>
                </a:solidFill>
              </a:rPr>
              <a:t> </a:t>
            </a:r>
            <a:r>
              <a:rPr lang="fr-FR" sz="2000" i="1" dirty="0" err="1">
                <a:solidFill>
                  <a:schemeClr val="tx2"/>
                </a:solidFill>
              </a:rPr>
              <a:t>ago</a:t>
            </a:r>
            <a:r>
              <a:rPr lang="fr-FR" sz="2000" i="1" dirty="0">
                <a:solidFill>
                  <a:schemeClr val="tx2"/>
                </a:solidFill>
              </a:rPr>
              <a:t>         1.21 MB</a:t>
            </a:r>
          </a:p>
          <a:p>
            <a:r>
              <a:rPr lang="fr-FR" sz="2000" i="1" dirty="0" err="1">
                <a:solidFill>
                  <a:schemeClr val="tx2"/>
                </a:solidFill>
              </a:rPr>
              <a:t>busybox</a:t>
            </a:r>
            <a:r>
              <a:rPr lang="fr-FR" sz="2000" i="1" dirty="0">
                <a:solidFill>
                  <a:schemeClr val="tx2"/>
                </a:solidFill>
              </a:rPr>
              <a:t>             </a:t>
            </a:r>
            <a:r>
              <a:rPr lang="fr-FR" sz="2000" i="1" dirty="0" err="1">
                <a:solidFill>
                  <a:schemeClr val="tx2"/>
                </a:solidFill>
              </a:rPr>
              <a:t>glibc</a:t>
            </a:r>
            <a:r>
              <a:rPr lang="fr-FR" sz="2000" i="1" dirty="0">
                <a:solidFill>
                  <a:schemeClr val="tx2"/>
                </a:solidFill>
              </a:rPr>
              <a:t>               21c16b6787c6        5 </a:t>
            </a:r>
            <a:r>
              <a:rPr lang="fr-FR" sz="2000" i="1" dirty="0" err="1">
                <a:solidFill>
                  <a:schemeClr val="tx2"/>
                </a:solidFill>
              </a:rPr>
              <a:t>weeks</a:t>
            </a:r>
            <a:r>
              <a:rPr lang="fr-FR" sz="2000" i="1" dirty="0">
                <a:solidFill>
                  <a:schemeClr val="tx2"/>
                </a:solidFill>
              </a:rPr>
              <a:t> </a:t>
            </a:r>
            <a:r>
              <a:rPr lang="fr-FR" sz="2000" i="1" dirty="0" err="1">
                <a:solidFill>
                  <a:schemeClr val="tx2"/>
                </a:solidFill>
              </a:rPr>
              <a:t>ago</a:t>
            </a:r>
            <a:r>
              <a:rPr lang="fr-FR" sz="2000" i="1" dirty="0">
                <a:solidFill>
                  <a:schemeClr val="tx2"/>
                </a:solidFill>
              </a:rPr>
              <a:t>         4.19 MB</a:t>
            </a:r>
          </a:p>
        </p:txBody>
      </p:sp>
    </p:spTree>
    <p:extLst>
      <p:ext uri="{BB962C8B-B14F-4D97-AF65-F5344CB8AC3E}">
        <p14:creationId xmlns:p14="http://schemas.microsoft.com/office/powerpoint/2010/main" val="23118068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16F6E-2068-462C-831B-2F7FA9FE3604}"/>
              </a:ext>
            </a:extLst>
          </p:cNvPr>
          <p:cNvSpPr txBox="1"/>
          <p:nvPr/>
        </p:nvSpPr>
        <p:spPr>
          <a:xfrm>
            <a:off x="970671" y="1152789"/>
            <a:ext cx="91158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docker exec ( executer </a:t>
            </a:r>
            <a:r>
              <a:rPr lang="en-US" sz="2800" dirty="0" err="1">
                <a:solidFill>
                  <a:schemeClr val="accent1"/>
                </a:solidFill>
              </a:rPr>
              <a:t>une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commande</a:t>
            </a:r>
            <a:r>
              <a:rPr lang="en-US" sz="2800" dirty="0">
                <a:solidFill>
                  <a:schemeClr val="accent1"/>
                </a:solidFill>
              </a:rPr>
              <a:t> dans le </a:t>
            </a:r>
            <a:r>
              <a:rPr lang="en-US" sz="2800" dirty="0" err="1">
                <a:solidFill>
                  <a:schemeClr val="accent1"/>
                </a:solidFill>
              </a:rPr>
              <a:t>conteneur</a:t>
            </a:r>
            <a:r>
              <a:rPr lang="en-US" sz="2800" dirty="0">
                <a:solidFill>
                  <a:schemeClr val="accent1"/>
                </a:solidFill>
              </a:rPr>
              <a:t>) :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EF3078"/>
                </a:solidFill>
              </a:rPr>
              <a:t>Usage</a:t>
            </a:r>
            <a:r>
              <a:rPr lang="en-US" sz="2000" dirty="0"/>
              <a:t>:  </a:t>
            </a:r>
          </a:p>
          <a:p>
            <a:r>
              <a:rPr lang="fr-FR" sz="2000" i="1" dirty="0">
                <a:solidFill>
                  <a:schemeClr val="tx2"/>
                </a:solidFill>
              </a:rPr>
              <a:t>docker </a:t>
            </a:r>
            <a:r>
              <a:rPr lang="fr-FR" sz="2000" i="1" dirty="0" err="1">
                <a:solidFill>
                  <a:schemeClr val="tx2"/>
                </a:solidFill>
              </a:rPr>
              <a:t>exec</a:t>
            </a:r>
            <a:r>
              <a:rPr lang="fr-FR" sz="2000" i="1" dirty="0">
                <a:solidFill>
                  <a:schemeClr val="tx2"/>
                </a:solidFill>
              </a:rPr>
              <a:t> [OPTIONS] CONTAINER COMMAND [ARG...]</a:t>
            </a:r>
          </a:p>
          <a:p>
            <a:endParaRPr lang="fr-FR" sz="2000" dirty="0"/>
          </a:p>
          <a:p>
            <a:r>
              <a:rPr lang="fr-FR" sz="2000" dirty="0">
                <a:solidFill>
                  <a:srgbClr val="EF3078"/>
                </a:solidFill>
              </a:rPr>
              <a:t>Options</a:t>
            </a:r>
            <a:r>
              <a:rPr lang="fr-FR" sz="2000" dirty="0"/>
              <a:t> :</a:t>
            </a:r>
            <a:endParaRPr lang="fr-FR" sz="2000" i="1" dirty="0">
              <a:solidFill>
                <a:schemeClr val="tx2"/>
              </a:solidFill>
            </a:endParaRPr>
          </a:p>
          <a:p>
            <a:r>
              <a:rPr lang="fr-FR" sz="2000" b="1" dirty="0">
                <a:solidFill>
                  <a:schemeClr val="tx2"/>
                </a:solidFill>
              </a:rPr>
              <a:t>-t </a:t>
            </a:r>
            <a:r>
              <a:rPr lang="fr-FR" sz="2000" dirty="0">
                <a:solidFill>
                  <a:schemeClr val="tx2"/>
                </a:solidFill>
              </a:rPr>
              <a:t>: afficher le pseudo-terminal TTY</a:t>
            </a:r>
          </a:p>
          <a:p>
            <a:r>
              <a:rPr lang="fr-FR" sz="2000" b="1" dirty="0">
                <a:solidFill>
                  <a:schemeClr val="tx2"/>
                </a:solidFill>
              </a:rPr>
              <a:t>-i </a:t>
            </a:r>
            <a:r>
              <a:rPr lang="fr-FR" sz="2000" dirty="0">
                <a:solidFill>
                  <a:schemeClr val="tx2"/>
                </a:solidFill>
              </a:rPr>
              <a:t>: interactif mode</a:t>
            </a:r>
          </a:p>
          <a:p>
            <a:endParaRPr lang="fr-FR" sz="2000" dirty="0"/>
          </a:p>
          <a:p>
            <a:r>
              <a:rPr lang="fr-FR" sz="2000" dirty="0">
                <a:solidFill>
                  <a:srgbClr val="EF3078"/>
                </a:solidFill>
              </a:rPr>
              <a:t>Exemple</a:t>
            </a:r>
            <a:r>
              <a:rPr lang="fr-FR" sz="2000" dirty="0"/>
              <a:t> :</a:t>
            </a:r>
          </a:p>
          <a:p>
            <a:r>
              <a:rPr lang="en-US" sz="2000" dirty="0">
                <a:solidFill>
                  <a:schemeClr val="tx2"/>
                </a:solidFill>
              </a:rPr>
              <a:t>$ </a:t>
            </a:r>
            <a:r>
              <a:rPr lang="en-US" sz="2000" b="1" dirty="0">
                <a:solidFill>
                  <a:schemeClr val="tx2"/>
                </a:solidFill>
              </a:rPr>
              <a:t>docker  exec  -it  my_container1  cat /</a:t>
            </a:r>
            <a:r>
              <a:rPr lang="en-US" sz="2000" b="1" dirty="0" err="1">
                <a:solidFill>
                  <a:schemeClr val="tx2"/>
                </a:solidFill>
              </a:rPr>
              <a:t>etc</a:t>
            </a:r>
            <a:r>
              <a:rPr lang="en-US" sz="2000" b="1" dirty="0">
                <a:solidFill>
                  <a:schemeClr val="tx2"/>
                </a:solidFill>
              </a:rPr>
              <a:t>/hosts</a:t>
            </a:r>
          </a:p>
          <a:p>
            <a:r>
              <a:rPr lang="en-US" sz="1600" i="1" dirty="0">
                <a:solidFill>
                  <a:schemeClr val="tx2"/>
                </a:solidFill>
              </a:rPr>
              <a:t>Server1 172.1.1.1</a:t>
            </a:r>
          </a:p>
          <a:p>
            <a:r>
              <a:rPr lang="en-US" sz="1600" i="1" dirty="0">
                <a:solidFill>
                  <a:schemeClr val="tx2"/>
                </a:solidFill>
              </a:rPr>
              <a:t>Server2 172.1.2.2</a:t>
            </a:r>
          </a:p>
          <a:p>
            <a:r>
              <a:rPr lang="en-US" sz="1600" i="1" dirty="0">
                <a:solidFill>
                  <a:schemeClr val="tx2"/>
                </a:solidFill>
              </a:rPr>
              <a:t>….</a:t>
            </a:r>
            <a:endParaRPr lang="fr-FR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1314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7702A-FB9C-47A8-90B1-A6CA86C3A622}"/>
              </a:ext>
            </a:extLst>
          </p:cNvPr>
          <p:cNvSpPr/>
          <p:nvPr/>
        </p:nvSpPr>
        <p:spPr>
          <a:xfrm>
            <a:off x="412652" y="200468"/>
            <a:ext cx="1048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4400" dirty="0">
                <a:solidFill>
                  <a:srgbClr val="03A1A4"/>
                </a:solidFill>
                <a:latin typeface="Tw Cen MT" panose="020B0602020104020603" pitchFamily="34" charset="0"/>
              </a:rPr>
              <a:t>DOCKER Commands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16F6E-2068-462C-831B-2F7FA9FE3604}"/>
              </a:ext>
            </a:extLst>
          </p:cNvPr>
          <p:cNvSpPr txBox="1"/>
          <p:nvPr/>
        </p:nvSpPr>
        <p:spPr>
          <a:xfrm>
            <a:off x="970671" y="1152789"/>
            <a:ext cx="911586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docker cp ( </a:t>
            </a:r>
            <a:r>
              <a:rPr lang="en-US" sz="2800" dirty="0" err="1">
                <a:solidFill>
                  <a:schemeClr val="accent1"/>
                </a:solidFill>
              </a:rPr>
              <a:t>copie</a:t>
            </a:r>
            <a:r>
              <a:rPr lang="en-US" sz="2800" dirty="0">
                <a:solidFill>
                  <a:schemeClr val="accent1"/>
                </a:solidFill>
              </a:rPr>
              <a:t> de </a:t>
            </a:r>
            <a:r>
              <a:rPr lang="en-US" sz="2800" dirty="0" err="1">
                <a:solidFill>
                  <a:schemeClr val="accent1"/>
                </a:solidFill>
              </a:rPr>
              <a:t>fichiers</a:t>
            </a:r>
            <a:r>
              <a:rPr lang="en-US" sz="2800" dirty="0">
                <a:solidFill>
                  <a:schemeClr val="accent1"/>
                </a:solidFill>
              </a:rPr>
              <a:t> entre la machine </a:t>
            </a:r>
            <a:r>
              <a:rPr lang="en-US" sz="2800" dirty="0" err="1">
                <a:solidFill>
                  <a:schemeClr val="accent1"/>
                </a:solidFill>
              </a:rPr>
              <a:t>hote</a:t>
            </a:r>
            <a:r>
              <a:rPr lang="en-US" sz="2800" dirty="0">
                <a:solidFill>
                  <a:schemeClr val="accent1"/>
                </a:solidFill>
              </a:rPr>
              <a:t> et le </a:t>
            </a:r>
            <a:r>
              <a:rPr lang="en-US" sz="2800" dirty="0" err="1">
                <a:solidFill>
                  <a:schemeClr val="accent1"/>
                </a:solidFill>
              </a:rPr>
              <a:t>conteneur</a:t>
            </a:r>
            <a:r>
              <a:rPr lang="en-US" sz="2800" dirty="0">
                <a:solidFill>
                  <a:schemeClr val="accent1"/>
                </a:solidFill>
              </a:rPr>
              <a:t>) :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EF3078"/>
                </a:solidFill>
              </a:rPr>
              <a:t>Usage</a:t>
            </a:r>
            <a:r>
              <a:rPr lang="en-US" sz="2000" dirty="0"/>
              <a:t>:  </a:t>
            </a:r>
          </a:p>
          <a:p>
            <a:r>
              <a:rPr lang="fr-FR" sz="2000" dirty="0">
                <a:solidFill>
                  <a:schemeClr val="tx2"/>
                </a:solidFill>
              </a:rPr>
              <a:t>docker </a:t>
            </a:r>
            <a:r>
              <a:rPr lang="fr-FR" sz="2000" dirty="0" err="1">
                <a:solidFill>
                  <a:schemeClr val="tx2"/>
                </a:solidFill>
              </a:rPr>
              <a:t>cp</a:t>
            </a:r>
            <a:r>
              <a:rPr lang="fr-FR" sz="2000" dirty="0">
                <a:solidFill>
                  <a:schemeClr val="tx2"/>
                </a:solidFill>
              </a:rPr>
              <a:t> [OPTIONS] CONTAINER:SRC_PATH DEST_PATH</a:t>
            </a:r>
          </a:p>
          <a:p>
            <a:r>
              <a:rPr lang="fr-FR" sz="2000" dirty="0">
                <a:solidFill>
                  <a:schemeClr val="tx2"/>
                </a:solidFill>
              </a:rPr>
              <a:t>docker </a:t>
            </a:r>
            <a:r>
              <a:rPr lang="fr-FR" sz="2000" dirty="0" err="1">
                <a:solidFill>
                  <a:schemeClr val="tx2"/>
                </a:solidFill>
              </a:rPr>
              <a:t>cp</a:t>
            </a:r>
            <a:r>
              <a:rPr lang="fr-FR" sz="2000" dirty="0">
                <a:solidFill>
                  <a:schemeClr val="tx2"/>
                </a:solidFill>
              </a:rPr>
              <a:t> [OPTIONS] SRC_PATH  CONTAINER:DEST_PATH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>
                <a:solidFill>
                  <a:srgbClr val="EF3078"/>
                </a:solidFill>
              </a:rPr>
              <a:t>Exemple</a:t>
            </a:r>
            <a:r>
              <a:rPr lang="fr-FR" sz="2000" dirty="0"/>
              <a:t> :</a:t>
            </a:r>
          </a:p>
          <a:p>
            <a:r>
              <a:rPr lang="en-US" sz="2000" dirty="0">
                <a:solidFill>
                  <a:schemeClr val="tx2"/>
                </a:solidFill>
              </a:rPr>
              <a:t>Copy a file from host to container:</a:t>
            </a:r>
          </a:p>
          <a:p>
            <a:r>
              <a:rPr lang="en-US" sz="2000" dirty="0">
                <a:solidFill>
                  <a:schemeClr val="tx2"/>
                </a:solidFill>
              </a:rPr>
              <a:t>$ </a:t>
            </a:r>
            <a:r>
              <a:rPr lang="en-US" sz="2000" b="1" dirty="0">
                <a:solidFill>
                  <a:schemeClr val="tx2"/>
                </a:solidFill>
              </a:rPr>
              <a:t>docker cp foo.txt my_container1:/foo.txt 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Copy a file from Docker container to host:</a:t>
            </a:r>
          </a:p>
          <a:p>
            <a:r>
              <a:rPr lang="en-US" sz="2000" dirty="0">
                <a:solidFill>
                  <a:schemeClr val="tx2"/>
                </a:solidFill>
              </a:rPr>
              <a:t>$ </a:t>
            </a:r>
            <a:r>
              <a:rPr lang="en-US" sz="2000" b="1" dirty="0">
                <a:solidFill>
                  <a:schemeClr val="tx2"/>
                </a:solidFill>
              </a:rPr>
              <a:t>docker cp my_container1:foo.txt foo.txt</a:t>
            </a:r>
          </a:p>
        </p:txBody>
      </p:sp>
    </p:spTree>
    <p:extLst>
      <p:ext uri="{BB962C8B-B14F-4D97-AF65-F5344CB8AC3E}">
        <p14:creationId xmlns:p14="http://schemas.microsoft.com/office/powerpoint/2010/main" val="291009936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30BE2C-0FC9-413D-AEC1-BEA212A304C4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7791"/>
                </a:solidFill>
                <a:latin typeface="open sans"/>
              </a:rPr>
              <a:t>https://kodekloud.com/courses/labs-docker-for-the-absolute-beginner-hands-on/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354D6-DD9A-41F5-BDA7-50945AD3457D}"/>
              </a:ext>
            </a:extLst>
          </p:cNvPr>
          <p:cNvSpPr txBox="1"/>
          <p:nvPr/>
        </p:nvSpPr>
        <p:spPr>
          <a:xfrm>
            <a:off x="3093720" y="1498209"/>
            <a:ext cx="6004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rgbClr val="EE9524"/>
                </a:solidFill>
                <a:latin typeface="Tw Cen MT" panose="020B0602020104020603" pitchFamily="34" charset="0"/>
              </a:rPr>
              <a:t>LAB1 </a:t>
            </a:r>
          </a:p>
          <a:p>
            <a:pPr algn="ctr"/>
            <a:r>
              <a:rPr lang="fr-FR" sz="4400" dirty="0">
                <a:solidFill>
                  <a:srgbClr val="EE9524"/>
                </a:solidFill>
                <a:latin typeface="Tw Cen MT" panose="020B0602020104020603" pitchFamily="34" charset="0"/>
              </a:rPr>
              <a:t>(basic </a:t>
            </a:r>
            <a:r>
              <a:rPr lang="fr-FR" sz="4400" dirty="0" err="1">
                <a:solidFill>
                  <a:srgbClr val="EE9524"/>
                </a:solidFill>
                <a:latin typeface="Tw Cen MT" panose="020B0602020104020603" pitchFamily="34" charset="0"/>
              </a:rPr>
              <a:t>commands</a:t>
            </a:r>
            <a:r>
              <a:rPr lang="fr-FR" sz="4400" dirty="0">
                <a:solidFill>
                  <a:srgbClr val="EE9524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7267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618979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STDIN, PROMPT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1713914" y="1800665"/>
            <a:ext cx="87641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Pour interagir avec le conteneur utiliser </a:t>
            </a:r>
            <a:r>
              <a:rPr lang="fr-FR" sz="3200" dirty="0">
                <a:solidFill>
                  <a:srgbClr val="FF0000"/>
                </a:solidFill>
              </a:rPr>
              <a:t>-i</a:t>
            </a:r>
            <a:r>
              <a:rPr lang="fr-FR" sz="3200" dirty="0"/>
              <a:t>,</a:t>
            </a:r>
          </a:p>
          <a:p>
            <a:r>
              <a:rPr lang="fr-FR" sz="3200" dirty="0"/>
              <a:t>Pour afficher le pseudo TTY , utiliser </a:t>
            </a:r>
            <a:r>
              <a:rPr lang="fr-FR" sz="3200" dirty="0">
                <a:solidFill>
                  <a:srgbClr val="FF0000"/>
                </a:solidFill>
              </a:rPr>
              <a:t>-t </a:t>
            </a:r>
            <a:r>
              <a:rPr lang="fr-FR" sz="3200" dirty="0"/>
              <a:t>:</a:t>
            </a:r>
          </a:p>
          <a:p>
            <a:endParaRPr lang="fr-FR" sz="3200" dirty="0"/>
          </a:p>
          <a:p>
            <a:r>
              <a:rPr lang="fr-FR" sz="3200" dirty="0">
                <a:solidFill>
                  <a:srgbClr val="EF3078"/>
                </a:solidFill>
              </a:rPr>
              <a:t>Docker </a:t>
            </a:r>
            <a:r>
              <a:rPr lang="fr-FR" sz="3200" dirty="0" err="1">
                <a:solidFill>
                  <a:srgbClr val="EF3078"/>
                </a:solidFill>
              </a:rPr>
              <a:t>exec</a:t>
            </a:r>
            <a:r>
              <a:rPr lang="fr-FR" sz="3200" dirty="0">
                <a:solidFill>
                  <a:srgbClr val="EF3078"/>
                </a:solidFill>
              </a:rPr>
              <a:t> -d </a:t>
            </a:r>
            <a:r>
              <a:rPr lang="fr-FR" sz="3200" dirty="0">
                <a:solidFill>
                  <a:srgbClr val="00B0F0"/>
                </a:solidFill>
              </a:rPr>
              <a:t>-i</a:t>
            </a:r>
            <a:r>
              <a:rPr lang="fr-FR" sz="3200" dirty="0">
                <a:solidFill>
                  <a:srgbClr val="386D79"/>
                </a:solidFill>
              </a:rPr>
              <a:t> </a:t>
            </a:r>
            <a:r>
              <a:rPr lang="fr-FR" sz="3200" dirty="0">
                <a:solidFill>
                  <a:srgbClr val="EF3078"/>
                </a:solidFill>
              </a:rPr>
              <a:t>mycontainer1 </a:t>
            </a:r>
            <a:r>
              <a:rPr lang="fr-FR" sz="3200" dirty="0" err="1">
                <a:solidFill>
                  <a:srgbClr val="EF3078"/>
                </a:solidFill>
              </a:rPr>
              <a:t>bash</a:t>
            </a:r>
            <a:endParaRPr lang="fr-FR" sz="3200" dirty="0">
              <a:solidFill>
                <a:srgbClr val="386D79"/>
              </a:solidFill>
            </a:endParaRPr>
          </a:p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r>
              <a:rPr lang="fr-FR" sz="3200" dirty="0">
                <a:solidFill>
                  <a:srgbClr val="EF3078"/>
                </a:solidFill>
              </a:rPr>
              <a:t>Docker </a:t>
            </a:r>
            <a:r>
              <a:rPr lang="fr-FR" sz="3200" dirty="0" err="1">
                <a:solidFill>
                  <a:srgbClr val="EF3078"/>
                </a:solidFill>
              </a:rPr>
              <a:t>exec</a:t>
            </a:r>
            <a:r>
              <a:rPr lang="fr-FR" sz="3200" dirty="0">
                <a:solidFill>
                  <a:srgbClr val="EF3078"/>
                </a:solidFill>
              </a:rPr>
              <a:t> -d </a:t>
            </a:r>
            <a:r>
              <a:rPr lang="fr-FR" sz="3200" dirty="0">
                <a:solidFill>
                  <a:srgbClr val="386D79"/>
                </a:solidFill>
              </a:rPr>
              <a:t>-</a:t>
            </a:r>
            <a:r>
              <a:rPr lang="fr-FR" sz="3200" dirty="0">
                <a:solidFill>
                  <a:srgbClr val="00B0F0"/>
                </a:solidFill>
              </a:rPr>
              <a:t>ti </a:t>
            </a:r>
            <a:r>
              <a:rPr lang="fr-FR" sz="3200" dirty="0">
                <a:solidFill>
                  <a:srgbClr val="EF3078"/>
                </a:solidFill>
              </a:rPr>
              <a:t>mycontainer1 </a:t>
            </a:r>
            <a:r>
              <a:rPr lang="fr-FR" sz="3200" dirty="0" err="1">
                <a:solidFill>
                  <a:srgbClr val="EF3078"/>
                </a:solidFill>
              </a:rPr>
              <a:t>bash</a:t>
            </a:r>
            <a:endParaRPr lang="fr-FR" sz="3200" dirty="0">
              <a:solidFill>
                <a:srgbClr val="386D79"/>
              </a:solidFill>
            </a:endParaRPr>
          </a:p>
          <a:p>
            <a:r>
              <a:rPr lang="fr-FR" dirty="0"/>
              <a:t>root@3b397d383faf:/#</a:t>
            </a:r>
            <a:endParaRPr lang="fr-FR" sz="3200" dirty="0">
              <a:solidFill>
                <a:srgbClr val="386D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3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PORT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745588" y="1448973"/>
            <a:ext cx="10972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Le conteneur peut écouter sur un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Le port est accessible via </a:t>
            </a:r>
            <a:r>
              <a:rPr lang="fr-FR" sz="2000" dirty="0">
                <a:solidFill>
                  <a:srgbClr val="03A1A4"/>
                </a:solidFill>
              </a:rPr>
              <a:t>&lt;</a:t>
            </a:r>
            <a:r>
              <a:rPr lang="fr-FR" sz="2000" dirty="0" err="1">
                <a:solidFill>
                  <a:srgbClr val="03A1A4"/>
                </a:solidFill>
              </a:rPr>
              <a:t>conteneur_ip</a:t>
            </a:r>
            <a:r>
              <a:rPr lang="fr-FR" sz="2000" dirty="0">
                <a:solidFill>
                  <a:srgbClr val="03A1A4"/>
                </a:solidFill>
              </a:rPr>
              <a:t>&gt;:&lt;</a:t>
            </a:r>
            <a:r>
              <a:rPr lang="fr-FR" sz="2000" dirty="0" err="1">
                <a:solidFill>
                  <a:srgbClr val="03A1A4"/>
                </a:solidFill>
              </a:rPr>
              <a:t>conteneur_port</a:t>
            </a:r>
            <a:r>
              <a:rPr lang="fr-FR" sz="2000" dirty="0">
                <a:solidFill>
                  <a:srgbClr val="03A1A4"/>
                </a:solidFill>
              </a:rPr>
              <a:t>&gt; </a:t>
            </a:r>
            <a:r>
              <a:rPr lang="fr-FR" sz="2000" dirty="0"/>
              <a:t>depuis l’hôte ou   d’autres conteneurs.</a:t>
            </a:r>
          </a:p>
          <a:p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Pour identifier </a:t>
            </a:r>
            <a:r>
              <a:rPr lang="fr-FR" sz="2000" dirty="0" err="1"/>
              <a:t>l’ip</a:t>
            </a:r>
            <a:r>
              <a:rPr lang="fr-FR" sz="2000" dirty="0"/>
              <a:t> du conteneur , utilisez :</a:t>
            </a:r>
          </a:p>
          <a:p>
            <a:r>
              <a:rPr lang="fr-FR" sz="2000" dirty="0">
                <a:solidFill>
                  <a:srgbClr val="EF3078"/>
                </a:solidFill>
              </a:rPr>
              <a:t>	</a:t>
            </a:r>
            <a:r>
              <a:rPr lang="fr-FR" dirty="0">
                <a:solidFill>
                  <a:srgbClr val="EF3078"/>
                </a:solidFill>
              </a:rPr>
              <a:t>docker </a:t>
            </a:r>
            <a:r>
              <a:rPr lang="fr-FR" dirty="0" err="1">
                <a:solidFill>
                  <a:srgbClr val="EF3078"/>
                </a:solidFill>
              </a:rPr>
              <a:t>inspect</a:t>
            </a:r>
            <a:r>
              <a:rPr lang="fr-FR" dirty="0">
                <a:solidFill>
                  <a:srgbClr val="EF3078"/>
                </a:solidFill>
              </a:rPr>
              <a:t> --format '{{ .</a:t>
            </a:r>
            <a:r>
              <a:rPr lang="fr-FR" dirty="0" err="1">
                <a:solidFill>
                  <a:srgbClr val="EF3078"/>
                </a:solidFill>
              </a:rPr>
              <a:t>NetworkSettings.IPAddress</a:t>
            </a:r>
            <a:r>
              <a:rPr lang="fr-FR" dirty="0">
                <a:solidFill>
                  <a:srgbClr val="EF3078"/>
                </a:solidFill>
              </a:rPr>
              <a:t> }}’ &lt;</a:t>
            </a:r>
            <a:r>
              <a:rPr lang="fr-FR" dirty="0" err="1">
                <a:solidFill>
                  <a:srgbClr val="EF3078"/>
                </a:solidFill>
              </a:rPr>
              <a:t>container_name</a:t>
            </a:r>
            <a:r>
              <a:rPr lang="fr-FR" dirty="0">
                <a:solidFill>
                  <a:srgbClr val="EF3078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solidFill>
                <a:srgbClr val="EF3078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Pour accéder au port du conteneur depuis l’extérieur , il faudra mapper le port du conteneur à un port de la machine	</a:t>
            </a:r>
          </a:p>
          <a:p>
            <a:r>
              <a:rPr lang="fr-FR" sz="2000" dirty="0">
                <a:solidFill>
                  <a:srgbClr val="EF3078"/>
                </a:solidFill>
              </a:rPr>
              <a:t>	</a:t>
            </a:r>
            <a:r>
              <a:rPr lang="en-US" dirty="0">
                <a:solidFill>
                  <a:srgbClr val="EF3078"/>
                </a:solidFill>
              </a:rPr>
              <a:t>docker run -d </a:t>
            </a:r>
            <a:r>
              <a:rPr lang="en-US" dirty="0">
                <a:solidFill>
                  <a:srgbClr val="EF3078"/>
                </a:solidFill>
                <a:highlight>
                  <a:srgbClr val="FFFF00"/>
                </a:highlight>
              </a:rPr>
              <a:t>-p 80:8080 </a:t>
            </a:r>
            <a:r>
              <a:rPr lang="en-US" dirty="0" err="1">
                <a:solidFill>
                  <a:srgbClr val="EF3078"/>
                </a:solidFill>
              </a:rPr>
              <a:t>tomcat:alpine</a:t>
            </a:r>
            <a:endParaRPr lang="en-US" dirty="0">
              <a:solidFill>
                <a:srgbClr val="EF3078"/>
              </a:solidFill>
            </a:endParaRPr>
          </a:p>
          <a:p>
            <a:endParaRPr lang="en-US" dirty="0">
              <a:solidFill>
                <a:srgbClr val="EF307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Maintenant</a:t>
            </a:r>
            <a:r>
              <a:rPr lang="en-US" sz="2000" dirty="0"/>
              <a:t> </a:t>
            </a:r>
            <a:r>
              <a:rPr lang="en-US" sz="2000" dirty="0" err="1"/>
              <a:t>l’application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accessible via </a:t>
            </a:r>
            <a:r>
              <a:rPr lang="en-US" sz="2000" dirty="0">
                <a:solidFill>
                  <a:srgbClr val="03A1A4"/>
                </a:solidFill>
              </a:rPr>
              <a:t>&lt;</a:t>
            </a:r>
            <a:r>
              <a:rPr lang="en-US" sz="2000" dirty="0" err="1">
                <a:solidFill>
                  <a:srgbClr val="03A1A4"/>
                </a:solidFill>
              </a:rPr>
              <a:t>host_ip</a:t>
            </a:r>
            <a:r>
              <a:rPr lang="en-US" sz="2000" dirty="0">
                <a:solidFill>
                  <a:srgbClr val="03A1A4"/>
                </a:solidFill>
              </a:rPr>
              <a:t>&gt;:&lt;</a:t>
            </a:r>
            <a:r>
              <a:rPr lang="en-US" sz="2000" dirty="0" err="1">
                <a:solidFill>
                  <a:srgbClr val="03A1A4"/>
                </a:solidFill>
              </a:rPr>
              <a:t>host_port</a:t>
            </a:r>
            <a:r>
              <a:rPr lang="en-US" sz="2000" dirty="0">
                <a:solidFill>
                  <a:srgbClr val="03A1A4"/>
                </a:solidFill>
              </a:rPr>
              <a:t>&gt;</a:t>
            </a:r>
            <a:endParaRPr lang="fr-FR" sz="2000" dirty="0">
              <a:solidFill>
                <a:srgbClr val="03A1A4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68FAF08-E5C8-4B61-BF4E-33D35CB6A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3317" y="4957626"/>
            <a:ext cx="5095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6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86C98-3FD8-49CC-B181-DD630B71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18" y="1368950"/>
            <a:ext cx="9673963" cy="4843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BDA0C-D667-4858-A248-146111D233FF}"/>
              </a:ext>
            </a:extLst>
          </p:cNvPr>
          <p:cNvSpPr txBox="1"/>
          <p:nvPr/>
        </p:nvSpPr>
        <p:spPr>
          <a:xfrm flipH="1">
            <a:off x="2210971" y="261074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 err="1"/>
              <a:t>IPTables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44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Container 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609600" y="1138961"/>
            <a:ext cx="10972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Lister les logs d’un conteneur.</a:t>
            </a:r>
            <a:endParaRPr lang="fr-FR" sz="2000" dirty="0">
              <a:solidFill>
                <a:srgbClr val="03A1A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3A1A4"/>
              </a:solidFill>
            </a:endParaRPr>
          </a:p>
          <a:p>
            <a:pPr algn="ctr"/>
            <a:r>
              <a:rPr lang="en-US" sz="3200" dirty="0">
                <a:solidFill>
                  <a:srgbClr val="EF3078"/>
                </a:solidFill>
              </a:rPr>
              <a:t>docker logs -f &lt;</a:t>
            </a:r>
            <a:r>
              <a:rPr lang="en-US" sz="3200" dirty="0" err="1">
                <a:solidFill>
                  <a:srgbClr val="EF3078"/>
                </a:solidFill>
              </a:rPr>
              <a:t>container_name</a:t>
            </a:r>
            <a:r>
              <a:rPr lang="en-US" sz="3200" dirty="0">
                <a:solidFill>
                  <a:srgbClr val="EF3078"/>
                </a:solidFill>
              </a:rPr>
              <a:t>&gt;</a:t>
            </a:r>
          </a:p>
          <a:p>
            <a:pPr algn="ctr"/>
            <a:endParaRPr lang="en-US" sz="3200" dirty="0">
              <a:solidFill>
                <a:srgbClr val="EF3078"/>
              </a:solidFill>
            </a:endParaRPr>
          </a:p>
          <a:p>
            <a:pPr algn="ctr"/>
            <a:endParaRPr lang="en-US" sz="3200" dirty="0">
              <a:solidFill>
                <a:srgbClr val="EF3078"/>
              </a:solidFill>
            </a:endParaRPr>
          </a:p>
          <a:p>
            <a:r>
              <a:rPr lang="en-US" sz="2400" dirty="0"/>
              <a:t>Example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  <a:highlight>
                  <a:srgbClr val="808080"/>
                </a:highlight>
              </a:rPr>
              <a:t>docker run -d  --name mycontainer1 ubuntu </a:t>
            </a:r>
            <a:r>
              <a:rPr lang="en-US" dirty="0" err="1">
                <a:solidFill>
                  <a:srgbClr val="FFFF00"/>
                </a:solidFill>
                <a:highlight>
                  <a:srgbClr val="808080"/>
                </a:highlight>
              </a:rPr>
              <a:t>sh</a:t>
            </a:r>
            <a:r>
              <a:rPr lang="en-US" dirty="0">
                <a:solidFill>
                  <a:srgbClr val="FFFF00"/>
                </a:solidFill>
                <a:highlight>
                  <a:srgbClr val="808080"/>
                </a:highlight>
              </a:rPr>
              <a:t> -c 'while [ 1 ] ;do ls; sleep 1; done’</a:t>
            </a:r>
          </a:p>
          <a:p>
            <a:pPr lvl="1"/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A043d40f85fefa414254e4775f9336ea59e19e5cf597af5c554e0a35a1631118</a:t>
            </a:r>
          </a:p>
          <a:p>
            <a:pPr lvl="1"/>
            <a:endParaRPr lang="en-US" dirty="0">
              <a:solidFill>
                <a:srgbClr val="FFFF00"/>
              </a:solidFill>
              <a:highlight>
                <a:srgbClr val="808080"/>
              </a:highlight>
            </a:endParaRPr>
          </a:p>
          <a:p>
            <a:pPr lvl="1"/>
            <a:r>
              <a:rPr lang="en-US" dirty="0">
                <a:solidFill>
                  <a:srgbClr val="FFFF00"/>
                </a:solidFill>
                <a:highlight>
                  <a:srgbClr val="808080"/>
                </a:highlight>
              </a:rPr>
              <a:t>Docker logs -f  mycontainer1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Sat Aug 19 22:11:10 UTC 2019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Sat Aug 19 22:11:11 UTC 2019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Sat Aug 19 22:11:12 UTC 2019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Sat Aug 19 22:11:13 UTC 2019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322499-6DA2-4B00-A53F-05A78CC3F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95104"/>
              </p:ext>
            </p:extLst>
          </p:nvPr>
        </p:nvGraphicFramePr>
        <p:xfrm>
          <a:off x="798443" y="2642449"/>
          <a:ext cx="5112028" cy="464820"/>
        </p:xfrm>
        <a:graphic>
          <a:graphicData uri="http://schemas.openxmlformats.org/drawingml/2006/table">
            <a:tbl>
              <a:tblPr/>
              <a:tblGrid>
                <a:gridCol w="2556014">
                  <a:extLst>
                    <a:ext uri="{9D8B030D-6E8A-4147-A177-3AD203B41FA5}">
                      <a16:colId xmlns:a16="http://schemas.microsoft.com/office/drawing/2014/main" val="2717860918"/>
                    </a:ext>
                  </a:extLst>
                </a:gridCol>
                <a:gridCol w="2556014">
                  <a:extLst>
                    <a:ext uri="{9D8B030D-6E8A-4147-A177-3AD203B41FA5}">
                      <a16:colId xmlns:a16="http://schemas.microsoft.com/office/drawing/2014/main" val="1242403656"/>
                    </a:ext>
                  </a:extLst>
                </a:gridCol>
              </a:tblGrid>
              <a:tr h="379047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--follow , -f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807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Follow log output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807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89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13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1950566" y="1879858"/>
            <a:ext cx="7040882" cy="1549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>
                <a:solidFill>
                  <a:srgbClr val="EE9524"/>
                </a:solidFill>
              </a:rPr>
              <a:t>LAB2</a:t>
            </a:r>
          </a:p>
          <a:p>
            <a:r>
              <a:rPr lang="fr-FR" dirty="0">
                <a:solidFill>
                  <a:srgbClr val="EE9524"/>
                </a:solidFill>
              </a:rPr>
              <a:t>(Docker Run)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B2742-62A2-43EA-9371-C3AE1FCBC1F2}"/>
              </a:ext>
            </a:extLst>
          </p:cNvPr>
          <p:cNvSpPr/>
          <p:nvPr/>
        </p:nvSpPr>
        <p:spPr>
          <a:xfrm>
            <a:off x="2895448" y="43515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7791"/>
                </a:solidFill>
                <a:latin typeface="open sans"/>
              </a:rPr>
              <a:t>https://kodekloud.com/courses/labs-docker-for-the-absolute-beginner-hands-on/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041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DOCKERFILE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609600" y="2367171"/>
            <a:ext cx="1097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Un </a:t>
            </a:r>
            <a:r>
              <a:rPr lang="fr-FR" dirty="0" err="1"/>
              <a:t>Dockerfile</a:t>
            </a:r>
            <a:r>
              <a:rPr lang="fr-FR" dirty="0"/>
              <a:t> est un fichier texte qui définit une image Docker.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Vous allez utiliser un </a:t>
            </a:r>
            <a:r>
              <a:rPr lang="fr-FR" dirty="0" err="1"/>
              <a:t>Dockerfile</a:t>
            </a:r>
            <a:r>
              <a:rPr lang="fr-FR" dirty="0"/>
              <a:t> pour créer votre propre image Docker personnalisée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/>
              <a:t>DockerFile</a:t>
            </a:r>
            <a:r>
              <a:rPr lang="fr-FR" dirty="0"/>
              <a:t> est un fichier d’instructions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Générer l’image avec la commande docker </a:t>
            </a:r>
            <a:r>
              <a:rPr lang="fr-FR" dirty="0" err="1"/>
              <a:t>build</a:t>
            </a:r>
            <a:r>
              <a:rPr lang="fr-FR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3A1A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3A1A4"/>
              </a:solidFill>
            </a:endParaRPr>
          </a:p>
          <a:p>
            <a:pPr algn="ctr"/>
            <a:r>
              <a:rPr lang="en-US" sz="3200" dirty="0">
                <a:solidFill>
                  <a:srgbClr val="EF3078"/>
                </a:solidFill>
              </a:rPr>
              <a:t>docker build -f /path/to/a/</a:t>
            </a:r>
            <a:r>
              <a:rPr lang="en-US" sz="3200" dirty="0" err="1">
                <a:solidFill>
                  <a:srgbClr val="EF3078"/>
                </a:solidFill>
              </a:rPr>
              <a:t>Dockerfile</a:t>
            </a:r>
            <a:r>
              <a:rPr lang="en-US" sz="3200" dirty="0">
                <a:solidFill>
                  <a:srgbClr val="EF3078"/>
                </a:solidFill>
              </a:rPr>
              <a:t> .</a:t>
            </a:r>
          </a:p>
          <a:p>
            <a:pPr algn="ctr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6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picture containing sign&#10;&#10;Description automatically generated">
            <a:extLst>
              <a:ext uri="{FF2B5EF4-FFF2-40B4-BE49-F238E27FC236}">
                <a16:creationId xmlns:a16="http://schemas.microsoft.com/office/drawing/2014/main" id="{1F8272F3-9791-45D8-8B3F-BE15E34D9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64" y="2423447"/>
            <a:ext cx="1174553" cy="1007610"/>
          </a:xfrm>
          <a:prstGeom prst="rect">
            <a:avLst/>
          </a:prstGeom>
        </p:spPr>
      </p:pic>
      <p:pic>
        <p:nvPicPr>
          <p:cNvPr id="9" name="Picture 8" descr="A picture containing sign&#10;&#10;Description automatically generated">
            <a:extLst>
              <a:ext uri="{FF2B5EF4-FFF2-40B4-BE49-F238E27FC236}">
                <a16:creationId xmlns:a16="http://schemas.microsoft.com/office/drawing/2014/main" id="{83A31E7A-8792-4517-9093-954207088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71" y="1635689"/>
            <a:ext cx="1174553" cy="1007610"/>
          </a:xfrm>
          <a:prstGeom prst="rect">
            <a:avLst/>
          </a:prstGeom>
        </p:spPr>
      </p:pic>
      <p:cxnSp>
        <p:nvCxnSpPr>
          <p:cNvPr id="36" name="Straight Connector 22">
            <a:extLst>
              <a:ext uri="{FF2B5EF4-FFF2-40B4-BE49-F238E27FC236}">
                <a16:creationId xmlns:a16="http://schemas.microsoft.com/office/drawing/2014/main" id="{464F44F2-EE72-4D0C-B9A4-12FC3183554A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8839220" y="3233318"/>
            <a:ext cx="0" cy="165888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19">
            <a:extLst>
              <a:ext uri="{FF2B5EF4-FFF2-40B4-BE49-F238E27FC236}">
                <a16:creationId xmlns:a16="http://schemas.microsoft.com/office/drawing/2014/main" id="{F0E2CCCE-D641-4C64-B0B3-034A78260DF7}"/>
              </a:ext>
            </a:extLst>
          </p:cNvPr>
          <p:cNvSpPr/>
          <p:nvPr/>
        </p:nvSpPr>
        <p:spPr>
          <a:xfrm>
            <a:off x="8788433" y="3069058"/>
            <a:ext cx="117333" cy="11334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  <a:stCxn id="87" idx="6"/>
            <a:endCxn id="99" idx="2"/>
          </p:cNvCxnSpPr>
          <p:nvPr/>
        </p:nvCxnSpPr>
        <p:spPr>
          <a:xfrm flipV="1">
            <a:off x="2991077" y="3098066"/>
            <a:ext cx="2853068" cy="12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2891949" y="3117680"/>
            <a:ext cx="0" cy="1356494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2834822" y="4457906"/>
            <a:ext cx="120957" cy="10482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2827998" y="4448040"/>
            <a:ext cx="127781" cy="1242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2842343" y="3035946"/>
            <a:ext cx="124240" cy="1242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13">
            <a:extLst>
              <a:ext uri="{FF2B5EF4-FFF2-40B4-BE49-F238E27FC236}">
                <a16:creationId xmlns:a16="http://schemas.microsoft.com/office/drawing/2014/main" id="{8CAE6EE3-3478-4ABD-B2C2-5E1677BD5158}"/>
              </a:ext>
            </a:extLst>
          </p:cNvPr>
          <p:cNvSpPr/>
          <p:nvPr/>
        </p:nvSpPr>
        <p:spPr>
          <a:xfrm>
            <a:off x="5895539" y="3051866"/>
            <a:ext cx="136664" cy="1242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03677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DevOps Flow Use Case</a:t>
            </a:r>
          </a:p>
        </p:txBody>
      </p:sp>
      <p:pic>
        <p:nvPicPr>
          <p:cNvPr id="90" name="Image 89" descr="gitla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2218" y="2210122"/>
            <a:ext cx="661270" cy="610036"/>
          </a:xfrm>
          <a:prstGeom prst="rect">
            <a:avLst/>
          </a:prstGeom>
        </p:spPr>
      </p:pic>
      <p:sp>
        <p:nvSpPr>
          <p:cNvPr id="99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5844145" y="3002816"/>
            <a:ext cx="190500" cy="1905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4A9C378-4CF4-4697-9446-3F92382DB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37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131" r="28164"/>
          <a:stretch/>
        </p:blipFill>
        <p:spPr>
          <a:xfrm>
            <a:off x="2474873" y="4767516"/>
            <a:ext cx="820503" cy="936744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E698103A-27DD-4858-87BC-30C839281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42" y="4811382"/>
            <a:ext cx="405264" cy="405264"/>
          </a:xfrm>
          <a:prstGeom prst="rect">
            <a:avLst/>
          </a:prstGeom>
        </p:spPr>
      </p:pic>
      <p:pic>
        <p:nvPicPr>
          <p:cNvPr id="19" name="Picture 1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79BF598-96EC-4A17-94EF-E89CD92BE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65" y="2091844"/>
            <a:ext cx="895180" cy="895180"/>
          </a:xfrm>
          <a:prstGeom prst="rect">
            <a:avLst/>
          </a:prstGeom>
        </p:spPr>
      </p:pic>
      <p:sp>
        <p:nvSpPr>
          <p:cNvPr id="87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2800577" y="3004101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19">
            <a:extLst>
              <a:ext uri="{FF2B5EF4-FFF2-40B4-BE49-F238E27FC236}">
                <a16:creationId xmlns:a16="http://schemas.microsoft.com/office/drawing/2014/main" id="{57D4A936-8B9D-4496-B9D9-4E58E4A0AB61}"/>
              </a:ext>
            </a:extLst>
          </p:cNvPr>
          <p:cNvSpPr/>
          <p:nvPr/>
        </p:nvSpPr>
        <p:spPr>
          <a:xfrm>
            <a:off x="8743970" y="3042818"/>
            <a:ext cx="190500" cy="190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22">
            <a:extLst>
              <a:ext uri="{FF2B5EF4-FFF2-40B4-BE49-F238E27FC236}">
                <a16:creationId xmlns:a16="http://schemas.microsoft.com/office/drawing/2014/main" id="{265FC3A1-7D26-4025-A32A-8C69A85C5459}"/>
              </a:ext>
            </a:extLst>
          </p:cNvPr>
          <p:cNvCxnSpPr>
            <a:cxnSpLocks/>
            <a:stCxn id="99" idx="6"/>
            <a:endCxn id="49" idx="2"/>
          </p:cNvCxnSpPr>
          <p:nvPr/>
        </p:nvCxnSpPr>
        <p:spPr>
          <a:xfrm>
            <a:off x="6034645" y="3098066"/>
            <a:ext cx="2709325" cy="4000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3" name="Picture 52" descr="A picture containing object, clock, room&#10;&#10;Description automatically generated">
            <a:extLst>
              <a:ext uri="{FF2B5EF4-FFF2-40B4-BE49-F238E27FC236}">
                <a16:creationId xmlns:a16="http://schemas.microsoft.com/office/drawing/2014/main" id="{49ACF40A-293D-410D-B319-41EB7A6C5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240" y="2153015"/>
            <a:ext cx="658670" cy="65867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6382A76-DAE8-4639-BDC0-3343B3B10C2F}"/>
              </a:ext>
            </a:extLst>
          </p:cNvPr>
          <p:cNvSpPr txBox="1"/>
          <p:nvPr/>
        </p:nvSpPr>
        <p:spPr>
          <a:xfrm>
            <a:off x="2306639" y="4121187"/>
            <a:ext cx="62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Push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82C111-148D-4872-9E7D-3CF799319289}"/>
              </a:ext>
            </a:extLst>
          </p:cNvPr>
          <p:cNvSpPr txBox="1"/>
          <p:nvPr/>
        </p:nvSpPr>
        <p:spPr>
          <a:xfrm>
            <a:off x="3259401" y="2453836"/>
            <a:ext cx="62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Trigger Job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49FCD0-7CA8-4B74-97E1-E64CA261A7F0}"/>
              </a:ext>
            </a:extLst>
          </p:cNvPr>
          <p:cNvSpPr txBox="1"/>
          <p:nvPr/>
        </p:nvSpPr>
        <p:spPr>
          <a:xfrm>
            <a:off x="6159649" y="2314719"/>
            <a:ext cx="100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Build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Test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Push image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36C4B6-D13E-4F90-97D1-A96347325D58}"/>
              </a:ext>
            </a:extLst>
          </p:cNvPr>
          <p:cNvSpPr txBox="1"/>
          <p:nvPr/>
        </p:nvSpPr>
        <p:spPr>
          <a:xfrm>
            <a:off x="8883123" y="3230769"/>
            <a:ext cx="102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Get Image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and Deploy</a:t>
            </a:r>
          </a:p>
        </p:txBody>
      </p:sp>
      <p:sp>
        <p:nvSpPr>
          <p:cNvPr id="37" name="Oval 19">
            <a:extLst>
              <a:ext uri="{FF2B5EF4-FFF2-40B4-BE49-F238E27FC236}">
                <a16:creationId xmlns:a16="http://schemas.microsoft.com/office/drawing/2014/main" id="{E4080C87-050D-41D4-8015-C8D2A8EA0206}"/>
              </a:ext>
            </a:extLst>
          </p:cNvPr>
          <p:cNvSpPr/>
          <p:nvPr/>
        </p:nvSpPr>
        <p:spPr>
          <a:xfrm>
            <a:off x="8742325" y="4881207"/>
            <a:ext cx="190500" cy="190500"/>
          </a:xfrm>
          <a:prstGeom prst="ellipse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A4202B2-9214-4288-9E68-31D4B993EB78}"/>
              </a:ext>
            </a:extLst>
          </p:cNvPr>
          <p:cNvCxnSpPr>
            <a:cxnSpLocks/>
          </p:cNvCxnSpPr>
          <p:nvPr/>
        </p:nvCxnSpPr>
        <p:spPr>
          <a:xfrm>
            <a:off x="6079958" y="3112168"/>
            <a:ext cx="2662367" cy="1780036"/>
          </a:xfrm>
          <a:prstGeom prst="line">
            <a:avLst/>
          </a:prstGeom>
          <a:ln w="9525" cap="flat" cmpd="sng" algn="ctr">
            <a:solidFill>
              <a:schemeClr val="accent3">
                <a:alpha val="5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D89646B-A79E-4D32-B8A7-69E95C3BFA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596" y="4880923"/>
            <a:ext cx="1523111" cy="7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1.11111E-6 L -0.00039 -0.2055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2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0967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25104 0.00232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6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10221 -0.00024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0.23568 0.00208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4" y="93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11263 -7.40741E-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12708 -0.00047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-0.00156 0.27245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611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3.33333E-6 0.16065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32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0.00091 0.17408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" grpId="0" animBg="1"/>
      <p:bldP spid="98" grpId="0" animBg="1"/>
      <p:bldP spid="98" grpId="1" animBg="1"/>
      <p:bldP spid="98" grpId="2" animBg="1"/>
      <p:bldP spid="41" grpId="0" animBg="1"/>
      <p:bldP spid="41" grpId="1" animBg="1"/>
      <p:bldP spid="41" grpId="2" animBg="1"/>
      <p:bldP spid="70" grpId="0"/>
      <p:bldP spid="99" grpId="0" animBg="1"/>
      <p:bldP spid="87" grpId="0" animBg="1"/>
      <p:bldP spid="49" grpId="0" animBg="1"/>
      <p:bldP spid="73" grpId="0"/>
      <p:bldP spid="73" grpId="1"/>
      <p:bldP spid="88" grpId="0"/>
      <p:bldP spid="88" grpId="1"/>
      <p:bldP spid="89" grpId="0"/>
      <p:bldP spid="89" grpId="1"/>
      <p:bldP spid="91" grpId="0"/>
      <p:bldP spid="91" grpId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Exemple DOCKERFILE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35" y="1883578"/>
            <a:ext cx="6034428" cy="4261425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EE9524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EE9524"/>
                </a:solidFill>
                <a:latin typeface="Arial" panose="020B0604020202020204" pitchFamily="34" charset="0"/>
              </a:rPr>
              <a:t>FROM 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tomcat:8.0-alpine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EE9524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EE9524"/>
                </a:solidFill>
                <a:latin typeface="Arial" panose="020B0604020202020204" pitchFamily="34" charset="0"/>
              </a:rPr>
              <a:t>RUN 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mkdir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 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usr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/local/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tomcat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webapps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EE9524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EE9524"/>
                </a:solidFill>
                <a:latin typeface="Arial" panose="020B0604020202020204" pitchFamily="34" charset="0"/>
              </a:rPr>
              <a:t>ADD 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./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target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/*.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war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 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usr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/local/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tomcat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lang="fr-FR" altLang="fr-FR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webapps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EE9524"/>
                </a:solidFill>
                <a:latin typeface="Arial" panose="020B0604020202020204" pitchFamily="34" charset="0"/>
              </a:rPr>
              <a:t>EXPOSE 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8080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EE9524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EE9524"/>
                </a:solidFill>
                <a:latin typeface="Arial" panose="020B0604020202020204" pitchFamily="34" charset="0"/>
              </a:rPr>
              <a:t>CMD </a:t>
            </a:r>
            <a:r>
              <a:rPr lang="fr-FR" altLang="fr-FR" sz="2000" dirty="0">
                <a:solidFill>
                  <a:schemeClr val="tx2"/>
                </a:solidFill>
                <a:latin typeface="Arial" panose="020B0604020202020204" pitchFamily="34" charset="0"/>
              </a:rPr>
              <a:t>["catalina.sh", "run"]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46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197607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Format DOCKERFILE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61" y="897661"/>
            <a:ext cx="11370365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FROM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- </a:t>
            </a:r>
            <a:r>
              <a:rPr lang="en-US" altLang="fr-FR" dirty="0">
                <a:solidFill>
                  <a:srgbClr val="212529"/>
                </a:solidFill>
                <a:latin typeface="-apple-system"/>
              </a:rPr>
              <a:t>set the base image for your </a:t>
            </a:r>
            <a:r>
              <a:rPr lang="en-US" altLang="fr-FR" dirty="0" err="1">
                <a:solidFill>
                  <a:srgbClr val="212529"/>
                </a:solidFill>
                <a:latin typeface="-apple-system"/>
              </a:rPr>
              <a:t>Dockerfile</a:t>
            </a:r>
            <a:r>
              <a:rPr lang="en-US" altLang="fr-FR" dirty="0">
                <a:solidFill>
                  <a:srgbClr val="212529"/>
                </a:solidFill>
                <a:latin typeface="-apple-system"/>
              </a:rPr>
              <a:t>, which means that subsequent instructions will be applied to this base image.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dirty="0">
              <a:solidFill>
                <a:srgbClr val="212529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COPY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- </a:t>
            </a:r>
            <a:r>
              <a:rPr lang="en-US" altLang="fr-FR" dirty="0">
                <a:solidFill>
                  <a:srgbClr val="212529"/>
                </a:solidFill>
                <a:latin typeface="-apple-system"/>
              </a:rPr>
              <a:t>add directories and files to your Docker image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212529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ENV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- setting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environment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RUN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- run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commands</a:t>
            </a:r>
            <a:r>
              <a:rPr lang="fr-FR" altLang="fr-F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fr-FR" altLang="fr-FR" dirty="0" err="1">
                <a:solidFill>
                  <a:srgbClr val="212529"/>
                </a:solidFill>
                <a:latin typeface="-apple-system"/>
              </a:rPr>
              <a:t>inside</a:t>
            </a:r>
            <a:r>
              <a:rPr lang="fr-FR" altLang="fr-FR" dirty="0">
                <a:solidFill>
                  <a:srgbClr val="212529"/>
                </a:solidFill>
                <a:latin typeface="-apple-system"/>
              </a:rPr>
              <a:t> the container.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dirty="0">
              <a:solidFill>
                <a:srgbClr val="212529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–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specify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the user to run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subsequent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instructions.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EXPOSE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– </a:t>
            </a:r>
            <a:r>
              <a:rPr lang="en-US" dirty="0"/>
              <a:t>inform users about the ports the application is listening 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dirty="0">
                <a:solidFill>
                  <a:srgbClr val="E83E8C"/>
                </a:solidFill>
                <a:latin typeface="SFMono-Regular"/>
              </a:rPr>
              <a:t>CMD</a:t>
            </a:r>
            <a:r>
              <a:rPr lang="fr-FR" altLang="fr-FR" dirty="0">
                <a:solidFill>
                  <a:srgbClr val="212529"/>
                </a:solidFill>
                <a:latin typeface="-apple-system"/>
              </a:rPr>
              <a:t> - </a:t>
            </a:r>
            <a:r>
              <a:rPr lang="en-US" altLang="fr-FR" dirty="0">
                <a:solidFill>
                  <a:srgbClr val="212529"/>
                </a:solidFill>
                <a:latin typeface="-apple-system"/>
              </a:rPr>
              <a:t>specify what component is to be run by your image with arguments in the following form: CMD [“executable”, “param1”, “param2”…].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dirty="0">
                <a:solidFill>
                  <a:srgbClr val="E83E8C"/>
                </a:solidFill>
                <a:latin typeface="SFMono-Regular"/>
              </a:rPr>
              <a:t>ENTRYPOINT</a:t>
            </a:r>
            <a:r>
              <a:rPr lang="fr-FR" altLang="fr-FR" dirty="0">
                <a:solidFill>
                  <a:srgbClr val="212529"/>
                </a:solidFill>
                <a:latin typeface="-apple-system"/>
              </a:rPr>
              <a:t> - </a:t>
            </a:r>
            <a:r>
              <a:rPr lang="en-US" altLang="fr-FR" dirty="0">
                <a:solidFill>
                  <a:srgbClr val="212529"/>
                </a:solidFill>
                <a:latin typeface="-apple-system"/>
              </a:rPr>
              <a:t>the main executable of your image. In this case whatever you specify in CMD will be added to ENTRYPOINT as parameters.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789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618979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Image (tag)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1713914" y="1800665"/>
            <a:ext cx="87641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Pour télécharger une version spécifique d’une image , utiliser le tag , </a:t>
            </a:r>
          </a:p>
          <a:p>
            <a:r>
              <a:rPr lang="fr-FR" sz="3200" dirty="0"/>
              <a:t>si aucun tag est spécifié , l’image avec le tag </a:t>
            </a:r>
            <a:r>
              <a:rPr lang="fr-FR" sz="3200" b="1" dirty="0" err="1"/>
              <a:t>latest</a:t>
            </a:r>
            <a:r>
              <a:rPr lang="fr-FR" sz="3200" dirty="0"/>
              <a:t> est utilisé :</a:t>
            </a:r>
          </a:p>
          <a:p>
            <a:endParaRPr lang="fr-FR" sz="3200" dirty="0"/>
          </a:p>
          <a:p>
            <a:r>
              <a:rPr lang="fr-FR" sz="3200" dirty="0">
                <a:solidFill>
                  <a:srgbClr val="EF3078"/>
                </a:solidFill>
              </a:rPr>
              <a:t>Docker pull redis</a:t>
            </a:r>
            <a:r>
              <a:rPr lang="fr-FR" sz="3200" dirty="0"/>
              <a:t>:</a:t>
            </a:r>
            <a:r>
              <a:rPr lang="fr-FR" sz="3200" dirty="0">
                <a:solidFill>
                  <a:srgbClr val="386D79"/>
                </a:solidFill>
              </a:rPr>
              <a:t>4.0</a:t>
            </a:r>
          </a:p>
          <a:p>
            <a:endParaRPr lang="fr-FR" sz="3200" dirty="0"/>
          </a:p>
          <a:p>
            <a:r>
              <a:rPr lang="fr-FR" sz="3200" dirty="0">
                <a:solidFill>
                  <a:srgbClr val="EF3078"/>
                </a:solidFill>
              </a:rPr>
              <a:t>Docker run redis:</a:t>
            </a:r>
            <a:r>
              <a:rPr lang="fr-FR" sz="3200" dirty="0">
                <a:solidFill>
                  <a:srgbClr val="386D79"/>
                </a:solidFill>
              </a:rPr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350941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Docker LOGIN, PUSH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417" y="2619482"/>
            <a:ext cx="10151165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To Log in to a Docker registry use </a:t>
            </a:r>
            <a:r>
              <a:rPr lang="en-US" dirty="0"/>
              <a:t>:  </a:t>
            </a:r>
            <a:r>
              <a:rPr lang="en-US" altLang="fr-FR" sz="2000" dirty="0">
                <a:solidFill>
                  <a:srgbClr val="EF3078"/>
                </a:solidFill>
                <a:latin typeface="Arial" panose="020B0604020202020204" pitchFamily="34" charset="0"/>
              </a:rPr>
              <a:t>D</a:t>
            </a:r>
            <a:r>
              <a:rPr lang="fr-FR" altLang="fr-FR" sz="2000" dirty="0" err="1">
                <a:solidFill>
                  <a:srgbClr val="EF3078"/>
                </a:solidFill>
                <a:latin typeface="Arial" panose="020B0604020202020204" pitchFamily="34" charset="0"/>
              </a:rPr>
              <a:t>ocker</a:t>
            </a:r>
            <a:r>
              <a:rPr lang="fr-FR" altLang="fr-FR" sz="2000" dirty="0">
                <a:solidFill>
                  <a:srgbClr val="EF3078"/>
                </a:solidFill>
                <a:latin typeface="Arial" panose="020B0604020202020204" pitchFamily="34" charset="0"/>
              </a:rPr>
              <a:t> login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3B5998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/>
              <a:t>To push an image to </a:t>
            </a:r>
            <a:r>
              <a:rPr lang="fr-FR" altLang="fr-FR" sz="2400" dirty="0" err="1"/>
              <a:t>registry</a:t>
            </a:r>
            <a:r>
              <a:rPr lang="fr-FR" altLang="fr-FR" sz="2400" dirty="0"/>
              <a:t> use 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EF3078"/>
                </a:solidFill>
                <a:effectLst/>
                <a:latin typeface="Arial" panose="020B0604020202020204" pitchFamily="34" charset="0"/>
              </a:rPr>
              <a:t>Docker push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3B599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58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DEMO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417" y="2742593"/>
            <a:ext cx="10151165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 err="1">
                <a:solidFill>
                  <a:srgbClr val="3B5998"/>
                </a:solidFill>
                <a:latin typeface="Arial" panose="020B0604020202020204" pitchFamily="34" charset="0"/>
              </a:rPr>
              <a:t>Create</a:t>
            </a:r>
            <a:r>
              <a:rPr lang="fr-FR" sz="2400" dirty="0">
                <a:solidFill>
                  <a:srgbClr val="3B5998"/>
                </a:solidFill>
                <a:latin typeface="Arial" panose="020B0604020202020204" pitchFamily="34" charset="0"/>
              </a:rPr>
              <a:t> custom image </a:t>
            </a:r>
            <a:r>
              <a:rPr lang="fr-FR" sz="2400" dirty="0" err="1">
                <a:solidFill>
                  <a:srgbClr val="3B5998"/>
                </a:solidFill>
                <a:latin typeface="Arial" panose="020B0604020202020204" pitchFamily="34" charset="0"/>
              </a:rPr>
              <a:t>from</a:t>
            </a:r>
            <a:r>
              <a:rPr lang="fr-FR" sz="2400" dirty="0">
                <a:solidFill>
                  <a:srgbClr val="3B5998"/>
                </a:solidFill>
                <a:latin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rgbClr val="3B5998"/>
                </a:solidFill>
                <a:latin typeface="Arial" panose="020B0604020202020204" pitchFamily="34" charset="0"/>
              </a:rPr>
              <a:t>dockerfile</a:t>
            </a:r>
            <a:endParaRPr lang="fr-FR" sz="24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B5998"/>
                </a:solidFill>
                <a:effectLst/>
                <a:latin typeface="Arial" panose="020B0604020202020204" pitchFamily="34" charset="0"/>
              </a:rPr>
              <a:t>Push the image to docker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B5998"/>
                </a:solidFill>
                <a:effectLst/>
                <a:latin typeface="Arial" panose="020B0604020202020204" pitchFamily="34" charset="0"/>
              </a:rPr>
              <a:t>registry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3B5998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2B15BE1-58B3-4E35-865A-4BD064DA0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37160"/>
              </p:ext>
            </p:extLst>
          </p:nvPr>
        </p:nvGraphicFramePr>
        <p:xfrm>
          <a:off x="7883525" y="5457825"/>
          <a:ext cx="26987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 d’environnement du Gestionnaire de liaisons" showAsIcon="1" r:id="rId2" imgW="1636920" imgH="440280" progId="Package">
                  <p:embed/>
                </p:oleObj>
              </mc:Choice>
              <mc:Fallback>
                <p:oleObj name="Objet d’environnement du Gestionnaire de liaisons" showAsIcon="1" r:id="rId2" imgW="16369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83525" y="5457825"/>
                        <a:ext cx="2698750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99CDB4-8520-4918-82A6-2B93917A7F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374373"/>
              </p:ext>
            </p:extLst>
          </p:nvPr>
        </p:nvGraphicFramePr>
        <p:xfrm>
          <a:off x="10625576" y="5458265"/>
          <a:ext cx="952770" cy="72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578160" imgH="440280" progId="Package">
                  <p:embed/>
                </p:oleObj>
              </mc:Choice>
              <mc:Fallback>
                <p:oleObj name="Packager Shell Object" showAsIcon="1" r:id="rId4" imgW="57816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25576" y="5458265"/>
                        <a:ext cx="952770" cy="725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865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1950566" y="1879858"/>
            <a:ext cx="7040882" cy="1549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>
                <a:solidFill>
                  <a:srgbClr val="EE9524"/>
                </a:solidFill>
              </a:rPr>
              <a:t>LAB3</a:t>
            </a:r>
          </a:p>
          <a:p>
            <a:r>
              <a:rPr lang="fr-FR" dirty="0">
                <a:solidFill>
                  <a:srgbClr val="EE9524"/>
                </a:solidFill>
              </a:rPr>
              <a:t>(Docker images)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B2742-62A2-43EA-9371-C3AE1FCBC1F2}"/>
              </a:ext>
            </a:extLst>
          </p:cNvPr>
          <p:cNvSpPr/>
          <p:nvPr/>
        </p:nvSpPr>
        <p:spPr>
          <a:xfrm>
            <a:off x="2895448" y="43515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7791"/>
                </a:solidFill>
                <a:latin typeface="open sans"/>
              </a:rPr>
              <a:t>https://kodekloud.com/courses/labs-docker-for-the-absolute-beginner-hands-on/</a:t>
            </a:r>
          </a:p>
        </p:txBody>
      </p:sp>
    </p:spTree>
    <p:extLst>
      <p:ext uri="{BB962C8B-B14F-4D97-AF65-F5344CB8AC3E}">
        <p14:creationId xmlns:p14="http://schemas.microsoft.com/office/powerpoint/2010/main" val="2121606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 err="1"/>
              <a:t>Environment</a:t>
            </a:r>
            <a:r>
              <a:rPr lang="fr-FR" dirty="0"/>
              <a:t> Variables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417" y="2034710"/>
            <a:ext cx="10151165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EF3078"/>
                </a:solidFill>
                <a:latin typeface="Arial" panose="020B0604020202020204" pitchFamily="34" charset="0"/>
              </a:rPr>
              <a:t>docker run -d </a:t>
            </a:r>
            <a:r>
              <a:rPr lang="fr-FR" altLang="fr-FR" sz="2400" dirty="0">
                <a:solidFill>
                  <a:srgbClr val="EF3078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-e &lt;variable&gt;=&lt;value&gt; </a:t>
            </a:r>
            <a:r>
              <a:rPr lang="fr-FR" altLang="fr-FR" sz="2400" dirty="0" err="1">
                <a:solidFill>
                  <a:srgbClr val="EF3078"/>
                </a:solidFill>
                <a:latin typeface="Arial" panose="020B0604020202020204" pitchFamily="34" charset="0"/>
              </a:rPr>
              <a:t>httpd</a:t>
            </a:r>
            <a:endParaRPr lang="fr-FR" altLang="fr-FR" sz="2400" dirty="0">
              <a:solidFill>
                <a:srgbClr val="EF307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EF307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3B5998"/>
                </a:solidFill>
                <a:latin typeface="Arial" panose="020B0604020202020204" pitchFamily="34" charset="0"/>
              </a:rPr>
              <a:t>Pour afficher les variables d’environnement d’un conteneur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F3078"/>
                </a:solidFill>
              </a:rPr>
              <a:t>docker </a:t>
            </a:r>
            <a:r>
              <a:rPr lang="fr-FR" sz="2000" dirty="0" err="1">
                <a:solidFill>
                  <a:srgbClr val="EF3078"/>
                </a:solidFill>
              </a:rPr>
              <a:t>inspect</a:t>
            </a:r>
            <a:r>
              <a:rPr lang="fr-FR" sz="2000" dirty="0">
                <a:solidFill>
                  <a:srgbClr val="EF3078"/>
                </a:solidFill>
              </a:rPr>
              <a:t>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--format='{{range .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Config.Env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}}{{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println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.}}{{end}}' </a:t>
            </a:r>
            <a:r>
              <a:rPr lang="fr-FR" dirty="0"/>
              <a:t>&lt;</a:t>
            </a:r>
            <a:r>
              <a:rPr lang="fr-FR" dirty="0" err="1"/>
              <a:t>container_name</a:t>
            </a:r>
            <a:r>
              <a:rPr lang="fr-FR" dirty="0"/>
              <a:t>&gt;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F3078"/>
                </a:solidFill>
              </a:rPr>
              <a:t>docker </a:t>
            </a:r>
            <a:r>
              <a:rPr lang="fr-FR" sz="2000" dirty="0" err="1">
                <a:solidFill>
                  <a:srgbClr val="EF3078"/>
                </a:solidFill>
              </a:rPr>
              <a:t>exec</a:t>
            </a:r>
            <a:r>
              <a:rPr lang="fr-FR" sz="2000" dirty="0">
                <a:solidFill>
                  <a:srgbClr val="EF3078"/>
                </a:solidFill>
              </a:rPr>
              <a:t> 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fr-FR" sz="2000" dirty="0" err="1">
                <a:solidFill>
                  <a:schemeClr val="tx2">
                    <a:lumMod val="75000"/>
                  </a:schemeClr>
                </a:solidFill>
              </a:rPr>
              <a:t>container_name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fr-FR" sz="2000" dirty="0" err="1">
                <a:solidFill>
                  <a:schemeClr val="tx2">
                    <a:lumMod val="75000"/>
                  </a:schemeClr>
                </a:solidFill>
              </a:rPr>
              <a:t>env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78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 err="1"/>
              <a:t>Environment</a:t>
            </a:r>
            <a:r>
              <a:rPr lang="fr-FR" dirty="0"/>
              <a:t> Variables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51" y="2415859"/>
            <a:ext cx="11345085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EXAMPLE</a:t>
            </a:r>
            <a:r>
              <a:rPr lang="fr-FR" altLang="fr-FR" sz="2400" dirty="0">
                <a:solidFill>
                  <a:srgbClr val="EF3078"/>
                </a:solidFill>
                <a:latin typeface="Arial" panose="020B0604020202020204" pitchFamily="34" charset="0"/>
              </a:rPr>
              <a:t>:</a:t>
            </a:r>
            <a:endParaRPr lang="fr-FR" altLang="fr-FR" sz="2000" dirty="0">
              <a:solidFill>
                <a:srgbClr val="EF307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dirty="0">
                <a:solidFill>
                  <a:srgbClr val="3B5998"/>
                </a:solidFill>
                <a:latin typeface="Arial" panose="020B0604020202020204" pitchFamily="34" charset="0"/>
              </a:rPr>
              <a:t>docker run -d --name myweb2 -e APP_COLOR=pink -p 80:8080 </a:t>
            </a:r>
            <a:r>
              <a:rPr lang="en-US" altLang="fr-FR" sz="2000" dirty="0" err="1">
                <a:solidFill>
                  <a:srgbClr val="3B5998"/>
                </a:solidFill>
                <a:latin typeface="Arial" panose="020B0604020202020204" pitchFamily="34" charset="0"/>
              </a:rPr>
              <a:t>kodekloud</a:t>
            </a:r>
            <a:r>
              <a:rPr lang="en-US" altLang="fr-FR" sz="2000" dirty="0">
                <a:solidFill>
                  <a:srgbClr val="3B5998"/>
                </a:solidFill>
                <a:latin typeface="Arial" panose="020B0604020202020204" pitchFamily="34" charset="0"/>
              </a:rPr>
              <a:t>/simple-</a:t>
            </a:r>
            <a:r>
              <a:rPr lang="en-US" altLang="fr-FR" sz="2000" dirty="0" err="1">
                <a:solidFill>
                  <a:srgbClr val="3B5998"/>
                </a:solidFill>
                <a:latin typeface="Arial" panose="020B0604020202020204" pitchFamily="34" charset="0"/>
              </a:rPr>
              <a:t>webapp</a:t>
            </a:r>
            <a:endParaRPr lang="en-US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F3078"/>
                </a:solidFill>
              </a:rPr>
              <a:t>docker </a:t>
            </a:r>
            <a:r>
              <a:rPr lang="fr-FR" sz="2000" dirty="0" err="1">
                <a:solidFill>
                  <a:srgbClr val="EF3078"/>
                </a:solidFill>
              </a:rPr>
              <a:t>inspect</a:t>
            </a:r>
            <a:r>
              <a:rPr lang="fr-FR" sz="2000" dirty="0">
                <a:solidFill>
                  <a:srgbClr val="EF3078"/>
                </a:solidFill>
              </a:rPr>
              <a:t>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--format='{{range .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Config.Env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}}{{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println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.}}{{end}}’ </a:t>
            </a:r>
            <a:r>
              <a:rPr lang="fr-FR" dirty="0"/>
              <a:t>myweb2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EF3078"/>
                </a:solidFill>
              </a:rPr>
              <a:t>docker </a:t>
            </a:r>
            <a:r>
              <a:rPr lang="fr-FR" dirty="0" err="1">
                <a:solidFill>
                  <a:srgbClr val="EF3078"/>
                </a:solidFill>
              </a:rPr>
              <a:t>inspect</a:t>
            </a:r>
            <a:r>
              <a:rPr lang="fr-FR" dirty="0">
                <a:solidFill>
                  <a:srgbClr val="EF3078"/>
                </a:solidFill>
              </a:rPr>
              <a:t> </a:t>
            </a:r>
            <a:r>
              <a:rPr lang="fr-FR" dirty="0"/>
              <a:t>myweb2 | </a:t>
            </a:r>
            <a:r>
              <a:rPr lang="fr-FR" dirty="0" err="1"/>
              <a:t>grep</a:t>
            </a:r>
            <a:r>
              <a:rPr lang="fr-FR" dirty="0"/>
              <a:t> –i APP_COLOR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F3078"/>
                </a:solidFill>
              </a:rPr>
              <a:t>docker </a:t>
            </a:r>
            <a:r>
              <a:rPr lang="fr-FR" sz="2000" dirty="0" err="1">
                <a:solidFill>
                  <a:srgbClr val="EF3078"/>
                </a:solidFill>
              </a:rPr>
              <a:t>exec</a:t>
            </a:r>
            <a:r>
              <a:rPr lang="fr-FR" sz="2000" dirty="0">
                <a:solidFill>
                  <a:srgbClr val="EF3078"/>
                </a:solidFill>
              </a:rPr>
              <a:t> 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myweb2 </a:t>
            </a:r>
            <a:r>
              <a:rPr lang="fr-FR" sz="2000" dirty="0" err="1">
                <a:solidFill>
                  <a:schemeClr val="tx2">
                    <a:lumMod val="75000"/>
                  </a:schemeClr>
                </a:solidFill>
              </a:rPr>
              <a:t>env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000" dirty="0">
              <a:solidFill>
                <a:srgbClr val="3B599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87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1950566" y="1879858"/>
            <a:ext cx="7040882" cy="1549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>
                <a:solidFill>
                  <a:srgbClr val="EE9524"/>
                </a:solidFill>
              </a:rPr>
              <a:t>LAB4</a:t>
            </a:r>
          </a:p>
          <a:p>
            <a:r>
              <a:rPr lang="fr-FR" dirty="0">
                <a:solidFill>
                  <a:srgbClr val="EE9524"/>
                </a:solidFill>
              </a:rPr>
              <a:t>(Docker variables)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B2742-62A2-43EA-9371-C3AE1FCBC1F2}"/>
              </a:ext>
            </a:extLst>
          </p:cNvPr>
          <p:cNvSpPr/>
          <p:nvPr/>
        </p:nvSpPr>
        <p:spPr>
          <a:xfrm>
            <a:off x="2895448" y="43515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hlinkClick r:id="rId2"/>
              </a:rPr>
              <a:t>https://kodekloud.com/courses/labs-docker-for-the-absolute-beginner-hands-on/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14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Storage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393895" y="1519310"/>
            <a:ext cx="10986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Les fichiers des images et conteneurs sont stockés par défaut dans </a:t>
            </a:r>
            <a:r>
              <a:rPr lang="fr-FR" sz="2400" b="1" dirty="0"/>
              <a:t>/var/lib/docker</a:t>
            </a:r>
            <a:endParaRPr lang="en-US" sz="4000" b="1" dirty="0">
              <a:solidFill>
                <a:srgbClr val="EF3078"/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663A0-3DBA-4274-860E-02786DE4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37" y="2350996"/>
            <a:ext cx="97345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0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2587E1-CA13-48E2-8A6E-CBAB6F816495}"/>
              </a:ext>
            </a:extLst>
          </p:cNvPr>
          <p:cNvSpPr/>
          <p:nvPr/>
        </p:nvSpPr>
        <p:spPr>
          <a:xfrm>
            <a:off x="623667" y="379447"/>
            <a:ext cx="10489810" cy="5203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</a:pPr>
            <a:r>
              <a:rPr lang="fr-FR" sz="3600" dirty="0">
                <a:solidFill>
                  <a:srgbClr val="03A1A4"/>
                </a:solidFill>
                <a:latin typeface="Tw Cen MT" panose="020B0602020104020603" pitchFamily="34" charset="0"/>
              </a:rPr>
              <a:t>DOCKER, qu'est-ce que c'est ?</a:t>
            </a:r>
            <a:endParaRPr lang="en-US" sz="36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Docker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 est un outil qui peut regrouper une application et ses dépendances dans un </a:t>
            </a: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conteneur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 isolé, qui pourra être exécuté sur n'importe quel serveur </a:t>
            </a: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indépendamment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 des infrastructures accueillantes.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Un conteneur(container) est par principe léger, Il n’embarque pas d’OS (il fait appel directement à l’OS de la machine hôte.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Avec la technologie DOCKER, vous pouvez traiter les conteneurs comme des machines virtuelles très légères et modulaires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78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D554-DD1B-4FE0-BD3E-D661B3942B39}"/>
              </a:ext>
            </a:extLst>
          </p:cNvPr>
          <p:cNvSpPr txBox="1"/>
          <p:nvPr/>
        </p:nvSpPr>
        <p:spPr>
          <a:xfrm>
            <a:off x="745588" y="1448973"/>
            <a:ext cx="10972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Les fichiers dans un conteneur sont  temporaires et sont détruits après suppression du conteneur.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Un volume Docker fournit un mécanisme pour assurer la persistance des données d’un conteneur ou lui permettre « d’échanger » des données avec d’autres conteneurs partageant le même volume.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3A1A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3A1A4"/>
              </a:solidFill>
            </a:endParaRPr>
          </a:p>
          <a:p>
            <a:pPr algn="ctr"/>
            <a:r>
              <a:rPr lang="en-US" sz="3200" dirty="0">
                <a:solidFill>
                  <a:srgbClr val="EF3078"/>
                </a:solidFill>
              </a:rPr>
              <a:t>docker run </a:t>
            </a:r>
            <a:r>
              <a:rPr lang="en-US" sz="3200" dirty="0">
                <a:solidFill>
                  <a:srgbClr val="EF3078"/>
                </a:solidFill>
                <a:highlight>
                  <a:srgbClr val="C0C0C0"/>
                </a:highlight>
              </a:rPr>
              <a:t>-v &lt;volume&gt;:&lt;</a:t>
            </a:r>
            <a:r>
              <a:rPr lang="en-US" sz="3200" dirty="0" err="1">
                <a:solidFill>
                  <a:srgbClr val="EF3078"/>
                </a:solidFill>
                <a:highlight>
                  <a:srgbClr val="C0C0C0"/>
                </a:highlight>
              </a:rPr>
              <a:t>containerpath</a:t>
            </a:r>
            <a:r>
              <a:rPr lang="en-US" sz="3200" dirty="0">
                <a:solidFill>
                  <a:srgbClr val="EF3078"/>
                </a:solidFill>
                <a:highlight>
                  <a:srgbClr val="C0C0C0"/>
                </a:highlight>
              </a:rPr>
              <a:t>&gt; </a:t>
            </a:r>
            <a:r>
              <a:rPr lang="en-US" sz="3200" dirty="0">
                <a:solidFill>
                  <a:srgbClr val="EF3078"/>
                </a:solidFill>
              </a:rPr>
              <a:t>&lt;image&gt;</a:t>
            </a:r>
          </a:p>
          <a:p>
            <a:pPr algn="ctr"/>
            <a:endParaRPr lang="en-US" sz="3200" dirty="0">
              <a:solidFill>
                <a:srgbClr val="EF3078"/>
              </a:solidFill>
            </a:endParaRPr>
          </a:p>
          <a:p>
            <a:pPr algn="ctr"/>
            <a:endParaRPr lang="en-US" sz="3200" dirty="0">
              <a:solidFill>
                <a:srgbClr val="EF3078"/>
              </a:solidFill>
            </a:endParaRP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12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262531" y="44254"/>
            <a:ext cx="5179104" cy="10567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3200" dirty="0"/>
              <a:t>STOCKAGE DOCKER</a:t>
            </a:r>
          </a:p>
          <a:p>
            <a:r>
              <a:rPr lang="fr-FR" sz="2400" dirty="0">
                <a:solidFill>
                  <a:srgbClr val="EF3078"/>
                </a:solidFill>
              </a:rPr>
              <a:t>Volumes (persistent DATA)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0AD63-A908-4C57-A4B1-F89E880FEE1B}"/>
              </a:ext>
            </a:extLst>
          </p:cNvPr>
          <p:cNvSpPr/>
          <p:nvPr/>
        </p:nvSpPr>
        <p:spPr>
          <a:xfrm>
            <a:off x="858052" y="1406272"/>
            <a:ext cx="99880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#creation du volume 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Docker volume create  volume1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  <a:highlight>
                <a:srgbClr val="C0C0C0"/>
              </a:highlight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# le volume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est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créé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dans /var/lib/docker/volumes: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Ls /var/lib/docker/volumes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attacher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le volume au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conteneur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Docker run –d –v volume1:/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tmp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nginx</a:t>
            </a:r>
            <a:endParaRPr lang="en-US" sz="2400" dirty="0">
              <a:solidFill>
                <a:schemeClr val="tx2">
                  <a:lumMod val="75000"/>
                </a:schemeClr>
              </a:solidFill>
              <a:highlight>
                <a:srgbClr val="C0C0C0"/>
              </a:highlight>
            </a:endParaRP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attacher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un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hostpath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au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conteneur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Docker run –d –v /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tmp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:/tempo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highlight>
                  <a:srgbClr val="C0C0C0"/>
                </a:highlight>
              </a:rPr>
              <a:t>nginx</a:t>
            </a:r>
            <a:endParaRPr lang="en-US" sz="2400" dirty="0">
              <a:solidFill>
                <a:schemeClr val="tx2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327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1950566" y="1879858"/>
            <a:ext cx="7040882" cy="1549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>
                <a:solidFill>
                  <a:srgbClr val="EE9524"/>
                </a:solidFill>
              </a:rPr>
              <a:t>LAB5</a:t>
            </a:r>
          </a:p>
          <a:p>
            <a:r>
              <a:rPr lang="fr-FR" dirty="0">
                <a:solidFill>
                  <a:srgbClr val="EE9524"/>
                </a:solidFill>
              </a:rPr>
              <a:t>(DOCKER-STORAGE)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B2742-62A2-43EA-9371-C3AE1FCBC1F2}"/>
              </a:ext>
            </a:extLst>
          </p:cNvPr>
          <p:cNvSpPr/>
          <p:nvPr/>
        </p:nvSpPr>
        <p:spPr>
          <a:xfrm>
            <a:off x="2895448" y="43515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hlinkClick r:id="rId2"/>
              </a:rPr>
              <a:t>https://kodekloud.com/courses/labs-docker-for-the-absolute-beginner-hands-on/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595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262531" y="110514"/>
            <a:ext cx="517910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NETWORKS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231C8BC-48AF-414D-9EAA-3EE7B45F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5" y="1202074"/>
            <a:ext cx="10667999" cy="113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When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you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install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Docker,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creates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three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networks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automatically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You can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these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networks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using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54356"/>
                </a:solidFill>
                <a:effectLst/>
                <a:latin typeface="open sans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rgbClr val="254356"/>
                </a:solidFill>
                <a:latin typeface="open sans"/>
              </a:rPr>
              <a:t>$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EF3078"/>
                </a:solidFill>
                <a:effectLst/>
                <a:latin typeface="Menlo"/>
              </a:rPr>
              <a:t>docker network ls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rgbClr val="EF3078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60274-F8C0-4C81-8236-C3EAB5E0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12" y="2657369"/>
            <a:ext cx="7923598" cy="20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26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262531" y="110514"/>
            <a:ext cx="517910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NETWORKS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3347C-9638-4820-84EF-63A90BF2B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7"/>
          <a:stretch/>
        </p:blipFill>
        <p:spPr>
          <a:xfrm>
            <a:off x="1201294" y="1121092"/>
            <a:ext cx="9789412" cy="52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33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262531" y="110514"/>
            <a:ext cx="517910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A03F8-0D63-439F-BD65-0A8A9A2F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7" y="1100137"/>
            <a:ext cx="11083246" cy="54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84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262531" y="110514"/>
            <a:ext cx="517910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5343B-EF0E-4ABA-B053-D2D203D4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1" y="1061633"/>
            <a:ext cx="9476422" cy="56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66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262531" y="110514"/>
            <a:ext cx="5179104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NETWORKS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9BA84-8F69-4B89-82D4-BA0EB5147D0B}"/>
              </a:ext>
            </a:extLst>
          </p:cNvPr>
          <p:cNvSpPr/>
          <p:nvPr/>
        </p:nvSpPr>
        <p:spPr>
          <a:xfrm>
            <a:off x="1223889" y="1786596"/>
            <a:ext cx="101990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EF3078"/>
                </a:solidFill>
                <a:latin typeface="Courier New" panose="02070309020205020404" pitchFamily="49" charset="0"/>
              </a:rPr>
              <a:t>Docker run </a:t>
            </a:r>
            <a:r>
              <a:rPr lang="en-US" b="1" dirty="0">
                <a:solidFill>
                  <a:srgbClr val="EF3078"/>
                </a:solidFill>
                <a:highlight>
                  <a:srgbClr val="C0C0C0"/>
                </a:highlight>
                <a:latin typeface="Courier New" panose="02070309020205020404" pitchFamily="49" charset="0"/>
              </a:rPr>
              <a:t>--link </a:t>
            </a:r>
            <a:r>
              <a:rPr lang="en-US" b="1" dirty="0">
                <a:solidFill>
                  <a:srgbClr val="EF3078"/>
                </a:solidFill>
                <a:latin typeface="Courier New" panose="02070309020205020404" pitchFamily="49" charset="0"/>
              </a:rPr>
              <a:t>&lt;name or id&gt;:alias</a:t>
            </a:r>
            <a:endParaRPr lang="fr-FR" b="1" dirty="0">
              <a:solidFill>
                <a:srgbClr val="EF3078"/>
              </a:solidFill>
              <a:latin typeface="Courier New" panose="02070309020205020404" pitchFamily="49" charset="0"/>
            </a:endParaRPr>
          </a:p>
          <a:p>
            <a:endParaRPr lang="fr-FR" b="1" dirty="0">
              <a:solidFill>
                <a:srgbClr val="EF3078"/>
              </a:solidFill>
              <a:latin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</a:rPr>
              <a:t>--</a:t>
            </a:r>
            <a:r>
              <a:rPr lang="fr-FR" b="1" dirty="0" err="1">
                <a:latin typeface="Courier New" panose="02070309020205020404" pitchFamily="49" charset="0"/>
              </a:rPr>
              <a:t>link</a:t>
            </a:r>
            <a:r>
              <a:rPr lang="fr-FR" b="1" dirty="0"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chemeClr val="tx2"/>
                </a:solidFill>
                <a:latin typeface="Courier New" panose="02070309020205020404" pitchFamily="49" charset="0"/>
              </a:rPr>
              <a:t>sert à créer un alias DNS vers un conteneur</a:t>
            </a:r>
          </a:p>
          <a:p>
            <a:endParaRPr lang="fr-FR" b="1" dirty="0">
              <a:solidFill>
                <a:srgbClr val="EF3078"/>
              </a:solidFill>
              <a:latin typeface="Courier New" panose="02070309020205020404" pitchFamily="49" charset="0"/>
            </a:endParaRPr>
          </a:p>
          <a:p>
            <a:endParaRPr lang="fr-FR" b="1" dirty="0">
              <a:latin typeface="Courier New" panose="02070309020205020404" pitchFamily="49" charset="0"/>
            </a:endParaRPr>
          </a:p>
          <a:p>
            <a:endParaRPr lang="fr-FR" b="1" dirty="0">
              <a:latin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</a:rPr>
              <a:t>Example:</a:t>
            </a:r>
          </a:p>
          <a:p>
            <a:endParaRPr lang="fr-FR" dirty="0">
              <a:latin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</a:rPr>
              <a:t>docker run -p 38080:8080 --</a:t>
            </a:r>
            <a:r>
              <a:rPr lang="fr-FR" dirty="0" err="1">
                <a:latin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</a:rPr>
              <a:t>webapp</a:t>
            </a:r>
            <a:r>
              <a:rPr lang="fr-FR" dirty="0">
                <a:latin typeface="Courier New" panose="02070309020205020404" pitchFamily="49" charset="0"/>
              </a:rPr>
              <a:t> --</a:t>
            </a:r>
            <a:r>
              <a:rPr lang="fr-FR" dirty="0" err="1">
                <a:latin typeface="Courier New" panose="02070309020205020404" pitchFamily="49" charset="0"/>
              </a:rPr>
              <a:t>link</a:t>
            </a:r>
            <a:r>
              <a:rPr lang="fr-FR" dirty="0">
                <a:latin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</a:rPr>
              <a:t>DBHOST:mysql-db</a:t>
            </a:r>
            <a:r>
              <a:rPr lang="fr-FR" dirty="0">
                <a:latin typeface="Courier New" panose="02070309020205020404" pitchFamily="49" charset="0"/>
              </a:rPr>
              <a:t> -d </a:t>
            </a:r>
            <a:r>
              <a:rPr lang="fr-FR" dirty="0" err="1">
                <a:latin typeface="Courier New" panose="02070309020205020404" pitchFamily="49" charset="0"/>
              </a:rPr>
              <a:t>kodekloud</a:t>
            </a:r>
            <a:r>
              <a:rPr lang="fr-FR" dirty="0">
                <a:latin typeface="Courier New" panose="02070309020205020404" pitchFamily="49" charset="0"/>
              </a:rPr>
              <a:t>/simple-</a:t>
            </a:r>
            <a:r>
              <a:rPr lang="fr-FR" dirty="0" err="1">
                <a:latin typeface="Courier New" panose="02070309020205020404" pitchFamily="49" charset="0"/>
              </a:rPr>
              <a:t>webapp</a:t>
            </a:r>
            <a:r>
              <a:rPr lang="fr-FR" dirty="0">
                <a:latin typeface="Courier New" panose="02070309020205020404" pitchFamily="49" charset="0"/>
              </a:rPr>
              <a:t>-</a:t>
            </a:r>
            <a:r>
              <a:rPr lang="fr-FR" dirty="0" err="1">
                <a:latin typeface="Courier New" panose="02070309020205020404" pitchFamily="49" charset="0"/>
              </a:rPr>
              <a:t>mysql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610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1950566" y="1879858"/>
            <a:ext cx="7040882" cy="1549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>
                <a:solidFill>
                  <a:srgbClr val="EE9524"/>
                </a:solidFill>
              </a:rPr>
              <a:t>LAB6</a:t>
            </a:r>
          </a:p>
          <a:p>
            <a:r>
              <a:rPr lang="fr-FR" dirty="0">
                <a:solidFill>
                  <a:srgbClr val="EE9524"/>
                </a:solidFill>
              </a:rPr>
              <a:t>(Networking)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B2742-62A2-43EA-9371-C3AE1FCBC1F2}"/>
              </a:ext>
            </a:extLst>
          </p:cNvPr>
          <p:cNvSpPr/>
          <p:nvPr/>
        </p:nvSpPr>
        <p:spPr>
          <a:xfrm>
            <a:off x="2895448" y="43515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hlinkClick r:id="rId2"/>
              </a:rPr>
              <a:t>https://kodekloud.com/courses/labs-docker-for-the-absolute-beginner-hands-on/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783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70408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DOCKER COMPOSE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8FBE77-DC6E-449F-B44C-FEF289B2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79" y="1973639"/>
            <a:ext cx="10112803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/>
              <a:t>Docker Compose est un outil qui permet de décrire (dans un fichier YAML) et gérer (en ligne de commande) plusieurs conteneurs comme un ensemble de services </a:t>
            </a:r>
            <a:r>
              <a:rPr lang="fr-FR" sz="2400" dirty="0" err="1"/>
              <a:t>inter-connectés</a:t>
            </a:r>
            <a:endParaRPr lang="fr-FR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3200" dirty="0">
              <a:solidFill>
                <a:srgbClr val="E83E8C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3200" dirty="0">
                <a:solidFill>
                  <a:srgbClr val="E83E8C"/>
                </a:solidFill>
                <a:latin typeface="SFMono-Regular"/>
              </a:rPr>
              <a:t>Installation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curl</a:t>
            </a:r>
            <a:r>
              <a:rPr lang="fr-FR" dirty="0"/>
              <a:t> -L "https://github.com/docker/compose/releases/download/1.23.2/docker-compose-$(</a:t>
            </a:r>
            <a:r>
              <a:rPr lang="fr-FR" dirty="0" err="1"/>
              <a:t>uname</a:t>
            </a:r>
            <a:r>
              <a:rPr lang="fr-FR" dirty="0"/>
              <a:t> -s)-$(</a:t>
            </a:r>
            <a:r>
              <a:rPr lang="fr-FR" dirty="0" err="1"/>
              <a:t>uname</a:t>
            </a:r>
            <a:r>
              <a:rPr lang="fr-FR" dirty="0"/>
              <a:t> -m)" -o /</a:t>
            </a:r>
            <a:r>
              <a:rPr lang="fr-FR" dirty="0" err="1"/>
              <a:t>usr</a:t>
            </a:r>
            <a:r>
              <a:rPr lang="fr-FR" dirty="0"/>
              <a:t>/bin/docker-compose &amp;&amp; </a:t>
            </a:r>
            <a:r>
              <a:rPr lang="fr-FR" dirty="0" err="1"/>
              <a:t>sudo</a:t>
            </a:r>
            <a:r>
              <a:rPr lang="fr-FR" dirty="0"/>
              <a:t> chmod +x /</a:t>
            </a:r>
            <a:r>
              <a:rPr lang="fr-FR" dirty="0" err="1"/>
              <a:t>usr</a:t>
            </a:r>
            <a:r>
              <a:rPr lang="fr-FR" dirty="0"/>
              <a:t>/bin/docker-compose</a:t>
            </a:r>
          </a:p>
        </p:txBody>
      </p:sp>
    </p:spTree>
    <p:extLst>
      <p:ext uri="{BB962C8B-B14F-4D97-AF65-F5344CB8AC3E}">
        <p14:creationId xmlns:p14="http://schemas.microsoft.com/office/powerpoint/2010/main" val="292014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623667" y="379447"/>
            <a:ext cx="10489810" cy="4806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</a:pPr>
            <a:r>
              <a:rPr lang="en-US" sz="3600" dirty="0" err="1">
                <a:solidFill>
                  <a:srgbClr val="03A1A4"/>
                </a:solidFill>
                <a:latin typeface="Tw Cen MT" panose="020B0602020104020603" pitchFamily="34" charset="0"/>
              </a:rPr>
              <a:t>Pourquoi</a:t>
            </a: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3600" dirty="0" err="1">
                <a:solidFill>
                  <a:srgbClr val="03A1A4"/>
                </a:solidFill>
                <a:latin typeface="Tw Cen MT" panose="020B0602020104020603" pitchFamily="34" charset="0"/>
              </a:rPr>
              <a:t>utiliser</a:t>
            </a: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les CONTENEURS ?</a:t>
            </a:r>
          </a:p>
          <a:p>
            <a:pPr>
              <a:spcAft>
                <a:spcPts val="750"/>
              </a:spcAft>
            </a:pPr>
            <a:endParaRPr lang="en-US" sz="36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Bugs/erreurs 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du code quand transmis vers environnements différents.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Un conteneur </a:t>
            </a: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regroupe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 le code de l’application avec ses dépendances nécessaires à son exécution (runtime, librairies…)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Ce package est donc </a:t>
            </a: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autonome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 et devient </a:t>
            </a:r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portable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</a:rPr>
              <a:t>, capable de fonctionner sur n'importe quelle plate-forme ou cloud, sans problèmes.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65449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6096000" y="502404"/>
            <a:ext cx="6281529" cy="14260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exemple </a:t>
            </a:r>
          </a:p>
          <a:p>
            <a:r>
              <a:rPr lang="fr-FR" sz="4000" dirty="0"/>
              <a:t>DOCKER-</a:t>
            </a:r>
            <a:r>
              <a:rPr lang="fr-FR" sz="4000" dirty="0" err="1"/>
              <a:t>COMPOSE.yml</a:t>
            </a:r>
            <a:endParaRPr lang="fr-FR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A161B-76BB-494A-A937-AEC380909D82}"/>
              </a:ext>
            </a:extLst>
          </p:cNvPr>
          <p:cNvSpPr/>
          <p:nvPr/>
        </p:nvSpPr>
        <p:spPr>
          <a:xfrm>
            <a:off x="214531" y="151179"/>
            <a:ext cx="6096000" cy="65556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/>
              <a:t>version: "3"</a:t>
            </a:r>
          </a:p>
          <a:p>
            <a:endParaRPr lang="fr-FR" sz="1400" dirty="0"/>
          </a:p>
          <a:p>
            <a:r>
              <a:rPr lang="fr-FR" sz="1400" b="1" dirty="0"/>
              <a:t>services</a:t>
            </a:r>
            <a:r>
              <a:rPr lang="fr-FR" sz="1400" dirty="0"/>
              <a:t>:</a:t>
            </a:r>
          </a:p>
          <a:p>
            <a:endParaRPr lang="fr-FR" sz="1400" dirty="0"/>
          </a:p>
          <a:p>
            <a:r>
              <a:rPr lang="fr-FR" sz="1400" dirty="0"/>
              <a:t>  </a:t>
            </a:r>
            <a:r>
              <a:rPr lang="fr-FR" sz="1400" b="1" dirty="0"/>
              <a:t>web</a:t>
            </a:r>
            <a:r>
              <a:rPr lang="fr-FR" sz="1400" dirty="0"/>
              <a:t>:</a:t>
            </a:r>
          </a:p>
          <a:p>
            <a:r>
              <a:rPr lang="fr-FR" sz="1400" dirty="0"/>
              <a:t>    </a:t>
            </a:r>
            <a:r>
              <a:rPr lang="fr-FR" sz="1400" dirty="0" err="1"/>
              <a:t>build</a:t>
            </a:r>
            <a:r>
              <a:rPr lang="fr-FR" sz="1400" dirty="0"/>
              <a:t>: web</a:t>
            </a:r>
          </a:p>
          <a:p>
            <a:r>
              <a:rPr lang="fr-FR" sz="1400" dirty="0"/>
              <a:t>    command: python app.py</a:t>
            </a:r>
          </a:p>
          <a:p>
            <a:r>
              <a:rPr lang="fr-FR" sz="1400" dirty="0"/>
              <a:t>    ports:</a:t>
            </a:r>
          </a:p>
          <a:p>
            <a:r>
              <a:rPr lang="fr-FR" sz="1400" dirty="0"/>
              <a:t>     - "5000:5000"</a:t>
            </a:r>
          </a:p>
          <a:p>
            <a:r>
              <a:rPr lang="fr-FR" sz="1400" dirty="0"/>
              <a:t>    volumes:</a:t>
            </a:r>
          </a:p>
          <a:p>
            <a:r>
              <a:rPr lang="fr-FR" sz="1400" dirty="0"/>
              <a:t>     - ./web:/code</a:t>
            </a:r>
          </a:p>
          <a:p>
            <a:r>
              <a:rPr lang="fr-FR" sz="1400" dirty="0"/>
              <a:t>    </a:t>
            </a:r>
            <a:r>
              <a:rPr lang="fr-FR" sz="1400" dirty="0" err="1"/>
              <a:t>environment</a:t>
            </a:r>
            <a:r>
              <a:rPr lang="fr-FR" sz="1400" dirty="0"/>
              <a:t>:</a:t>
            </a:r>
          </a:p>
          <a:p>
            <a:r>
              <a:rPr lang="fr-FR" sz="1400" dirty="0"/>
              <a:t>     - DATADOG_HOST=</a:t>
            </a:r>
            <a:r>
              <a:rPr lang="fr-FR" sz="1400" dirty="0" err="1"/>
              <a:t>datadog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  </a:t>
            </a:r>
            <a:r>
              <a:rPr lang="fr-FR" sz="1400" b="1" dirty="0"/>
              <a:t>redis</a:t>
            </a:r>
            <a:r>
              <a:rPr lang="fr-FR" sz="1400" dirty="0"/>
              <a:t>:</a:t>
            </a:r>
          </a:p>
          <a:p>
            <a:r>
              <a:rPr lang="fr-FR" sz="1400" dirty="0"/>
              <a:t>    image: redis</a:t>
            </a:r>
          </a:p>
          <a:p>
            <a:r>
              <a:rPr lang="fr-FR" sz="1400" dirty="0"/>
              <a:t>    ports:</a:t>
            </a:r>
          </a:p>
          <a:p>
            <a:r>
              <a:rPr lang="fr-FR" sz="1400" dirty="0"/>
              <a:t>     - "3360:3360"</a:t>
            </a:r>
          </a:p>
          <a:p>
            <a:r>
              <a:rPr lang="fr-FR" sz="1400" dirty="0"/>
              <a:t>    volumes:</a:t>
            </a:r>
          </a:p>
          <a:p>
            <a:r>
              <a:rPr lang="fr-FR" sz="1400" dirty="0"/>
              <a:t>     - ./web:/code</a:t>
            </a:r>
          </a:p>
          <a:p>
            <a:endParaRPr lang="fr-FR" sz="1400" dirty="0"/>
          </a:p>
          <a:p>
            <a:r>
              <a:rPr lang="fr-FR" sz="1400" dirty="0"/>
              <a:t>  </a:t>
            </a:r>
            <a:r>
              <a:rPr lang="fr-FR" sz="1400" b="1" dirty="0" err="1"/>
              <a:t>datadog</a:t>
            </a:r>
            <a:r>
              <a:rPr lang="fr-FR" sz="1400" dirty="0"/>
              <a:t>:</a:t>
            </a:r>
          </a:p>
          <a:p>
            <a:r>
              <a:rPr lang="fr-FR" sz="1400" dirty="0"/>
              <a:t>    </a:t>
            </a:r>
            <a:r>
              <a:rPr lang="fr-FR" sz="1400" dirty="0" err="1"/>
              <a:t>build</a:t>
            </a:r>
            <a:r>
              <a:rPr lang="fr-FR" sz="1400" dirty="0"/>
              <a:t>: </a:t>
            </a:r>
            <a:r>
              <a:rPr lang="fr-FR" sz="1400" dirty="0" err="1"/>
              <a:t>datadog</a:t>
            </a:r>
            <a:endParaRPr lang="fr-FR" sz="1400" dirty="0"/>
          </a:p>
          <a:p>
            <a:r>
              <a:rPr lang="fr-FR" sz="1400" dirty="0"/>
              <a:t>    </a:t>
            </a:r>
            <a:r>
              <a:rPr lang="fr-FR" sz="1400" dirty="0" err="1"/>
              <a:t>environment</a:t>
            </a:r>
            <a:r>
              <a:rPr lang="fr-FR" sz="1400" dirty="0"/>
              <a:t>:</a:t>
            </a:r>
          </a:p>
          <a:p>
            <a:r>
              <a:rPr lang="fr-FR" sz="1400" dirty="0"/>
              <a:t>     - DD_DOGSTATSD_NON_LOCAL_TRAFFIC=</a:t>
            </a:r>
            <a:r>
              <a:rPr lang="fr-FR" sz="1400" dirty="0" err="1"/>
              <a:t>true</a:t>
            </a:r>
            <a:endParaRPr lang="fr-FR" sz="1400" dirty="0"/>
          </a:p>
          <a:p>
            <a:r>
              <a:rPr lang="fr-FR" sz="1400" dirty="0"/>
              <a:t>    volumes:</a:t>
            </a:r>
          </a:p>
          <a:p>
            <a:r>
              <a:rPr lang="fr-FR" sz="1400" dirty="0"/>
              <a:t>     - /var/run/</a:t>
            </a:r>
            <a:r>
              <a:rPr lang="fr-FR" sz="1400" dirty="0" err="1"/>
              <a:t>docker.sock</a:t>
            </a:r>
            <a:r>
              <a:rPr lang="fr-FR" sz="1400" dirty="0"/>
              <a:t>:/var/run/</a:t>
            </a:r>
            <a:r>
              <a:rPr lang="fr-FR" sz="1400" dirty="0" err="1"/>
              <a:t>docker.sock</a:t>
            </a:r>
            <a:endParaRPr lang="fr-FR" sz="1400" dirty="0"/>
          </a:p>
          <a:p>
            <a:r>
              <a:rPr lang="fr-FR" sz="1400" dirty="0"/>
              <a:t>     - /proc/:/host/proc/:ro</a:t>
            </a:r>
          </a:p>
          <a:p>
            <a:r>
              <a:rPr lang="fr-FR" sz="1400" dirty="0"/>
              <a:t>     - /</a:t>
            </a:r>
            <a:r>
              <a:rPr lang="fr-FR" sz="1400" dirty="0" err="1"/>
              <a:t>sys</a:t>
            </a:r>
            <a:r>
              <a:rPr lang="fr-FR" sz="1400" dirty="0"/>
              <a:t>/</a:t>
            </a:r>
            <a:r>
              <a:rPr lang="fr-FR" sz="1400" dirty="0" err="1"/>
              <a:t>fs</a:t>
            </a:r>
            <a:r>
              <a:rPr lang="fr-FR" sz="1400" dirty="0"/>
              <a:t>/</a:t>
            </a:r>
            <a:r>
              <a:rPr lang="fr-FR" sz="1400" dirty="0" err="1"/>
              <a:t>cgroup</a:t>
            </a:r>
            <a:r>
              <a:rPr lang="fr-FR" sz="1400" dirty="0"/>
              <a:t>:/host/</a:t>
            </a:r>
            <a:r>
              <a:rPr lang="fr-FR" sz="1400" dirty="0" err="1"/>
              <a:t>sys</a:t>
            </a:r>
            <a:r>
              <a:rPr lang="fr-FR" sz="1400" dirty="0"/>
              <a:t>/</a:t>
            </a:r>
            <a:r>
              <a:rPr lang="fr-FR" sz="1400" dirty="0" err="1"/>
              <a:t>fs</a:t>
            </a:r>
            <a:r>
              <a:rPr lang="fr-FR" sz="1400" dirty="0"/>
              <a:t>/</a:t>
            </a:r>
            <a:r>
              <a:rPr lang="fr-FR" sz="1400" dirty="0" err="1"/>
              <a:t>cgroup:ro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34980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2043331" y="369883"/>
            <a:ext cx="809528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/>
              <a:t>commandes DOCKER COMPOSE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38E3C0-F51A-4286-B7FE-8BE80F0600D5}"/>
              </a:ext>
            </a:extLst>
          </p:cNvPr>
          <p:cNvSpPr/>
          <p:nvPr/>
        </p:nvSpPr>
        <p:spPr>
          <a:xfrm>
            <a:off x="1258957" y="1576646"/>
            <a:ext cx="9011478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/>
              <a:t>docker-compose up -d</a:t>
            </a:r>
            <a:r>
              <a:rPr lang="fr-FR" dirty="0"/>
              <a:t> démarre les services décrits dans </a:t>
            </a:r>
            <a:r>
              <a:rPr lang="fr-FR" dirty="0">
                <a:highlight>
                  <a:srgbClr val="C0C0C0"/>
                </a:highlight>
              </a:rPr>
              <a:t>docker-</a:t>
            </a:r>
            <a:r>
              <a:rPr lang="fr-FR" dirty="0" err="1">
                <a:highlight>
                  <a:srgbClr val="C0C0C0"/>
                </a:highlight>
              </a:rPr>
              <a:t>compose.yml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dirty="0"/>
              <a:t>.</a:t>
            </a:r>
            <a:br>
              <a:rPr lang="fr-FR" dirty="0"/>
            </a:br>
            <a:r>
              <a:rPr lang="fr-FR" b="1" dirty="0"/>
              <a:t>docker-compose up -</a:t>
            </a:r>
            <a:r>
              <a:rPr lang="fr-FR" b="1" dirty="0" err="1"/>
              <a:t>build</a:t>
            </a:r>
            <a:r>
              <a:rPr lang="fr-FR" dirty="0"/>
              <a:t> reconstruit les services avant de les lancer.</a:t>
            </a:r>
          </a:p>
          <a:p>
            <a:pPr fontAlgn="base">
              <a:lnSpc>
                <a:spcPct val="150000"/>
              </a:lnSpc>
            </a:pPr>
            <a:r>
              <a:rPr lang="fr-FR" b="1" dirty="0"/>
              <a:t>docker-compose down</a:t>
            </a:r>
            <a:r>
              <a:rPr lang="fr-FR" dirty="0"/>
              <a:t> stoppe les services.</a:t>
            </a:r>
          </a:p>
          <a:p>
            <a:pPr fontAlgn="base">
              <a:lnSpc>
                <a:spcPct val="150000"/>
              </a:lnSpc>
            </a:pPr>
            <a:r>
              <a:rPr lang="fr-FR" b="1" dirty="0"/>
              <a:t>docker-compose restart</a:t>
            </a:r>
            <a:r>
              <a:rPr lang="fr-FR" dirty="0"/>
              <a:t> redémarre l’ensemble des services.</a:t>
            </a:r>
            <a:br>
              <a:rPr lang="fr-FR" dirty="0"/>
            </a:br>
            <a:r>
              <a:rPr lang="fr-FR" b="1" dirty="0"/>
              <a:t>docker-compose restart </a:t>
            </a:r>
            <a:r>
              <a:rPr lang="fr-FR" b="1" dirty="0" err="1"/>
              <a:t>nginx</a:t>
            </a:r>
            <a:r>
              <a:rPr lang="fr-FR" dirty="0"/>
              <a:t> redémarre un des services (ici </a:t>
            </a:r>
            <a:r>
              <a:rPr lang="fr-FR" b="1" dirty="0" err="1"/>
              <a:t>nginx</a:t>
            </a:r>
            <a:r>
              <a:rPr lang="fr-FR" dirty="0"/>
              <a:t>).</a:t>
            </a:r>
          </a:p>
          <a:p>
            <a:pPr fontAlgn="base">
              <a:lnSpc>
                <a:spcPct val="150000"/>
              </a:lnSpc>
            </a:pPr>
            <a:r>
              <a:rPr lang="fr-FR" b="1" dirty="0"/>
              <a:t>docker-compose </a:t>
            </a:r>
            <a:r>
              <a:rPr lang="fr-FR" b="1" dirty="0" err="1"/>
              <a:t>exec</a:t>
            </a:r>
            <a:r>
              <a:rPr lang="fr-FR" b="1" dirty="0"/>
              <a:t> </a:t>
            </a:r>
            <a:r>
              <a:rPr lang="fr-FR" b="1" dirty="0" err="1"/>
              <a:t>nginx</a:t>
            </a:r>
            <a:r>
              <a:rPr lang="fr-FR" b="1" dirty="0"/>
              <a:t> </a:t>
            </a:r>
            <a:r>
              <a:rPr lang="fr-FR" b="1" dirty="0" err="1"/>
              <a:t>bash</a:t>
            </a:r>
            <a:r>
              <a:rPr lang="fr-FR" dirty="0"/>
              <a:t> me fournit une console </a:t>
            </a:r>
            <a:r>
              <a:rPr lang="fr-FR" dirty="0" err="1"/>
              <a:t>bash</a:t>
            </a:r>
            <a:r>
              <a:rPr lang="fr-FR" dirty="0"/>
              <a:t> au sein du conteneur </a:t>
            </a:r>
            <a:r>
              <a:rPr lang="fr-FR" b="1" dirty="0" err="1"/>
              <a:t>nginx</a:t>
            </a:r>
            <a:r>
              <a:rPr lang="fr-FR" dirty="0"/>
              <a:t>.</a:t>
            </a:r>
            <a:br>
              <a:rPr lang="fr-FR" dirty="0"/>
            </a:br>
            <a:r>
              <a:rPr lang="fr-FR" b="1" dirty="0"/>
              <a:t>docker-compose logs</a:t>
            </a:r>
            <a:r>
              <a:rPr lang="fr-FR" dirty="0"/>
              <a:t> retourne l’ensemble des logs des services.</a:t>
            </a:r>
            <a:br>
              <a:rPr lang="fr-FR" dirty="0"/>
            </a:br>
            <a:r>
              <a:rPr lang="fr-FR" b="1" dirty="0"/>
              <a:t>docker-compose logs -f</a:t>
            </a:r>
            <a:r>
              <a:rPr lang="fr-FR" dirty="0"/>
              <a:t> affiche les logs des services et continue à les « écouter » sans rendre la main.</a:t>
            </a:r>
            <a:br>
              <a:rPr lang="fr-FR" dirty="0"/>
            </a:br>
            <a:r>
              <a:rPr lang="fr-FR" b="1" dirty="0"/>
              <a:t>docker-compose logs -f </a:t>
            </a:r>
            <a:r>
              <a:rPr lang="fr-FR" b="1" dirty="0" err="1"/>
              <a:t>nginx</a:t>
            </a:r>
            <a:r>
              <a:rPr lang="fr-FR" dirty="0"/>
              <a:t> fait la même chose pour le conteneur </a:t>
            </a:r>
            <a:r>
              <a:rPr lang="fr-FR" b="1" dirty="0" err="1"/>
              <a:t>nginx</a:t>
            </a:r>
            <a:r>
              <a:rPr lang="fr-FR" dirty="0"/>
              <a:t> uniquement.</a:t>
            </a:r>
          </a:p>
        </p:txBody>
      </p:sp>
    </p:spTree>
    <p:extLst>
      <p:ext uri="{BB962C8B-B14F-4D97-AF65-F5344CB8AC3E}">
        <p14:creationId xmlns:p14="http://schemas.microsoft.com/office/powerpoint/2010/main" val="1962449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5165B-78B6-4588-AB34-0C2A4997FD6D}"/>
              </a:ext>
            </a:extLst>
          </p:cNvPr>
          <p:cNvSpPr txBox="1"/>
          <p:nvPr/>
        </p:nvSpPr>
        <p:spPr>
          <a:xfrm flipH="1">
            <a:off x="1950566" y="1879858"/>
            <a:ext cx="7040882" cy="1549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dirty="0">
                <a:solidFill>
                  <a:srgbClr val="EE9524"/>
                </a:solidFill>
              </a:rPr>
              <a:t>LAB7</a:t>
            </a:r>
          </a:p>
          <a:p>
            <a:r>
              <a:rPr lang="fr-FR" dirty="0">
                <a:solidFill>
                  <a:srgbClr val="EE9524"/>
                </a:solidFill>
              </a:rPr>
              <a:t>(DOCKER-COMPOSE)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B2742-62A2-43EA-9371-C3AE1FCBC1F2}"/>
              </a:ext>
            </a:extLst>
          </p:cNvPr>
          <p:cNvSpPr/>
          <p:nvPr/>
        </p:nvSpPr>
        <p:spPr>
          <a:xfrm>
            <a:off x="2895448" y="43515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hlinkClick r:id="rId2"/>
              </a:rPr>
              <a:t>https://kodekloud.com/courses/labs-docker-for-the-absolute-beginner-hands-on/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269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130009" y="123767"/>
            <a:ext cx="5629678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ON WINDOWS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79810-95EB-46EE-8AE5-5E9C4508E042}"/>
              </a:ext>
            </a:extLst>
          </p:cNvPr>
          <p:cNvSpPr txBox="1"/>
          <p:nvPr/>
        </p:nvSpPr>
        <p:spPr>
          <a:xfrm>
            <a:off x="1351722" y="1664253"/>
            <a:ext cx="9488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Les conteneurs DOCKER partagent le KERNEL de la machine HOTE, donc les conteneurs </a:t>
            </a:r>
            <a:r>
              <a:rPr lang="fr-FR" sz="3200" dirty="0" err="1"/>
              <a:t>windows</a:t>
            </a:r>
            <a:r>
              <a:rPr lang="fr-FR" sz="3200" dirty="0"/>
              <a:t> doivent tourner sur des machines </a:t>
            </a:r>
            <a:r>
              <a:rPr lang="fr-FR" sz="3200" dirty="0" err="1"/>
              <a:t>windows</a:t>
            </a:r>
            <a:r>
              <a:rPr lang="fr-FR" sz="32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772327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130009" y="123767"/>
            <a:ext cx="5629678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ON WINDOWS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8D063-5EA4-435C-960F-AEF509A1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831653"/>
            <a:ext cx="8242853" cy="58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89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3130009" y="123767"/>
            <a:ext cx="5629678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/>
              <a:t>DOCKER ON WINDOWS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D2FBC-C608-483D-B06A-AA249E7DF00A}"/>
              </a:ext>
            </a:extLst>
          </p:cNvPr>
          <p:cNvSpPr txBox="1"/>
          <p:nvPr/>
        </p:nvSpPr>
        <p:spPr>
          <a:xfrm>
            <a:off x="1213403" y="1143653"/>
            <a:ext cx="8176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 pour </a:t>
            </a:r>
            <a:r>
              <a:rPr lang="fr-FR" dirty="0" err="1"/>
              <a:t>windows</a:t>
            </a:r>
            <a:r>
              <a:rPr lang="fr-FR" dirty="0"/>
              <a:t> peut héberger des conteneurs Windows et Linux</a:t>
            </a:r>
          </a:p>
          <a:p>
            <a:r>
              <a:rPr lang="fr-FR" dirty="0"/>
              <a:t>Pour démarrer des conteneurs </a:t>
            </a:r>
            <a:r>
              <a:rPr lang="fr-FR" dirty="0" err="1"/>
              <a:t>windows</a:t>
            </a:r>
            <a:r>
              <a:rPr lang="fr-FR" dirty="0"/>
              <a:t> il faut switcher le mode 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DA6B3-651B-4C91-A504-739606B4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06" y="2066983"/>
            <a:ext cx="78867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74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C47A6-3FC4-413F-B82E-A052E6F9FA15}"/>
              </a:ext>
            </a:extLst>
          </p:cNvPr>
          <p:cNvSpPr txBox="1"/>
          <p:nvPr/>
        </p:nvSpPr>
        <p:spPr>
          <a:xfrm flipH="1">
            <a:off x="3130009" y="596207"/>
            <a:ext cx="5629678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GUI (</a:t>
            </a:r>
            <a:r>
              <a:rPr lang="fr-FR" sz="4000" dirty="0">
                <a:solidFill>
                  <a:srgbClr val="EF3078"/>
                </a:solidFill>
              </a:rPr>
              <a:t>PORTAINER</a:t>
            </a:r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D225F-24AB-4F06-9A77-258BA04C4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22" y="3222516"/>
            <a:ext cx="925001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sv-SE" sz="2400" dirty="0">
                <a:solidFill>
                  <a:srgbClr val="26A6D1"/>
                </a:solidFill>
              </a:rPr>
              <a:t>docker run -d -p 80:9000 --name portainer --restart always -v /var/run/docker.sock:/var/run/docker.sock portainer/portainer</a:t>
            </a:r>
            <a:endParaRPr kumimoji="0" lang="fr-FR" altLang="fr-FR" sz="4800" i="0" u="none" strike="noStrike" cap="none" normalizeH="0" baseline="0" dirty="0">
              <a:ln>
                <a:noFill/>
              </a:ln>
              <a:solidFill>
                <a:srgbClr val="26A6D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1382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378BA-3B0B-4FDE-B1A7-E9603B90F0CB}"/>
              </a:ext>
            </a:extLst>
          </p:cNvPr>
          <p:cNvSpPr txBox="1"/>
          <p:nvPr/>
        </p:nvSpPr>
        <p:spPr>
          <a:xfrm flipH="1">
            <a:off x="2187232" y="684659"/>
            <a:ext cx="7817535" cy="16722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Aft>
                <a:spcPts val="750"/>
              </a:spcAft>
              <a:defRPr sz="4400">
                <a:solidFill>
                  <a:srgbClr val="03A1A4"/>
                </a:solidFill>
                <a:latin typeface="Tw Cen MT" panose="020B0602020104020603" pitchFamily="34" charset="0"/>
              </a:defRPr>
            </a:lvl1pPr>
          </a:lstStyle>
          <a:p>
            <a:r>
              <a:rPr lang="fr-FR" sz="4800" dirty="0"/>
              <a:t>Containers Orchestration</a:t>
            </a:r>
          </a:p>
          <a:p>
            <a:r>
              <a:rPr lang="fr-FR" sz="4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Coming</a:t>
            </a:r>
            <a:r>
              <a:rPr lang="fr-FR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4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Soon</a:t>
            </a:r>
            <a:r>
              <a:rPr lang="fr-FR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72A39-73F0-482C-85A7-F8D205CA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6" y="2972326"/>
            <a:ext cx="6753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0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table&#10;&#10;Description automatically generated">
            <a:extLst>
              <a:ext uri="{FF2B5EF4-FFF2-40B4-BE49-F238E27FC236}">
                <a16:creationId xmlns:a16="http://schemas.microsoft.com/office/drawing/2014/main" id="{1A4B3F69-8E32-4533-AFFF-8BF46366E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757" y="3176347"/>
            <a:ext cx="2209800" cy="3429000"/>
          </a:xfrm>
          <a:prstGeom prst="rect">
            <a:avLst/>
          </a:prstGeom>
        </p:spPr>
      </p:pic>
      <p:pic>
        <p:nvPicPr>
          <p:cNvPr id="16" name="Picture 15" descr="A close up of a box&#10;&#10;Description automatically generated">
            <a:extLst>
              <a:ext uri="{FF2B5EF4-FFF2-40B4-BE49-F238E27FC236}">
                <a16:creationId xmlns:a16="http://schemas.microsoft.com/office/drawing/2014/main" id="{32DC5EFA-AE33-4FB7-82FE-501EA1967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05" y="3052030"/>
            <a:ext cx="3677634" cy="3677634"/>
          </a:xfrm>
          <a:prstGeom prst="rect">
            <a:avLst/>
          </a:prstGeom>
        </p:spPr>
      </p:pic>
      <p:pic>
        <p:nvPicPr>
          <p:cNvPr id="4" name="Picture 3" descr="A picture containing card&#10;&#10;Description automatically generated">
            <a:extLst>
              <a:ext uri="{FF2B5EF4-FFF2-40B4-BE49-F238E27FC236}">
                <a16:creationId xmlns:a16="http://schemas.microsoft.com/office/drawing/2014/main" id="{65F81194-F432-4DA3-9485-3FEEE5271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1762367"/>
            <a:ext cx="24384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15B32-1016-4BDB-9014-F5DB5565F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8" y="79124"/>
            <a:ext cx="1654632" cy="16546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F1F00A6-9774-4FC5-AB47-9F76F72F4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89" y="345039"/>
            <a:ext cx="1124141" cy="1200150"/>
          </a:xfrm>
          <a:prstGeom prst="ellipse">
            <a:avLst/>
          </a:prstGeom>
          <a:ln w="63500" cap="rnd">
            <a:solidFill>
              <a:schemeClr val="bg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F824661-0A10-4EE7-9ABF-9645BF820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99" y="455061"/>
            <a:ext cx="2193845" cy="1145139"/>
          </a:xfrm>
          <a:prstGeom prst="ellipse">
            <a:avLst/>
          </a:prstGeom>
          <a:ln w="63500" cap="rnd">
            <a:solidFill>
              <a:schemeClr val="bg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A close up of a box&#10;&#10;Description automatically generated">
            <a:extLst>
              <a:ext uri="{FF2B5EF4-FFF2-40B4-BE49-F238E27FC236}">
                <a16:creationId xmlns:a16="http://schemas.microsoft.com/office/drawing/2014/main" id="{11406D9D-1D63-48C1-9928-A67DA050D2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17" y="1874187"/>
            <a:ext cx="2241884" cy="224188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1AFFC7B-FBD8-4124-84B8-379AB74961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0803">
            <a:off x="1639419" y="4748755"/>
            <a:ext cx="940408" cy="78021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5187420-994B-46B3-92B5-5E973D7450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0803">
            <a:off x="10197717" y="4748754"/>
            <a:ext cx="940408" cy="7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35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05533 0.2187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092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08164 0.2224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-0.25547 0.22569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73" y="1127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70534 -0.0041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6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623667" y="379447"/>
            <a:ext cx="10489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CONTAINER </a:t>
            </a:r>
            <a:r>
              <a:rPr lang="en-US" sz="3600" dirty="0">
                <a:latin typeface="Tw Cen MT" panose="020B0602020104020603" pitchFamily="34" charset="0"/>
              </a:rPr>
              <a:t>VS</a:t>
            </a: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VIRTUAL MACHINE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D9D3A1-E7CA-4316-8787-15DDB099C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1" y="1025778"/>
            <a:ext cx="10241281" cy="4624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F7DBF-7011-4CD0-A080-E7C54407A06C}"/>
              </a:ext>
            </a:extLst>
          </p:cNvPr>
          <p:cNvSpPr txBox="1"/>
          <p:nvPr/>
        </p:nvSpPr>
        <p:spPr>
          <a:xfrm>
            <a:off x="984738" y="5832222"/>
            <a:ext cx="478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×"/>
            </a:pPr>
            <a:r>
              <a:rPr lang="fr-FR" dirty="0">
                <a:solidFill>
                  <a:srgbClr val="C00000"/>
                </a:solidFill>
              </a:rPr>
              <a:t>Images volumineuses (taille sur disque)</a:t>
            </a:r>
          </a:p>
          <a:p>
            <a:pPr marL="285750" indent="-285750">
              <a:buFont typeface="Calibri" panose="020F0502020204030204" pitchFamily="34" charset="0"/>
              <a:buChar char="×"/>
            </a:pPr>
            <a:r>
              <a:rPr lang="fr-FR" dirty="0">
                <a:solidFill>
                  <a:srgbClr val="C00000"/>
                </a:solidFill>
              </a:rPr>
              <a:t>Consommation ressource Host importante</a:t>
            </a:r>
          </a:p>
          <a:p>
            <a:pPr marL="285750" indent="-285750">
              <a:buFont typeface="Calibri" panose="020F0502020204030204" pitchFamily="34" charset="0"/>
              <a:buChar char="×"/>
            </a:pPr>
            <a:r>
              <a:rPr lang="fr-FR" dirty="0">
                <a:solidFill>
                  <a:srgbClr val="C00000"/>
                </a:solidFill>
              </a:rPr>
              <a:t>Démarrage lent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63C3D-EE89-4133-B5FF-741C9B6DC501}"/>
              </a:ext>
            </a:extLst>
          </p:cNvPr>
          <p:cNvSpPr txBox="1"/>
          <p:nvPr/>
        </p:nvSpPr>
        <p:spPr>
          <a:xfrm>
            <a:off x="6581335" y="5832222"/>
            <a:ext cx="478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2060"/>
                </a:solidFill>
              </a:rPr>
              <a:t>Images légères (taille sur disque)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2060"/>
                </a:solidFill>
              </a:rPr>
              <a:t>Consommation ressource Host Minimale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2060"/>
                </a:solidFill>
              </a:rPr>
              <a:t>Démarrage rapide</a:t>
            </a:r>
          </a:p>
        </p:txBody>
      </p:sp>
    </p:spTree>
    <p:extLst>
      <p:ext uri="{BB962C8B-B14F-4D97-AF65-F5344CB8AC3E}">
        <p14:creationId xmlns:p14="http://schemas.microsoft.com/office/powerpoint/2010/main" val="36750990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66B484-7EC3-46A5-81A1-6160CA32D13D}"/>
              </a:ext>
            </a:extLst>
          </p:cNvPr>
          <p:cNvSpPr/>
          <p:nvPr/>
        </p:nvSpPr>
        <p:spPr>
          <a:xfrm>
            <a:off x="428555" y="640091"/>
            <a:ext cx="375850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750"/>
              </a:spcAft>
            </a:pP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868F5-1867-4E54-8D19-22036783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50" y="804672"/>
            <a:ext cx="408842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988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8F11-7EC2-4144-8CC6-264C3EAF3CEE}"/>
              </a:ext>
            </a:extLst>
          </p:cNvPr>
          <p:cNvSpPr/>
          <p:nvPr/>
        </p:nvSpPr>
        <p:spPr>
          <a:xfrm>
            <a:off x="623667" y="351311"/>
            <a:ext cx="10489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 IMAGE ,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BB18B-352A-49F5-AD25-E75CAEAE128D}"/>
              </a:ext>
            </a:extLst>
          </p:cNvPr>
          <p:cNvSpPr txBox="1"/>
          <p:nvPr/>
        </p:nvSpPr>
        <p:spPr>
          <a:xfrm>
            <a:off x="1409113" y="1616222"/>
            <a:ext cx="891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Une image docker est un package (appli + dépendances)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conteneur est une instance d’une image docker.</a:t>
            </a:r>
          </a:p>
        </p:txBody>
      </p:sp>
      <p:pic>
        <p:nvPicPr>
          <p:cNvPr id="5" name="Picture 4" descr="A picture containing sign&#10;&#10;Description automatically generated">
            <a:extLst>
              <a:ext uri="{FF2B5EF4-FFF2-40B4-BE49-F238E27FC236}">
                <a16:creationId xmlns:a16="http://schemas.microsoft.com/office/drawing/2014/main" id="{9AF2E092-EC47-4B7E-B2DC-C4F4170B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39" y="2574387"/>
            <a:ext cx="3271496" cy="280650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2E9BDA3-A82C-4AB4-A0A2-3B88C4C9C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74" y="2574387"/>
            <a:ext cx="779585" cy="77958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71FAF2B-3FC7-453F-B269-B044E1114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398" y="3587846"/>
            <a:ext cx="779585" cy="77958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6816F8E-356E-432F-9732-BE96C0297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74" y="4814667"/>
            <a:ext cx="779585" cy="77958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9112B-ED79-435A-BFB2-4F1F1124BD3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906135" y="2964180"/>
            <a:ext cx="1989939" cy="101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479B08-CABF-45CC-9C56-D2DC7DFCC1A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906135" y="3977640"/>
            <a:ext cx="2294739" cy="122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DEF2C8-3672-4C78-A74E-E4B6660AC27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906135" y="3977639"/>
            <a:ext cx="3084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9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7589</TotalTime>
  <Words>2311</Words>
  <Application>Microsoft Office PowerPoint</Application>
  <PresentationFormat>Grand écran</PresentationFormat>
  <Paragraphs>382</Paragraphs>
  <Slides>57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57</vt:i4>
      </vt:variant>
    </vt:vector>
  </HeadingPairs>
  <TitlesOfParts>
    <vt:vector size="76" baseType="lpstr">
      <vt:lpstr>&amp;quot</vt:lpstr>
      <vt:lpstr>-apple-system</vt:lpstr>
      <vt:lpstr>Arial</vt:lpstr>
      <vt:lpstr>Calibri</vt:lpstr>
      <vt:lpstr>Century Gothic</vt:lpstr>
      <vt:lpstr>Courier New</vt:lpstr>
      <vt:lpstr>LMMono9-Regular</vt:lpstr>
      <vt:lpstr>LMSans10-Regular</vt:lpstr>
      <vt:lpstr>LMSans9-Regular</vt:lpstr>
      <vt:lpstr>Menlo</vt:lpstr>
      <vt:lpstr>Monaco</vt:lpstr>
      <vt:lpstr>open sans</vt:lpstr>
      <vt:lpstr>SFMono-Regular</vt:lpstr>
      <vt:lpstr>Times New Roman</vt:lpstr>
      <vt:lpstr>Tw Cen MT</vt:lpstr>
      <vt:lpstr>Wingdings</vt:lpstr>
      <vt:lpstr>Office Theme</vt:lpstr>
      <vt:lpstr>Objet d’environnement du Gestionnaire de liaisons</vt:lpstr>
      <vt:lpstr>Packager Shell Object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OUHDID, Zouhair (ext)</dc:creator>
  <cp:lastModifiedBy>Zouhair</cp:lastModifiedBy>
  <cp:revision>29</cp:revision>
  <dcterms:created xsi:type="dcterms:W3CDTF">2020-02-17T19:35:08Z</dcterms:created>
  <dcterms:modified xsi:type="dcterms:W3CDTF">2021-11-01T19:48:35Z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zouhair.ouhdid.external@atos.net</vt:lpwstr>
  </property>
  <property fmtid="{D5CDD505-2E9C-101B-9397-08002B2CF9AE}" pid="5" name="MSIP_Label_112e00b9-34e2-4b26-a577-af1fd0f9f7ee_SetDate">
    <vt:lpwstr>2020-02-17T19:35:24.8046073Z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364bce0e-fa46-4bb9-b5ae-ac2694d09ef9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zouhair.ouhdid.external@atos.net</vt:lpwstr>
  </property>
  <property fmtid="{D5CDD505-2E9C-101B-9397-08002B2CF9AE}" pid="13" name="MSIP_Label_e463cba9-5f6c-478d-9329-7b2295e4e8ed_SetDate">
    <vt:lpwstr>2020-02-17T19:35:24.8046073Z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364bce0e-fa46-4bb9-b5ae-ac2694d09ef9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