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83" r:id="rId3"/>
    <p:sldId id="282" r:id="rId4"/>
    <p:sldId id="280" r:id="rId5"/>
    <p:sldId id="265" r:id="rId6"/>
    <p:sldId id="279" r:id="rId7"/>
    <p:sldId id="261" r:id="rId8"/>
    <p:sldId id="286" r:id="rId9"/>
    <p:sldId id="268" r:id="rId10"/>
    <p:sldId id="264" r:id="rId11"/>
    <p:sldId id="271" r:id="rId12"/>
    <p:sldId id="270" r:id="rId13"/>
    <p:sldId id="289" r:id="rId14"/>
    <p:sldId id="267" r:id="rId15"/>
    <p:sldId id="266" r:id="rId16"/>
    <p:sldId id="284" r:id="rId17"/>
    <p:sldId id="285" r:id="rId18"/>
    <p:sldId id="262" r:id="rId19"/>
    <p:sldId id="269" r:id="rId20"/>
    <p:sldId id="291" r:id="rId21"/>
    <p:sldId id="263" r:id="rId22"/>
    <p:sldId id="273" r:id="rId23"/>
    <p:sldId id="288" r:id="rId24"/>
    <p:sldId id="290" r:id="rId25"/>
    <p:sldId id="27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HDID, Zouhair (ext)" initials="OZ(" lastIdx="1" clrIdx="0">
    <p:extLst>
      <p:ext uri="{19B8F6BF-5375-455C-9EA6-DF929625EA0E}">
        <p15:presenceInfo xmlns:p15="http://schemas.microsoft.com/office/powerpoint/2012/main" userId="S::zouhair.ouhdid.external@atos.net::0309be93-e00d-4b83-b6f9-74ec9e6451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5B4EE4"/>
    <a:srgbClr val="03A1A4"/>
    <a:srgbClr val="EF3078"/>
    <a:srgbClr val="FFFFFF"/>
    <a:srgbClr val="FBFAFB"/>
    <a:srgbClr val="4384AE"/>
    <a:srgbClr val="ECEBEC"/>
    <a:srgbClr val="F7F7F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09" autoAdjust="0"/>
    <p:restoredTop sz="94660"/>
  </p:normalViewPr>
  <p:slideViewPr>
    <p:cSldViewPr snapToGrid="0">
      <p:cViewPr varScale="1">
        <p:scale>
          <a:sx n="44" d="100"/>
          <a:sy n="44" d="100"/>
        </p:scale>
        <p:origin x="55"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6717-B0C0-44C1-A7AA-8C117B3E922B}"/>
              </a:ext>
            </a:extLst>
          </p:cNvPr>
          <p:cNvSpPr>
            <a:spLocks noGrp="1"/>
          </p:cNvSpPr>
          <p:nvPr>
            <p:ph type="dt" sz="half" idx="10"/>
          </p:nvPr>
        </p:nvSpPr>
        <p:spPr/>
        <p:txBody>
          <a:bodyPr/>
          <a:lstStyle/>
          <a:p>
            <a:fld id="{4630115F-65E7-4948-BBBD-A84F05213A84}" type="datetimeFigureOut">
              <a:rPr lang="en-US" smtClean="0"/>
              <a:pPr/>
              <a:t>10/20/2021</a:t>
            </a:fld>
            <a:endParaRPr lang="en-US"/>
          </a:p>
        </p:txBody>
      </p:sp>
      <p:sp>
        <p:nvSpPr>
          <p:cNvPr id="5" name="Footer Placeholder 4">
            <a:extLst>
              <a:ext uri="{FF2B5EF4-FFF2-40B4-BE49-F238E27FC236}">
                <a16:creationId xmlns:a16="http://schemas.microsoft.com/office/drawing/2014/main"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393138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9F17-23EF-4437-9DAC-2E8D15EF1986}"/>
              </a:ext>
            </a:extLst>
          </p:cNvPr>
          <p:cNvSpPr>
            <a:spLocks noGrp="1"/>
          </p:cNvSpPr>
          <p:nvPr>
            <p:ph type="dt" sz="half" idx="10"/>
          </p:nvPr>
        </p:nvSpPr>
        <p:spPr/>
        <p:txBody>
          <a:bodyPr/>
          <a:lstStyle/>
          <a:p>
            <a:fld id="{4630115F-65E7-4948-BBBD-A84F05213A84}" type="datetimeFigureOut">
              <a:rPr lang="en-US" smtClean="0"/>
              <a:pPr/>
              <a:t>10/20/2021</a:t>
            </a:fld>
            <a:endParaRPr lang="en-US"/>
          </a:p>
        </p:txBody>
      </p:sp>
      <p:sp>
        <p:nvSpPr>
          <p:cNvPr id="5" name="Footer Placeholder 4">
            <a:extLst>
              <a:ext uri="{FF2B5EF4-FFF2-40B4-BE49-F238E27FC236}">
                <a16:creationId xmlns:a16="http://schemas.microsoft.com/office/drawing/2014/main"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79092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91E6-EDA5-4866-AE21-838EE23C096D}"/>
              </a:ext>
            </a:extLst>
          </p:cNvPr>
          <p:cNvSpPr>
            <a:spLocks noGrp="1"/>
          </p:cNvSpPr>
          <p:nvPr>
            <p:ph type="dt" sz="half" idx="10"/>
          </p:nvPr>
        </p:nvSpPr>
        <p:spPr/>
        <p:txBody>
          <a:bodyPr/>
          <a:lstStyle/>
          <a:p>
            <a:fld id="{4630115F-65E7-4948-BBBD-A84F05213A84}" type="datetimeFigureOut">
              <a:rPr lang="en-US" smtClean="0"/>
              <a:pPr/>
              <a:t>10/20/2021</a:t>
            </a:fld>
            <a:endParaRPr lang="en-US"/>
          </a:p>
        </p:txBody>
      </p:sp>
      <p:sp>
        <p:nvSpPr>
          <p:cNvPr id="5" name="Footer Placeholder 4">
            <a:extLst>
              <a:ext uri="{FF2B5EF4-FFF2-40B4-BE49-F238E27FC236}">
                <a16:creationId xmlns:a16="http://schemas.microsoft.com/office/drawing/2014/main"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212813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19DA6-7E4C-4D81-87A3-3E9AB00DCA9D}"/>
              </a:ext>
            </a:extLst>
          </p:cNvPr>
          <p:cNvSpPr>
            <a:spLocks noGrp="1"/>
          </p:cNvSpPr>
          <p:nvPr>
            <p:ph type="dt" sz="half" idx="10"/>
          </p:nvPr>
        </p:nvSpPr>
        <p:spPr/>
        <p:txBody>
          <a:bodyPr/>
          <a:lstStyle/>
          <a:p>
            <a:fld id="{4630115F-65E7-4948-BBBD-A84F05213A84}" type="datetimeFigureOut">
              <a:rPr lang="en-US" smtClean="0"/>
              <a:pPr/>
              <a:t>10/20/2021</a:t>
            </a:fld>
            <a:endParaRPr lang="en-US"/>
          </a:p>
        </p:txBody>
      </p:sp>
      <p:sp>
        <p:nvSpPr>
          <p:cNvPr id="5" name="Footer Placeholder 4">
            <a:extLst>
              <a:ext uri="{FF2B5EF4-FFF2-40B4-BE49-F238E27FC236}">
                <a16:creationId xmlns:a16="http://schemas.microsoft.com/office/drawing/2014/main"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425795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AC8D4-16DF-418A-B561-315CFB7D198A}"/>
              </a:ext>
            </a:extLst>
          </p:cNvPr>
          <p:cNvSpPr>
            <a:spLocks noGrp="1"/>
          </p:cNvSpPr>
          <p:nvPr>
            <p:ph type="dt" sz="half" idx="10"/>
          </p:nvPr>
        </p:nvSpPr>
        <p:spPr/>
        <p:txBody>
          <a:bodyPr/>
          <a:lstStyle/>
          <a:p>
            <a:fld id="{4630115F-65E7-4948-BBBD-A84F05213A84}" type="datetimeFigureOut">
              <a:rPr lang="en-US" smtClean="0"/>
              <a:pPr/>
              <a:t>10/20/2021</a:t>
            </a:fld>
            <a:endParaRPr lang="en-US"/>
          </a:p>
        </p:txBody>
      </p:sp>
      <p:sp>
        <p:nvSpPr>
          <p:cNvPr id="5" name="Footer Placeholder 4">
            <a:extLst>
              <a:ext uri="{FF2B5EF4-FFF2-40B4-BE49-F238E27FC236}">
                <a16:creationId xmlns:a16="http://schemas.microsoft.com/office/drawing/2014/main"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233571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05D94-BE73-455C-9FC9-0E9D94662234}"/>
              </a:ext>
            </a:extLst>
          </p:cNvPr>
          <p:cNvSpPr>
            <a:spLocks noGrp="1"/>
          </p:cNvSpPr>
          <p:nvPr>
            <p:ph type="dt" sz="half" idx="10"/>
          </p:nvPr>
        </p:nvSpPr>
        <p:spPr/>
        <p:txBody>
          <a:bodyPr/>
          <a:lstStyle/>
          <a:p>
            <a:fld id="{4630115F-65E7-4948-BBBD-A84F05213A84}" type="datetimeFigureOut">
              <a:rPr lang="en-US" smtClean="0"/>
              <a:pPr/>
              <a:t>10/20/2021</a:t>
            </a:fld>
            <a:endParaRPr lang="en-US"/>
          </a:p>
        </p:txBody>
      </p:sp>
      <p:sp>
        <p:nvSpPr>
          <p:cNvPr id="6" name="Footer Placeholder 5">
            <a:extLst>
              <a:ext uri="{FF2B5EF4-FFF2-40B4-BE49-F238E27FC236}">
                <a16:creationId xmlns:a16="http://schemas.microsoft.com/office/drawing/2014/main"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88567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46A99-4B06-40C6-BC1F-6DCF5051CE3B}"/>
              </a:ext>
            </a:extLst>
          </p:cNvPr>
          <p:cNvSpPr>
            <a:spLocks noGrp="1"/>
          </p:cNvSpPr>
          <p:nvPr>
            <p:ph type="dt" sz="half" idx="10"/>
          </p:nvPr>
        </p:nvSpPr>
        <p:spPr/>
        <p:txBody>
          <a:bodyPr/>
          <a:lstStyle/>
          <a:p>
            <a:fld id="{4630115F-65E7-4948-BBBD-A84F05213A84}" type="datetimeFigureOut">
              <a:rPr lang="en-US" smtClean="0"/>
              <a:pPr/>
              <a:t>10/20/2021</a:t>
            </a:fld>
            <a:endParaRPr lang="en-US"/>
          </a:p>
        </p:txBody>
      </p:sp>
      <p:sp>
        <p:nvSpPr>
          <p:cNvPr id="8" name="Footer Placeholder 7">
            <a:extLst>
              <a:ext uri="{FF2B5EF4-FFF2-40B4-BE49-F238E27FC236}">
                <a16:creationId xmlns:a16="http://schemas.microsoft.com/office/drawing/2014/main"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2948543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99C55-D785-4815-844F-10552A8B0A52}"/>
              </a:ext>
            </a:extLst>
          </p:cNvPr>
          <p:cNvSpPr>
            <a:spLocks noGrp="1"/>
          </p:cNvSpPr>
          <p:nvPr>
            <p:ph type="dt" sz="half" idx="10"/>
          </p:nvPr>
        </p:nvSpPr>
        <p:spPr/>
        <p:txBody>
          <a:bodyPr/>
          <a:lstStyle/>
          <a:p>
            <a:fld id="{4630115F-65E7-4948-BBBD-A84F05213A84}" type="datetimeFigureOut">
              <a:rPr lang="en-US" smtClean="0"/>
              <a:pPr/>
              <a:t>10/20/2021</a:t>
            </a:fld>
            <a:endParaRPr lang="en-US"/>
          </a:p>
        </p:txBody>
      </p:sp>
      <p:sp>
        <p:nvSpPr>
          <p:cNvPr id="4" name="Footer Placeholder 3">
            <a:extLst>
              <a:ext uri="{FF2B5EF4-FFF2-40B4-BE49-F238E27FC236}">
                <a16:creationId xmlns:a16="http://schemas.microsoft.com/office/drawing/2014/main"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12325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4601B-CDAA-417C-896A-3EBBF83595CB}"/>
              </a:ext>
            </a:extLst>
          </p:cNvPr>
          <p:cNvSpPr>
            <a:spLocks noGrp="1"/>
          </p:cNvSpPr>
          <p:nvPr>
            <p:ph type="dt" sz="half" idx="10"/>
          </p:nvPr>
        </p:nvSpPr>
        <p:spPr/>
        <p:txBody>
          <a:bodyPr/>
          <a:lstStyle/>
          <a:p>
            <a:fld id="{4630115F-65E7-4948-BBBD-A84F05213A84}" type="datetimeFigureOut">
              <a:rPr lang="en-US" smtClean="0"/>
              <a:pPr/>
              <a:t>10/20/2021</a:t>
            </a:fld>
            <a:endParaRPr lang="en-US"/>
          </a:p>
        </p:txBody>
      </p:sp>
      <p:sp>
        <p:nvSpPr>
          <p:cNvPr id="3" name="Footer Placeholder 2">
            <a:extLst>
              <a:ext uri="{FF2B5EF4-FFF2-40B4-BE49-F238E27FC236}">
                <a16:creationId xmlns:a16="http://schemas.microsoft.com/office/drawing/2014/main"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385761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15EFA-9CDB-407E-A02C-559361022255}"/>
              </a:ext>
            </a:extLst>
          </p:cNvPr>
          <p:cNvSpPr>
            <a:spLocks noGrp="1"/>
          </p:cNvSpPr>
          <p:nvPr>
            <p:ph type="dt" sz="half" idx="10"/>
          </p:nvPr>
        </p:nvSpPr>
        <p:spPr/>
        <p:txBody>
          <a:bodyPr/>
          <a:lstStyle/>
          <a:p>
            <a:fld id="{4630115F-65E7-4948-BBBD-A84F05213A84}" type="datetimeFigureOut">
              <a:rPr lang="en-US" smtClean="0"/>
              <a:pPr/>
              <a:t>10/20/2021</a:t>
            </a:fld>
            <a:endParaRPr lang="en-US"/>
          </a:p>
        </p:txBody>
      </p:sp>
      <p:sp>
        <p:nvSpPr>
          <p:cNvPr id="6" name="Footer Placeholder 5">
            <a:extLst>
              <a:ext uri="{FF2B5EF4-FFF2-40B4-BE49-F238E27FC236}">
                <a16:creationId xmlns:a16="http://schemas.microsoft.com/office/drawing/2014/main"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99152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D83F7-4D58-48EE-854B-BBCAA06750AF}"/>
              </a:ext>
            </a:extLst>
          </p:cNvPr>
          <p:cNvSpPr>
            <a:spLocks noGrp="1"/>
          </p:cNvSpPr>
          <p:nvPr>
            <p:ph type="dt" sz="half" idx="10"/>
          </p:nvPr>
        </p:nvSpPr>
        <p:spPr/>
        <p:txBody>
          <a:bodyPr/>
          <a:lstStyle/>
          <a:p>
            <a:fld id="{4630115F-65E7-4948-BBBD-A84F05213A84}" type="datetimeFigureOut">
              <a:rPr lang="en-US" smtClean="0"/>
              <a:pPr/>
              <a:t>10/20/2021</a:t>
            </a:fld>
            <a:endParaRPr lang="en-US"/>
          </a:p>
        </p:txBody>
      </p:sp>
      <p:sp>
        <p:nvSpPr>
          <p:cNvPr id="6" name="Footer Placeholder 5">
            <a:extLst>
              <a:ext uri="{FF2B5EF4-FFF2-40B4-BE49-F238E27FC236}">
                <a16:creationId xmlns:a16="http://schemas.microsoft.com/office/drawing/2014/main"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28749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AFB"/>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pPr/>
              <a:t>10/20/2021</a:t>
            </a:fld>
            <a:endParaRPr lang="en-US"/>
          </a:p>
        </p:txBody>
      </p:sp>
      <p:sp>
        <p:nvSpPr>
          <p:cNvPr id="5" name="Footer Placeholder 4">
            <a:extLst>
              <a:ext uri="{FF2B5EF4-FFF2-40B4-BE49-F238E27FC236}">
                <a16:creationId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pPr/>
              <a:t>‹N°›</a:t>
            </a:fld>
            <a:endParaRPr lang="en-US"/>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www.terraform.io/docs/language/expressions/index.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registry.terraform.io/browse/provider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9.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terraform.io/docs/provisioners/index.html"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terraform.io/docs/language/state/index.html" TargetMode="External"/><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terraform.io/downloads.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egistry.terraform.io/providers/hashicorp/azurerm/latest/docs"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B9FDC-DAF2-4A2F-B110-0DBD49C77C43}"/>
              </a:ext>
            </a:extLst>
          </p:cNvPr>
          <p:cNvSpPr txBox="1"/>
          <p:nvPr/>
        </p:nvSpPr>
        <p:spPr>
          <a:xfrm>
            <a:off x="9828627" y="6372665"/>
            <a:ext cx="2363373" cy="369332"/>
          </a:xfrm>
          <a:prstGeom prst="rect">
            <a:avLst/>
          </a:prstGeom>
          <a:noFill/>
        </p:spPr>
        <p:txBody>
          <a:bodyPr wrap="square" rtlCol="0">
            <a:spAutoFit/>
          </a:bodyPr>
          <a:lstStyle/>
          <a:p>
            <a:r>
              <a:rPr lang="fr-FR">
                <a:solidFill>
                  <a:schemeClr val="bg1">
                    <a:lumMod val="65000"/>
                  </a:schemeClr>
                </a:solidFill>
              </a:rPr>
              <a:t>By Zouhair OUHDID</a:t>
            </a:r>
            <a:endParaRPr lang="fr-FR" dirty="0">
              <a:solidFill>
                <a:schemeClr val="bg1">
                  <a:lumMod val="65000"/>
                </a:schemeClr>
              </a:solidFill>
            </a:endParaRPr>
          </a:p>
        </p:txBody>
      </p:sp>
      <p:pic>
        <p:nvPicPr>
          <p:cNvPr id="3" name="Picture 2" descr="Infra as code : créer un blog multi régions avec Terraform sur ...">
            <a:extLst>
              <a:ext uri="{FF2B5EF4-FFF2-40B4-BE49-F238E27FC236}">
                <a16:creationId xmlns:a16="http://schemas.microsoft.com/office/drawing/2014/main" id="{FD6F55BD-2D27-4A14-9604-55A5036F3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8" y="1319213"/>
            <a:ext cx="842962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4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14065" y="447587"/>
            <a:ext cx="12192000" cy="769441"/>
          </a:xfrm>
          <a:prstGeom prst="rect">
            <a:avLst/>
          </a:prstGeom>
          <a:noFill/>
        </p:spPr>
        <p:txBody>
          <a:bodyPr wrap="square" rtlCol="0">
            <a:spAutoFit/>
          </a:bodyPr>
          <a:lstStyle/>
          <a:p>
            <a:pPr algn="ctr"/>
            <a:r>
              <a:rPr lang="fr-FR" sz="4400" b="1" dirty="0">
                <a:solidFill>
                  <a:srgbClr val="5B4EE4"/>
                </a:solidFill>
              </a:rPr>
              <a:t>Variables</a:t>
            </a:r>
            <a:endParaRPr lang="fr-FR" sz="2000" b="1" dirty="0">
              <a:solidFill>
                <a:srgbClr val="5B4EE4"/>
              </a:solidFill>
            </a:endParaRPr>
          </a:p>
        </p:txBody>
      </p:sp>
      <p:sp>
        <p:nvSpPr>
          <p:cNvPr id="5" name="Rectangle 2">
            <a:extLst>
              <a:ext uri="{FF2B5EF4-FFF2-40B4-BE49-F238E27FC236}">
                <a16:creationId xmlns:a16="http://schemas.microsoft.com/office/drawing/2014/main" id="{B60439BE-F3B3-4CD0-AACD-66DB77E7164A}"/>
              </a:ext>
            </a:extLst>
          </p:cNvPr>
          <p:cNvSpPr>
            <a:spLocks noChangeArrowheads="1"/>
          </p:cNvSpPr>
          <p:nvPr/>
        </p:nvSpPr>
        <p:spPr bwMode="auto">
          <a:xfrm>
            <a:off x="581021" y="1273390"/>
            <a:ext cx="11320693" cy="4545248"/>
          </a:xfrm>
          <a:prstGeom prst="rect">
            <a:avLst/>
          </a:prstGeom>
          <a:noFill/>
          <a:ln>
            <a:noFill/>
          </a:ln>
          <a:effectLst/>
        </p:spPr>
        <p:txBody>
          <a:bodyPr vert="horz" wrap="square" lIns="0" tIns="357075" rIns="0" bIns="3570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effectLst/>
                <a:latin typeface="source sans pro" panose="020B0503030403020204" pitchFamily="34" charset="0"/>
              </a:rPr>
              <a:t>Input variables are </a:t>
            </a:r>
            <a:r>
              <a:rPr kumimoji="0" lang="fr-FR" altLang="fr-FR" b="0" i="0" u="none" strike="noStrike" cap="none" normalizeH="0" baseline="0" dirty="0" err="1">
                <a:ln>
                  <a:noFill/>
                </a:ln>
                <a:effectLst/>
                <a:latin typeface="source sans pro" panose="020B0503030403020204" pitchFamily="34" charset="0"/>
              </a:rPr>
              <a:t>usually</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defined</a:t>
            </a:r>
            <a:r>
              <a:rPr kumimoji="0" lang="fr-FR" altLang="fr-FR" b="0" i="0" u="none" strike="noStrike" cap="none" normalizeH="0" baseline="0" dirty="0">
                <a:ln>
                  <a:noFill/>
                </a:ln>
                <a:effectLst/>
                <a:latin typeface="source sans pro" panose="020B0503030403020204" pitchFamily="34" charset="0"/>
              </a:rPr>
              <a:t> by </a:t>
            </a:r>
            <a:r>
              <a:rPr kumimoji="0" lang="fr-FR" altLang="fr-FR" b="0" i="0" u="none" strike="noStrike" cap="none" normalizeH="0" baseline="0" dirty="0" err="1">
                <a:ln>
                  <a:noFill/>
                </a:ln>
                <a:effectLst/>
                <a:latin typeface="source sans pro" panose="020B0503030403020204" pitchFamily="34" charset="0"/>
              </a:rPr>
              <a:t>stating</a:t>
            </a:r>
            <a:r>
              <a:rPr kumimoji="0" lang="fr-FR" altLang="fr-FR" b="0" i="0" u="none" strike="noStrike" cap="none" normalizeH="0" baseline="0" dirty="0">
                <a:ln>
                  <a:noFill/>
                </a:ln>
                <a:effectLst/>
                <a:latin typeface="source sans pro" panose="020B0503030403020204" pitchFamily="34" charset="0"/>
              </a:rPr>
              <a:t> a </a:t>
            </a:r>
            <a:r>
              <a:rPr kumimoji="0" lang="fr-FR" altLang="fr-FR" b="0" i="0" u="none" strike="noStrike" cap="none" normalizeH="0" baseline="0" dirty="0" err="1">
                <a:ln>
                  <a:noFill/>
                </a:ln>
                <a:effectLst/>
                <a:latin typeface="source sans pro" panose="020B0503030403020204" pitchFamily="34" charset="0"/>
              </a:rPr>
              <a:t>name</a:t>
            </a:r>
            <a:r>
              <a:rPr kumimoji="0" lang="fr-FR" altLang="fr-FR" b="0" i="0" u="none" strike="noStrike" cap="none" normalizeH="0" baseline="0" dirty="0">
                <a:ln>
                  <a:noFill/>
                </a:ln>
                <a:effectLst/>
                <a:latin typeface="source sans pro" panose="020B0503030403020204" pitchFamily="34" charset="0"/>
              </a:rPr>
              <a:t>, type and a default value., </a:t>
            </a:r>
            <a:r>
              <a:rPr kumimoji="0" lang="fr-FR" altLang="fr-FR" b="0" i="0" u="none" strike="noStrike" cap="none" normalizeH="0" baseline="0" dirty="0" err="1">
                <a:ln>
                  <a:noFill/>
                </a:ln>
                <a:effectLst/>
                <a:latin typeface="source sans pro" panose="020B0503030403020204" pitchFamily="34" charset="0"/>
              </a:rPr>
              <a:t>However</a:t>
            </a:r>
            <a:r>
              <a:rPr kumimoji="0" lang="fr-FR" altLang="fr-FR" b="0" i="0" u="none" strike="noStrike" cap="none" normalizeH="0" baseline="0" dirty="0">
                <a:ln>
                  <a:noFill/>
                </a:ln>
                <a:effectLst/>
                <a:latin typeface="source sans pro" panose="020B0503030403020204" pitchFamily="34" charset="0"/>
              </a:rPr>
              <a:t>, the type and default values are not </a:t>
            </a:r>
            <a:r>
              <a:rPr kumimoji="0" lang="fr-FR" altLang="fr-FR" b="0" i="0" u="none" strike="noStrike" cap="none" normalizeH="0" baseline="0" dirty="0" err="1">
                <a:ln>
                  <a:noFill/>
                </a:ln>
                <a:effectLst/>
                <a:latin typeface="source sans pro" panose="020B0503030403020204" pitchFamily="34" charset="0"/>
              </a:rPr>
              <a:t>strictly</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necessary</a:t>
            </a:r>
            <a:r>
              <a:rPr kumimoji="0" lang="fr-FR" altLang="fr-FR" b="0" i="0" u="none" strike="noStrike" cap="none" normalizeH="0" baseline="0" dirty="0">
                <a:ln>
                  <a:noFill/>
                </a:ln>
                <a:effectLst/>
                <a:latin typeface="source sans pro" panose="020B05030304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effectLst/>
                <a:latin typeface="source sans pro" panose="020B0503030403020204" pitchFamily="34" charset="0"/>
              </a:rPr>
              <a:t>Terraform</a:t>
            </a:r>
            <a:r>
              <a:rPr kumimoji="0" lang="fr-FR" altLang="fr-FR" b="0" i="0" u="none" strike="noStrike" cap="none" normalizeH="0" baseline="0" dirty="0">
                <a:ln>
                  <a:noFill/>
                </a:ln>
                <a:effectLst/>
                <a:latin typeface="source sans pro" panose="020B0503030403020204" pitchFamily="34" charset="0"/>
              </a:rPr>
              <a:t> can </a:t>
            </a:r>
            <a:r>
              <a:rPr kumimoji="0" lang="fr-FR" altLang="fr-FR" b="0" i="0" u="none" strike="noStrike" cap="none" normalizeH="0" baseline="0" dirty="0" err="1">
                <a:ln>
                  <a:noFill/>
                </a:ln>
                <a:effectLst/>
                <a:latin typeface="source sans pro" panose="020B0503030403020204" pitchFamily="34" charset="0"/>
              </a:rPr>
              <a:t>deduct</a:t>
            </a:r>
            <a:r>
              <a:rPr kumimoji="0" lang="fr-FR" altLang="fr-FR" b="0" i="0" u="none" strike="noStrike" cap="none" normalizeH="0" baseline="0" dirty="0">
                <a:ln>
                  <a:noFill/>
                </a:ln>
                <a:effectLst/>
                <a:latin typeface="source sans pro" panose="020B0503030403020204" pitchFamily="34" charset="0"/>
              </a:rPr>
              <a:t> the type of the variable </a:t>
            </a:r>
            <a:r>
              <a:rPr kumimoji="0" lang="fr-FR" altLang="fr-FR" b="0" i="0" u="none" strike="noStrike" cap="none" normalizeH="0" baseline="0" dirty="0" err="1">
                <a:ln>
                  <a:noFill/>
                </a:ln>
                <a:effectLst/>
                <a:latin typeface="source sans pro" panose="020B0503030403020204" pitchFamily="34" charset="0"/>
              </a:rPr>
              <a:t>from</a:t>
            </a:r>
            <a:r>
              <a:rPr kumimoji="0" lang="fr-FR" altLang="fr-FR" b="0" i="0" u="none" strike="noStrike" cap="none" normalizeH="0" baseline="0" dirty="0">
                <a:ln>
                  <a:noFill/>
                </a:ln>
                <a:effectLst/>
                <a:latin typeface="source sans pro" panose="020B0503030403020204" pitchFamily="34" charset="0"/>
              </a:rPr>
              <a:t> the default or input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effectLst/>
                <a:latin typeface="source sans pro" panose="020B0503030403020204" pitchFamily="34" charset="0"/>
              </a:rPr>
              <a:t>Variables can </a:t>
            </a:r>
            <a:r>
              <a:rPr kumimoji="0" lang="fr-FR" altLang="fr-FR" b="0" i="0" u="none" strike="noStrike" cap="none" normalizeH="0" baseline="0" dirty="0" err="1">
                <a:ln>
                  <a:noFill/>
                </a:ln>
                <a:effectLst/>
                <a:latin typeface="source sans pro" panose="020B0503030403020204" pitchFamily="34" charset="0"/>
              </a:rPr>
              <a:t>be</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predetermined</a:t>
            </a:r>
            <a:r>
              <a:rPr kumimoji="0" lang="fr-FR" altLang="fr-FR" b="0" i="0" u="none" strike="noStrike" cap="none" normalizeH="0" baseline="0" dirty="0">
                <a:ln>
                  <a:noFill/>
                </a:ln>
                <a:effectLst/>
                <a:latin typeface="source sans pro" panose="020B0503030403020204" pitchFamily="34" charset="0"/>
              </a:rPr>
              <a:t> in a file (</a:t>
            </a:r>
            <a:r>
              <a:rPr kumimoji="0" lang="fr-FR" altLang="fr-FR" i="0" u="none" strike="noStrike" cap="none" normalizeH="0" baseline="0" dirty="0">
                <a:ln>
                  <a:noFill/>
                </a:ln>
                <a:solidFill>
                  <a:srgbClr val="5B4EE4"/>
                </a:solidFill>
                <a:effectLst/>
                <a:latin typeface="source sans pro" panose="020B0503030403020204" pitchFamily="34" charset="0"/>
              </a:rPr>
              <a:t>variables.tf </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solidFill>
                  <a:srgbClr val="5B4EE4"/>
                </a:solidFill>
                <a:effectLst/>
                <a:latin typeface="source sans pro" panose="020B0503030403020204" pitchFamily="34" charset="0"/>
              </a:rPr>
              <a:t>terraform.tfvars</a:t>
            </a:r>
            <a:r>
              <a:rPr kumimoji="0" lang="fr-FR" altLang="fr-FR" b="0" i="0" u="none" strike="noStrike" cap="none" normalizeH="0" baseline="0" dirty="0">
                <a:ln>
                  <a:noFill/>
                </a:ln>
                <a:effectLst/>
                <a:latin typeface="source sans pro" panose="020B0503030403020204" pitchFamily="34" charset="0"/>
              </a:rPr>
              <a:t>) or </a:t>
            </a:r>
            <a:r>
              <a:rPr kumimoji="0" lang="fr-FR" altLang="fr-FR" b="0" i="0" u="none" strike="noStrike" cap="none" normalizeH="0" baseline="0" dirty="0" err="1">
                <a:ln>
                  <a:noFill/>
                </a:ln>
                <a:effectLst/>
                <a:latin typeface="source sans pro" panose="020B0503030403020204" pitchFamily="34" charset="0"/>
              </a:rPr>
              <a:t>included</a:t>
            </a:r>
            <a:r>
              <a:rPr kumimoji="0" lang="fr-FR" altLang="fr-FR" b="0" i="0" u="none" strike="noStrike" cap="none" normalizeH="0" baseline="0" dirty="0">
                <a:ln>
                  <a:noFill/>
                </a:ln>
                <a:effectLst/>
                <a:latin typeface="source sans pro" panose="020B0503030403020204" pitchFamily="34" charset="0"/>
              </a:rPr>
              <a:t> in the command-line options.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effectLst/>
                <a:latin typeface="source sans pro" panose="020B0503030403020204" pitchFamily="34" charset="0"/>
              </a:rPr>
              <a:t>As </a:t>
            </a:r>
            <a:r>
              <a:rPr kumimoji="0" lang="fr-FR" altLang="fr-FR" b="0" i="0" u="none" strike="noStrike" cap="none" normalizeH="0" baseline="0" dirty="0" err="1">
                <a:ln>
                  <a:noFill/>
                </a:ln>
                <a:effectLst/>
                <a:latin typeface="source sans pro" panose="020B0503030403020204" pitchFamily="34" charset="0"/>
              </a:rPr>
              <a:t>such</a:t>
            </a:r>
            <a:r>
              <a:rPr kumimoji="0" lang="fr-FR" altLang="fr-FR" b="0" i="0" u="none" strike="noStrike" cap="none" normalizeH="0" baseline="0" dirty="0">
                <a:ln>
                  <a:noFill/>
                </a:ln>
                <a:effectLst/>
                <a:latin typeface="source sans pro" panose="020B0503030403020204" pitchFamily="34" charset="0"/>
              </a:rPr>
              <a:t>, the </a:t>
            </a:r>
            <a:r>
              <a:rPr kumimoji="0" lang="fr-FR" altLang="fr-FR" b="0" i="0" u="none" strike="noStrike" cap="none" normalizeH="0" baseline="0" dirty="0" err="1">
                <a:ln>
                  <a:noFill/>
                </a:ln>
                <a:effectLst/>
                <a:latin typeface="source sans pro" panose="020B0503030403020204" pitchFamily="34" charset="0"/>
              </a:rPr>
              <a:t>simplest</a:t>
            </a:r>
            <a:r>
              <a:rPr kumimoji="0" lang="fr-FR" altLang="fr-FR" b="0" i="0" u="none" strike="noStrike" cap="none" normalizeH="0" baseline="0" dirty="0">
                <a:ln>
                  <a:noFill/>
                </a:ln>
                <a:effectLst/>
                <a:latin typeface="source sans pro" panose="020B0503030403020204" pitchFamily="34" charset="0"/>
              </a:rPr>
              <a:t> variable </a:t>
            </a:r>
            <a:r>
              <a:rPr kumimoji="0" lang="fr-FR" altLang="fr-FR" b="0" i="0" u="none" strike="noStrike" cap="none" normalizeH="0" baseline="0" dirty="0" err="1">
                <a:ln>
                  <a:noFill/>
                </a:ln>
                <a:effectLst/>
                <a:latin typeface="source sans pro" panose="020B0503030403020204" pitchFamily="34" charset="0"/>
              </a:rPr>
              <a:t>is</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just</a:t>
            </a:r>
            <a:r>
              <a:rPr kumimoji="0" lang="fr-FR" altLang="fr-FR" b="0" i="0" u="none" strike="noStrike" cap="none" normalizeH="0" baseline="0" dirty="0">
                <a:ln>
                  <a:noFill/>
                </a:ln>
                <a:effectLst/>
                <a:latin typeface="source sans pro" panose="020B0503030403020204" pitchFamily="34" charset="0"/>
              </a:rPr>
              <a:t> a </a:t>
            </a:r>
            <a:r>
              <a:rPr kumimoji="0" lang="fr-FR" altLang="fr-FR" b="0" i="0" u="none" strike="noStrike" cap="none" normalizeH="0" baseline="0" dirty="0" err="1">
                <a:ln>
                  <a:noFill/>
                </a:ln>
                <a:effectLst/>
                <a:latin typeface="source sans pro" panose="020B0503030403020204" pitchFamily="34" charset="0"/>
              </a:rPr>
              <a:t>name</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while</a:t>
            </a:r>
            <a:r>
              <a:rPr kumimoji="0" lang="fr-FR" altLang="fr-FR" b="0" i="0" u="none" strike="noStrike" cap="none" normalizeH="0" baseline="0" dirty="0">
                <a:ln>
                  <a:noFill/>
                </a:ln>
                <a:effectLst/>
                <a:latin typeface="source sans pro" panose="020B0503030403020204" pitchFamily="34" charset="0"/>
              </a:rPr>
              <a:t> the type and value are </a:t>
            </a:r>
            <a:r>
              <a:rPr kumimoji="0" lang="fr-FR" altLang="fr-FR" b="0" i="0" u="none" strike="noStrike" cap="none" normalizeH="0" baseline="0" dirty="0" err="1">
                <a:ln>
                  <a:noFill/>
                </a:ln>
                <a:effectLst/>
                <a:latin typeface="source sans pro" panose="020B0503030403020204" pitchFamily="34" charset="0"/>
              </a:rPr>
              <a:t>selected</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based</a:t>
            </a:r>
            <a:r>
              <a:rPr kumimoji="0" lang="fr-FR" altLang="fr-FR" b="0" i="0" u="none" strike="noStrike" cap="none" normalizeH="0" baseline="0" dirty="0">
                <a:ln>
                  <a:noFill/>
                </a:ln>
                <a:effectLst/>
                <a:latin typeface="source sans pro" panose="020B0503030403020204" pitchFamily="34" charset="0"/>
              </a:rPr>
              <a:t> on the input.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5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bg1"/>
                </a:solidFill>
                <a:effectLst/>
                <a:highlight>
                  <a:srgbClr val="808000"/>
                </a:highlight>
                <a:latin typeface="Courier New" panose="02070309020205020404" pitchFamily="49" charset="0"/>
                <a:cs typeface="Courier New" panose="02070309020205020404" pitchFamily="49" charset="0"/>
              </a:rPr>
              <a:t>variable "</a:t>
            </a:r>
            <a:r>
              <a:rPr kumimoji="0" lang="fr-FR" altLang="fr-FR" sz="1600" b="0" i="0" u="none" strike="noStrike" cap="none" normalizeH="0" baseline="0" dirty="0" err="1">
                <a:ln>
                  <a:noFill/>
                </a:ln>
                <a:solidFill>
                  <a:schemeClr val="bg1"/>
                </a:solidFill>
                <a:effectLst/>
                <a:highlight>
                  <a:srgbClr val="808000"/>
                </a:highlight>
                <a:latin typeface="Courier New" panose="02070309020205020404" pitchFamily="49" charset="0"/>
                <a:cs typeface="Courier New" panose="02070309020205020404" pitchFamily="49" charset="0"/>
              </a:rPr>
              <a:t>variable_name</a:t>
            </a:r>
            <a:r>
              <a:rPr kumimoji="0" lang="fr-FR" altLang="fr-FR" sz="1600" b="0" i="0" u="none" strike="noStrike" cap="none" normalizeH="0" baseline="0" dirty="0">
                <a:ln>
                  <a:noFill/>
                </a:ln>
                <a:solidFill>
                  <a:schemeClr val="bg1"/>
                </a:solidFill>
                <a:effectLst/>
                <a:highlight>
                  <a:srgbClr val="808000"/>
                </a:highligh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lvl="0"/>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Export </a:t>
            </a:r>
            <a:r>
              <a:rPr lang="fr-FR" altLang="fr-FR" sz="1600" b="1" dirty="0" err="1">
                <a:solidFill>
                  <a:srgbClr val="FF0000"/>
                </a:solidFill>
                <a:highlight>
                  <a:srgbClr val="000000"/>
                </a:highlight>
                <a:latin typeface="Courier New" panose="02070309020205020404" pitchFamily="49" charset="0"/>
                <a:cs typeface="Courier New" panose="02070309020205020404" pitchFamily="49" charset="0"/>
              </a:rPr>
              <a:t>TF_VAR</a:t>
            </a:r>
            <a:r>
              <a:rPr lang="fr-FR" altLang="fr-FR" sz="1600" b="1" dirty="0" err="1">
                <a:solidFill>
                  <a:schemeClr val="bg1"/>
                </a:solidFill>
                <a:highlight>
                  <a:srgbClr val="000000"/>
                </a:highlight>
                <a:latin typeface="Courier New" panose="02070309020205020404" pitchFamily="49" charset="0"/>
                <a:cs typeface="Courier New" panose="02070309020205020404" pitchFamily="49" charset="0"/>
              </a:rPr>
              <a:t>_variable_name</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sometext</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a:t>
            </a:r>
          </a:p>
          <a:p>
            <a:pPr lvl="0"/>
            <a:endParaRPr lang="fr-FR" altLang="fr-FR" sz="1600" dirty="0">
              <a:solidFill>
                <a:schemeClr val="bg1"/>
              </a:solidFill>
              <a:highlight>
                <a:srgbClr val="000000"/>
              </a:highlight>
              <a:latin typeface="Courier New" panose="02070309020205020404" pitchFamily="49" charset="0"/>
              <a:cs typeface="Courier New" panose="02070309020205020404" pitchFamily="49" charset="0"/>
            </a:endParaRPr>
          </a:p>
          <a:p>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terraform</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 </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apply</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 -var </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variable_name</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="value"</a:t>
            </a:r>
            <a:r>
              <a:rPr lang="fr-FR" altLang="fr-FR" sz="2000" dirty="0">
                <a:solidFill>
                  <a:schemeClr val="bg1"/>
                </a:solidFill>
                <a:highlight>
                  <a:srgbClr val="000000"/>
                </a:highlight>
              </a:rPr>
              <a:t> </a:t>
            </a:r>
          </a:p>
          <a:p>
            <a:pPr lvl="0"/>
            <a:endParaRPr lang="fr-FR" altLang="fr-FR" sz="1600" dirty="0">
              <a:solidFill>
                <a:schemeClr val="bg1"/>
              </a:solidFill>
              <a:highlight>
                <a:srgbClr val="000000"/>
              </a:highlight>
              <a:latin typeface="Courier New" panose="02070309020205020404" pitchFamily="49" charset="0"/>
              <a:cs typeface="Courier New" panose="02070309020205020404" pitchFamily="49" charset="0"/>
            </a:endParaRPr>
          </a:p>
          <a:p>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terraform</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 </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apply</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 –var-file </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file_with_vars.tfvar</a:t>
            </a:r>
            <a:endParaRPr lang="fr-FR" altLang="fr-FR" sz="2000" dirty="0">
              <a:solidFill>
                <a:schemeClr val="bg1"/>
              </a:solidFill>
              <a:highlight>
                <a:srgbClr val="000000"/>
              </a:highlight>
            </a:endParaRPr>
          </a:p>
        </p:txBody>
      </p:sp>
    </p:spTree>
    <p:extLst>
      <p:ext uri="{BB962C8B-B14F-4D97-AF65-F5344CB8AC3E}">
        <p14:creationId xmlns:p14="http://schemas.microsoft.com/office/powerpoint/2010/main" val="158180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14065" y="419451"/>
            <a:ext cx="12192000" cy="769441"/>
          </a:xfrm>
          <a:prstGeom prst="rect">
            <a:avLst/>
          </a:prstGeom>
          <a:noFill/>
        </p:spPr>
        <p:txBody>
          <a:bodyPr wrap="square" rtlCol="0">
            <a:spAutoFit/>
          </a:bodyPr>
          <a:lstStyle/>
          <a:p>
            <a:pPr algn="ctr"/>
            <a:r>
              <a:rPr lang="fr-FR" sz="4400" b="1" dirty="0">
                <a:solidFill>
                  <a:srgbClr val="5B4EE4"/>
                </a:solidFill>
              </a:rPr>
              <a:t>Variables</a:t>
            </a:r>
            <a:endParaRPr lang="fr-FR" sz="2000" b="1" dirty="0">
              <a:solidFill>
                <a:srgbClr val="5B4EE4"/>
              </a:solidFill>
            </a:endParaRPr>
          </a:p>
        </p:txBody>
      </p:sp>
      <p:sp>
        <p:nvSpPr>
          <p:cNvPr id="5" name="Rectangle 2">
            <a:extLst>
              <a:ext uri="{FF2B5EF4-FFF2-40B4-BE49-F238E27FC236}">
                <a16:creationId xmlns:a16="http://schemas.microsoft.com/office/drawing/2014/main" id="{B60439BE-F3B3-4CD0-AACD-66DB77E7164A}"/>
              </a:ext>
            </a:extLst>
          </p:cNvPr>
          <p:cNvSpPr>
            <a:spLocks noChangeArrowheads="1"/>
          </p:cNvSpPr>
          <p:nvPr/>
        </p:nvSpPr>
        <p:spPr bwMode="auto">
          <a:xfrm>
            <a:off x="1748640" y="2093518"/>
            <a:ext cx="9364837" cy="3045671"/>
          </a:xfrm>
          <a:prstGeom prst="rect">
            <a:avLst/>
          </a:prstGeom>
          <a:noFill/>
          <a:ln>
            <a:noFill/>
          </a:ln>
          <a:effectLst/>
        </p:spPr>
        <p:txBody>
          <a:bodyPr vert="horz" wrap="square" lIns="0" tIns="357075" rIns="0" bIns="3570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altLang="fr-FR" sz="2800" b="1" dirty="0">
                <a:latin typeface="source sans pro" panose="020B0503030403020204" pitchFamily="34" charset="0"/>
              </a:rPr>
              <a:t>Vars </a:t>
            </a:r>
            <a:r>
              <a:rPr lang="fr-FR" altLang="fr-FR" sz="2800" b="1" dirty="0" err="1">
                <a:latin typeface="source sans pro" panose="020B0503030403020204" pitchFamily="34" charset="0"/>
              </a:rPr>
              <a:t>search</a:t>
            </a:r>
            <a:r>
              <a:rPr lang="fr-FR" altLang="fr-FR" sz="2800" b="1" dirty="0">
                <a:latin typeface="source sans pro" panose="020B0503030403020204" pitchFamily="34" charset="0"/>
              </a:rPr>
              <a:t> by </a:t>
            </a:r>
            <a:r>
              <a:rPr lang="fr-FR" altLang="fr-FR" sz="2800" b="1" dirty="0" err="1">
                <a:latin typeface="source sans pro" panose="020B0503030403020204" pitchFamily="34" charset="0"/>
              </a:rPr>
              <a:t>order</a:t>
            </a:r>
            <a:r>
              <a:rPr lang="fr-FR" altLang="fr-FR" sz="2800" b="1" dirty="0">
                <a:latin typeface="source sans pro" panose="020B0503030403020204" pitchFamily="34" charset="0"/>
              </a:rPr>
              <a:t>:</a:t>
            </a:r>
          </a:p>
          <a:p>
            <a:pPr lvl="0"/>
            <a:endParaRPr lang="fr-FR" altLang="fr-FR" dirty="0">
              <a:latin typeface="source sans pro" panose="020B0503030403020204" pitchFamily="34" charset="0"/>
            </a:endParaRPr>
          </a:p>
          <a:p>
            <a:pPr marL="342900" lvl="0" indent="-342900">
              <a:lnSpc>
                <a:spcPct val="150000"/>
              </a:lnSpc>
              <a:buFont typeface="+mj-lt"/>
              <a:buAutoNum type="arabicPeriod"/>
            </a:pPr>
            <a:r>
              <a:rPr lang="fr-FR" altLang="fr-FR" b="1" dirty="0" err="1">
                <a:solidFill>
                  <a:schemeClr val="tx1">
                    <a:lumMod val="65000"/>
                    <a:lumOff val="35000"/>
                  </a:schemeClr>
                </a:solidFill>
                <a:latin typeface="source sans pro" panose="020B0503030403020204" pitchFamily="34" charset="0"/>
              </a:rPr>
              <a:t>Environnment</a:t>
            </a:r>
            <a:r>
              <a:rPr lang="fr-FR" altLang="fr-FR" b="1" dirty="0">
                <a:solidFill>
                  <a:schemeClr val="tx1">
                    <a:lumMod val="65000"/>
                    <a:lumOff val="35000"/>
                  </a:schemeClr>
                </a:solidFill>
                <a:latin typeface="source sans pro" panose="020B0503030403020204" pitchFamily="34" charset="0"/>
              </a:rPr>
              <a:t> Vars </a:t>
            </a:r>
            <a:r>
              <a:rPr lang="fr-FR" altLang="fr-FR" b="1" dirty="0">
                <a:solidFill>
                  <a:srgbClr val="5B4EE4"/>
                </a:solidFill>
                <a:latin typeface="source sans pro" panose="020B0503030403020204" pitchFamily="34" charset="0"/>
              </a:rPr>
              <a:t>TF_VAR_</a:t>
            </a:r>
          </a:p>
          <a:p>
            <a:pPr marL="342900" lvl="0" indent="-342900">
              <a:lnSpc>
                <a:spcPct val="150000"/>
              </a:lnSpc>
              <a:buFont typeface="+mj-lt"/>
              <a:buAutoNum type="arabicPeriod"/>
            </a:pPr>
            <a:r>
              <a:rPr lang="fr-FR" altLang="fr-FR" b="1" dirty="0" err="1">
                <a:solidFill>
                  <a:schemeClr val="tx1">
                    <a:lumMod val="65000"/>
                    <a:lumOff val="35000"/>
                  </a:schemeClr>
                </a:solidFill>
                <a:latin typeface="source sans pro" panose="020B0503030403020204" pitchFamily="34" charset="0"/>
              </a:rPr>
              <a:t>terraform.tfvars</a:t>
            </a:r>
            <a:endParaRPr lang="fr-FR" altLang="fr-FR" b="1" dirty="0">
              <a:solidFill>
                <a:schemeClr val="tx1">
                  <a:lumMod val="65000"/>
                  <a:lumOff val="35000"/>
                </a:schemeClr>
              </a:solidFill>
              <a:latin typeface="source sans pro" panose="020B0503030403020204" pitchFamily="34" charset="0"/>
            </a:endParaRPr>
          </a:p>
          <a:p>
            <a:pPr marL="342900" lvl="0" indent="-342900">
              <a:lnSpc>
                <a:spcPct val="150000"/>
              </a:lnSpc>
              <a:buFont typeface="+mj-lt"/>
              <a:buAutoNum type="arabicPeriod"/>
            </a:pPr>
            <a:r>
              <a:rPr lang="fr-FR" altLang="fr-FR" b="1" dirty="0">
                <a:solidFill>
                  <a:schemeClr val="tx1">
                    <a:lumMod val="65000"/>
                    <a:lumOff val="35000"/>
                  </a:schemeClr>
                </a:solidFill>
                <a:latin typeface="source sans pro" panose="020B0503030403020204" pitchFamily="34" charset="0"/>
              </a:rPr>
              <a:t>*.</a:t>
            </a:r>
            <a:r>
              <a:rPr lang="fr-FR" altLang="fr-FR" b="1" dirty="0" err="1">
                <a:solidFill>
                  <a:schemeClr val="tx1">
                    <a:lumMod val="65000"/>
                    <a:lumOff val="35000"/>
                  </a:schemeClr>
                </a:solidFill>
                <a:latin typeface="source sans pro" panose="020B0503030403020204" pitchFamily="34" charset="0"/>
              </a:rPr>
              <a:t>auto.tvars</a:t>
            </a:r>
            <a:endParaRPr lang="fr-FR" altLang="fr-FR" b="1" dirty="0">
              <a:solidFill>
                <a:schemeClr val="tx1">
                  <a:lumMod val="65000"/>
                  <a:lumOff val="35000"/>
                </a:schemeClr>
              </a:solidFill>
              <a:latin typeface="source sans pro" panose="020B0503030403020204" pitchFamily="34" charset="0"/>
            </a:endParaRPr>
          </a:p>
          <a:p>
            <a:pPr marL="342900" lvl="0" indent="-342900">
              <a:lnSpc>
                <a:spcPct val="150000"/>
              </a:lnSpc>
              <a:buFont typeface="+mj-lt"/>
              <a:buAutoNum type="arabicPeriod"/>
            </a:pPr>
            <a:r>
              <a:rPr lang="fr-FR" altLang="fr-FR" b="1" dirty="0" err="1">
                <a:solidFill>
                  <a:schemeClr val="tx1">
                    <a:lumMod val="65000"/>
                    <a:lumOff val="35000"/>
                  </a:schemeClr>
                </a:solidFill>
                <a:latin typeface="source sans pro" panose="020B0503030403020204" pitchFamily="34" charset="0"/>
              </a:rPr>
              <a:t>from</a:t>
            </a:r>
            <a:r>
              <a:rPr lang="fr-FR" altLang="fr-FR" b="1" dirty="0">
                <a:solidFill>
                  <a:schemeClr val="tx1">
                    <a:lumMod val="65000"/>
                    <a:lumOff val="35000"/>
                  </a:schemeClr>
                </a:solidFill>
                <a:latin typeface="source sans pro" panose="020B0503030403020204" pitchFamily="34" charset="0"/>
              </a:rPr>
              <a:t> </a:t>
            </a:r>
            <a:r>
              <a:rPr lang="fr-FR" altLang="fr-FR" b="1" dirty="0">
                <a:solidFill>
                  <a:srgbClr val="5B4EE4"/>
                </a:solidFill>
                <a:latin typeface="source sans pro" panose="020B0503030403020204" pitchFamily="34" charset="0"/>
              </a:rPr>
              <a:t>-var </a:t>
            </a:r>
            <a:r>
              <a:rPr lang="fr-FR" altLang="fr-FR" b="1" dirty="0">
                <a:solidFill>
                  <a:schemeClr val="tx1">
                    <a:lumMod val="65000"/>
                    <a:lumOff val="35000"/>
                  </a:schemeClr>
                </a:solidFill>
                <a:latin typeface="source sans pro" panose="020B0503030403020204" pitchFamily="34" charset="0"/>
              </a:rPr>
              <a:t>and </a:t>
            </a:r>
            <a:r>
              <a:rPr lang="fr-FR" altLang="fr-FR" b="1" dirty="0">
                <a:solidFill>
                  <a:srgbClr val="5B4EE4"/>
                </a:solidFill>
                <a:latin typeface="source sans pro" panose="020B0503030403020204" pitchFamily="34" charset="0"/>
              </a:rPr>
              <a:t>-var-file</a:t>
            </a:r>
            <a:endParaRPr lang="fr-FR" altLang="fr-FR" sz="2000" b="1" dirty="0">
              <a:solidFill>
                <a:srgbClr val="5B4EE4"/>
              </a:solidFill>
              <a:highlight>
                <a:srgbClr val="000000"/>
              </a:highlight>
            </a:endParaRPr>
          </a:p>
        </p:txBody>
      </p:sp>
    </p:spTree>
    <p:extLst>
      <p:ext uri="{BB962C8B-B14F-4D97-AF65-F5344CB8AC3E}">
        <p14:creationId xmlns:p14="http://schemas.microsoft.com/office/powerpoint/2010/main" val="307620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14065" y="447587"/>
            <a:ext cx="12192000" cy="769441"/>
          </a:xfrm>
          <a:prstGeom prst="rect">
            <a:avLst/>
          </a:prstGeom>
          <a:noFill/>
        </p:spPr>
        <p:txBody>
          <a:bodyPr wrap="square" rtlCol="0">
            <a:spAutoFit/>
          </a:bodyPr>
          <a:lstStyle/>
          <a:p>
            <a:pPr algn="ctr"/>
            <a:r>
              <a:rPr lang="fr-FR" sz="4400" b="1" dirty="0">
                <a:solidFill>
                  <a:srgbClr val="5B4EE4"/>
                </a:solidFill>
              </a:rPr>
              <a:t>Variables</a:t>
            </a:r>
            <a:endParaRPr lang="fr-FR" sz="2000" b="1" dirty="0">
              <a:solidFill>
                <a:srgbClr val="5B4EE4"/>
              </a:solidFill>
            </a:endParaRPr>
          </a:p>
        </p:txBody>
      </p:sp>
      <p:sp>
        <p:nvSpPr>
          <p:cNvPr id="2" name="Rectangle 1">
            <a:extLst>
              <a:ext uri="{FF2B5EF4-FFF2-40B4-BE49-F238E27FC236}">
                <a16:creationId xmlns:a16="http://schemas.microsoft.com/office/drawing/2014/main" id="{6457CA1F-935D-4FD4-80CC-6909BB4D275A}"/>
              </a:ext>
            </a:extLst>
          </p:cNvPr>
          <p:cNvSpPr/>
          <p:nvPr/>
        </p:nvSpPr>
        <p:spPr>
          <a:xfrm>
            <a:off x="267286" y="1217028"/>
            <a:ext cx="8876714" cy="5632311"/>
          </a:xfrm>
          <a:prstGeom prst="rect">
            <a:avLst/>
          </a:prstGeom>
        </p:spPr>
        <p:txBody>
          <a:bodyPr wrap="square">
            <a:spAutoFit/>
          </a:bodyPr>
          <a:lstStyle/>
          <a:p>
            <a:r>
              <a:rPr lang="fr-FR" altLang="fr-FR" dirty="0">
                <a:solidFill>
                  <a:schemeClr val="bg1"/>
                </a:solidFill>
                <a:highlight>
                  <a:srgbClr val="808080"/>
                </a:highlight>
                <a:latin typeface="Arial" panose="020B0604020202020204" pitchFamily="34" charset="0"/>
                <a:cs typeface="Arial" panose="020B0604020202020204" pitchFamily="34" charset="0"/>
              </a:rPr>
              <a:t>variable "</a:t>
            </a:r>
            <a:r>
              <a:rPr lang="fr-FR" altLang="fr-FR" dirty="0" err="1">
                <a:solidFill>
                  <a:schemeClr val="bg1"/>
                </a:solidFill>
                <a:highlight>
                  <a:srgbClr val="808080"/>
                </a:highlight>
                <a:latin typeface="Arial" panose="020B0604020202020204" pitchFamily="34" charset="0"/>
                <a:cs typeface="Arial" panose="020B0604020202020204" pitchFamily="34" charset="0"/>
              </a:rPr>
              <a:t>myvar</a:t>
            </a:r>
            <a:r>
              <a:rPr lang="fr-FR" altLang="fr-FR" dirty="0">
                <a:solidFill>
                  <a:schemeClr val="bg1"/>
                </a:solidFill>
                <a:highlight>
                  <a:srgbClr val="808080"/>
                </a:highlight>
                <a:latin typeface="Arial" panose="020B0604020202020204" pitchFamily="34" charset="0"/>
                <a:cs typeface="Arial" panose="020B0604020202020204" pitchFamily="34" charset="0"/>
              </a:rPr>
              <a:t>" {</a:t>
            </a:r>
          </a:p>
          <a:p>
            <a:r>
              <a:rPr lang="fr-FR" altLang="fr-FR" dirty="0">
                <a:solidFill>
                  <a:schemeClr val="bg1"/>
                </a:solidFill>
                <a:highlight>
                  <a:srgbClr val="808080"/>
                </a:highlight>
                <a:latin typeface="Arial" panose="020B0604020202020204" pitchFamily="34" charset="0"/>
                <a:cs typeface="Arial" panose="020B0604020202020204" pitchFamily="34" charset="0"/>
              </a:rPr>
              <a:t>	type = </a:t>
            </a:r>
            <a:r>
              <a:rPr lang="fr-FR" altLang="fr-FR" dirty="0">
                <a:solidFill>
                  <a:srgbClr val="FFFF00"/>
                </a:solidFill>
                <a:highlight>
                  <a:srgbClr val="808080"/>
                </a:highlight>
                <a:latin typeface="Arial" panose="020B0604020202020204" pitchFamily="34" charset="0"/>
                <a:cs typeface="Arial" panose="020B0604020202020204" pitchFamily="34" charset="0"/>
              </a:rPr>
              <a:t>string</a:t>
            </a:r>
          </a:p>
          <a:p>
            <a:r>
              <a:rPr lang="fr-FR" altLang="fr-FR" dirty="0">
                <a:solidFill>
                  <a:schemeClr val="bg1"/>
                </a:solidFill>
                <a:highlight>
                  <a:srgbClr val="808080"/>
                </a:highlight>
                <a:latin typeface="Arial" panose="020B0604020202020204" pitchFamily="34" charset="0"/>
                <a:cs typeface="Arial" panose="020B0604020202020204" pitchFamily="34" charset="0"/>
              </a:rPr>
              <a:t>	default = "</a:t>
            </a:r>
            <a:r>
              <a:rPr lang="fr-FR" altLang="fr-FR" dirty="0" err="1">
                <a:solidFill>
                  <a:schemeClr val="bg1"/>
                </a:solidFill>
                <a:highlight>
                  <a:srgbClr val="808080"/>
                </a:highlight>
                <a:latin typeface="Arial" panose="020B0604020202020204" pitchFamily="34" charset="0"/>
                <a:cs typeface="Arial" panose="020B0604020202020204" pitchFamily="34" charset="0"/>
              </a:rPr>
              <a:t>some_text</a:t>
            </a:r>
            <a:r>
              <a:rPr lang="fr-FR" altLang="fr-FR" dirty="0">
                <a:solidFill>
                  <a:schemeClr val="bg1"/>
                </a:solidFill>
                <a:highlight>
                  <a:srgbClr val="808080"/>
                </a:highlight>
                <a:latin typeface="Arial" panose="020B0604020202020204" pitchFamily="34" charset="0"/>
                <a:cs typeface="Arial" panose="020B0604020202020204" pitchFamily="34" charset="0"/>
              </a:rPr>
              <a:t>"</a:t>
            </a:r>
          </a:p>
          <a:p>
            <a:r>
              <a:rPr lang="fr-FR" altLang="fr-FR" dirty="0">
                <a:solidFill>
                  <a:schemeClr val="bg1"/>
                </a:solidFill>
                <a:highlight>
                  <a:srgbClr val="808080"/>
                </a:highlight>
                <a:latin typeface="Arial" panose="020B0604020202020204" pitchFamily="34" charset="0"/>
                <a:cs typeface="Arial" panose="020B0604020202020204" pitchFamily="34" charset="0"/>
              </a:rPr>
              <a:t>}</a:t>
            </a:r>
          </a:p>
          <a:p>
            <a:endParaRPr lang="fr-FR" altLang="fr-FR" dirty="0">
              <a:solidFill>
                <a:schemeClr val="bg1"/>
              </a:solidFill>
              <a:highlight>
                <a:srgbClr val="808080"/>
              </a:highlight>
              <a:latin typeface="Arial" panose="020B0604020202020204" pitchFamily="34" charset="0"/>
              <a:cs typeface="Arial" panose="020B0604020202020204" pitchFamily="34" charset="0"/>
            </a:endParaRPr>
          </a:p>
          <a:p>
            <a:endParaRPr lang="fr-FR" altLang="fr-FR" dirty="0">
              <a:solidFill>
                <a:schemeClr val="bg1"/>
              </a:solidFill>
              <a:highlight>
                <a:srgbClr val="808080"/>
              </a:highlight>
              <a:latin typeface="Arial" panose="020B0604020202020204" pitchFamily="34" charset="0"/>
              <a:cs typeface="Arial" panose="020B0604020202020204" pitchFamily="34" charset="0"/>
            </a:endParaRPr>
          </a:p>
          <a:p>
            <a:r>
              <a:rPr lang="fr-FR" altLang="fr-FR" dirty="0">
                <a:solidFill>
                  <a:schemeClr val="bg1"/>
                </a:solidFill>
                <a:highlight>
                  <a:srgbClr val="808080"/>
                </a:highlight>
                <a:latin typeface="Arial" panose="020B0604020202020204" pitchFamily="34" charset="0"/>
                <a:cs typeface="Arial" panose="020B0604020202020204" pitchFamily="34" charset="0"/>
              </a:rPr>
              <a:t>variable "zones" {</a:t>
            </a:r>
          </a:p>
          <a:p>
            <a:r>
              <a:rPr lang="fr-FR" altLang="fr-FR" dirty="0">
                <a:solidFill>
                  <a:schemeClr val="bg1"/>
                </a:solidFill>
                <a:highlight>
                  <a:srgbClr val="808080"/>
                </a:highlight>
                <a:latin typeface="Arial" panose="020B0604020202020204" pitchFamily="34" charset="0"/>
                <a:cs typeface="Arial" panose="020B0604020202020204" pitchFamily="34" charset="0"/>
              </a:rPr>
              <a:t>	type = </a:t>
            </a:r>
            <a:r>
              <a:rPr lang="fr-FR" altLang="fr-FR" dirty="0" err="1">
                <a:solidFill>
                  <a:srgbClr val="FFFF00"/>
                </a:solidFill>
                <a:highlight>
                  <a:srgbClr val="808080"/>
                </a:highlight>
                <a:latin typeface="Arial" panose="020B0604020202020204" pitchFamily="34" charset="0"/>
                <a:cs typeface="Arial" panose="020B0604020202020204" pitchFamily="34" charset="0"/>
              </a:rPr>
              <a:t>list</a:t>
            </a:r>
            <a:r>
              <a:rPr lang="fr-FR" altLang="fr-FR" dirty="0">
                <a:solidFill>
                  <a:schemeClr val="bg1"/>
                </a:solidFill>
                <a:highlight>
                  <a:srgbClr val="808080"/>
                </a:highlight>
                <a:latin typeface="Arial" panose="020B0604020202020204" pitchFamily="34" charset="0"/>
                <a:cs typeface="Arial" panose="020B0604020202020204" pitchFamily="34" charset="0"/>
              </a:rPr>
              <a:t>(string)</a:t>
            </a:r>
          </a:p>
          <a:p>
            <a:r>
              <a:rPr lang="fr-FR" altLang="fr-FR" dirty="0">
                <a:solidFill>
                  <a:schemeClr val="bg1"/>
                </a:solidFill>
                <a:highlight>
                  <a:srgbClr val="808080"/>
                </a:highlight>
                <a:latin typeface="Arial" panose="020B0604020202020204" pitchFamily="34" charset="0"/>
                <a:cs typeface="Arial" panose="020B0604020202020204" pitchFamily="34" charset="0"/>
              </a:rPr>
              <a:t>	default = [" A "  , "B"  , " C",]</a:t>
            </a:r>
          </a:p>
          <a:p>
            <a:r>
              <a:rPr lang="fr-FR" altLang="fr-FR" dirty="0">
                <a:solidFill>
                  <a:schemeClr val="bg1"/>
                </a:solidFill>
                <a:highlight>
                  <a:srgbClr val="808080"/>
                </a:highlight>
                <a:latin typeface="Arial" panose="020B0604020202020204" pitchFamily="34" charset="0"/>
                <a:cs typeface="Arial" panose="020B0604020202020204" pitchFamily="34" charset="0"/>
              </a:rPr>
              <a:t>}</a:t>
            </a:r>
          </a:p>
          <a:p>
            <a:endParaRPr lang="fr-FR" altLang="fr-FR" dirty="0">
              <a:solidFill>
                <a:schemeClr val="bg1"/>
              </a:solidFill>
              <a:highlight>
                <a:srgbClr val="808080"/>
              </a:highlight>
              <a:latin typeface="Arial" panose="020B0604020202020204" pitchFamily="34" charset="0"/>
              <a:cs typeface="Arial" panose="020B0604020202020204" pitchFamily="34" charset="0"/>
            </a:endParaRPr>
          </a:p>
          <a:p>
            <a:endParaRPr lang="fr-FR" altLang="fr-FR" dirty="0">
              <a:solidFill>
                <a:schemeClr val="bg1"/>
              </a:solidFill>
              <a:highlight>
                <a:srgbClr val="808080"/>
              </a:highlight>
              <a:latin typeface="Arial" panose="020B0604020202020204" pitchFamily="34" charset="0"/>
              <a:cs typeface="Arial" panose="020B0604020202020204" pitchFamily="34" charset="0"/>
            </a:endParaRPr>
          </a:p>
          <a:p>
            <a:r>
              <a:rPr lang="fr-FR" altLang="fr-FR" dirty="0">
                <a:solidFill>
                  <a:schemeClr val="bg1"/>
                </a:solidFill>
                <a:highlight>
                  <a:srgbClr val="808080"/>
                </a:highlight>
                <a:latin typeface="Arial" panose="020B0604020202020204" pitchFamily="34" charset="0"/>
                <a:cs typeface="Arial" panose="020B0604020202020204" pitchFamily="34" charset="0"/>
              </a:rPr>
              <a:t>variable "</a:t>
            </a:r>
            <a:r>
              <a:rPr lang="fr-FR" altLang="fr-FR" dirty="0" err="1">
                <a:solidFill>
                  <a:schemeClr val="bg1"/>
                </a:solidFill>
                <a:highlight>
                  <a:srgbClr val="808080"/>
                </a:highlight>
                <a:latin typeface="Arial" panose="020B0604020202020204" pitchFamily="34" charset="0"/>
                <a:cs typeface="Arial" panose="020B0604020202020204" pitchFamily="34" charset="0"/>
              </a:rPr>
              <a:t>variable_name</a:t>
            </a:r>
            <a:r>
              <a:rPr lang="fr-FR" altLang="fr-FR" dirty="0">
                <a:solidFill>
                  <a:schemeClr val="bg1"/>
                </a:solidFill>
                <a:highlight>
                  <a:srgbClr val="808080"/>
                </a:highlight>
                <a:latin typeface="Arial" panose="020B0604020202020204" pitchFamily="34" charset="0"/>
                <a:cs typeface="Arial" panose="020B0604020202020204" pitchFamily="34" charset="0"/>
              </a:rPr>
              <a:t>" {</a:t>
            </a:r>
          </a:p>
          <a:p>
            <a:r>
              <a:rPr lang="fr-FR" altLang="fr-FR" dirty="0">
                <a:solidFill>
                  <a:schemeClr val="bg1"/>
                </a:solidFill>
                <a:highlight>
                  <a:srgbClr val="808080"/>
                </a:highlight>
                <a:latin typeface="Arial" panose="020B0604020202020204" pitchFamily="34" charset="0"/>
                <a:cs typeface="Arial" panose="020B0604020202020204" pitchFamily="34" charset="0"/>
              </a:rPr>
              <a:t>	type = </a:t>
            </a:r>
            <a:r>
              <a:rPr lang="fr-FR" altLang="fr-FR" dirty="0" err="1">
                <a:solidFill>
                  <a:srgbClr val="FFFF00"/>
                </a:solidFill>
                <a:highlight>
                  <a:srgbClr val="808080"/>
                </a:highlight>
                <a:latin typeface="Arial" panose="020B0604020202020204" pitchFamily="34" charset="0"/>
                <a:cs typeface="Arial" panose="020B0604020202020204" pitchFamily="34" charset="0"/>
              </a:rPr>
              <a:t>map</a:t>
            </a:r>
            <a:endParaRPr lang="fr-FR" altLang="fr-FR" dirty="0">
              <a:solidFill>
                <a:srgbClr val="FFFF00"/>
              </a:solidFill>
              <a:highlight>
                <a:srgbClr val="808080"/>
              </a:highlight>
              <a:latin typeface="Arial" panose="020B0604020202020204" pitchFamily="34" charset="0"/>
              <a:cs typeface="Arial" panose="020B0604020202020204" pitchFamily="34" charset="0"/>
            </a:endParaRPr>
          </a:p>
          <a:p>
            <a:r>
              <a:rPr lang="fr-FR" altLang="fr-FR" dirty="0">
                <a:solidFill>
                  <a:schemeClr val="bg1"/>
                </a:solidFill>
                <a:highlight>
                  <a:srgbClr val="808080"/>
                </a:highlight>
                <a:latin typeface="Arial" panose="020B0604020202020204" pitchFamily="34" charset="0"/>
                <a:cs typeface="Arial" panose="020B0604020202020204" pitchFamily="34" charset="0"/>
              </a:rPr>
              <a:t>	default = {</a:t>
            </a:r>
          </a:p>
          <a:p>
            <a:r>
              <a:rPr lang="fr-FR" altLang="fr-FR" dirty="0">
                <a:solidFill>
                  <a:schemeClr val="bg1"/>
                </a:solidFill>
                <a:highlight>
                  <a:srgbClr val="808080"/>
                </a:highlight>
                <a:latin typeface="Arial" panose="020B0604020202020204" pitchFamily="34" charset="0"/>
                <a:cs typeface="Arial" panose="020B0604020202020204" pitchFamily="34" charset="0"/>
              </a:rPr>
              <a:t>		size= " 10 "</a:t>
            </a:r>
          </a:p>
          <a:p>
            <a:r>
              <a:rPr lang="fr-FR" altLang="fr-FR" dirty="0">
                <a:solidFill>
                  <a:schemeClr val="bg1"/>
                </a:solidFill>
                <a:highlight>
                  <a:srgbClr val="808080"/>
                </a:highlight>
                <a:latin typeface="Arial" panose="020B0604020202020204" pitchFamily="34" charset="0"/>
                <a:cs typeface="Arial" panose="020B0604020202020204" pitchFamily="34" charset="0"/>
              </a:rPr>
              <a:t>		type= " N1 "</a:t>
            </a:r>
          </a:p>
          <a:p>
            <a:r>
              <a:rPr lang="fr-FR" altLang="fr-FR" dirty="0">
                <a:solidFill>
                  <a:schemeClr val="bg1"/>
                </a:solidFill>
                <a:highlight>
                  <a:srgbClr val="808080"/>
                </a:highlight>
                <a:latin typeface="Arial" panose="020B0604020202020204" pitchFamily="34" charset="0"/>
                <a:cs typeface="Arial" panose="020B0604020202020204" pitchFamily="34" charset="0"/>
              </a:rPr>
              <a:t>	}</a:t>
            </a:r>
          </a:p>
          <a:p>
            <a:r>
              <a:rPr lang="fr-FR" altLang="fr-FR" dirty="0">
                <a:solidFill>
                  <a:schemeClr val="bg1"/>
                </a:solidFill>
                <a:highlight>
                  <a:srgbClr val="808080"/>
                </a:highlight>
                <a:latin typeface="Arial" panose="020B0604020202020204" pitchFamily="34" charset="0"/>
                <a:cs typeface="Arial" panose="020B0604020202020204" pitchFamily="34" charset="0"/>
              </a:rPr>
              <a:t>}</a:t>
            </a:r>
          </a:p>
          <a:p>
            <a:endParaRPr lang="fr-FR" altLang="fr-FR" sz="1600" dirty="0">
              <a:solidFill>
                <a:schemeClr val="bg1"/>
              </a:solidFill>
              <a:highlight>
                <a:srgbClr val="80808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149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14065" y="447587"/>
            <a:ext cx="12192000" cy="769441"/>
          </a:xfrm>
          <a:prstGeom prst="rect">
            <a:avLst/>
          </a:prstGeom>
          <a:noFill/>
        </p:spPr>
        <p:txBody>
          <a:bodyPr wrap="square" rtlCol="0">
            <a:spAutoFit/>
          </a:bodyPr>
          <a:lstStyle/>
          <a:p>
            <a:pPr algn="ctr"/>
            <a:r>
              <a:rPr lang="fr-FR" sz="4400" b="1" dirty="0" err="1">
                <a:solidFill>
                  <a:srgbClr val="5B4EE4"/>
                </a:solidFill>
              </a:rPr>
              <a:t>Locals</a:t>
            </a:r>
            <a:r>
              <a:rPr lang="fr-FR" sz="4400" b="1" dirty="0">
                <a:solidFill>
                  <a:srgbClr val="5B4EE4"/>
                </a:solidFill>
              </a:rPr>
              <a:t> (local variables)</a:t>
            </a:r>
            <a:endParaRPr lang="fr-FR" sz="2000" b="1" dirty="0">
              <a:solidFill>
                <a:srgbClr val="5B4EE4"/>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31" y="2960483"/>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975" y="4597180"/>
            <a:ext cx="8039100" cy="1285875"/>
          </a:xfrm>
          <a:prstGeom prst="rect">
            <a:avLst/>
          </a:prstGeom>
          <a:noFill/>
          <a:ln w="635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076232" y="1540193"/>
            <a:ext cx="9842247" cy="646331"/>
          </a:xfrm>
          <a:prstGeom prst="rect">
            <a:avLst/>
          </a:prstGeom>
        </p:spPr>
        <p:txBody>
          <a:bodyPr wrap="square">
            <a:spAutoFit/>
          </a:bodyPr>
          <a:lstStyle/>
          <a:p>
            <a:r>
              <a:rPr lang="en-US" dirty="0"/>
              <a:t>A local value assigns a name to an </a:t>
            </a:r>
            <a:r>
              <a:rPr lang="en-US" dirty="0">
                <a:hlinkClick r:id="rId4"/>
              </a:rPr>
              <a:t>expression</a:t>
            </a:r>
            <a:r>
              <a:rPr lang="en-US" dirty="0"/>
              <a:t>, so you can use it multiple times within a module without repeating it.</a:t>
            </a:r>
            <a:endParaRPr lang="fr-FR" dirty="0"/>
          </a:p>
        </p:txBody>
      </p:sp>
    </p:spTree>
    <p:extLst>
      <p:ext uri="{BB962C8B-B14F-4D97-AF65-F5344CB8AC3E}">
        <p14:creationId xmlns:p14="http://schemas.microsoft.com/office/powerpoint/2010/main" val="238645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518158"/>
            <a:ext cx="12192000" cy="707886"/>
          </a:xfrm>
          <a:prstGeom prst="rect">
            <a:avLst/>
          </a:prstGeom>
          <a:noFill/>
        </p:spPr>
        <p:txBody>
          <a:bodyPr wrap="square" rtlCol="0">
            <a:spAutoFit/>
          </a:bodyPr>
          <a:lstStyle/>
          <a:p>
            <a:pPr algn="ctr"/>
            <a:r>
              <a:rPr lang="fr-FR" sz="4000" b="1" dirty="0">
                <a:solidFill>
                  <a:srgbClr val="5B4EE4"/>
                </a:solidFill>
              </a:rPr>
              <a:t>OUTPUT</a:t>
            </a:r>
            <a:endParaRPr lang="fr-FR" b="1" dirty="0">
              <a:solidFill>
                <a:srgbClr val="5B4EE4"/>
              </a:solidFill>
            </a:endParaRPr>
          </a:p>
        </p:txBody>
      </p:sp>
      <p:pic>
        <p:nvPicPr>
          <p:cNvPr id="6" name="Picture 5">
            <a:extLst>
              <a:ext uri="{FF2B5EF4-FFF2-40B4-BE49-F238E27FC236}">
                <a16:creationId xmlns:a16="http://schemas.microsoft.com/office/drawing/2014/main" id="{B3D30C10-9FDA-4295-9BE0-685D1BEA6C4E}"/>
              </a:ext>
            </a:extLst>
          </p:cNvPr>
          <p:cNvPicPr>
            <a:picLocks noChangeAspect="1"/>
          </p:cNvPicPr>
          <p:nvPr/>
        </p:nvPicPr>
        <p:blipFill>
          <a:blip r:embed="rId2"/>
          <a:stretch>
            <a:fillRect/>
          </a:stretch>
        </p:blipFill>
        <p:spPr>
          <a:xfrm>
            <a:off x="2819375" y="3968974"/>
            <a:ext cx="7030408" cy="1424901"/>
          </a:xfrm>
          <a:prstGeom prst="rect">
            <a:avLst/>
          </a:prstGeom>
          <a:ln>
            <a:solidFill>
              <a:schemeClr val="tx1"/>
            </a:solidFill>
          </a:ln>
        </p:spPr>
      </p:pic>
      <p:sp>
        <p:nvSpPr>
          <p:cNvPr id="8" name="Rectangle 2">
            <a:extLst>
              <a:ext uri="{FF2B5EF4-FFF2-40B4-BE49-F238E27FC236}">
                <a16:creationId xmlns:a16="http://schemas.microsoft.com/office/drawing/2014/main" id="{6DB6E745-3664-4F20-8C87-64D0D17390AA}"/>
              </a:ext>
            </a:extLst>
          </p:cNvPr>
          <p:cNvSpPr>
            <a:spLocks noChangeArrowheads="1"/>
          </p:cNvSpPr>
          <p:nvPr/>
        </p:nvSpPr>
        <p:spPr bwMode="auto">
          <a:xfrm>
            <a:off x="1524524" y="2136270"/>
            <a:ext cx="9142952" cy="1505512"/>
          </a:xfrm>
          <a:prstGeom prst="rect">
            <a:avLst/>
          </a:prstGeom>
          <a:noFill/>
          <a:ln>
            <a:noFill/>
          </a:ln>
          <a:effectLst/>
        </p:spPr>
        <p:txBody>
          <a:bodyPr vert="horz" wrap="non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1D1E23"/>
                </a:solidFill>
                <a:effectLst/>
                <a:latin typeface="metro-web"/>
              </a:rPr>
              <a:t>Output values are like the return values of a </a:t>
            </a:r>
            <a:r>
              <a:rPr kumimoji="0" lang="fr-FR" altLang="fr-FR" sz="2000" b="0" i="0" u="none" strike="noStrike" cap="none" normalizeH="0" baseline="0" dirty="0" err="1">
                <a:ln>
                  <a:noFill/>
                </a:ln>
                <a:solidFill>
                  <a:srgbClr val="1D1E23"/>
                </a:solidFill>
                <a:effectLst/>
                <a:latin typeface="metro-web"/>
              </a:rPr>
              <a:t>Terraform</a:t>
            </a:r>
            <a:r>
              <a:rPr kumimoji="0" lang="fr-FR" altLang="fr-FR" sz="2000" b="0" i="0" u="none" strike="noStrike" cap="none" normalizeH="0" baseline="0" dirty="0">
                <a:ln>
                  <a:noFill/>
                </a:ln>
                <a:solidFill>
                  <a:srgbClr val="1D1E23"/>
                </a:solidFill>
                <a:effectLst/>
                <a:latin typeface="metro-web"/>
              </a:rPr>
              <a:t> module, and have </a:t>
            </a:r>
            <a:r>
              <a:rPr kumimoji="0" lang="fr-FR" altLang="fr-FR" sz="2000" b="0" i="0" u="none" strike="noStrike" cap="none" normalizeH="0" baseline="0" dirty="0" err="1">
                <a:ln>
                  <a:noFill/>
                </a:ln>
                <a:solidFill>
                  <a:srgbClr val="1D1E23"/>
                </a:solidFill>
                <a:effectLst/>
                <a:latin typeface="metro-web"/>
              </a:rPr>
              <a:t>several</a:t>
            </a:r>
            <a:r>
              <a:rPr kumimoji="0" lang="fr-FR" altLang="fr-FR" sz="2000" b="0" i="0" u="none" strike="noStrike" cap="none" normalizeH="0" baseline="0" dirty="0">
                <a:ln>
                  <a:noFill/>
                </a:ln>
                <a:solidFill>
                  <a:srgbClr val="1D1E23"/>
                </a:solidFill>
                <a:effectLst/>
                <a:latin typeface="metro-web"/>
              </a:rPr>
              <a:t> uses: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1D1E23"/>
                </a:solidFill>
                <a:effectLst/>
                <a:latin typeface="metro-web"/>
              </a:rPr>
              <a:t>A </a:t>
            </a:r>
            <a:r>
              <a:rPr kumimoji="0" lang="fr-FR" altLang="fr-FR" sz="1400" b="0" i="0" u="none" strike="noStrike" cap="none" normalizeH="0" baseline="0" dirty="0" err="1">
                <a:ln>
                  <a:noFill/>
                </a:ln>
                <a:solidFill>
                  <a:srgbClr val="1D1E23"/>
                </a:solidFill>
                <a:effectLst/>
                <a:latin typeface="metro-web"/>
              </a:rPr>
              <a:t>child</a:t>
            </a:r>
            <a:r>
              <a:rPr kumimoji="0" lang="fr-FR" altLang="fr-FR" sz="1400" b="0" i="0" u="none" strike="noStrike" cap="none" normalizeH="0" baseline="0" dirty="0">
                <a:ln>
                  <a:noFill/>
                </a:ln>
                <a:solidFill>
                  <a:srgbClr val="1D1E23"/>
                </a:solidFill>
                <a:effectLst/>
                <a:latin typeface="metro-web"/>
              </a:rPr>
              <a:t> module can use outputs to expose a </a:t>
            </a:r>
            <a:r>
              <a:rPr kumimoji="0" lang="fr-FR" altLang="fr-FR" sz="1400" b="0" i="0" u="none" strike="noStrike" cap="none" normalizeH="0" baseline="0" dirty="0" err="1">
                <a:ln>
                  <a:noFill/>
                </a:ln>
                <a:solidFill>
                  <a:srgbClr val="1D1E23"/>
                </a:solidFill>
                <a:effectLst/>
                <a:latin typeface="metro-web"/>
              </a:rPr>
              <a:t>subset</a:t>
            </a:r>
            <a:r>
              <a:rPr kumimoji="0" lang="fr-FR" altLang="fr-FR" sz="1400" b="0" i="0" u="none" strike="noStrike" cap="none" normalizeH="0" baseline="0" dirty="0">
                <a:ln>
                  <a:noFill/>
                </a:ln>
                <a:solidFill>
                  <a:srgbClr val="1D1E23"/>
                </a:solidFill>
                <a:effectLst/>
                <a:latin typeface="metro-web"/>
              </a:rPr>
              <a:t> of </a:t>
            </a:r>
            <a:r>
              <a:rPr kumimoji="0" lang="fr-FR" altLang="fr-FR" sz="1400" b="0" i="0" u="none" strike="noStrike" cap="none" normalizeH="0" baseline="0" dirty="0" err="1">
                <a:ln>
                  <a:noFill/>
                </a:ln>
                <a:solidFill>
                  <a:srgbClr val="1D1E23"/>
                </a:solidFill>
                <a:effectLst/>
                <a:latin typeface="metro-web"/>
              </a:rPr>
              <a:t>its</a:t>
            </a:r>
            <a:r>
              <a:rPr kumimoji="0" lang="fr-FR" altLang="fr-FR" sz="1400" b="0" i="0" u="none" strike="noStrike" cap="none" normalizeH="0" baseline="0" dirty="0">
                <a:ln>
                  <a:noFill/>
                </a:ln>
                <a:solidFill>
                  <a:srgbClr val="1D1E23"/>
                </a:solidFill>
                <a:effectLst/>
                <a:latin typeface="metro-web"/>
              </a:rPr>
              <a:t> </a:t>
            </a:r>
            <a:r>
              <a:rPr kumimoji="0" lang="fr-FR" altLang="fr-FR" sz="1400" b="0" i="0" u="none" strike="noStrike" cap="none" normalizeH="0" baseline="0" dirty="0" err="1">
                <a:ln>
                  <a:noFill/>
                </a:ln>
                <a:solidFill>
                  <a:srgbClr val="1D1E23"/>
                </a:solidFill>
                <a:effectLst/>
                <a:latin typeface="metro-web"/>
              </a:rPr>
              <a:t>resource</a:t>
            </a:r>
            <a:r>
              <a:rPr kumimoji="0" lang="fr-FR" altLang="fr-FR" sz="1400" b="0" i="0" u="none" strike="noStrike" cap="none" normalizeH="0" baseline="0" dirty="0">
                <a:ln>
                  <a:noFill/>
                </a:ln>
                <a:solidFill>
                  <a:srgbClr val="1D1E23"/>
                </a:solidFill>
                <a:effectLst/>
                <a:latin typeface="metro-web"/>
              </a:rPr>
              <a:t> </a:t>
            </a:r>
            <a:r>
              <a:rPr kumimoji="0" lang="fr-FR" altLang="fr-FR" sz="1400" b="0" i="0" u="none" strike="noStrike" cap="none" normalizeH="0" baseline="0" dirty="0" err="1">
                <a:ln>
                  <a:noFill/>
                </a:ln>
                <a:solidFill>
                  <a:srgbClr val="1D1E23"/>
                </a:solidFill>
                <a:effectLst/>
                <a:latin typeface="metro-web"/>
              </a:rPr>
              <a:t>attributes</a:t>
            </a:r>
            <a:r>
              <a:rPr kumimoji="0" lang="fr-FR" altLang="fr-FR" sz="1400" b="0" i="0" u="none" strike="noStrike" cap="none" normalizeH="0" baseline="0" dirty="0">
                <a:ln>
                  <a:noFill/>
                </a:ln>
                <a:solidFill>
                  <a:srgbClr val="1D1E23"/>
                </a:solidFill>
                <a:effectLst/>
                <a:latin typeface="metro-web"/>
              </a:rPr>
              <a:t> to a parent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1D1E23"/>
                </a:solidFill>
                <a:effectLst/>
                <a:latin typeface="metro-web"/>
              </a:rPr>
              <a:t>A root module can use outputs to </a:t>
            </a:r>
            <a:r>
              <a:rPr kumimoji="0" lang="fr-FR" altLang="fr-FR" sz="1400" b="0" i="0" u="none" strike="noStrike" cap="none" normalizeH="0" baseline="0" dirty="0" err="1">
                <a:ln>
                  <a:noFill/>
                </a:ln>
                <a:solidFill>
                  <a:srgbClr val="1D1E23"/>
                </a:solidFill>
                <a:effectLst/>
                <a:latin typeface="metro-web"/>
              </a:rPr>
              <a:t>print</a:t>
            </a:r>
            <a:r>
              <a:rPr kumimoji="0" lang="fr-FR" altLang="fr-FR" sz="1400" b="0" i="0" u="none" strike="noStrike" cap="none" normalizeH="0" baseline="0" dirty="0">
                <a:ln>
                  <a:noFill/>
                </a:ln>
                <a:solidFill>
                  <a:srgbClr val="1D1E23"/>
                </a:solidFill>
                <a:effectLst/>
                <a:latin typeface="metro-web"/>
              </a:rPr>
              <a:t> certain values in the CLI output </a:t>
            </a:r>
            <a:r>
              <a:rPr kumimoji="0" lang="fr-FR" altLang="fr-FR" sz="1400" b="0" i="0" u="none" strike="noStrike" cap="none" normalizeH="0" baseline="0" dirty="0" err="1">
                <a:ln>
                  <a:noFill/>
                </a:ln>
                <a:solidFill>
                  <a:srgbClr val="1D1E23"/>
                </a:solidFill>
                <a:effectLst/>
                <a:latin typeface="metro-web"/>
              </a:rPr>
              <a:t>after</a:t>
            </a:r>
            <a:r>
              <a:rPr kumimoji="0" lang="fr-FR" altLang="fr-FR" sz="1400" b="0" i="0" u="none" strike="noStrike" cap="none" normalizeH="0" baseline="0" dirty="0">
                <a:ln>
                  <a:noFill/>
                </a:ln>
                <a:solidFill>
                  <a:srgbClr val="1D1E23"/>
                </a:solidFill>
                <a:effectLst/>
                <a:latin typeface="metro-web"/>
              </a:rPr>
              <a:t> running </a:t>
            </a:r>
            <a:r>
              <a:rPr kumimoji="0" lang="fr-FR" altLang="fr-FR" sz="1200" b="0" i="0" u="none" strike="noStrike" cap="none" normalizeH="0" baseline="0" dirty="0" err="1">
                <a:ln>
                  <a:noFill/>
                </a:ln>
                <a:solidFill>
                  <a:srgbClr val="1D1E23"/>
                </a:solidFill>
                <a:effectLst/>
                <a:latin typeface="dejavu-sans-mono-web"/>
              </a:rPr>
              <a:t>terraform</a:t>
            </a:r>
            <a:r>
              <a:rPr kumimoji="0" lang="fr-FR" altLang="fr-FR" sz="1200" b="0" i="0" u="none" strike="noStrike" cap="none" normalizeH="0" baseline="0" dirty="0">
                <a:ln>
                  <a:noFill/>
                </a:ln>
                <a:solidFill>
                  <a:srgbClr val="1D1E23"/>
                </a:solidFill>
                <a:effectLst/>
                <a:latin typeface="dejavu-sans-mono-web"/>
              </a:rPr>
              <a:t> </a:t>
            </a:r>
            <a:r>
              <a:rPr kumimoji="0" lang="fr-FR" altLang="fr-FR" sz="1200" b="0" i="0" u="none" strike="noStrike" cap="none" normalizeH="0" baseline="0" dirty="0" err="1">
                <a:ln>
                  <a:noFill/>
                </a:ln>
                <a:solidFill>
                  <a:srgbClr val="1D1E23"/>
                </a:solidFill>
                <a:effectLst/>
                <a:latin typeface="dejavu-sans-mono-web"/>
              </a:rPr>
              <a:t>apply</a:t>
            </a:r>
            <a:r>
              <a:rPr kumimoji="0" lang="fr-FR" altLang="fr-FR" b="0" i="0" u="none" strike="noStrike" cap="none" normalizeH="0" baseline="0" dirty="0">
                <a:ln>
                  <a:noFill/>
                </a:ln>
                <a:solidFill>
                  <a:srgbClr val="1D1E23"/>
                </a:solidFill>
                <a:effectLst/>
                <a:latin typeface="metro-web"/>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80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14065" y="447587"/>
            <a:ext cx="12192000" cy="707886"/>
          </a:xfrm>
          <a:prstGeom prst="rect">
            <a:avLst/>
          </a:prstGeom>
          <a:noFill/>
        </p:spPr>
        <p:txBody>
          <a:bodyPr wrap="square" rtlCol="0">
            <a:spAutoFit/>
          </a:bodyPr>
          <a:lstStyle/>
          <a:p>
            <a:pPr algn="ctr"/>
            <a:r>
              <a:rPr lang="fr-FR" sz="4000" b="1" dirty="0">
                <a:solidFill>
                  <a:srgbClr val="5B4EE4"/>
                </a:solidFill>
              </a:rPr>
              <a:t>Interpolation</a:t>
            </a:r>
            <a:endParaRPr lang="fr-FR" b="1" dirty="0">
              <a:solidFill>
                <a:srgbClr val="5B4EE4"/>
              </a:solidFill>
            </a:endParaRPr>
          </a:p>
        </p:txBody>
      </p:sp>
      <p:sp>
        <p:nvSpPr>
          <p:cNvPr id="3" name="Rectangle 1">
            <a:extLst>
              <a:ext uri="{FF2B5EF4-FFF2-40B4-BE49-F238E27FC236}">
                <a16:creationId xmlns:a16="http://schemas.microsoft.com/office/drawing/2014/main" id="{F705702B-5DEC-47F3-B821-4C4F2DDF9DC8}"/>
              </a:ext>
            </a:extLst>
          </p:cNvPr>
          <p:cNvSpPr>
            <a:spLocks noChangeArrowheads="1"/>
          </p:cNvSpPr>
          <p:nvPr/>
        </p:nvSpPr>
        <p:spPr bwMode="auto">
          <a:xfrm>
            <a:off x="2150012" y="1183608"/>
            <a:ext cx="7638758" cy="4724813"/>
          </a:xfrm>
          <a:prstGeom prst="rect">
            <a:avLst/>
          </a:prstGeom>
          <a:noFill/>
          <a:ln>
            <a:noFill/>
          </a:ln>
          <a:effectLst/>
        </p:spPr>
        <p:txBody>
          <a:bodyPr vert="horz" wrap="square" lIns="-133308" tIns="482448" rIns="9144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br>
              <a:rPr kumimoji="0" lang="fr-FR" altLang="fr-FR" sz="2400" b="1" i="0" u="none" strike="noStrike" cap="none" normalizeH="0" baseline="0" dirty="0">
                <a:ln>
                  <a:noFill/>
                </a:ln>
                <a:solidFill>
                  <a:srgbClr val="1D1E23"/>
                </a:solidFill>
                <a:effectLst/>
                <a:latin typeface="gilmer-web"/>
              </a:rPr>
            </a:br>
            <a:r>
              <a:rPr kumimoji="0" lang="fr-FR" altLang="fr-FR" sz="2400" b="1" i="0" u="none" strike="noStrike" cap="none" normalizeH="0" baseline="0" dirty="0">
                <a:ln>
                  <a:noFill/>
                </a:ln>
                <a:solidFill>
                  <a:srgbClr val="1D1E23"/>
                </a:solidFill>
                <a:effectLst/>
                <a:latin typeface="gilmer-web"/>
              </a:rPr>
              <a:t>User string variables : </a:t>
            </a:r>
          </a:p>
          <a:p>
            <a:r>
              <a:rPr lang="fr-FR" altLang="fr-FR" dirty="0">
                <a:solidFill>
                  <a:srgbClr val="5B4EE4"/>
                </a:solidFill>
                <a:latin typeface="dejavu-sans-mono-web"/>
              </a:rPr>
              <a:t>${</a:t>
            </a:r>
            <a:r>
              <a:rPr lang="fr-FR" altLang="fr-FR" dirty="0" err="1">
                <a:solidFill>
                  <a:srgbClr val="5B4EE4"/>
                </a:solidFill>
                <a:latin typeface="dejavu-sans-mono-web"/>
              </a:rPr>
              <a:t>var.username</a:t>
            </a:r>
            <a:r>
              <a:rPr lang="fr-FR" altLang="fr-FR" dirty="0">
                <a:solidFill>
                  <a:srgbClr val="5B4EE4"/>
                </a:solidFill>
                <a:latin typeface="dejavu-sans-mono-web"/>
              </a:rPr>
              <a:t>} </a:t>
            </a: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a:ln>
                  <a:noFill/>
                </a:ln>
                <a:solidFill>
                  <a:srgbClr val="1D1E23"/>
                </a:solidFill>
                <a:effectLst/>
                <a:latin typeface="gilmer-web"/>
              </a:rPr>
              <a:t>User </a:t>
            </a:r>
            <a:r>
              <a:rPr kumimoji="0" lang="fr-FR" altLang="fr-FR" sz="2400" b="1" i="0" u="none" strike="noStrike" cap="none" normalizeH="0" baseline="0" dirty="0" err="1">
                <a:ln>
                  <a:noFill/>
                </a:ln>
                <a:solidFill>
                  <a:srgbClr val="1D1E23"/>
                </a:solidFill>
                <a:effectLst/>
                <a:latin typeface="gilmer-web"/>
              </a:rPr>
              <a:t>map</a:t>
            </a:r>
            <a:r>
              <a:rPr kumimoji="0" lang="fr-FR" altLang="fr-FR" sz="2400" b="1" i="0" u="none" strike="noStrike" cap="none" normalizeH="0" baseline="0" dirty="0">
                <a:ln>
                  <a:noFill/>
                </a:ln>
                <a:solidFill>
                  <a:srgbClr val="1D1E23"/>
                </a:solidFill>
                <a:effectLst/>
                <a:latin typeface="gilmer-web"/>
              </a:rPr>
              <a:t> variables</a:t>
            </a:r>
            <a:r>
              <a:rPr lang="fr-FR" altLang="fr-FR" sz="2400" dirty="0">
                <a:solidFill>
                  <a:srgbClr val="1D1E23"/>
                </a:solidFill>
                <a:latin typeface="metro-web"/>
              </a:rPr>
              <a:t>: </a:t>
            </a:r>
            <a:r>
              <a:rPr kumimoji="0" lang="fr-FR" altLang="fr-FR" sz="4000" b="0" i="0" u="none" strike="noStrike" cap="none" normalizeH="0" baseline="0" dirty="0">
                <a:ln>
                  <a:noFill/>
                </a:ln>
                <a:solidFill>
                  <a:srgbClr val="1D1E23"/>
                </a:solidFill>
                <a:effectLst/>
                <a:latin typeface="metro-web"/>
              </a:rPr>
              <a:t> </a:t>
            </a:r>
          </a:p>
          <a:p>
            <a:r>
              <a:rPr lang="fr-FR" altLang="fr-FR" dirty="0">
                <a:solidFill>
                  <a:srgbClr val="5B4EE4"/>
                </a:solidFill>
                <a:latin typeface="dejavu-sans-mono-web"/>
              </a:rPr>
              <a:t>${</a:t>
            </a:r>
            <a:r>
              <a:rPr lang="fr-FR" altLang="fr-FR" dirty="0" err="1">
                <a:solidFill>
                  <a:srgbClr val="5B4EE4"/>
                </a:solidFill>
                <a:latin typeface="dejavu-sans-mono-web"/>
              </a:rPr>
              <a:t>var.instance</a:t>
            </a:r>
            <a:r>
              <a:rPr lang="fr-FR" altLang="fr-FR" dirty="0">
                <a:solidFill>
                  <a:srgbClr val="5B4EE4"/>
                </a:solidFill>
                <a:latin typeface="dejavu-sans-mono-web"/>
              </a:rPr>
              <a:t>["</a:t>
            </a:r>
            <a:r>
              <a:rPr lang="fr-FR" altLang="fr-FR" dirty="0" err="1">
                <a:solidFill>
                  <a:srgbClr val="5B4EE4"/>
                </a:solidFill>
                <a:latin typeface="dejavu-sans-mono-web"/>
              </a:rPr>
              <a:t>name</a:t>
            </a:r>
            <a:r>
              <a:rPr lang="fr-FR" altLang="fr-FR" dirty="0">
                <a:solidFill>
                  <a:srgbClr val="5B4EE4"/>
                </a:solidFill>
                <a:latin typeface="dejavu-sans-mono-web"/>
              </a:rPr>
              <a:t>"]} </a:t>
            </a:r>
          </a:p>
          <a:p>
            <a:pPr lvl="0"/>
            <a:endParaRPr kumimoji="0" lang="fr-FR" altLang="fr-FR" sz="2400" b="0" i="0" u="none" strike="noStrike" cap="none" normalizeH="0" baseline="0" dirty="0">
              <a:ln>
                <a:noFill/>
              </a:ln>
              <a:solidFill>
                <a:srgbClr val="1D1E23"/>
              </a:solidFill>
              <a:effectLst/>
              <a:latin typeface="metro-web"/>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a:ln>
                  <a:noFill/>
                </a:ln>
                <a:solidFill>
                  <a:srgbClr val="1D1E23"/>
                </a:solidFill>
                <a:effectLst/>
                <a:latin typeface="gilmer-web"/>
              </a:rPr>
              <a:t>User </a:t>
            </a:r>
            <a:r>
              <a:rPr kumimoji="0" lang="fr-FR" altLang="fr-FR" sz="2400" b="1" i="0" u="none" strike="noStrike" cap="none" normalizeH="0" baseline="0" dirty="0" err="1">
                <a:ln>
                  <a:noFill/>
                </a:ln>
                <a:solidFill>
                  <a:srgbClr val="1D1E23"/>
                </a:solidFill>
                <a:effectLst/>
                <a:latin typeface="gilmer-web"/>
              </a:rPr>
              <a:t>list</a:t>
            </a:r>
            <a:r>
              <a:rPr kumimoji="0" lang="fr-FR" altLang="fr-FR" sz="2400" b="1" i="0" u="none" strike="noStrike" cap="none" normalizeH="0" baseline="0" dirty="0">
                <a:ln>
                  <a:noFill/>
                </a:ln>
                <a:solidFill>
                  <a:srgbClr val="1D1E23"/>
                </a:solidFill>
                <a:effectLst/>
                <a:latin typeface="gilmer-web"/>
              </a:rPr>
              <a:t> variables:</a:t>
            </a: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5B4EE4"/>
                </a:solidFill>
                <a:effectLst/>
                <a:latin typeface="dejavu-sans-mono-web"/>
              </a:rPr>
              <a:t>${</a:t>
            </a:r>
            <a:r>
              <a:rPr kumimoji="0" lang="fr-FR" altLang="fr-FR" b="0" i="0" u="none" strike="noStrike" cap="none" normalizeH="0" baseline="0" dirty="0" err="1">
                <a:ln>
                  <a:noFill/>
                </a:ln>
                <a:solidFill>
                  <a:srgbClr val="5B4EE4"/>
                </a:solidFill>
                <a:effectLst/>
                <a:latin typeface="dejavu-sans-mono-web"/>
              </a:rPr>
              <a:t>var.subnets</a:t>
            </a:r>
            <a:r>
              <a:rPr kumimoji="0" lang="fr-FR" altLang="fr-FR" b="0" i="0" u="none" strike="noStrike" cap="none" normalizeH="0" baseline="0" dirty="0">
                <a:ln>
                  <a:noFill/>
                </a:ln>
                <a:solidFill>
                  <a:srgbClr val="5B4EE4"/>
                </a:solidFill>
                <a:effectLst/>
                <a:latin typeface="dejavu-sans-mono-web"/>
              </a:rPr>
              <a:t>}</a:t>
            </a:r>
            <a:endParaRPr lang="fr-FR" altLang="fr-FR" sz="2400" dirty="0">
              <a:solidFill>
                <a:srgbClr val="5B4EE4"/>
              </a:solidFill>
              <a:latin typeface="metro-web"/>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5B4EE4"/>
                </a:solidFill>
                <a:effectLst/>
                <a:latin typeface="dejavu-sans-mono-web"/>
              </a:rPr>
              <a:t>${</a:t>
            </a:r>
            <a:r>
              <a:rPr kumimoji="0" lang="fr-FR" altLang="fr-FR" b="0" i="0" u="none" strike="noStrike" cap="none" normalizeH="0" baseline="0" dirty="0" err="1">
                <a:ln>
                  <a:noFill/>
                </a:ln>
                <a:solidFill>
                  <a:srgbClr val="5B4EE4"/>
                </a:solidFill>
                <a:effectLst/>
                <a:latin typeface="dejavu-sans-mono-web"/>
              </a:rPr>
              <a:t>var.subnets</a:t>
            </a:r>
            <a:r>
              <a:rPr kumimoji="0" lang="fr-FR" altLang="fr-FR" b="0" i="0" u="none" strike="noStrike" cap="none" normalizeH="0" baseline="0" dirty="0">
                <a:ln>
                  <a:noFill/>
                </a:ln>
                <a:solidFill>
                  <a:srgbClr val="5B4EE4"/>
                </a:solidFill>
                <a:effectLst/>
                <a:latin typeface="dejavu-sans-mono-web"/>
              </a:rPr>
              <a:t>[id]}</a:t>
            </a:r>
          </a:p>
          <a:p>
            <a:pPr marL="0" marR="0" lvl="0" indent="0" defTabSz="914400" rtl="0" eaLnBrk="0" fontAlgn="base" latinLnBrk="0" hangingPunct="0">
              <a:lnSpc>
                <a:spcPct val="100000"/>
              </a:lnSpc>
              <a:spcBef>
                <a:spcPct val="0"/>
              </a:spcBef>
              <a:spcAft>
                <a:spcPct val="0"/>
              </a:spcAft>
              <a:buClrTx/>
              <a:buSzTx/>
              <a:buFontTx/>
              <a:buNone/>
              <a:tabLst/>
            </a:pPr>
            <a:endParaRPr lang="fr-FR" altLang="fr-FR" dirty="0">
              <a:solidFill>
                <a:srgbClr val="1D1E23"/>
              </a:solidFill>
              <a:latin typeface="dejavu-sans-mono-web"/>
            </a:endParaRPr>
          </a:p>
          <a:p>
            <a:r>
              <a:rPr lang="fr-FR" altLang="fr-FR" sz="2400" b="1" dirty="0" err="1">
                <a:solidFill>
                  <a:srgbClr val="1D1E23"/>
                </a:solidFill>
                <a:latin typeface="gilmer-web"/>
              </a:rPr>
              <a:t>Attributes</a:t>
            </a:r>
            <a:r>
              <a:rPr lang="fr-FR" altLang="fr-FR" sz="2400" b="1" dirty="0">
                <a:solidFill>
                  <a:srgbClr val="1D1E23"/>
                </a:solidFill>
                <a:latin typeface="gilmer-web"/>
              </a:rPr>
              <a:t> of </a:t>
            </a:r>
            <a:r>
              <a:rPr lang="fr-FR" altLang="fr-FR" sz="2400" b="1" dirty="0" err="1">
                <a:solidFill>
                  <a:srgbClr val="1D1E23"/>
                </a:solidFill>
                <a:latin typeface="gilmer-web"/>
              </a:rPr>
              <a:t>resources</a:t>
            </a:r>
            <a:r>
              <a:rPr lang="fr-FR" altLang="fr-FR" sz="2400" b="1" dirty="0">
                <a:solidFill>
                  <a:srgbClr val="1D1E23"/>
                </a:solidFill>
                <a:latin typeface="gilmer-web"/>
              </a:rPr>
              <a:t>:</a:t>
            </a:r>
          </a:p>
          <a:p>
            <a:r>
              <a:rPr lang="fr-FR" dirty="0">
                <a:solidFill>
                  <a:srgbClr val="5B4EE4"/>
                </a:solidFill>
                <a:latin typeface="dejavu-sans-mono-web"/>
              </a:rPr>
              <a:t>${</a:t>
            </a:r>
            <a:r>
              <a:rPr lang="en-US" dirty="0" err="1">
                <a:solidFill>
                  <a:srgbClr val="5B4EE4"/>
                </a:solidFill>
                <a:latin typeface="dejavu-sans-mono-web"/>
              </a:rPr>
              <a:t>azurerm_windows_virtual_machine.vm.public_ip_address</a:t>
            </a:r>
            <a:r>
              <a:rPr lang="fr-FR" dirty="0">
                <a:solidFill>
                  <a:srgbClr val="5B4EE4"/>
                </a:solidFill>
                <a:latin typeface="dejavu-sans-mono-web"/>
              </a:rPr>
              <a:t>}</a:t>
            </a:r>
            <a:endParaRPr lang="fr-FR" altLang="fr-FR" dirty="0">
              <a:solidFill>
                <a:srgbClr val="5B4EE4"/>
              </a:solidFill>
              <a:latin typeface="dejavu-sans-mono-web"/>
            </a:endParaRPr>
          </a:p>
        </p:txBody>
      </p:sp>
    </p:spTree>
    <p:extLst>
      <p:ext uri="{BB962C8B-B14F-4D97-AF65-F5344CB8AC3E}">
        <p14:creationId xmlns:p14="http://schemas.microsoft.com/office/powerpoint/2010/main" val="83816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a:solidFill>
                  <a:srgbClr val="5B4EE4"/>
                </a:solidFill>
              </a:rPr>
              <a:t>Data sources</a:t>
            </a:r>
            <a:endParaRPr lang="fr-FR" b="1" dirty="0">
              <a:solidFill>
                <a:srgbClr val="5B4EE4"/>
              </a:solidFill>
            </a:endParaRPr>
          </a:p>
        </p:txBody>
      </p:sp>
      <p:sp>
        <p:nvSpPr>
          <p:cNvPr id="2" name="Rectangle 1">
            <a:extLst>
              <a:ext uri="{FF2B5EF4-FFF2-40B4-BE49-F238E27FC236}">
                <a16:creationId xmlns:a16="http://schemas.microsoft.com/office/drawing/2014/main" id="{926CF6BB-E3AB-41D8-8736-12BE31BE6C29}"/>
              </a:ext>
            </a:extLst>
          </p:cNvPr>
          <p:cNvSpPr/>
          <p:nvPr/>
        </p:nvSpPr>
        <p:spPr>
          <a:xfrm>
            <a:off x="707366" y="1190446"/>
            <a:ext cx="11346611" cy="923330"/>
          </a:xfrm>
          <a:prstGeom prst="rect">
            <a:avLst/>
          </a:prstGeom>
        </p:spPr>
        <p:txBody>
          <a:bodyPr wrap="square">
            <a:spAutoFit/>
          </a:bodyPr>
          <a:lstStyle/>
          <a:p>
            <a:r>
              <a:rPr lang="en-US" i="1" dirty="0">
                <a:solidFill>
                  <a:srgbClr val="1D1E23"/>
                </a:solidFill>
                <a:latin typeface="metro-web"/>
              </a:rPr>
              <a:t>Data sources</a:t>
            </a:r>
            <a:r>
              <a:rPr lang="en-US" dirty="0">
                <a:solidFill>
                  <a:srgbClr val="1D1E23"/>
                </a:solidFill>
                <a:latin typeface="metro-web"/>
              </a:rPr>
              <a:t> allow data to be fetched or computed for use elsewhere in Terraform configuration. Use of data sources allows a Terraform configuration to make use of information defined outside of Terraform, or defined by another separate Terraform configuration.</a:t>
            </a:r>
            <a:endParaRPr lang="fr-FR" dirty="0"/>
          </a:p>
        </p:txBody>
      </p:sp>
      <p:pic>
        <p:nvPicPr>
          <p:cNvPr id="5" name="Picture 4">
            <a:extLst>
              <a:ext uri="{FF2B5EF4-FFF2-40B4-BE49-F238E27FC236}">
                <a16:creationId xmlns:a16="http://schemas.microsoft.com/office/drawing/2014/main" id="{8D453FE9-3F47-4006-B6FB-33FEBCD3CC20}"/>
              </a:ext>
            </a:extLst>
          </p:cNvPr>
          <p:cNvPicPr>
            <a:picLocks noChangeAspect="1"/>
          </p:cNvPicPr>
          <p:nvPr/>
        </p:nvPicPr>
        <p:blipFill>
          <a:blip r:embed="rId2"/>
          <a:stretch>
            <a:fillRect/>
          </a:stretch>
        </p:blipFill>
        <p:spPr>
          <a:xfrm>
            <a:off x="1275271" y="2429249"/>
            <a:ext cx="10210800" cy="1304925"/>
          </a:xfrm>
          <a:prstGeom prst="rect">
            <a:avLst/>
          </a:prstGeom>
        </p:spPr>
      </p:pic>
      <p:sp>
        <p:nvSpPr>
          <p:cNvPr id="7" name="Rectangle 6">
            <a:extLst>
              <a:ext uri="{FF2B5EF4-FFF2-40B4-BE49-F238E27FC236}">
                <a16:creationId xmlns:a16="http://schemas.microsoft.com/office/drawing/2014/main" id="{747D67C1-E209-4BB9-99AC-0DDE069180BC}"/>
              </a:ext>
            </a:extLst>
          </p:cNvPr>
          <p:cNvSpPr/>
          <p:nvPr/>
        </p:nvSpPr>
        <p:spPr>
          <a:xfrm>
            <a:off x="707366" y="4240751"/>
            <a:ext cx="10619997" cy="1477328"/>
          </a:xfrm>
          <a:prstGeom prst="rect">
            <a:avLst/>
          </a:prstGeom>
        </p:spPr>
        <p:txBody>
          <a:bodyPr wrap="square">
            <a:spAutoFit/>
          </a:bodyPr>
          <a:lstStyle/>
          <a:p>
            <a:pPr>
              <a:buFont typeface="Arial" panose="020B0604020202020204" pitchFamily="34" charset="0"/>
              <a:buChar char="•"/>
            </a:pPr>
            <a:r>
              <a:rPr lang="fr-FR" b="1" dirty="0">
                <a:solidFill>
                  <a:srgbClr val="C7254E"/>
                </a:solidFill>
                <a:latin typeface="Consolas" panose="020B0609020204030204" pitchFamily="49" charset="0"/>
              </a:rPr>
              <a:t>DATA_SOURCE_NAME</a:t>
            </a:r>
            <a:r>
              <a:rPr lang="fr-FR" dirty="0">
                <a:solidFill>
                  <a:srgbClr val="2C2C2C"/>
                </a:solidFill>
                <a:latin typeface="Montserrat" panose="00000500000000000000" pitchFamily="2" charset="0"/>
              </a:rPr>
              <a:t> : correspond à la ressource sur laquelle vous souhaitez récupérer des informations</a:t>
            </a:r>
          </a:p>
          <a:p>
            <a:pPr>
              <a:buFont typeface="Arial" panose="020B0604020202020204" pitchFamily="34" charset="0"/>
              <a:buChar char="•"/>
            </a:pPr>
            <a:r>
              <a:rPr lang="fr-FR" b="1" dirty="0">
                <a:solidFill>
                  <a:srgbClr val="C7254E"/>
                </a:solidFill>
                <a:latin typeface="Consolas" panose="020B0609020204030204" pitchFamily="49" charset="0"/>
              </a:rPr>
              <a:t>NAME</a:t>
            </a:r>
            <a:r>
              <a:rPr lang="fr-FR" dirty="0">
                <a:solidFill>
                  <a:srgbClr val="2C2C2C"/>
                </a:solidFill>
                <a:latin typeface="Montserrat" panose="00000500000000000000" pitchFamily="2" charset="0"/>
              </a:rPr>
              <a:t> : identifiant que vous pouvez utiliser dans le code </a:t>
            </a:r>
            <a:r>
              <a:rPr lang="fr-FR" dirty="0" err="1">
                <a:solidFill>
                  <a:srgbClr val="2C2C2C"/>
                </a:solidFill>
                <a:latin typeface="Montserrat" panose="00000500000000000000" pitchFamily="2" charset="0"/>
              </a:rPr>
              <a:t>Terraform</a:t>
            </a:r>
            <a:r>
              <a:rPr lang="fr-FR" dirty="0">
                <a:solidFill>
                  <a:srgbClr val="2C2C2C"/>
                </a:solidFill>
                <a:latin typeface="Montserrat" panose="00000500000000000000" pitchFamily="2" charset="0"/>
              </a:rPr>
              <a:t> pour faire référence à cette source de données.</a:t>
            </a:r>
          </a:p>
          <a:p>
            <a:pPr>
              <a:buFont typeface="Arial" panose="020B0604020202020204" pitchFamily="34" charset="0"/>
              <a:buChar char="•"/>
            </a:pPr>
            <a:r>
              <a:rPr lang="fr-FR" b="1" dirty="0">
                <a:solidFill>
                  <a:srgbClr val="C7254E"/>
                </a:solidFill>
                <a:latin typeface="Consolas" panose="020B0609020204030204" pitchFamily="49" charset="0"/>
              </a:rPr>
              <a:t>CONFIG</a:t>
            </a:r>
            <a:r>
              <a:rPr lang="fr-FR" dirty="0">
                <a:solidFill>
                  <a:srgbClr val="2C2C2C"/>
                </a:solidFill>
                <a:latin typeface="Montserrat" panose="00000500000000000000" pitchFamily="2" charset="0"/>
              </a:rPr>
              <a:t> : un ou plusieurs arguments qui sont spécifiques à cette Data Source.</a:t>
            </a:r>
            <a:endParaRPr lang="fr-FR" b="0" i="0" dirty="0">
              <a:solidFill>
                <a:srgbClr val="2C2C2C"/>
              </a:solidFill>
              <a:effectLst/>
              <a:latin typeface="Montserrat" panose="00000500000000000000" pitchFamily="2" charset="0"/>
            </a:endParaRPr>
          </a:p>
        </p:txBody>
      </p:sp>
    </p:spTree>
    <p:extLst>
      <p:ext uri="{BB962C8B-B14F-4D97-AF65-F5344CB8AC3E}">
        <p14:creationId xmlns:p14="http://schemas.microsoft.com/office/powerpoint/2010/main" val="336470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a:solidFill>
                  <a:srgbClr val="5B4EE4"/>
                </a:solidFill>
              </a:rPr>
              <a:t>Data sources</a:t>
            </a:r>
            <a:endParaRPr lang="fr-FR" b="1" dirty="0">
              <a:solidFill>
                <a:srgbClr val="5B4EE4"/>
              </a:solidFill>
            </a:endParaRPr>
          </a:p>
        </p:txBody>
      </p:sp>
      <p:pic>
        <p:nvPicPr>
          <p:cNvPr id="5" name="Image 4">
            <a:extLst>
              <a:ext uri="{FF2B5EF4-FFF2-40B4-BE49-F238E27FC236}">
                <a16:creationId xmlns:a16="http://schemas.microsoft.com/office/drawing/2014/main" id="{4BCB01DB-91F0-44A0-9554-955ECDBAE855}"/>
              </a:ext>
            </a:extLst>
          </p:cNvPr>
          <p:cNvPicPr>
            <a:picLocks noChangeAspect="1"/>
          </p:cNvPicPr>
          <p:nvPr/>
        </p:nvPicPr>
        <p:blipFill>
          <a:blip r:embed="rId2"/>
          <a:stretch>
            <a:fillRect/>
          </a:stretch>
        </p:blipFill>
        <p:spPr>
          <a:xfrm>
            <a:off x="2165402" y="2132370"/>
            <a:ext cx="7861196" cy="2999989"/>
          </a:xfrm>
          <a:prstGeom prst="rect">
            <a:avLst/>
          </a:prstGeom>
        </p:spPr>
      </p:pic>
    </p:spTree>
    <p:extLst>
      <p:ext uri="{BB962C8B-B14F-4D97-AF65-F5344CB8AC3E}">
        <p14:creationId xmlns:p14="http://schemas.microsoft.com/office/powerpoint/2010/main" val="272242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state</a:t>
            </a:r>
            <a:endParaRPr lang="fr-FR" b="1" dirty="0">
              <a:solidFill>
                <a:srgbClr val="5B4EE4"/>
              </a:solidFill>
            </a:endParaRPr>
          </a:p>
        </p:txBody>
      </p:sp>
      <p:sp>
        <p:nvSpPr>
          <p:cNvPr id="2" name="TextBox 1">
            <a:extLst>
              <a:ext uri="{FF2B5EF4-FFF2-40B4-BE49-F238E27FC236}">
                <a16:creationId xmlns:a16="http://schemas.microsoft.com/office/drawing/2014/main" id="{69E7020C-67B5-4B70-BF56-0F7CAAB9739B}"/>
              </a:ext>
            </a:extLst>
          </p:cNvPr>
          <p:cNvSpPr txBox="1"/>
          <p:nvPr/>
        </p:nvSpPr>
        <p:spPr>
          <a:xfrm>
            <a:off x="899360" y="2026468"/>
            <a:ext cx="10699082" cy="3359061"/>
          </a:xfrm>
          <a:prstGeom prst="rect">
            <a:avLst/>
          </a:prstGeom>
          <a:noFill/>
        </p:spPr>
        <p:txBody>
          <a:bodyPr wrap="square" rtlCol="0">
            <a:spAutoFit/>
          </a:bodyPr>
          <a:lstStyle/>
          <a:p>
            <a:pPr>
              <a:lnSpc>
                <a:spcPct val="150000"/>
              </a:lnSpc>
            </a:pPr>
            <a:r>
              <a:rPr lang="en-US" sz="2400" dirty="0"/>
              <a:t>Terraform stores state about your managed infrastructure and configuration.</a:t>
            </a:r>
          </a:p>
          <a:p>
            <a:pPr>
              <a:lnSpc>
                <a:spcPct val="150000"/>
              </a:lnSpc>
            </a:pPr>
            <a:endParaRPr lang="en-US" sz="2400" dirty="0"/>
          </a:p>
          <a:p>
            <a:r>
              <a:rPr lang="en-US" sz="2400" dirty="0"/>
              <a:t>This state is used by Terraform to map real world resources to your configuration, keep track of metadata, and to improve performance for large infrastructures.</a:t>
            </a:r>
          </a:p>
          <a:p>
            <a:endParaRPr lang="en-US" sz="2400" dirty="0"/>
          </a:p>
          <a:p>
            <a:pPr>
              <a:lnSpc>
                <a:spcPct val="150000"/>
              </a:lnSpc>
            </a:pPr>
            <a:r>
              <a:rPr lang="en-US" sz="2400" dirty="0"/>
              <a:t>This state is stored by default in a local file named "</a:t>
            </a:r>
            <a:r>
              <a:rPr lang="en-US" sz="2400" b="1" dirty="0" err="1">
                <a:solidFill>
                  <a:srgbClr val="5B4EE4"/>
                </a:solidFill>
              </a:rPr>
              <a:t>terraform.tfstate</a:t>
            </a:r>
            <a:r>
              <a:rPr lang="en-US" sz="2400" dirty="0"/>
              <a:t>", but it can also be stored remotely, which works better in a team environment.</a:t>
            </a:r>
          </a:p>
        </p:txBody>
      </p:sp>
    </p:spTree>
    <p:extLst>
      <p:ext uri="{BB962C8B-B14F-4D97-AF65-F5344CB8AC3E}">
        <p14:creationId xmlns:p14="http://schemas.microsoft.com/office/powerpoint/2010/main" val="307605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a:solidFill>
                  <a:srgbClr val="5B4EE4"/>
                </a:solidFill>
              </a:rPr>
              <a:t>Stockage fichier State</a:t>
            </a:r>
            <a:endParaRPr lang="fr-FR" b="1" dirty="0">
              <a:solidFill>
                <a:srgbClr val="5B4EE4"/>
              </a:solidFill>
            </a:endParaRPr>
          </a:p>
        </p:txBody>
      </p:sp>
      <p:sp>
        <p:nvSpPr>
          <p:cNvPr id="2" name="TextBox 1">
            <a:extLst>
              <a:ext uri="{FF2B5EF4-FFF2-40B4-BE49-F238E27FC236}">
                <a16:creationId xmlns:a16="http://schemas.microsoft.com/office/drawing/2014/main" id="{69E7020C-67B5-4B70-BF56-0F7CAAB9739B}"/>
              </a:ext>
            </a:extLst>
          </p:cNvPr>
          <p:cNvSpPr txBox="1"/>
          <p:nvPr/>
        </p:nvSpPr>
        <p:spPr>
          <a:xfrm>
            <a:off x="746459" y="1767388"/>
            <a:ext cx="10699082" cy="1531445"/>
          </a:xfrm>
          <a:prstGeom prst="rect">
            <a:avLst/>
          </a:prstGeom>
          <a:noFill/>
        </p:spPr>
        <p:txBody>
          <a:bodyPr wrap="square" rtlCol="0">
            <a:spAutoFit/>
          </a:bodyPr>
          <a:lstStyle/>
          <a:p>
            <a:pPr>
              <a:lnSpc>
                <a:spcPct val="150000"/>
              </a:lnSpc>
            </a:pPr>
            <a:r>
              <a:rPr lang="en-US" sz="1600" b="1" dirty="0"/>
              <a:t>Backends</a:t>
            </a:r>
            <a:r>
              <a:rPr lang="en-US" sz="1600" dirty="0"/>
              <a:t> determine where state is stored. For example, the local (default) backend stores state in a local JSON file on disk.</a:t>
            </a:r>
          </a:p>
          <a:p>
            <a:pPr>
              <a:lnSpc>
                <a:spcPct val="150000"/>
              </a:lnSpc>
            </a:pPr>
            <a:r>
              <a:rPr lang="en-US" sz="1600" dirty="0"/>
              <a:t>When using a remote backend, In the case of an error persisting the state to the backend, Terraform will write the state locally. This is to prevent data loss. If this happens the end user must manually push the state to the remote backend once the error is resolved.</a:t>
            </a:r>
          </a:p>
        </p:txBody>
      </p:sp>
      <p:sp>
        <p:nvSpPr>
          <p:cNvPr id="5" name="TextBox 4">
            <a:extLst>
              <a:ext uri="{FF2B5EF4-FFF2-40B4-BE49-F238E27FC236}">
                <a16:creationId xmlns:a16="http://schemas.microsoft.com/office/drawing/2014/main" id="{511BD908-9742-42FA-B403-3154F9A5D355}"/>
              </a:ext>
            </a:extLst>
          </p:cNvPr>
          <p:cNvSpPr txBox="1"/>
          <p:nvPr/>
        </p:nvSpPr>
        <p:spPr>
          <a:xfrm>
            <a:off x="4884588" y="3678812"/>
            <a:ext cx="1341421" cy="338554"/>
          </a:xfrm>
          <a:prstGeom prst="rect">
            <a:avLst/>
          </a:prstGeom>
          <a:noFill/>
        </p:spPr>
        <p:txBody>
          <a:bodyPr wrap="square" rtlCol="0">
            <a:spAutoFit/>
          </a:bodyPr>
          <a:lstStyle/>
          <a:p>
            <a:r>
              <a:rPr lang="fr-FR" sz="1600" b="1" dirty="0">
                <a:solidFill>
                  <a:srgbClr val="5B4EE4"/>
                </a:solidFill>
              </a:rPr>
              <a:t>Backend.tf:</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1749"/>
          <a:stretch/>
        </p:blipFill>
        <p:spPr bwMode="auto">
          <a:xfrm>
            <a:off x="2851843" y="4079735"/>
            <a:ext cx="5604094" cy="22352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65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127B09-76D4-46AC-A43F-04DF27EDD0A5}"/>
              </a:ext>
            </a:extLst>
          </p:cNvPr>
          <p:cNvSpPr/>
          <p:nvPr/>
        </p:nvSpPr>
        <p:spPr>
          <a:xfrm>
            <a:off x="1500996" y="2644170"/>
            <a:ext cx="9454551" cy="2677656"/>
          </a:xfrm>
          <a:prstGeom prst="rect">
            <a:avLst/>
          </a:prstGeom>
        </p:spPr>
        <p:txBody>
          <a:bodyPr wrap="square">
            <a:spAutoFit/>
          </a:bodyPr>
          <a:lstStyle/>
          <a:p>
            <a:r>
              <a:rPr lang="fr-FR" sz="2400" dirty="0" err="1"/>
              <a:t>Terraform</a:t>
            </a:r>
            <a:r>
              <a:rPr lang="fr-FR" sz="2400" dirty="0"/>
              <a:t> est un outil de gestion/management/provisioning des infrastructures as Code.</a:t>
            </a:r>
          </a:p>
          <a:p>
            <a:endParaRPr lang="fr-FR" sz="2400" dirty="0"/>
          </a:p>
          <a:p>
            <a:r>
              <a:rPr lang="fr-FR" sz="2400" dirty="0"/>
              <a:t>Utilisable sur de nombreux providers (GCP, AWS, Azure, </a:t>
            </a:r>
            <a:r>
              <a:rPr lang="fr-FR" sz="2400" dirty="0" err="1"/>
              <a:t>Vmware</a:t>
            </a:r>
            <a:r>
              <a:rPr lang="fr-FR" sz="2400" dirty="0"/>
              <a:t> …)</a:t>
            </a:r>
          </a:p>
          <a:p>
            <a:r>
              <a:rPr lang="fr-FR" sz="2400" dirty="0">
                <a:hlinkClick r:id="rId2"/>
              </a:rPr>
              <a:t>https://registry.terraform.io/browse/providers</a:t>
            </a:r>
            <a:endParaRPr lang="fr-FR" sz="2400" dirty="0"/>
          </a:p>
          <a:p>
            <a:pPr algn="ctr"/>
            <a:endParaRPr lang="fr-FR" sz="2400" dirty="0"/>
          </a:p>
          <a:p>
            <a:endParaRPr lang="fr-FR" sz="2400" dirty="0"/>
          </a:p>
        </p:txBody>
      </p:sp>
      <p:sp>
        <p:nvSpPr>
          <p:cNvPr id="3" name="Rectangle 2">
            <a:extLst>
              <a:ext uri="{FF2B5EF4-FFF2-40B4-BE49-F238E27FC236}">
                <a16:creationId xmlns:a16="http://schemas.microsoft.com/office/drawing/2014/main" id="{3F8B2C05-119C-4431-B523-DFB6ED3AE719}"/>
              </a:ext>
            </a:extLst>
          </p:cNvPr>
          <p:cNvSpPr/>
          <p:nvPr/>
        </p:nvSpPr>
        <p:spPr>
          <a:xfrm>
            <a:off x="2268746" y="1174414"/>
            <a:ext cx="7177177" cy="461665"/>
          </a:xfrm>
          <a:prstGeom prst="rect">
            <a:avLst/>
          </a:prstGeom>
        </p:spPr>
        <p:txBody>
          <a:bodyPr wrap="square">
            <a:spAutoFit/>
          </a:bodyPr>
          <a:lstStyle/>
          <a:p>
            <a:pPr algn="ctr">
              <a:spcAft>
                <a:spcPts val="1600"/>
              </a:spcAft>
            </a:pPr>
            <a:r>
              <a:rPr lang="en-US" sz="2400" b="1" dirty="0" err="1">
                <a:solidFill>
                  <a:srgbClr val="002060"/>
                </a:solidFill>
                <a:latin typeface="Roboto"/>
              </a:rPr>
              <a:t>C’est</a:t>
            </a:r>
            <a:r>
              <a:rPr lang="en-US" sz="2400" b="1" dirty="0">
                <a:solidFill>
                  <a:srgbClr val="002060"/>
                </a:solidFill>
                <a:latin typeface="Roboto"/>
              </a:rPr>
              <a:t> Quoi ?</a:t>
            </a:r>
          </a:p>
        </p:txBody>
      </p:sp>
    </p:spTree>
    <p:extLst>
      <p:ext uri="{BB962C8B-B14F-4D97-AF65-F5344CB8AC3E}">
        <p14:creationId xmlns:p14="http://schemas.microsoft.com/office/powerpoint/2010/main" val="10478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err="1">
                <a:solidFill>
                  <a:srgbClr val="5B4EE4"/>
                </a:solidFill>
              </a:rPr>
              <a:t>Tfstate</a:t>
            </a:r>
            <a:r>
              <a:rPr lang="fr-FR" sz="4000" b="1" dirty="0">
                <a:solidFill>
                  <a:srgbClr val="5B4EE4"/>
                </a:solidFill>
              </a:rPr>
              <a:t> </a:t>
            </a:r>
            <a:r>
              <a:rPr lang="fr-FR" sz="4000" b="1" dirty="0" err="1">
                <a:solidFill>
                  <a:srgbClr val="5B4EE4"/>
                </a:solidFill>
              </a:rPr>
              <a:t>Locking</a:t>
            </a:r>
            <a:endParaRPr lang="fr-FR" b="1" dirty="0">
              <a:solidFill>
                <a:srgbClr val="5B4EE4"/>
              </a:solidFill>
            </a:endParaRPr>
          </a:p>
        </p:txBody>
      </p:sp>
      <p:pic>
        <p:nvPicPr>
          <p:cNvPr id="6" name="Image 5">
            <a:extLst>
              <a:ext uri="{FF2B5EF4-FFF2-40B4-BE49-F238E27FC236}">
                <a16:creationId xmlns:a16="http://schemas.microsoft.com/office/drawing/2014/main" id="{D3DEB4E4-B18A-4C92-9C1B-8E733D8B54CD}"/>
              </a:ext>
            </a:extLst>
          </p:cNvPr>
          <p:cNvPicPr>
            <a:picLocks noChangeAspect="1"/>
          </p:cNvPicPr>
          <p:nvPr/>
        </p:nvPicPr>
        <p:blipFill>
          <a:blip r:embed="rId2"/>
          <a:stretch>
            <a:fillRect/>
          </a:stretch>
        </p:blipFill>
        <p:spPr>
          <a:xfrm>
            <a:off x="676275" y="2171700"/>
            <a:ext cx="10839450" cy="2514600"/>
          </a:xfrm>
          <a:prstGeom prst="rect">
            <a:avLst/>
          </a:prstGeom>
        </p:spPr>
      </p:pic>
    </p:spTree>
    <p:extLst>
      <p:ext uri="{BB962C8B-B14F-4D97-AF65-F5344CB8AC3E}">
        <p14:creationId xmlns:p14="http://schemas.microsoft.com/office/powerpoint/2010/main" val="935918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a:solidFill>
                  <a:srgbClr val="5B4EE4"/>
                </a:solidFill>
              </a:rPr>
              <a:t>Conditions</a:t>
            </a:r>
            <a:endParaRPr lang="fr-FR" b="1" dirty="0">
              <a:solidFill>
                <a:srgbClr val="5B4EE4"/>
              </a:solidFill>
            </a:endParaRPr>
          </a:p>
        </p:txBody>
      </p:sp>
      <p:pic>
        <p:nvPicPr>
          <p:cNvPr id="3" name="Picture 2">
            <a:extLst>
              <a:ext uri="{FF2B5EF4-FFF2-40B4-BE49-F238E27FC236}">
                <a16:creationId xmlns:a16="http://schemas.microsoft.com/office/drawing/2014/main" id="{CF60BF40-F3B7-40B3-B68B-4B9E85BC287E}"/>
              </a:ext>
            </a:extLst>
          </p:cNvPr>
          <p:cNvPicPr>
            <a:picLocks noChangeAspect="1"/>
          </p:cNvPicPr>
          <p:nvPr/>
        </p:nvPicPr>
        <p:blipFill>
          <a:blip r:embed="rId2"/>
          <a:stretch>
            <a:fillRect/>
          </a:stretch>
        </p:blipFill>
        <p:spPr>
          <a:xfrm>
            <a:off x="1224654" y="1730328"/>
            <a:ext cx="9348796" cy="2768844"/>
          </a:xfrm>
          <a:prstGeom prst="rect">
            <a:avLst/>
          </a:prstGeom>
        </p:spPr>
      </p:pic>
      <p:sp>
        <p:nvSpPr>
          <p:cNvPr id="5" name="Rectangle 1">
            <a:extLst>
              <a:ext uri="{FF2B5EF4-FFF2-40B4-BE49-F238E27FC236}">
                <a16:creationId xmlns:a16="http://schemas.microsoft.com/office/drawing/2014/main" id="{D07FF8B9-27CC-474C-8015-5247D211DB13}"/>
              </a:ext>
            </a:extLst>
          </p:cNvPr>
          <p:cNvSpPr>
            <a:spLocks noChangeArrowheads="1"/>
          </p:cNvSpPr>
          <p:nvPr/>
        </p:nvSpPr>
        <p:spPr bwMode="auto">
          <a:xfrm>
            <a:off x="1407535" y="4872200"/>
            <a:ext cx="4825218" cy="1567067"/>
          </a:xfrm>
          <a:prstGeom prst="rect">
            <a:avLst/>
          </a:prstGeom>
          <a:noFill/>
          <a:ln>
            <a:noFill/>
          </a:ln>
          <a:effectLst/>
        </p:spPr>
        <p:txBody>
          <a:bodyPr vert="horz" wrap="squar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1D1E23"/>
                </a:solidFill>
                <a:effectLst/>
                <a:latin typeface="metro-web"/>
              </a:rPr>
              <a:t>The </a:t>
            </a:r>
            <a:r>
              <a:rPr kumimoji="0" lang="fr-FR" altLang="fr-FR" b="0" i="0" u="none" strike="noStrike" cap="none" normalizeH="0" baseline="0" dirty="0" err="1">
                <a:ln>
                  <a:noFill/>
                </a:ln>
                <a:solidFill>
                  <a:srgbClr val="1D1E23"/>
                </a:solidFill>
                <a:effectLst/>
                <a:latin typeface="metro-web"/>
              </a:rPr>
              <a:t>supported</a:t>
            </a:r>
            <a:r>
              <a:rPr kumimoji="0" lang="fr-FR" altLang="fr-FR" b="0" i="0" u="none" strike="noStrike" cap="none" normalizeH="0" baseline="0" dirty="0">
                <a:ln>
                  <a:noFill/>
                </a:ln>
                <a:solidFill>
                  <a:srgbClr val="1D1E23"/>
                </a:solidFill>
                <a:effectLst/>
                <a:latin typeface="metro-web"/>
              </a:rPr>
              <a:t> </a:t>
            </a:r>
            <a:r>
              <a:rPr kumimoji="0" lang="fr-FR" altLang="fr-FR" b="0" i="0" u="none" strike="noStrike" cap="none" normalizeH="0" baseline="0" dirty="0" err="1">
                <a:ln>
                  <a:noFill/>
                </a:ln>
                <a:solidFill>
                  <a:srgbClr val="1D1E23"/>
                </a:solidFill>
                <a:effectLst/>
                <a:latin typeface="metro-web"/>
              </a:rPr>
              <a:t>operators</a:t>
            </a:r>
            <a:r>
              <a:rPr kumimoji="0" lang="fr-FR" altLang="fr-FR" b="0" i="0" u="none" strike="noStrike" cap="none" normalizeH="0" baseline="0" dirty="0">
                <a:ln>
                  <a:noFill/>
                </a:ln>
                <a:solidFill>
                  <a:srgbClr val="1D1E23"/>
                </a:solidFill>
                <a:effectLst/>
                <a:latin typeface="metro-web"/>
              </a:rPr>
              <a:t> are:</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err="1">
                <a:ln>
                  <a:noFill/>
                </a:ln>
                <a:solidFill>
                  <a:srgbClr val="5B4EE4"/>
                </a:solidFill>
                <a:effectLst/>
                <a:latin typeface="metro-web"/>
              </a:rPr>
              <a:t>Equality</a:t>
            </a:r>
            <a:r>
              <a:rPr kumimoji="0" lang="fr-FR" altLang="fr-FR" sz="16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a:t>
            </a:r>
            <a:r>
              <a:rPr kumimoji="0" lang="fr-FR" altLang="fr-FR" sz="2000" b="0" i="0" u="none" strike="noStrike" cap="none" normalizeH="0" baseline="0" dirty="0">
                <a:ln>
                  <a:noFill/>
                </a:ln>
                <a:solidFill>
                  <a:srgbClr val="5B4EE4"/>
                </a:solidFill>
                <a:effectLst/>
                <a:latin typeface="metro-web"/>
              </a:rPr>
              <a:t> </a:t>
            </a:r>
            <a:r>
              <a:rPr kumimoji="0" lang="fr-FR" altLang="fr-FR" sz="1600" b="0" i="0" u="none" strike="noStrike" cap="none" normalizeH="0" baseline="0" dirty="0">
                <a:ln>
                  <a:noFill/>
                </a:ln>
                <a:solidFill>
                  <a:srgbClr val="5B4EE4"/>
                </a:solidFill>
                <a:effectLst/>
                <a:latin typeface="metro-web"/>
              </a:rPr>
              <a:t>and </a:t>
            </a:r>
            <a:r>
              <a:rPr kumimoji="0" lang="fr-FR" altLang="fr-FR" sz="1400" b="0" i="0" u="none" strike="noStrike" cap="none" normalizeH="0" baseline="0" dirty="0">
                <a:ln>
                  <a:noFill/>
                </a:ln>
                <a:solidFill>
                  <a:srgbClr val="5B4EE4"/>
                </a:solidFill>
                <a:effectLst/>
                <a:latin typeface="dejavu-sans-mono-web"/>
              </a:rPr>
              <a:t>!=</a:t>
            </a:r>
            <a:endParaRPr kumimoji="0" lang="fr-FR" altLang="fr-FR" sz="2000" b="0" i="0" u="none" strike="noStrike" cap="none" normalizeH="0" baseline="0" dirty="0">
              <a:ln>
                <a:noFill/>
              </a:ln>
              <a:solidFill>
                <a:srgbClr val="5B4EE4"/>
              </a:solidFill>
              <a:effectLst/>
              <a:latin typeface="metro-web"/>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err="1">
                <a:ln>
                  <a:noFill/>
                </a:ln>
                <a:solidFill>
                  <a:srgbClr val="5B4EE4"/>
                </a:solidFill>
                <a:effectLst/>
                <a:latin typeface="metro-web"/>
              </a:rPr>
              <a:t>Numerical</a:t>
            </a:r>
            <a:r>
              <a:rPr kumimoji="0" lang="fr-FR" altLang="fr-FR" sz="1600" b="0" i="0" u="none" strike="noStrike" cap="none" normalizeH="0" baseline="0" dirty="0">
                <a:ln>
                  <a:noFill/>
                </a:ln>
                <a:solidFill>
                  <a:srgbClr val="5B4EE4"/>
                </a:solidFill>
                <a:effectLst/>
                <a:latin typeface="metro-web"/>
              </a:rPr>
              <a:t> </a:t>
            </a:r>
            <a:r>
              <a:rPr kumimoji="0" lang="fr-FR" altLang="fr-FR" sz="1600" b="0" i="0" u="none" strike="noStrike" cap="none" normalizeH="0" baseline="0" dirty="0" err="1">
                <a:ln>
                  <a:noFill/>
                </a:ln>
                <a:solidFill>
                  <a:srgbClr val="5B4EE4"/>
                </a:solidFill>
                <a:effectLst/>
                <a:latin typeface="metro-web"/>
              </a:rPr>
              <a:t>comparison</a:t>
            </a:r>
            <a:r>
              <a:rPr kumimoji="0" lang="fr-FR" altLang="fr-FR" sz="16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&gt;</a:t>
            </a:r>
            <a:r>
              <a:rPr kumimoji="0" lang="fr-FR" altLang="fr-FR" sz="20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&lt;</a:t>
            </a:r>
            <a:r>
              <a:rPr kumimoji="0" lang="fr-FR" altLang="fr-FR" sz="20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&gt;=</a:t>
            </a:r>
            <a:r>
              <a:rPr kumimoji="0" lang="fr-FR" altLang="fr-FR" sz="20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&lt;=</a:t>
            </a:r>
            <a:endParaRPr kumimoji="0" lang="fr-FR" altLang="fr-FR" sz="2000" b="0" i="0" u="none" strike="noStrike" cap="none" normalizeH="0" baseline="0" dirty="0">
              <a:ln>
                <a:noFill/>
              </a:ln>
              <a:solidFill>
                <a:srgbClr val="5B4EE4"/>
              </a:solidFill>
              <a:effectLst/>
              <a:latin typeface="metro-web"/>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rgbClr val="5B4EE4"/>
                </a:solidFill>
                <a:effectLst/>
                <a:latin typeface="metro-web"/>
              </a:rPr>
              <a:t>Boolean </a:t>
            </a:r>
            <a:r>
              <a:rPr kumimoji="0" lang="fr-FR" altLang="fr-FR" sz="1600" b="0" i="0" u="none" strike="noStrike" cap="none" normalizeH="0" baseline="0" dirty="0" err="1">
                <a:ln>
                  <a:noFill/>
                </a:ln>
                <a:solidFill>
                  <a:srgbClr val="5B4EE4"/>
                </a:solidFill>
                <a:effectLst/>
                <a:latin typeface="metro-web"/>
              </a:rPr>
              <a:t>logic</a:t>
            </a:r>
            <a:r>
              <a:rPr kumimoji="0" lang="fr-FR" altLang="fr-FR" sz="16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&amp;&amp;</a:t>
            </a:r>
            <a:r>
              <a:rPr kumimoji="0" lang="fr-FR" altLang="fr-FR" sz="20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a:t>
            </a:r>
            <a:r>
              <a:rPr kumimoji="0" lang="fr-FR" altLang="fr-FR" sz="2000" b="0" i="0" u="none" strike="noStrike" cap="none" normalizeH="0" baseline="0" dirty="0">
                <a:ln>
                  <a:noFill/>
                </a:ln>
                <a:solidFill>
                  <a:srgbClr val="5B4EE4"/>
                </a:solidFill>
                <a:effectLst/>
                <a:latin typeface="metro-web"/>
              </a:rPr>
              <a:t>, </a:t>
            </a:r>
            <a:r>
              <a:rPr kumimoji="0" lang="fr-FR" altLang="fr-FR" sz="1600" b="0" i="0" u="none" strike="noStrike" cap="none" normalizeH="0" baseline="0" dirty="0" err="1">
                <a:ln>
                  <a:noFill/>
                </a:ln>
                <a:solidFill>
                  <a:srgbClr val="5B4EE4"/>
                </a:solidFill>
                <a:effectLst/>
                <a:latin typeface="metro-web"/>
              </a:rPr>
              <a:t>Negation</a:t>
            </a:r>
            <a:r>
              <a:rPr kumimoji="0" lang="fr-FR" altLang="fr-FR" b="0" i="0" u="none" strike="noStrike" cap="none" normalizeH="0" baseline="0" dirty="0">
                <a:ln>
                  <a:noFill/>
                </a:ln>
                <a:solidFill>
                  <a:srgbClr val="5B4EE4"/>
                </a:solidFill>
                <a:effectLst/>
                <a:latin typeface="metro-web"/>
              </a:rPr>
              <a:t> </a:t>
            </a:r>
            <a:r>
              <a:rPr kumimoji="0" lang="fr-FR" altLang="fr-FR" sz="1200" b="0" i="0" u="none" strike="noStrike" cap="none" normalizeH="0" baseline="0" dirty="0">
                <a:ln>
                  <a:noFill/>
                </a:ln>
                <a:solidFill>
                  <a:srgbClr val="5B4EE4"/>
                </a:solidFill>
                <a:effectLst/>
                <a:latin typeface="dejavu-sans-mono-web"/>
              </a:rPr>
              <a:t>!</a:t>
            </a:r>
            <a:endParaRPr kumimoji="0" lang="fr-FR" altLang="fr-FR" b="0" i="0" u="none" strike="noStrike" cap="none" normalizeH="0" baseline="0" dirty="0">
              <a:ln>
                <a:noFill/>
              </a:ln>
              <a:solidFill>
                <a:srgbClr val="5B4EE4"/>
              </a:solidFill>
              <a:effectLst/>
              <a:latin typeface="metro-web"/>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671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a:solidFill>
                  <a:srgbClr val="5B4EE4"/>
                </a:solidFill>
              </a:rPr>
              <a:t>Boucles</a:t>
            </a:r>
            <a:endParaRPr lang="fr-FR" b="1" dirty="0">
              <a:solidFill>
                <a:srgbClr val="5B4EE4"/>
              </a:solidFill>
            </a:endParaRPr>
          </a:p>
        </p:txBody>
      </p:sp>
      <p:sp>
        <p:nvSpPr>
          <p:cNvPr id="6" name="Rectangle 5">
            <a:extLst>
              <a:ext uri="{FF2B5EF4-FFF2-40B4-BE49-F238E27FC236}">
                <a16:creationId xmlns:a16="http://schemas.microsoft.com/office/drawing/2014/main" id="{136BD27A-5A8B-4237-B6F9-3B8D1C191838}"/>
              </a:ext>
            </a:extLst>
          </p:cNvPr>
          <p:cNvSpPr/>
          <p:nvPr/>
        </p:nvSpPr>
        <p:spPr>
          <a:xfrm>
            <a:off x="604911" y="652693"/>
            <a:ext cx="7118252" cy="4931478"/>
          </a:xfrm>
          <a:prstGeom prst="rect">
            <a:avLst/>
          </a:prstGeom>
        </p:spPr>
        <p:txBody>
          <a:bodyPr wrap="square">
            <a:spAutoFit/>
          </a:bodyPr>
          <a:lstStyle/>
          <a:p>
            <a:pPr marL="285750" indent="-285750">
              <a:lnSpc>
                <a:spcPct val="300000"/>
              </a:lnSpc>
              <a:buFont typeface="Arial" panose="020B0604020202020204" pitchFamily="34" charset="0"/>
              <a:buChar char="•"/>
            </a:pPr>
            <a:r>
              <a:rPr lang="fr-FR" dirty="0">
                <a:solidFill>
                  <a:srgbClr val="03A1A4"/>
                </a:solidFill>
              </a:rPr>
              <a:t>count</a:t>
            </a:r>
            <a:r>
              <a:rPr lang="fr-FR" dirty="0"/>
              <a:t> : </a:t>
            </a:r>
            <a:r>
              <a:rPr lang="fr-FR" dirty="0" err="1"/>
              <a:t>loop</a:t>
            </a:r>
            <a:r>
              <a:rPr lang="fr-FR" dirty="0"/>
              <a:t> over </a:t>
            </a:r>
            <a:r>
              <a:rPr lang="fr-FR" dirty="0" err="1"/>
              <a:t>resources</a:t>
            </a:r>
            <a:endParaRPr lang="fr-FR" dirty="0"/>
          </a:p>
          <a:p>
            <a:pPr marL="285750" indent="-285750">
              <a:lnSpc>
                <a:spcPct val="300000"/>
              </a:lnSpc>
              <a:buFont typeface="Arial" panose="020B0604020202020204" pitchFamily="34" charset="0"/>
              <a:buChar char="•"/>
            </a:pPr>
            <a:endParaRPr lang="fr-FR" dirty="0"/>
          </a:p>
          <a:p>
            <a:pPr marL="285750" indent="-285750">
              <a:lnSpc>
                <a:spcPct val="300000"/>
              </a:lnSpc>
              <a:buFont typeface="Arial" panose="020B0604020202020204" pitchFamily="34" charset="0"/>
              <a:buChar char="•"/>
            </a:pPr>
            <a:r>
              <a:rPr lang="fr-FR" dirty="0" err="1">
                <a:solidFill>
                  <a:srgbClr val="03A1A4"/>
                </a:solidFill>
              </a:rPr>
              <a:t>for_each</a:t>
            </a:r>
            <a:r>
              <a:rPr lang="fr-FR" dirty="0"/>
              <a:t> : </a:t>
            </a:r>
            <a:r>
              <a:rPr lang="fr-FR" dirty="0" err="1"/>
              <a:t>loop</a:t>
            </a:r>
            <a:r>
              <a:rPr lang="fr-FR" dirty="0"/>
              <a:t> over </a:t>
            </a:r>
            <a:r>
              <a:rPr lang="fr-FR" dirty="0" err="1"/>
              <a:t>resources</a:t>
            </a:r>
            <a:r>
              <a:rPr lang="fr-FR" dirty="0"/>
              <a:t> and </a:t>
            </a:r>
            <a:r>
              <a:rPr lang="fr-FR" dirty="0" err="1"/>
              <a:t>inline</a:t>
            </a:r>
            <a:r>
              <a:rPr lang="fr-FR" dirty="0"/>
              <a:t> blocks </a:t>
            </a:r>
            <a:r>
              <a:rPr lang="fr-FR" dirty="0" err="1"/>
              <a:t>within</a:t>
            </a:r>
            <a:r>
              <a:rPr lang="fr-FR" dirty="0"/>
              <a:t> a </a:t>
            </a:r>
            <a:r>
              <a:rPr lang="fr-FR" dirty="0" err="1"/>
              <a:t>resource</a:t>
            </a:r>
            <a:r>
              <a:rPr lang="fr-FR" dirty="0"/>
              <a:t>.</a:t>
            </a:r>
          </a:p>
          <a:p>
            <a:pPr marL="285750" indent="-285750">
              <a:lnSpc>
                <a:spcPct val="300000"/>
              </a:lnSpc>
              <a:buFont typeface="Arial" panose="020B0604020202020204" pitchFamily="34" charset="0"/>
              <a:buChar char="•"/>
            </a:pPr>
            <a:endParaRPr lang="fr-FR" dirty="0"/>
          </a:p>
          <a:p>
            <a:pPr marL="285750" indent="-285750">
              <a:lnSpc>
                <a:spcPct val="300000"/>
              </a:lnSpc>
              <a:buFont typeface="Arial" panose="020B0604020202020204" pitchFamily="34" charset="0"/>
              <a:buChar char="•"/>
            </a:pPr>
            <a:endParaRPr lang="fr-FR" dirty="0"/>
          </a:p>
          <a:p>
            <a:pPr marL="285750" indent="-285750">
              <a:lnSpc>
                <a:spcPct val="300000"/>
              </a:lnSpc>
              <a:buFont typeface="Arial" panose="020B0604020202020204" pitchFamily="34" charset="0"/>
              <a:buChar char="•"/>
            </a:pPr>
            <a:r>
              <a:rPr lang="fr-FR" dirty="0">
                <a:solidFill>
                  <a:srgbClr val="03A1A4"/>
                </a:solidFill>
              </a:rPr>
              <a:t>for</a:t>
            </a:r>
            <a:r>
              <a:rPr lang="fr-FR" dirty="0"/>
              <a:t> : </a:t>
            </a:r>
            <a:r>
              <a:rPr lang="fr-FR" dirty="0" err="1"/>
              <a:t>loop</a:t>
            </a:r>
            <a:r>
              <a:rPr lang="fr-FR" dirty="0"/>
              <a:t> over </a:t>
            </a:r>
            <a:r>
              <a:rPr lang="fr-FR" dirty="0" err="1"/>
              <a:t>lists</a:t>
            </a:r>
            <a:r>
              <a:rPr lang="fr-FR" dirty="0"/>
              <a:t> and </a:t>
            </a:r>
            <a:r>
              <a:rPr lang="fr-FR" dirty="0" err="1"/>
              <a:t>maps</a:t>
            </a:r>
            <a:r>
              <a:rPr lang="fr-FR" dirty="0"/>
              <a:t>.</a:t>
            </a:r>
          </a:p>
        </p:txBody>
      </p:sp>
      <p:pic>
        <p:nvPicPr>
          <p:cNvPr id="8" name="Picture 7">
            <a:extLst>
              <a:ext uri="{FF2B5EF4-FFF2-40B4-BE49-F238E27FC236}">
                <a16:creationId xmlns:a16="http://schemas.microsoft.com/office/drawing/2014/main" id="{A5ADF219-864E-4B48-902C-8DC9626459D3}"/>
              </a:ext>
            </a:extLst>
          </p:cNvPr>
          <p:cNvPicPr>
            <a:picLocks noChangeAspect="1"/>
          </p:cNvPicPr>
          <p:nvPr/>
        </p:nvPicPr>
        <p:blipFill>
          <a:blip r:embed="rId2"/>
          <a:stretch>
            <a:fillRect/>
          </a:stretch>
        </p:blipFill>
        <p:spPr>
          <a:xfrm>
            <a:off x="1360463" y="1515625"/>
            <a:ext cx="6362700" cy="885825"/>
          </a:xfrm>
          <a:prstGeom prst="rect">
            <a:avLst/>
          </a:prstGeom>
        </p:spPr>
      </p:pic>
      <p:pic>
        <p:nvPicPr>
          <p:cNvPr id="9" name="Picture 8">
            <a:extLst>
              <a:ext uri="{FF2B5EF4-FFF2-40B4-BE49-F238E27FC236}">
                <a16:creationId xmlns:a16="http://schemas.microsoft.com/office/drawing/2014/main" id="{4699D852-B1B7-425B-9FF5-AD34381497A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
                    </a14:imgEffect>
                  </a14:imgLayer>
                </a14:imgProps>
              </a:ext>
            </a:extLst>
          </a:blip>
          <a:stretch>
            <a:fillRect/>
          </a:stretch>
        </p:blipFill>
        <p:spPr>
          <a:xfrm>
            <a:off x="1360463" y="3116510"/>
            <a:ext cx="7877175" cy="1752600"/>
          </a:xfrm>
          <a:prstGeom prst="rect">
            <a:avLst/>
          </a:prstGeom>
        </p:spPr>
      </p:pic>
      <p:pic>
        <p:nvPicPr>
          <p:cNvPr id="10" name="Picture 9">
            <a:extLst>
              <a:ext uri="{FF2B5EF4-FFF2-40B4-BE49-F238E27FC236}">
                <a16:creationId xmlns:a16="http://schemas.microsoft.com/office/drawing/2014/main" id="{101FFE1D-9ED5-459F-B343-1873786B89C0}"/>
              </a:ext>
            </a:extLst>
          </p:cNvPr>
          <p:cNvPicPr>
            <a:picLocks noChangeAspect="1"/>
          </p:cNvPicPr>
          <p:nvPr/>
        </p:nvPicPr>
        <p:blipFill>
          <a:blip r:embed="rId5"/>
          <a:stretch>
            <a:fillRect/>
          </a:stretch>
        </p:blipFill>
        <p:spPr>
          <a:xfrm>
            <a:off x="1312838" y="5693719"/>
            <a:ext cx="6410325" cy="657225"/>
          </a:xfrm>
          <a:prstGeom prst="rect">
            <a:avLst/>
          </a:prstGeom>
        </p:spPr>
      </p:pic>
    </p:spTree>
    <p:extLst>
      <p:ext uri="{BB962C8B-B14F-4D97-AF65-F5344CB8AC3E}">
        <p14:creationId xmlns:p14="http://schemas.microsoft.com/office/powerpoint/2010/main" val="214820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err="1">
                <a:solidFill>
                  <a:srgbClr val="5B4EE4"/>
                </a:solidFill>
              </a:rPr>
              <a:t>Examples</a:t>
            </a:r>
            <a:endParaRPr lang="fr-FR" b="1" dirty="0">
              <a:solidFill>
                <a:srgbClr val="5B4EE4"/>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990" y="1350202"/>
            <a:ext cx="5457941" cy="17618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055" y="2231147"/>
            <a:ext cx="5468340" cy="1173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990" y="3786648"/>
            <a:ext cx="5383958" cy="19756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9121"/>
          <a:stretch/>
        </p:blipFill>
        <p:spPr bwMode="auto">
          <a:xfrm>
            <a:off x="5097055" y="5255256"/>
            <a:ext cx="5821424" cy="10141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47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err="1">
                <a:solidFill>
                  <a:srgbClr val="5B4EE4"/>
                </a:solidFill>
              </a:rPr>
              <a:t>Functions</a:t>
            </a:r>
            <a:endParaRPr lang="fr-FR" b="1" dirty="0">
              <a:solidFill>
                <a:srgbClr val="5B4EE4"/>
              </a:solidFill>
            </a:endParaRPr>
          </a:p>
        </p:txBody>
      </p:sp>
      <p:sp>
        <p:nvSpPr>
          <p:cNvPr id="2" name="Rectangle 1"/>
          <p:cNvSpPr/>
          <p:nvPr/>
        </p:nvSpPr>
        <p:spPr>
          <a:xfrm>
            <a:off x="2875971" y="922418"/>
            <a:ext cx="6096028" cy="369332"/>
          </a:xfrm>
          <a:prstGeom prst="rect">
            <a:avLst/>
          </a:prstGeom>
        </p:spPr>
        <p:txBody>
          <a:bodyPr wrap="none">
            <a:spAutoFit/>
          </a:bodyPr>
          <a:lstStyle/>
          <a:p>
            <a:r>
              <a:rPr lang="fr-FR" dirty="0"/>
              <a:t>https://www.terraform.io/docs/language/functions/index.html</a:t>
            </a:r>
          </a:p>
        </p:txBody>
      </p:sp>
      <p:sp>
        <p:nvSpPr>
          <p:cNvPr id="5" name="Rectangle 4"/>
          <p:cNvSpPr/>
          <p:nvPr/>
        </p:nvSpPr>
        <p:spPr>
          <a:xfrm>
            <a:off x="519064" y="1792108"/>
            <a:ext cx="11395297" cy="4616648"/>
          </a:xfrm>
          <a:prstGeom prst="rect">
            <a:avLst/>
          </a:prstGeom>
        </p:spPr>
        <p:txBody>
          <a:bodyPr wrap="square">
            <a:spAutoFit/>
          </a:bodyPr>
          <a:lstStyle/>
          <a:p>
            <a:r>
              <a:rPr lang="en-US" sz="1400" b="1" dirty="0" err="1">
                <a:latin typeface="Times New Roman" pitchFamily="18" charset="0"/>
                <a:cs typeface="Times New Roman" pitchFamily="18" charset="0"/>
              </a:rPr>
              <a:t>dirname</a:t>
            </a:r>
            <a:r>
              <a:rPr lang="en-US" sz="1400" b="1" dirty="0">
                <a:latin typeface="Times New Roman" pitchFamily="18" charset="0"/>
                <a:cs typeface="Times New Roman" pitchFamily="18" charset="0"/>
              </a:rPr>
              <a:t>(path) - </a:t>
            </a:r>
            <a:r>
              <a:rPr lang="en-US" sz="1400" dirty="0">
                <a:latin typeface="Times New Roman" pitchFamily="18" charset="0"/>
                <a:cs typeface="Times New Roman" pitchFamily="18" charset="0"/>
              </a:rPr>
              <a:t>Returns all but the last element of path, typically the path's directory.</a:t>
            </a:r>
          </a:p>
          <a:p>
            <a:endParaRPr lang="en-US" sz="1400" dirty="0">
              <a:latin typeface="Times New Roman" pitchFamily="18" charset="0"/>
              <a:cs typeface="Times New Roman" pitchFamily="18" charset="0"/>
            </a:endParaRPr>
          </a:p>
          <a:p>
            <a:r>
              <a:rPr lang="en-US" sz="1400" b="1" dirty="0" err="1">
                <a:latin typeface="Times New Roman" pitchFamily="18" charset="0"/>
                <a:cs typeface="Times New Roman" pitchFamily="18" charset="0"/>
              </a:rPr>
              <a:t>concat</a:t>
            </a:r>
            <a:r>
              <a:rPr lang="en-US" sz="1400" b="1" dirty="0">
                <a:latin typeface="Times New Roman" pitchFamily="18" charset="0"/>
                <a:cs typeface="Times New Roman" pitchFamily="18" charset="0"/>
              </a:rPr>
              <a:t>(list1, list2, ...) </a:t>
            </a:r>
            <a:r>
              <a:rPr lang="en-US" sz="1400" dirty="0">
                <a:latin typeface="Times New Roman" pitchFamily="18" charset="0"/>
                <a:cs typeface="Times New Roman" pitchFamily="18" charset="0"/>
              </a:rPr>
              <a:t>- Combines two or more lists into a single list. Example: </a:t>
            </a:r>
            <a:r>
              <a:rPr lang="en-US" sz="1400" dirty="0" err="1">
                <a:latin typeface="Times New Roman" pitchFamily="18" charset="0"/>
                <a:cs typeface="Times New Roman" pitchFamily="18" charset="0"/>
              </a:rPr>
              <a:t>concat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aws_instance.db</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tags.Name</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aws_instance.web</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tags.Name</a:t>
            </a:r>
            <a:r>
              <a:rPr lang="en-US" sz="1400" dirty="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contains(list, element) </a:t>
            </a:r>
            <a:r>
              <a:rPr lang="en-US" sz="1400" dirty="0">
                <a:latin typeface="Times New Roman" pitchFamily="18" charset="0"/>
                <a:cs typeface="Times New Roman" pitchFamily="18" charset="0"/>
              </a:rPr>
              <a:t>- Returns true if a list contains the given element and returns false otherwise. </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element(list, index) </a:t>
            </a:r>
            <a:r>
              <a:rPr lang="en-US" sz="1400" dirty="0">
                <a:latin typeface="Times New Roman" pitchFamily="18" charset="0"/>
                <a:cs typeface="Times New Roman" pitchFamily="18" charset="0"/>
              </a:rPr>
              <a:t>- Returns a single element from a list at the given index. If the index is greater than the number of elements</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file(path) </a:t>
            </a:r>
            <a:r>
              <a:rPr lang="en-US" sz="1400" dirty="0">
                <a:latin typeface="Times New Roman" pitchFamily="18" charset="0"/>
                <a:cs typeface="Times New Roman" pitchFamily="18" charset="0"/>
              </a:rPr>
              <a:t>- Reads the contents of a file into the string. Variables in this file are not interpolated. The contents of the file are read as-is. </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join(</a:t>
            </a:r>
            <a:r>
              <a:rPr lang="en-US" sz="1400" b="1" dirty="0" err="1">
                <a:latin typeface="Times New Roman" pitchFamily="18" charset="0"/>
                <a:cs typeface="Times New Roman" pitchFamily="18" charset="0"/>
              </a:rPr>
              <a:t>delim</a:t>
            </a:r>
            <a:r>
              <a:rPr lang="en-US" sz="1400" b="1" dirty="0">
                <a:latin typeface="Times New Roman" pitchFamily="18" charset="0"/>
                <a:cs typeface="Times New Roman" pitchFamily="18" charset="0"/>
              </a:rPr>
              <a:t>, list) </a:t>
            </a:r>
            <a:r>
              <a:rPr lang="en-US" sz="1400" dirty="0">
                <a:latin typeface="Times New Roman" pitchFamily="18" charset="0"/>
                <a:cs typeface="Times New Roman" pitchFamily="18" charset="0"/>
              </a:rPr>
              <a:t>- Joins the list with the delimiter for a resultant string. This function works only on flat lists.</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length(list) </a:t>
            </a:r>
            <a:r>
              <a:rPr lang="en-US" sz="1400" dirty="0">
                <a:latin typeface="Times New Roman" pitchFamily="18" charset="0"/>
                <a:cs typeface="Times New Roman" pitchFamily="18" charset="0"/>
              </a:rPr>
              <a:t>- Returns the number of members in a given list or map, or the number of characters in a given string</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split(</a:t>
            </a:r>
            <a:r>
              <a:rPr lang="en-US" sz="1400" b="1" dirty="0" err="1">
                <a:latin typeface="Times New Roman" pitchFamily="18" charset="0"/>
                <a:cs typeface="Times New Roman" pitchFamily="18" charset="0"/>
              </a:rPr>
              <a:t>delim</a:t>
            </a:r>
            <a:r>
              <a:rPr lang="en-US" sz="1400" b="1" dirty="0">
                <a:latin typeface="Times New Roman" pitchFamily="18" charset="0"/>
                <a:cs typeface="Times New Roman" pitchFamily="18" charset="0"/>
              </a:rPr>
              <a:t>, string) </a:t>
            </a:r>
            <a:r>
              <a:rPr lang="en-US" sz="1400" dirty="0">
                <a:latin typeface="Times New Roman" pitchFamily="18" charset="0"/>
                <a:cs typeface="Times New Roman" pitchFamily="18" charset="0"/>
              </a:rPr>
              <a:t>- Splits the string previously created by join back into a list. Example : ${length(split(",", "</a:t>
            </a:r>
            <a:r>
              <a:rPr lang="en-US" sz="1400" dirty="0" err="1">
                <a:latin typeface="Times New Roman" pitchFamily="18" charset="0"/>
                <a:cs typeface="Times New Roman" pitchFamily="18" charset="0"/>
              </a:rPr>
              <a:t>a,b,c</a:t>
            </a:r>
            <a:r>
              <a:rPr lang="en-US" sz="1400" dirty="0">
                <a:latin typeface="Times New Roman" pitchFamily="18" charset="0"/>
                <a:cs typeface="Times New Roman" pitchFamily="18" charset="0"/>
              </a:rPr>
              <a:t>"))} = 3</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lookup(map, key, [default]) </a:t>
            </a:r>
            <a:r>
              <a:rPr lang="en-US" sz="1400" dirty="0">
                <a:latin typeface="Times New Roman" pitchFamily="18" charset="0"/>
                <a:cs typeface="Times New Roman" pitchFamily="18" charset="0"/>
              </a:rPr>
              <a:t>- Performs a dynamic lookup into a map variable. </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max(float1, float2, ...) </a:t>
            </a:r>
            <a:r>
              <a:rPr lang="en-US" sz="1400" dirty="0">
                <a:latin typeface="Times New Roman" pitchFamily="18" charset="0"/>
                <a:cs typeface="Times New Roman" pitchFamily="18" charset="0"/>
              </a:rPr>
              <a:t>- Returns the largest of the floats.</a:t>
            </a:r>
          </a:p>
          <a:p>
            <a:endParaRPr lang="en-US" sz="1400" dirty="0">
              <a:latin typeface="Times New Roman" pitchFamily="18" charset="0"/>
              <a:cs typeface="Times New Roman" pitchFamily="18" charset="0"/>
            </a:endParaRPr>
          </a:p>
          <a:p>
            <a:r>
              <a:rPr lang="en-US" sz="1400" b="1" dirty="0" err="1">
                <a:latin typeface="Times New Roman" pitchFamily="18" charset="0"/>
                <a:cs typeface="Times New Roman" pitchFamily="18" charset="0"/>
              </a:rPr>
              <a:t>substr</a:t>
            </a:r>
            <a:r>
              <a:rPr lang="en-US" sz="1400" b="1" dirty="0">
                <a:latin typeface="Times New Roman" pitchFamily="18" charset="0"/>
                <a:cs typeface="Times New Roman" pitchFamily="18" charset="0"/>
              </a:rPr>
              <a:t>(string, offset, length) </a:t>
            </a:r>
            <a:r>
              <a:rPr lang="en-US" sz="1400" dirty="0">
                <a:latin typeface="Times New Roman" pitchFamily="18" charset="0"/>
                <a:cs typeface="Times New Roman" pitchFamily="18" charset="0"/>
              </a:rPr>
              <a:t>- Extracts a substring from the input string. </a:t>
            </a:r>
          </a:p>
        </p:txBody>
      </p:sp>
    </p:spTree>
    <p:extLst>
      <p:ext uri="{BB962C8B-B14F-4D97-AF65-F5344CB8AC3E}">
        <p14:creationId xmlns:p14="http://schemas.microsoft.com/office/powerpoint/2010/main" val="112981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08669"/>
            <a:ext cx="12192000" cy="707886"/>
          </a:xfrm>
          <a:prstGeom prst="rect">
            <a:avLst/>
          </a:prstGeom>
          <a:noFill/>
        </p:spPr>
        <p:txBody>
          <a:bodyPr wrap="square" rtlCol="0">
            <a:spAutoFit/>
          </a:bodyPr>
          <a:lstStyle/>
          <a:p>
            <a:pPr algn="ctr"/>
            <a:r>
              <a:rPr lang="fr-FR" sz="4000" b="1" dirty="0">
                <a:solidFill>
                  <a:srgbClr val="5B4EE4"/>
                </a:solidFill>
              </a:rPr>
              <a:t>PROVISIONER</a:t>
            </a:r>
            <a:endParaRPr lang="fr-FR" b="1" dirty="0">
              <a:solidFill>
                <a:srgbClr val="5B4EE4"/>
              </a:solidFill>
            </a:endParaRPr>
          </a:p>
        </p:txBody>
      </p:sp>
      <p:sp>
        <p:nvSpPr>
          <p:cNvPr id="8" name="TextBox 7">
            <a:extLst>
              <a:ext uri="{FF2B5EF4-FFF2-40B4-BE49-F238E27FC236}">
                <a16:creationId xmlns:a16="http://schemas.microsoft.com/office/drawing/2014/main" id="{78C443D4-B032-49CF-9D6F-8120D41C5CD4}"/>
              </a:ext>
            </a:extLst>
          </p:cNvPr>
          <p:cNvSpPr txBox="1"/>
          <p:nvPr/>
        </p:nvSpPr>
        <p:spPr>
          <a:xfrm>
            <a:off x="859123" y="2887513"/>
            <a:ext cx="2863618" cy="369332"/>
          </a:xfrm>
          <a:prstGeom prst="rect">
            <a:avLst/>
          </a:prstGeom>
          <a:noFill/>
        </p:spPr>
        <p:txBody>
          <a:bodyPr wrap="square" rtlCol="0">
            <a:spAutoFit/>
          </a:bodyPr>
          <a:lstStyle/>
          <a:p>
            <a:pPr algn="ctr"/>
            <a:r>
              <a:rPr lang="fr-FR" dirty="0">
                <a:solidFill>
                  <a:srgbClr val="5B4EE4"/>
                </a:solidFill>
              </a:rPr>
              <a:t>Local-</a:t>
            </a:r>
            <a:r>
              <a:rPr lang="fr-FR" dirty="0" err="1">
                <a:solidFill>
                  <a:srgbClr val="5B4EE4"/>
                </a:solidFill>
              </a:rPr>
              <a:t>exec</a:t>
            </a:r>
            <a:endParaRPr lang="fr-FR" dirty="0">
              <a:solidFill>
                <a:srgbClr val="5B4EE4"/>
              </a:solidFill>
            </a:endParaRPr>
          </a:p>
        </p:txBody>
      </p:sp>
      <p:sp>
        <p:nvSpPr>
          <p:cNvPr id="9" name="TextBox 8">
            <a:extLst>
              <a:ext uri="{FF2B5EF4-FFF2-40B4-BE49-F238E27FC236}">
                <a16:creationId xmlns:a16="http://schemas.microsoft.com/office/drawing/2014/main" id="{85385ED4-4D68-4951-ADC7-034125E56F52}"/>
              </a:ext>
            </a:extLst>
          </p:cNvPr>
          <p:cNvSpPr txBox="1"/>
          <p:nvPr/>
        </p:nvSpPr>
        <p:spPr>
          <a:xfrm>
            <a:off x="4688355" y="2887513"/>
            <a:ext cx="2863618" cy="369332"/>
          </a:xfrm>
          <a:prstGeom prst="rect">
            <a:avLst/>
          </a:prstGeom>
          <a:noFill/>
        </p:spPr>
        <p:txBody>
          <a:bodyPr wrap="square" rtlCol="0">
            <a:spAutoFit/>
          </a:bodyPr>
          <a:lstStyle/>
          <a:p>
            <a:pPr algn="ctr"/>
            <a:r>
              <a:rPr lang="fr-FR" dirty="0" err="1">
                <a:solidFill>
                  <a:srgbClr val="5B4EE4"/>
                </a:solidFill>
              </a:rPr>
              <a:t>Remote-exec</a:t>
            </a:r>
            <a:endParaRPr lang="fr-FR" dirty="0">
              <a:solidFill>
                <a:srgbClr val="5B4EE4"/>
              </a:solidFill>
            </a:endParaRPr>
          </a:p>
        </p:txBody>
      </p:sp>
      <p:sp>
        <p:nvSpPr>
          <p:cNvPr id="10" name="TextBox 9">
            <a:extLst>
              <a:ext uri="{FF2B5EF4-FFF2-40B4-BE49-F238E27FC236}">
                <a16:creationId xmlns:a16="http://schemas.microsoft.com/office/drawing/2014/main" id="{144E8E36-E383-49E7-B5BF-B6B1E9BCA0DA}"/>
              </a:ext>
            </a:extLst>
          </p:cNvPr>
          <p:cNvSpPr txBox="1"/>
          <p:nvPr/>
        </p:nvSpPr>
        <p:spPr>
          <a:xfrm>
            <a:off x="8469259" y="2910803"/>
            <a:ext cx="2863618" cy="369332"/>
          </a:xfrm>
          <a:prstGeom prst="rect">
            <a:avLst/>
          </a:prstGeom>
          <a:noFill/>
        </p:spPr>
        <p:txBody>
          <a:bodyPr wrap="square" rtlCol="0">
            <a:spAutoFit/>
          </a:bodyPr>
          <a:lstStyle/>
          <a:p>
            <a:pPr algn="ctr"/>
            <a:r>
              <a:rPr lang="fr-FR" dirty="0">
                <a:solidFill>
                  <a:srgbClr val="5B4EE4"/>
                </a:solidFill>
              </a:rPr>
              <a:t>File</a:t>
            </a:r>
          </a:p>
        </p:txBody>
      </p:sp>
      <p:sp>
        <p:nvSpPr>
          <p:cNvPr id="11" name="Rectangle 10">
            <a:extLst>
              <a:ext uri="{FF2B5EF4-FFF2-40B4-BE49-F238E27FC236}">
                <a16:creationId xmlns:a16="http://schemas.microsoft.com/office/drawing/2014/main" id="{8B387555-02FD-416F-9B9B-07E983D25ED9}"/>
              </a:ext>
            </a:extLst>
          </p:cNvPr>
          <p:cNvSpPr/>
          <p:nvPr/>
        </p:nvSpPr>
        <p:spPr>
          <a:xfrm>
            <a:off x="1058114" y="1284263"/>
            <a:ext cx="10075772" cy="646331"/>
          </a:xfrm>
          <a:prstGeom prst="rect">
            <a:avLst/>
          </a:prstGeom>
        </p:spPr>
        <p:txBody>
          <a:bodyPr wrap="none">
            <a:spAutoFit/>
          </a:bodyPr>
          <a:lstStyle/>
          <a:p>
            <a:r>
              <a:rPr lang="en-US" dirty="0"/>
              <a:t>Provisioners can be used to launch specific actions on the local machine or on a remote machine in order </a:t>
            </a:r>
          </a:p>
          <a:p>
            <a:r>
              <a:rPr lang="en-US" dirty="0"/>
              <a:t>to prepare servers or other infrastructure objects for service.</a:t>
            </a:r>
            <a:endParaRPr lang="fr-FR" dirty="0"/>
          </a:p>
        </p:txBody>
      </p:sp>
      <p:sp>
        <p:nvSpPr>
          <p:cNvPr id="12" name="Rectangle 11">
            <a:extLst>
              <a:ext uri="{FF2B5EF4-FFF2-40B4-BE49-F238E27FC236}">
                <a16:creationId xmlns:a16="http://schemas.microsoft.com/office/drawing/2014/main" id="{CB53738D-23DF-46BF-99DA-1AD3C795F39E}"/>
              </a:ext>
            </a:extLst>
          </p:cNvPr>
          <p:cNvSpPr/>
          <p:nvPr/>
        </p:nvSpPr>
        <p:spPr>
          <a:xfrm>
            <a:off x="3407370" y="6225750"/>
            <a:ext cx="5425588" cy="369332"/>
          </a:xfrm>
          <a:prstGeom prst="rect">
            <a:avLst/>
          </a:prstGeom>
        </p:spPr>
        <p:txBody>
          <a:bodyPr wrap="none">
            <a:spAutoFit/>
          </a:bodyPr>
          <a:lstStyle/>
          <a:p>
            <a:r>
              <a:rPr lang="fr-FR" dirty="0">
                <a:hlinkClick r:id="rId2"/>
              </a:rPr>
              <a:t>https://www.terraform.io/docs/provisioners/index.html</a:t>
            </a:r>
            <a:endParaRPr lang="fr-FR" dirty="0"/>
          </a:p>
        </p:txBody>
      </p:sp>
      <p:sp>
        <p:nvSpPr>
          <p:cNvPr id="14" name="Rectangle 2">
            <a:extLst>
              <a:ext uri="{FF2B5EF4-FFF2-40B4-BE49-F238E27FC236}">
                <a16:creationId xmlns:a16="http://schemas.microsoft.com/office/drawing/2014/main" id="{77049387-EE76-427E-BD1E-5A7C46924122}"/>
              </a:ext>
            </a:extLst>
          </p:cNvPr>
          <p:cNvSpPr>
            <a:spLocks noChangeArrowheads="1"/>
          </p:cNvSpPr>
          <p:nvPr/>
        </p:nvSpPr>
        <p:spPr bwMode="auto">
          <a:xfrm>
            <a:off x="7966355" y="3294350"/>
            <a:ext cx="2935419" cy="2154436"/>
          </a:xfrm>
          <a:prstGeom prst="rect">
            <a:avLst/>
          </a:prstGeom>
          <a:noFill/>
          <a:ln w="9525">
            <a:solidFill>
              <a:schemeClr val="bg1">
                <a:lumMod val="85000"/>
              </a:schemeClr>
            </a:solidFill>
            <a:miter lim="800000"/>
            <a:headEnd/>
            <a:tailEnd/>
          </a:ln>
          <a:effec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resource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aws_instance</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"web"</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fr-FR" altLang="fr-FR" sz="1200" b="0" i="0" u="none" strike="noStrike" cap="none" normalizeH="0" baseline="0" dirty="0">
                <a:ln>
                  <a:noFill/>
                </a:ln>
                <a:solidFill>
                  <a:schemeClr val="tx1"/>
                </a:solidFill>
                <a:effectLst/>
                <a:cs typeface="Arial" panose="020B0604020202020204" pitchFamily="34" charset="0"/>
              </a:rPr>
              <a:t> </a:t>
            </a:r>
            <a:endParaRPr kumimoji="0" lang="fr-FR" altLang="fr-FR"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fr-FR" altLang="fr-FR" sz="1050" dirty="0">
                <a:solidFill>
                  <a:srgbClr val="333333"/>
                </a:solidFill>
                <a:ea typeface="Times New Roman" panose="02020603050405020304" pitchFamily="18" charset="0"/>
                <a:cs typeface="Arial" panose="020B0604020202020204" pitchFamily="34" charset="0"/>
              </a:rPr>
              <a:t>       </a:t>
            </a:r>
            <a:r>
              <a:rPr kumimoji="0" lang="fr-FR" altLang="fr-FR" sz="1050" b="0" i="0" u="none" strike="noStrike" cap="none" normalizeH="0" baseline="0" dirty="0" err="1">
                <a:ln>
                  <a:noFill/>
                </a:ln>
                <a:solidFill>
                  <a:srgbClr val="333333"/>
                </a:solidFill>
                <a:effectLst/>
                <a:ea typeface="Times New Roman" panose="02020603050405020304" pitchFamily="18" charset="0"/>
                <a:cs typeface="Arial" panose="020B0604020202020204" pitchFamily="34" charset="0"/>
              </a:rPr>
              <a:t>provisioner</a:t>
            </a: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a:ln>
                  <a:noFill/>
                </a:ln>
                <a:solidFill>
                  <a:srgbClr val="00B050"/>
                </a:solidFill>
                <a:effectLst/>
                <a:ea typeface="Times New Roman" panose="02020603050405020304" pitchFamily="18" charset="0"/>
                <a:cs typeface="Arial" panose="020B0604020202020204" pitchFamily="34" charset="0"/>
              </a:rPr>
              <a:t>file</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source      </a:t>
            </a:r>
            <a:r>
              <a:rPr kumimoji="0" lang="fr-FR" altLang="fr-FR" sz="105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"conf/</a:t>
            </a:r>
            <a:r>
              <a:rPr kumimoji="0" lang="fr-FR"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myapp.conf</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destination </a:t>
            </a:r>
            <a:r>
              <a:rPr kumimoji="0" lang="fr-FR" altLang="fr-FR" sz="105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etc</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myapp.conf</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provisioner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"file"</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content     </a:t>
            </a:r>
            <a:r>
              <a:rPr kumimoji="0" lang="en-US" altLang="fr-FR" sz="105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ami</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 used: ${</a:t>
            </a:r>
            <a:r>
              <a:rPr kumimoji="0" lang="en-US"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self.ami</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destination </a:t>
            </a:r>
            <a:r>
              <a:rPr kumimoji="0" lang="en-US" altLang="fr-FR" sz="105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tmp</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/file.log"</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fr-FR" altLang="fr-FR" sz="1050"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C3333FD4-2201-4BD6-AF29-8E6119E4885A}"/>
              </a:ext>
            </a:extLst>
          </p:cNvPr>
          <p:cNvSpPr/>
          <p:nvPr/>
        </p:nvSpPr>
        <p:spPr>
          <a:xfrm>
            <a:off x="154770" y="3290254"/>
            <a:ext cx="4272324" cy="2123658"/>
          </a:xfrm>
          <a:prstGeom prst="rect">
            <a:avLst/>
          </a:prstGeom>
          <a:ln>
            <a:solidFill>
              <a:schemeClr val="bg1">
                <a:lumMod val="85000"/>
              </a:schemeClr>
            </a:solidFill>
          </a:ln>
        </p:spPr>
        <p:txBody>
          <a:bodyPr wrap="square">
            <a:spAutoFit/>
          </a:bodyPr>
          <a:lstStyle/>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resource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null_resource</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localsrv</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200" dirty="0">
                <a:solidFill>
                  <a:srgbClr val="000000"/>
                </a:solidFill>
                <a:latin typeface="Arial" panose="020B0604020202020204" pitchFamily="34"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200" dirty="0">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provisioner "</a:t>
            </a:r>
            <a:r>
              <a:rPr lang="en-US" sz="1050" dirty="0">
                <a:solidFill>
                  <a:srgbClr val="00B050"/>
                </a:solidFill>
                <a:latin typeface="Arial" panose="020B0604020202020204" pitchFamily="34" charset="0"/>
                <a:ea typeface="Times New Roman" panose="02020603050405020304" pitchFamily="18" charset="0"/>
                <a:cs typeface="Arial" panose="020B0604020202020204" pitchFamily="34" charset="0"/>
              </a:rPr>
              <a:t>local-exec</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command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Get-Date &gt; completed.txt</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interpreter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"PowerShell", "-Command</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environment =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FOO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bar</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BAR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1</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BAZ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true</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fr-FR"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2" name="Rectangle 21">
            <a:extLst>
              <a:ext uri="{FF2B5EF4-FFF2-40B4-BE49-F238E27FC236}">
                <a16:creationId xmlns:a16="http://schemas.microsoft.com/office/drawing/2014/main" id="{906505D0-48F8-476C-93E3-D16660D3D725}"/>
              </a:ext>
            </a:extLst>
          </p:cNvPr>
          <p:cNvSpPr/>
          <p:nvPr/>
        </p:nvSpPr>
        <p:spPr>
          <a:xfrm>
            <a:off x="4562004" y="3305244"/>
            <a:ext cx="3272600" cy="2100575"/>
          </a:xfrm>
          <a:prstGeom prst="rect">
            <a:avLst/>
          </a:prstGeom>
          <a:ln>
            <a:solidFill>
              <a:schemeClr val="bg1">
                <a:lumMod val="85000"/>
              </a:schemeClr>
            </a:solidFill>
          </a:ln>
        </p:spPr>
        <p:txBody>
          <a:bodyPr wrap="square">
            <a:spAutoFit/>
          </a:bodyPr>
          <a:lstStyle/>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resource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null_resource</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a:solidFill>
                  <a:srgbClr val="DD1144"/>
                </a:solidFill>
                <a:latin typeface="Arial" panose="020B0604020202020204" pitchFamily="34" charset="0"/>
                <a:ea typeface="Times New Roman" panose="02020603050405020304" pitchFamily="18" charset="0"/>
                <a:cs typeface="Arial" panose="020B0604020202020204" pitchFamily="34" charset="0"/>
              </a:rPr>
              <a:t>remotesrv"</a:t>
            </a:r>
            <a:r>
              <a:rPr lang="en-US" sz="105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200" dirty="0">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provisioner "</a:t>
            </a:r>
            <a:r>
              <a:rPr lang="en-US" sz="1050" dirty="0">
                <a:solidFill>
                  <a:srgbClr val="00B050"/>
                </a:solidFill>
                <a:latin typeface="Arial" panose="020B0604020202020204" pitchFamily="34" charset="0"/>
                <a:ea typeface="Times New Roman" panose="02020603050405020304" pitchFamily="18" charset="0"/>
                <a:cs typeface="Arial" panose="020B0604020202020204" pitchFamily="34" charset="0"/>
              </a:rPr>
              <a:t>remote-exec</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inline =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chmod</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 +x /</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tmp</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/script.sh</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"/tmp/script.sh </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args</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fr-FR"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endParaRPr lang="fr-FR" sz="1050" dirty="0">
              <a:solidFill>
                <a:srgbClr val="333333"/>
              </a:solidFill>
              <a:effectLst/>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endParaRPr lang="fr-FR" sz="1050" dirty="0">
              <a:solidFill>
                <a:srgbClr val="333333"/>
              </a:solidFill>
              <a:latin typeface="Courier New" panose="02070309020205020404" pitchFamily="49" charset="0"/>
              <a:ea typeface="Times New Roman" panose="02020603050405020304" pitchFamily="18"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endParaRPr lang="fr-FR"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451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08669"/>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Import</a:t>
            </a:r>
            <a:endParaRPr lang="fr-FR" b="1" dirty="0">
              <a:solidFill>
                <a:srgbClr val="5B4EE4"/>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30433"/>
            <a:ext cx="11455400" cy="193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32381" y="5418127"/>
            <a:ext cx="11009014" cy="646331"/>
          </a:xfrm>
          <a:prstGeom prst="rect">
            <a:avLst/>
          </a:prstGeom>
        </p:spPr>
        <p:txBody>
          <a:bodyPr wrap="square">
            <a:spAutoFit/>
          </a:bodyPr>
          <a:lstStyle/>
          <a:p>
            <a:r>
              <a:rPr lang="en-US"/>
              <a:t>The current implementation of Terraform import can only import resources into the </a:t>
            </a:r>
            <a:r>
              <a:rPr lang="en-US">
                <a:hlinkClick r:id="rId3"/>
              </a:rPr>
              <a:t>state</a:t>
            </a:r>
            <a:r>
              <a:rPr lang="en-US"/>
              <a:t>. It does not generate configuration. A future version of Terraform will also generate configuration.</a:t>
            </a:r>
            <a:endParaRPr lang="fr-FR" dirty="0"/>
          </a:p>
        </p:txBody>
      </p:sp>
      <p:sp>
        <p:nvSpPr>
          <p:cNvPr id="3" name="Rectangle 2"/>
          <p:cNvSpPr/>
          <p:nvPr/>
        </p:nvSpPr>
        <p:spPr>
          <a:xfrm>
            <a:off x="932381" y="1464460"/>
            <a:ext cx="10505038" cy="646331"/>
          </a:xfrm>
          <a:prstGeom prst="rect">
            <a:avLst/>
          </a:prstGeom>
        </p:spPr>
        <p:txBody>
          <a:bodyPr wrap="square">
            <a:spAutoFit/>
          </a:bodyPr>
          <a:lstStyle/>
          <a:p>
            <a:r>
              <a:rPr lang="en-US" dirty="0" err="1"/>
              <a:t>Terraform</a:t>
            </a:r>
            <a:r>
              <a:rPr lang="en-US" dirty="0"/>
              <a:t> is able to import existing infrastructure. This allows you take resources you've created by some other means and bring it under </a:t>
            </a:r>
            <a:r>
              <a:rPr lang="en-US" dirty="0" err="1"/>
              <a:t>Terraform</a:t>
            </a:r>
            <a:r>
              <a:rPr lang="en-US" dirty="0"/>
              <a:t> management.</a:t>
            </a:r>
            <a:endParaRPr lang="fr-FR" dirty="0"/>
          </a:p>
        </p:txBody>
      </p:sp>
    </p:spTree>
    <p:extLst>
      <p:ext uri="{BB962C8B-B14F-4D97-AF65-F5344CB8AC3E}">
        <p14:creationId xmlns:p14="http://schemas.microsoft.com/office/powerpoint/2010/main" val="161747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764AFF-1B05-4E96-85BF-2C3ACA2A216B}"/>
              </a:ext>
            </a:extLst>
          </p:cNvPr>
          <p:cNvPicPr>
            <a:picLocks noChangeAspect="1"/>
          </p:cNvPicPr>
          <p:nvPr/>
        </p:nvPicPr>
        <p:blipFill rotWithShape="1">
          <a:blip r:embed="rId2"/>
          <a:srcRect t="23892" b="6106"/>
          <a:stretch/>
        </p:blipFill>
        <p:spPr>
          <a:xfrm>
            <a:off x="641257" y="3428999"/>
            <a:ext cx="11245943" cy="1384541"/>
          </a:xfrm>
          <a:prstGeom prst="rect">
            <a:avLst/>
          </a:prstGeom>
        </p:spPr>
      </p:pic>
      <p:sp>
        <p:nvSpPr>
          <p:cNvPr id="3" name="Rectangle 2">
            <a:extLst>
              <a:ext uri="{FF2B5EF4-FFF2-40B4-BE49-F238E27FC236}">
                <a16:creationId xmlns:a16="http://schemas.microsoft.com/office/drawing/2014/main" id="{402DD146-BC82-4487-B7A8-C930699764EC}"/>
              </a:ext>
            </a:extLst>
          </p:cNvPr>
          <p:cNvSpPr/>
          <p:nvPr/>
        </p:nvSpPr>
        <p:spPr>
          <a:xfrm>
            <a:off x="2268746" y="1174414"/>
            <a:ext cx="7177177" cy="461665"/>
          </a:xfrm>
          <a:prstGeom prst="rect">
            <a:avLst/>
          </a:prstGeom>
        </p:spPr>
        <p:txBody>
          <a:bodyPr wrap="square">
            <a:spAutoFit/>
          </a:bodyPr>
          <a:lstStyle/>
          <a:p>
            <a:pPr algn="ctr">
              <a:spcAft>
                <a:spcPts val="1600"/>
              </a:spcAft>
            </a:pPr>
            <a:r>
              <a:rPr lang="en-US" sz="2400" b="1" dirty="0">
                <a:solidFill>
                  <a:srgbClr val="002060"/>
                </a:solidFill>
                <a:latin typeface="Roboto"/>
              </a:rPr>
              <a:t>Installation</a:t>
            </a:r>
          </a:p>
        </p:txBody>
      </p:sp>
      <p:sp>
        <p:nvSpPr>
          <p:cNvPr id="4" name="Rectangle 3">
            <a:extLst>
              <a:ext uri="{FF2B5EF4-FFF2-40B4-BE49-F238E27FC236}">
                <a16:creationId xmlns:a16="http://schemas.microsoft.com/office/drawing/2014/main" id="{91B23CED-EB00-4E78-A42C-429AACEC7007}"/>
              </a:ext>
            </a:extLst>
          </p:cNvPr>
          <p:cNvSpPr/>
          <p:nvPr/>
        </p:nvSpPr>
        <p:spPr>
          <a:xfrm>
            <a:off x="641257" y="2782668"/>
            <a:ext cx="6406947" cy="646331"/>
          </a:xfrm>
          <a:prstGeom prst="rect">
            <a:avLst/>
          </a:prstGeom>
        </p:spPr>
        <p:txBody>
          <a:bodyPr wrap="none">
            <a:spAutoFit/>
          </a:bodyPr>
          <a:lstStyle/>
          <a:p>
            <a:r>
              <a:rPr lang="fr-FR" dirty="0"/>
              <a:t>Lien de </a:t>
            </a:r>
            <a:r>
              <a:rPr lang="fr-FR" dirty="0" err="1"/>
              <a:t>téléchargment</a:t>
            </a:r>
            <a:r>
              <a:rPr lang="fr-FR" dirty="0"/>
              <a:t> : </a:t>
            </a:r>
            <a:r>
              <a:rPr lang="fr-FR" dirty="0">
                <a:hlinkClick r:id="rId3"/>
              </a:rPr>
              <a:t>https://www.terraform.io/downloads.html</a:t>
            </a:r>
            <a:endParaRPr lang="fr-FR" dirty="0"/>
          </a:p>
          <a:p>
            <a:endParaRPr lang="fr-FR" dirty="0"/>
          </a:p>
        </p:txBody>
      </p:sp>
    </p:spTree>
    <p:extLst>
      <p:ext uri="{BB962C8B-B14F-4D97-AF65-F5344CB8AC3E}">
        <p14:creationId xmlns:p14="http://schemas.microsoft.com/office/powerpoint/2010/main" val="261090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663FE5-3221-44FC-A657-F694F49888C9}"/>
              </a:ext>
            </a:extLst>
          </p:cNvPr>
          <p:cNvSpPr/>
          <p:nvPr/>
        </p:nvSpPr>
        <p:spPr>
          <a:xfrm>
            <a:off x="1414732" y="1966823"/>
            <a:ext cx="9023230" cy="830997"/>
          </a:xfrm>
          <a:prstGeom prst="rect">
            <a:avLst/>
          </a:prstGeom>
        </p:spPr>
        <p:txBody>
          <a:bodyPr wrap="square">
            <a:spAutoFit/>
          </a:bodyPr>
          <a:lstStyle/>
          <a:p>
            <a:pPr>
              <a:spcAft>
                <a:spcPts val="1600"/>
              </a:spcAft>
            </a:pPr>
            <a:r>
              <a:rPr lang="en-US" sz="2400" dirty="0">
                <a:solidFill>
                  <a:srgbClr val="434343"/>
                </a:solidFill>
                <a:latin typeface="Roboto"/>
              </a:rPr>
              <a:t>Configuration files is written with </a:t>
            </a:r>
            <a:r>
              <a:rPr lang="en-US" sz="2400" b="1" dirty="0">
                <a:solidFill>
                  <a:srgbClr val="434343"/>
                </a:solidFill>
                <a:latin typeface="Roboto"/>
              </a:rPr>
              <a:t>HCL</a:t>
            </a:r>
            <a:r>
              <a:rPr lang="en-US" sz="2400" dirty="0">
                <a:solidFill>
                  <a:srgbClr val="434343"/>
                </a:solidFill>
                <a:latin typeface="Roboto"/>
              </a:rPr>
              <a:t> language built by </a:t>
            </a:r>
            <a:r>
              <a:rPr lang="en-US" sz="2400" dirty="0" err="1">
                <a:solidFill>
                  <a:srgbClr val="434343"/>
                </a:solidFill>
                <a:latin typeface="Roboto"/>
              </a:rPr>
              <a:t>HashiCorp</a:t>
            </a:r>
            <a:r>
              <a:rPr lang="en-US" sz="2400" dirty="0">
                <a:solidFill>
                  <a:srgbClr val="434343"/>
                </a:solidFill>
                <a:latin typeface="Roboto"/>
              </a:rPr>
              <a:t>.</a:t>
            </a:r>
          </a:p>
        </p:txBody>
      </p:sp>
      <p:sp>
        <p:nvSpPr>
          <p:cNvPr id="3" name="Rectangle 2">
            <a:extLst>
              <a:ext uri="{FF2B5EF4-FFF2-40B4-BE49-F238E27FC236}">
                <a16:creationId xmlns:a16="http://schemas.microsoft.com/office/drawing/2014/main" id="{24C6ED59-43DC-421D-94E7-0D4B06F6C954}"/>
              </a:ext>
            </a:extLst>
          </p:cNvPr>
          <p:cNvSpPr/>
          <p:nvPr/>
        </p:nvSpPr>
        <p:spPr>
          <a:xfrm>
            <a:off x="2734573" y="570566"/>
            <a:ext cx="7177177" cy="461665"/>
          </a:xfrm>
          <a:prstGeom prst="rect">
            <a:avLst/>
          </a:prstGeom>
        </p:spPr>
        <p:txBody>
          <a:bodyPr wrap="square">
            <a:spAutoFit/>
          </a:bodyPr>
          <a:lstStyle/>
          <a:p>
            <a:pPr algn="ctr">
              <a:spcAft>
                <a:spcPts val="1600"/>
              </a:spcAft>
            </a:pPr>
            <a:r>
              <a:rPr lang="en-US" sz="2400" b="1" dirty="0">
                <a:solidFill>
                  <a:srgbClr val="002060"/>
                </a:solidFill>
                <a:latin typeface="Roboto"/>
              </a:rPr>
              <a:t>Configuration</a:t>
            </a:r>
          </a:p>
        </p:txBody>
      </p:sp>
      <p:pic>
        <p:nvPicPr>
          <p:cNvPr id="4" name="Picture 3">
            <a:extLst>
              <a:ext uri="{FF2B5EF4-FFF2-40B4-BE49-F238E27FC236}">
                <a16:creationId xmlns:a16="http://schemas.microsoft.com/office/drawing/2014/main" id="{9940F54F-EBB8-4401-8DD3-010497A9A95C}"/>
              </a:ext>
            </a:extLst>
          </p:cNvPr>
          <p:cNvPicPr>
            <a:picLocks noChangeAspect="1"/>
          </p:cNvPicPr>
          <p:nvPr/>
        </p:nvPicPr>
        <p:blipFill>
          <a:blip r:embed="rId2"/>
          <a:stretch>
            <a:fillRect/>
          </a:stretch>
        </p:blipFill>
        <p:spPr>
          <a:xfrm>
            <a:off x="3275993" y="3182466"/>
            <a:ext cx="5300707" cy="3142335"/>
          </a:xfrm>
          <a:prstGeom prst="rect">
            <a:avLst/>
          </a:prstGeom>
        </p:spPr>
      </p:pic>
    </p:spTree>
    <p:extLst>
      <p:ext uri="{BB962C8B-B14F-4D97-AF65-F5344CB8AC3E}">
        <p14:creationId xmlns:p14="http://schemas.microsoft.com/office/powerpoint/2010/main" val="310306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324842" y="347097"/>
            <a:ext cx="12192000" cy="707886"/>
          </a:xfrm>
          <a:prstGeom prst="rect">
            <a:avLst/>
          </a:prstGeom>
          <a:noFill/>
        </p:spPr>
        <p:txBody>
          <a:bodyPr wrap="square" rtlCol="0">
            <a:spAutoFit/>
          </a:bodyPr>
          <a:lstStyle/>
          <a:p>
            <a:pPr algn="ctr"/>
            <a:r>
              <a:rPr lang="fr-FR" sz="4000" b="1" dirty="0">
                <a:solidFill>
                  <a:srgbClr val="5B4EE4"/>
                </a:solidFill>
              </a:rPr>
              <a:t>Provider</a:t>
            </a:r>
            <a:endParaRPr lang="fr-FR" b="1" dirty="0">
              <a:solidFill>
                <a:srgbClr val="5B4EE4"/>
              </a:solidFill>
            </a:endParaRPr>
          </a:p>
        </p:txBody>
      </p:sp>
      <p:sp>
        <p:nvSpPr>
          <p:cNvPr id="9" name="TextBox 8">
            <a:extLst>
              <a:ext uri="{FF2B5EF4-FFF2-40B4-BE49-F238E27FC236}">
                <a16:creationId xmlns:a16="http://schemas.microsoft.com/office/drawing/2014/main" id="{2465AA07-70ED-46D3-98A7-7164EA111710}"/>
              </a:ext>
            </a:extLst>
          </p:cNvPr>
          <p:cNvSpPr txBox="1"/>
          <p:nvPr/>
        </p:nvSpPr>
        <p:spPr>
          <a:xfrm>
            <a:off x="777239" y="1472889"/>
            <a:ext cx="10134600" cy="1200329"/>
          </a:xfrm>
          <a:prstGeom prst="rect">
            <a:avLst/>
          </a:prstGeom>
          <a:noFill/>
        </p:spPr>
        <p:txBody>
          <a:bodyPr wrap="square" rtlCol="0">
            <a:spAutoFit/>
          </a:bodyPr>
          <a:lstStyle/>
          <a:p>
            <a:r>
              <a:rPr lang="fr-FR" dirty="0"/>
              <a:t>La première étape consiste à indiquer le nom du </a:t>
            </a:r>
            <a:r>
              <a:rPr lang="fr-FR" dirty="0" err="1"/>
              <a:t>provisionning</a:t>
            </a:r>
            <a:r>
              <a:rPr lang="fr-FR" dirty="0"/>
              <a:t> provider et spécifier les informations d’authentification</a:t>
            </a:r>
            <a:endParaRPr lang="fr-FR" b="1" dirty="0"/>
          </a:p>
          <a:p>
            <a:br>
              <a:rPr lang="fr-FR" dirty="0"/>
            </a:br>
            <a:endParaRPr lang="fr-FR" dirty="0"/>
          </a:p>
        </p:txBody>
      </p:sp>
      <p:sp>
        <p:nvSpPr>
          <p:cNvPr id="2" name="Rectangle 1"/>
          <p:cNvSpPr/>
          <p:nvPr/>
        </p:nvSpPr>
        <p:spPr>
          <a:xfrm>
            <a:off x="2312741" y="6167935"/>
            <a:ext cx="8140423" cy="646331"/>
          </a:xfrm>
          <a:prstGeom prst="rect">
            <a:avLst/>
          </a:prstGeom>
        </p:spPr>
        <p:txBody>
          <a:bodyPr wrap="square">
            <a:spAutoFit/>
          </a:bodyPr>
          <a:lstStyle/>
          <a:p>
            <a:r>
              <a:rPr lang="fr-FR" dirty="0">
                <a:hlinkClick r:id="rId2"/>
              </a:rPr>
              <a:t>https://registry.terraform.io/providers/hashicorp/azurerm/latest/docs</a:t>
            </a:r>
            <a:endParaRPr lang="fr-FR" dirty="0"/>
          </a:p>
          <a:p>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040" y="2359042"/>
            <a:ext cx="5050713" cy="33449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Image 4">
            <a:extLst>
              <a:ext uri="{FF2B5EF4-FFF2-40B4-BE49-F238E27FC236}">
                <a16:creationId xmlns:a16="http://schemas.microsoft.com/office/drawing/2014/main" id="{FE99C214-52A5-4CC8-BF58-DADFA3D6268A}"/>
              </a:ext>
            </a:extLst>
          </p:cNvPr>
          <p:cNvPicPr>
            <a:picLocks noChangeAspect="1"/>
          </p:cNvPicPr>
          <p:nvPr/>
        </p:nvPicPr>
        <p:blipFill>
          <a:blip r:embed="rId4"/>
          <a:stretch>
            <a:fillRect/>
          </a:stretch>
        </p:blipFill>
        <p:spPr>
          <a:xfrm>
            <a:off x="6605664" y="4304013"/>
            <a:ext cx="3482715" cy="1387282"/>
          </a:xfrm>
          <a:prstGeom prst="rect">
            <a:avLst/>
          </a:prstGeom>
          <a:ln>
            <a:solidFill>
              <a:schemeClr val="tx1"/>
            </a:solidFill>
          </a:ln>
        </p:spPr>
      </p:pic>
    </p:spTree>
    <p:extLst>
      <p:ext uri="{BB962C8B-B14F-4D97-AF65-F5344CB8AC3E}">
        <p14:creationId xmlns:p14="http://schemas.microsoft.com/office/powerpoint/2010/main" val="157139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324842" y="347097"/>
            <a:ext cx="12192000" cy="707886"/>
          </a:xfrm>
          <a:prstGeom prst="rect">
            <a:avLst/>
          </a:prstGeom>
          <a:noFill/>
        </p:spPr>
        <p:txBody>
          <a:bodyPr wrap="square" rtlCol="0">
            <a:spAutoFit/>
          </a:bodyPr>
          <a:lstStyle/>
          <a:p>
            <a:pPr algn="ctr"/>
            <a:r>
              <a:rPr lang="fr-FR" sz="4000" b="1" dirty="0" err="1">
                <a:solidFill>
                  <a:srgbClr val="5B4EE4"/>
                </a:solidFill>
              </a:rPr>
              <a:t>Defining</a:t>
            </a:r>
            <a:r>
              <a:rPr lang="fr-FR" sz="4000" b="1" dirty="0">
                <a:solidFill>
                  <a:srgbClr val="5B4EE4"/>
                </a:solidFill>
              </a:rPr>
              <a:t> Ressources</a:t>
            </a:r>
            <a:endParaRPr lang="fr-FR" b="1" dirty="0">
              <a:solidFill>
                <a:srgbClr val="5B4EE4"/>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868" y="1409464"/>
            <a:ext cx="7439025" cy="4962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11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a:t>
            </a:r>
            <a:r>
              <a:rPr lang="fr-FR" sz="4000" b="1" dirty="0" err="1">
                <a:solidFill>
                  <a:srgbClr val="5B4EE4"/>
                </a:solidFill>
              </a:rPr>
              <a:t>Commands</a:t>
            </a:r>
            <a:endParaRPr lang="fr-FR" b="1" dirty="0">
              <a:solidFill>
                <a:srgbClr val="5B4EE4"/>
              </a:solidFill>
            </a:endParaRPr>
          </a:p>
        </p:txBody>
      </p:sp>
      <p:sp>
        <p:nvSpPr>
          <p:cNvPr id="2" name="TextBox 1">
            <a:extLst>
              <a:ext uri="{FF2B5EF4-FFF2-40B4-BE49-F238E27FC236}">
                <a16:creationId xmlns:a16="http://schemas.microsoft.com/office/drawing/2014/main" id="{69E7020C-67B5-4B70-BF56-0F7CAAB9739B}"/>
              </a:ext>
            </a:extLst>
          </p:cNvPr>
          <p:cNvSpPr txBox="1"/>
          <p:nvPr/>
        </p:nvSpPr>
        <p:spPr>
          <a:xfrm>
            <a:off x="586538" y="1901792"/>
            <a:ext cx="11468301" cy="2579039"/>
          </a:xfrm>
          <a:prstGeom prst="rect">
            <a:avLst/>
          </a:prstGeom>
          <a:noFill/>
        </p:spPr>
        <p:txBody>
          <a:bodyPr wrap="square" rtlCol="0">
            <a:spAutoFit/>
          </a:bodyPr>
          <a:lstStyle/>
          <a:p>
            <a:pPr>
              <a:lnSpc>
                <a:spcPct val="150000"/>
              </a:lnSpc>
            </a:pPr>
            <a:r>
              <a:rPr lang="fr-FR" sz="2200" dirty="0" err="1">
                <a:solidFill>
                  <a:srgbClr val="5B4EE4"/>
                </a:solidFill>
              </a:rPr>
              <a:t>Terraform</a:t>
            </a:r>
            <a:r>
              <a:rPr lang="fr-FR" sz="2200" dirty="0">
                <a:solidFill>
                  <a:srgbClr val="5B4EE4"/>
                </a:solidFill>
              </a:rPr>
              <a:t> init   </a:t>
            </a:r>
            <a:r>
              <a:rPr lang="fr-FR" sz="2200" dirty="0"/>
              <a:t>(download provider plugins </a:t>
            </a:r>
            <a:r>
              <a:rPr lang="fr-FR" sz="2200" dirty="0" err="1"/>
              <a:t>into</a:t>
            </a:r>
            <a:r>
              <a:rPr lang="fr-FR" sz="2200" dirty="0"/>
              <a:t> </a:t>
            </a:r>
            <a:r>
              <a:rPr lang="fr-FR" sz="2200" b="1" dirty="0"/>
              <a:t>.</a:t>
            </a:r>
            <a:r>
              <a:rPr lang="fr-FR" sz="2200" b="1" dirty="0" err="1"/>
              <a:t>terraform</a:t>
            </a:r>
            <a:r>
              <a:rPr lang="fr-FR" sz="2200" b="1" dirty="0"/>
              <a:t>/plugins</a:t>
            </a:r>
          </a:p>
          <a:p>
            <a:pPr>
              <a:lnSpc>
                <a:spcPct val="150000"/>
              </a:lnSpc>
            </a:pPr>
            <a:r>
              <a:rPr lang="fr-FR" sz="2200" dirty="0" err="1">
                <a:solidFill>
                  <a:srgbClr val="5B4EE4"/>
                </a:solidFill>
              </a:rPr>
              <a:t>Terraform</a:t>
            </a:r>
            <a:r>
              <a:rPr lang="fr-FR" sz="2200" dirty="0">
                <a:solidFill>
                  <a:srgbClr val="5B4EE4"/>
                </a:solidFill>
              </a:rPr>
              <a:t> Plan  </a:t>
            </a:r>
            <a:r>
              <a:rPr lang="fr-FR" sz="2200" dirty="0"/>
              <a:t>(show the changements to </a:t>
            </a:r>
            <a:r>
              <a:rPr lang="fr-FR" sz="2200" dirty="0" err="1"/>
              <a:t>be</a:t>
            </a:r>
            <a:r>
              <a:rPr lang="fr-FR" sz="2200" dirty="0"/>
              <a:t> </a:t>
            </a:r>
            <a:r>
              <a:rPr lang="fr-FR" sz="2200" dirty="0" err="1"/>
              <a:t>done</a:t>
            </a:r>
            <a:r>
              <a:rPr lang="fr-FR" sz="2200" dirty="0"/>
              <a:t>)</a:t>
            </a:r>
          </a:p>
          <a:p>
            <a:pPr>
              <a:lnSpc>
                <a:spcPct val="150000"/>
              </a:lnSpc>
            </a:pPr>
            <a:r>
              <a:rPr lang="fr-FR" sz="2200" dirty="0" err="1">
                <a:solidFill>
                  <a:srgbClr val="5B4EE4"/>
                </a:solidFill>
              </a:rPr>
              <a:t>Terraform</a:t>
            </a:r>
            <a:r>
              <a:rPr lang="fr-FR" sz="2200" dirty="0">
                <a:solidFill>
                  <a:srgbClr val="5B4EE4"/>
                </a:solidFill>
              </a:rPr>
              <a:t> </a:t>
            </a:r>
            <a:r>
              <a:rPr lang="fr-FR" sz="2200" dirty="0" err="1">
                <a:solidFill>
                  <a:srgbClr val="5B4EE4"/>
                </a:solidFill>
              </a:rPr>
              <a:t>apply</a:t>
            </a:r>
            <a:r>
              <a:rPr lang="fr-FR" sz="2200" dirty="0">
                <a:solidFill>
                  <a:srgbClr val="5B4EE4"/>
                </a:solidFill>
              </a:rPr>
              <a:t> </a:t>
            </a:r>
            <a:r>
              <a:rPr lang="fr-FR" sz="2200" dirty="0"/>
              <a:t>(</a:t>
            </a:r>
            <a:r>
              <a:rPr lang="fr-FR" sz="2200" dirty="0" err="1"/>
              <a:t>create</a:t>
            </a:r>
            <a:r>
              <a:rPr lang="fr-FR" sz="2200" dirty="0"/>
              <a:t>/update </a:t>
            </a:r>
            <a:r>
              <a:rPr lang="fr-FR" sz="2200" dirty="0" err="1"/>
              <a:t>resources</a:t>
            </a:r>
            <a:r>
              <a:rPr lang="fr-FR" sz="2200" dirty="0"/>
              <a:t> , </a:t>
            </a:r>
            <a:r>
              <a:rPr lang="fr-FR" sz="2200" dirty="0" err="1"/>
              <a:t>add</a:t>
            </a:r>
            <a:r>
              <a:rPr lang="fr-FR" sz="2200" dirty="0"/>
              <a:t> </a:t>
            </a:r>
            <a:r>
              <a:rPr lang="fr-FR" sz="2200" b="1" dirty="0"/>
              <a:t>-</a:t>
            </a:r>
            <a:r>
              <a:rPr lang="fr-FR" sz="2200" b="1" dirty="0" err="1"/>
              <a:t>target</a:t>
            </a:r>
            <a:r>
              <a:rPr lang="fr-FR" sz="2200" b="1" dirty="0"/>
              <a:t> </a:t>
            </a:r>
            <a:r>
              <a:rPr lang="fr-FR" sz="2200" dirty="0"/>
              <a:t>to </a:t>
            </a:r>
            <a:r>
              <a:rPr lang="fr-FR" sz="2200" dirty="0" err="1"/>
              <a:t>specify</a:t>
            </a:r>
            <a:r>
              <a:rPr lang="fr-FR" sz="2200" dirty="0"/>
              <a:t> a </a:t>
            </a:r>
            <a:r>
              <a:rPr lang="fr-FR" sz="2200" dirty="0" err="1"/>
              <a:t>specific</a:t>
            </a:r>
            <a:r>
              <a:rPr lang="fr-FR" sz="2200" dirty="0"/>
              <a:t> </a:t>
            </a:r>
            <a:r>
              <a:rPr lang="fr-FR" sz="2200" dirty="0" err="1"/>
              <a:t>resource</a:t>
            </a:r>
            <a:r>
              <a:rPr lang="fr-FR" sz="2200" dirty="0"/>
              <a:t> to update)</a:t>
            </a:r>
          </a:p>
          <a:p>
            <a:pPr>
              <a:lnSpc>
                <a:spcPct val="150000"/>
              </a:lnSpc>
            </a:pPr>
            <a:r>
              <a:rPr lang="fr-FR" sz="2200" dirty="0" err="1">
                <a:solidFill>
                  <a:srgbClr val="5B4EE4"/>
                </a:solidFill>
              </a:rPr>
              <a:t>Terraform</a:t>
            </a:r>
            <a:r>
              <a:rPr lang="fr-FR" sz="2200" dirty="0">
                <a:solidFill>
                  <a:srgbClr val="5B4EE4"/>
                </a:solidFill>
              </a:rPr>
              <a:t> Destroy  </a:t>
            </a:r>
            <a:r>
              <a:rPr lang="fr-FR" sz="2200" dirty="0"/>
              <a:t>(</a:t>
            </a:r>
            <a:r>
              <a:rPr lang="fr-FR" sz="2200" dirty="0" err="1"/>
              <a:t>delete</a:t>
            </a:r>
            <a:r>
              <a:rPr lang="fr-FR" sz="2200" dirty="0"/>
              <a:t> </a:t>
            </a:r>
            <a:r>
              <a:rPr lang="fr-FR" sz="2200" dirty="0" err="1"/>
              <a:t>resources</a:t>
            </a:r>
            <a:r>
              <a:rPr lang="fr-FR" sz="2200" dirty="0"/>
              <a:t>, </a:t>
            </a:r>
            <a:r>
              <a:rPr lang="fr-FR" sz="2200" dirty="0" err="1"/>
              <a:t>add</a:t>
            </a:r>
            <a:r>
              <a:rPr lang="fr-FR" sz="2200" dirty="0"/>
              <a:t> </a:t>
            </a:r>
            <a:r>
              <a:rPr lang="fr-FR" sz="2200" b="1" dirty="0"/>
              <a:t>-</a:t>
            </a:r>
            <a:r>
              <a:rPr lang="fr-FR" sz="2200" b="1" dirty="0" err="1"/>
              <a:t>target</a:t>
            </a:r>
            <a:r>
              <a:rPr lang="fr-FR" sz="2200" b="1" dirty="0"/>
              <a:t> </a:t>
            </a:r>
            <a:r>
              <a:rPr lang="fr-FR" sz="2200" dirty="0"/>
              <a:t>to </a:t>
            </a:r>
            <a:r>
              <a:rPr lang="fr-FR" sz="2200" dirty="0" err="1"/>
              <a:t>specify</a:t>
            </a:r>
            <a:r>
              <a:rPr lang="fr-FR" sz="2200" dirty="0"/>
              <a:t> a </a:t>
            </a:r>
            <a:r>
              <a:rPr lang="fr-FR" sz="2200" dirty="0" err="1"/>
              <a:t>specific</a:t>
            </a:r>
            <a:r>
              <a:rPr lang="fr-FR" sz="2200" dirty="0"/>
              <a:t> </a:t>
            </a:r>
            <a:r>
              <a:rPr lang="fr-FR" sz="2200" dirty="0" err="1"/>
              <a:t>resource</a:t>
            </a:r>
            <a:r>
              <a:rPr lang="fr-FR" sz="2200" dirty="0"/>
              <a:t> to </a:t>
            </a:r>
            <a:r>
              <a:rPr lang="fr-FR" sz="2200" dirty="0" err="1"/>
              <a:t>delete</a:t>
            </a:r>
            <a:r>
              <a:rPr lang="fr-FR" sz="2200" dirty="0"/>
              <a:t>)</a:t>
            </a:r>
          </a:p>
          <a:p>
            <a:pPr>
              <a:lnSpc>
                <a:spcPct val="150000"/>
              </a:lnSpc>
            </a:pPr>
            <a:endParaRPr lang="fr-FR" sz="2200" dirty="0"/>
          </a:p>
        </p:txBody>
      </p:sp>
    </p:spTree>
    <p:extLst>
      <p:ext uri="{BB962C8B-B14F-4D97-AF65-F5344CB8AC3E}">
        <p14:creationId xmlns:p14="http://schemas.microsoft.com/office/powerpoint/2010/main" val="275792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a:t>
            </a:r>
            <a:r>
              <a:rPr lang="fr-FR" sz="4000" b="1" dirty="0" err="1">
                <a:solidFill>
                  <a:srgbClr val="5B4EE4"/>
                </a:solidFill>
              </a:rPr>
              <a:t>Commands</a:t>
            </a:r>
            <a:endParaRPr lang="fr-FR" b="1" dirty="0">
              <a:solidFill>
                <a:srgbClr val="5B4EE4"/>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969" y="2001682"/>
            <a:ext cx="9046062" cy="409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94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a:t>
            </a:r>
            <a:r>
              <a:rPr lang="fr-FR" sz="4000" b="1" dirty="0" err="1">
                <a:solidFill>
                  <a:srgbClr val="5B4EE4"/>
                </a:solidFill>
              </a:rPr>
              <a:t>Commands</a:t>
            </a:r>
            <a:endParaRPr lang="fr-FR" b="1" dirty="0">
              <a:solidFill>
                <a:srgbClr val="5B4EE4"/>
              </a:solidFill>
            </a:endParaRPr>
          </a:p>
        </p:txBody>
      </p:sp>
      <p:pic>
        <p:nvPicPr>
          <p:cNvPr id="10242" name="Picture 2" descr="TERRAFORM COMMANDS&#10;$ terraform&#10;Usage: terraform [--version] [--help] &lt;command&gt; [args]&#10;Common commands:&#10;apply Builds or cha...">
            <a:extLst>
              <a:ext uri="{FF2B5EF4-FFF2-40B4-BE49-F238E27FC236}">
                <a16:creationId xmlns:a16="http://schemas.microsoft.com/office/drawing/2014/main" id="{65DFF741-E550-49C0-AA23-4E3A66A0A4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14" t="19684" r="4669" b="2632"/>
          <a:stretch/>
        </p:blipFill>
        <p:spPr bwMode="auto">
          <a:xfrm>
            <a:off x="2461260" y="1710906"/>
            <a:ext cx="7269480" cy="468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98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29622</TotalTime>
  <Words>1449</Words>
  <Application>Microsoft Office PowerPoint</Application>
  <PresentationFormat>Grand écran</PresentationFormat>
  <Paragraphs>178</Paragraphs>
  <Slides>26</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26</vt:i4>
      </vt:variant>
    </vt:vector>
  </HeadingPairs>
  <TitlesOfParts>
    <vt:vector size="39" baseType="lpstr">
      <vt:lpstr>Arial</vt:lpstr>
      <vt:lpstr>Calibri</vt:lpstr>
      <vt:lpstr>Century Gothic</vt:lpstr>
      <vt:lpstr>Consolas</vt:lpstr>
      <vt:lpstr>Courier New</vt:lpstr>
      <vt:lpstr>dejavu-sans-mono-web</vt:lpstr>
      <vt:lpstr>gilmer-web</vt:lpstr>
      <vt:lpstr>metro-web</vt:lpstr>
      <vt:lpstr>Montserrat</vt:lpstr>
      <vt:lpstr>Roboto</vt:lpstr>
      <vt:lpstr>source sans pro</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OUHDID, Zouhair (ext)</dc:creator>
  <cp:lastModifiedBy>Zouhair</cp:lastModifiedBy>
  <cp:revision>503</cp:revision>
  <dcterms:created xsi:type="dcterms:W3CDTF">2020-02-28T15:43:42Z</dcterms:created>
  <dcterms:modified xsi:type="dcterms:W3CDTF">2021-10-20T15:00:08Z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2021-05-04T12:29:30Z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d7ec9a59-cf5f-41fd-86fd-6dd230a30421</vt:lpwstr>
  </property>
  <property fmtid="{D5CDD505-2E9C-101B-9397-08002B2CF9AE}" pid="8" name="MSIP_Label_e463cba9-5f6c-478d-9329-7b2295e4e8ed_ContentBits">
    <vt:lpwstr>0</vt:lpwstr>
  </property>
</Properties>
</file>