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Tek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-regular.fntdata"/><Relationship Id="rId25" Type="http://schemas.openxmlformats.org/officeDocument/2006/relationships/slide" Target="slides/slide20.xml"/><Relationship Id="rId27" Type="http://schemas.openxmlformats.org/officeDocument/2006/relationships/font" Target="fonts/Tek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b2612983_1_6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7" name="Google Shape;357;gdfb2612983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8" name="Google Shape;358;gdfb26129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dfb2612983_1_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4" name="Google Shape;3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9" name="Google Shape;4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fb57dca6e_2_39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gdfb57dca6e_2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gdfb57dca6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dfb57dca6e_2_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fb57dca6e_5_0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5" name="Google Shape;465;gdfb57dca6e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6" name="Google Shape;466;gdfb57dca6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dfb57dca6e_5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fb57dca6e_5_25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1" name="Google Shape;491;gdfb57dca6e_5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2" name="Google Shape;492;gdfb57dca6e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dfb57dca6e_5_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fb57dca6e_3_77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6" name="Google Shape;516;gdfb57dca6e_3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7" name="Google Shape;517;gdfb57dca6e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dfb57dca6e_3_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4" name="Google Shape;5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7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2" name="Google Shape;5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3" name="Google Shape;5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2" name="Google Shape;5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3" name="Google Shape;5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b57dca6e_3_5:notes"/>
          <p:cNvSpPr txBox="1"/>
          <p:nvPr/>
        </p:nvSpPr>
        <p:spPr>
          <a:xfrm>
            <a:off x="3884612" y="8685212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gdfb57dca6e_3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" name="Google Shape;220;gdfb57dca6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fb57dca6e_3_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/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 rot="5400000">
            <a:off x="4731544" y="2170907"/>
            <a:ext cx="5848350" cy="20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542131" y="189706"/>
            <a:ext cx="5848350" cy="601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600200"/>
            <a:ext cx="4037013" cy="452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646613" y="1600200"/>
            <a:ext cx="4037012" cy="452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hyperlink" Target="https://fr.wikipedia.org/wiki/Graphe_(th%C3%A9orie_des_graphes)" TargetMode="External"/><Relationship Id="rId6" Type="http://schemas.openxmlformats.org/officeDocument/2006/relationships/hyperlink" Target="https://fr.wikipedia.org/wiki/N%C5%93ud_(math%C3%A9matiques)" TargetMode="External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9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4"/>
          <p:cNvCxnSpPr/>
          <p:nvPr/>
        </p:nvCxnSpPr>
        <p:spPr>
          <a:xfrm>
            <a:off x="1285875" y="1357312"/>
            <a:ext cx="7643812" cy="1587"/>
          </a:xfrm>
          <a:prstGeom prst="straightConnector1">
            <a:avLst/>
          </a:prstGeom>
          <a:noFill/>
          <a:ln cap="flat" cmpd="sng" w="28425">
            <a:solidFill>
              <a:srgbClr val="E46C0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852487" y="1428750"/>
            <a:ext cx="7937" cy="5286375"/>
          </a:xfrm>
          <a:prstGeom prst="straightConnector1">
            <a:avLst/>
          </a:prstGeom>
          <a:noFill/>
          <a:ln cap="flat" cmpd="sng" w="284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963575" y="3202862"/>
            <a:ext cx="23574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Présenté par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ZOUHIR TAIR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OU KHALEK </a:t>
            </a: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ISMAIL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890387" y="3067037"/>
            <a:ext cx="35004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Jury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M.Mohammed SENHADJI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t/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Mme.Karima MOUMANE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" y="25400"/>
            <a:ext cx="1500187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194362" y="1494737"/>
            <a:ext cx="74295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Teko"/>
              <a:buNone/>
            </a:pPr>
            <a:r>
              <a:rPr b="1" i="0" lang="en-US" sz="32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Conception et réalisation d’une application </a:t>
            </a:r>
            <a:r>
              <a:rPr b="1" lang="en-US" sz="32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mobile </a:t>
            </a:r>
            <a:r>
              <a:rPr b="1" i="0" lang="en-US" sz="32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pour </a:t>
            </a:r>
            <a:r>
              <a:rPr b="1" lang="en-US" sz="32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la livraison et </a:t>
            </a:r>
            <a:r>
              <a:rPr b="1" lang="en-US" sz="32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la gestion </a:t>
            </a:r>
            <a:r>
              <a:rPr b="1" i="0" lang="en-US" sz="32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des commandes.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797312" y="3161500"/>
            <a:ext cx="39291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</a:rPr>
              <a:t>Encadré par</a:t>
            </a: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Mme.Karima MOUMANE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t/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RACHAD Toufik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Mme. Naoual CHAOUNI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928937" y="6357937"/>
            <a:ext cx="35004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Année Universitaire : 2020/2021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687" y="66675"/>
            <a:ext cx="25050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300" y="4731975"/>
            <a:ext cx="2505076" cy="16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336" name="Google Shape;336;p23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23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3"/>
          <p:cNvGrpSpPr/>
          <p:nvPr/>
        </p:nvGrpSpPr>
        <p:grpSpPr>
          <a:xfrm>
            <a:off x="430212" y="0"/>
            <a:ext cx="3389312" cy="782637"/>
            <a:chOff x="271" y="0"/>
            <a:chExt cx="2135" cy="493"/>
          </a:xfrm>
        </p:grpSpPr>
        <p:sp>
          <p:nvSpPr>
            <p:cNvPr id="340" name="Google Shape;340;p23"/>
            <p:cNvSpPr/>
            <p:nvPr/>
          </p:nvSpPr>
          <p:spPr>
            <a:xfrm rot="5400000">
              <a:off x="261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Google Shape;341;p23"/>
            <p:cNvGrpSpPr/>
            <p:nvPr/>
          </p:nvGrpSpPr>
          <p:grpSpPr>
            <a:xfrm>
              <a:off x="435" y="34"/>
              <a:ext cx="314" cy="424"/>
              <a:chOff x="435" y="34"/>
              <a:chExt cx="314" cy="424"/>
            </a:xfrm>
          </p:grpSpPr>
          <p:pic>
            <p:nvPicPr>
              <p:cNvPr id="342" name="Google Shape;342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5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" name="Google Shape;343;p23"/>
              <p:cNvSpPr txBox="1"/>
              <p:nvPr/>
            </p:nvSpPr>
            <p:spPr>
              <a:xfrm rot="5400000">
                <a:off x="433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23"/>
            <p:cNvGrpSpPr/>
            <p:nvPr/>
          </p:nvGrpSpPr>
          <p:grpSpPr>
            <a:xfrm>
              <a:off x="678" y="135"/>
              <a:ext cx="1728" cy="192"/>
              <a:chOff x="678" y="135"/>
              <a:chExt cx="1728" cy="192"/>
            </a:xfrm>
          </p:grpSpPr>
          <p:sp>
            <p:nvSpPr>
              <p:cNvPr id="345" name="Google Shape;345;p23"/>
              <p:cNvSpPr/>
              <p:nvPr/>
            </p:nvSpPr>
            <p:spPr>
              <a:xfrm>
                <a:off x="790" y="135"/>
                <a:ext cx="1616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 et conception</a:t>
                </a:r>
                <a:endParaRPr/>
              </a:p>
            </p:txBody>
          </p:sp>
          <p:grpSp>
            <p:nvGrpSpPr>
              <p:cNvPr id="346" name="Google Shape;346;p23"/>
              <p:cNvGrpSpPr/>
              <p:nvPr/>
            </p:nvGrpSpPr>
            <p:grpSpPr>
              <a:xfrm>
                <a:off x="678" y="184"/>
                <a:ext cx="137" cy="87"/>
                <a:chOff x="678" y="184"/>
                <a:chExt cx="137" cy="87"/>
              </a:xfrm>
            </p:grpSpPr>
            <p:sp>
              <p:nvSpPr>
                <p:cNvPr id="347" name="Google Shape;347;p23"/>
                <p:cNvSpPr/>
                <p:nvPr/>
              </p:nvSpPr>
              <p:spPr>
                <a:xfrm>
                  <a:off x="678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3"/>
                <p:cNvSpPr/>
                <p:nvPr/>
              </p:nvSpPr>
              <p:spPr>
                <a:xfrm>
                  <a:off x="686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693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693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701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2" name="Google Shape;352;p23"/>
          <p:cNvSpPr txBox="1"/>
          <p:nvPr/>
        </p:nvSpPr>
        <p:spPr>
          <a:xfrm>
            <a:off x="731837" y="1493837"/>
            <a:ext cx="69342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0" y="428625"/>
            <a:ext cx="948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1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Diagramme de séquence(Restaurant)</a:t>
            </a:r>
            <a:endParaRPr b="1" sz="4100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 rotWithShape="1">
          <a:blip r:embed="rId5">
            <a:alphaModFix/>
          </a:blip>
          <a:srcRect b="61525" l="0" r="0" t="0"/>
          <a:stretch/>
        </p:blipFill>
        <p:spPr>
          <a:xfrm>
            <a:off x="985588" y="1881289"/>
            <a:ext cx="7172824" cy="43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362" name="Google Shape;362;p24"/>
          <p:cNvCxnSpPr/>
          <p:nvPr/>
        </p:nvCxnSpPr>
        <p:spPr>
          <a:xfrm>
            <a:off x="0" y="1285875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3" name="Google Shape;363;p24"/>
          <p:cNvCxnSpPr/>
          <p:nvPr/>
        </p:nvCxnSpPr>
        <p:spPr>
          <a:xfrm>
            <a:off x="428625" y="1285875"/>
            <a:ext cx="1500" cy="5572200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4"/>
          <p:cNvGrpSpPr/>
          <p:nvPr/>
        </p:nvGrpSpPr>
        <p:grpSpPr>
          <a:xfrm>
            <a:off x="409575" y="0"/>
            <a:ext cx="3225800" cy="771525"/>
            <a:chOff x="258" y="0"/>
            <a:chExt cx="2032" cy="486"/>
          </a:xfrm>
        </p:grpSpPr>
        <p:sp>
          <p:nvSpPr>
            <p:cNvPr id="366" name="Google Shape;366;p24"/>
            <p:cNvSpPr/>
            <p:nvPr/>
          </p:nvSpPr>
          <p:spPr>
            <a:xfrm rot="5400000">
              <a:off x="258" y="0"/>
              <a:ext cx="486" cy="486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" name="Google Shape;367;p24"/>
            <p:cNvGrpSpPr/>
            <p:nvPr/>
          </p:nvGrpSpPr>
          <p:grpSpPr>
            <a:xfrm>
              <a:off x="435" y="34"/>
              <a:ext cx="314" cy="424"/>
              <a:chOff x="435" y="34"/>
              <a:chExt cx="314" cy="424"/>
            </a:xfrm>
          </p:grpSpPr>
          <p:pic>
            <p:nvPicPr>
              <p:cNvPr id="368" name="Google Shape;368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5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9" name="Google Shape;369;p24"/>
              <p:cNvSpPr txBox="1"/>
              <p:nvPr/>
            </p:nvSpPr>
            <p:spPr>
              <a:xfrm rot="5400000">
                <a:off x="442" y="4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" name="Google Shape;370;p24"/>
            <p:cNvGrpSpPr/>
            <p:nvPr/>
          </p:nvGrpSpPr>
          <p:grpSpPr>
            <a:xfrm>
              <a:off x="678" y="135"/>
              <a:ext cx="1612" cy="300"/>
              <a:chOff x="678" y="135"/>
              <a:chExt cx="1612" cy="300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790" y="135"/>
                <a:ext cx="1500" cy="300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 et conception</a:t>
                </a:r>
                <a:endParaRPr/>
              </a:p>
            </p:txBody>
          </p:sp>
          <p:grpSp>
            <p:nvGrpSpPr>
              <p:cNvPr id="372" name="Google Shape;372;p24"/>
              <p:cNvGrpSpPr/>
              <p:nvPr/>
            </p:nvGrpSpPr>
            <p:grpSpPr>
              <a:xfrm>
                <a:off x="678" y="184"/>
                <a:ext cx="23" cy="14"/>
                <a:chOff x="678" y="184"/>
                <a:chExt cx="23" cy="14"/>
              </a:xfrm>
            </p:grpSpPr>
            <p:sp>
              <p:nvSpPr>
                <p:cNvPr id="373" name="Google Shape;373;p24"/>
                <p:cNvSpPr/>
                <p:nvPr/>
              </p:nvSpPr>
              <p:spPr>
                <a:xfrm>
                  <a:off x="678" y="18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686" y="189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693" y="19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693" y="193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701" y="198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8" name="Google Shape;378;p24"/>
          <p:cNvSpPr txBox="1"/>
          <p:nvPr/>
        </p:nvSpPr>
        <p:spPr>
          <a:xfrm>
            <a:off x="731837" y="1493837"/>
            <a:ext cx="6934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0" y="428625"/>
            <a:ext cx="948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1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Diagramme de séquence(Livreur)</a:t>
            </a:r>
            <a:endParaRPr b="1" sz="4100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80" name="Google Shape;380;p24"/>
          <p:cNvPicPr preferRelativeResize="0"/>
          <p:nvPr/>
        </p:nvPicPr>
        <p:blipFill rotWithShape="1">
          <a:blip r:embed="rId5">
            <a:alphaModFix/>
          </a:blip>
          <a:srcRect b="50612" l="0" r="0" t="0"/>
          <a:stretch/>
        </p:blipFill>
        <p:spPr>
          <a:xfrm>
            <a:off x="1024550" y="1482042"/>
            <a:ext cx="6934200" cy="517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cxnSp>
        <p:nvCxnSpPr>
          <p:cNvPr id="388" name="Google Shape;388;p25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" name="Google Shape;389;p25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90" name="Google Shape;3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5"/>
          <p:cNvGrpSpPr/>
          <p:nvPr/>
        </p:nvGrpSpPr>
        <p:grpSpPr>
          <a:xfrm>
            <a:off x="430212" y="0"/>
            <a:ext cx="3389312" cy="782637"/>
            <a:chOff x="271" y="0"/>
            <a:chExt cx="2135" cy="493"/>
          </a:xfrm>
        </p:grpSpPr>
        <p:sp>
          <p:nvSpPr>
            <p:cNvPr id="392" name="Google Shape;392;p25"/>
            <p:cNvSpPr/>
            <p:nvPr/>
          </p:nvSpPr>
          <p:spPr>
            <a:xfrm rot="5400000">
              <a:off x="261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25"/>
            <p:cNvGrpSpPr/>
            <p:nvPr/>
          </p:nvGrpSpPr>
          <p:grpSpPr>
            <a:xfrm>
              <a:off x="435" y="34"/>
              <a:ext cx="314" cy="424"/>
              <a:chOff x="435" y="34"/>
              <a:chExt cx="314" cy="424"/>
            </a:xfrm>
          </p:grpSpPr>
          <p:pic>
            <p:nvPicPr>
              <p:cNvPr id="394" name="Google Shape;394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5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5" name="Google Shape;395;p25"/>
              <p:cNvSpPr txBox="1"/>
              <p:nvPr/>
            </p:nvSpPr>
            <p:spPr>
              <a:xfrm rot="5400000">
                <a:off x="433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25"/>
            <p:cNvGrpSpPr/>
            <p:nvPr/>
          </p:nvGrpSpPr>
          <p:grpSpPr>
            <a:xfrm>
              <a:off x="678" y="135"/>
              <a:ext cx="1728" cy="192"/>
              <a:chOff x="678" y="135"/>
              <a:chExt cx="1728" cy="192"/>
            </a:xfrm>
          </p:grpSpPr>
          <p:sp>
            <p:nvSpPr>
              <p:cNvPr id="397" name="Google Shape;397;p25"/>
              <p:cNvSpPr/>
              <p:nvPr/>
            </p:nvSpPr>
            <p:spPr>
              <a:xfrm>
                <a:off x="790" y="135"/>
                <a:ext cx="1616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 et conception</a:t>
                </a:r>
                <a:endParaRPr/>
              </a:p>
            </p:txBody>
          </p:sp>
          <p:grpSp>
            <p:nvGrpSpPr>
              <p:cNvPr id="398" name="Google Shape;398;p25"/>
              <p:cNvGrpSpPr/>
              <p:nvPr/>
            </p:nvGrpSpPr>
            <p:grpSpPr>
              <a:xfrm>
                <a:off x="678" y="184"/>
                <a:ext cx="137" cy="87"/>
                <a:chOff x="678" y="184"/>
                <a:chExt cx="137" cy="87"/>
              </a:xfrm>
            </p:grpSpPr>
            <p:sp>
              <p:nvSpPr>
                <p:cNvPr id="399" name="Google Shape;399;p25"/>
                <p:cNvSpPr/>
                <p:nvPr/>
              </p:nvSpPr>
              <p:spPr>
                <a:xfrm>
                  <a:off x="678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25"/>
                <p:cNvSpPr/>
                <p:nvPr/>
              </p:nvSpPr>
              <p:spPr>
                <a:xfrm>
                  <a:off x="686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25"/>
                <p:cNvSpPr/>
                <p:nvPr/>
              </p:nvSpPr>
              <p:spPr>
                <a:xfrm>
                  <a:off x="693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25"/>
                <p:cNvSpPr/>
                <p:nvPr/>
              </p:nvSpPr>
              <p:spPr>
                <a:xfrm>
                  <a:off x="693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25"/>
                <p:cNvSpPr/>
                <p:nvPr/>
              </p:nvSpPr>
              <p:spPr>
                <a:xfrm>
                  <a:off x="701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4" name="Google Shape;404;p25"/>
          <p:cNvSpPr/>
          <p:nvPr/>
        </p:nvSpPr>
        <p:spPr>
          <a:xfrm>
            <a:off x="1888627" y="838200"/>
            <a:ext cx="5331000" cy="2142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1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Diagramme de classe</a:t>
            </a:r>
            <a:endParaRPr b="1" sz="4100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405" name="Google Shape;4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037" y="1689899"/>
            <a:ext cx="6384920" cy="47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-2427288" y="1676400"/>
            <a:ext cx="4767262" cy="4821237"/>
            <a:chOff x="-1529" y="1056"/>
            <a:chExt cx="3003" cy="3037"/>
          </a:xfrm>
        </p:grpSpPr>
        <p:sp>
          <p:nvSpPr>
            <p:cNvPr id="414" name="Google Shape;414;p26"/>
            <p:cNvSpPr/>
            <p:nvPr/>
          </p:nvSpPr>
          <p:spPr>
            <a:xfrm rot="5400000">
              <a:off x="-1546" y="1073"/>
              <a:ext cx="3037" cy="300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 flipH="1" rot="5400000">
              <a:off x="-1290" y="1347"/>
              <a:ext cx="2538" cy="2473"/>
            </a:xfrm>
            <a:custGeom>
              <a:rect b="b" l="l" r="r" t="t"/>
              <a:pathLst>
                <a:path extrusionOk="0" h="21600" w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FFC000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6" name="Google Shape;416;p26"/>
          <p:cNvCxnSpPr/>
          <p:nvPr/>
        </p:nvCxnSpPr>
        <p:spPr>
          <a:xfrm>
            <a:off x="0" y="1071562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7" name="Google Shape;417;p26"/>
          <p:cNvSpPr/>
          <p:nvPr/>
        </p:nvSpPr>
        <p:spPr>
          <a:xfrm>
            <a:off x="2214562" y="2921000"/>
            <a:ext cx="4419600" cy="508000"/>
          </a:xfrm>
          <a:prstGeom prst="roundRect">
            <a:avLst>
              <a:gd fmla="val 10800" name="adj"/>
            </a:avLst>
          </a:prstGeom>
          <a:solidFill>
            <a:srgbClr val="EEECE1">
              <a:alpha val="0"/>
            </a:srgbClr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1928812" y="2992437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26"/>
          <p:cNvGrpSpPr/>
          <p:nvPr/>
        </p:nvGrpSpPr>
        <p:grpSpPr>
          <a:xfrm>
            <a:off x="1951037" y="3011487"/>
            <a:ext cx="265112" cy="271462"/>
            <a:chOff x="1229" y="1897"/>
            <a:chExt cx="167" cy="171"/>
          </a:xfrm>
        </p:grpSpPr>
        <p:pic>
          <p:nvPicPr>
            <p:cNvPr id="420" name="Google Shape;42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9" y="1897"/>
              <a:ext cx="167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26"/>
            <p:cNvSpPr txBox="1"/>
            <p:nvPr/>
          </p:nvSpPr>
          <p:spPr>
            <a:xfrm>
              <a:off x="1256" y="1926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6"/>
          <p:cNvSpPr/>
          <p:nvPr/>
        </p:nvSpPr>
        <p:spPr>
          <a:xfrm>
            <a:off x="2500312" y="3714750"/>
            <a:ext cx="4419600" cy="5080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Analyse et conception</a:t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2143125" y="3857625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26"/>
          <p:cNvGrpSpPr/>
          <p:nvPr/>
        </p:nvGrpSpPr>
        <p:grpSpPr>
          <a:xfrm>
            <a:off x="2139950" y="3852862"/>
            <a:ext cx="265112" cy="265112"/>
            <a:chOff x="1348" y="2427"/>
            <a:chExt cx="167" cy="167"/>
          </a:xfrm>
        </p:grpSpPr>
        <p:pic>
          <p:nvPicPr>
            <p:cNvPr id="425" name="Google Shape;42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8" y="2427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26"/>
            <p:cNvSpPr txBox="1"/>
            <p:nvPr/>
          </p:nvSpPr>
          <p:spPr>
            <a:xfrm>
              <a:off x="1374" y="2454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26"/>
          <p:cNvSpPr/>
          <p:nvPr/>
        </p:nvSpPr>
        <p:spPr>
          <a:xfrm>
            <a:off x="2000250" y="4714875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1500187" y="5429250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/>
          <p:nvPr/>
        </p:nvSpPr>
        <p:spPr>
          <a:xfrm>
            <a:off x="2357437" y="4643437"/>
            <a:ext cx="4419600" cy="508000"/>
          </a:xfrm>
          <a:prstGeom prst="roundRect">
            <a:avLst>
              <a:gd fmla="val 10800" name="adj"/>
            </a:avLst>
          </a:prstGeom>
          <a:solidFill>
            <a:srgbClr val="FF6600"/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>
            <a:off x="1993900" y="4705350"/>
            <a:ext cx="269875" cy="271462"/>
            <a:chOff x="1256" y="2964"/>
            <a:chExt cx="170" cy="171"/>
          </a:xfrm>
        </p:grpSpPr>
        <p:pic>
          <p:nvPicPr>
            <p:cNvPr id="432" name="Google Shape;432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6"/>
            <p:cNvSpPr txBox="1"/>
            <p:nvPr/>
          </p:nvSpPr>
          <p:spPr>
            <a:xfrm>
              <a:off x="1284" y="2994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6"/>
          <p:cNvSpPr/>
          <p:nvPr/>
        </p:nvSpPr>
        <p:spPr>
          <a:xfrm>
            <a:off x="1758950" y="5402262"/>
            <a:ext cx="4419600" cy="5080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435" name="Google Shape;435;p26"/>
          <p:cNvGrpSpPr/>
          <p:nvPr/>
        </p:nvGrpSpPr>
        <p:grpSpPr>
          <a:xfrm>
            <a:off x="1566862" y="5426075"/>
            <a:ext cx="265112" cy="265112"/>
            <a:chOff x="987" y="3418"/>
            <a:chExt cx="167" cy="167"/>
          </a:xfrm>
        </p:grpSpPr>
        <p:pic>
          <p:nvPicPr>
            <p:cNvPr id="436" name="Google Shape;43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7" y="3418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26"/>
            <p:cNvSpPr txBox="1"/>
            <p:nvPr/>
          </p:nvSpPr>
          <p:spPr>
            <a:xfrm>
              <a:off x="1014" y="3444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8" name="Google Shape;43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67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7"/>
          <p:cNvGrpSpPr/>
          <p:nvPr/>
        </p:nvGrpSpPr>
        <p:grpSpPr>
          <a:xfrm>
            <a:off x="11112" y="-74612"/>
            <a:ext cx="3225800" cy="771525"/>
            <a:chOff x="348" y="0"/>
            <a:chExt cx="2032" cy="486"/>
          </a:xfrm>
        </p:grpSpPr>
        <p:sp>
          <p:nvSpPr>
            <p:cNvPr id="446" name="Google Shape;446;p27"/>
            <p:cNvSpPr/>
            <p:nvPr/>
          </p:nvSpPr>
          <p:spPr>
            <a:xfrm rot="5400000">
              <a:off x="348" y="0"/>
              <a:ext cx="486" cy="486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7" name="Google Shape;447;p27"/>
            <p:cNvGrpSpPr/>
            <p:nvPr/>
          </p:nvGrpSpPr>
          <p:grpSpPr>
            <a:xfrm>
              <a:off x="523" y="34"/>
              <a:ext cx="318" cy="424"/>
              <a:chOff x="523" y="34"/>
              <a:chExt cx="318" cy="424"/>
            </a:xfrm>
          </p:grpSpPr>
          <p:pic>
            <p:nvPicPr>
              <p:cNvPr id="448" name="Google Shape;448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3" y="34"/>
                <a:ext cx="318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9" name="Google Shape;449;p27"/>
              <p:cNvSpPr txBox="1"/>
              <p:nvPr/>
            </p:nvSpPr>
            <p:spPr>
              <a:xfrm rot="5400000">
                <a:off x="532" y="4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27"/>
            <p:cNvGrpSpPr/>
            <p:nvPr/>
          </p:nvGrpSpPr>
          <p:grpSpPr>
            <a:xfrm>
              <a:off x="768" y="135"/>
              <a:ext cx="1612" cy="300"/>
              <a:chOff x="768" y="135"/>
              <a:chExt cx="1612" cy="300"/>
            </a:xfrm>
          </p:grpSpPr>
          <p:sp>
            <p:nvSpPr>
              <p:cNvPr id="451" name="Google Shape;451;p27"/>
              <p:cNvSpPr/>
              <p:nvPr/>
            </p:nvSpPr>
            <p:spPr>
              <a:xfrm>
                <a:off x="880" y="135"/>
                <a:ext cx="1500" cy="300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/>
                  <a:t>partie intelligente</a:t>
                </a:r>
                <a:endParaRPr/>
              </a:p>
            </p:txBody>
          </p:sp>
          <p:grpSp>
            <p:nvGrpSpPr>
              <p:cNvPr id="452" name="Google Shape;452;p27"/>
              <p:cNvGrpSpPr/>
              <p:nvPr/>
            </p:nvGrpSpPr>
            <p:grpSpPr>
              <a:xfrm>
                <a:off x="768" y="184"/>
                <a:ext cx="23" cy="14"/>
                <a:chOff x="768" y="184"/>
                <a:chExt cx="23" cy="14"/>
              </a:xfrm>
            </p:grpSpPr>
            <p:sp>
              <p:nvSpPr>
                <p:cNvPr id="453" name="Google Shape;453;p27"/>
                <p:cNvSpPr/>
                <p:nvPr/>
              </p:nvSpPr>
              <p:spPr>
                <a:xfrm>
                  <a:off x="768" y="18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27"/>
                <p:cNvSpPr/>
                <p:nvPr/>
              </p:nvSpPr>
              <p:spPr>
                <a:xfrm>
                  <a:off x="776" y="189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27"/>
                <p:cNvSpPr/>
                <p:nvPr/>
              </p:nvSpPr>
              <p:spPr>
                <a:xfrm>
                  <a:off x="783" y="19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27"/>
                <p:cNvSpPr/>
                <p:nvPr/>
              </p:nvSpPr>
              <p:spPr>
                <a:xfrm>
                  <a:off x="783" y="193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27"/>
                <p:cNvSpPr/>
                <p:nvPr/>
              </p:nvSpPr>
              <p:spPr>
                <a:xfrm>
                  <a:off x="791" y="198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58" name="Google Shape;458;p27"/>
          <p:cNvSpPr/>
          <p:nvPr/>
        </p:nvSpPr>
        <p:spPr>
          <a:xfrm>
            <a:off x="11100" y="621625"/>
            <a:ext cx="7713000" cy="6081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1-</a:t>
            </a: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Systeme</a:t>
            </a: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 de </a:t>
            </a: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recommandation</a:t>
            </a:r>
            <a:endParaRPr sz="300"/>
          </a:p>
        </p:txBody>
      </p:sp>
      <p:cxnSp>
        <p:nvCxnSpPr>
          <p:cNvPr id="459" name="Google Shape;459;p27"/>
          <p:cNvCxnSpPr/>
          <p:nvPr/>
        </p:nvCxnSpPr>
        <p:spPr>
          <a:xfrm>
            <a:off x="0" y="1285875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27"/>
          <p:cNvCxnSpPr/>
          <p:nvPr/>
        </p:nvCxnSpPr>
        <p:spPr>
          <a:xfrm>
            <a:off x="428625" y="1285875"/>
            <a:ext cx="1500" cy="5572200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61" name="Google Shape;4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850" y="68262"/>
            <a:ext cx="1423987" cy="121126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7"/>
          <p:cNvSpPr txBox="1"/>
          <p:nvPr/>
        </p:nvSpPr>
        <p:spPr>
          <a:xfrm>
            <a:off x="513775" y="1487575"/>
            <a:ext cx="84189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Les Systèmes de Recommandation identifient automatiquement les préférences des utilisateurs à travers leurs interactions avec le système, en se basant sur le feedback pour leur suggérer des recommandations en utilisant le filtrage d’information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Il existe trois principaux axes de recherche dans ce domaine: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rgbClr val="FF6600"/>
                </a:highlight>
              </a:rPr>
              <a:t>le filtrage collaboratif actif</a:t>
            </a:r>
            <a:endParaRPr sz="1800">
              <a:solidFill>
                <a:schemeClr val="lt1"/>
              </a:solidFill>
              <a:highlight>
                <a:srgbClr val="FF6600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/>
              <a:t>le filtrage collaboratif passif</a:t>
            </a:r>
            <a:endParaRPr sz="18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/>
              <a:t>le filtrage basé sur le contenu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8"/>
          <p:cNvGrpSpPr/>
          <p:nvPr/>
        </p:nvGrpSpPr>
        <p:grpSpPr>
          <a:xfrm>
            <a:off x="11112" y="-74612"/>
            <a:ext cx="3225800" cy="771525"/>
            <a:chOff x="348" y="0"/>
            <a:chExt cx="2032" cy="486"/>
          </a:xfrm>
        </p:grpSpPr>
        <p:sp>
          <p:nvSpPr>
            <p:cNvPr id="470" name="Google Shape;470;p28"/>
            <p:cNvSpPr/>
            <p:nvPr/>
          </p:nvSpPr>
          <p:spPr>
            <a:xfrm rot="5400000">
              <a:off x="348" y="0"/>
              <a:ext cx="486" cy="486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28"/>
            <p:cNvGrpSpPr/>
            <p:nvPr/>
          </p:nvGrpSpPr>
          <p:grpSpPr>
            <a:xfrm>
              <a:off x="523" y="34"/>
              <a:ext cx="318" cy="424"/>
              <a:chOff x="523" y="34"/>
              <a:chExt cx="318" cy="424"/>
            </a:xfrm>
          </p:grpSpPr>
          <p:pic>
            <p:nvPicPr>
              <p:cNvPr id="472" name="Google Shape;472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3" y="34"/>
                <a:ext cx="318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28"/>
              <p:cNvSpPr txBox="1"/>
              <p:nvPr/>
            </p:nvSpPr>
            <p:spPr>
              <a:xfrm rot="5400000">
                <a:off x="532" y="4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768" y="135"/>
              <a:ext cx="1612" cy="300"/>
              <a:chOff x="768" y="135"/>
              <a:chExt cx="1612" cy="300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880" y="135"/>
                <a:ext cx="1500" cy="300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/>
                  <a:t>partie intelligente</a:t>
                </a:r>
                <a:endParaRPr/>
              </a:p>
            </p:txBody>
          </p:sp>
          <p:grpSp>
            <p:nvGrpSpPr>
              <p:cNvPr id="476" name="Google Shape;476;p28"/>
              <p:cNvGrpSpPr/>
              <p:nvPr/>
            </p:nvGrpSpPr>
            <p:grpSpPr>
              <a:xfrm>
                <a:off x="768" y="184"/>
                <a:ext cx="23" cy="14"/>
                <a:chOff x="768" y="184"/>
                <a:chExt cx="23" cy="14"/>
              </a:xfrm>
            </p:grpSpPr>
            <p:sp>
              <p:nvSpPr>
                <p:cNvPr id="477" name="Google Shape;477;p28"/>
                <p:cNvSpPr/>
                <p:nvPr/>
              </p:nvSpPr>
              <p:spPr>
                <a:xfrm>
                  <a:off x="768" y="18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28"/>
                <p:cNvSpPr/>
                <p:nvPr/>
              </p:nvSpPr>
              <p:spPr>
                <a:xfrm>
                  <a:off x="776" y="189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28"/>
                <p:cNvSpPr/>
                <p:nvPr/>
              </p:nvSpPr>
              <p:spPr>
                <a:xfrm>
                  <a:off x="783" y="19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28"/>
                <p:cNvSpPr/>
                <p:nvPr/>
              </p:nvSpPr>
              <p:spPr>
                <a:xfrm>
                  <a:off x="783" y="193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8"/>
                <p:cNvSpPr/>
                <p:nvPr/>
              </p:nvSpPr>
              <p:spPr>
                <a:xfrm>
                  <a:off x="791" y="198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2" name="Google Shape;482;p28"/>
          <p:cNvSpPr/>
          <p:nvPr/>
        </p:nvSpPr>
        <p:spPr>
          <a:xfrm>
            <a:off x="11100" y="621625"/>
            <a:ext cx="7713000" cy="6081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1-Systeme de recommandation</a:t>
            </a:r>
            <a:endParaRPr sz="300"/>
          </a:p>
        </p:txBody>
      </p:sp>
      <p:cxnSp>
        <p:nvCxnSpPr>
          <p:cNvPr id="483" name="Google Shape;483;p28"/>
          <p:cNvCxnSpPr/>
          <p:nvPr/>
        </p:nvCxnSpPr>
        <p:spPr>
          <a:xfrm>
            <a:off x="0" y="1285875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4" name="Google Shape;484;p28"/>
          <p:cNvCxnSpPr/>
          <p:nvPr/>
        </p:nvCxnSpPr>
        <p:spPr>
          <a:xfrm>
            <a:off x="428625" y="1285875"/>
            <a:ext cx="1500" cy="5572200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850" y="68262"/>
            <a:ext cx="1423987" cy="121126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8"/>
          <p:cNvSpPr txBox="1"/>
          <p:nvPr/>
        </p:nvSpPr>
        <p:spPr>
          <a:xfrm>
            <a:off x="513775" y="1487575"/>
            <a:ext cx="84189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487" name="Google Shape;4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75" y="1531725"/>
            <a:ext cx="3438550" cy="51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487575"/>
            <a:ext cx="3784975" cy="530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9"/>
          <p:cNvGrpSpPr/>
          <p:nvPr/>
        </p:nvGrpSpPr>
        <p:grpSpPr>
          <a:xfrm>
            <a:off x="11112" y="-74612"/>
            <a:ext cx="3225800" cy="771525"/>
            <a:chOff x="348" y="0"/>
            <a:chExt cx="2032" cy="486"/>
          </a:xfrm>
        </p:grpSpPr>
        <p:sp>
          <p:nvSpPr>
            <p:cNvPr id="496" name="Google Shape;496;p29"/>
            <p:cNvSpPr/>
            <p:nvPr/>
          </p:nvSpPr>
          <p:spPr>
            <a:xfrm rot="5400000">
              <a:off x="348" y="0"/>
              <a:ext cx="486" cy="486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7" name="Google Shape;497;p29"/>
            <p:cNvGrpSpPr/>
            <p:nvPr/>
          </p:nvGrpSpPr>
          <p:grpSpPr>
            <a:xfrm>
              <a:off x="523" y="34"/>
              <a:ext cx="318" cy="424"/>
              <a:chOff x="523" y="34"/>
              <a:chExt cx="318" cy="424"/>
            </a:xfrm>
          </p:grpSpPr>
          <p:pic>
            <p:nvPicPr>
              <p:cNvPr id="498" name="Google Shape;498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3" y="34"/>
                <a:ext cx="318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29"/>
              <p:cNvSpPr txBox="1"/>
              <p:nvPr/>
            </p:nvSpPr>
            <p:spPr>
              <a:xfrm rot="5400000">
                <a:off x="532" y="4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0" name="Google Shape;500;p29"/>
            <p:cNvGrpSpPr/>
            <p:nvPr/>
          </p:nvGrpSpPr>
          <p:grpSpPr>
            <a:xfrm>
              <a:off x="768" y="135"/>
              <a:ext cx="1612" cy="300"/>
              <a:chOff x="768" y="135"/>
              <a:chExt cx="1612" cy="300"/>
            </a:xfrm>
          </p:grpSpPr>
          <p:sp>
            <p:nvSpPr>
              <p:cNvPr id="501" name="Google Shape;501;p29"/>
              <p:cNvSpPr/>
              <p:nvPr/>
            </p:nvSpPr>
            <p:spPr>
              <a:xfrm>
                <a:off x="880" y="135"/>
                <a:ext cx="1500" cy="300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/>
                  <a:t>partie intelligente</a:t>
                </a:r>
                <a:endParaRPr/>
              </a:p>
            </p:txBody>
          </p:sp>
          <p:grpSp>
            <p:nvGrpSpPr>
              <p:cNvPr id="502" name="Google Shape;502;p29"/>
              <p:cNvGrpSpPr/>
              <p:nvPr/>
            </p:nvGrpSpPr>
            <p:grpSpPr>
              <a:xfrm>
                <a:off x="768" y="184"/>
                <a:ext cx="23" cy="14"/>
                <a:chOff x="768" y="184"/>
                <a:chExt cx="23" cy="14"/>
              </a:xfrm>
            </p:grpSpPr>
            <p:sp>
              <p:nvSpPr>
                <p:cNvPr id="503" name="Google Shape;503;p29"/>
                <p:cNvSpPr/>
                <p:nvPr/>
              </p:nvSpPr>
              <p:spPr>
                <a:xfrm>
                  <a:off x="768" y="18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29"/>
                <p:cNvSpPr/>
                <p:nvPr/>
              </p:nvSpPr>
              <p:spPr>
                <a:xfrm>
                  <a:off x="776" y="189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29"/>
                <p:cNvSpPr/>
                <p:nvPr/>
              </p:nvSpPr>
              <p:spPr>
                <a:xfrm>
                  <a:off x="783" y="194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9"/>
                <p:cNvSpPr/>
                <p:nvPr/>
              </p:nvSpPr>
              <p:spPr>
                <a:xfrm>
                  <a:off x="783" y="193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29"/>
                <p:cNvSpPr/>
                <p:nvPr/>
              </p:nvSpPr>
              <p:spPr>
                <a:xfrm>
                  <a:off x="791" y="198"/>
                  <a:ext cx="0" cy="0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08" name="Google Shape;508;p29"/>
          <p:cNvSpPr/>
          <p:nvPr/>
        </p:nvSpPr>
        <p:spPr>
          <a:xfrm>
            <a:off x="11100" y="621625"/>
            <a:ext cx="7713000" cy="6081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r>
              <a:rPr b="1" lang="en-US" sz="49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-intelligence artificielle</a:t>
            </a:r>
            <a:endParaRPr sz="300"/>
          </a:p>
        </p:txBody>
      </p:sp>
      <p:cxnSp>
        <p:nvCxnSpPr>
          <p:cNvPr id="509" name="Google Shape;509;p29"/>
          <p:cNvCxnSpPr/>
          <p:nvPr/>
        </p:nvCxnSpPr>
        <p:spPr>
          <a:xfrm>
            <a:off x="0" y="1285875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29"/>
          <p:cNvCxnSpPr/>
          <p:nvPr/>
        </p:nvCxnSpPr>
        <p:spPr>
          <a:xfrm>
            <a:off x="428625" y="1285875"/>
            <a:ext cx="1500" cy="5572200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11" name="Google Shape;5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850" y="68262"/>
            <a:ext cx="1423987" cy="121126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9"/>
          <p:cNvSpPr txBox="1"/>
          <p:nvPr/>
        </p:nvSpPr>
        <p:spPr>
          <a:xfrm>
            <a:off x="513775" y="1487575"/>
            <a:ext cx="84189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highlight>
                  <a:srgbClr val="FF6600"/>
                </a:highlight>
              </a:rPr>
              <a:t>Algorithme A*:</a:t>
            </a:r>
            <a:endParaRPr sz="2000">
              <a:highlight>
                <a:srgbClr val="FF6600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L'algorithme A* est un algorithme de recherche de chemin dans un</a:t>
            </a:r>
            <a:r>
              <a:rPr lang="en-US" sz="1800">
                <a:uFill>
                  <a:noFill/>
                </a:uFill>
                <a:hlinkClick r:id="rId5"/>
              </a:rPr>
              <a:t> graphe</a:t>
            </a:r>
            <a:r>
              <a:rPr lang="en-US" sz="1800"/>
              <a:t> entre un</a:t>
            </a:r>
            <a:r>
              <a:rPr lang="en-US" sz="1800">
                <a:uFill>
                  <a:noFill/>
                </a:uFill>
                <a:hlinkClick r:id="rId6"/>
              </a:rPr>
              <a:t> nœud</a:t>
            </a:r>
            <a:r>
              <a:rPr lang="en-US" sz="1800"/>
              <a:t> initial et un nœud final. 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513" name="Google Shape;51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725" y="2646700"/>
            <a:ext cx="7917575" cy="41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521" name="Google Shape;521;p30"/>
          <p:cNvGrpSpPr/>
          <p:nvPr/>
        </p:nvGrpSpPr>
        <p:grpSpPr>
          <a:xfrm>
            <a:off x="-2460625" y="1676400"/>
            <a:ext cx="4800600" cy="4800600"/>
            <a:chOff x="-1550" y="1056"/>
            <a:chExt cx="3024" cy="3024"/>
          </a:xfrm>
        </p:grpSpPr>
        <p:sp>
          <p:nvSpPr>
            <p:cNvPr id="522" name="Google Shape;522;p30"/>
            <p:cNvSpPr/>
            <p:nvPr/>
          </p:nvSpPr>
          <p:spPr>
            <a:xfrm rot="5400000">
              <a:off x="-1550" y="1056"/>
              <a:ext cx="3024" cy="3024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 flipH="1" rot="5400000">
              <a:off x="-1296" y="1341"/>
              <a:ext cx="2538" cy="2484"/>
            </a:xfrm>
            <a:custGeom>
              <a:rect b="b" l="l" r="r" t="t"/>
              <a:pathLst>
                <a:path extrusionOk="0" h="21600" w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FFC000">
                <a:alpha val="35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4" name="Google Shape;524;p30"/>
          <p:cNvCxnSpPr/>
          <p:nvPr/>
        </p:nvCxnSpPr>
        <p:spPr>
          <a:xfrm>
            <a:off x="0" y="1071562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5" name="Google Shape;525;p30"/>
          <p:cNvSpPr/>
          <p:nvPr/>
        </p:nvSpPr>
        <p:spPr>
          <a:xfrm>
            <a:off x="1689462" y="2027250"/>
            <a:ext cx="4419600" cy="507900"/>
          </a:xfrm>
          <a:prstGeom prst="roundRect">
            <a:avLst>
              <a:gd fmla="val 10800" name="adj"/>
            </a:avLst>
          </a:prstGeom>
          <a:solidFill>
            <a:srgbClr val="EEECE1">
              <a:alpha val="0"/>
            </a:srgbClr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1352862" y="2119162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30"/>
          <p:cNvGrpSpPr/>
          <p:nvPr/>
        </p:nvGrpSpPr>
        <p:grpSpPr>
          <a:xfrm>
            <a:off x="1388612" y="2120712"/>
            <a:ext cx="265080" cy="271462"/>
            <a:chOff x="1229" y="1897"/>
            <a:chExt cx="167" cy="171"/>
          </a:xfrm>
        </p:grpSpPr>
        <p:pic>
          <p:nvPicPr>
            <p:cNvPr id="528" name="Google Shape;52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9" y="1897"/>
              <a:ext cx="167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p30"/>
            <p:cNvSpPr txBox="1"/>
            <p:nvPr/>
          </p:nvSpPr>
          <p:spPr>
            <a:xfrm>
              <a:off x="1256" y="192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0"/>
          <p:cNvSpPr/>
          <p:nvPr/>
        </p:nvSpPr>
        <p:spPr>
          <a:xfrm>
            <a:off x="2272612" y="2930500"/>
            <a:ext cx="4419600" cy="507900"/>
          </a:xfrm>
          <a:prstGeom prst="roundRect">
            <a:avLst>
              <a:gd fmla="val 10800" name="adj"/>
            </a:avLst>
          </a:prstGeom>
          <a:solidFill>
            <a:srgbClr val="EEECE1">
              <a:alpha val="0"/>
            </a:srgbClr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Analyse et conception</a:t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1915425" y="3073375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30"/>
          <p:cNvGrpSpPr/>
          <p:nvPr/>
        </p:nvGrpSpPr>
        <p:grpSpPr>
          <a:xfrm>
            <a:off x="1912250" y="3068612"/>
            <a:ext cx="265080" cy="265080"/>
            <a:chOff x="1348" y="2427"/>
            <a:chExt cx="167" cy="167"/>
          </a:xfrm>
        </p:grpSpPr>
        <p:pic>
          <p:nvPicPr>
            <p:cNvPr id="533" name="Google Shape;53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8" y="2427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4" name="Google Shape;534;p30"/>
            <p:cNvSpPr txBox="1"/>
            <p:nvPr/>
          </p:nvSpPr>
          <p:spPr>
            <a:xfrm>
              <a:off x="1374" y="245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30"/>
          <p:cNvSpPr/>
          <p:nvPr/>
        </p:nvSpPr>
        <p:spPr>
          <a:xfrm>
            <a:off x="2000250" y="4714875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1500187" y="5429250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34925"/>
            <a:ext cx="1195387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/>
          <p:nvPr/>
        </p:nvSpPr>
        <p:spPr>
          <a:xfrm>
            <a:off x="2357437" y="4643437"/>
            <a:ext cx="4419600" cy="507900"/>
          </a:xfrm>
          <a:prstGeom prst="roundRect">
            <a:avLst>
              <a:gd fmla="val 10800" name="adj"/>
            </a:avLst>
          </a:prstGeom>
          <a:solidFill>
            <a:srgbClr val="FF6600"/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/>
          </a:p>
        </p:txBody>
      </p:sp>
      <p:grpSp>
        <p:nvGrpSpPr>
          <p:cNvPr id="539" name="Google Shape;539;p30"/>
          <p:cNvGrpSpPr/>
          <p:nvPr/>
        </p:nvGrpSpPr>
        <p:grpSpPr>
          <a:xfrm>
            <a:off x="1993900" y="4705350"/>
            <a:ext cx="269855" cy="271462"/>
            <a:chOff x="1256" y="2964"/>
            <a:chExt cx="170" cy="171"/>
          </a:xfrm>
        </p:grpSpPr>
        <p:pic>
          <p:nvPicPr>
            <p:cNvPr id="540" name="Google Shape;540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30"/>
            <p:cNvSpPr txBox="1"/>
            <p:nvPr/>
          </p:nvSpPr>
          <p:spPr>
            <a:xfrm>
              <a:off x="1284" y="299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30"/>
          <p:cNvSpPr/>
          <p:nvPr/>
        </p:nvSpPr>
        <p:spPr>
          <a:xfrm>
            <a:off x="1758950" y="5402262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543" name="Google Shape;543;p30"/>
          <p:cNvGrpSpPr/>
          <p:nvPr/>
        </p:nvGrpSpPr>
        <p:grpSpPr>
          <a:xfrm>
            <a:off x="1566862" y="5426075"/>
            <a:ext cx="265080" cy="265080"/>
            <a:chOff x="987" y="3418"/>
            <a:chExt cx="167" cy="167"/>
          </a:xfrm>
        </p:grpSpPr>
        <p:pic>
          <p:nvPicPr>
            <p:cNvPr id="544" name="Google Shape;544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7" y="3418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30"/>
            <p:cNvSpPr txBox="1"/>
            <p:nvPr/>
          </p:nvSpPr>
          <p:spPr>
            <a:xfrm>
              <a:off x="1014" y="344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30"/>
          <p:cNvSpPr/>
          <p:nvPr/>
        </p:nvSpPr>
        <p:spPr>
          <a:xfrm>
            <a:off x="2097188" y="3858413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2454374" y="3786975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0F0"/>
                </a:solidFill>
              </a:rPr>
              <a:t>Partie Intélegente</a:t>
            </a:r>
            <a:endParaRPr/>
          </a:p>
        </p:txBody>
      </p:sp>
      <p:grpSp>
        <p:nvGrpSpPr>
          <p:cNvPr id="548" name="Google Shape;548;p30"/>
          <p:cNvGrpSpPr/>
          <p:nvPr/>
        </p:nvGrpSpPr>
        <p:grpSpPr>
          <a:xfrm>
            <a:off x="2090838" y="3848888"/>
            <a:ext cx="269855" cy="271462"/>
            <a:chOff x="1256" y="2964"/>
            <a:chExt cx="170" cy="171"/>
          </a:xfrm>
        </p:grpSpPr>
        <p:pic>
          <p:nvPicPr>
            <p:cNvPr id="549" name="Google Shape;549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p30"/>
            <p:cNvSpPr txBox="1"/>
            <p:nvPr/>
          </p:nvSpPr>
          <p:spPr>
            <a:xfrm>
              <a:off x="1284" y="299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558" name="Google Shape;558;p31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60" name="Google Shape;560;p31"/>
          <p:cNvGrpSpPr/>
          <p:nvPr/>
        </p:nvGrpSpPr>
        <p:grpSpPr>
          <a:xfrm>
            <a:off x="573088" y="0"/>
            <a:ext cx="3389312" cy="782637"/>
            <a:chOff x="361" y="0"/>
            <a:chExt cx="2135" cy="493"/>
          </a:xfrm>
        </p:grpSpPr>
        <p:sp>
          <p:nvSpPr>
            <p:cNvPr id="561" name="Google Shape;561;p31"/>
            <p:cNvSpPr/>
            <p:nvPr/>
          </p:nvSpPr>
          <p:spPr>
            <a:xfrm rot="5400000">
              <a:off x="351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31"/>
            <p:cNvGrpSpPr/>
            <p:nvPr/>
          </p:nvGrpSpPr>
          <p:grpSpPr>
            <a:xfrm>
              <a:off x="523" y="34"/>
              <a:ext cx="318" cy="424"/>
              <a:chOff x="523" y="34"/>
              <a:chExt cx="318" cy="424"/>
            </a:xfrm>
          </p:grpSpPr>
          <p:pic>
            <p:nvPicPr>
              <p:cNvPr id="563" name="Google Shape;563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3" y="34"/>
                <a:ext cx="318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4" name="Google Shape;564;p31"/>
              <p:cNvSpPr txBox="1"/>
              <p:nvPr/>
            </p:nvSpPr>
            <p:spPr>
              <a:xfrm rot="5400000">
                <a:off x="523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31"/>
            <p:cNvGrpSpPr/>
            <p:nvPr/>
          </p:nvGrpSpPr>
          <p:grpSpPr>
            <a:xfrm>
              <a:off x="768" y="135"/>
              <a:ext cx="1728" cy="192"/>
              <a:chOff x="768" y="135"/>
              <a:chExt cx="1728" cy="192"/>
            </a:xfrm>
          </p:grpSpPr>
          <p:sp>
            <p:nvSpPr>
              <p:cNvPr id="566" name="Google Shape;566;p31"/>
              <p:cNvSpPr/>
              <p:nvPr/>
            </p:nvSpPr>
            <p:spPr>
              <a:xfrm>
                <a:off x="880" y="135"/>
                <a:ext cx="1616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Réalisation</a:t>
                </a:r>
                <a:endParaRPr/>
              </a:p>
            </p:txBody>
          </p:sp>
          <p:grpSp>
            <p:nvGrpSpPr>
              <p:cNvPr id="567" name="Google Shape;567;p31"/>
              <p:cNvGrpSpPr/>
              <p:nvPr/>
            </p:nvGrpSpPr>
            <p:grpSpPr>
              <a:xfrm>
                <a:off x="768" y="184"/>
                <a:ext cx="137" cy="87"/>
                <a:chOff x="768" y="184"/>
                <a:chExt cx="137" cy="87"/>
              </a:xfrm>
            </p:grpSpPr>
            <p:sp>
              <p:nvSpPr>
                <p:cNvPr id="568" name="Google Shape;568;p31"/>
                <p:cNvSpPr/>
                <p:nvPr/>
              </p:nvSpPr>
              <p:spPr>
                <a:xfrm>
                  <a:off x="768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776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783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783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791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573" name="Google Shape;5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7937" y="52387"/>
            <a:ext cx="1387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/>
          <p:nvPr/>
        </p:nvSpPr>
        <p:spPr>
          <a:xfrm>
            <a:off x="352850" y="594825"/>
            <a:ext cx="7246500" cy="6069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i="0" lang="en-US" sz="41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   Les technologies déployées</a:t>
            </a:r>
            <a:endParaRPr sz="100"/>
          </a:p>
        </p:txBody>
      </p:sp>
      <p:pic>
        <p:nvPicPr>
          <p:cNvPr id="575" name="Google Shape;5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00" y="1509475"/>
            <a:ext cx="2439200" cy="17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250" y="1439850"/>
            <a:ext cx="3450750" cy="1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2100" y="3143250"/>
            <a:ext cx="32532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438" y="5708925"/>
            <a:ext cx="4816150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76825" y="4960850"/>
            <a:ext cx="3549276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32"/>
          <p:cNvCxnSpPr/>
          <p:nvPr/>
        </p:nvCxnSpPr>
        <p:spPr>
          <a:xfrm>
            <a:off x="1285875" y="1357312"/>
            <a:ext cx="7643812" cy="1587"/>
          </a:xfrm>
          <a:prstGeom prst="straightConnector1">
            <a:avLst/>
          </a:prstGeom>
          <a:noFill/>
          <a:ln cap="flat" cmpd="sng" w="28425">
            <a:solidFill>
              <a:srgbClr val="E46C0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6" name="Google Shape;586;p32"/>
          <p:cNvCxnSpPr/>
          <p:nvPr/>
        </p:nvCxnSpPr>
        <p:spPr>
          <a:xfrm flipH="1">
            <a:off x="852487" y="1428750"/>
            <a:ext cx="7937" cy="5286375"/>
          </a:xfrm>
          <a:prstGeom prst="straightConnector1">
            <a:avLst/>
          </a:prstGeom>
          <a:noFill/>
          <a:ln cap="flat" cmpd="sng" w="284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7" name="Google Shape;587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88" name="Google Shape;5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57312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2"/>
          <p:cNvSpPr txBox="1"/>
          <p:nvPr/>
        </p:nvSpPr>
        <p:spPr>
          <a:xfrm>
            <a:off x="1214437" y="2928937"/>
            <a:ext cx="7429500" cy="230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CONCLUSION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2427288" y="1676400"/>
            <a:ext cx="4767262" cy="4821237"/>
            <a:chOff x="-1529" y="1056"/>
            <a:chExt cx="3003" cy="3037"/>
          </a:xfrm>
        </p:grpSpPr>
        <p:sp>
          <p:nvSpPr>
            <p:cNvPr id="103" name="Google Shape;103;p15"/>
            <p:cNvSpPr/>
            <p:nvPr/>
          </p:nvSpPr>
          <p:spPr>
            <a:xfrm rot="5400000">
              <a:off x="-1546" y="1073"/>
              <a:ext cx="3037" cy="300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flipH="1" rot="5400000">
              <a:off x="-1290" y="1347"/>
              <a:ext cx="2538" cy="2473"/>
            </a:xfrm>
            <a:custGeom>
              <a:rect b="b" l="l" r="r" t="t"/>
              <a:pathLst>
                <a:path extrusionOk="0" h="21600" w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FFC000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" name="Google Shape;105;p15"/>
          <p:cNvCxnSpPr/>
          <p:nvPr/>
        </p:nvCxnSpPr>
        <p:spPr>
          <a:xfrm>
            <a:off x="0" y="1071562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3103562" y="133350"/>
            <a:ext cx="292735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Plan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214562" y="2921000"/>
            <a:ext cx="4419600" cy="508000"/>
          </a:xfrm>
          <a:prstGeom prst="roundRect">
            <a:avLst>
              <a:gd fmla="val 10800" name="adj"/>
            </a:avLst>
          </a:prstGeom>
          <a:solidFill>
            <a:srgbClr val="EEECE1">
              <a:alpha val="0"/>
            </a:srgbClr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928812" y="2992437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1951037" y="3011487"/>
            <a:ext cx="265112" cy="271462"/>
            <a:chOff x="1229" y="1897"/>
            <a:chExt cx="167" cy="171"/>
          </a:xfrm>
        </p:grpSpPr>
        <p:pic>
          <p:nvPicPr>
            <p:cNvPr id="110" name="Google Shape;11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9" y="1897"/>
              <a:ext cx="167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5"/>
            <p:cNvSpPr txBox="1"/>
            <p:nvPr/>
          </p:nvSpPr>
          <p:spPr>
            <a:xfrm>
              <a:off x="1256" y="1926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2500312" y="3714750"/>
            <a:ext cx="4419600" cy="508000"/>
          </a:xfrm>
          <a:prstGeom prst="roundRect">
            <a:avLst>
              <a:gd fmla="val 10800" name="adj"/>
            </a:avLst>
          </a:prstGeom>
          <a:solidFill>
            <a:srgbClr val="FFFFFF"/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Analyse et conception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143125" y="3857625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2139950" y="3852862"/>
            <a:ext cx="265112" cy="265112"/>
            <a:chOff x="1348" y="2427"/>
            <a:chExt cx="167" cy="167"/>
          </a:xfrm>
        </p:grpSpPr>
        <p:pic>
          <p:nvPicPr>
            <p:cNvPr id="115" name="Google Shape;11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8" y="2427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5"/>
            <p:cNvSpPr txBox="1"/>
            <p:nvPr/>
          </p:nvSpPr>
          <p:spPr>
            <a:xfrm>
              <a:off x="1374" y="2454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2000250" y="4714875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500187" y="5429250"/>
            <a:ext cx="336550" cy="33655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8600" y="0"/>
            <a:ext cx="1260475" cy="1071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2357437" y="4643437"/>
            <a:ext cx="4419600" cy="5080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993900" y="4705350"/>
            <a:ext cx="269875" cy="271462"/>
            <a:chOff x="1256" y="2964"/>
            <a:chExt cx="170" cy="171"/>
          </a:xfrm>
        </p:grpSpPr>
        <p:pic>
          <p:nvPicPr>
            <p:cNvPr id="122" name="Google Shape;122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 txBox="1"/>
            <p:nvPr/>
          </p:nvSpPr>
          <p:spPr>
            <a:xfrm>
              <a:off x="1284" y="2994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5"/>
          <p:cNvSpPr/>
          <p:nvPr/>
        </p:nvSpPr>
        <p:spPr>
          <a:xfrm>
            <a:off x="1758950" y="5402262"/>
            <a:ext cx="4419600" cy="5080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1566862" y="5426075"/>
            <a:ext cx="265112" cy="265112"/>
            <a:chOff x="987" y="3418"/>
            <a:chExt cx="167" cy="167"/>
          </a:xfrm>
        </p:grpSpPr>
        <p:pic>
          <p:nvPicPr>
            <p:cNvPr id="126" name="Google Shape;12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7" y="3418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5"/>
            <p:cNvSpPr txBox="1"/>
            <p:nvPr/>
          </p:nvSpPr>
          <p:spPr>
            <a:xfrm>
              <a:off x="1014" y="3444"/>
              <a:ext cx="113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" name="Google Shape;12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0" cy="68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33"/>
          <p:cNvCxnSpPr/>
          <p:nvPr/>
        </p:nvCxnSpPr>
        <p:spPr>
          <a:xfrm>
            <a:off x="1285875" y="1357312"/>
            <a:ext cx="7643812" cy="1587"/>
          </a:xfrm>
          <a:prstGeom prst="straightConnector1">
            <a:avLst/>
          </a:prstGeom>
          <a:noFill/>
          <a:ln cap="flat" cmpd="sng" w="28425">
            <a:solidFill>
              <a:srgbClr val="E46C0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6" name="Google Shape;596;p33"/>
          <p:cNvCxnSpPr/>
          <p:nvPr/>
        </p:nvCxnSpPr>
        <p:spPr>
          <a:xfrm flipH="1">
            <a:off x="852487" y="1428750"/>
            <a:ext cx="7937" cy="5286375"/>
          </a:xfrm>
          <a:prstGeom prst="straightConnector1">
            <a:avLst/>
          </a:prstGeom>
          <a:noFill/>
          <a:ln cap="flat" cmpd="sng" w="284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7" name="Google Shape;597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98" name="Google Shape;5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57312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3"/>
          <p:cNvSpPr txBox="1"/>
          <p:nvPr/>
        </p:nvSpPr>
        <p:spPr>
          <a:xfrm>
            <a:off x="1214437" y="2928937"/>
            <a:ext cx="7429500" cy="230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Merci de votre attention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2928937" y="6357937"/>
            <a:ext cx="35004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Année Universitaire : 2020/2021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-2460625" y="1676400"/>
            <a:ext cx="4800600" cy="4800600"/>
            <a:chOff x="-1550" y="1056"/>
            <a:chExt cx="3024" cy="3024"/>
          </a:xfrm>
        </p:grpSpPr>
        <p:sp>
          <p:nvSpPr>
            <p:cNvPr id="137" name="Google Shape;137;p16"/>
            <p:cNvSpPr/>
            <p:nvPr/>
          </p:nvSpPr>
          <p:spPr>
            <a:xfrm rot="5400000">
              <a:off x="-1550" y="1056"/>
              <a:ext cx="3024" cy="3024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flipH="1" rot="5400000">
              <a:off x="-1296" y="1341"/>
              <a:ext cx="2538" cy="2484"/>
            </a:xfrm>
            <a:custGeom>
              <a:rect b="b" l="l" r="r" t="t"/>
              <a:pathLst>
                <a:path extrusionOk="0" h="21600" w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FFC000">
                <a:alpha val="35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Google Shape;139;p16"/>
          <p:cNvCxnSpPr/>
          <p:nvPr/>
        </p:nvCxnSpPr>
        <p:spPr>
          <a:xfrm>
            <a:off x="0" y="1071562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" name="Google Shape;140;p16"/>
          <p:cNvSpPr/>
          <p:nvPr/>
        </p:nvSpPr>
        <p:spPr>
          <a:xfrm>
            <a:off x="1689462" y="2027250"/>
            <a:ext cx="4419600" cy="507900"/>
          </a:xfrm>
          <a:prstGeom prst="roundRect">
            <a:avLst>
              <a:gd fmla="val 10800" name="adj"/>
            </a:avLst>
          </a:prstGeom>
          <a:solidFill>
            <a:srgbClr val="FF6600"/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352862" y="2119162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388612" y="2120712"/>
            <a:ext cx="265080" cy="271462"/>
            <a:chOff x="1229" y="1897"/>
            <a:chExt cx="167" cy="171"/>
          </a:xfrm>
        </p:grpSpPr>
        <p:pic>
          <p:nvPicPr>
            <p:cNvPr id="143" name="Google Shape;14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9" y="1897"/>
              <a:ext cx="167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6"/>
            <p:cNvSpPr txBox="1"/>
            <p:nvPr/>
          </p:nvSpPr>
          <p:spPr>
            <a:xfrm>
              <a:off x="1256" y="192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2272612" y="2930500"/>
            <a:ext cx="4419600" cy="507900"/>
          </a:xfrm>
          <a:prstGeom prst="roundRect">
            <a:avLst>
              <a:gd fmla="val 10800" name="adj"/>
            </a:avLst>
          </a:prstGeom>
          <a:solidFill>
            <a:srgbClr val="EEECE1">
              <a:alpha val="0"/>
            </a:srgbClr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Analyse et conception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915425" y="3073375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1912250" y="3068612"/>
            <a:ext cx="265080" cy="265080"/>
            <a:chOff x="1348" y="2427"/>
            <a:chExt cx="167" cy="167"/>
          </a:xfrm>
        </p:grpSpPr>
        <p:pic>
          <p:nvPicPr>
            <p:cNvPr id="148" name="Google Shape;14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8" y="2427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6"/>
            <p:cNvSpPr txBox="1"/>
            <p:nvPr/>
          </p:nvSpPr>
          <p:spPr>
            <a:xfrm>
              <a:off x="1374" y="245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2000250" y="4714875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500187" y="5429250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34925"/>
            <a:ext cx="1195387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2357437" y="4643437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1993900" y="4705350"/>
            <a:ext cx="269855" cy="271462"/>
            <a:chOff x="1256" y="2964"/>
            <a:chExt cx="170" cy="171"/>
          </a:xfrm>
        </p:grpSpPr>
        <p:pic>
          <p:nvPicPr>
            <p:cNvPr id="155" name="Google Shape;155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6"/>
            <p:cNvSpPr txBox="1"/>
            <p:nvPr/>
          </p:nvSpPr>
          <p:spPr>
            <a:xfrm>
              <a:off x="1284" y="299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1758950" y="5402262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1566862" y="5426075"/>
            <a:ext cx="265080" cy="265080"/>
            <a:chOff x="987" y="3418"/>
            <a:chExt cx="167" cy="167"/>
          </a:xfrm>
        </p:grpSpPr>
        <p:pic>
          <p:nvPicPr>
            <p:cNvPr id="159" name="Google Shape;15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7" y="3418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6"/>
            <p:cNvSpPr txBox="1"/>
            <p:nvPr/>
          </p:nvSpPr>
          <p:spPr>
            <a:xfrm>
              <a:off x="1014" y="344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6"/>
          <p:cNvSpPr/>
          <p:nvPr/>
        </p:nvSpPr>
        <p:spPr>
          <a:xfrm>
            <a:off x="2097188" y="3858413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2454374" y="3786975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0F0"/>
                </a:solidFill>
              </a:rPr>
              <a:t>Partie Intelligente</a:t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2090838" y="3848888"/>
            <a:ext cx="269855" cy="271462"/>
            <a:chOff x="1256" y="2964"/>
            <a:chExt cx="170" cy="171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6"/>
            <p:cNvSpPr txBox="1"/>
            <p:nvPr/>
          </p:nvSpPr>
          <p:spPr>
            <a:xfrm>
              <a:off x="1284" y="299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7"/>
          <p:cNvGrpSpPr/>
          <p:nvPr/>
        </p:nvGrpSpPr>
        <p:grpSpPr>
          <a:xfrm>
            <a:off x="31749" y="-74612"/>
            <a:ext cx="3389312" cy="782637"/>
            <a:chOff x="361" y="0"/>
            <a:chExt cx="2135" cy="493"/>
          </a:xfrm>
        </p:grpSpPr>
        <p:sp>
          <p:nvSpPr>
            <p:cNvPr id="173" name="Google Shape;173;p17"/>
            <p:cNvSpPr/>
            <p:nvPr/>
          </p:nvSpPr>
          <p:spPr>
            <a:xfrm rot="5400000">
              <a:off x="351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7"/>
            <p:cNvGrpSpPr/>
            <p:nvPr/>
          </p:nvGrpSpPr>
          <p:grpSpPr>
            <a:xfrm>
              <a:off x="523" y="34"/>
              <a:ext cx="318" cy="424"/>
              <a:chOff x="523" y="34"/>
              <a:chExt cx="318" cy="424"/>
            </a:xfrm>
          </p:grpSpPr>
          <p:pic>
            <p:nvPicPr>
              <p:cNvPr id="175" name="Google Shape;175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3" y="34"/>
                <a:ext cx="318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" name="Google Shape;176;p17"/>
              <p:cNvSpPr txBox="1"/>
              <p:nvPr/>
            </p:nvSpPr>
            <p:spPr>
              <a:xfrm rot="5400000">
                <a:off x="523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7"/>
            <p:cNvGrpSpPr/>
            <p:nvPr/>
          </p:nvGrpSpPr>
          <p:grpSpPr>
            <a:xfrm>
              <a:off x="768" y="135"/>
              <a:ext cx="1728" cy="192"/>
              <a:chOff x="768" y="135"/>
              <a:chExt cx="1728" cy="192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880" y="135"/>
                <a:ext cx="1616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Présentation du projet</a:t>
                </a:r>
                <a:endParaRPr/>
              </a:p>
            </p:txBody>
          </p:sp>
          <p:grpSp>
            <p:nvGrpSpPr>
              <p:cNvPr id="179" name="Google Shape;179;p17"/>
              <p:cNvGrpSpPr/>
              <p:nvPr/>
            </p:nvGrpSpPr>
            <p:grpSpPr>
              <a:xfrm>
                <a:off x="768" y="184"/>
                <a:ext cx="137" cy="87"/>
                <a:chOff x="768" y="184"/>
                <a:chExt cx="137" cy="87"/>
              </a:xfrm>
            </p:grpSpPr>
            <p:sp>
              <p:nvSpPr>
                <p:cNvPr id="180" name="Google Shape;180;p17"/>
                <p:cNvSpPr/>
                <p:nvPr/>
              </p:nvSpPr>
              <p:spPr>
                <a:xfrm>
                  <a:off x="768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776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7"/>
                <p:cNvSpPr/>
                <p:nvPr/>
              </p:nvSpPr>
              <p:spPr>
                <a:xfrm>
                  <a:off x="783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7"/>
                <p:cNvSpPr/>
                <p:nvPr/>
              </p:nvSpPr>
              <p:spPr>
                <a:xfrm>
                  <a:off x="783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7"/>
                <p:cNvSpPr/>
                <p:nvPr/>
              </p:nvSpPr>
              <p:spPr>
                <a:xfrm>
                  <a:off x="791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5" name="Google Shape;185;p17"/>
          <p:cNvSpPr/>
          <p:nvPr/>
        </p:nvSpPr>
        <p:spPr>
          <a:xfrm>
            <a:off x="1730400" y="506550"/>
            <a:ext cx="5683200" cy="6081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Contexte</a:t>
            </a:r>
            <a:r>
              <a:rPr b="1" i="0" lang="en-US" sz="2000" u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du</a:t>
            </a:r>
            <a:r>
              <a:rPr b="1" i="0" lang="en-US" sz="2000" u="non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projet</a:t>
            </a:r>
            <a:endParaRPr/>
          </a:p>
        </p:txBody>
      </p:sp>
      <p:cxnSp>
        <p:nvCxnSpPr>
          <p:cNvPr id="186" name="Google Shape;186;p17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8" name="Google Shape;1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850" y="68262"/>
            <a:ext cx="1423987" cy="1211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752400" y="1821950"/>
            <a:ext cx="79551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Depuis le début du confinement et les fermetures de commerces non vitaux, la livraison à domicile et l’achat en ligne ont connu une demande de plus en plus croissante par les consommateurs , ce qui pousse les </a:t>
            </a:r>
            <a:r>
              <a:rPr lang="en-US" sz="1800"/>
              <a:t>restaurants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migrer leurs activités vers l’internet</a:t>
            </a:r>
            <a:r>
              <a:rPr lang="en-US" sz="1800"/>
              <a:t>.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 rot="5400000">
            <a:off x="4408493" y="3585181"/>
            <a:ext cx="642937" cy="857250"/>
          </a:xfrm>
          <a:custGeom>
            <a:rect b="b" l="l" r="r" t="t"/>
            <a:pathLst>
              <a:path extrusionOk="0" h="857250" w="642937">
                <a:moveTo>
                  <a:pt x="0" y="214313"/>
                </a:moveTo>
                <a:lnTo>
                  <a:pt x="20092" y="214313"/>
                </a:lnTo>
                <a:lnTo>
                  <a:pt x="20092" y="642938"/>
                </a:lnTo>
                <a:lnTo>
                  <a:pt x="0" y="642938"/>
                </a:lnTo>
                <a:lnTo>
                  <a:pt x="0" y="214313"/>
                </a:lnTo>
                <a:close/>
                <a:moveTo>
                  <a:pt x="40184" y="214313"/>
                </a:moveTo>
                <a:lnTo>
                  <a:pt x="80367" y="214313"/>
                </a:lnTo>
                <a:lnTo>
                  <a:pt x="80367" y="642938"/>
                </a:lnTo>
                <a:lnTo>
                  <a:pt x="40184" y="642938"/>
                </a:lnTo>
                <a:lnTo>
                  <a:pt x="40184" y="214313"/>
                </a:lnTo>
                <a:close/>
                <a:moveTo>
                  <a:pt x="100459" y="214313"/>
                </a:moveTo>
                <a:lnTo>
                  <a:pt x="321469" y="214313"/>
                </a:lnTo>
                <a:lnTo>
                  <a:pt x="321469" y="0"/>
                </a:lnTo>
                <a:lnTo>
                  <a:pt x="642937" y="428625"/>
                </a:lnTo>
                <a:lnTo>
                  <a:pt x="321469" y="857250"/>
                </a:lnTo>
                <a:lnTo>
                  <a:pt x="321469" y="642938"/>
                </a:lnTo>
                <a:lnTo>
                  <a:pt x="100459" y="642938"/>
                </a:lnTo>
                <a:lnTo>
                  <a:pt x="100459" y="214313"/>
                </a:lnTo>
                <a:close/>
              </a:path>
            </a:pathLst>
          </a:custGeom>
          <a:solidFill>
            <a:srgbClr val="F79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292550" y="4947375"/>
            <a:ext cx="687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Besoin d’une application mobile de livraison et de gestion des commandes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501649" y="0"/>
            <a:ext cx="3389312" cy="782637"/>
            <a:chOff x="316" y="0"/>
            <a:chExt cx="2135" cy="493"/>
          </a:xfrm>
        </p:grpSpPr>
        <p:sp>
          <p:nvSpPr>
            <p:cNvPr id="200" name="Google Shape;200;p18"/>
            <p:cNvSpPr/>
            <p:nvPr/>
          </p:nvSpPr>
          <p:spPr>
            <a:xfrm rot="5400000">
              <a:off x="306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18"/>
            <p:cNvGrpSpPr/>
            <p:nvPr/>
          </p:nvGrpSpPr>
          <p:grpSpPr>
            <a:xfrm>
              <a:off x="481" y="34"/>
              <a:ext cx="314" cy="424"/>
              <a:chOff x="481" y="34"/>
              <a:chExt cx="314" cy="424"/>
            </a:xfrm>
          </p:grpSpPr>
          <p:pic>
            <p:nvPicPr>
              <p:cNvPr id="202" name="Google Shape;202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81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3" name="Google Shape;203;p18"/>
              <p:cNvSpPr txBox="1"/>
              <p:nvPr/>
            </p:nvSpPr>
            <p:spPr>
              <a:xfrm rot="5400000">
                <a:off x="478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18"/>
            <p:cNvGrpSpPr/>
            <p:nvPr/>
          </p:nvGrpSpPr>
          <p:grpSpPr>
            <a:xfrm>
              <a:off x="723" y="135"/>
              <a:ext cx="1728" cy="192"/>
              <a:chOff x="723" y="135"/>
              <a:chExt cx="1728" cy="19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34" y="135"/>
                <a:ext cx="1617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Présentation du  projet</a:t>
                </a:r>
                <a:endParaRPr/>
              </a:p>
            </p:txBody>
          </p:sp>
          <p:grpSp>
            <p:nvGrpSpPr>
              <p:cNvPr id="206" name="Google Shape;206;p18"/>
              <p:cNvGrpSpPr/>
              <p:nvPr/>
            </p:nvGrpSpPr>
            <p:grpSpPr>
              <a:xfrm>
                <a:off x="723" y="184"/>
                <a:ext cx="137" cy="87"/>
                <a:chOff x="723" y="184"/>
                <a:chExt cx="137" cy="87"/>
              </a:xfrm>
            </p:grpSpPr>
            <p:sp>
              <p:nvSpPr>
                <p:cNvPr id="207" name="Google Shape;207;p18"/>
                <p:cNvSpPr/>
                <p:nvPr/>
              </p:nvSpPr>
              <p:spPr>
                <a:xfrm>
                  <a:off x="723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18"/>
                <p:cNvSpPr/>
                <p:nvPr/>
              </p:nvSpPr>
              <p:spPr>
                <a:xfrm>
                  <a:off x="731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18"/>
                <p:cNvSpPr/>
                <p:nvPr/>
              </p:nvSpPr>
              <p:spPr>
                <a:xfrm>
                  <a:off x="738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738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746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212" name="Google Shape;212;p18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14" name="Google Shape;2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755650" y="1863962"/>
            <a:ext cx="84297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espace réservé aux clients pour faire leurs commandes facilement.</a:t>
            </a:r>
            <a:endParaRPr/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gestion complète des commandes par les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administrateurs des restaurants</a:t>
            </a:r>
            <a:endParaRPr/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facilitation du processus de livraison.</a:t>
            </a:r>
            <a:endParaRPr/>
          </a:p>
          <a:p>
            <a:pPr indent="-342900" lvl="1" marL="8001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géolocalisation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temps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réel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du trajet pour le livreur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1024200" y="602450"/>
            <a:ext cx="7662600" cy="5538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i="0" lang="en-US" sz="6000" u="none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Objectifs du projet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-2460625" y="1676400"/>
            <a:ext cx="4800600" cy="4800600"/>
            <a:chOff x="-1550" y="1056"/>
            <a:chExt cx="3024" cy="3024"/>
          </a:xfrm>
        </p:grpSpPr>
        <p:sp>
          <p:nvSpPr>
            <p:cNvPr id="225" name="Google Shape;225;p19"/>
            <p:cNvSpPr/>
            <p:nvPr/>
          </p:nvSpPr>
          <p:spPr>
            <a:xfrm rot="5400000">
              <a:off x="-1550" y="1056"/>
              <a:ext cx="3024" cy="3024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 flipH="1" rot="5400000">
              <a:off x="-1296" y="1341"/>
              <a:ext cx="2538" cy="2484"/>
            </a:xfrm>
            <a:custGeom>
              <a:rect b="b" l="l" r="r" t="t"/>
              <a:pathLst>
                <a:path extrusionOk="0" h="21600" w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rgbClr val="FFC000">
                <a:alpha val="35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7" name="Google Shape;227;p19"/>
          <p:cNvCxnSpPr/>
          <p:nvPr/>
        </p:nvCxnSpPr>
        <p:spPr>
          <a:xfrm>
            <a:off x="0" y="1071562"/>
            <a:ext cx="9144000" cy="1500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" name="Google Shape;228;p19"/>
          <p:cNvSpPr/>
          <p:nvPr/>
        </p:nvSpPr>
        <p:spPr>
          <a:xfrm>
            <a:off x="1689462" y="2027250"/>
            <a:ext cx="4419600" cy="5079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Présentation du projet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1352862" y="2119162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1388612" y="2120712"/>
            <a:ext cx="265080" cy="271462"/>
            <a:chOff x="1229" y="1897"/>
            <a:chExt cx="167" cy="171"/>
          </a:xfrm>
        </p:grpSpPr>
        <p:pic>
          <p:nvPicPr>
            <p:cNvPr id="231" name="Google Shape;23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9" y="1897"/>
              <a:ext cx="167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9"/>
            <p:cNvSpPr txBox="1"/>
            <p:nvPr/>
          </p:nvSpPr>
          <p:spPr>
            <a:xfrm>
              <a:off x="1256" y="192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2272612" y="2930500"/>
            <a:ext cx="4419600" cy="507900"/>
          </a:xfrm>
          <a:prstGeom prst="roundRect">
            <a:avLst>
              <a:gd fmla="val 10800" name="adj"/>
            </a:avLst>
          </a:prstGeom>
          <a:solidFill>
            <a:srgbClr val="FF6600"/>
          </a:solidFill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Analyse et conception</a:t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915425" y="3073375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912250" y="3068612"/>
            <a:ext cx="265080" cy="265080"/>
            <a:chOff x="1348" y="2427"/>
            <a:chExt cx="167" cy="167"/>
          </a:xfrm>
        </p:grpSpPr>
        <p:pic>
          <p:nvPicPr>
            <p:cNvPr id="236" name="Google Shape;23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8" y="2427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9"/>
            <p:cNvSpPr txBox="1"/>
            <p:nvPr/>
          </p:nvSpPr>
          <p:spPr>
            <a:xfrm>
              <a:off x="1374" y="245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2000250" y="4714875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1500187" y="5429250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34925"/>
            <a:ext cx="1195387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/>
          <p:nvPr/>
        </p:nvSpPr>
        <p:spPr>
          <a:xfrm>
            <a:off x="2357437" y="4643437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1993900" y="4705350"/>
            <a:ext cx="269855" cy="271462"/>
            <a:chOff x="1256" y="2964"/>
            <a:chExt cx="170" cy="171"/>
          </a:xfrm>
        </p:grpSpPr>
        <p:pic>
          <p:nvPicPr>
            <p:cNvPr id="243" name="Google Shape;24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9"/>
            <p:cNvSpPr txBox="1"/>
            <p:nvPr/>
          </p:nvSpPr>
          <p:spPr>
            <a:xfrm>
              <a:off x="1284" y="299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9"/>
          <p:cNvSpPr/>
          <p:nvPr/>
        </p:nvSpPr>
        <p:spPr>
          <a:xfrm>
            <a:off x="1758950" y="5402262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grpSp>
        <p:nvGrpSpPr>
          <p:cNvPr id="246" name="Google Shape;246;p19"/>
          <p:cNvGrpSpPr/>
          <p:nvPr/>
        </p:nvGrpSpPr>
        <p:grpSpPr>
          <a:xfrm>
            <a:off x="1566862" y="5426075"/>
            <a:ext cx="265080" cy="265080"/>
            <a:chOff x="987" y="3418"/>
            <a:chExt cx="167" cy="167"/>
          </a:xfrm>
        </p:grpSpPr>
        <p:pic>
          <p:nvPicPr>
            <p:cNvPr id="247" name="Google Shape;24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7" y="3418"/>
              <a:ext cx="167" cy="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9"/>
            <p:cNvSpPr txBox="1"/>
            <p:nvPr/>
          </p:nvSpPr>
          <p:spPr>
            <a:xfrm>
              <a:off x="1014" y="344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9"/>
          <p:cNvSpPr/>
          <p:nvPr/>
        </p:nvSpPr>
        <p:spPr>
          <a:xfrm>
            <a:off x="2097188" y="3858413"/>
            <a:ext cx="336600" cy="336600"/>
          </a:xfrm>
          <a:prstGeom prst="ellipse">
            <a:avLst/>
          </a:prstGeom>
          <a:gradFill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2454374" y="3786975"/>
            <a:ext cx="4419600" cy="507900"/>
          </a:xfrm>
          <a:prstGeom prst="roundRect">
            <a:avLst>
              <a:gd fmla="val 10800" name="adj"/>
            </a:avLst>
          </a:prstGeom>
          <a:noFill/>
          <a:ln cap="flat" cmpd="sng" w="28425">
            <a:solidFill>
              <a:srgbClr val="EEECE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B0F0"/>
                </a:solidFill>
              </a:rPr>
              <a:t>Partie </a:t>
            </a:r>
            <a:r>
              <a:rPr lang="en-US" sz="2000">
                <a:solidFill>
                  <a:srgbClr val="00B0F0"/>
                </a:solidFill>
              </a:rPr>
              <a:t>Intelligente</a:t>
            </a:r>
            <a:endParaRPr/>
          </a:p>
        </p:txBody>
      </p:sp>
      <p:grpSp>
        <p:nvGrpSpPr>
          <p:cNvPr id="251" name="Google Shape;251;p19"/>
          <p:cNvGrpSpPr/>
          <p:nvPr/>
        </p:nvGrpSpPr>
        <p:grpSpPr>
          <a:xfrm>
            <a:off x="2090838" y="3848888"/>
            <a:ext cx="269855" cy="271462"/>
            <a:chOff x="1256" y="2964"/>
            <a:chExt cx="170" cy="171"/>
          </a:xfrm>
        </p:grpSpPr>
        <p:pic>
          <p:nvPicPr>
            <p:cNvPr id="252" name="Google Shape;25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6" y="2964"/>
              <a:ext cx="170" cy="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 txBox="1"/>
            <p:nvPr/>
          </p:nvSpPr>
          <p:spPr>
            <a:xfrm>
              <a:off x="1284" y="299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501650" y="295350"/>
            <a:ext cx="8185200" cy="9921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1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Capture des besoins</a:t>
            </a:r>
            <a:endParaRPr b="1" sz="4100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261" name="Google Shape;261;p20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63" name="Google Shape;263;p20"/>
          <p:cNvGrpSpPr/>
          <p:nvPr/>
        </p:nvGrpSpPr>
        <p:grpSpPr>
          <a:xfrm>
            <a:off x="501649" y="0"/>
            <a:ext cx="3389312" cy="782637"/>
            <a:chOff x="316" y="0"/>
            <a:chExt cx="2135" cy="493"/>
          </a:xfrm>
        </p:grpSpPr>
        <p:sp>
          <p:nvSpPr>
            <p:cNvPr id="264" name="Google Shape;264;p20"/>
            <p:cNvSpPr/>
            <p:nvPr/>
          </p:nvSpPr>
          <p:spPr>
            <a:xfrm rot="5400000">
              <a:off x="306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5" name="Google Shape;265;p20"/>
            <p:cNvGrpSpPr/>
            <p:nvPr/>
          </p:nvGrpSpPr>
          <p:grpSpPr>
            <a:xfrm>
              <a:off x="481" y="34"/>
              <a:ext cx="314" cy="424"/>
              <a:chOff x="481" y="34"/>
              <a:chExt cx="314" cy="424"/>
            </a:xfrm>
          </p:grpSpPr>
          <p:pic>
            <p:nvPicPr>
              <p:cNvPr id="266" name="Google Shape;26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81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Google Shape;267;p20"/>
              <p:cNvSpPr txBox="1"/>
              <p:nvPr/>
            </p:nvSpPr>
            <p:spPr>
              <a:xfrm rot="5400000">
                <a:off x="478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0"/>
            <p:cNvGrpSpPr/>
            <p:nvPr/>
          </p:nvGrpSpPr>
          <p:grpSpPr>
            <a:xfrm>
              <a:off x="723" y="135"/>
              <a:ext cx="1728" cy="192"/>
              <a:chOff x="723" y="135"/>
              <a:chExt cx="1728" cy="192"/>
            </a:xfrm>
          </p:grpSpPr>
          <p:sp>
            <p:nvSpPr>
              <p:cNvPr id="269" name="Google Shape;269;p20"/>
              <p:cNvSpPr/>
              <p:nvPr/>
            </p:nvSpPr>
            <p:spPr>
              <a:xfrm>
                <a:off x="834" y="135"/>
                <a:ext cx="1617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 et conception</a:t>
                </a:r>
                <a:endParaRPr/>
              </a:p>
            </p:txBody>
          </p:sp>
          <p:grpSp>
            <p:nvGrpSpPr>
              <p:cNvPr id="270" name="Google Shape;270;p20"/>
              <p:cNvGrpSpPr/>
              <p:nvPr/>
            </p:nvGrpSpPr>
            <p:grpSpPr>
              <a:xfrm>
                <a:off x="723" y="184"/>
                <a:ext cx="137" cy="87"/>
                <a:chOff x="723" y="184"/>
                <a:chExt cx="137" cy="87"/>
              </a:xfrm>
            </p:grpSpPr>
            <p:sp>
              <p:nvSpPr>
                <p:cNvPr id="271" name="Google Shape;271;p20"/>
                <p:cNvSpPr/>
                <p:nvPr/>
              </p:nvSpPr>
              <p:spPr>
                <a:xfrm>
                  <a:off x="723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0"/>
                <p:cNvSpPr/>
                <p:nvPr/>
              </p:nvSpPr>
              <p:spPr>
                <a:xfrm>
                  <a:off x="731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0"/>
                <p:cNvSpPr/>
                <p:nvPr/>
              </p:nvSpPr>
              <p:spPr>
                <a:xfrm>
                  <a:off x="738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0"/>
                <p:cNvSpPr/>
                <p:nvPr/>
              </p:nvSpPr>
              <p:spPr>
                <a:xfrm>
                  <a:off x="738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0"/>
                <p:cNvSpPr/>
                <p:nvPr/>
              </p:nvSpPr>
              <p:spPr>
                <a:xfrm>
                  <a:off x="746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>
          <a:xfrm>
            <a:off x="1000125" y="1643062"/>
            <a:ext cx="764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Projet  se focalise sur les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besoins suivants: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1848450" y="2812475"/>
            <a:ext cx="582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4312" lvl="0" marL="21431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améliorer l'expérience utilisateur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0" marL="21431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 des commandes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0" marL="21431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 et analyse des données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0" marL="21431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de livraison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2" lvl="0" marL="21431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Facilitation du processus d’achat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/>
          <p:nvPr/>
        </p:nvSpPr>
        <p:spPr>
          <a:xfrm>
            <a:off x="483150" y="214325"/>
            <a:ext cx="8177700" cy="13797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1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Diagramme de cas d’utilisation</a:t>
            </a:r>
            <a:endParaRPr b="1" sz="4100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287" name="Google Shape;287;p21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Google Shape;288;p21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21"/>
          <p:cNvGrpSpPr/>
          <p:nvPr/>
        </p:nvGrpSpPr>
        <p:grpSpPr>
          <a:xfrm>
            <a:off x="430212" y="0"/>
            <a:ext cx="3389312" cy="782637"/>
            <a:chOff x="271" y="0"/>
            <a:chExt cx="2135" cy="493"/>
          </a:xfrm>
        </p:grpSpPr>
        <p:sp>
          <p:nvSpPr>
            <p:cNvPr id="291" name="Google Shape;291;p21"/>
            <p:cNvSpPr/>
            <p:nvPr/>
          </p:nvSpPr>
          <p:spPr>
            <a:xfrm rot="5400000">
              <a:off x="261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21"/>
            <p:cNvGrpSpPr/>
            <p:nvPr/>
          </p:nvGrpSpPr>
          <p:grpSpPr>
            <a:xfrm>
              <a:off x="435" y="34"/>
              <a:ext cx="314" cy="424"/>
              <a:chOff x="435" y="34"/>
              <a:chExt cx="314" cy="424"/>
            </a:xfrm>
          </p:grpSpPr>
          <p:pic>
            <p:nvPicPr>
              <p:cNvPr id="293" name="Google Shape;293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5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" name="Google Shape;294;p21"/>
              <p:cNvSpPr txBox="1"/>
              <p:nvPr/>
            </p:nvSpPr>
            <p:spPr>
              <a:xfrm rot="5400000">
                <a:off x="433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21"/>
            <p:cNvGrpSpPr/>
            <p:nvPr/>
          </p:nvGrpSpPr>
          <p:grpSpPr>
            <a:xfrm>
              <a:off x="678" y="135"/>
              <a:ext cx="1728" cy="192"/>
              <a:chOff x="678" y="135"/>
              <a:chExt cx="1728" cy="192"/>
            </a:xfrm>
          </p:grpSpPr>
          <p:sp>
            <p:nvSpPr>
              <p:cNvPr id="296" name="Google Shape;296;p21"/>
              <p:cNvSpPr/>
              <p:nvPr/>
            </p:nvSpPr>
            <p:spPr>
              <a:xfrm>
                <a:off x="790" y="135"/>
                <a:ext cx="1616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 et conception</a:t>
                </a:r>
                <a:endParaRPr/>
              </a:p>
            </p:txBody>
          </p:sp>
          <p:grpSp>
            <p:nvGrpSpPr>
              <p:cNvPr id="297" name="Google Shape;297;p21"/>
              <p:cNvGrpSpPr/>
              <p:nvPr/>
            </p:nvGrpSpPr>
            <p:grpSpPr>
              <a:xfrm>
                <a:off x="678" y="184"/>
                <a:ext cx="137" cy="87"/>
                <a:chOff x="678" y="184"/>
                <a:chExt cx="137" cy="87"/>
              </a:xfrm>
            </p:grpSpPr>
            <p:sp>
              <p:nvSpPr>
                <p:cNvPr id="298" name="Google Shape;298;p21"/>
                <p:cNvSpPr/>
                <p:nvPr/>
              </p:nvSpPr>
              <p:spPr>
                <a:xfrm>
                  <a:off x="678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1"/>
                <p:cNvSpPr/>
                <p:nvPr/>
              </p:nvSpPr>
              <p:spPr>
                <a:xfrm>
                  <a:off x="686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1"/>
                <p:cNvSpPr/>
                <p:nvPr/>
              </p:nvSpPr>
              <p:spPr>
                <a:xfrm>
                  <a:off x="693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1"/>
                <p:cNvSpPr/>
                <p:nvPr/>
              </p:nvSpPr>
              <p:spPr>
                <a:xfrm>
                  <a:off x="693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701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303" name="Google Shape;3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750" y="1287450"/>
            <a:ext cx="7312401" cy="54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cxnSp>
        <p:nvCxnSpPr>
          <p:cNvPr id="311" name="Google Shape;311;p22"/>
          <p:cNvCxnSpPr/>
          <p:nvPr/>
        </p:nvCxnSpPr>
        <p:spPr>
          <a:xfrm>
            <a:off x="0" y="1285875"/>
            <a:ext cx="9144000" cy="1587"/>
          </a:xfrm>
          <a:prstGeom prst="straightConnector1">
            <a:avLst/>
          </a:prstGeom>
          <a:noFill/>
          <a:ln cap="flat" cmpd="sng" w="284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22"/>
          <p:cNvCxnSpPr/>
          <p:nvPr/>
        </p:nvCxnSpPr>
        <p:spPr>
          <a:xfrm>
            <a:off x="428625" y="1285875"/>
            <a:ext cx="1587" cy="5572125"/>
          </a:xfrm>
          <a:prstGeom prst="straightConnector1">
            <a:avLst/>
          </a:prstGeom>
          <a:noFill/>
          <a:ln cap="flat" cmpd="sng" w="76300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13" name="Google Shape;3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55650" cy="642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22"/>
          <p:cNvGrpSpPr/>
          <p:nvPr/>
        </p:nvGrpSpPr>
        <p:grpSpPr>
          <a:xfrm>
            <a:off x="430212" y="0"/>
            <a:ext cx="3389312" cy="782637"/>
            <a:chOff x="271" y="0"/>
            <a:chExt cx="2135" cy="493"/>
          </a:xfrm>
        </p:grpSpPr>
        <p:sp>
          <p:nvSpPr>
            <p:cNvPr id="315" name="Google Shape;315;p22"/>
            <p:cNvSpPr/>
            <p:nvPr/>
          </p:nvSpPr>
          <p:spPr>
            <a:xfrm rot="5400000">
              <a:off x="261" y="10"/>
              <a:ext cx="493" cy="473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lnTo>
                    <a:pt x="323" y="10641"/>
                  </a:lnTo>
                  <a:close/>
                </a:path>
              </a:pathLst>
            </a:custGeom>
            <a:gradFill>
              <a:gsLst>
                <a:gs pos="0">
                  <a:srgbClr val="F7F6F1"/>
                </a:gs>
                <a:gs pos="50000">
                  <a:srgbClr val="EEECE1"/>
                </a:gs>
                <a:gs pos="100000">
                  <a:srgbClr val="F7F6F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22"/>
            <p:cNvGrpSpPr/>
            <p:nvPr/>
          </p:nvGrpSpPr>
          <p:grpSpPr>
            <a:xfrm>
              <a:off x="435" y="34"/>
              <a:ext cx="314" cy="424"/>
              <a:chOff x="435" y="34"/>
              <a:chExt cx="314" cy="424"/>
            </a:xfrm>
          </p:grpSpPr>
          <p:pic>
            <p:nvPicPr>
              <p:cNvPr id="317" name="Google Shape;317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5" y="34"/>
                <a:ext cx="314" cy="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2"/>
              <p:cNvSpPr txBox="1"/>
              <p:nvPr/>
            </p:nvSpPr>
            <p:spPr>
              <a:xfrm rot="5400000">
                <a:off x="433" y="140"/>
                <a:ext cx="40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22"/>
            <p:cNvGrpSpPr/>
            <p:nvPr/>
          </p:nvGrpSpPr>
          <p:grpSpPr>
            <a:xfrm>
              <a:off x="678" y="135"/>
              <a:ext cx="1728" cy="192"/>
              <a:chOff x="678" y="135"/>
              <a:chExt cx="1728" cy="192"/>
            </a:xfrm>
          </p:grpSpPr>
          <p:sp>
            <p:nvSpPr>
              <p:cNvPr id="320" name="Google Shape;320;p22"/>
              <p:cNvSpPr/>
              <p:nvPr/>
            </p:nvSpPr>
            <p:spPr>
              <a:xfrm>
                <a:off x="790" y="135"/>
                <a:ext cx="1616" cy="192"/>
              </a:xfrm>
              <a:prstGeom prst="roundRect">
                <a:avLst>
                  <a:gd fmla="val 10800" name="adj"/>
                </a:avLst>
              </a:prstGeom>
              <a:noFill/>
              <a:ln cap="flat" cmpd="sng" w="28425">
                <a:solidFill>
                  <a:srgbClr val="EEECE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Analyse et conception</a:t>
                </a:r>
                <a:endParaRPr/>
              </a:p>
            </p:txBody>
          </p:sp>
          <p:grpSp>
            <p:nvGrpSpPr>
              <p:cNvPr id="321" name="Google Shape;321;p22"/>
              <p:cNvGrpSpPr/>
              <p:nvPr/>
            </p:nvGrpSpPr>
            <p:grpSpPr>
              <a:xfrm>
                <a:off x="678" y="184"/>
                <a:ext cx="137" cy="87"/>
                <a:chOff x="678" y="184"/>
                <a:chExt cx="137" cy="87"/>
              </a:xfrm>
            </p:grpSpPr>
            <p:sp>
              <p:nvSpPr>
                <p:cNvPr id="322" name="Google Shape;322;p22"/>
                <p:cNvSpPr/>
                <p:nvPr/>
              </p:nvSpPr>
              <p:spPr>
                <a:xfrm>
                  <a:off x="678" y="184"/>
                  <a:ext cx="137" cy="87"/>
                </a:xfrm>
                <a:prstGeom prst="ellipse">
                  <a:avLst/>
                </a:prstGeom>
                <a:gradFill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2"/>
                <p:cNvSpPr/>
                <p:nvPr/>
              </p:nvSpPr>
              <p:spPr>
                <a:xfrm>
                  <a:off x="686" y="189"/>
                  <a:ext cx="121" cy="77"/>
                </a:xfrm>
                <a:prstGeom prst="ellipse">
                  <a:avLst/>
                </a:prstGeom>
                <a:gradFill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>
                  <a:off x="693" y="194"/>
                  <a:ext cx="108" cy="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50000">
                      <a:srgbClr val="0000FF"/>
                    </a:gs>
                    <a:gs pos="100000">
                      <a:srgbClr val="FFFFFF"/>
                    </a:gs>
                  </a:gsLst>
                  <a:lin ang="135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>
                  <a:off x="693" y="193"/>
                  <a:ext cx="107" cy="67"/>
                </a:xfrm>
                <a:prstGeom prst="ellipse">
                  <a:avLst/>
                </a:prstGeom>
                <a:gradFill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>
                  <a:off x="701" y="198"/>
                  <a:ext cx="93" cy="58"/>
                </a:xfrm>
                <a:prstGeom prst="ellipse">
                  <a:avLst/>
                </a:prstGeom>
                <a:gradFill>
                  <a:gsLst>
                    <a:gs pos="0">
                      <a:srgbClr val="00008A"/>
                    </a:gs>
                    <a:gs pos="50000">
                      <a:srgbClr val="0000FF"/>
                    </a:gs>
                    <a:gs pos="100000">
                      <a:srgbClr val="00008A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7" name="Google Shape;327;p22"/>
          <p:cNvSpPr/>
          <p:nvPr/>
        </p:nvSpPr>
        <p:spPr>
          <a:xfrm>
            <a:off x="1741296" y="765175"/>
            <a:ext cx="7402500" cy="214200"/>
          </a:xfrm>
          <a:prstGeom prst="roundRect">
            <a:avLst>
              <a:gd fmla="val 10800" name="adj"/>
            </a:avLst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6000"/>
              <a:buFont typeface="Teko"/>
              <a:buNone/>
            </a:pPr>
            <a:r>
              <a:rPr b="1" lang="en-US" sz="4100">
                <a:solidFill>
                  <a:srgbClr val="E46C0A"/>
                </a:solidFill>
                <a:latin typeface="Teko"/>
                <a:ea typeface="Teko"/>
                <a:cs typeface="Teko"/>
                <a:sym typeface="Teko"/>
              </a:rPr>
              <a:t>Diagramme de séquence (Client) </a:t>
            </a:r>
            <a:endParaRPr b="1" sz="4100">
              <a:solidFill>
                <a:srgbClr val="E46C0A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136" y="1438263"/>
            <a:ext cx="6813718" cy="52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