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7" r:id="rId2"/>
    <p:sldId id="260" r:id="rId3"/>
    <p:sldId id="263" r:id="rId4"/>
    <p:sldId id="264" r:id="rId5"/>
    <p:sldId id="262" r:id="rId6"/>
    <p:sldId id="272" r:id="rId7"/>
    <p:sldId id="273" r:id="rId8"/>
    <p:sldId id="274" r:id="rId9"/>
    <p:sldId id="275" r:id="rId10"/>
    <p:sldId id="276" r:id="rId11"/>
    <p:sldId id="277" r:id="rId12"/>
    <p:sldId id="278" r:id="rId13"/>
    <p:sldId id="266" r:id="rId14"/>
    <p:sldId id="279" r:id="rId15"/>
    <p:sldId id="267" r:id="rId16"/>
    <p:sldId id="268" r:id="rId17"/>
    <p:sldId id="270" r:id="rId18"/>
    <p:sldId id="269" r:id="rId19"/>
    <p:sldId id="280" r:id="rId20"/>
    <p:sldId id="281"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4E71"/>
    <a:srgbClr val="CD8453"/>
    <a:srgbClr val="9E7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95" autoAdjust="0"/>
    <p:restoredTop sz="72514" autoAdjust="0"/>
  </p:normalViewPr>
  <p:slideViewPr>
    <p:cSldViewPr snapToGrid="0">
      <p:cViewPr>
        <p:scale>
          <a:sx n="125" d="100"/>
          <a:sy n="125" d="100"/>
        </p:scale>
        <p:origin x="-240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C8C59-C0C5-43F0-B940-EACCA3CEE524}" type="datetimeFigureOut">
              <a:rPr lang="fr-FR" smtClean="0"/>
              <a:t>24/02/2022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B81248-8D77-4377-9F09-B635BD1476B1}" type="slidenum">
              <a:rPr lang="fr-FR" smtClean="0"/>
              <a:t>‹#›</a:t>
            </a:fld>
            <a:endParaRPr lang="fr-FR"/>
          </a:p>
        </p:txBody>
      </p:sp>
    </p:spTree>
    <p:extLst>
      <p:ext uri="{BB962C8B-B14F-4D97-AF65-F5344CB8AC3E}">
        <p14:creationId xmlns:p14="http://schemas.microsoft.com/office/powerpoint/2010/main" val="2892792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lemagit.fr/definition/MQT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Notre projet se déroule dans le contexte des systèmes ambiants appliqués dans le cadre du </a:t>
            </a:r>
            <a:r>
              <a:rPr lang="fr-FR" dirty="0" err="1"/>
              <a:t>neOCampus</a:t>
            </a:r>
            <a:r>
              <a:rPr lang="fr-FR" dirty="0"/>
              <a:t>, visant à agrandir l’échelle de l’acquisition des données sur le terrain, en s’appuyant sur la mise en place d'un bus CAN qui gère la communication entre une carte STM32(liée aux capteurs/actionneurs) et la carte Raspberry Pi qui gère le coté interfaçage (</a:t>
            </a:r>
            <a:r>
              <a:rPr lang="fr-FR" dirty="0" err="1"/>
              <a:t>DomoticZ</a:t>
            </a:r>
            <a:r>
              <a:rPr lang="fr-FR" dirty="0"/>
              <a:t>). Notre projet se divise sur quatre parties, nous avons travaillé sur l’acquisition des données des capteurs (luminosité, température) dans la carte STM32 et le changement de l’état des actionneurs dans la même carte, la deuxième partie concerne la configuration et la mise en œuvre de la communication CAN entre les deux cartes STM32 et Raspberry pi. La troisième partie, s’intéresse au côté logiciel du projet sur la plateforme </a:t>
            </a:r>
            <a:r>
              <a:rPr lang="fr-FR" dirty="0" err="1"/>
              <a:t>Domoticz</a:t>
            </a:r>
            <a:r>
              <a:rPr lang="fr-FR" dirty="0"/>
              <a:t> qui donne une visibilité des données acquises et contrôle en contrepartie la lumière (exemple : des salles). La quatrième et la dernière partie concerne l’implémentation du protocole « single </a:t>
            </a:r>
            <a:r>
              <a:rPr lang="fr-FR" dirty="0" err="1"/>
              <a:t>wire</a:t>
            </a:r>
            <a:r>
              <a:rPr lang="fr-FR" dirty="0"/>
              <a:t> CAN »</a:t>
            </a:r>
            <a:endParaRPr lang="en-US" dirty="0"/>
          </a:p>
        </p:txBody>
      </p:sp>
      <p:sp>
        <p:nvSpPr>
          <p:cNvPr id="4" name="Slide Number Placeholder 3"/>
          <p:cNvSpPr>
            <a:spLocks noGrp="1"/>
          </p:cNvSpPr>
          <p:nvPr>
            <p:ph type="sldNum" sz="quarter" idx="5"/>
          </p:nvPr>
        </p:nvSpPr>
        <p:spPr/>
        <p:txBody>
          <a:bodyPr/>
          <a:lstStyle/>
          <a:p>
            <a:fld id="{D85D956B-BEA3-4927-848D-DACF1AE784C3}" type="slidenum">
              <a:rPr lang="en-US" smtClean="0"/>
              <a:t>1</a:t>
            </a:fld>
            <a:endParaRPr lang="en-US"/>
          </a:p>
        </p:txBody>
      </p:sp>
    </p:spTree>
    <p:extLst>
      <p:ext uri="{BB962C8B-B14F-4D97-AF65-F5344CB8AC3E}">
        <p14:creationId xmlns:p14="http://schemas.microsoft.com/office/powerpoint/2010/main" val="1593764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 code constitue un filtre pour les trames CAN ; Il s’intéresse uniquement pour les trames avec des données de longueur 3 bytes.</a:t>
            </a:r>
          </a:p>
        </p:txBody>
      </p:sp>
      <p:sp>
        <p:nvSpPr>
          <p:cNvPr id="4" name="Espace réservé du numéro de diapositive 3"/>
          <p:cNvSpPr>
            <a:spLocks noGrp="1"/>
          </p:cNvSpPr>
          <p:nvPr>
            <p:ph type="sldNum" sz="quarter" idx="10"/>
          </p:nvPr>
        </p:nvSpPr>
        <p:spPr/>
        <p:txBody>
          <a:bodyPr/>
          <a:lstStyle/>
          <a:p>
            <a:fld id="{DBB81248-8D77-4377-9F09-B635BD1476B1}" type="slidenum">
              <a:rPr lang="fr-FR" smtClean="0"/>
              <a:t>10</a:t>
            </a:fld>
            <a:endParaRPr lang="fr-FR"/>
          </a:p>
        </p:txBody>
      </p:sp>
    </p:spTree>
    <p:extLst>
      <p:ext uri="{BB962C8B-B14F-4D97-AF65-F5344CB8AC3E}">
        <p14:creationId xmlns:p14="http://schemas.microsoft.com/office/powerpoint/2010/main" val="4098822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Lors de l’arrivée d’un message par </a:t>
            </a:r>
            <a:r>
              <a:rPr lang="fr-FR" dirty="0" err="1"/>
              <a:t>Domoticz</a:t>
            </a:r>
            <a:r>
              <a:rPr lang="fr-FR" dirty="0"/>
              <a:t> à travers MQTT, la </a:t>
            </a:r>
            <a:r>
              <a:rPr lang="fr-FR" dirty="0" err="1"/>
              <a:t>raspberry</a:t>
            </a:r>
            <a:r>
              <a:rPr lang="fr-FR" dirty="0"/>
              <a:t> envoie une trame sur le bus CAN pour qu’elle soit détectée par la STM32 afin d’agir sur la LED.</a:t>
            </a:r>
          </a:p>
        </p:txBody>
      </p:sp>
      <p:sp>
        <p:nvSpPr>
          <p:cNvPr id="4" name="Espace réservé du numéro de diapositive 3"/>
          <p:cNvSpPr>
            <a:spLocks noGrp="1"/>
          </p:cNvSpPr>
          <p:nvPr>
            <p:ph type="sldNum" sz="quarter" idx="10"/>
          </p:nvPr>
        </p:nvSpPr>
        <p:spPr/>
        <p:txBody>
          <a:bodyPr/>
          <a:lstStyle/>
          <a:p>
            <a:fld id="{DBB81248-8D77-4377-9F09-B635BD1476B1}" type="slidenum">
              <a:rPr lang="fr-FR" smtClean="0"/>
              <a:t>11</a:t>
            </a:fld>
            <a:endParaRPr lang="fr-FR"/>
          </a:p>
        </p:txBody>
      </p:sp>
    </p:spTree>
    <p:extLst>
      <p:ext uri="{BB962C8B-B14F-4D97-AF65-F5344CB8AC3E}">
        <p14:creationId xmlns:p14="http://schemas.microsoft.com/office/powerpoint/2010/main" val="2249053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Après avoir </a:t>
            </a:r>
            <a:r>
              <a:rPr lang="fr-FR" dirty="0" err="1"/>
              <a:t>extracter</a:t>
            </a:r>
            <a:r>
              <a:rPr lang="fr-FR" dirty="0"/>
              <a:t> la données de la </a:t>
            </a:r>
            <a:r>
              <a:rPr lang="fr-FR" dirty="0" err="1"/>
              <a:t>temperature</a:t>
            </a:r>
            <a:r>
              <a:rPr lang="fr-FR" dirty="0"/>
              <a:t> et luminosité sur la trame, le code les publie dans le topic MQTT de </a:t>
            </a:r>
            <a:r>
              <a:rPr lang="fr-FR" dirty="0" err="1"/>
              <a:t>domoticz</a:t>
            </a:r>
            <a:r>
              <a:rPr lang="fr-FR" dirty="0"/>
              <a:t>/in pour faire la mise à jour dans l’interface.</a:t>
            </a:r>
          </a:p>
        </p:txBody>
      </p:sp>
      <p:sp>
        <p:nvSpPr>
          <p:cNvPr id="4" name="Espace réservé du numéro de diapositive 3"/>
          <p:cNvSpPr>
            <a:spLocks noGrp="1"/>
          </p:cNvSpPr>
          <p:nvPr>
            <p:ph type="sldNum" sz="quarter" idx="10"/>
          </p:nvPr>
        </p:nvSpPr>
        <p:spPr/>
        <p:txBody>
          <a:bodyPr/>
          <a:lstStyle/>
          <a:p>
            <a:fld id="{DBB81248-8D77-4377-9F09-B635BD1476B1}" type="slidenum">
              <a:rPr lang="fr-FR" smtClean="0"/>
              <a:t>12</a:t>
            </a:fld>
            <a:endParaRPr lang="fr-FR"/>
          </a:p>
        </p:txBody>
      </p:sp>
    </p:spTree>
    <p:extLst>
      <p:ext uri="{BB962C8B-B14F-4D97-AF65-F5344CB8AC3E}">
        <p14:creationId xmlns:p14="http://schemas.microsoft.com/office/powerpoint/2010/main" val="1607015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DBB81248-8D77-4377-9F09-B635BD1476B1}" type="slidenum">
              <a:rPr lang="fr-FR" smtClean="0"/>
              <a:t>13</a:t>
            </a:fld>
            <a:endParaRPr lang="fr-FR"/>
          </a:p>
        </p:txBody>
      </p:sp>
    </p:spTree>
    <p:extLst>
      <p:ext uri="{BB962C8B-B14F-4D97-AF65-F5344CB8AC3E}">
        <p14:creationId xmlns:p14="http://schemas.microsoft.com/office/powerpoint/2010/main" val="3237064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s-ES" dirty="0"/>
              <a:t>La figure </a:t>
            </a:r>
            <a:r>
              <a:rPr lang="es-ES" dirty="0" err="1"/>
              <a:t>suivante</a:t>
            </a:r>
            <a:r>
              <a:rPr lang="es-ES" baseline="0" dirty="0"/>
              <a:t> presente la </a:t>
            </a:r>
            <a:r>
              <a:rPr lang="es-ES" baseline="0" dirty="0" err="1"/>
              <a:t>modelisation</a:t>
            </a:r>
            <a:r>
              <a:rPr lang="es-ES" baseline="0" dirty="0"/>
              <a:t> sur le </a:t>
            </a:r>
            <a:r>
              <a:rPr lang="es-ES" baseline="0" dirty="0" err="1"/>
              <a:t>logiciel</a:t>
            </a:r>
            <a:r>
              <a:rPr lang="es-ES" baseline="0" dirty="0"/>
              <a:t> </a:t>
            </a:r>
            <a:r>
              <a:rPr lang="es-ES" baseline="0" dirty="0" err="1"/>
              <a:t>frizting</a:t>
            </a:r>
            <a:r>
              <a:rPr lang="es-ES" baseline="0" dirty="0"/>
              <a:t> et la </a:t>
            </a:r>
            <a:r>
              <a:rPr lang="es-ES" baseline="0" dirty="0" err="1"/>
              <a:t>realisation</a:t>
            </a:r>
            <a:r>
              <a:rPr lang="es-ES" baseline="0" dirty="0"/>
              <a:t> du </a:t>
            </a:r>
            <a:r>
              <a:rPr lang="es-ES" baseline="0" dirty="0" err="1"/>
              <a:t>projet</a:t>
            </a:r>
            <a:r>
              <a:rPr lang="es-ES" baseline="0" dirty="0"/>
              <a:t> .</a:t>
            </a:r>
            <a:endParaRPr lang="fr-FR" dirty="0"/>
          </a:p>
        </p:txBody>
      </p:sp>
      <p:sp>
        <p:nvSpPr>
          <p:cNvPr id="4" name="Espace réservé du numéro de diapositive 3"/>
          <p:cNvSpPr>
            <a:spLocks noGrp="1"/>
          </p:cNvSpPr>
          <p:nvPr>
            <p:ph type="sldNum" sz="quarter" idx="10"/>
          </p:nvPr>
        </p:nvSpPr>
        <p:spPr/>
        <p:txBody>
          <a:bodyPr/>
          <a:lstStyle/>
          <a:p>
            <a:fld id="{DBB81248-8D77-4377-9F09-B635BD1476B1}" type="slidenum">
              <a:rPr lang="fr-FR" smtClean="0"/>
              <a:t>14</a:t>
            </a:fld>
            <a:endParaRPr lang="fr-FR"/>
          </a:p>
        </p:txBody>
      </p:sp>
    </p:spTree>
    <p:extLst>
      <p:ext uri="{BB962C8B-B14F-4D97-AF65-F5344CB8AC3E}">
        <p14:creationId xmlns:p14="http://schemas.microsoft.com/office/powerpoint/2010/main" val="4011245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s-ES" dirty="0" err="1"/>
              <a:t>On</a:t>
            </a:r>
            <a:r>
              <a:rPr lang="es-ES" baseline="0" dirty="0"/>
              <a:t> a utilice le </a:t>
            </a:r>
            <a:r>
              <a:rPr lang="es-ES" baseline="0" dirty="0" err="1"/>
              <a:t>analyzer</a:t>
            </a:r>
            <a:r>
              <a:rPr lang="es-ES" baseline="0" dirty="0"/>
              <a:t> </a:t>
            </a:r>
            <a:r>
              <a:rPr lang="es-ES" baseline="0" dirty="0" err="1"/>
              <a:t>pour</a:t>
            </a:r>
            <a:r>
              <a:rPr lang="es-ES" baseline="0" dirty="0"/>
              <a:t> </a:t>
            </a:r>
            <a:r>
              <a:rPr lang="es-ES" baseline="0" dirty="0" err="1"/>
              <a:t>comprendre</a:t>
            </a:r>
            <a:r>
              <a:rPr lang="es-ES" baseline="0" dirty="0"/>
              <a:t> les </a:t>
            </a:r>
            <a:r>
              <a:rPr lang="es-ES" baseline="0" dirty="0" err="1"/>
              <a:t>formats</a:t>
            </a:r>
            <a:r>
              <a:rPr lang="es-ES" baseline="0" dirty="0"/>
              <a:t> des trames , </a:t>
            </a:r>
            <a:r>
              <a:rPr lang="es-ES" baseline="0" dirty="0" err="1"/>
              <a:t>concernant</a:t>
            </a:r>
            <a:r>
              <a:rPr lang="es-ES" baseline="0" dirty="0"/>
              <a:t> la </a:t>
            </a:r>
            <a:r>
              <a:rPr lang="es-ES" baseline="0" dirty="0" err="1"/>
              <a:t>premiere</a:t>
            </a:r>
            <a:r>
              <a:rPr lang="es-ES" baseline="0" dirty="0"/>
              <a:t> , </a:t>
            </a:r>
            <a:r>
              <a:rPr lang="es-ES" baseline="0" dirty="0" err="1"/>
              <a:t>il</a:t>
            </a:r>
            <a:r>
              <a:rPr lang="es-ES" baseline="0" dirty="0"/>
              <a:t> </a:t>
            </a:r>
            <a:r>
              <a:rPr lang="es-ES" baseline="0" dirty="0" err="1"/>
              <a:t>est</a:t>
            </a:r>
            <a:r>
              <a:rPr lang="es-ES" baseline="0" dirty="0"/>
              <a:t> represente </a:t>
            </a:r>
            <a:r>
              <a:rPr lang="es-ES" baseline="0" dirty="0" err="1"/>
              <a:t>avec</a:t>
            </a:r>
            <a:r>
              <a:rPr lang="es-ES" baseline="0" dirty="0"/>
              <a:t> </a:t>
            </a:r>
            <a:r>
              <a:rPr lang="es-ES" baseline="0" dirty="0" err="1"/>
              <a:t>l’adresse</a:t>
            </a:r>
            <a:r>
              <a:rPr lang="es-ES" baseline="0" dirty="0"/>
              <a:t> 0x39 du </a:t>
            </a:r>
            <a:r>
              <a:rPr lang="es-ES" baseline="0" dirty="0" err="1"/>
              <a:t>slave</a:t>
            </a:r>
            <a:r>
              <a:rPr lang="es-ES" baseline="0" dirty="0"/>
              <a:t> et </a:t>
            </a:r>
            <a:r>
              <a:rPr lang="es-ES" baseline="0" dirty="0" err="1"/>
              <a:t>correspond</a:t>
            </a:r>
            <a:r>
              <a:rPr lang="es-ES" baseline="0" dirty="0"/>
              <a:t> </a:t>
            </a:r>
            <a:r>
              <a:rPr lang="es-ES" baseline="0" dirty="0" err="1"/>
              <a:t>au</a:t>
            </a:r>
            <a:r>
              <a:rPr lang="es-ES" baseline="0" dirty="0"/>
              <a:t> </a:t>
            </a:r>
            <a:r>
              <a:rPr lang="es-ES" baseline="0" dirty="0" err="1"/>
              <a:t>capteur</a:t>
            </a:r>
            <a:r>
              <a:rPr lang="es-ES" baseline="0" dirty="0"/>
              <a:t> de </a:t>
            </a:r>
            <a:r>
              <a:rPr lang="es-ES" baseline="0" dirty="0" err="1"/>
              <a:t>luminosite</a:t>
            </a:r>
            <a:r>
              <a:rPr lang="es-ES" baseline="0" dirty="0"/>
              <a:t> , </a:t>
            </a:r>
          </a:p>
          <a:p>
            <a:r>
              <a:rPr lang="es-ES" baseline="0" dirty="0" err="1"/>
              <a:t>Pour</a:t>
            </a:r>
            <a:r>
              <a:rPr lang="es-ES" baseline="0" dirty="0"/>
              <a:t> la </a:t>
            </a:r>
            <a:r>
              <a:rPr lang="es-ES" baseline="0" dirty="0" err="1"/>
              <a:t>temperature</a:t>
            </a:r>
            <a:r>
              <a:rPr lang="es-ES" baseline="0" dirty="0"/>
              <a:t> la trame i2c a  </a:t>
            </a:r>
            <a:r>
              <a:rPr lang="es-ES" baseline="0" dirty="0" err="1"/>
              <a:t>comme</a:t>
            </a:r>
            <a:r>
              <a:rPr lang="es-ES" baseline="0" dirty="0"/>
              <a:t> </a:t>
            </a:r>
            <a:r>
              <a:rPr lang="es-ES" baseline="0" dirty="0" err="1"/>
              <a:t>adresse</a:t>
            </a:r>
            <a:r>
              <a:rPr lang="es-ES" baseline="0" dirty="0"/>
              <a:t> 0x18 ,</a:t>
            </a:r>
            <a:endParaRPr lang="fr-FR" dirty="0"/>
          </a:p>
        </p:txBody>
      </p:sp>
      <p:sp>
        <p:nvSpPr>
          <p:cNvPr id="4" name="Espace réservé du numéro de diapositive 3"/>
          <p:cNvSpPr>
            <a:spLocks noGrp="1"/>
          </p:cNvSpPr>
          <p:nvPr>
            <p:ph type="sldNum" sz="quarter" idx="10"/>
          </p:nvPr>
        </p:nvSpPr>
        <p:spPr/>
        <p:txBody>
          <a:bodyPr/>
          <a:lstStyle/>
          <a:p>
            <a:fld id="{DBB81248-8D77-4377-9F09-B635BD1476B1}" type="slidenum">
              <a:rPr lang="fr-FR" smtClean="0"/>
              <a:t>15</a:t>
            </a:fld>
            <a:endParaRPr lang="fr-FR"/>
          </a:p>
        </p:txBody>
      </p:sp>
    </p:spTree>
    <p:extLst>
      <p:ext uri="{BB962C8B-B14F-4D97-AF65-F5344CB8AC3E}">
        <p14:creationId xmlns:p14="http://schemas.microsoft.com/office/powerpoint/2010/main" val="449277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s-ES" dirty="0" err="1"/>
              <a:t>On</a:t>
            </a:r>
            <a:r>
              <a:rPr lang="es-ES" baseline="0" dirty="0"/>
              <a:t> a </a:t>
            </a:r>
            <a:r>
              <a:rPr lang="es-ES" baseline="0" dirty="0" err="1"/>
              <a:t>reussi</a:t>
            </a:r>
            <a:r>
              <a:rPr lang="es-ES" baseline="0" dirty="0"/>
              <a:t> </a:t>
            </a:r>
            <a:r>
              <a:rPr lang="es-ES" baseline="0" dirty="0" err="1"/>
              <a:t>aussi</a:t>
            </a:r>
            <a:r>
              <a:rPr lang="es-ES" baseline="0" dirty="0"/>
              <a:t> a </a:t>
            </a:r>
            <a:r>
              <a:rPr lang="es-ES" baseline="0" dirty="0" err="1"/>
              <a:t>analyser</a:t>
            </a:r>
            <a:r>
              <a:rPr lang="es-ES" baseline="0" dirty="0"/>
              <a:t> la trame can </a:t>
            </a:r>
            <a:r>
              <a:rPr lang="es-ES" baseline="0" dirty="0" err="1"/>
              <a:t>avec</a:t>
            </a:r>
            <a:r>
              <a:rPr lang="es-ES" baseline="0" dirty="0"/>
              <a:t> le </a:t>
            </a:r>
            <a:r>
              <a:rPr lang="es-ES" baseline="0" dirty="0" err="1"/>
              <a:t>analyzer</a:t>
            </a:r>
            <a:r>
              <a:rPr lang="es-ES" baseline="0" dirty="0"/>
              <a:t> des </a:t>
            </a:r>
            <a:r>
              <a:rPr lang="es-ES" baseline="0" dirty="0" err="1"/>
              <a:t>differents</a:t>
            </a:r>
            <a:r>
              <a:rPr lang="es-ES" baseline="0" dirty="0"/>
              <a:t> </a:t>
            </a:r>
            <a:r>
              <a:rPr lang="es-ES" baseline="0" dirty="0" err="1"/>
              <a:t>composantes</a:t>
            </a:r>
            <a:r>
              <a:rPr lang="es-ES" baseline="0" dirty="0"/>
              <a:t> </a:t>
            </a:r>
            <a:r>
              <a:rPr lang="es-ES" baseline="0" dirty="0" err="1"/>
              <a:t>materiels</a:t>
            </a:r>
            <a:r>
              <a:rPr lang="es-ES" baseline="0" dirty="0"/>
              <a:t> , </a:t>
            </a:r>
            <a:r>
              <a:rPr lang="es-ES" baseline="0" dirty="0" err="1"/>
              <a:t>pour</a:t>
            </a:r>
            <a:r>
              <a:rPr lang="es-ES" baseline="0" dirty="0"/>
              <a:t> le </a:t>
            </a:r>
            <a:r>
              <a:rPr lang="es-ES" baseline="0" dirty="0" err="1"/>
              <a:t>capteur</a:t>
            </a:r>
            <a:r>
              <a:rPr lang="es-ES" baseline="0" dirty="0"/>
              <a:t> de </a:t>
            </a:r>
            <a:r>
              <a:rPr lang="es-ES" baseline="0" dirty="0" err="1"/>
              <a:t>luminosite</a:t>
            </a:r>
            <a:r>
              <a:rPr lang="es-ES" baseline="0" dirty="0"/>
              <a:t> ,</a:t>
            </a:r>
            <a:r>
              <a:rPr lang="es-ES" baseline="0" dirty="0" err="1"/>
              <a:t>il</a:t>
            </a:r>
            <a:r>
              <a:rPr lang="es-ES" baseline="0" dirty="0"/>
              <a:t> a </a:t>
            </a:r>
            <a:r>
              <a:rPr lang="es-ES" baseline="0" dirty="0" err="1"/>
              <a:t>comme</a:t>
            </a:r>
            <a:r>
              <a:rPr lang="es-ES" baseline="0" dirty="0"/>
              <a:t> </a:t>
            </a:r>
            <a:r>
              <a:rPr lang="es-ES" baseline="0" dirty="0" err="1"/>
              <a:t>identifictauer</a:t>
            </a:r>
            <a:r>
              <a:rPr lang="es-ES" baseline="0" dirty="0"/>
              <a:t> 0x22 et la data </a:t>
            </a:r>
            <a:r>
              <a:rPr lang="es-ES" baseline="0" dirty="0" err="1"/>
              <a:t>est</a:t>
            </a:r>
            <a:r>
              <a:rPr lang="es-ES" baseline="0" dirty="0"/>
              <a:t> en 4Byte POUR LA </a:t>
            </a:r>
            <a:r>
              <a:rPr lang="es-ES" baseline="0" dirty="0" err="1"/>
              <a:t>TEMperature</a:t>
            </a:r>
            <a:r>
              <a:rPr lang="es-ES" baseline="0" dirty="0"/>
              <a:t> le ID </a:t>
            </a:r>
            <a:r>
              <a:rPr lang="es-ES" baseline="0" dirty="0" err="1"/>
              <a:t>est</a:t>
            </a:r>
            <a:r>
              <a:rPr lang="es-ES" baseline="0" dirty="0"/>
              <a:t> 0x11 et la data sur 4 bytes </a:t>
            </a:r>
            <a:r>
              <a:rPr lang="es-ES" baseline="0" dirty="0" err="1"/>
              <a:t>aussi</a:t>
            </a:r>
            <a:r>
              <a:rPr lang="es-ES" baseline="0" dirty="0"/>
              <a:t>  .</a:t>
            </a:r>
          </a:p>
          <a:p>
            <a:r>
              <a:rPr lang="es-ES" baseline="0" dirty="0"/>
              <a:t>La 3 eme figure represente les trames can  </a:t>
            </a:r>
            <a:r>
              <a:rPr lang="es-ES" baseline="0" dirty="0" err="1"/>
              <a:t>recus</a:t>
            </a:r>
            <a:r>
              <a:rPr lang="es-ES" baseline="0" dirty="0"/>
              <a:t> par la </a:t>
            </a:r>
            <a:r>
              <a:rPr lang="es-ES" baseline="0" dirty="0" err="1"/>
              <a:t>raspberry</a:t>
            </a:r>
            <a:r>
              <a:rPr lang="es-ES" baseline="0" dirty="0"/>
              <a:t> . </a:t>
            </a:r>
            <a:endParaRPr lang="fr-FR" dirty="0"/>
          </a:p>
        </p:txBody>
      </p:sp>
      <p:sp>
        <p:nvSpPr>
          <p:cNvPr id="4" name="Espace réservé du numéro de diapositive 3"/>
          <p:cNvSpPr>
            <a:spLocks noGrp="1"/>
          </p:cNvSpPr>
          <p:nvPr>
            <p:ph type="sldNum" sz="quarter" idx="10"/>
          </p:nvPr>
        </p:nvSpPr>
        <p:spPr/>
        <p:txBody>
          <a:bodyPr/>
          <a:lstStyle/>
          <a:p>
            <a:fld id="{DBB81248-8D77-4377-9F09-B635BD1476B1}" type="slidenum">
              <a:rPr lang="fr-FR" smtClean="0"/>
              <a:t>16</a:t>
            </a:fld>
            <a:endParaRPr lang="fr-FR"/>
          </a:p>
        </p:txBody>
      </p:sp>
    </p:spTree>
    <p:extLst>
      <p:ext uri="{BB962C8B-B14F-4D97-AF65-F5344CB8AC3E}">
        <p14:creationId xmlns:p14="http://schemas.microsoft.com/office/powerpoint/2010/main" val="3326105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s-ES" dirty="0" err="1"/>
              <a:t>Pour</a:t>
            </a:r>
            <a:r>
              <a:rPr lang="es-ES" dirty="0"/>
              <a:t> la Led</a:t>
            </a:r>
            <a:r>
              <a:rPr lang="es-ES" baseline="0" dirty="0"/>
              <a:t> SON IDENTIFICATEUR </a:t>
            </a:r>
            <a:r>
              <a:rPr lang="es-ES" baseline="0" dirty="0" err="1"/>
              <a:t>est</a:t>
            </a:r>
            <a:r>
              <a:rPr lang="es-ES" baseline="0" dirty="0"/>
              <a:t> 0x33 et la data a </a:t>
            </a:r>
            <a:r>
              <a:rPr lang="es-ES" baseline="0" dirty="0" err="1"/>
              <a:t>envoye</a:t>
            </a:r>
            <a:r>
              <a:rPr lang="es-ES" baseline="0" dirty="0"/>
              <a:t> c </a:t>
            </a:r>
            <a:r>
              <a:rPr lang="es-ES" baseline="0" dirty="0" err="1"/>
              <a:t>est</a:t>
            </a:r>
            <a:r>
              <a:rPr lang="es-ES" baseline="0" dirty="0"/>
              <a:t> </a:t>
            </a:r>
            <a:r>
              <a:rPr lang="es-ES" baseline="0" dirty="0" err="1"/>
              <a:t>soit</a:t>
            </a:r>
            <a:r>
              <a:rPr lang="es-ES" baseline="0" dirty="0"/>
              <a:t> ON </a:t>
            </a:r>
            <a:r>
              <a:rPr lang="es-ES" baseline="0" dirty="0" err="1"/>
              <a:t>soit</a:t>
            </a:r>
            <a:r>
              <a:rPr lang="es-ES" baseline="0" dirty="0"/>
              <a:t> OFF.</a:t>
            </a:r>
            <a:endParaRPr lang="fr-FR" dirty="0"/>
          </a:p>
        </p:txBody>
      </p:sp>
      <p:sp>
        <p:nvSpPr>
          <p:cNvPr id="4" name="Espace réservé du numéro de diapositive 3"/>
          <p:cNvSpPr>
            <a:spLocks noGrp="1"/>
          </p:cNvSpPr>
          <p:nvPr>
            <p:ph type="sldNum" sz="quarter" idx="10"/>
          </p:nvPr>
        </p:nvSpPr>
        <p:spPr/>
        <p:txBody>
          <a:bodyPr/>
          <a:lstStyle/>
          <a:p>
            <a:fld id="{DBB81248-8D77-4377-9F09-B635BD1476B1}" type="slidenum">
              <a:rPr lang="fr-FR" smtClean="0"/>
              <a:t>17</a:t>
            </a:fld>
            <a:endParaRPr lang="fr-FR"/>
          </a:p>
        </p:txBody>
      </p:sp>
    </p:spTree>
    <p:extLst>
      <p:ext uri="{BB962C8B-B14F-4D97-AF65-F5344CB8AC3E}">
        <p14:creationId xmlns:p14="http://schemas.microsoft.com/office/powerpoint/2010/main" val="3657927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s-ES" dirty="0"/>
              <a:t>Les</a:t>
            </a:r>
            <a:r>
              <a:rPr lang="es-ES" baseline="0" dirty="0"/>
              <a:t> figures </a:t>
            </a:r>
            <a:r>
              <a:rPr lang="es-ES" baseline="0" dirty="0" err="1"/>
              <a:t>suivantes</a:t>
            </a:r>
            <a:r>
              <a:rPr lang="es-ES" baseline="0" dirty="0"/>
              <a:t> representes la </a:t>
            </a:r>
            <a:r>
              <a:rPr lang="es-ES" baseline="0" dirty="0" err="1"/>
              <a:t>partie</a:t>
            </a:r>
            <a:r>
              <a:rPr lang="es-ES" baseline="0" dirty="0"/>
              <a:t> de </a:t>
            </a:r>
            <a:r>
              <a:rPr lang="es-ES" baseline="0" dirty="0" err="1"/>
              <a:t>domoticz</a:t>
            </a:r>
            <a:r>
              <a:rPr lang="es-ES" baseline="0" dirty="0"/>
              <a:t>  , les </a:t>
            </a:r>
            <a:r>
              <a:rPr lang="es-ES" baseline="0" dirty="0" err="1"/>
              <a:t>donnnes</a:t>
            </a:r>
            <a:r>
              <a:rPr lang="es-ES" baseline="0" dirty="0"/>
              <a:t> </a:t>
            </a:r>
            <a:r>
              <a:rPr lang="es-ES" baseline="0" dirty="0" err="1"/>
              <a:t>sont</a:t>
            </a:r>
            <a:r>
              <a:rPr lang="es-ES" baseline="0" dirty="0"/>
              <a:t> </a:t>
            </a:r>
            <a:r>
              <a:rPr lang="es-ES" baseline="0" dirty="0" err="1"/>
              <a:t>affich</a:t>
            </a:r>
            <a:r>
              <a:rPr lang="fr-FR" baseline="0" dirty="0"/>
              <a:t>é SUR </a:t>
            </a:r>
            <a:r>
              <a:rPr lang="es-ES" baseline="0" dirty="0" err="1"/>
              <a:t>domoticz</a:t>
            </a:r>
            <a:r>
              <a:rPr lang="es-ES" baseline="0" dirty="0"/>
              <a:t> . </a:t>
            </a:r>
          </a:p>
          <a:p>
            <a:r>
              <a:rPr lang="fr-FR" dirty="0"/>
              <a:t>Pour le contrôle de la </a:t>
            </a:r>
            <a:r>
              <a:rPr lang="fr-FR" dirty="0" err="1"/>
              <a:t>led,il</a:t>
            </a:r>
            <a:r>
              <a:rPr lang="fr-FR" dirty="0"/>
              <a:t> suffit d appuyer sur   </a:t>
            </a:r>
            <a:r>
              <a:rPr lang="fr-FR" dirty="0" err="1"/>
              <a:t>domoticz</a:t>
            </a:r>
            <a:r>
              <a:rPr lang="fr-FR" dirty="0"/>
              <a:t> pour qu’il s’allume</a:t>
            </a:r>
          </a:p>
        </p:txBody>
      </p:sp>
      <p:sp>
        <p:nvSpPr>
          <p:cNvPr id="4" name="Espace réservé du numéro de diapositive 3"/>
          <p:cNvSpPr>
            <a:spLocks noGrp="1"/>
          </p:cNvSpPr>
          <p:nvPr>
            <p:ph type="sldNum" sz="quarter" idx="10"/>
          </p:nvPr>
        </p:nvSpPr>
        <p:spPr/>
        <p:txBody>
          <a:bodyPr/>
          <a:lstStyle/>
          <a:p>
            <a:fld id="{DBB81248-8D77-4377-9F09-B635BD1476B1}" type="slidenum">
              <a:rPr lang="fr-FR" smtClean="0"/>
              <a:t>18</a:t>
            </a:fld>
            <a:endParaRPr lang="fr-FR"/>
          </a:p>
        </p:txBody>
      </p:sp>
    </p:spTree>
    <p:extLst>
      <p:ext uri="{BB962C8B-B14F-4D97-AF65-F5344CB8AC3E}">
        <p14:creationId xmlns:p14="http://schemas.microsoft.com/office/powerpoint/2010/main" val="33472119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Afin de transformer la communication CAN de deux fils CANH/CANL ou CANTX/CANRX, en un seul fils, on peut procéder de deux manière:</a:t>
            </a:r>
          </a:p>
          <a:p>
            <a:r>
              <a:rPr lang="fr-FR" dirty="0"/>
              <a:t>La première permet d’enlever carrément les transceivers et d’agir directement sur les broches de la STM32 ou le MCP2515 en liant les </a:t>
            </a:r>
            <a:r>
              <a:rPr lang="fr-FR" dirty="0" err="1"/>
              <a:t>CANRx</a:t>
            </a:r>
            <a:r>
              <a:rPr lang="fr-FR" dirty="0"/>
              <a:t> et </a:t>
            </a:r>
            <a:r>
              <a:rPr lang="fr-FR" dirty="0" err="1"/>
              <a:t>CANTx</a:t>
            </a:r>
            <a:r>
              <a:rPr lang="fr-FR" dirty="0"/>
              <a:t>, et en ajoutant une diode sur la broche CANTX (ou bien la mettre en Open-Drain output si possible), tout ça doit être liée avec un pull-up </a:t>
            </a:r>
            <a:r>
              <a:rPr lang="fr-FR" dirty="0" err="1"/>
              <a:t>resistor</a:t>
            </a:r>
            <a:r>
              <a:rPr lang="fr-FR" dirty="0"/>
              <a:t> au Vcc.</a:t>
            </a:r>
          </a:p>
          <a:p>
            <a:r>
              <a:rPr lang="fr-FR" dirty="0"/>
              <a:t>La deuxième est d’utiliser un transceiver conçu pour le Single Wire CAN, qui prend en entrée les </a:t>
            </a:r>
            <a:r>
              <a:rPr lang="fr-FR" dirty="0" err="1"/>
              <a:t>CANTx</a:t>
            </a:r>
            <a:r>
              <a:rPr lang="fr-FR" dirty="0"/>
              <a:t> et </a:t>
            </a:r>
            <a:r>
              <a:rPr lang="fr-FR" dirty="0" err="1"/>
              <a:t>CANRx</a:t>
            </a:r>
            <a:r>
              <a:rPr lang="fr-FR" dirty="0"/>
              <a:t> standard et les transforme en CANH et GND.</a:t>
            </a:r>
          </a:p>
        </p:txBody>
      </p:sp>
      <p:sp>
        <p:nvSpPr>
          <p:cNvPr id="4" name="Espace réservé du numéro de diapositive 3"/>
          <p:cNvSpPr>
            <a:spLocks noGrp="1"/>
          </p:cNvSpPr>
          <p:nvPr>
            <p:ph type="sldNum" sz="quarter" idx="10"/>
          </p:nvPr>
        </p:nvSpPr>
        <p:spPr/>
        <p:txBody>
          <a:bodyPr/>
          <a:lstStyle/>
          <a:p>
            <a:fld id="{DBB81248-8D77-4377-9F09-B635BD1476B1}" type="slidenum">
              <a:rPr lang="fr-FR" smtClean="0"/>
              <a:t>19</a:t>
            </a:fld>
            <a:endParaRPr lang="fr-FR"/>
          </a:p>
        </p:txBody>
      </p:sp>
    </p:spTree>
    <p:extLst>
      <p:ext uri="{BB962C8B-B14F-4D97-AF65-F5344CB8AC3E}">
        <p14:creationId xmlns:p14="http://schemas.microsoft.com/office/powerpoint/2010/main" val="1565969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Notre travail a été réalisé pendant une période de presque deux mois, qui a commencée par une phase de recherche, documentation et compréhension de la vision du teneur de projet, ensuite nous avons créé notre architecture matérielle et logicielle à respecter tout au long de la réalisation. Après on a dédié une partie pour savoir plus sur le bus CAN comme protocole à déployer. Pendant presque 10j au milieu on été bloqué dans la partie de la configuration de la Raspberry pi pour supporter le bus CAN à cause d’un </a:t>
            </a:r>
            <a:r>
              <a:rPr lang="fr-FR" dirty="0" err="1"/>
              <a:t>materiel</a:t>
            </a:r>
            <a:r>
              <a:rPr lang="fr-FR" dirty="0"/>
              <a:t> </a:t>
            </a:r>
            <a:r>
              <a:rPr lang="fr-FR" dirty="0" err="1"/>
              <a:t>déféctueux</a:t>
            </a:r>
            <a:r>
              <a:rPr lang="fr-FR" dirty="0"/>
              <a:t> … </a:t>
            </a:r>
            <a:r>
              <a:rPr lang="fr-FR" dirty="0" err="1"/>
              <a:t>Resolution</a:t>
            </a:r>
            <a:r>
              <a:rPr lang="fr-FR" dirty="0"/>
              <a:t> du </a:t>
            </a:r>
            <a:r>
              <a:rPr lang="fr-FR" dirty="0" err="1"/>
              <a:t>prblm</a:t>
            </a:r>
            <a:r>
              <a:rPr lang="fr-FR" dirty="0"/>
              <a:t> =/ SWCAN</a:t>
            </a:r>
          </a:p>
        </p:txBody>
      </p:sp>
      <p:sp>
        <p:nvSpPr>
          <p:cNvPr id="4" name="Slide Number Placeholder 3"/>
          <p:cNvSpPr>
            <a:spLocks noGrp="1"/>
          </p:cNvSpPr>
          <p:nvPr>
            <p:ph type="sldNum" sz="quarter" idx="5"/>
          </p:nvPr>
        </p:nvSpPr>
        <p:spPr/>
        <p:txBody>
          <a:bodyPr/>
          <a:lstStyle/>
          <a:p>
            <a:fld id="{DBB81248-8D77-4377-9F09-B635BD1476B1}" type="slidenum">
              <a:rPr lang="fr-FR" smtClean="0"/>
              <a:t>2</a:t>
            </a:fld>
            <a:endParaRPr lang="fr-FR"/>
          </a:p>
        </p:txBody>
      </p:sp>
    </p:spTree>
    <p:extLst>
      <p:ext uri="{BB962C8B-B14F-4D97-AF65-F5344CB8AC3E}">
        <p14:creationId xmlns:p14="http://schemas.microsoft.com/office/powerpoint/2010/main" val="3165583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s-ES" dirty="0"/>
              <a:t>Les</a:t>
            </a:r>
            <a:r>
              <a:rPr lang="es-ES" baseline="0" dirty="0"/>
              <a:t> figures </a:t>
            </a:r>
            <a:r>
              <a:rPr lang="es-ES" baseline="0" dirty="0" err="1"/>
              <a:t>suivantes</a:t>
            </a:r>
            <a:r>
              <a:rPr lang="es-ES" baseline="0" dirty="0"/>
              <a:t> representes la </a:t>
            </a:r>
            <a:r>
              <a:rPr lang="es-ES" baseline="0" dirty="0" err="1"/>
              <a:t>partie</a:t>
            </a:r>
            <a:r>
              <a:rPr lang="es-ES" baseline="0" dirty="0"/>
              <a:t> de </a:t>
            </a:r>
            <a:r>
              <a:rPr lang="es-ES" baseline="0" dirty="0" err="1"/>
              <a:t>domoticz</a:t>
            </a:r>
            <a:r>
              <a:rPr lang="es-ES" baseline="0" dirty="0"/>
              <a:t>  , les </a:t>
            </a:r>
            <a:r>
              <a:rPr lang="es-ES" baseline="0" dirty="0" err="1"/>
              <a:t>donnnes</a:t>
            </a:r>
            <a:r>
              <a:rPr lang="es-ES" baseline="0" dirty="0"/>
              <a:t> </a:t>
            </a:r>
            <a:r>
              <a:rPr lang="es-ES" baseline="0" dirty="0" err="1"/>
              <a:t>sont</a:t>
            </a:r>
            <a:r>
              <a:rPr lang="es-ES" baseline="0" dirty="0"/>
              <a:t> </a:t>
            </a:r>
            <a:r>
              <a:rPr lang="es-ES" baseline="0" dirty="0" err="1"/>
              <a:t>affich</a:t>
            </a:r>
            <a:r>
              <a:rPr lang="fr-FR" baseline="0" dirty="0"/>
              <a:t>é SUR </a:t>
            </a:r>
            <a:r>
              <a:rPr lang="es-ES" baseline="0" dirty="0" err="1"/>
              <a:t>domoticz</a:t>
            </a:r>
            <a:r>
              <a:rPr lang="es-ES" baseline="0" dirty="0"/>
              <a:t> . </a:t>
            </a:r>
          </a:p>
          <a:p>
            <a:r>
              <a:rPr lang="fr-FR" dirty="0"/>
              <a:t>Pour le contrôle de la </a:t>
            </a:r>
            <a:r>
              <a:rPr lang="fr-FR" dirty="0" err="1"/>
              <a:t>led,il</a:t>
            </a:r>
            <a:r>
              <a:rPr lang="fr-FR" dirty="0"/>
              <a:t> suffit d appuyer sur   </a:t>
            </a:r>
            <a:r>
              <a:rPr lang="fr-FR" dirty="0" err="1"/>
              <a:t>domoticz</a:t>
            </a:r>
            <a:r>
              <a:rPr lang="fr-FR" dirty="0"/>
              <a:t> pour qu’il s’allume</a:t>
            </a:r>
          </a:p>
        </p:txBody>
      </p:sp>
      <p:sp>
        <p:nvSpPr>
          <p:cNvPr id="4" name="Espace réservé du numéro de diapositive 3"/>
          <p:cNvSpPr>
            <a:spLocks noGrp="1"/>
          </p:cNvSpPr>
          <p:nvPr>
            <p:ph type="sldNum" sz="quarter" idx="10"/>
          </p:nvPr>
        </p:nvSpPr>
        <p:spPr/>
        <p:txBody>
          <a:bodyPr/>
          <a:lstStyle/>
          <a:p>
            <a:fld id="{DBB81248-8D77-4377-9F09-B635BD1476B1}" type="slidenum">
              <a:rPr lang="fr-FR" smtClean="0"/>
              <a:t>20</a:t>
            </a:fld>
            <a:endParaRPr lang="fr-FR"/>
          </a:p>
        </p:txBody>
      </p:sp>
    </p:spTree>
    <p:extLst>
      <p:ext uri="{BB962C8B-B14F-4D97-AF65-F5344CB8AC3E}">
        <p14:creationId xmlns:p14="http://schemas.microsoft.com/office/powerpoint/2010/main" val="997634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CAN est un réseau compatible au modèle de référence ISO/OSI, le Can se caractérise par</a:t>
            </a:r>
            <a:r>
              <a:rPr lang="fr-FR" baseline="0" dirty="0"/>
              <a:t> deux lignes </a:t>
            </a:r>
            <a:r>
              <a:rPr lang="fr-FR" baseline="0" dirty="0" err="1"/>
              <a:t>CANHIgh</a:t>
            </a:r>
            <a:r>
              <a:rPr lang="fr-FR" baseline="0" dirty="0"/>
              <a:t> et CAN </a:t>
            </a:r>
            <a:r>
              <a:rPr lang="fr-FR" baseline="0" dirty="0" err="1"/>
              <a:t>low</a:t>
            </a:r>
            <a:r>
              <a:rPr lang="fr-FR" baseline="0" dirty="0"/>
              <a:t> avec une </a:t>
            </a:r>
            <a:r>
              <a:rPr lang="fr-FR" baseline="0" dirty="0" err="1"/>
              <a:t>resistance</a:t>
            </a:r>
            <a:r>
              <a:rPr lang="fr-FR" baseline="0" dirty="0"/>
              <a:t> de terminaison , le micro </a:t>
            </a:r>
            <a:r>
              <a:rPr lang="fr-FR" baseline="0" dirty="0" err="1"/>
              <a:t>controlleur</a:t>
            </a:r>
            <a:r>
              <a:rPr lang="fr-FR" baseline="0" dirty="0"/>
              <a:t> envoie les </a:t>
            </a:r>
            <a:r>
              <a:rPr lang="fr-FR" baseline="0" dirty="0" err="1"/>
              <a:t>donnees</a:t>
            </a:r>
            <a:r>
              <a:rPr lang="fr-FR" baseline="0" dirty="0"/>
              <a:t> a </a:t>
            </a:r>
            <a:r>
              <a:rPr lang="fr-FR" baseline="0" dirty="0" err="1"/>
              <a:t>trvers</a:t>
            </a:r>
            <a:r>
              <a:rPr lang="fr-FR" baseline="0" dirty="0"/>
              <a:t> le </a:t>
            </a:r>
            <a:r>
              <a:rPr lang="fr-FR" baseline="0" dirty="0" err="1"/>
              <a:t>controlleur</a:t>
            </a:r>
            <a:r>
              <a:rPr lang="fr-FR" baseline="0" dirty="0"/>
              <a:t> CAN, les </a:t>
            </a:r>
            <a:r>
              <a:rPr lang="fr-FR" baseline="0" dirty="0" err="1"/>
              <a:t>donnnes</a:t>
            </a:r>
            <a:r>
              <a:rPr lang="fr-FR" baseline="0" dirty="0"/>
              <a:t> doivent passer par le RX et TX DU Transceiver et qui vont être transformer par la suite en CAN high et CAN </a:t>
            </a:r>
            <a:r>
              <a:rPr lang="fr-FR" baseline="0" dirty="0" err="1"/>
              <a:t>low</a:t>
            </a:r>
            <a:r>
              <a:rPr lang="fr-FR" baseline="0" dirty="0"/>
              <a:t>.</a:t>
            </a:r>
          </a:p>
          <a:p>
            <a:r>
              <a:rPr lang="fr-FR" dirty="0"/>
              <a:t>les nœuds détectent un bit récessif si la différence de tension entre CAN_L et CAN_H est de l’ordre de 1,5 V. Ils détectent un bit dominant si cette différence est de l’ordre de - 3 V.</a:t>
            </a:r>
            <a:endParaRPr lang="fr-FR" baseline="0" dirty="0"/>
          </a:p>
        </p:txBody>
      </p:sp>
      <p:sp>
        <p:nvSpPr>
          <p:cNvPr id="4" name="Espace réservé du numéro de diapositive 3"/>
          <p:cNvSpPr>
            <a:spLocks noGrp="1"/>
          </p:cNvSpPr>
          <p:nvPr>
            <p:ph type="sldNum" sz="quarter" idx="10"/>
          </p:nvPr>
        </p:nvSpPr>
        <p:spPr/>
        <p:txBody>
          <a:bodyPr/>
          <a:lstStyle/>
          <a:p>
            <a:fld id="{DBB81248-8D77-4377-9F09-B635BD1476B1}" type="slidenum">
              <a:rPr lang="fr-FR" smtClean="0"/>
              <a:t>3</a:t>
            </a:fld>
            <a:endParaRPr lang="fr-FR"/>
          </a:p>
        </p:txBody>
      </p:sp>
    </p:spTree>
    <p:extLst>
      <p:ext uri="{BB962C8B-B14F-4D97-AF65-F5344CB8AC3E}">
        <p14:creationId xmlns:p14="http://schemas.microsoft.com/office/powerpoint/2010/main" val="2558811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u="none" strike="noStrike" kern="1200" dirty="0">
                <a:solidFill>
                  <a:schemeClr val="tx1"/>
                </a:solidFill>
                <a:effectLst/>
                <a:latin typeface="+mn-lt"/>
                <a:ea typeface="+mn-ea"/>
                <a:cs typeface="+mn-cs"/>
                <a:hlinkClick r:id="rId3"/>
              </a:rPr>
              <a:t>MQTT</a:t>
            </a:r>
            <a:r>
              <a:rPr lang="fr-FR" sz="1200" kern="1200" dirty="0">
                <a:solidFill>
                  <a:schemeClr val="tx1"/>
                </a:solidFill>
                <a:effectLst/>
                <a:latin typeface="+mn-lt"/>
                <a:ea typeface="+mn-ea"/>
                <a:cs typeface="+mn-cs"/>
              </a:rPr>
              <a:t> permet concrètement aux appareils d'envoyer des informations sur un sujet donné à un serveur qui fonctionne comme un broker de messages. Le broker pousse ces informations vers les clients qui se sont précédemment abonnés. Une session MQTT est divisée en quatre étapes : connexion, authentification, communication et terminaison. Il contient deux grands acteurs </a:t>
            </a:r>
            <a:r>
              <a:rPr lang="fr-FR" sz="1200" kern="1200" dirty="0" err="1">
                <a:solidFill>
                  <a:schemeClr val="tx1"/>
                </a:solidFill>
                <a:effectLst/>
                <a:latin typeface="+mn-lt"/>
                <a:ea typeface="+mn-ea"/>
                <a:cs typeface="+mn-cs"/>
              </a:rPr>
              <a:t>publishers</a:t>
            </a:r>
            <a:r>
              <a:rPr lang="fr-FR" sz="1200" kern="1200" dirty="0">
                <a:solidFill>
                  <a:schemeClr val="tx1"/>
                </a:solidFill>
                <a:effectLst/>
                <a:latin typeface="+mn-lt"/>
                <a:ea typeface="+mn-ea"/>
                <a:cs typeface="+mn-cs"/>
              </a:rPr>
              <a:t> et </a:t>
            </a:r>
            <a:r>
              <a:rPr lang="fr-FR" sz="1200" kern="1200" dirty="0" err="1">
                <a:solidFill>
                  <a:schemeClr val="tx1"/>
                </a:solidFill>
                <a:effectLst/>
                <a:latin typeface="+mn-lt"/>
                <a:ea typeface="+mn-ea"/>
                <a:cs typeface="+mn-cs"/>
              </a:rPr>
              <a:t>subscribers</a:t>
            </a:r>
            <a:r>
              <a:rPr lang="fr-FR" sz="1200" kern="1200" dirty="0">
                <a:solidFill>
                  <a:schemeClr val="tx1"/>
                </a:solidFill>
                <a:effectLst/>
                <a:latin typeface="+mn-lt"/>
                <a:ea typeface="+mn-ea"/>
                <a:cs typeface="+mn-cs"/>
              </a:rPr>
              <a:t>.</a:t>
            </a:r>
          </a:p>
          <a:p>
            <a:endParaRPr lang="fr-FR" dirty="0"/>
          </a:p>
        </p:txBody>
      </p:sp>
      <p:sp>
        <p:nvSpPr>
          <p:cNvPr id="4" name="Espace réservé du numéro de diapositive 3"/>
          <p:cNvSpPr>
            <a:spLocks noGrp="1"/>
          </p:cNvSpPr>
          <p:nvPr>
            <p:ph type="sldNum" sz="quarter" idx="10"/>
          </p:nvPr>
        </p:nvSpPr>
        <p:spPr/>
        <p:txBody>
          <a:bodyPr/>
          <a:lstStyle/>
          <a:p>
            <a:fld id="{DBB81248-8D77-4377-9F09-B635BD1476B1}" type="slidenum">
              <a:rPr lang="fr-FR" smtClean="0"/>
              <a:t>4</a:t>
            </a:fld>
            <a:endParaRPr lang="fr-FR"/>
          </a:p>
        </p:txBody>
      </p:sp>
    </p:spTree>
    <p:extLst>
      <p:ext uri="{BB962C8B-B14F-4D97-AF65-F5344CB8AC3E}">
        <p14:creationId xmlns:p14="http://schemas.microsoft.com/office/powerpoint/2010/main" val="2373107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La conception de l’architecture globale du projet a été divisé sur trois grandes parties : -L’acquisition des données des capteurs par STM32. -La configuration et la mise en œuvre de la communication CAN entre les deux cartes embarqués STM32 et </a:t>
            </a:r>
            <a:r>
              <a:rPr lang="fr-FR" dirty="0" err="1"/>
              <a:t>Raspberry</a:t>
            </a:r>
            <a:r>
              <a:rPr lang="fr-FR" dirty="0"/>
              <a:t> pi. -Le traitement des données acquises par la </a:t>
            </a:r>
            <a:r>
              <a:rPr lang="fr-FR" dirty="0" err="1"/>
              <a:t>Raspberry</a:t>
            </a:r>
            <a:r>
              <a:rPr lang="fr-FR" dirty="0"/>
              <a:t> et l’affichage sur la plateforme </a:t>
            </a:r>
            <a:r>
              <a:rPr lang="fr-FR" dirty="0" err="1"/>
              <a:t>Domoticz</a:t>
            </a:r>
            <a:r>
              <a:rPr lang="fr-FR" dirty="0"/>
              <a:t>. L’acquisition des données réalisée par les capteurs MCP9808 et TSL2561 se fait via le protocole I2C, alors la carte STM32 reçoit les données sous format i2c et les transforme en format TX RX CAN. Le </a:t>
            </a:r>
            <a:r>
              <a:rPr lang="fr-FR" dirty="0" err="1"/>
              <a:t>transceiver</a:t>
            </a:r>
            <a:r>
              <a:rPr lang="fr-FR" dirty="0"/>
              <a:t> de sa part transforme les </a:t>
            </a:r>
            <a:r>
              <a:rPr lang="fr-FR" dirty="0" err="1"/>
              <a:t>Tx</a:t>
            </a:r>
            <a:r>
              <a:rPr lang="fr-FR" dirty="0"/>
              <a:t> et </a:t>
            </a:r>
            <a:r>
              <a:rPr lang="fr-FR" dirty="0" err="1"/>
              <a:t>Rx</a:t>
            </a:r>
            <a:r>
              <a:rPr lang="fr-FR" dirty="0"/>
              <a:t> CAN en CAN high et CAN </a:t>
            </a:r>
            <a:r>
              <a:rPr lang="fr-FR" dirty="0" err="1"/>
              <a:t>low</a:t>
            </a:r>
            <a:r>
              <a:rPr lang="fr-FR" dirty="0"/>
              <a:t>. Le MCP contient à la base un </a:t>
            </a:r>
            <a:r>
              <a:rPr lang="fr-FR" dirty="0" err="1"/>
              <a:t>transceiver</a:t>
            </a:r>
            <a:r>
              <a:rPr lang="fr-FR" dirty="0"/>
              <a:t> qui reçoit la trame sous format CAN. En effet, la </a:t>
            </a:r>
            <a:r>
              <a:rPr lang="fr-FR" dirty="0" err="1"/>
              <a:t>Raspberry</a:t>
            </a:r>
            <a:r>
              <a:rPr lang="fr-FR" dirty="0"/>
              <a:t> ne traite les trames CAN, donc pour cela on a utilisé le MCP2515 qui contient le SPI et qui va permettre à la </a:t>
            </a:r>
            <a:r>
              <a:rPr lang="fr-FR" dirty="0" err="1"/>
              <a:t>Raspberry</a:t>
            </a:r>
            <a:r>
              <a:rPr lang="fr-FR" dirty="0"/>
              <a:t> de récupérer la trame CAN via SPI. Le traitement au sein de la </a:t>
            </a:r>
            <a:r>
              <a:rPr lang="fr-FR" dirty="0" err="1"/>
              <a:t>Raspberry</a:t>
            </a:r>
            <a:r>
              <a:rPr lang="fr-FR" dirty="0"/>
              <a:t>, permet de décortiquer la trame CAN et récupérer la donnée nette de la température ou/et la luminosité. </a:t>
            </a:r>
          </a:p>
          <a:p>
            <a:endParaRPr lang="es-ES" dirty="0"/>
          </a:p>
          <a:p>
            <a:r>
              <a:rPr lang="fr-FR" dirty="0"/>
              <a:t>A l’aide du protocole MQTT, on utilise le principe (</a:t>
            </a:r>
            <a:r>
              <a:rPr lang="fr-FR" dirty="0" err="1"/>
              <a:t>publish</a:t>
            </a:r>
            <a:r>
              <a:rPr lang="fr-FR" dirty="0"/>
              <a:t>/</a:t>
            </a:r>
            <a:r>
              <a:rPr lang="fr-FR" dirty="0" err="1"/>
              <a:t>subscribe</a:t>
            </a:r>
            <a:r>
              <a:rPr lang="fr-FR" dirty="0"/>
              <a:t>) pour afficher les données sur la plateforme Home Assistant </a:t>
            </a:r>
            <a:r>
              <a:rPr lang="fr-FR" dirty="0" err="1"/>
              <a:t>Domoticz</a:t>
            </a:r>
            <a:r>
              <a:rPr lang="fr-FR" dirty="0"/>
              <a:t>. Dans l’autre sens, pour contrôler les </a:t>
            </a:r>
            <a:r>
              <a:rPr lang="fr-FR" dirty="0" err="1"/>
              <a:t>leds</a:t>
            </a:r>
            <a:r>
              <a:rPr lang="fr-FR" dirty="0"/>
              <a:t> des salles qui sont liées à la carte STM, on envoie des requêtes MQTT (</a:t>
            </a:r>
            <a:r>
              <a:rPr lang="fr-FR" dirty="0" err="1"/>
              <a:t>domoticz</a:t>
            </a:r>
            <a:r>
              <a:rPr lang="fr-FR" dirty="0"/>
              <a:t>/out) qui seront reçues par le MCP et envoyés vers la carte STM via le </a:t>
            </a:r>
            <a:r>
              <a:rPr lang="fr-FR" dirty="0" err="1"/>
              <a:t>transceiver</a:t>
            </a:r>
            <a:r>
              <a:rPr lang="fr-FR" dirty="0"/>
              <a:t>. Pour le protocole MQTT, on distingue trois </a:t>
            </a:r>
            <a:r>
              <a:rPr lang="fr-FR" dirty="0" err="1"/>
              <a:t>topics</a:t>
            </a:r>
            <a:r>
              <a:rPr lang="fr-FR" dirty="0"/>
              <a:t> utilisés : - </a:t>
            </a:r>
            <a:r>
              <a:rPr lang="fr-FR" dirty="0" err="1"/>
              <a:t>Domoticz</a:t>
            </a:r>
            <a:r>
              <a:rPr lang="fr-FR" dirty="0"/>
              <a:t>/in - </a:t>
            </a:r>
            <a:r>
              <a:rPr lang="fr-FR" dirty="0" err="1"/>
              <a:t>Domoticz</a:t>
            </a:r>
            <a:r>
              <a:rPr lang="fr-FR" dirty="0"/>
              <a:t>/out</a:t>
            </a:r>
          </a:p>
        </p:txBody>
      </p:sp>
      <p:sp>
        <p:nvSpPr>
          <p:cNvPr id="4" name="Espace réservé du numéro de diapositive 3"/>
          <p:cNvSpPr>
            <a:spLocks noGrp="1"/>
          </p:cNvSpPr>
          <p:nvPr>
            <p:ph type="sldNum" sz="quarter" idx="10"/>
          </p:nvPr>
        </p:nvSpPr>
        <p:spPr/>
        <p:txBody>
          <a:bodyPr/>
          <a:lstStyle/>
          <a:p>
            <a:fld id="{DBB81248-8D77-4377-9F09-B635BD1476B1}" type="slidenum">
              <a:rPr lang="fr-FR" smtClean="0"/>
              <a:t>5</a:t>
            </a:fld>
            <a:endParaRPr lang="fr-FR"/>
          </a:p>
        </p:txBody>
      </p:sp>
    </p:spTree>
    <p:extLst>
      <p:ext uri="{BB962C8B-B14F-4D97-AF65-F5344CB8AC3E}">
        <p14:creationId xmlns:p14="http://schemas.microsoft.com/office/powerpoint/2010/main" val="1192530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La partie du STM32 permet une lecture continue dans la température et la luminosité à travers le bus I2C et publier les données captées à travers le bus CAN, et ainsi d’agir sur une LED à travers le contenu de la trame CAN détectée.</a:t>
            </a:r>
          </a:p>
          <a:p>
            <a:r>
              <a:rPr lang="fr-FR" dirty="0"/>
              <a:t>La trame mise sur le bus CAN par la STM32 contient un champ de donnée de 3 bytes, un pour l’ID de la mesure détectée, et les deux autres pour la valeur elle-même.</a:t>
            </a:r>
          </a:p>
          <a:p>
            <a:r>
              <a:rPr lang="fr-FR" dirty="0"/>
              <a:t>La STM32 est en écoute continue sur le bus, s’elle détecte une trame avec un champ de donnée de 2 bytes et l’ID de l’émetteur correspond à l’ID de la Raspberry Pi (0x407), elle va agir sur la LED selon la donnée de la trame.</a:t>
            </a:r>
          </a:p>
        </p:txBody>
      </p:sp>
      <p:sp>
        <p:nvSpPr>
          <p:cNvPr id="4" name="Espace réservé du numéro de diapositive 3"/>
          <p:cNvSpPr>
            <a:spLocks noGrp="1"/>
          </p:cNvSpPr>
          <p:nvPr>
            <p:ph type="sldNum" sz="quarter" idx="10"/>
          </p:nvPr>
        </p:nvSpPr>
        <p:spPr/>
        <p:txBody>
          <a:bodyPr/>
          <a:lstStyle/>
          <a:p>
            <a:fld id="{DBB81248-8D77-4377-9F09-B635BD1476B1}" type="slidenum">
              <a:rPr lang="fr-FR" smtClean="0"/>
              <a:t>6</a:t>
            </a:fld>
            <a:endParaRPr lang="fr-FR"/>
          </a:p>
        </p:txBody>
      </p:sp>
    </p:spTree>
    <p:extLst>
      <p:ext uri="{BB962C8B-B14F-4D97-AF65-F5344CB8AC3E}">
        <p14:creationId xmlns:p14="http://schemas.microsoft.com/office/powerpoint/2010/main" val="4131243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 module HW-184 est composé de deux circuit intégrée lié l’un à l’autre: Le premier et le MCP2515 permet de faire l’interfaçage entre le SPI supporté par la </a:t>
            </a:r>
            <a:r>
              <a:rPr lang="fr-FR" dirty="0" err="1"/>
              <a:t>Rpi</a:t>
            </a:r>
            <a:r>
              <a:rPr lang="fr-FR" dirty="0"/>
              <a:t> et le CAN (</a:t>
            </a:r>
            <a:r>
              <a:rPr lang="fr-FR" dirty="0" err="1"/>
              <a:t>Tx</a:t>
            </a:r>
            <a:r>
              <a:rPr lang="fr-FR" dirty="0"/>
              <a:t> et </a:t>
            </a:r>
            <a:r>
              <a:rPr lang="fr-FR" dirty="0" err="1"/>
              <a:t>Rx</a:t>
            </a:r>
            <a:r>
              <a:rPr lang="fr-FR" dirty="0"/>
              <a:t>). Le deuxième module est un transceiver CAN qui transforme la </a:t>
            </a:r>
            <a:r>
              <a:rPr lang="fr-FR" dirty="0" err="1"/>
              <a:t>CANRx</a:t>
            </a:r>
            <a:r>
              <a:rPr lang="fr-FR" dirty="0"/>
              <a:t> et </a:t>
            </a:r>
            <a:r>
              <a:rPr lang="fr-FR" dirty="0" err="1"/>
              <a:t>CANTx</a:t>
            </a:r>
            <a:r>
              <a:rPr lang="fr-FR" dirty="0"/>
              <a:t> en CANH et CANLOW (sorties Single </a:t>
            </a:r>
            <a:r>
              <a:rPr lang="fr-FR" dirty="0" err="1"/>
              <a:t>Ended</a:t>
            </a:r>
            <a:r>
              <a:rPr lang="fr-FR" dirty="0"/>
              <a:t> en sortie différentielles).</a:t>
            </a:r>
          </a:p>
          <a:p>
            <a:r>
              <a:rPr lang="fr-FR" dirty="0"/>
              <a:t>Par défaut, ce module est alimenté par 5V, la Vcc du module est lié à la fois au MCP2515 et le transceiver. Comme les </a:t>
            </a:r>
            <a:r>
              <a:rPr lang="fr-FR" dirty="0" err="1"/>
              <a:t>GPIOs</a:t>
            </a:r>
            <a:r>
              <a:rPr lang="fr-FR" dirty="0"/>
              <a:t> SPI de la RPI supportent 3v3 au max, la partie MCP2515 doit être alimentée par 3v3 seulement. On coupe la liaison entre le Vcc des deux composantes pour avoir deux broches d’alimentation distingues.</a:t>
            </a:r>
          </a:p>
        </p:txBody>
      </p:sp>
      <p:sp>
        <p:nvSpPr>
          <p:cNvPr id="4" name="Espace réservé du numéro de diapositive 3"/>
          <p:cNvSpPr>
            <a:spLocks noGrp="1"/>
          </p:cNvSpPr>
          <p:nvPr>
            <p:ph type="sldNum" sz="quarter" idx="10"/>
          </p:nvPr>
        </p:nvSpPr>
        <p:spPr/>
        <p:txBody>
          <a:bodyPr/>
          <a:lstStyle/>
          <a:p>
            <a:fld id="{DBB81248-8D77-4377-9F09-B635BD1476B1}" type="slidenum">
              <a:rPr lang="fr-FR" smtClean="0"/>
              <a:t>7</a:t>
            </a:fld>
            <a:endParaRPr lang="fr-FR"/>
          </a:p>
        </p:txBody>
      </p:sp>
    </p:spTree>
    <p:extLst>
      <p:ext uri="{BB962C8B-B14F-4D97-AF65-F5344CB8AC3E}">
        <p14:creationId xmlns:p14="http://schemas.microsoft.com/office/powerpoint/2010/main" val="4166766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 noyau Linux support déjà l’interfaçage avec le MCP2515, il suffit de l’ajouter au </a:t>
            </a:r>
            <a:r>
              <a:rPr lang="fr-FR" dirty="0" err="1"/>
              <a:t>Device</a:t>
            </a:r>
            <a:r>
              <a:rPr lang="fr-FR" dirty="0"/>
              <a:t> </a:t>
            </a:r>
            <a:r>
              <a:rPr lang="fr-FR" dirty="0" err="1"/>
              <a:t>Tree</a:t>
            </a:r>
            <a:r>
              <a:rPr lang="fr-FR" dirty="0"/>
              <a:t> de la </a:t>
            </a:r>
            <a:r>
              <a:rPr lang="fr-FR" dirty="0" err="1"/>
              <a:t>raspberry</a:t>
            </a:r>
            <a:r>
              <a:rPr lang="fr-FR" dirty="0"/>
              <a:t> pi pour le mettre en marche au boot.</a:t>
            </a:r>
          </a:p>
        </p:txBody>
      </p:sp>
      <p:sp>
        <p:nvSpPr>
          <p:cNvPr id="4" name="Espace réservé du numéro de diapositive 3"/>
          <p:cNvSpPr>
            <a:spLocks noGrp="1"/>
          </p:cNvSpPr>
          <p:nvPr>
            <p:ph type="sldNum" sz="quarter" idx="10"/>
          </p:nvPr>
        </p:nvSpPr>
        <p:spPr/>
        <p:txBody>
          <a:bodyPr/>
          <a:lstStyle/>
          <a:p>
            <a:fld id="{DBB81248-8D77-4377-9F09-B635BD1476B1}" type="slidenum">
              <a:rPr lang="fr-FR" smtClean="0"/>
              <a:t>8</a:t>
            </a:fld>
            <a:endParaRPr lang="fr-FR"/>
          </a:p>
        </p:txBody>
      </p:sp>
    </p:spTree>
    <p:extLst>
      <p:ext uri="{BB962C8B-B14F-4D97-AF65-F5344CB8AC3E}">
        <p14:creationId xmlns:p14="http://schemas.microsoft.com/office/powerpoint/2010/main" val="1568571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 code principale commence par initialiser le bus avec un </a:t>
            </a:r>
            <a:r>
              <a:rPr lang="fr-FR" dirty="0" err="1"/>
              <a:t>Baudrate</a:t>
            </a:r>
            <a:r>
              <a:rPr lang="fr-FR" dirty="0"/>
              <a:t> de 500000 b/s (correspond aussi à celui configuré sur la STM32). Il lance ainsi le broker du MQTT.</a:t>
            </a:r>
          </a:p>
        </p:txBody>
      </p:sp>
      <p:sp>
        <p:nvSpPr>
          <p:cNvPr id="4" name="Espace réservé du numéro de diapositive 3"/>
          <p:cNvSpPr>
            <a:spLocks noGrp="1"/>
          </p:cNvSpPr>
          <p:nvPr>
            <p:ph type="sldNum" sz="quarter" idx="10"/>
          </p:nvPr>
        </p:nvSpPr>
        <p:spPr/>
        <p:txBody>
          <a:bodyPr/>
          <a:lstStyle/>
          <a:p>
            <a:fld id="{DBB81248-8D77-4377-9F09-B635BD1476B1}" type="slidenum">
              <a:rPr lang="fr-FR" smtClean="0"/>
              <a:t>9</a:t>
            </a:fld>
            <a:endParaRPr lang="fr-FR"/>
          </a:p>
        </p:txBody>
      </p:sp>
    </p:spTree>
    <p:extLst>
      <p:ext uri="{BB962C8B-B14F-4D97-AF65-F5344CB8AC3E}">
        <p14:creationId xmlns:p14="http://schemas.microsoft.com/office/powerpoint/2010/main" val="2497581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88034697-5621-43D7-B31B-AEF7DFBFCB5D}" type="datetimeFigureOut">
              <a:rPr lang="fr-FR" smtClean="0"/>
              <a:t>24/02/2022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C2893C3-A967-4DA8-8308-A79B581F6DE9}" type="slidenum">
              <a:rPr lang="fr-FR" smtClean="0"/>
              <a:t>‹#›</a:t>
            </a:fld>
            <a:endParaRPr lang="fr-FR"/>
          </a:p>
        </p:txBody>
      </p:sp>
    </p:spTree>
    <p:extLst>
      <p:ext uri="{BB962C8B-B14F-4D97-AF65-F5344CB8AC3E}">
        <p14:creationId xmlns:p14="http://schemas.microsoft.com/office/powerpoint/2010/main" val="3711517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8034697-5621-43D7-B31B-AEF7DFBFCB5D}" type="datetimeFigureOut">
              <a:rPr lang="fr-FR" smtClean="0"/>
              <a:t>24/02/2022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C2893C3-A967-4DA8-8308-A79B581F6DE9}" type="slidenum">
              <a:rPr lang="fr-FR" smtClean="0"/>
              <a:t>‹#›</a:t>
            </a:fld>
            <a:endParaRPr lang="fr-FR"/>
          </a:p>
        </p:txBody>
      </p:sp>
    </p:spTree>
    <p:extLst>
      <p:ext uri="{BB962C8B-B14F-4D97-AF65-F5344CB8AC3E}">
        <p14:creationId xmlns:p14="http://schemas.microsoft.com/office/powerpoint/2010/main" val="879393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8034697-5621-43D7-B31B-AEF7DFBFCB5D}" type="datetimeFigureOut">
              <a:rPr lang="fr-FR" smtClean="0"/>
              <a:t>24/02/2022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C2893C3-A967-4DA8-8308-A79B581F6DE9}" type="slidenum">
              <a:rPr lang="fr-FR" smtClean="0"/>
              <a:t>‹#›</a:t>
            </a:fld>
            <a:endParaRPr lang="fr-FR"/>
          </a:p>
        </p:txBody>
      </p:sp>
    </p:spTree>
    <p:extLst>
      <p:ext uri="{BB962C8B-B14F-4D97-AF65-F5344CB8AC3E}">
        <p14:creationId xmlns:p14="http://schemas.microsoft.com/office/powerpoint/2010/main" val="2153358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8034697-5621-43D7-B31B-AEF7DFBFCB5D}" type="datetimeFigureOut">
              <a:rPr lang="fr-FR" smtClean="0"/>
              <a:t>24/02/2022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C2893C3-A967-4DA8-8308-A79B581F6DE9}" type="slidenum">
              <a:rPr lang="fr-FR" smtClean="0"/>
              <a:t>‹#›</a:t>
            </a:fld>
            <a:endParaRPr lang="fr-FR"/>
          </a:p>
        </p:txBody>
      </p:sp>
    </p:spTree>
    <p:extLst>
      <p:ext uri="{BB962C8B-B14F-4D97-AF65-F5344CB8AC3E}">
        <p14:creationId xmlns:p14="http://schemas.microsoft.com/office/powerpoint/2010/main" val="2156717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88034697-5621-43D7-B31B-AEF7DFBFCB5D}" type="datetimeFigureOut">
              <a:rPr lang="fr-FR" smtClean="0"/>
              <a:t>24/02/2022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C2893C3-A967-4DA8-8308-A79B581F6DE9}" type="slidenum">
              <a:rPr lang="fr-FR" smtClean="0"/>
              <a:t>‹#›</a:t>
            </a:fld>
            <a:endParaRPr lang="fr-FR"/>
          </a:p>
        </p:txBody>
      </p:sp>
    </p:spTree>
    <p:extLst>
      <p:ext uri="{BB962C8B-B14F-4D97-AF65-F5344CB8AC3E}">
        <p14:creationId xmlns:p14="http://schemas.microsoft.com/office/powerpoint/2010/main" val="103775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88034697-5621-43D7-B31B-AEF7DFBFCB5D}" type="datetimeFigureOut">
              <a:rPr lang="fr-FR" smtClean="0"/>
              <a:t>24/02/2022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C2893C3-A967-4DA8-8308-A79B581F6DE9}" type="slidenum">
              <a:rPr lang="fr-FR" smtClean="0"/>
              <a:t>‹#›</a:t>
            </a:fld>
            <a:endParaRPr lang="fr-FR"/>
          </a:p>
        </p:txBody>
      </p:sp>
    </p:spTree>
    <p:extLst>
      <p:ext uri="{BB962C8B-B14F-4D97-AF65-F5344CB8AC3E}">
        <p14:creationId xmlns:p14="http://schemas.microsoft.com/office/powerpoint/2010/main" val="182574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88034697-5621-43D7-B31B-AEF7DFBFCB5D}" type="datetimeFigureOut">
              <a:rPr lang="fr-FR" smtClean="0"/>
              <a:t>24/02/2022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C2893C3-A967-4DA8-8308-A79B581F6DE9}" type="slidenum">
              <a:rPr lang="fr-FR" smtClean="0"/>
              <a:t>‹#›</a:t>
            </a:fld>
            <a:endParaRPr lang="fr-FR"/>
          </a:p>
        </p:txBody>
      </p:sp>
    </p:spTree>
    <p:extLst>
      <p:ext uri="{BB962C8B-B14F-4D97-AF65-F5344CB8AC3E}">
        <p14:creationId xmlns:p14="http://schemas.microsoft.com/office/powerpoint/2010/main" val="901581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88034697-5621-43D7-B31B-AEF7DFBFCB5D}" type="datetimeFigureOut">
              <a:rPr lang="fr-FR" smtClean="0"/>
              <a:t>24/02/2022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C2893C3-A967-4DA8-8308-A79B581F6DE9}" type="slidenum">
              <a:rPr lang="fr-FR" smtClean="0"/>
              <a:t>‹#›</a:t>
            </a:fld>
            <a:endParaRPr lang="fr-FR"/>
          </a:p>
        </p:txBody>
      </p:sp>
    </p:spTree>
    <p:extLst>
      <p:ext uri="{BB962C8B-B14F-4D97-AF65-F5344CB8AC3E}">
        <p14:creationId xmlns:p14="http://schemas.microsoft.com/office/powerpoint/2010/main" val="2540781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8034697-5621-43D7-B31B-AEF7DFBFCB5D}" type="datetimeFigureOut">
              <a:rPr lang="fr-FR" smtClean="0"/>
              <a:t>24/02/2022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C2893C3-A967-4DA8-8308-A79B581F6DE9}" type="slidenum">
              <a:rPr lang="fr-FR" smtClean="0"/>
              <a:t>‹#›</a:t>
            </a:fld>
            <a:endParaRPr lang="fr-FR"/>
          </a:p>
        </p:txBody>
      </p:sp>
    </p:spTree>
    <p:extLst>
      <p:ext uri="{BB962C8B-B14F-4D97-AF65-F5344CB8AC3E}">
        <p14:creationId xmlns:p14="http://schemas.microsoft.com/office/powerpoint/2010/main" val="3110624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88034697-5621-43D7-B31B-AEF7DFBFCB5D}" type="datetimeFigureOut">
              <a:rPr lang="fr-FR" smtClean="0"/>
              <a:t>24/02/2022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C2893C3-A967-4DA8-8308-A79B581F6DE9}" type="slidenum">
              <a:rPr lang="fr-FR" smtClean="0"/>
              <a:t>‹#›</a:t>
            </a:fld>
            <a:endParaRPr lang="fr-FR"/>
          </a:p>
        </p:txBody>
      </p:sp>
    </p:spTree>
    <p:extLst>
      <p:ext uri="{BB962C8B-B14F-4D97-AF65-F5344CB8AC3E}">
        <p14:creationId xmlns:p14="http://schemas.microsoft.com/office/powerpoint/2010/main" val="3002592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88034697-5621-43D7-B31B-AEF7DFBFCB5D}" type="datetimeFigureOut">
              <a:rPr lang="fr-FR" smtClean="0"/>
              <a:t>24/02/2022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C2893C3-A967-4DA8-8308-A79B581F6DE9}" type="slidenum">
              <a:rPr lang="fr-FR" smtClean="0"/>
              <a:t>‹#›</a:t>
            </a:fld>
            <a:endParaRPr lang="fr-FR"/>
          </a:p>
        </p:txBody>
      </p:sp>
    </p:spTree>
    <p:extLst>
      <p:ext uri="{BB962C8B-B14F-4D97-AF65-F5344CB8AC3E}">
        <p14:creationId xmlns:p14="http://schemas.microsoft.com/office/powerpoint/2010/main" val="168908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34697-5621-43D7-B31B-AEF7DFBFCB5D}" type="datetimeFigureOut">
              <a:rPr lang="fr-FR" smtClean="0"/>
              <a:t>24/02/2022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2893C3-A967-4DA8-8308-A79B581F6DE9}" type="slidenum">
              <a:rPr lang="fr-FR" smtClean="0"/>
              <a:t>‹#›</a:t>
            </a:fld>
            <a:endParaRPr lang="fr-FR"/>
          </a:p>
        </p:txBody>
      </p:sp>
    </p:spTree>
    <p:extLst>
      <p:ext uri="{BB962C8B-B14F-4D97-AF65-F5344CB8AC3E}">
        <p14:creationId xmlns:p14="http://schemas.microsoft.com/office/powerpoint/2010/main" val="13430693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jpeg"/><Relationship Id="rId11" Type="http://schemas.openxmlformats.org/officeDocument/2006/relationships/image" Target="../media/image19.jpe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jpe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peg"/></Relationships>
</file>

<file path=ppt/slides/_rels/slide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tart [neOCampus]">
            <a:extLst>
              <a:ext uri="{FF2B5EF4-FFF2-40B4-BE49-F238E27FC236}">
                <a16:creationId xmlns:a16="http://schemas.microsoft.com/office/drawing/2014/main" id="{425121D3-7BD6-45FD-AAF5-2DADE417AD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6082" y="364803"/>
            <a:ext cx="2706369" cy="48277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descr="Université Toulouse III - Paul Sabatier">
            <a:extLst>
              <a:ext uri="{FF2B5EF4-FFF2-40B4-BE49-F238E27FC236}">
                <a16:creationId xmlns:a16="http://schemas.microsoft.com/office/drawing/2014/main" id="{F97F8EA9-0A43-44BA-9A15-C304C5770B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67722" y="257345"/>
            <a:ext cx="2482818" cy="68180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FFB1B87-78B5-468B-B325-A2C0ACBB56A6}"/>
              </a:ext>
            </a:extLst>
          </p:cNvPr>
          <p:cNvSpPr/>
          <p:nvPr/>
        </p:nvSpPr>
        <p:spPr>
          <a:xfrm>
            <a:off x="485861" y="0"/>
            <a:ext cx="123154" cy="5334001"/>
          </a:xfrm>
          <a:prstGeom prst="rect">
            <a:avLst/>
          </a:prstGeom>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A31D84D1-02EA-4F8E-A678-401AA03C7F2E}"/>
              </a:ext>
            </a:extLst>
          </p:cNvPr>
          <p:cNvSpPr txBox="1"/>
          <p:nvPr/>
        </p:nvSpPr>
        <p:spPr>
          <a:xfrm>
            <a:off x="1568691" y="1284365"/>
            <a:ext cx="8931462" cy="646331"/>
          </a:xfrm>
          <a:prstGeom prst="rect">
            <a:avLst/>
          </a:prstGeom>
          <a:noFill/>
        </p:spPr>
        <p:txBody>
          <a:bodyPr wrap="square">
            <a:spAutoFit/>
          </a:bodyPr>
          <a:lstStyle/>
          <a:p>
            <a:pPr algn="ctr"/>
            <a:r>
              <a:rPr lang="en-US" sz="3600" dirty="0">
                <a:effectLst>
                  <a:outerShdw blurRad="38100" dist="38100" dir="2700000" algn="tl">
                    <a:srgbClr val="000000">
                      <a:alpha val="43137"/>
                    </a:srgbClr>
                  </a:outerShdw>
                </a:effectLst>
                <a:latin typeface="Forte" panose="03060902040502070203" pitchFamily="66" charset="0"/>
              </a:rPr>
              <a:t>CAN bus over DC network for Raspberry Pi</a:t>
            </a:r>
          </a:p>
        </p:txBody>
      </p:sp>
      <p:sp>
        <p:nvSpPr>
          <p:cNvPr id="12" name="TextBox 11">
            <a:extLst>
              <a:ext uri="{FF2B5EF4-FFF2-40B4-BE49-F238E27FC236}">
                <a16:creationId xmlns:a16="http://schemas.microsoft.com/office/drawing/2014/main" id="{9E817E3A-B4D6-4211-85AF-566B4E3C9A95}"/>
              </a:ext>
            </a:extLst>
          </p:cNvPr>
          <p:cNvSpPr txBox="1"/>
          <p:nvPr/>
        </p:nvSpPr>
        <p:spPr>
          <a:xfrm>
            <a:off x="1241018" y="4236571"/>
            <a:ext cx="3938316" cy="1569660"/>
          </a:xfrm>
          <a:prstGeom prst="rect">
            <a:avLst/>
          </a:prstGeom>
          <a:noFill/>
        </p:spPr>
        <p:txBody>
          <a:bodyPr wrap="square">
            <a:spAutoFit/>
          </a:bodyPr>
          <a:lstStyle/>
          <a:p>
            <a:pPr marL="342900" indent="-342900" algn="ctr">
              <a:buFont typeface="Wingdings" panose="05000000000000000000" pitchFamily="2" charset="2"/>
              <a:buChar char="ü"/>
            </a:pPr>
            <a:r>
              <a:rPr lang="en-US" sz="2400" u="sng" dirty="0" err="1">
                <a:solidFill>
                  <a:schemeClr val="bg2">
                    <a:lumMod val="50000"/>
                  </a:schemeClr>
                </a:solidFill>
                <a:latin typeface="Script MT Bold" panose="03040602040607080904" pitchFamily="66" charset="0"/>
              </a:rPr>
              <a:t>Réalisé</a:t>
            </a:r>
            <a:r>
              <a:rPr lang="en-US" sz="2400" u="sng" dirty="0">
                <a:solidFill>
                  <a:schemeClr val="bg2">
                    <a:lumMod val="50000"/>
                  </a:schemeClr>
                </a:solidFill>
                <a:latin typeface="Script MT Bold" panose="03040602040607080904" pitchFamily="66" charset="0"/>
              </a:rPr>
              <a:t> Par</a:t>
            </a:r>
            <a:r>
              <a:rPr lang="es-ES" sz="2400" u="sng" dirty="0">
                <a:solidFill>
                  <a:schemeClr val="bg2">
                    <a:lumMod val="50000"/>
                  </a:schemeClr>
                </a:solidFill>
                <a:latin typeface="Script MT Bold" panose="03040602040607080904" pitchFamily="66" charset="0"/>
              </a:rPr>
              <a:t>:</a:t>
            </a:r>
            <a:r>
              <a:rPr lang="en-US" sz="2400" u="sng" dirty="0">
                <a:solidFill>
                  <a:schemeClr val="bg2">
                    <a:lumMod val="50000"/>
                  </a:schemeClr>
                </a:solidFill>
                <a:latin typeface="SF Pro Display" panose="00000500000000000000" pitchFamily="50" charset="0"/>
              </a:rPr>
              <a:t> </a:t>
            </a:r>
          </a:p>
          <a:p>
            <a:pPr algn="ctr"/>
            <a:r>
              <a:rPr lang="en-US" sz="2400" dirty="0">
                <a:latin typeface="Pristina" panose="03060402040406080204" pitchFamily="66" charset="0"/>
              </a:rPr>
              <a:t>Zouhir </a:t>
            </a:r>
            <a:r>
              <a:rPr lang="en-US" sz="2400" dirty="0" err="1">
                <a:latin typeface="Pristina" panose="03060402040406080204" pitchFamily="66" charset="0"/>
              </a:rPr>
              <a:t>Alami</a:t>
            </a:r>
            <a:endParaRPr lang="en-US" sz="2400" dirty="0">
              <a:latin typeface="Pristina" panose="03060402040406080204" pitchFamily="66" charset="0"/>
            </a:endParaRPr>
          </a:p>
          <a:p>
            <a:pPr algn="ctr"/>
            <a:r>
              <a:rPr lang="en-US" sz="2400" dirty="0" err="1">
                <a:latin typeface="Pristina" panose="03060402040406080204" pitchFamily="66" charset="0"/>
              </a:rPr>
              <a:t>Imane</a:t>
            </a:r>
            <a:r>
              <a:rPr lang="en-US" sz="2400" dirty="0">
                <a:latin typeface="Pristina" panose="03060402040406080204" pitchFamily="66" charset="0"/>
              </a:rPr>
              <a:t> </a:t>
            </a:r>
            <a:r>
              <a:rPr lang="en-US" sz="2400" dirty="0" err="1">
                <a:latin typeface="Pristina" panose="03060402040406080204" pitchFamily="66" charset="0"/>
              </a:rPr>
              <a:t>Zakri</a:t>
            </a:r>
            <a:endParaRPr lang="en-US" sz="2400" dirty="0">
              <a:latin typeface="Pristina" panose="03060402040406080204" pitchFamily="66" charset="0"/>
            </a:endParaRPr>
          </a:p>
          <a:p>
            <a:pPr algn="ctr"/>
            <a:r>
              <a:rPr lang="en-US" sz="2400" dirty="0" err="1">
                <a:latin typeface="Pristina" panose="03060402040406080204" pitchFamily="66" charset="0"/>
              </a:rPr>
              <a:t>Roumayssae</a:t>
            </a:r>
            <a:r>
              <a:rPr lang="en-US" sz="2400" dirty="0">
                <a:latin typeface="Pristina" panose="03060402040406080204" pitchFamily="66" charset="0"/>
              </a:rPr>
              <a:t> </a:t>
            </a:r>
            <a:r>
              <a:rPr lang="en-US" sz="2400" dirty="0" err="1">
                <a:latin typeface="Pristina" panose="03060402040406080204" pitchFamily="66" charset="0"/>
              </a:rPr>
              <a:t>Sensou</a:t>
            </a:r>
            <a:endParaRPr lang="en-US" sz="2400" dirty="0">
              <a:latin typeface="Pristina" panose="03060402040406080204" pitchFamily="66" charset="0"/>
            </a:endParaRPr>
          </a:p>
        </p:txBody>
      </p:sp>
      <p:sp>
        <p:nvSpPr>
          <p:cNvPr id="13" name="TextBox 12">
            <a:extLst>
              <a:ext uri="{FF2B5EF4-FFF2-40B4-BE49-F238E27FC236}">
                <a16:creationId xmlns:a16="http://schemas.microsoft.com/office/drawing/2014/main" id="{6DAAB3A6-B520-4463-B0D7-900F2945EC8E}"/>
              </a:ext>
            </a:extLst>
          </p:cNvPr>
          <p:cNvSpPr txBox="1"/>
          <p:nvPr/>
        </p:nvSpPr>
        <p:spPr>
          <a:xfrm>
            <a:off x="7359384" y="4605902"/>
            <a:ext cx="3591598" cy="830997"/>
          </a:xfrm>
          <a:prstGeom prst="rect">
            <a:avLst/>
          </a:prstGeom>
          <a:noFill/>
        </p:spPr>
        <p:txBody>
          <a:bodyPr wrap="square">
            <a:spAutoFit/>
          </a:bodyPr>
          <a:lstStyle/>
          <a:p>
            <a:pPr algn="ctr"/>
            <a:r>
              <a:rPr lang="en-US" sz="2400" u="sng" dirty="0" err="1">
                <a:solidFill>
                  <a:schemeClr val="bg2">
                    <a:lumMod val="50000"/>
                  </a:schemeClr>
                </a:solidFill>
                <a:latin typeface="Script MT Bold" panose="03040602040607080904" pitchFamily="66" charset="0"/>
              </a:rPr>
              <a:t>Encadré</a:t>
            </a:r>
            <a:r>
              <a:rPr lang="en-US" sz="2400" u="sng" dirty="0">
                <a:solidFill>
                  <a:schemeClr val="bg2">
                    <a:lumMod val="50000"/>
                  </a:schemeClr>
                </a:solidFill>
                <a:latin typeface="Script MT Bold" panose="03040602040607080904" pitchFamily="66" charset="0"/>
              </a:rPr>
              <a:t> par</a:t>
            </a:r>
            <a:r>
              <a:rPr lang="es-ES" sz="2400" u="sng" dirty="0">
                <a:solidFill>
                  <a:schemeClr val="bg2">
                    <a:lumMod val="50000"/>
                  </a:schemeClr>
                </a:solidFill>
                <a:latin typeface="Script MT Bold" panose="03040602040607080904" pitchFamily="66" charset="0"/>
              </a:rPr>
              <a:t>:</a:t>
            </a:r>
          </a:p>
          <a:p>
            <a:pPr algn="ctr"/>
            <a:r>
              <a:rPr lang="en-US" sz="2400" dirty="0">
                <a:latin typeface="Pristina" panose="03060402040406080204" pitchFamily="66" charset="0"/>
              </a:rPr>
              <a:t>Dr. Fran</a:t>
            </a:r>
            <a:r>
              <a:rPr lang="fr-FR" sz="2400" dirty="0" err="1">
                <a:latin typeface="Pristina" panose="03060402040406080204" pitchFamily="66" charset="0"/>
              </a:rPr>
              <a:t>çois</a:t>
            </a:r>
            <a:r>
              <a:rPr lang="en-US" sz="2400" dirty="0">
                <a:latin typeface="Pristina" panose="03060402040406080204" pitchFamily="66" charset="0"/>
              </a:rPr>
              <a:t> </a:t>
            </a:r>
            <a:r>
              <a:rPr lang="en-US" sz="2400" dirty="0" err="1">
                <a:latin typeface="Pristina" panose="03060402040406080204" pitchFamily="66" charset="0"/>
              </a:rPr>
              <a:t>Thiebolt</a:t>
            </a:r>
            <a:endParaRPr lang="en-US" sz="2400" dirty="0">
              <a:latin typeface="Pristina" panose="03060402040406080204" pitchFamily="66" charset="0"/>
            </a:endParaRPr>
          </a:p>
        </p:txBody>
      </p:sp>
      <p:pic>
        <p:nvPicPr>
          <p:cNvPr id="15" name="Imag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8620" y="304793"/>
            <a:ext cx="1926566" cy="634357"/>
          </a:xfrm>
          <a:prstGeom prst="rect">
            <a:avLst/>
          </a:prstGeom>
          <a:ln>
            <a:noFill/>
          </a:ln>
          <a:effectLst/>
        </p:spPr>
      </p:pic>
      <p:pic>
        <p:nvPicPr>
          <p:cNvPr id="8" name="Imag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5263" y="1826910"/>
            <a:ext cx="3398317" cy="2261425"/>
          </a:xfrm>
          <a:prstGeom prst="rect">
            <a:avLst/>
          </a:prstGeom>
        </p:spPr>
      </p:pic>
      <p:sp>
        <p:nvSpPr>
          <p:cNvPr id="2" name="Rectangle 1"/>
          <p:cNvSpPr/>
          <p:nvPr/>
        </p:nvSpPr>
        <p:spPr>
          <a:xfrm>
            <a:off x="0" y="6194101"/>
            <a:ext cx="12191999" cy="189111"/>
          </a:xfrm>
          <a:prstGeom prst="rect">
            <a:avLst/>
          </a:prstGeom>
          <a:solidFill>
            <a:srgbClr val="CD8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CDDDDA7B-729B-4DBF-BC18-B9CA40387BB5}"/>
              </a:ext>
            </a:extLst>
          </p:cNvPr>
          <p:cNvSpPr/>
          <p:nvPr/>
        </p:nvSpPr>
        <p:spPr>
          <a:xfrm>
            <a:off x="11327386" y="1523999"/>
            <a:ext cx="123154" cy="5334001"/>
          </a:xfrm>
          <a:prstGeom prst="rect">
            <a:avLst/>
          </a:prstGeom>
          <a:solidFill>
            <a:srgbClr val="CD8453"/>
          </a:solidFill>
          <a:ln>
            <a:noFill/>
          </a:ln>
          <a:effectLst>
            <a:outerShdw blurRad="50800" dist="38100" dir="18900000" algn="b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6367131"/>
            <a:ext cx="12191999" cy="50150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 name="Connecteur droit 6"/>
          <p:cNvCxnSpPr/>
          <p:nvPr/>
        </p:nvCxnSpPr>
        <p:spPr>
          <a:xfrm>
            <a:off x="1787303" y="3988599"/>
            <a:ext cx="8617392" cy="40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0" y="6202727"/>
            <a:ext cx="12191999" cy="189111"/>
          </a:xfrm>
          <a:prstGeom prst="rect">
            <a:avLst/>
          </a:prstGeom>
          <a:solidFill>
            <a:srgbClr val="CD8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1" y="6375757"/>
            <a:ext cx="12191999" cy="50150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98897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FB1B87-78B5-468B-B325-A2C0ACBB56A6}"/>
              </a:ext>
            </a:extLst>
          </p:cNvPr>
          <p:cNvSpPr/>
          <p:nvPr/>
        </p:nvSpPr>
        <p:spPr>
          <a:xfrm>
            <a:off x="485861" y="0"/>
            <a:ext cx="123154" cy="5334001"/>
          </a:xfrm>
          <a:prstGeom prst="rect">
            <a:avLst/>
          </a:prstGeom>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a:extLst>
              <a:ext uri="{FF2B5EF4-FFF2-40B4-BE49-F238E27FC236}">
                <a16:creationId xmlns:a16="http://schemas.microsoft.com/office/drawing/2014/main" id="{CDDDDA7B-729B-4DBF-BC18-B9CA40387BB5}"/>
              </a:ext>
            </a:extLst>
          </p:cNvPr>
          <p:cNvSpPr/>
          <p:nvPr/>
        </p:nvSpPr>
        <p:spPr>
          <a:xfrm>
            <a:off x="11327386" y="1523999"/>
            <a:ext cx="123154" cy="5334001"/>
          </a:xfrm>
          <a:prstGeom prst="rect">
            <a:avLst/>
          </a:prstGeom>
          <a:solidFill>
            <a:srgbClr val="CD8453"/>
          </a:solidFill>
          <a:ln>
            <a:noFill/>
          </a:ln>
          <a:effectLst>
            <a:outerShdw blurRad="50800" dist="38100" dir="18900000" algn="b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p:cNvSpPr/>
          <p:nvPr/>
        </p:nvSpPr>
        <p:spPr>
          <a:xfrm>
            <a:off x="0" y="6237233"/>
            <a:ext cx="12191999" cy="189111"/>
          </a:xfrm>
          <a:prstGeom prst="rect">
            <a:avLst/>
          </a:prstGeom>
          <a:solidFill>
            <a:srgbClr val="CD8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p:cNvSpPr/>
          <p:nvPr/>
        </p:nvSpPr>
        <p:spPr>
          <a:xfrm>
            <a:off x="1" y="6410263"/>
            <a:ext cx="12191999" cy="50150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ZoneTexte 7"/>
          <p:cNvSpPr txBox="1"/>
          <p:nvPr/>
        </p:nvSpPr>
        <p:spPr>
          <a:xfrm>
            <a:off x="856786" y="759125"/>
            <a:ext cx="7030164" cy="461665"/>
          </a:xfrm>
          <a:prstGeom prst="rect">
            <a:avLst/>
          </a:prstGeom>
          <a:noFill/>
        </p:spPr>
        <p:txBody>
          <a:bodyPr wrap="square" rtlCol="0">
            <a:spAutoFit/>
          </a:bodyPr>
          <a:lstStyle/>
          <a:p>
            <a:pPr marL="342900" indent="-342900">
              <a:buFont typeface="Wingdings" panose="05000000000000000000" pitchFamily="2" charset="2"/>
              <a:buChar char="ü"/>
            </a:pPr>
            <a:r>
              <a:rPr lang="fr-FR" sz="2400" dirty="0">
                <a:solidFill>
                  <a:schemeClr val="accent2">
                    <a:lumMod val="75000"/>
                  </a:schemeClr>
                </a:solidFill>
                <a:latin typeface="Arial Rounded MT Bold" panose="020F0704030504030204" pitchFamily="34" charset="0"/>
                <a:cs typeface="Arial" panose="020B0604020202020204" pitchFamily="34" charset="0"/>
              </a:rPr>
              <a:t>Raspberry Pi Software Config : Code </a:t>
            </a:r>
          </a:p>
        </p:txBody>
      </p:sp>
      <p:sp>
        <p:nvSpPr>
          <p:cNvPr id="12" name="TextBox 39">
            <a:extLst>
              <a:ext uri="{FF2B5EF4-FFF2-40B4-BE49-F238E27FC236}">
                <a16:creationId xmlns:a16="http://schemas.microsoft.com/office/drawing/2014/main" id="{915A33AF-D1D6-4AA8-BC4C-28B0814E52B8}"/>
              </a:ext>
            </a:extLst>
          </p:cNvPr>
          <p:cNvSpPr txBox="1"/>
          <p:nvPr/>
        </p:nvSpPr>
        <p:spPr>
          <a:xfrm>
            <a:off x="1464729" y="1613276"/>
            <a:ext cx="7526869" cy="400110"/>
          </a:xfrm>
          <a:prstGeom prst="rect">
            <a:avLst/>
          </a:prstGeom>
          <a:noFill/>
        </p:spPr>
        <p:txBody>
          <a:bodyPr wrap="square" rtlCol="0">
            <a:spAutoFit/>
          </a:bodyPr>
          <a:lstStyle/>
          <a:p>
            <a:r>
              <a:rPr lang="en-US" sz="2000" dirty="0">
                <a:latin typeface="+mj-lt"/>
              </a:rPr>
              <a:t>Detection de la trame sur le bus CAN</a:t>
            </a:r>
            <a:endParaRPr lang="fr-FR" sz="2000" dirty="0">
              <a:latin typeface="+mj-lt"/>
            </a:endParaRPr>
          </a:p>
        </p:txBody>
      </p:sp>
      <p:pic>
        <p:nvPicPr>
          <p:cNvPr id="9" name="Picture 8">
            <a:extLst>
              <a:ext uri="{FF2B5EF4-FFF2-40B4-BE49-F238E27FC236}">
                <a16:creationId xmlns:a16="http://schemas.microsoft.com/office/drawing/2014/main" id="{7A046C77-4712-4942-A4F6-01C1FAE10278}"/>
              </a:ext>
            </a:extLst>
          </p:cNvPr>
          <p:cNvPicPr>
            <a:picLocks noChangeAspect="1"/>
          </p:cNvPicPr>
          <p:nvPr/>
        </p:nvPicPr>
        <p:blipFill>
          <a:blip r:embed="rId3"/>
          <a:stretch>
            <a:fillRect/>
          </a:stretch>
        </p:blipFill>
        <p:spPr>
          <a:xfrm>
            <a:off x="3312459" y="2400300"/>
            <a:ext cx="5567082" cy="2057400"/>
          </a:xfrm>
          <a:prstGeom prst="rect">
            <a:avLst/>
          </a:prstGeom>
        </p:spPr>
      </p:pic>
    </p:spTree>
    <p:extLst>
      <p:ext uri="{BB962C8B-B14F-4D97-AF65-F5344CB8AC3E}">
        <p14:creationId xmlns:p14="http://schemas.microsoft.com/office/powerpoint/2010/main" val="1847628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FB1B87-78B5-468B-B325-A2C0ACBB56A6}"/>
              </a:ext>
            </a:extLst>
          </p:cNvPr>
          <p:cNvSpPr/>
          <p:nvPr/>
        </p:nvSpPr>
        <p:spPr>
          <a:xfrm>
            <a:off x="485861" y="0"/>
            <a:ext cx="123154" cy="5334001"/>
          </a:xfrm>
          <a:prstGeom prst="rect">
            <a:avLst/>
          </a:prstGeom>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a:extLst>
              <a:ext uri="{FF2B5EF4-FFF2-40B4-BE49-F238E27FC236}">
                <a16:creationId xmlns:a16="http://schemas.microsoft.com/office/drawing/2014/main" id="{CDDDDA7B-729B-4DBF-BC18-B9CA40387BB5}"/>
              </a:ext>
            </a:extLst>
          </p:cNvPr>
          <p:cNvSpPr/>
          <p:nvPr/>
        </p:nvSpPr>
        <p:spPr>
          <a:xfrm>
            <a:off x="11327386" y="1523999"/>
            <a:ext cx="123154" cy="5334001"/>
          </a:xfrm>
          <a:prstGeom prst="rect">
            <a:avLst/>
          </a:prstGeom>
          <a:solidFill>
            <a:srgbClr val="CD8453"/>
          </a:solidFill>
          <a:ln>
            <a:noFill/>
          </a:ln>
          <a:effectLst>
            <a:outerShdw blurRad="50800" dist="38100" dir="18900000" algn="b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p:cNvSpPr/>
          <p:nvPr/>
        </p:nvSpPr>
        <p:spPr>
          <a:xfrm>
            <a:off x="0" y="6237233"/>
            <a:ext cx="12191999" cy="189111"/>
          </a:xfrm>
          <a:prstGeom prst="rect">
            <a:avLst/>
          </a:prstGeom>
          <a:solidFill>
            <a:srgbClr val="CD8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p:cNvSpPr/>
          <p:nvPr/>
        </p:nvSpPr>
        <p:spPr>
          <a:xfrm>
            <a:off x="1" y="6410263"/>
            <a:ext cx="12191999" cy="50150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ZoneTexte 7"/>
          <p:cNvSpPr txBox="1"/>
          <p:nvPr/>
        </p:nvSpPr>
        <p:spPr>
          <a:xfrm>
            <a:off x="856786" y="759125"/>
            <a:ext cx="7030164" cy="461665"/>
          </a:xfrm>
          <a:prstGeom prst="rect">
            <a:avLst/>
          </a:prstGeom>
          <a:noFill/>
        </p:spPr>
        <p:txBody>
          <a:bodyPr wrap="square" rtlCol="0">
            <a:spAutoFit/>
          </a:bodyPr>
          <a:lstStyle/>
          <a:p>
            <a:pPr marL="342900" indent="-342900">
              <a:buFont typeface="Wingdings" panose="05000000000000000000" pitchFamily="2" charset="2"/>
              <a:buChar char="ü"/>
            </a:pPr>
            <a:r>
              <a:rPr lang="fr-FR" sz="2400" dirty="0">
                <a:solidFill>
                  <a:schemeClr val="accent2">
                    <a:lumMod val="75000"/>
                  </a:schemeClr>
                </a:solidFill>
                <a:latin typeface="Arial Rounded MT Bold" panose="020F0704030504030204" pitchFamily="34" charset="0"/>
                <a:cs typeface="Arial" panose="020B0604020202020204" pitchFamily="34" charset="0"/>
              </a:rPr>
              <a:t>Raspberry Pi Software Config : Code </a:t>
            </a:r>
          </a:p>
        </p:txBody>
      </p:sp>
      <p:sp>
        <p:nvSpPr>
          <p:cNvPr id="12" name="TextBox 39">
            <a:extLst>
              <a:ext uri="{FF2B5EF4-FFF2-40B4-BE49-F238E27FC236}">
                <a16:creationId xmlns:a16="http://schemas.microsoft.com/office/drawing/2014/main" id="{915A33AF-D1D6-4AA8-BC4C-28B0814E52B8}"/>
              </a:ext>
            </a:extLst>
          </p:cNvPr>
          <p:cNvSpPr txBox="1"/>
          <p:nvPr/>
        </p:nvSpPr>
        <p:spPr>
          <a:xfrm>
            <a:off x="1464729" y="1613276"/>
            <a:ext cx="7526869" cy="400110"/>
          </a:xfrm>
          <a:prstGeom prst="rect">
            <a:avLst/>
          </a:prstGeom>
          <a:noFill/>
        </p:spPr>
        <p:txBody>
          <a:bodyPr wrap="square" rtlCol="0">
            <a:spAutoFit/>
          </a:bodyPr>
          <a:lstStyle/>
          <a:p>
            <a:r>
              <a:rPr lang="en-US" sz="2000" dirty="0">
                <a:latin typeface="+mj-lt"/>
              </a:rPr>
              <a:t>Envoi d’une trame sur le bus </a:t>
            </a:r>
            <a:endParaRPr lang="fr-FR" sz="2000" dirty="0">
              <a:latin typeface="+mj-lt"/>
            </a:endParaRPr>
          </a:p>
        </p:txBody>
      </p:sp>
      <p:pic>
        <p:nvPicPr>
          <p:cNvPr id="3" name="Picture 2">
            <a:extLst>
              <a:ext uri="{FF2B5EF4-FFF2-40B4-BE49-F238E27FC236}">
                <a16:creationId xmlns:a16="http://schemas.microsoft.com/office/drawing/2014/main" id="{F1AE5262-F0AD-4419-99EA-38EE52F9453D}"/>
              </a:ext>
            </a:extLst>
          </p:cNvPr>
          <p:cNvPicPr>
            <a:picLocks noChangeAspect="1"/>
          </p:cNvPicPr>
          <p:nvPr/>
        </p:nvPicPr>
        <p:blipFill>
          <a:blip r:embed="rId3"/>
          <a:stretch>
            <a:fillRect/>
          </a:stretch>
        </p:blipFill>
        <p:spPr>
          <a:xfrm>
            <a:off x="2194089" y="2186416"/>
            <a:ext cx="7803820" cy="3463940"/>
          </a:xfrm>
          <a:prstGeom prst="rect">
            <a:avLst/>
          </a:prstGeom>
        </p:spPr>
      </p:pic>
    </p:spTree>
    <p:extLst>
      <p:ext uri="{BB962C8B-B14F-4D97-AF65-F5344CB8AC3E}">
        <p14:creationId xmlns:p14="http://schemas.microsoft.com/office/powerpoint/2010/main" val="2633653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FB1B87-78B5-468B-B325-A2C0ACBB56A6}"/>
              </a:ext>
            </a:extLst>
          </p:cNvPr>
          <p:cNvSpPr/>
          <p:nvPr/>
        </p:nvSpPr>
        <p:spPr>
          <a:xfrm>
            <a:off x="485861" y="0"/>
            <a:ext cx="123154" cy="5334001"/>
          </a:xfrm>
          <a:prstGeom prst="rect">
            <a:avLst/>
          </a:prstGeom>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a:extLst>
              <a:ext uri="{FF2B5EF4-FFF2-40B4-BE49-F238E27FC236}">
                <a16:creationId xmlns:a16="http://schemas.microsoft.com/office/drawing/2014/main" id="{CDDDDA7B-729B-4DBF-BC18-B9CA40387BB5}"/>
              </a:ext>
            </a:extLst>
          </p:cNvPr>
          <p:cNvSpPr/>
          <p:nvPr/>
        </p:nvSpPr>
        <p:spPr>
          <a:xfrm>
            <a:off x="11327386" y="1523999"/>
            <a:ext cx="123154" cy="5334001"/>
          </a:xfrm>
          <a:prstGeom prst="rect">
            <a:avLst/>
          </a:prstGeom>
          <a:solidFill>
            <a:srgbClr val="CD8453"/>
          </a:solidFill>
          <a:ln>
            <a:noFill/>
          </a:ln>
          <a:effectLst>
            <a:outerShdw blurRad="50800" dist="38100" dir="18900000" algn="b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p:cNvSpPr/>
          <p:nvPr/>
        </p:nvSpPr>
        <p:spPr>
          <a:xfrm>
            <a:off x="0" y="6237233"/>
            <a:ext cx="12191999" cy="189111"/>
          </a:xfrm>
          <a:prstGeom prst="rect">
            <a:avLst/>
          </a:prstGeom>
          <a:solidFill>
            <a:srgbClr val="CD8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p:cNvSpPr/>
          <p:nvPr/>
        </p:nvSpPr>
        <p:spPr>
          <a:xfrm>
            <a:off x="1" y="6410263"/>
            <a:ext cx="12191999" cy="50150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ZoneTexte 7"/>
          <p:cNvSpPr txBox="1"/>
          <p:nvPr/>
        </p:nvSpPr>
        <p:spPr>
          <a:xfrm>
            <a:off x="856786" y="759125"/>
            <a:ext cx="7030164" cy="461665"/>
          </a:xfrm>
          <a:prstGeom prst="rect">
            <a:avLst/>
          </a:prstGeom>
          <a:noFill/>
        </p:spPr>
        <p:txBody>
          <a:bodyPr wrap="square" rtlCol="0">
            <a:spAutoFit/>
          </a:bodyPr>
          <a:lstStyle/>
          <a:p>
            <a:pPr marL="342900" indent="-342900">
              <a:buFont typeface="Wingdings" panose="05000000000000000000" pitchFamily="2" charset="2"/>
              <a:buChar char="ü"/>
            </a:pPr>
            <a:r>
              <a:rPr lang="fr-FR" sz="2400" dirty="0">
                <a:solidFill>
                  <a:schemeClr val="accent2">
                    <a:lumMod val="75000"/>
                  </a:schemeClr>
                </a:solidFill>
                <a:latin typeface="Arial Rounded MT Bold" panose="020F0704030504030204" pitchFamily="34" charset="0"/>
                <a:cs typeface="Arial" panose="020B0604020202020204" pitchFamily="34" charset="0"/>
              </a:rPr>
              <a:t>Raspberry Pi Software Config : Code </a:t>
            </a:r>
          </a:p>
        </p:txBody>
      </p:sp>
      <p:sp>
        <p:nvSpPr>
          <p:cNvPr id="12" name="TextBox 39">
            <a:extLst>
              <a:ext uri="{FF2B5EF4-FFF2-40B4-BE49-F238E27FC236}">
                <a16:creationId xmlns:a16="http://schemas.microsoft.com/office/drawing/2014/main" id="{915A33AF-D1D6-4AA8-BC4C-28B0814E52B8}"/>
              </a:ext>
            </a:extLst>
          </p:cNvPr>
          <p:cNvSpPr txBox="1"/>
          <p:nvPr/>
        </p:nvSpPr>
        <p:spPr>
          <a:xfrm>
            <a:off x="1464729" y="1613276"/>
            <a:ext cx="7526869" cy="400110"/>
          </a:xfrm>
          <a:prstGeom prst="rect">
            <a:avLst/>
          </a:prstGeom>
          <a:noFill/>
        </p:spPr>
        <p:txBody>
          <a:bodyPr wrap="square" rtlCol="0">
            <a:spAutoFit/>
          </a:bodyPr>
          <a:lstStyle/>
          <a:p>
            <a:r>
              <a:rPr lang="en-US" sz="2000" dirty="0">
                <a:latin typeface="+mj-lt"/>
              </a:rPr>
              <a:t>Publication de la valeur sur </a:t>
            </a:r>
            <a:r>
              <a:rPr lang="en-US" sz="2000" dirty="0" err="1">
                <a:latin typeface="+mj-lt"/>
              </a:rPr>
              <a:t>Domoticz</a:t>
            </a:r>
            <a:endParaRPr lang="fr-FR" sz="2000" dirty="0">
              <a:latin typeface="+mj-lt"/>
            </a:endParaRPr>
          </a:p>
        </p:txBody>
      </p:sp>
      <p:pic>
        <p:nvPicPr>
          <p:cNvPr id="9" name="Picture 8">
            <a:extLst>
              <a:ext uri="{FF2B5EF4-FFF2-40B4-BE49-F238E27FC236}">
                <a16:creationId xmlns:a16="http://schemas.microsoft.com/office/drawing/2014/main" id="{5162F698-A3CA-4E80-B7A5-4EBB4FE22544}"/>
              </a:ext>
            </a:extLst>
          </p:cNvPr>
          <p:cNvPicPr>
            <a:picLocks noChangeAspect="1"/>
          </p:cNvPicPr>
          <p:nvPr/>
        </p:nvPicPr>
        <p:blipFill>
          <a:blip r:embed="rId3"/>
          <a:stretch>
            <a:fillRect/>
          </a:stretch>
        </p:blipFill>
        <p:spPr>
          <a:xfrm>
            <a:off x="1587733" y="2634813"/>
            <a:ext cx="9016534" cy="2209802"/>
          </a:xfrm>
          <a:prstGeom prst="rect">
            <a:avLst/>
          </a:prstGeom>
        </p:spPr>
      </p:pic>
    </p:spTree>
    <p:extLst>
      <p:ext uri="{BB962C8B-B14F-4D97-AF65-F5344CB8AC3E}">
        <p14:creationId xmlns:p14="http://schemas.microsoft.com/office/powerpoint/2010/main" val="3167273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479428"/>
            <a:ext cx="3420146" cy="1325563"/>
          </a:xfrm>
        </p:spPr>
        <p:txBody>
          <a:bodyPr>
            <a:normAutofit/>
          </a:bodyPr>
          <a:lstStyle/>
          <a:p>
            <a:pPr marL="342900" indent="-342900">
              <a:buFont typeface="Wingdings" panose="05000000000000000000" pitchFamily="2" charset="2"/>
              <a:buChar char="ü"/>
            </a:pPr>
            <a:r>
              <a:rPr lang="es-ES" sz="2400" dirty="0">
                <a:solidFill>
                  <a:schemeClr val="accent2">
                    <a:lumMod val="75000"/>
                  </a:schemeClr>
                </a:solidFill>
                <a:latin typeface="Arial Rounded MT Bold" panose="020F0704030504030204" pitchFamily="34" charset="0"/>
                <a:ea typeface="+mn-ea"/>
                <a:cs typeface="Arial" panose="020B0604020202020204" pitchFamily="34" charset="0"/>
              </a:rPr>
              <a:t>Circuit </a:t>
            </a:r>
            <a:endParaRPr lang="fr-FR" sz="2400" dirty="0">
              <a:solidFill>
                <a:schemeClr val="accent2">
                  <a:lumMod val="75000"/>
                </a:schemeClr>
              </a:solidFill>
              <a:latin typeface="Arial Rounded MT Bold" panose="020F0704030504030204" pitchFamily="34" charset="0"/>
              <a:ea typeface="+mn-ea"/>
              <a:cs typeface="Arial" panose="020B0604020202020204" pitchFamily="34" charset="0"/>
            </a:endParaRPr>
          </a:p>
        </p:txBody>
      </p:sp>
      <p:pic>
        <p:nvPicPr>
          <p:cNvPr id="4" name="Picture 9">
            <a:extLst>
              <a:ext uri="{FF2B5EF4-FFF2-40B4-BE49-F238E27FC236}">
                <a16:creationId xmlns:a16="http://schemas.microsoft.com/office/drawing/2014/main" id="{6BCDB350-1BDE-4CD2-9CCB-463F10EF34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9101" y="327025"/>
            <a:ext cx="6196008" cy="5630370"/>
          </a:xfrm>
          <a:prstGeom prst="rect">
            <a:avLst/>
          </a:prstGeom>
          <a:ln>
            <a:no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0FFB1B87-78B5-468B-B325-A2C0ACBB56A6}"/>
              </a:ext>
            </a:extLst>
          </p:cNvPr>
          <p:cNvSpPr/>
          <p:nvPr/>
        </p:nvSpPr>
        <p:spPr>
          <a:xfrm>
            <a:off x="485861" y="0"/>
            <a:ext cx="123154" cy="5334001"/>
          </a:xfrm>
          <a:prstGeom prst="rect">
            <a:avLst/>
          </a:prstGeom>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DDDDA7B-729B-4DBF-BC18-B9CA40387BB5}"/>
              </a:ext>
            </a:extLst>
          </p:cNvPr>
          <p:cNvSpPr/>
          <p:nvPr/>
        </p:nvSpPr>
        <p:spPr>
          <a:xfrm>
            <a:off x="11327386" y="1523999"/>
            <a:ext cx="123154" cy="5334001"/>
          </a:xfrm>
          <a:prstGeom prst="rect">
            <a:avLst/>
          </a:prstGeom>
          <a:solidFill>
            <a:srgbClr val="CD8453"/>
          </a:solidFill>
          <a:ln>
            <a:noFill/>
          </a:ln>
          <a:effectLst>
            <a:outerShdw blurRad="50800" dist="38100" dir="18900000" algn="b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219980"/>
            <a:ext cx="12191999" cy="189111"/>
          </a:xfrm>
          <a:prstGeom prst="rect">
            <a:avLst/>
          </a:prstGeom>
          <a:solidFill>
            <a:srgbClr val="CD8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 y="6393010"/>
            <a:ext cx="12191999" cy="50150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0" y="6237233"/>
            <a:ext cx="12191999" cy="189111"/>
          </a:xfrm>
          <a:prstGeom prst="rect">
            <a:avLst/>
          </a:prstGeom>
          <a:solidFill>
            <a:srgbClr val="CD8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1" y="6410263"/>
            <a:ext cx="12191999" cy="50150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22705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403475"/>
            <a:ext cx="2305050" cy="1325563"/>
          </a:xfrm>
        </p:spPr>
        <p:txBody>
          <a:bodyPr>
            <a:normAutofit/>
          </a:bodyPr>
          <a:lstStyle/>
          <a:p>
            <a:pPr marL="342900" indent="-342900">
              <a:buFont typeface="Wingdings" panose="05000000000000000000" pitchFamily="2" charset="2"/>
              <a:buChar char="ü"/>
            </a:pPr>
            <a:r>
              <a:rPr lang="es-ES" sz="2400" dirty="0" err="1">
                <a:solidFill>
                  <a:schemeClr val="accent2">
                    <a:lumMod val="75000"/>
                  </a:schemeClr>
                </a:solidFill>
                <a:latin typeface="Arial Rounded MT Bold" panose="020F0704030504030204" pitchFamily="34" charset="0"/>
                <a:ea typeface="+mn-ea"/>
                <a:cs typeface="Arial" panose="020B0604020202020204" pitchFamily="34" charset="0"/>
              </a:rPr>
              <a:t>Réalisation</a:t>
            </a:r>
            <a:endParaRPr lang="fr-FR" sz="2400" dirty="0">
              <a:solidFill>
                <a:schemeClr val="accent2">
                  <a:lumMod val="75000"/>
                </a:schemeClr>
              </a:solidFill>
              <a:latin typeface="Arial Rounded MT Bold" panose="020F0704030504030204" pitchFamily="34" charset="0"/>
              <a:ea typeface="+mn-ea"/>
              <a:cs typeface="Arial" panose="020B0604020202020204" pitchFamily="34" charset="0"/>
            </a:endParaRPr>
          </a:p>
        </p:txBody>
      </p:sp>
      <p:sp>
        <p:nvSpPr>
          <p:cNvPr id="5" name="Rectangle 4">
            <a:extLst>
              <a:ext uri="{FF2B5EF4-FFF2-40B4-BE49-F238E27FC236}">
                <a16:creationId xmlns:a16="http://schemas.microsoft.com/office/drawing/2014/main" id="{0FFB1B87-78B5-468B-B325-A2C0ACBB56A6}"/>
              </a:ext>
            </a:extLst>
          </p:cNvPr>
          <p:cNvSpPr/>
          <p:nvPr/>
        </p:nvSpPr>
        <p:spPr>
          <a:xfrm>
            <a:off x="485861" y="0"/>
            <a:ext cx="123154" cy="5334001"/>
          </a:xfrm>
          <a:prstGeom prst="rect">
            <a:avLst/>
          </a:prstGeom>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DDDDA7B-729B-4DBF-BC18-B9CA40387BB5}"/>
              </a:ext>
            </a:extLst>
          </p:cNvPr>
          <p:cNvSpPr/>
          <p:nvPr/>
        </p:nvSpPr>
        <p:spPr>
          <a:xfrm>
            <a:off x="11327386" y="1523999"/>
            <a:ext cx="123154" cy="5334001"/>
          </a:xfrm>
          <a:prstGeom prst="rect">
            <a:avLst/>
          </a:prstGeom>
          <a:solidFill>
            <a:srgbClr val="CD8453"/>
          </a:solidFill>
          <a:ln>
            <a:noFill/>
          </a:ln>
          <a:effectLst>
            <a:outerShdw blurRad="50800" dist="38100" dir="18900000" algn="b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219980"/>
            <a:ext cx="12191999" cy="189111"/>
          </a:xfrm>
          <a:prstGeom prst="rect">
            <a:avLst/>
          </a:prstGeom>
          <a:solidFill>
            <a:srgbClr val="CD8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 y="6393010"/>
            <a:ext cx="12191999" cy="50150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Picture 15">
            <a:extLst>
              <a:ext uri="{FF2B5EF4-FFF2-40B4-BE49-F238E27FC236}">
                <a16:creationId xmlns:a16="http://schemas.microsoft.com/office/drawing/2014/main" id="{74E1AFD2-37E0-4DA6-B8E8-76639CCC77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2850" y="457662"/>
            <a:ext cx="6935815" cy="5201861"/>
          </a:xfrm>
          <a:prstGeom prst="rect">
            <a:avLst/>
          </a:prstGeom>
          <a:ln>
            <a:noFill/>
          </a:ln>
          <a:effectLst>
            <a:outerShdw blurRad="292100" dist="139700" dir="2700000" algn="tl" rotWithShape="0">
              <a:srgbClr val="333333">
                <a:alpha val="65000"/>
              </a:srgbClr>
            </a:outerShdw>
          </a:effectLst>
        </p:spPr>
      </p:pic>
      <p:sp>
        <p:nvSpPr>
          <p:cNvPr id="10" name="Rectangle 9"/>
          <p:cNvSpPr/>
          <p:nvPr/>
        </p:nvSpPr>
        <p:spPr>
          <a:xfrm>
            <a:off x="0" y="6237233"/>
            <a:ext cx="12191999" cy="189111"/>
          </a:xfrm>
          <a:prstGeom prst="rect">
            <a:avLst/>
          </a:prstGeom>
          <a:solidFill>
            <a:srgbClr val="CD8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1" y="6410263"/>
            <a:ext cx="12191999" cy="50150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44380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358887" cy="909461"/>
          </a:xfrm>
        </p:spPr>
        <p:txBody>
          <a:bodyPr>
            <a:normAutofit/>
          </a:bodyPr>
          <a:lstStyle/>
          <a:p>
            <a:pPr marL="342900" indent="-342900">
              <a:buFont typeface="Wingdings" panose="05000000000000000000" pitchFamily="2" charset="2"/>
              <a:buChar char="ü"/>
            </a:pPr>
            <a:r>
              <a:rPr lang="es-ES" sz="2400" dirty="0" err="1">
                <a:solidFill>
                  <a:schemeClr val="accent2">
                    <a:lumMod val="75000"/>
                  </a:schemeClr>
                </a:solidFill>
                <a:latin typeface="Arial Rounded MT Bold" panose="020F0704030504030204" pitchFamily="34" charset="0"/>
                <a:ea typeface="+mn-ea"/>
                <a:cs typeface="Arial" panose="020B0604020202020204" pitchFamily="34" charset="0"/>
              </a:rPr>
              <a:t>Analyse</a:t>
            </a:r>
            <a:r>
              <a:rPr lang="es-ES" sz="2400" dirty="0">
                <a:solidFill>
                  <a:schemeClr val="accent2">
                    <a:lumMod val="75000"/>
                  </a:schemeClr>
                </a:solidFill>
                <a:latin typeface="Arial Rounded MT Bold" panose="020F0704030504030204" pitchFamily="34" charset="0"/>
                <a:ea typeface="+mn-ea"/>
                <a:cs typeface="Arial" panose="020B0604020202020204" pitchFamily="34" charset="0"/>
              </a:rPr>
              <a:t> des Trames </a:t>
            </a:r>
            <a:r>
              <a:rPr lang="es-ES" sz="2400" dirty="0" err="1">
                <a:solidFill>
                  <a:schemeClr val="accent2">
                    <a:lumMod val="75000"/>
                  </a:schemeClr>
                </a:solidFill>
                <a:latin typeface="Arial Rounded MT Bold" panose="020F0704030504030204" pitchFamily="34" charset="0"/>
                <a:ea typeface="+mn-ea"/>
                <a:cs typeface="Arial" panose="020B0604020202020204" pitchFamily="34" charset="0"/>
              </a:rPr>
              <a:t>avec</a:t>
            </a:r>
            <a:r>
              <a:rPr lang="es-ES" sz="2400" dirty="0">
                <a:solidFill>
                  <a:schemeClr val="accent2">
                    <a:lumMod val="75000"/>
                  </a:schemeClr>
                </a:solidFill>
                <a:latin typeface="Arial Rounded MT Bold" panose="020F0704030504030204" pitchFamily="34" charset="0"/>
                <a:ea typeface="+mn-ea"/>
                <a:cs typeface="Arial" panose="020B0604020202020204" pitchFamily="34" charset="0"/>
              </a:rPr>
              <a:t> </a:t>
            </a:r>
            <a:r>
              <a:rPr lang="es-ES" sz="2400" dirty="0" err="1">
                <a:solidFill>
                  <a:schemeClr val="accent2">
                    <a:lumMod val="75000"/>
                  </a:schemeClr>
                </a:solidFill>
                <a:latin typeface="Arial Rounded MT Bold" panose="020F0704030504030204" pitchFamily="34" charset="0"/>
                <a:ea typeface="+mn-ea"/>
                <a:cs typeface="Arial" panose="020B0604020202020204" pitchFamily="34" charset="0"/>
              </a:rPr>
              <a:t>Analyzer</a:t>
            </a:r>
            <a:r>
              <a:rPr lang="es-ES" sz="2400" dirty="0">
                <a:solidFill>
                  <a:schemeClr val="accent2">
                    <a:lumMod val="75000"/>
                  </a:schemeClr>
                </a:solidFill>
                <a:latin typeface="Arial Rounded MT Bold" panose="020F0704030504030204" pitchFamily="34" charset="0"/>
                <a:ea typeface="+mn-ea"/>
                <a:cs typeface="Arial" panose="020B0604020202020204" pitchFamily="34" charset="0"/>
              </a:rPr>
              <a:t> :</a:t>
            </a:r>
            <a:endParaRPr lang="fr-FR" sz="2400" dirty="0">
              <a:solidFill>
                <a:schemeClr val="accent2">
                  <a:lumMod val="75000"/>
                </a:schemeClr>
              </a:solidFill>
              <a:latin typeface="Arial Rounded MT Bold" panose="020F0704030504030204" pitchFamily="34" charset="0"/>
              <a:ea typeface="+mn-ea"/>
              <a:cs typeface="Arial" panose="020B0604020202020204" pitchFamily="34" charset="0"/>
            </a:endParaRPr>
          </a:p>
        </p:txBody>
      </p:sp>
      <p:pic>
        <p:nvPicPr>
          <p:cNvPr id="4" name="Picture 3">
            <a:extLst>
              <a:ext uri="{FF2B5EF4-FFF2-40B4-BE49-F238E27FC236}">
                <a16:creationId xmlns:a16="http://schemas.microsoft.com/office/drawing/2014/main" id="{76CA6591-ED7B-4AC6-B10D-F5412840A52F}"/>
              </a:ext>
            </a:extLst>
          </p:cNvPr>
          <p:cNvPicPr>
            <a:picLocks noChangeAspect="1"/>
          </p:cNvPicPr>
          <p:nvPr/>
        </p:nvPicPr>
        <p:blipFill>
          <a:blip r:embed="rId3"/>
          <a:stretch>
            <a:fillRect/>
          </a:stretch>
        </p:blipFill>
        <p:spPr>
          <a:xfrm>
            <a:off x="2699141" y="2025853"/>
            <a:ext cx="8323053" cy="1954108"/>
          </a:xfrm>
          <a:prstGeom prst="rect">
            <a:avLst/>
          </a:prstGeom>
        </p:spPr>
      </p:pic>
      <p:pic>
        <p:nvPicPr>
          <p:cNvPr id="5" name="Picture 7">
            <a:extLst>
              <a:ext uri="{FF2B5EF4-FFF2-40B4-BE49-F238E27FC236}">
                <a16:creationId xmlns:a16="http://schemas.microsoft.com/office/drawing/2014/main" id="{9CD3D0D0-E484-4DFA-AD12-232D09BA1940}"/>
              </a:ext>
            </a:extLst>
          </p:cNvPr>
          <p:cNvPicPr>
            <a:picLocks noChangeAspect="1"/>
          </p:cNvPicPr>
          <p:nvPr/>
        </p:nvPicPr>
        <p:blipFill>
          <a:blip r:embed="rId4"/>
          <a:stretch>
            <a:fillRect/>
          </a:stretch>
        </p:blipFill>
        <p:spPr>
          <a:xfrm>
            <a:off x="2699141" y="4308129"/>
            <a:ext cx="8371493" cy="1751497"/>
          </a:xfrm>
          <a:prstGeom prst="rect">
            <a:avLst/>
          </a:prstGeom>
        </p:spPr>
      </p:pic>
      <p:sp>
        <p:nvSpPr>
          <p:cNvPr id="6" name="Rectangle 5">
            <a:extLst>
              <a:ext uri="{FF2B5EF4-FFF2-40B4-BE49-F238E27FC236}">
                <a16:creationId xmlns:a16="http://schemas.microsoft.com/office/drawing/2014/main" id="{0FFB1B87-78B5-468B-B325-A2C0ACBB56A6}"/>
              </a:ext>
            </a:extLst>
          </p:cNvPr>
          <p:cNvSpPr/>
          <p:nvPr/>
        </p:nvSpPr>
        <p:spPr>
          <a:xfrm>
            <a:off x="485861" y="0"/>
            <a:ext cx="123154" cy="5334001"/>
          </a:xfrm>
          <a:prstGeom prst="rect">
            <a:avLst/>
          </a:prstGeom>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DDDDA7B-729B-4DBF-BC18-B9CA40387BB5}"/>
              </a:ext>
            </a:extLst>
          </p:cNvPr>
          <p:cNvSpPr/>
          <p:nvPr/>
        </p:nvSpPr>
        <p:spPr>
          <a:xfrm>
            <a:off x="11327386" y="1523999"/>
            <a:ext cx="123154" cy="5334001"/>
          </a:xfrm>
          <a:prstGeom prst="rect">
            <a:avLst/>
          </a:prstGeom>
          <a:solidFill>
            <a:srgbClr val="CD8453"/>
          </a:solidFill>
          <a:ln>
            <a:noFill/>
          </a:ln>
          <a:effectLst>
            <a:outerShdw blurRad="50800" dist="38100" dir="18900000" algn="b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237233"/>
            <a:ext cx="12191999" cy="189111"/>
          </a:xfrm>
          <a:prstGeom prst="rect">
            <a:avLst/>
          </a:prstGeom>
          <a:solidFill>
            <a:srgbClr val="CD8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1" y="6410263"/>
            <a:ext cx="12191999" cy="50150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1707494" y="1356476"/>
            <a:ext cx="2434247" cy="369332"/>
          </a:xfrm>
          <a:prstGeom prst="rect">
            <a:avLst/>
          </a:prstGeom>
          <a:noFill/>
        </p:spPr>
        <p:txBody>
          <a:bodyPr wrap="square" rtlCol="0">
            <a:spAutoFit/>
          </a:bodyPr>
          <a:lstStyle/>
          <a:p>
            <a:pPr marL="1200150" lvl="2" indent="-285750">
              <a:buFont typeface="Wingdings" panose="05000000000000000000" pitchFamily="2" charset="2"/>
              <a:buChar char="Ø"/>
            </a:pPr>
            <a:r>
              <a:rPr lang="es-ES" b="1" u="sng" dirty="0">
                <a:solidFill>
                  <a:srgbClr val="C00000"/>
                </a:solidFill>
                <a:effectLst>
                  <a:outerShdw blurRad="38100" dist="38100" dir="2700000" algn="tl">
                    <a:srgbClr val="000000">
                      <a:alpha val="43137"/>
                    </a:srgbClr>
                  </a:outerShdw>
                </a:effectLst>
              </a:rPr>
              <a:t>Trame I2C:</a:t>
            </a:r>
            <a:endParaRPr lang="fr-FR" b="1" u="sng" dirty="0">
              <a:solidFill>
                <a:srgbClr val="C00000"/>
              </a:solidFill>
              <a:effectLst>
                <a:outerShdw blurRad="38100" dist="38100" dir="2700000" algn="tl">
                  <a:srgbClr val="000000">
                    <a:alpha val="43137"/>
                  </a:srgbClr>
                </a:outerShdw>
              </a:effectLst>
            </a:endParaRPr>
          </a:p>
        </p:txBody>
      </p:sp>
      <p:sp>
        <p:nvSpPr>
          <p:cNvPr id="11" name="TextBox 8">
            <a:extLst>
              <a:ext uri="{FF2B5EF4-FFF2-40B4-BE49-F238E27FC236}">
                <a16:creationId xmlns:a16="http://schemas.microsoft.com/office/drawing/2014/main" id="{DA043F76-78B9-4209-8585-BAC603A04F27}"/>
              </a:ext>
            </a:extLst>
          </p:cNvPr>
          <p:cNvSpPr txBox="1"/>
          <p:nvPr/>
        </p:nvSpPr>
        <p:spPr>
          <a:xfrm>
            <a:off x="998044" y="2378447"/>
            <a:ext cx="1548501" cy="646331"/>
          </a:xfrm>
          <a:prstGeom prst="rect">
            <a:avLst/>
          </a:prstGeom>
          <a:noFill/>
        </p:spPr>
        <p:txBody>
          <a:bodyPr wrap="square" rtlCol="0">
            <a:spAutoFit/>
          </a:bodyPr>
          <a:lstStyle/>
          <a:p>
            <a:r>
              <a:rPr lang="en-US" dirty="0">
                <a:latin typeface="Bahnschrift" panose="020B0502040204020203" pitchFamily="34" charset="0"/>
              </a:rPr>
              <a:t>Luminosity </a:t>
            </a:r>
          </a:p>
          <a:p>
            <a:r>
              <a:rPr lang="en-US" dirty="0">
                <a:latin typeface="Bahnschrift" panose="020B0502040204020203" pitchFamily="34" charset="0"/>
              </a:rPr>
              <a:t>TSL2561 0x39</a:t>
            </a:r>
          </a:p>
        </p:txBody>
      </p:sp>
      <p:sp>
        <p:nvSpPr>
          <p:cNvPr id="12" name="TextBox 14">
            <a:extLst>
              <a:ext uri="{FF2B5EF4-FFF2-40B4-BE49-F238E27FC236}">
                <a16:creationId xmlns:a16="http://schemas.microsoft.com/office/drawing/2014/main" id="{F36ECD04-475C-488B-B1CA-3556C951E92A}"/>
              </a:ext>
            </a:extLst>
          </p:cNvPr>
          <p:cNvSpPr txBox="1"/>
          <p:nvPr/>
        </p:nvSpPr>
        <p:spPr>
          <a:xfrm>
            <a:off x="998044" y="4760656"/>
            <a:ext cx="1763956" cy="646331"/>
          </a:xfrm>
          <a:prstGeom prst="rect">
            <a:avLst/>
          </a:prstGeom>
          <a:noFill/>
        </p:spPr>
        <p:txBody>
          <a:bodyPr wrap="square" rtlCol="0">
            <a:spAutoFit/>
          </a:bodyPr>
          <a:lstStyle/>
          <a:p>
            <a:r>
              <a:rPr lang="en-US" dirty="0">
                <a:latin typeface="Bahnschrift" panose="020B0502040204020203" pitchFamily="34" charset="0"/>
              </a:rPr>
              <a:t>Temperature </a:t>
            </a:r>
          </a:p>
          <a:p>
            <a:r>
              <a:rPr lang="en-US" dirty="0">
                <a:latin typeface="Bahnschrift" panose="020B0502040204020203" pitchFamily="34" charset="0"/>
              </a:rPr>
              <a:t>MCP9808 0x18</a:t>
            </a:r>
          </a:p>
        </p:txBody>
      </p:sp>
    </p:spTree>
    <p:extLst>
      <p:ext uri="{BB962C8B-B14F-4D97-AF65-F5344CB8AC3E}">
        <p14:creationId xmlns:p14="http://schemas.microsoft.com/office/powerpoint/2010/main" val="4036509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p:txBody>
          <a:bodyPr>
            <a:normAutofit/>
          </a:bodyPr>
          <a:lstStyle/>
          <a:p>
            <a:r>
              <a:rPr lang="es-ES" sz="2400" dirty="0" err="1">
                <a:solidFill>
                  <a:schemeClr val="accent2">
                    <a:lumMod val="75000"/>
                  </a:schemeClr>
                </a:solidFill>
                <a:latin typeface="Arial Rounded MT Bold" panose="020F0704030504030204" pitchFamily="34" charset="0"/>
                <a:ea typeface="+mn-ea"/>
                <a:cs typeface="Arial" panose="020B0604020202020204" pitchFamily="34" charset="0"/>
              </a:rPr>
              <a:t>Analyse</a:t>
            </a:r>
            <a:r>
              <a:rPr lang="es-ES" sz="2400" dirty="0">
                <a:solidFill>
                  <a:schemeClr val="accent2">
                    <a:lumMod val="75000"/>
                  </a:schemeClr>
                </a:solidFill>
                <a:latin typeface="Arial Rounded MT Bold" panose="020F0704030504030204" pitchFamily="34" charset="0"/>
                <a:ea typeface="+mn-ea"/>
                <a:cs typeface="Arial" panose="020B0604020202020204" pitchFamily="34" charset="0"/>
              </a:rPr>
              <a:t> des Trames </a:t>
            </a:r>
            <a:r>
              <a:rPr lang="es-ES" sz="2400" dirty="0" err="1">
                <a:solidFill>
                  <a:schemeClr val="accent2">
                    <a:lumMod val="75000"/>
                  </a:schemeClr>
                </a:solidFill>
                <a:latin typeface="Arial Rounded MT Bold" panose="020F0704030504030204" pitchFamily="34" charset="0"/>
                <a:ea typeface="+mn-ea"/>
                <a:cs typeface="Arial" panose="020B0604020202020204" pitchFamily="34" charset="0"/>
              </a:rPr>
              <a:t>avec</a:t>
            </a:r>
            <a:r>
              <a:rPr lang="es-ES" sz="2400" dirty="0">
                <a:solidFill>
                  <a:schemeClr val="accent2">
                    <a:lumMod val="75000"/>
                  </a:schemeClr>
                </a:solidFill>
                <a:latin typeface="Arial Rounded MT Bold" panose="020F0704030504030204" pitchFamily="34" charset="0"/>
                <a:ea typeface="+mn-ea"/>
                <a:cs typeface="Arial" panose="020B0604020202020204" pitchFamily="34" charset="0"/>
              </a:rPr>
              <a:t> </a:t>
            </a:r>
            <a:r>
              <a:rPr lang="es-ES" sz="2400" dirty="0" err="1">
                <a:solidFill>
                  <a:schemeClr val="accent2">
                    <a:lumMod val="75000"/>
                  </a:schemeClr>
                </a:solidFill>
                <a:latin typeface="Arial Rounded MT Bold" panose="020F0704030504030204" pitchFamily="34" charset="0"/>
                <a:ea typeface="+mn-ea"/>
                <a:cs typeface="Arial" panose="020B0604020202020204" pitchFamily="34" charset="0"/>
              </a:rPr>
              <a:t>Analyzer</a:t>
            </a:r>
            <a:r>
              <a:rPr lang="es-ES" sz="2400" dirty="0">
                <a:solidFill>
                  <a:schemeClr val="accent2">
                    <a:lumMod val="75000"/>
                  </a:schemeClr>
                </a:solidFill>
                <a:latin typeface="Arial Rounded MT Bold" panose="020F0704030504030204" pitchFamily="34" charset="0"/>
                <a:ea typeface="+mn-ea"/>
                <a:cs typeface="Arial" panose="020B0604020202020204" pitchFamily="34" charset="0"/>
              </a:rPr>
              <a:t> :</a:t>
            </a:r>
            <a:endParaRPr lang="fr-FR" sz="2400" dirty="0">
              <a:solidFill>
                <a:schemeClr val="accent2">
                  <a:lumMod val="75000"/>
                </a:schemeClr>
              </a:solidFill>
              <a:latin typeface="Arial Rounded MT Bold" panose="020F0704030504030204" pitchFamily="34" charset="0"/>
              <a:ea typeface="+mn-ea"/>
              <a:cs typeface="Arial" panose="020B0604020202020204" pitchFamily="34" charset="0"/>
            </a:endParaRPr>
          </a:p>
        </p:txBody>
      </p:sp>
      <p:sp>
        <p:nvSpPr>
          <p:cNvPr id="5" name="TextBox 15">
            <a:extLst>
              <a:ext uri="{FF2B5EF4-FFF2-40B4-BE49-F238E27FC236}">
                <a16:creationId xmlns:a16="http://schemas.microsoft.com/office/drawing/2014/main" id="{DA8BFD1E-9E9B-4A9C-8BAD-ACC81AF86A1D}"/>
              </a:ext>
            </a:extLst>
          </p:cNvPr>
          <p:cNvSpPr txBox="1"/>
          <p:nvPr/>
        </p:nvSpPr>
        <p:spPr>
          <a:xfrm>
            <a:off x="878298" y="2288502"/>
            <a:ext cx="1699129" cy="923330"/>
          </a:xfrm>
          <a:prstGeom prst="rect">
            <a:avLst/>
          </a:prstGeom>
          <a:noFill/>
        </p:spPr>
        <p:txBody>
          <a:bodyPr wrap="square" rtlCol="0">
            <a:spAutoFit/>
          </a:bodyPr>
          <a:lstStyle/>
          <a:p>
            <a:r>
              <a:rPr lang="en-US" dirty="0">
                <a:latin typeface="Bahnschrift" panose="020B0502040204020203" pitchFamily="34" charset="0"/>
              </a:rPr>
              <a:t>Luminosity </a:t>
            </a:r>
          </a:p>
          <a:p>
            <a:r>
              <a:rPr lang="en-US" dirty="0">
                <a:latin typeface="Bahnschrift" panose="020B0502040204020203" pitchFamily="34" charset="0"/>
              </a:rPr>
              <a:t>ID 0x22</a:t>
            </a:r>
          </a:p>
          <a:p>
            <a:r>
              <a:rPr lang="en-US" dirty="0">
                <a:latin typeface="Bahnschrift" panose="020B0502040204020203" pitchFamily="34" charset="0"/>
              </a:rPr>
              <a:t>DATA : 2Bytes</a:t>
            </a:r>
          </a:p>
        </p:txBody>
      </p:sp>
      <p:sp>
        <p:nvSpPr>
          <p:cNvPr id="6" name="TextBox 16">
            <a:extLst>
              <a:ext uri="{FF2B5EF4-FFF2-40B4-BE49-F238E27FC236}">
                <a16:creationId xmlns:a16="http://schemas.microsoft.com/office/drawing/2014/main" id="{B7F1A50A-AD84-40D7-A1C7-A596831A27DC}"/>
              </a:ext>
            </a:extLst>
          </p:cNvPr>
          <p:cNvSpPr txBox="1"/>
          <p:nvPr/>
        </p:nvSpPr>
        <p:spPr>
          <a:xfrm>
            <a:off x="838200" y="3740312"/>
            <a:ext cx="1739227" cy="923330"/>
          </a:xfrm>
          <a:prstGeom prst="rect">
            <a:avLst/>
          </a:prstGeom>
          <a:noFill/>
        </p:spPr>
        <p:txBody>
          <a:bodyPr wrap="square" rtlCol="0">
            <a:spAutoFit/>
          </a:bodyPr>
          <a:lstStyle/>
          <a:p>
            <a:r>
              <a:rPr lang="en-US" dirty="0">
                <a:latin typeface="Bahnschrift" panose="020B0502040204020203" pitchFamily="34" charset="0"/>
              </a:rPr>
              <a:t>Temperature </a:t>
            </a:r>
          </a:p>
          <a:p>
            <a:r>
              <a:rPr lang="en-US" dirty="0">
                <a:latin typeface="Bahnschrift" panose="020B0502040204020203" pitchFamily="34" charset="0"/>
              </a:rPr>
              <a:t>ID 0x11</a:t>
            </a:r>
          </a:p>
          <a:p>
            <a:r>
              <a:rPr lang="en-US" dirty="0">
                <a:latin typeface="Bahnschrift" panose="020B0502040204020203" pitchFamily="34" charset="0"/>
              </a:rPr>
              <a:t>DATA : 2Bytes</a:t>
            </a:r>
          </a:p>
        </p:txBody>
      </p:sp>
      <p:pic>
        <p:nvPicPr>
          <p:cNvPr id="7" name="Picture 13">
            <a:extLst>
              <a:ext uri="{FF2B5EF4-FFF2-40B4-BE49-F238E27FC236}">
                <a16:creationId xmlns:a16="http://schemas.microsoft.com/office/drawing/2014/main" id="{4143A1D4-6386-488D-BDDD-CFD1AC274F07}"/>
              </a:ext>
            </a:extLst>
          </p:cNvPr>
          <p:cNvPicPr>
            <a:picLocks noChangeAspect="1"/>
          </p:cNvPicPr>
          <p:nvPr/>
        </p:nvPicPr>
        <p:blipFill>
          <a:blip r:embed="rId3"/>
          <a:stretch>
            <a:fillRect/>
          </a:stretch>
        </p:blipFill>
        <p:spPr>
          <a:xfrm>
            <a:off x="2760130" y="2288502"/>
            <a:ext cx="7837460" cy="1015092"/>
          </a:xfrm>
          <a:prstGeom prst="rect">
            <a:avLst/>
          </a:prstGeom>
        </p:spPr>
      </p:pic>
      <p:pic>
        <p:nvPicPr>
          <p:cNvPr id="8" name="Picture 18">
            <a:extLst>
              <a:ext uri="{FF2B5EF4-FFF2-40B4-BE49-F238E27FC236}">
                <a16:creationId xmlns:a16="http://schemas.microsoft.com/office/drawing/2014/main" id="{1BEBB5FA-69A9-446E-89EA-684B7682C476}"/>
              </a:ext>
            </a:extLst>
          </p:cNvPr>
          <p:cNvPicPr>
            <a:picLocks noChangeAspect="1"/>
          </p:cNvPicPr>
          <p:nvPr/>
        </p:nvPicPr>
        <p:blipFill>
          <a:blip r:embed="rId4"/>
          <a:stretch>
            <a:fillRect/>
          </a:stretch>
        </p:blipFill>
        <p:spPr>
          <a:xfrm>
            <a:off x="2775896" y="3547769"/>
            <a:ext cx="7852853" cy="1031419"/>
          </a:xfrm>
          <a:prstGeom prst="rect">
            <a:avLst/>
          </a:prstGeom>
        </p:spPr>
      </p:pic>
      <p:pic>
        <p:nvPicPr>
          <p:cNvPr id="9" name="Picture 21">
            <a:extLst>
              <a:ext uri="{FF2B5EF4-FFF2-40B4-BE49-F238E27FC236}">
                <a16:creationId xmlns:a16="http://schemas.microsoft.com/office/drawing/2014/main" id="{71DD4E7C-F0C3-4FF7-9047-86FE68C714A3}"/>
              </a:ext>
            </a:extLst>
          </p:cNvPr>
          <p:cNvPicPr>
            <a:picLocks noChangeAspect="1"/>
          </p:cNvPicPr>
          <p:nvPr/>
        </p:nvPicPr>
        <p:blipFill>
          <a:blip r:embed="rId5"/>
          <a:stretch>
            <a:fillRect/>
          </a:stretch>
        </p:blipFill>
        <p:spPr>
          <a:xfrm>
            <a:off x="3905725" y="5258628"/>
            <a:ext cx="3872088" cy="927122"/>
          </a:xfrm>
          <a:prstGeom prst="rect">
            <a:avLst/>
          </a:prstGeom>
        </p:spPr>
      </p:pic>
      <p:sp>
        <p:nvSpPr>
          <p:cNvPr id="10" name="Rectangle 9">
            <a:extLst>
              <a:ext uri="{FF2B5EF4-FFF2-40B4-BE49-F238E27FC236}">
                <a16:creationId xmlns:a16="http://schemas.microsoft.com/office/drawing/2014/main" id="{0FFB1B87-78B5-468B-B325-A2C0ACBB56A6}"/>
              </a:ext>
            </a:extLst>
          </p:cNvPr>
          <p:cNvSpPr/>
          <p:nvPr/>
        </p:nvSpPr>
        <p:spPr>
          <a:xfrm>
            <a:off x="485861" y="0"/>
            <a:ext cx="123154" cy="5334001"/>
          </a:xfrm>
          <a:prstGeom prst="rect">
            <a:avLst/>
          </a:prstGeom>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DDDA7B-729B-4DBF-BC18-B9CA40387BB5}"/>
              </a:ext>
            </a:extLst>
          </p:cNvPr>
          <p:cNvSpPr/>
          <p:nvPr/>
        </p:nvSpPr>
        <p:spPr>
          <a:xfrm>
            <a:off x="11327386" y="1523999"/>
            <a:ext cx="123154" cy="5334001"/>
          </a:xfrm>
          <a:prstGeom prst="rect">
            <a:avLst/>
          </a:prstGeom>
          <a:solidFill>
            <a:srgbClr val="CD8453"/>
          </a:solidFill>
          <a:ln>
            <a:noFill/>
          </a:ln>
          <a:effectLst>
            <a:outerShdw blurRad="50800" dist="38100" dir="18900000" algn="b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6237233"/>
            <a:ext cx="12191999" cy="189111"/>
          </a:xfrm>
          <a:prstGeom prst="rect">
            <a:avLst/>
          </a:prstGeom>
          <a:solidFill>
            <a:srgbClr val="CD8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1" y="6410263"/>
            <a:ext cx="12191999" cy="50150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1707494" y="1356476"/>
            <a:ext cx="2666098" cy="369332"/>
          </a:xfrm>
          <a:prstGeom prst="rect">
            <a:avLst/>
          </a:prstGeom>
          <a:noFill/>
        </p:spPr>
        <p:txBody>
          <a:bodyPr wrap="square" rtlCol="0">
            <a:spAutoFit/>
          </a:bodyPr>
          <a:lstStyle/>
          <a:p>
            <a:pPr marL="1200150" lvl="2" indent="-285750">
              <a:buFont typeface="Wingdings" panose="05000000000000000000" pitchFamily="2" charset="2"/>
              <a:buChar char="Ø"/>
            </a:pPr>
            <a:r>
              <a:rPr lang="es-ES" b="1" u="sng" dirty="0">
                <a:solidFill>
                  <a:srgbClr val="C00000"/>
                </a:solidFill>
                <a:effectLst>
                  <a:outerShdw blurRad="38100" dist="38100" dir="2700000" algn="tl">
                    <a:srgbClr val="000000">
                      <a:alpha val="43137"/>
                    </a:srgbClr>
                  </a:outerShdw>
                </a:effectLst>
              </a:rPr>
              <a:t>Trame CAN:</a:t>
            </a:r>
            <a:endParaRPr lang="fr-FR" b="1" u="sng"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39920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s-ES" sz="2400" dirty="0" err="1">
                <a:solidFill>
                  <a:schemeClr val="accent2">
                    <a:lumMod val="75000"/>
                  </a:schemeClr>
                </a:solidFill>
                <a:latin typeface="Arial Rounded MT Bold" panose="020F0704030504030204" pitchFamily="34" charset="0"/>
                <a:cs typeface="Arial" panose="020B0604020202020204" pitchFamily="34" charset="0"/>
              </a:rPr>
              <a:t>Analyse</a:t>
            </a:r>
            <a:r>
              <a:rPr lang="es-ES" sz="2400" dirty="0">
                <a:solidFill>
                  <a:schemeClr val="accent2">
                    <a:lumMod val="75000"/>
                  </a:schemeClr>
                </a:solidFill>
                <a:latin typeface="Arial Rounded MT Bold" panose="020F0704030504030204" pitchFamily="34" charset="0"/>
                <a:cs typeface="Arial" panose="020B0604020202020204" pitchFamily="34" charset="0"/>
              </a:rPr>
              <a:t> des Trames </a:t>
            </a:r>
            <a:r>
              <a:rPr lang="es-ES" sz="2400" dirty="0" err="1">
                <a:solidFill>
                  <a:schemeClr val="accent2">
                    <a:lumMod val="75000"/>
                  </a:schemeClr>
                </a:solidFill>
                <a:latin typeface="Arial Rounded MT Bold" panose="020F0704030504030204" pitchFamily="34" charset="0"/>
                <a:cs typeface="Arial" panose="020B0604020202020204" pitchFamily="34" charset="0"/>
              </a:rPr>
              <a:t>avec</a:t>
            </a:r>
            <a:r>
              <a:rPr lang="es-ES" sz="2400" dirty="0">
                <a:solidFill>
                  <a:schemeClr val="accent2">
                    <a:lumMod val="75000"/>
                  </a:schemeClr>
                </a:solidFill>
                <a:latin typeface="Arial Rounded MT Bold" panose="020F0704030504030204" pitchFamily="34" charset="0"/>
                <a:cs typeface="Arial" panose="020B0604020202020204" pitchFamily="34" charset="0"/>
              </a:rPr>
              <a:t> </a:t>
            </a:r>
            <a:r>
              <a:rPr lang="es-ES" sz="2400" dirty="0" err="1">
                <a:solidFill>
                  <a:schemeClr val="accent2">
                    <a:lumMod val="75000"/>
                  </a:schemeClr>
                </a:solidFill>
                <a:latin typeface="Arial Rounded MT Bold" panose="020F0704030504030204" pitchFamily="34" charset="0"/>
                <a:cs typeface="Arial" panose="020B0604020202020204" pitchFamily="34" charset="0"/>
              </a:rPr>
              <a:t>Analyzer</a:t>
            </a:r>
            <a:r>
              <a:rPr lang="es-ES" sz="2400" dirty="0">
                <a:solidFill>
                  <a:schemeClr val="accent2">
                    <a:lumMod val="75000"/>
                  </a:schemeClr>
                </a:solidFill>
                <a:latin typeface="Arial Rounded MT Bold" panose="020F0704030504030204" pitchFamily="34" charset="0"/>
                <a:cs typeface="Arial" panose="020B0604020202020204" pitchFamily="34" charset="0"/>
              </a:rPr>
              <a:t> :</a:t>
            </a:r>
            <a:endParaRPr lang="fr-FR" sz="2400" dirty="0"/>
          </a:p>
        </p:txBody>
      </p:sp>
      <p:pic>
        <p:nvPicPr>
          <p:cNvPr id="4" name="Picture 8">
            <a:extLst>
              <a:ext uri="{FF2B5EF4-FFF2-40B4-BE49-F238E27FC236}">
                <a16:creationId xmlns:a16="http://schemas.microsoft.com/office/drawing/2014/main" id="{5FD3BA49-2668-485C-B894-FA9912DA7556}"/>
              </a:ext>
            </a:extLst>
          </p:cNvPr>
          <p:cNvPicPr>
            <a:picLocks noChangeAspect="1"/>
          </p:cNvPicPr>
          <p:nvPr/>
        </p:nvPicPr>
        <p:blipFill>
          <a:blip r:embed="rId3"/>
          <a:stretch>
            <a:fillRect/>
          </a:stretch>
        </p:blipFill>
        <p:spPr>
          <a:xfrm>
            <a:off x="3019825" y="3071154"/>
            <a:ext cx="7710995" cy="1149575"/>
          </a:xfrm>
          <a:prstGeom prst="rect">
            <a:avLst/>
          </a:prstGeom>
        </p:spPr>
      </p:pic>
      <p:sp>
        <p:nvSpPr>
          <p:cNvPr id="5" name="TextBox 17">
            <a:extLst>
              <a:ext uri="{FF2B5EF4-FFF2-40B4-BE49-F238E27FC236}">
                <a16:creationId xmlns:a16="http://schemas.microsoft.com/office/drawing/2014/main" id="{914A4FF4-6FC9-4858-B0FE-9498938145BE}"/>
              </a:ext>
            </a:extLst>
          </p:cNvPr>
          <p:cNvSpPr txBox="1"/>
          <p:nvPr/>
        </p:nvSpPr>
        <p:spPr>
          <a:xfrm>
            <a:off x="1170570" y="3036034"/>
            <a:ext cx="1849255" cy="1200329"/>
          </a:xfrm>
          <a:prstGeom prst="rect">
            <a:avLst/>
          </a:prstGeom>
          <a:noFill/>
        </p:spPr>
        <p:txBody>
          <a:bodyPr wrap="square" rtlCol="0">
            <a:spAutoFit/>
          </a:bodyPr>
          <a:lstStyle/>
          <a:p>
            <a:r>
              <a:rPr lang="en-US" dirty="0">
                <a:latin typeface="Bahnschrift" panose="020B0502040204020203" pitchFamily="34" charset="0"/>
              </a:rPr>
              <a:t>LED </a:t>
            </a:r>
          </a:p>
          <a:p>
            <a:r>
              <a:rPr lang="en-US" dirty="0">
                <a:latin typeface="Bahnschrift" panose="020B0502040204020203" pitchFamily="34" charset="0"/>
              </a:rPr>
              <a:t>ID 0x33</a:t>
            </a:r>
          </a:p>
          <a:p>
            <a:r>
              <a:rPr lang="en-US" dirty="0">
                <a:latin typeface="Bahnschrift" panose="020B0502040204020203" pitchFamily="34" charset="0"/>
              </a:rPr>
              <a:t>DATA: </a:t>
            </a:r>
          </a:p>
          <a:p>
            <a:r>
              <a:rPr lang="en-US" dirty="0">
                <a:latin typeface="Bahnschrift" panose="020B0502040204020203" pitchFamily="34" charset="0"/>
              </a:rPr>
              <a:t>{1/ON : 0/OFF}</a:t>
            </a:r>
          </a:p>
        </p:txBody>
      </p:sp>
      <p:sp>
        <p:nvSpPr>
          <p:cNvPr id="6" name="Rectangle 5">
            <a:extLst>
              <a:ext uri="{FF2B5EF4-FFF2-40B4-BE49-F238E27FC236}">
                <a16:creationId xmlns:a16="http://schemas.microsoft.com/office/drawing/2014/main" id="{0FFB1B87-78B5-468B-B325-A2C0ACBB56A6}"/>
              </a:ext>
            </a:extLst>
          </p:cNvPr>
          <p:cNvSpPr/>
          <p:nvPr/>
        </p:nvSpPr>
        <p:spPr>
          <a:xfrm>
            <a:off x="485861" y="0"/>
            <a:ext cx="123154" cy="5334001"/>
          </a:xfrm>
          <a:prstGeom prst="rect">
            <a:avLst/>
          </a:prstGeom>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DDDDA7B-729B-4DBF-BC18-B9CA40387BB5}"/>
              </a:ext>
            </a:extLst>
          </p:cNvPr>
          <p:cNvSpPr/>
          <p:nvPr/>
        </p:nvSpPr>
        <p:spPr>
          <a:xfrm>
            <a:off x="11327386" y="1523999"/>
            <a:ext cx="123154" cy="5334001"/>
          </a:xfrm>
          <a:prstGeom prst="rect">
            <a:avLst/>
          </a:prstGeom>
          <a:solidFill>
            <a:srgbClr val="CD8453"/>
          </a:solidFill>
          <a:ln>
            <a:noFill/>
          </a:ln>
          <a:effectLst>
            <a:outerShdw blurRad="50800" dist="38100" dir="18900000" algn="b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237233"/>
            <a:ext cx="12191999" cy="189111"/>
          </a:xfrm>
          <a:prstGeom prst="rect">
            <a:avLst/>
          </a:prstGeom>
          <a:solidFill>
            <a:srgbClr val="CD8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1" y="6410263"/>
            <a:ext cx="12191999" cy="50150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1969053" y="1976469"/>
            <a:ext cx="2666098" cy="369332"/>
          </a:xfrm>
          <a:prstGeom prst="rect">
            <a:avLst/>
          </a:prstGeom>
          <a:noFill/>
        </p:spPr>
        <p:txBody>
          <a:bodyPr wrap="square" rtlCol="0">
            <a:spAutoFit/>
          </a:bodyPr>
          <a:lstStyle/>
          <a:p>
            <a:pPr marL="1200150" lvl="2" indent="-285750">
              <a:buFont typeface="Wingdings" panose="05000000000000000000" pitchFamily="2" charset="2"/>
              <a:buChar char="Ø"/>
            </a:pPr>
            <a:r>
              <a:rPr lang="es-ES" b="1" u="sng" dirty="0">
                <a:solidFill>
                  <a:srgbClr val="C00000"/>
                </a:solidFill>
                <a:effectLst>
                  <a:outerShdw blurRad="38100" dist="38100" dir="2700000" algn="tl">
                    <a:srgbClr val="000000">
                      <a:alpha val="43137"/>
                    </a:srgbClr>
                  </a:outerShdw>
                </a:effectLst>
              </a:rPr>
              <a:t>Trame CAN:</a:t>
            </a:r>
            <a:endParaRPr lang="fr-FR" b="1" u="sng"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1235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49249"/>
            <a:ext cx="10515600" cy="1325563"/>
          </a:xfrm>
        </p:spPr>
        <p:txBody>
          <a:bodyPr>
            <a:normAutofit/>
          </a:bodyPr>
          <a:lstStyle/>
          <a:p>
            <a:pPr marL="342900" indent="-342900">
              <a:buFont typeface="Wingdings" panose="05000000000000000000" pitchFamily="2" charset="2"/>
              <a:buChar char="ü"/>
            </a:pPr>
            <a:r>
              <a:rPr lang="es-ES" sz="2400" dirty="0" err="1">
                <a:solidFill>
                  <a:schemeClr val="accent2">
                    <a:lumMod val="75000"/>
                  </a:schemeClr>
                </a:solidFill>
                <a:latin typeface="Arial Rounded MT Bold" panose="020F0704030504030204" pitchFamily="34" charset="0"/>
                <a:ea typeface="+mn-ea"/>
                <a:cs typeface="Arial" panose="020B0604020202020204" pitchFamily="34" charset="0"/>
              </a:rPr>
              <a:t>Domoticz</a:t>
            </a:r>
            <a:r>
              <a:rPr lang="es-ES" sz="2400" dirty="0">
                <a:solidFill>
                  <a:schemeClr val="accent2">
                    <a:lumMod val="75000"/>
                  </a:schemeClr>
                </a:solidFill>
                <a:latin typeface="Arial Rounded MT Bold" panose="020F0704030504030204" pitchFamily="34" charset="0"/>
                <a:ea typeface="+mn-ea"/>
                <a:cs typeface="Arial" panose="020B0604020202020204" pitchFamily="34" charset="0"/>
              </a:rPr>
              <a:t>:</a:t>
            </a:r>
            <a:endParaRPr lang="fr-FR" sz="2400" dirty="0">
              <a:solidFill>
                <a:schemeClr val="accent2">
                  <a:lumMod val="75000"/>
                </a:schemeClr>
              </a:solidFill>
              <a:latin typeface="Arial Rounded MT Bold" panose="020F0704030504030204" pitchFamily="34" charset="0"/>
              <a:ea typeface="+mn-ea"/>
              <a:cs typeface="Arial" panose="020B0604020202020204" pitchFamily="34" charset="0"/>
            </a:endParaRPr>
          </a:p>
        </p:txBody>
      </p:sp>
      <p:sp>
        <p:nvSpPr>
          <p:cNvPr id="4" name="Rectangle 3">
            <a:extLst>
              <a:ext uri="{FF2B5EF4-FFF2-40B4-BE49-F238E27FC236}">
                <a16:creationId xmlns:a16="http://schemas.microsoft.com/office/drawing/2014/main" id="{0FFB1B87-78B5-468B-B325-A2C0ACBB56A6}"/>
              </a:ext>
            </a:extLst>
          </p:cNvPr>
          <p:cNvSpPr/>
          <p:nvPr/>
        </p:nvSpPr>
        <p:spPr>
          <a:xfrm>
            <a:off x="485861" y="0"/>
            <a:ext cx="123154" cy="5334001"/>
          </a:xfrm>
          <a:prstGeom prst="rect">
            <a:avLst/>
          </a:prstGeom>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DDDDA7B-729B-4DBF-BC18-B9CA40387BB5}"/>
              </a:ext>
            </a:extLst>
          </p:cNvPr>
          <p:cNvSpPr/>
          <p:nvPr/>
        </p:nvSpPr>
        <p:spPr>
          <a:xfrm>
            <a:off x="11327386" y="1523999"/>
            <a:ext cx="123154" cy="5334001"/>
          </a:xfrm>
          <a:prstGeom prst="rect">
            <a:avLst/>
          </a:prstGeom>
          <a:solidFill>
            <a:srgbClr val="CD8453"/>
          </a:solidFill>
          <a:ln>
            <a:noFill/>
          </a:ln>
          <a:effectLst>
            <a:outerShdw blurRad="50800" dist="38100" dir="18900000" algn="b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237233"/>
            <a:ext cx="12191999" cy="189111"/>
          </a:xfrm>
          <a:prstGeom prst="rect">
            <a:avLst/>
          </a:prstGeom>
          <a:solidFill>
            <a:srgbClr val="CD8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 y="6410263"/>
            <a:ext cx="12191999" cy="50150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15">
            <a:extLst>
              <a:ext uri="{FF2B5EF4-FFF2-40B4-BE49-F238E27FC236}">
                <a16:creationId xmlns:a16="http://schemas.microsoft.com/office/drawing/2014/main" id="{DA8BFD1E-9E9B-4A9C-8BAD-ACC81AF86A1D}"/>
              </a:ext>
            </a:extLst>
          </p:cNvPr>
          <p:cNvSpPr txBox="1"/>
          <p:nvPr/>
        </p:nvSpPr>
        <p:spPr>
          <a:xfrm>
            <a:off x="1334538" y="1640977"/>
            <a:ext cx="1548501" cy="646331"/>
          </a:xfrm>
          <a:prstGeom prst="rect">
            <a:avLst/>
          </a:prstGeom>
          <a:noFill/>
        </p:spPr>
        <p:txBody>
          <a:bodyPr wrap="square" rtlCol="0">
            <a:spAutoFit/>
          </a:bodyPr>
          <a:lstStyle/>
          <a:p>
            <a:r>
              <a:rPr lang="en-US" dirty="0">
                <a:latin typeface="Bahnschrift" panose="020B0502040204020203" pitchFamily="34" charset="0"/>
              </a:rPr>
              <a:t>Luminosity </a:t>
            </a:r>
          </a:p>
          <a:p>
            <a:r>
              <a:rPr lang="en-US" dirty="0">
                <a:latin typeface="Bahnschrift" panose="020B0502040204020203" pitchFamily="34" charset="0"/>
              </a:rPr>
              <a:t>ID 0x22</a:t>
            </a:r>
          </a:p>
        </p:txBody>
      </p:sp>
      <p:sp>
        <p:nvSpPr>
          <p:cNvPr id="9" name="TextBox 16">
            <a:extLst>
              <a:ext uri="{FF2B5EF4-FFF2-40B4-BE49-F238E27FC236}">
                <a16:creationId xmlns:a16="http://schemas.microsoft.com/office/drawing/2014/main" id="{B7F1A50A-AD84-40D7-A1C7-A596831A27DC}"/>
              </a:ext>
            </a:extLst>
          </p:cNvPr>
          <p:cNvSpPr txBox="1"/>
          <p:nvPr/>
        </p:nvSpPr>
        <p:spPr>
          <a:xfrm>
            <a:off x="1336045" y="3190540"/>
            <a:ext cx="1548501" cy="646331"/>
          </a:xfrm>
          <a:prstGeom prst="rect">
            <a:avLst/>
          </a:prstGeom>
          <a:noFill/>
        </p:spPr>
        <p:txBody>
          <a:bodyPr wrap="square" rtlCol="0">
            <a:spAutoFit/>
          </a:bodyPr>
          <a:lstStyle/>
          <a:p>
            <a:r>
              <a:rPr lang="en-US" dirty="0">
                <a:latin typeface="Bahnschrift" panose="020B0502040204020203" pitchFamily="34" charset="0"/>
              </a:rPr>
              <a:t>Temperature </a:t>
            </a:r>
          </a:p>
          <a:p>
            <a:r>
              <a:rPr lang="en-US" dirty="0">
                <a:latin typeface="Bahnschrift" panose="020B0502040204020203" pitchFamily="34" charset="0"/>
              </a:rPr>
              <a:t>ID 0x11</a:t>
            </a:r>
          </a:p>
        </p:txBody>
      </p:sp>
      <p:pic>
        <p:nvPicPr>
          <p:cNvPr id="10" name="Picture 7">
            <a:extLst>
              <a:ext uri="{FF2B5EF4-FFF2-40B4-BE49-F238E27FC236}">
                <a16:creationId xmlns:a16="http://schemas.microsoft.com/office/drawing/2014/main" id="{7E0AEBBD-4B82-4624-B429-E2BE2FEC5BE3}"/>
              </a:ext>
            </a:extLst>
          </p:cNvPr>
          <p:cNvPicPr>
            <a:picLocks noChangeAspect="1"/>
          </p:cNvPicPr>
          <p:nvPr/>
        </p:nvPicPr>
        <p:blipFill>
          <a:blip r:embed="rId3"/>
          <a:stretch>
            <a:fillRect/>
          </a:stretch>
        </p:blipFill>
        <p:spPr>
          <a:xfrm>
            <a:off x="3964838" y="2876068"/>
            <a:ext cx="3548769" cy="1375359"/>
          </a:xfrm>
          <a:prstGeom prst="rect">
            <a:avLst/>
          </a:prstGeom>
        </p:spPr>
      </p:pic>
      <p:pic>
        <p:nvPicPr>
          <p:cNvPr id="11" name="Picture 9">
            <a:extLst>
              <a:ext uri="{FF2B5EF4-FFF2-40B4-BE49-F238E27FC236}">
                <a16:creationId xmlns:a16="http://schemas.microsoft.com/office/drawing/2014/main" id="{779B059E-DCA8-45EE-AFDA-1A4367BF9208}"/>
              </a:ext>
            </a:extLst>
          </p:cNvPr>
          <p:cNvPicPr>
            <a:picLocks noChangeAspect="1"/>
          </p:cNvPicPr>
          <p:nvPr/>
        </p:nvPicPr>
        <p:blipFill>
          <a:blip r:embed="rId4"/>
          <a:stretch>
            <a:fillRect/>
          </a:stretch>
        </p:blipFill>
        <p:spPr>
          <a:xfrm>
            <a:off x="3964838" y="1419071"/>
            <a:ext cx="3548769" cy="1325339"/>
          </a:xfrm>
          <a:prstGeom prst="rect">
            <a:avLst/>
          </a:prstGeom>
        </p:spPr>
      </p:pic>
      <p:pic>
        <p:nvPicPr>
          <p:cNvPr id="12" name="Picture 3">
            <a:extLst>
              <a:ext uri="{FF2B5EF4-FFF2-40B4-BE49-F238E27FC236}">
                <a16:creationId xmlns:a16="http://schemas.microsoft.com/office/drawing/2014/main" id="{B031AD34-B15F-4AE0-A4E7-91D852AA8B3A}"/>
              </a:ext>
            </a:extLst>
          </p:cNvPr>
          <p:cNvPicPr>
            <a:picLocks noChangeAspect="1"/>
          </p:cNvPicPr>
          <p:nvPr/>
        </p:nvPicPr>
        <p:blipFill>
          <a:blip r:embed="rId5"/>
          <a:stretch>
            <a:fillRect/>
          </a:stretch>
        </p:blipFill>
        <p:spPr>
          <a:xfrm>
            <a:off x="3964838" y="4520242"/>
            <a:ext cx="3548769" cy="1526875"/>
          </a:xfrm>
          <a:prstGeom prst="rect">
            <a:avLst/>
          </a:prstGeom>
        </p:spPr>
      </p:pic>
      <p:sp>
        <p:nvSpPr>
          <p:cNvPr id="15" name="TextBox 17">
            <a:extLst>
              <a:ext uri="{FF2B5EF4-FFF2-40B4-BE49-F238E27FC236}">
                <a16:creationId xmlns:a16="http://schemas.microsoft.com/office/drawing/2014/main" id="{914A4FF4-6FC9-4858-B0FE-9498938145BE}"/>
              </a:ext>
            </a:extLst>
          </p:cNvPr>
          <p:cNvSpPr txBox="1"/>
          <p:nvPr/>
        </p:nvSpPr>
        <p:spPr>
          <a:xfrm>
            <a:off x="1334538" y="4597999"/>
            <a:ext cx="1849255" cy="646331"/>
          </a:xfrm>
          <a:prstGeom prst="rect">
            <a:avLst/>
          </a:prstGeom>
          <a:noFill/>
        </p:spPr>
        <p:txBody>
          <a:bodyPr wrap="square" rtlCol="0">
            <a:spAutoFit/>
          </a:bodyPr>
          <a:lstStyle/>
          <a:p>
            <a:r>
              <a:rPr lang="en-US" dirty="0">
                <a:latin typeface="Bahnschrift" panose="020B0502040204020203" pitchFamily="34" charset="0"/>
              </a:rPr>
              <a:t>LED </a:t>
            </a:r>
          </a:p>
          <a:p>
            <a:r>
              <a:rPr lang="en-US" dirty="0">
                <a:latin typeface="Bahnschrift" panose="020B0502040204020203" pitchFamily="34" charset="0"/>
              </a:rPr>
              <a:t>ID 0x33</a:t>
            </a:r>
          </a:p>
        </p:txBody>
      </p:sp>
    </p:spTree>
    <p:extLst>
      <p:ext uri="{BB962C8B-B14F-4D97-AF65-F5344CB8AC3E}">
        <p14:creationId xmlns:p14="http://schemas.microsoft.com/office/powerpoint/2010/main" val="1534183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FB1B87-78B5-468B-B325-A2C0ACBB56A6}"/>
              </a:ext>
            </a:extLst>
          </p:cNvPr>
          <p:cNvSpPr/>
          <p:nvPr/>
        </p:nvSpPr>
        <p:spPr>
          <a:xfrm>
            <a:off x="485861" y="0"/>
            <a:ext cx="123154" cy="5334001"/>
          </a:xfrm>
          <a:prstGeom prst="rect">
            <a:avLst/>
          </a:prstGeom>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DDDDA7B-729B-4DBF-BC18-B9CA40387BB5}"/>
              </a:ext>
            </a:extLst>
          </p:cNvPr>
          <p:cNvSpPr/>
          <p:nvPr/>
        </p:nvSpPr>
        <p:spPr>
          <a:xfrm>
            <a:off x="11327386" y="1523999"/>
            <a:ext cx="123154" cy="5334001"/>
          </a:xfrm>
          <a:prstGeom prst="rect">
            <a:avLst/>
          </a:prstGeom>
          <a:solidFill>
            <a:srgbClr val="CD8453"/>
          </a:solidFill>
          <a:ln>
            <a:noFill/>
          </a:ln>
          <a:effectLst>
            <a:outerShdw blurRad="50800" dist="38100" dir="18900000" algn="b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237233"/>
            <a:ext cx="12191999" cy="189111"/>
          </a:xfrm>
          <a:prstGeom prst="rect">
            <a:avLst/>
          </a:prstGeom>
          <a:solidFill>
            <a:srgbClr val="CD8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 y="6410263"/>
            <a:ext cx="12191999" cy="50150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Titre 1">
            <a:extLst>
              <a:ext uri="{FF2B5EF4-FFF2-40B4-BE49-F238E27FC236}">
                <a16:creationId xmlns:a16="http://schemas.microsoft.com/office/drawing/2014/main" id="{6DD55B34-48DC-439F-8756-569ED94C09FD}"/>
              </a:ext>
            </a:extLst>
          </p:cNvPr>
          <p:cNvSpPr>
            <a:spLocks noGrp="1"/>
          </p:cNvSpPr>
          <p:nvPr>
            <p:ph type="title"/>
          </p:nvPr>
        </p:nvSpPr>
        <p:spPr>
          <a:xfrm>
            <a:off x="838200" y="365125"/>
            <a:ext cx="10515600" cy="1325563"/>
          </a:xfrm>
        </p:spPr>
        <p:txBody>
          <a:bodyPr>
            <a:normAutofit/>
          </a:bodyPr>
          <a:lstStyle/>
          <a:p>
            <a:pPr marL="342900" indent="-342900">
              <a:buFont typeface="Wingdings" panose="05000000000000000000" pitchFamily="2" charset="2"/>
              <a:buChar char="ü"/>
            </a:pPr>
            <a:r>
              <a:rPr lang="fr-FR" sz="2400" dirty="0">
                <a:solidFill>
                  <a:schemeClr val="accent2">
                    <a:lumMod val="75000"/>
                  </a:schemeClr>
                </a:solidFill>
                <a:latin typeface="Arial Rounded MT Bold" panose="020F0704030504030204" pitchFamily="34" charset="0"/>
                <a:ea typeface="+mn-ea"/>
                <a:cs typeface="Arial" panose="020B0604020202020204" pitchFamily="34" charset="0"/>
              </a:rPr>
              <a:t>Single Wire CAN</a:t>
            </a:r>
          </a:p>
        </p:txBody>
      </p:sp>
      <p:sp>
        <p:nvSpPr>
          <p:cNvPr id="17" name="TextBox 15">
            <a:extLst>
              <a:ext uri="{FF2B5EF4-FFF2-40B4-BE49-F238E27FC236}">
                <a16:creationId xmlns:a16="http://schemas.microsoft.com/office/drawing/2014/main" id="{D18F345A-D241-4409-B32A-9BCF46EC0AE3}"/>
              </a:ext>
            </a:extLst>
          </p:cNvPr>
          <p:cNvSpPr txBox="1"/>
          <p:nvPr/>
        </p:nvSpPr>
        <p:spPr>
          <a:xfrm>
            <a:off x="1334538" y="1640977"/>
            <a:ext cx="3533408" cy="369332"/>
          </a:xfrm>
          <a:prstGeom prst="rect">
            <a:avLst/>
          </a:prstGeom>
          <a:noFill/>
        </p:spPr>
        <p:txBody>
          <a:bodyPr wrap="square" rtlCol="0">
            <a:spAutoFit/>
          </a:bodyPr>
          <a:lstStyle/>
          <a:p>
            <a:r>
              <a:rPr lang="en-US" dirty="0">
                <a:latin typeface="Bahnschrift" panose="020B0502040204020203" pitchFamily="34" charset="0"/>
              </a:rPr>
              <a:t>M</a:t>
            </a:r>
            <a:r>
              <a:rPr lang="fr-FR" dirty="0">
                <a:latin typeface="Bahnschrift" panose="020B0502040204020203" pitchFamily="34" charset="0"/>
              </a:rPr>
              <a:t>éthode 1: Sans transceivers</a:t>
            </a:r>
            <a:endParaRPr lang="en-US" dirty="0">
              <a:latin typeface="Bahnschrift" panose="020B0502040204020203" pitchFamily="34" charset="0"/>
            </a:endParaRPr>
          </a:p>
        </p:txBody>
      </p:sp>
      <p:sp>
        <p:nvSpPr>
          <p:cNvPr id="18" name="TextBox 15">
            <a:extLst>
              <a:ext uri="{FF2B5EF4-FFF2-40B4-BE49-F238E27FC236}">
                <a16:creationId xmlns:a16="http://schemas.microsoft.com/office/drawing/2014/main" id="{EF03A7E1-EA7C-45FC-BA9F-D6A5D361A48C}"/>
              </a:ext>
            </a:extLst>
          </p:cNvPr>
          <p:cNvSpPr txBox="1"/>
          <p:nvPr/>
        </p:nvSpPr>
        <p:spPr>
          <a:xfrm>
            <a:off x="7324054" y="1640977"/>
            <a:ext cx="3533408" cy="369332"/>
          </a:xfrm>
          <a:prstGeom prst="rect">
            <a:avLst/>
          </a:prstGeom>
          <a:noFill/>
        </p:spPr>
        <p:txBody>
          <a:bodyPr wrap="square" rtlCol="0">
            <a:spAutoFit/>
          </a:bodyPr>
          <a:lstStyle/>
          <a:p>
            <a:r>
              <a:rPr lang="en-US" dirty="0">
                <a:latin typeface="Bahnschrift" panose="020B0502040204020203" pitchFamily="34" charset="0"/>
              </a:rPr>
              <a:t>M</a:t>
            </a:r>
            <a:r>
              <a:rPr lang="fr-FR" dirty="0">
                <a:latin typeface="Bahnschrift" panose="020B0502040204020203" pitchFamily="34" charset="0"/>
              </a:rPr>
              <a:t>éthode 2: SW CAN Transceiver</a:t>
            </a:r>
            <a:endParaRPr lang="en-US" dirty="0">
              <a:latin typeface="Bahnschrift" panose="020B0502040204020203" pitchFamily="34" charset="0"/>
            </a:endParaRPr>
          </a:p>
        </p:txBody>
      </p:sp>
      <p:pic>
        <p:nvPicPr>
          <p:cNvPr id="19" name="Picture 18">
            <a:extLst>
              <a:ext uri="{FF2B5EF4-FFF2-40B4-BE49-F238E27FC236}">
                <a16:creationId xmlns:a16="http://schemas.microsoft.com/office/drawing/2014/main" id="{00F9F855-11EF-49F4-9604-8F5D52D17105}"/>
              </a:ext>
            </a:extLst>
          </p:cNvPr>
          <p:cNvPicPr>
            <a:picLocks noChangeAspect="1"/>
          </p:cNvPicPr>
          <p:nvPr/>
        </p:nvPicPr>
        <p:blipFill>
          <a:blip r:embed="rId3"/>
          <a:stretch>
            <a:fillRect/>
          </a:stretch>
        </p:blipFill>
        <p:spPr>
          <a:xfrm>
            <a:off x="807464" y="2306379"/>
            <a:ext cx="5801535" cy="1657581"/>
          </a:xfrm>
          <a:prstGeom prst="rect">
            <a:avLst/>
          </a:prstGeom>
        </p:spPr>
      </p:pic>
      <p:pic>
        <p:nvPicPr>
          <p:cNvPr id="2050" name="Picture 2" descr="SWCAN Single Wire CAN Transceiver Breakout Board – Beyondlogic">
            <a:extLst>
              <a:ext uri="{FF2B5EF4-FFF2-40B4-BE49-F238E27FC236}">
                <a16:creationId xmlns:a16="http://schemas.microsoft.com/office/drawing/2014/main" id="{F52AA387-D084-4C56-A45A-C5EFCC9C80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1347" y="2337255"/>
            <a:ext cx="4090972" cy="2298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135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DDDA7B-729B-4DBF-BC18-B9CA40387BB5}"/>
              </a:ext>
            </a:extLst>
          </p:cNvPr>
          <p:cNvSpPr/>
          <p:nvPr/>
        </p:nvSpPr>
        <p:spPr>
          <a:xfrm>
            <a:off x="11327386" y="1523999"/>
            <a:ext cx="123154" cy="5334001"/>
          </a:xfrm>
          <a:prstGeom prst="rect">
            <a:avLst/>
          </a:prstGeom>
          <a:solidFill>
            <a:srgbClr val="CD8453"/>
          </a:solidFill>
          <a:ln>
            <a:noFill/>
          </a:ln>
          <a:effectLst>
            <a:outerShdw blurRad="50800" dist="38100" dir="18900000" algn="b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FFB1B87-78B5-468B-B325-A2C0ACBB56A6}"/>
              </a:ext>
            </a:extLst>
          </p:cNvPr>
          <p:cNvSpPr/>
          <p:nvPr/>
        </p:nvSpPr>
        <p:spPr>
          <a:xfrm>
            <a:off x="485861" y="0"/>
            <a:ext cx="123154" cy="5334001"/>
          </a:xfrm>
          <a:prstGeom prst="rect">
            <a:avLst/>
          </a:prstGeom>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 y="6221152"/>
            <a:ext cx="12191999" cy="189111"/>
          </a:xfrm>
          <a:prstGeom prst="rect">
            <a:avLst/>
          </a:prstGeom>
          <a:solidFill>
            <a:srgbClr val="CD8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 y="6410263"/>
            <a:ext cx="12191999" cy="50150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821026" y="406246"/>
            <a:ext cx="9813827" cy="480131"/>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marL="457200" indent="-457200">
              <a:lnSpc>
                <a:spcPct val="90000"/>
              </a:lnSpc>
              <a:spcBef>
                <a:spcPct val="0"/>
              </a:spcBef>
              <a:buFont typeface="Wingdings" panose="05000000000000000000" pitchFamily="2" charset="2"/>
              <a:buChar char="ü"/>
            </a:pPr>
            <a:r>
              <a:rPr lang="es-ES" sz="2800" dirty="0" err="1">
                <a:solidFill>
                  <a:schemeClr val="accent2">
                    <a:lumMod val="75000"/>
                  </a:schemeClr>
                </a:solidFill>
                <a:latin typeface="Arial Rounded MT Bold" panose="020F0704030504030204" pitchFamily="34" charset="0"/>
                <a:ea typeface="+mj-ea"/>
                <a:cs typeface="Arial" panose="020B0604020202020204" pitchFamily="34" charset="0"/>
              </a:rPr>
              <a:t>Diagramme</a:t>
            </a:r>
            <a:r>
              <a:rPr lang="es-ES" sz="2800" dirty="0">
                <a:solidFill>
                  <a:schemeClr val="accent2">
                    <a:lumMod val="75000"/>
                  </a:schemeClr>
                </a:solidFill>
                <a:latin typeface="Arial Rounded MT Bold" panose="020F0704030504030204" pitchFamily="34" charset="0"/>
                <a:ea typeface="+mj-ea"/>
                <a:cs typeface="Arial" panose="020B0604020202020204" pitchFamily="34" charset="0"/>
              </a:rPr>
              <a:t> de </a:t>
            </a:r>
            <a:r>
              <a:rPr lang="es-ES" sz="2800" dirty="0">
                <a:solidFill>
                  <a:schemeClr val="accent2">
                    <a:lumMod val="75000"/>
                  </a:schemeClr>
                </a:solidFill>
                <a:latin typeface="Arial Rounded MT Bold" panose="020F0704030504030204" pitchFamily="34" charset="0"/>
                <a:cs typeface="Arial" panose="020B0604020202020204" pitchFamily="34" charset="0"/>
              </a:rPr>
              <a:t>Gantt</a:t>
            </a:r>
            <a:r>
              <a:rPr lang="es-ES" sz="2800" dirty="0">
                <a:solidFill>
                  <a:schemeClr val="accent2">
                    <a:lumMod val="75000"/>
                  </a:schemeClr>
                </a:solidFill>
                <a:latin typeface="Arial Rounded MT Bold" panose="020F0704030504030204" pitchFamily="34" charset="0"/>
                <a:ea typeface="+mj-ea"/>
                <a:cs typeface="Arial" panose="020B0604020202020204" pitchFamily="34" charset="0"/>
              </a:rPr>
              <a:t> :</a:t>
            </a:r>
            <a:endParaRPr lang="fr-FR" sz="2800" dirty="0">
              <a:solidFill>
                <a:schemeClr val="accent2">
                  <a:lumMod val="75000"/>
                </a:schemeClr>
              </a:solidFill>
              <a:latin typeface="Arial Rounded MT Bold" panose="020F0704030504030204" pitchFamily="34" charset="0"/>
              <a:ea typeface="+mj-ea"/>
              <a:cs typeface="Arial" panose="020B0604020202020204" pitchFamily="34" charset="0"/>
            </a:endParaRPr>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000" y="2042368"/>
            <a:ext cx="10058400" cy="26418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15336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FB1B87-78B5-468B-B325-A2C0ACBB56A6}"/>
              </a:ext>
            </a:extLst>
          </p:cNvPr>
          <p:cNvSpPr/>
          <p:nvPr/>
        </p:nvSpPr>
        <p:spPr>
          <a:xfrm>
            <a:off x="485861" y="0"/>
            <a:ext cx="123154" cy="5334001"/>
          </a:xfrm>
          <a:prstGeom prst="rect">
            <a:avLst/>
          </a:prstGeom>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DDDDA7B-729B-4DBF-BC18-B9CA40387BB5}"/>
              </a:ext>
            </a:extLst>
          </p:cNvPr>
          <p:cNvSpPr/>
          <p:nvPr/>
        </p:nvSpPr>
        <p:spPr>
          <a:xfrm>
            <a:off x="11327386" y="1523999"/>
            <a:ext cx="123154" cy="5334001"/>
          </a:xfrm>
          <a:prstGeom prst="rect">
            <a:avLst/>
          </a:prstGeom>
          <a:solidFill>
            <a:srgbClr val="CD8453"/>
          </a:solidFill>
          <a:ln>
            <a:noFill/>
          </a:ln>
          <a:effectLst>
            <a:outerShdw blurRad="50800" dist="38100" dir="18900000" algn="b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237233"/>
            <a:ext cx="12191999" cy="189111"/>
          </a:xfrm>
          <a:prstGeom prst="rect">
            <a:avLst/>
          </a:prstGeom>
          <a:solidFill>
            <a:srgbClr val="CD8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 y="6410263"/>
            <a:ext cx="12191999" cy="50150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Titre 1">
            <a:extLst>
              <a:ext uri="{FF2B5EF4-FFF2-40B4-BE49-F238E27FC236}">
                <a16:creationId xmlns:a16="http://schemas.microsoft.com/office/drawing/2014/main" id="{6DD55B34-48DC-439F-8756-569ED94C09FD}"/>
              </a:ext>
            </a:extLst>
          </p:cNvPr>
          <p:cNvSpPr>
            <a:spLocks noGrp="1"/>
          </p:cNvSpPr>
          <p:nvPr>
            <p:ph type="title"/>
          </p:nvPr>
        </p:nvSpPr>
        <p:spPr>
          <a:xfrm>
            <a:off x="4567974" y="2365375"/>
            <a:ext cx="3056052" cy="1325563"/>
          </a:xfrm>
        </p:spPr>
        <p:txBody>
          <a:bodyPr>
            <a:normAutofit/>
          </a:bodyPr>
          <a:lstStyle/>
          <a:p>
            <a:pPr algn="ctr"/>
            <a:r>
              <a:rPr lang="fr-FR" sz="6000" dirty="0">
                <a:solidFill>
                  <a:schemeClr val="accent2">
                    <a:lumMod val="75000"/>
                  </a:schemeClr>
                </a:solidFill>
                <a:latin typeface="Arial Rounded MT Bold" panose="020F0704030504030204" pitchFamily="34" charset="0"/>
                <a:ea typeface="+mn-ea"/>
                <a:cs typeface="Arial" panose="020B0604020202020204" pitchFamily="34" charset="0"/>
              </a:rPr>
              <a:t>Merci</a:t>
            </a:r>
            <a:endParaRPr lang="fr-FR" sz="2400" dirty="0">
              <a:solidFill>
                <a:schemeClr val="accent2">
                  <a:lumMod val="75000"/>
                </a:schemeClr>
              </a:solidFill>
              <a:latin typeface="Arial Rounded MT Bold" panose="020F0704030504030204" pitchFamily="34" charset="0"/>
              <a:ea typeface="+mn-ea"/>
              <a:cs typeface="Arial" panose="020B0604020202020204" pitchFamily="34" charset="0"/>
            </a:endParaRPr>
          </a:p>
        </p:txBody>
      </p:sp>
    </p:spTree>
    <p:extLst>
      <p:ext uri="{BB962C8B-B14F-4D97-AF65-F5344CB8AC3E}">
        <p14:creationId xmlns:p14="http://schemas.microsoft.com/office/powerpoint/2010/main" val="3644174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FB1B87-78B5-468B-B325-A2C0ACBB56A6}"/>
              </a:ext>
            </a:extLst>
          </p:cNvPr>
          <p:cNvSpPr/>
          <p:nvPr/>
        </p:nvSpPr>
        <p:spPr>
          <a:xfrm>
            <a:off x="485861" y="0"/>
            <a:ext cx="123154" cy="5334001"/>
          </a:xfrm>
          <a:prstGeom prst="rect">
            <a:avLst/>
          </a:prstGeom>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DDDDA7B-729B-4DBF-BC18-B9CA40387BB5}"/>
              </a:ext>
            </a:extLst>
          </p:cNvPr>
          <p:cNvSpPr/>
          <p:nvPr/>
        </p:nvSpPr>
        <p:spPr>
          <a:xfrm>
            <a:off x="11327386" y="1523999"/>
            <a:ext cx="123154" cy="5334001"/>
          </a:xfrm>
          <a:prstGeom prst="rect">
            <a:avLst/>
          </a:prstGeom>
          <a:solidFill>
            <a:srgbClr val="CD8453"/>
          </a:solidFill>
          <a:ln>
            <a:noFill/>
          </a:ln>
          <a:effectLst>
            <a:outerShdw blurRad="50800" dist="38100" dir="18900000" algn="b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219980"/>
            <a:ext cx="12191999" cy="189111"/>
          </a:xfrm>
          <a:prstGeom prst="rect">
            <a:avLst/>
          </a:prstGeom>
          <a:solidFill>
            <a:srgbClr val="CD8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 y="6393010"/>
            <a:ext cx="12191999" cy="50150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1259457" y="646982"/>
            <a:ext cx="7341080" cy="830997"/>
          </a:xfrm>
          <a:prstGeom prst="rect">
            <a:avLst/>
          </a:prstGeom>
          <a:noFill/>
        </p:spPr>
        <p:txBody>
          <a:bodyPr wrap="square" rtlCol="0">
            <a:spAutoFit/>
          </a:bodyPr>
          <a:lstStyle/>
          <a:p>
            <a:pPr marL="342900" indent="-342900">
              <a:buFont typeface="Wingdings" panose="05000000000000000000" pitchFamily="2" charset="2"/>
              <a:buChar char="ü"/>
            </a:pPr>
            <a:r>
              <a:rPr lang="es-ES" sz="2400" dirty="0">
                <a:solidFill>
                  <a:schemeClr val="accent2">
                    <a:lumMod val="75000"/>
                  </a:schemeClr>
                </a:solidFill>
                <a:latin typeface="Arial Rounded MT Bold" panose="020F0704030504030204" pitchFamily="34" charset="0"/>
                <a:cs typeface="Arial" panose="020B0604020202020204" pitchFamily="34" charset="0"/>
              </a:rPr>
              <a:t>CAN BUS</a:t>
            </a:r>
            <a:endParaRPr lang="es-ES" sz="2400" dirty="0">
              <a:solidFill>
                <a:schemeClr val="accent2">
                  <a:lumMod val="75000"/>
                </a:schemeClr>
              </a:solidFill>
              <a:latin typeface="Arial Rounded MT Bold" panose="020F0704030504030204" pitchFamily="34" charset="0"/>
              <a:ea typeface="+mj-ea"/>
              <a:cs typeface="Arial" panose="020B0604020202020204" pitchFamily="34" charset="0"/>
            </a:endParaRPr>
          </a:p>
          <a:p>
            <a:endParaRPr lang="fr-FR" sz="2400" dirty="0">
              <a:solidFill>
                <a:schemeClr val="accent2">
                  <a:lumMod val="75000"/>
                </a:schemeClr>
              </a:solidFill>
              <a:latin typeface="Arial Rounded MT Bold" panose="020F0704030504030204" pitchFamily="34" charset="0"/>
              <a:ea typeface="+mj-ea"/>
              <a:cs typeface="Arial" panose="020B0604020202020204" pitchFamily="34" charset="0"/>
            </a:endParaRP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1618" y="1463033"/>
            <a:ext cx="5467350" cy="3228975"/>
          </a:xfrm>
          <a:prstGeom prst="rect">
            <a:avLst/>
          </a:prstGeom>
        </p:spPr>
      </p:pic>
    </p:spTree>
    <p:extLst>
      <p:ext uri="{BB962C8B-B14F-4D97-AF65-F5344CB8AC3E}">
        <p14:creationId xmlns:p14="http://schemas.microsoft.com/office/powerpoint/2010/main" val="390399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9185799" y="2691442"/>
            <a:ext cx="1088025" cy="2735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dirty="0" err="1">
                <a:solidFill>
                  <a:schemeClr val="tx1"/>
                </a:solidFill>
              </a:rPr>
              <a:t>Domoticz</a:t>
            </a:r>
            <a:endParaRPr lang="fr-FR" sz="1400" b="1" dirty="0">
              <a:solidFill>
                <a:schemeClr val="tx1"/>
              </a:solidFill>
            </a:endParaRPr>
          </a:p>
        </p:txBody>
      </p:sp>
      <p:sp>
        <p:nvSpPr>
          <p:cNvPr id="94" name="Rectangle 93"/>
          <p:cNvSpPr/>
          <p:nvPr/>
        </p:nvSpPr>
        <p:spPr>
          <a:xfrm>
            <a:off x="5354310" y="3791635"/>
            <a:ext cx="1266715" cy="310883"/>
          </a:xfrm>
          <a:prstGeom prst="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0FFB1B87-78B5-468B-B325-A2C0ACBB56A6}"/>
              </a:ext>
            </a:extLst>
          </p:cNvPr>
          <p:cNvSpPr/>
          <p:nvPr/>
        </p:nvSpPr>
        <p:spPr>
          <a:xfrm>
            <a:off x="485861" y="0"/>
            <a:ext cx="123154" cy="5334001"/>
          </a:xfrm>
          <a:prstGeom prst="rect">
            <a:avLst/>
          </a:prstGeom>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DDDDA7B-729B-4DBF-BC18-B9CA40387BB5}"/>
              </a:ext>
            </a:extLst>
          </p:cNvPr>
          <p:cNvSpPr/>
          <p:nvPr/>
        </p:nvSpPr>
        <p:spPr>
          <a:xfrm>
            <a:off x="11327386" y="1523999"/>
            <a:ext cx="123154" cy="5334001"/>
          </a:xfrm>
          <a:prstGeom prst="rect">
            <a:avLst/>
          </a:prstGeom>
          <a:solidFill>
            <a:srgbClr val="CD8453"/>
          </a:solidFill>
          <a:ln>
            <a:noFill/>
          </a:ln>
          <a:effectLst>
            <a:outerShdw blurRad="50800" dist="38100" dir="18900000" algn="b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219980"/>
            <a:ext cx="12191999" cy="189111"/>
          </a:xfrm>
          <a:prstGeom prst="rect">
            <a:avLst/>
          </a:prstGeom>
          <a:solidFill>
            <a:srgbClr val="CD8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 y="6393010"/>
            <a:ext cx="12191999" cy="50150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1347966" y="603296"/>
            <a:ext cx="7306575" cy="830997"/>
          </a:xfrm>
          <a:prstGeom prst="rect">
            <a:avLst/>
          </a:prstGeom>
          <a:noFill/>
        </p:spPr>
        <p:txBody>
          <a:bodyPr wrap="square" rtlCol="0">
            <a:spAutoFit/>
          </a:bodyPr>
          <a:lstStyle/>
          <a:p>
            <a:pPr marL="342900" indent="-342900">
              <a:buFont typeface="Wingdings" panose="05000000000000000000" pitchFamily="2" charset="2"/>
              <a:buChar char="ü"/>
            </a:pPr>
            <a:r>
              <a:rPr lang="es-ES" sz="2400" dirty="0">
                <a:solidFill>
                  <a:schemeClr val="accent2">
                    <a:lumMod val="75000"/>
                  </a:schemeClr>
                </a:solidFill>
                <a:latin typeface="Arial Rounded MT Bold" panose="020F0704030504030204" pitchFamily="34" charset="0"/>
                <a:cs typeface="Arial" panose="020B0604020202020204" pitchFamily="34" charset="0"/>
              </a:rPr>
              <a:t>Protocole </a:t>
            </a:r>
            <a:r>
              <a:rPr lang="es-ES" sz="2400" dirty="0">
                <a:solidFill>
                  <a:schemeClr val="accent2">
                    <a:lumMod val="75000"/>
                  </a:schemeClr>
                </a:solidFill>
                <a:latin typeface="Arial Rounded MT Bold" panose="020F0704030504030204" pitchFamily="34" charset="0"/>
                <a:ea typeface="+mj-ea"/>
                <a:cs typeface="Arial" panose="020B0604020202020204" pitchFamily="34" charset="0"/>
              </a:rPr>
              <a:t>MQTT :</a:t>
            </a:r>
          </a:p>
          <a:p>
            <a:endParaRPr lang="fr-FR" sz="2400" dirty="0">
              <a:solidFill>
                <a:schemeClr val="accent2">
                  <a:lumMod val="75000"/>
                </a:schemeClr>
              </a:solidFill>
              <a:latin typeface="Arial Rounded MT Bold" panose="020F0704030504030204" pitchFamily="34" charset="0"/>
              <a:ea typeface="+mj-ea"/>
              <a:cs typeface="Arial" panose="020B0604020202020204" pitchFamily="34" charset="0"/>
            </a:endParaRPr>
          </a:p>
        </p:txBody>
      </p:sp>
      <p:sp>
        <p:nvSpPr>
          <p:cNvPr id="60" name="Ellipse 59"/>
          <p:cNvSpPr/>
          <p:nvPr/>
        </p:nvSpPr>
        <p:spPr>
          <a:xfrm>
            <a:off x="3414433" y="1806721"/>
            <a:ext cx="759125" cy="810883"/>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pic>
        <p:nvPicPr>
          <p:cNvPr id="65" name="Image 6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94914" y="1992268"/>
            <a:ext cx="398161" cy="398161"/>
          </a:xfrm>
          <a:prstGeom prst="rect">
            <a:avLst/>
          </a:prstGeom>
        </p:spPr>
      </p:pic>
      <p:pic>
        <p:nvPicPr>
          <p:cNvPr id="66" name="Imag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3473" y="3020383"/>
            <a:ext cx="398161" cy="398161"/>
          </a:xfrm>
          <a:prstGeom prst="rect">
            <a:avLst/>
          </a:prstGeom>
        </p:spPr>
      </p:pic>
      <p:pic>
        <p:nvPicPr>
          <p:cNvPr id="67" name="Image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7276" y="4066216"/>
            <a:ext cx="398161" cy="398161"/>
          </a:xfrm>
          <a:prstGeom prst="rect">
            <a:avLst/>
          </a:prstGeom>
        </p:spPr>
      </p:pic>
      <p:sp>
        <p:nvSpPr>
          <p:cNvPr id="75" name="Ellipse 74"/>
          <p:cNvSpPr/>
          <p:nvPr/>
        </p:nvSpPr>
        <p:spPr>
          <a:xfrm>
            <a:off x="5699849" y="2907954"/>
            <a:ext cx="759125" cy="810883"/>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Flèche vers le bas 75"/>
          <p:cNvSpPr/>
          <p:nvPr/>
        </p:nvSpPr>
        <p:spPr>
          <a:xfrm rot="15683138" flipH="1">
            <a:off x="7334054" y="2071001"/>
            <a:ext cx="139202" cy="1787986"/>
          </a:xfrm>
          <a:prstGeom prst="downArrow">
            <a:avLst>
              <a:gd name="adj1" fmla="val 50000"/>
              <a:gd name="adj2" fmla="val 9975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77" name="Flèche vers le bas 76"/>
          <p:cNvSpPr/>
          <p:nvPr/>
        </p:nvSpPr>
        <p:spPr>
          <a:xfrm rot="15683138" flipH="1" flipV="1">
            <a:off x="7304137" y="1878187"/>
            <a:ext cx="108045" cy="1834276"/>
          </a:xfrm>
          <a:prstGeom prst="downArrow">
            <a:avLst>
              <a:gd name="adj1" fmla="val 50000"/>
              <a:gd name="adj2" fmla="val 99759"/>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78" name="ZoneTexte 77"/>
          <p:cNvSpPr txBox="1"/>
          <p:nvPr/>
        </p:nvSpPr>
        <p:spPr>
          <a:xfrm rot="21136672">
            <a:off x="6626449" y="2518171"/>
            <a:ext cx="1124712" cy="276999"/>
          </a:xfrm>
          <a:prstGeom prst="rect">
            <a:avLst/>
          </a:prstGeom>
          <a:noFill/>
        </p:spPr>
        <p:txBody>
          <a:bodyPr wrap="square" rtlCol="0">
            <a:spAutoFit/>
          </a:bodyPr>
          <a:lstStyle/>
          <a:p>
            <a:r>
              <a:rPr lang="es-ES" sz="1200" b="1" dirty="0"/>
              <a:t>Subscribe</a:t>
            </a:r>
            <a:endParaRPr lang="fr-FR" sz="1200" b="1" dirty="0"/>
          </a:p>
        </p:txBody>
      </p:sp>
      <p:sp>
        <p:nvSpPr>
          <p:cNvPr id="79" name="ZoneTexte 78"/>
          <p:cNvSpPr txBox="1"/>
          <p:nvPr/>
        </p:nvSpPr>
        <p:spPr>
          <a:xfrm rot="21136672">
            <a:off x="6525654" y="2997905"/>
            <a:ext cx="1313039" cy="276999"/>
          </a:xfrm>
          <a:prstGeom prst="rect">
            <a:avLst/>
          </a:prstGeom>
          <a:noFill/>
        </p:spPr>
        <p:txBody>
          <a:bodyPr wrap="square" rtlCol="0">
            <a:spAutoFit/>
          </a:bodyPr>
          <a:lstStyle/>
          <a:p>
            <a:r>
              <a:rPr lang="es-ES" sz="1200" b="1" dirty="0" err="1"/>
              <a:t>Publish</a:t>
            </a:r>
            <a:endParaRPr lang="fr-FR" sz="1200" b="1" dirty="0"/>
          </a:p>
        </p:txBody>
      </p:sp>
      <p:sp>
        <p:nvSpPr>
          <p:cNvPr id="80" name="Flèche vers le bas 79"/>
          <p:cNvSpPr/>
          <p:nvPr/>
        </p:nvSpPr>
        <p:spPr>
          <a:xfrm rot="16200000" flipV="1">
            <a:off x="5984447" y="2979356"/>
            <a:ext cx="155700" cy="502023"/>
          </a:xfrm>
          <a:prstGeom prst="downArrow">
            <a:avLst>
              <a:gd name="adj1" fmla="val 50000"/>
              <a:gd name="adj2" fmla="val 99759"/>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81" name="Flèche vers le bas 80"/>
          <p:cNvSpPr/>
          <p:nvPr/>
        </p:nvSpPr>
        <p:spPr>
          <a:xfrm rot="16200000">
            <a:off x="6008244" y="3204771"/>
            <a:ext cx="164268" cy="500582"/>
          </a:xfrm>
          <a:prstGeom prst="downArrow">
            <a:avLst>
              <a:gd name="adj1" fmla="val 50000"/>
              <a:gd name="adj2" fmla="val 99759"/>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82" name="Flèche vers le bas 81"/>
          <p:cNvSpPr/>
          <p:nvPr/>
        </p:nvSpPr>
        <p:spPr>
          <a:xfrm rot="16200000">
            <a:off x="4862197" y="2552188"/>
            <a:ext cx="112083" cy="1390272"/>
          </a:xfrm>
          <a:prstGeom prst="downArrow">
            <a:avLst>
              <a:gd name="adj1" fmla="val 50000"/>
              <a:gd name="adj2" fmla="val 9975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84" name="Ellipse 83"/>
          <p:cNvSpPr/>
          <p:nvPr/>
        </p:nvSpPr>
        <p:spPr>
          <a:xfrm>
            <a:off x="8347809" y="2390428"/>
            <a:ext cx="759125" cy="810883"/>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5" name="Image 8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9792" y="2607609"/>
            <a:ext cx="435158" cy="435158"/>
          </a:xfrm>
          <a:prstGeom prst="rect">
            <a:avLst/>
          </a:prstGeom>
        </p:spPr>
      </p:pic>
      <p:sp>
        <p:nvSpPr>
          <p:cNvPr id="86" name="Ellipse 85"/>
          <p:cNvSpPr/>
          <p:nvPr/>
        </p:nvSpPr>
        <p:spPr>
          <a:xfrm>
            <a:off x="8236587" y="3738656"/>
            <a:ext cx="759125" cy="810883"/>
          </a:xfrm>
          <a:prstGeom prst="ellipse">
            <a:avLst/>
          </a:pr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7" name="Imag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3671" y="3920751"/>
            <a:ext cx="435158" cy="435158"/>
          </a:xfrm>
          <a:prstGeom prst="rect">
            <a:avLst/>
          </a:prstGeom>
        </p:spPr>
      </p:pic>
      <p:sp>
        <p:nvSpPr>
          <p:cNvPr id="88" name="Flèche vers le bas 87"/>
          <p:cNvSpPr/>
          <p:nvPr/>
        </p:nvSpPr>
        <p:spPr>
          <a:xfrm rot="17068571">
            <a:off x="7290796" y="2803209"/>
            <a:ext cx="147086" cy="1802563"/>
          </a:xfrm>
          <a:prstGeom prst="downArrow">
            <a:avLst>
              <a:gd name="adj1" fmla="val 50000"/>
              <a:gd name="adj2" fmla="val 9975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89" name="Flèche vers le bas 88"/>
          <p:cNvSpPr/>
          <p:nvPr/>
        </p:nvSpPr>
        <p:spPr>
          <a:xfrm rot="17112838" flipH="1" flipV="1">
            <a:off x="7228117" y="2983406"/>
            <a:ext cx="122444" cy="1792314"/>
          </a:xfrm>
          <a:prstGeom prst="downArrow">
            <a:avLst>
              <a:gd name="adj1" fmla="val 50000"/>
              <a:gd name="adj2" fmla="val 99759"/>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02" name="Ellipse 101"/>
          <p:cNvSpPr/>
          <p:nvPr/>
        </p:nvSpPr>
        <p:spPr>
          <a:xfrm>
            <a:off x="3374354" y="1806721"/>
            <a:ext cx="839286" cy="810883"/>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fr-FR"/>
          </a:p>
        </p:txBody>
      </p:sp>
      <p:pic>
        <p:nvPicPr>
          <p:cNvPr id="105" name="Image 10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3893" y="1992268"/>
            <a:ext cx="440206" cy="398161"/>
          </a:xfrm>
          <a:prstGeom prst="rect">
            <a:avLst/>
          </a:prstGeom>
        </p:spPr>
      </p:pic>
      <p:pic>
        <p:nvPicPr>
          <p:cNvPr id="106" name="Image 10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2452" y="3020383"/>
            <a:ext cx="440206" cy="398161"/>
          </a:xfrm>
          <a:prstGeom prst="rect">
            <a:avLst/>
          </a:prstGeom>
        </p:spPr>
      </p:pic>
      <p:pic>
        <p:nvPicPr>
          <p:cNvPr id="107" name="Image 10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7277" y="4066216"/>
            <a:ext cx="398161" cy="398161"/>
          </a:xfrm>
          <a:prstGeom prst="rect">
            <a:avLst/>
          </a:prstGeom>
        </p:spPr>
      </p:pic>
      <p:pic>
        <p:nvPicPr>
          <p:cNvPr id="92" name="Picture 4" descr="Eclipse-mosquitto - Official Image | Docker Hub">
            <a:extLst>
              <a:ext uri="{FF2B5EF4-FFF2-40B4-BE49-F238E27FC236}">
                <a16:creationId xmlns:a16="http://schemas.microsoft.com/office/drawing/2014/main" id="{504257B4-2080-4096-9B1F-008B96886D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85499" y="3836952"/>
            <a:ext cx="385311" cy="307145"/>
          </a:xfrm>
          <a:prstGeom prst="rect">
            <a:avLst/>
          </a:prstGeom>
          <a:noFill/>
          <a:extLst>
            <a:ext uri="{909E8E84-426E-40DD-AFC4-6F175D3DCCD1}">
              <a14:hiddenFill xmlns:a14="http://schemas.microsoft.com/office/drawing/2010/main">
                <a:solidFill>
                  <a:srgbClr val="FFFFFF"/>
                </a:solidFill>
              </a14:hiddenFill>
            </a:ext>
          </a:extLst>
        </p:spPr>
      </p:pic>
      <p:sp>
        <p:nvSpPr>
          <p:cNvPr id="93" name="ZoneTexte 92"/>
          <p:cNvSpPr txBox="1"/>
          <p:nvPr/>
        </p:nvSpPr>
        <p:spPr>
          <a:xfrm>
            <a:off x="5278471" y="3783498"/>
            <a:ext cx="1259123" cy="369332"/>
          </a:xfrm>
          <a:prstGeom prst="rect">
            <a:avLst/>
          </a:prstGeom>
          <a:noFill/>
        </p:spPr>
        <p:txBody>
          <a:bodyPr wrap="square" rtlCol="0">
            <a:spAutoFit/>
          </a:bodyPr>
          <a:lstStyle/>
          <a:p>
            <a:r>
              <a:rPr lang="es-ES" b="1" dirty="0" err="1"/>
              <a:t>Broker</a:t>
            </a:r>
            <a:endParaRPr lang="fr-FR" b="1" dirty="0"/>
          </a:p>
        </p:txBody>
      </p:sp>
      <p:pic>
        <p:nvPicPr>
          <p:cNvPr id="95" name="Picture 6">
            <a:extLst>
              <a:ext uri="{FF2B5EF4-FFF2-40B4-BE49-F238E27FC236}">
                <a16:creationId xmlns:a16="http://schemas.microsoft.com/office/drawing/2014/main" id="{6C7B662B-DB46-44EF-8DA7-A295E7F4A18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85124" y="2734861"/>
            <a:ext cx="288700" cy="230133"/>
          </a:xfrm>
          <a:prstGeom prst="rect">
            <a:avLst/>
          </a:prstGeom>
          <a:noFill/>
          <a:extLst>
            <a:ext uri="{909E8E84-426E-40DD-AFC4-6F175D3DCCD1}">
              <a14:hiddenFill xmlns:a14="http://schemas.microsoft.com/office/drawing/2010/main">
                <a:solidFill>
                  <a:srgbClr val="FFFFFF"/>
                </a:solidFill>
              </a14:hiddenFill>
            </a:ext>
          </a:extLst>
        </p:spPr>
      </p:pic>
      <p:sp>
        <p:nvSpPr>
          <p:cNvPr id="98" name="Rectangle 97"/>
          <p:cNvSpPr/>
          <p:nvPr/>
        </p:nvSpPr>
        <p:spPr>
          <a:xfrm>
            <a:off x="9106934" y="4066216"/>
            <a:ext cx="1088025" cy="2735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dirty="0" err="1">
                <a:solidFill>
                  <a:schemeClr val="tx1"/>
                </a:solidFill>
              </a:rPr>
              <a:t>Domoticz</a:t>
            </a:r>
            <a:endParaRPr lang="fr-FR" sz="1400" b="1" dirty="0">
              <a:solidFill>
                <a:schemeClr val="tx1"/>
              </a:solidFill>
            </a:endParaRPr>
          </a:p>
        </p:txBody>
      </p:sp>
      <p:pic>
        <p:nvPicPr>
          <p:cNvPr id="99" name="Picture 6">
            <a:extLst>
              <a:ext uri="{FF2B5EF4-FFF2-40B4-BE49-F238E27FC236}">
                <a16:creationId xmlns:a16="http://schemas.microsoft.com/office/drawing/2014/main" id="{6C7B662B-DB46-44EF-8DA7-A295E7F4A18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06259" y="4109635"/>
            <a:ext cx="288700" cy="230133"/>
          </a:xfrm>
          <a:prstGeom prst="rect">
            <a:avLst/>
          </a:prstGeom>
          <a:noFill/>
          <a:extLst>
            <a:ext uri="{909E8E84-426E-40DD-AFC4-6F175D3DCCD1}">
              <a14:hiddenFill xmlns:a14="http://schemas.microsoft.com/office/drawing/2010/main">
                <a:solidFill>
                  <a:srgbClr val="FFFFFF"/>
                </a:solidFill>
              </a14:hiddenFill>
            </a:ext>
          </a:extLst>
        </p:spPr>
      </p:pic>
      <p:sp>
        <p:nvSpPr>
          <p:cNvPr id="100" name="Rectangle 99"/>
          <p:cNvSpPr/>
          <p:nvPr/>
        </p:nvSpPr>
        <p:spPr>
          <a:xfrm>
            <a:off x="0" y="6237233"/>
            <a:ext cx="12191999" cy="189111"/>
          </a:xfrm>
          <a:prstGeom prst="rect">
            <a:avLst/>
          </a:prstGeom>
          <a:solidFill>
            <a:srgbClr val="CD8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Rectangle 100"/>
          <p:cNvSpPr/>
          <p:nvPr/>
        </p:nvSpPr>
        <p:spPr>
          <a:xfrm>
            <a:off x="1" y="6410263"/>
            <a:ext cx="12191999" cy="50150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2" name="Image 1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3428" y="1992268"/>
            <a:ext cx="440206" cy="398161"/>
          </a:xfrm>
          <a:prstGeom prst="rect">
            <a:avLst/>
          </a:prstGeom>
        </p:spPr>
      </p:pic>
      <p:pic>
        <p:nvPicPr>
          <p:cNvPr id="113" name="Image 1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1987" y="3020383"/>
            <a:ext cx="440206" cy="398161"/>
          </a:xfrm>
          <a:prstGeom prst="rect">
            <a:avLst/>
          </a:prstGeom>
        </p:spPr>
      </p:pic>
      <p:pic>
        <p:nvPicPr>
          <p:cNvPr id="114" name="Image 1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7276" y="4066216"/>
            <a:ext cx="398161" cy="398161"/>
          </a:xfrm>
          <a:prstGeom prst="rect">
            <a:avLst/>
          </a:prstGeom>
        </p:spPr>
      </p:pic>
      <p:pic>
        <p:nvPicPr>
          <p:cNvPr id="117" name="Image 1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3427" y="1992268"/>
            <a:ext cx="440206" cy="398161"/>
          </a:xfrm>
          <a:prstGeom prst="rect">
            <a:avLst/>
          </a:prstGeom>
        </p:spPr>
      </p:pic>
      <p:pic>
        <p:nvPicPr>
          <p:cNvPr id="118" name="Image 1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1986" y="3020383"/>
            <a:ext cx="440206" cy="398161"/>
          </a:xfrm>
          <a:prstGeom prst="rect">
            <a:avLst/>
          </a:prstGeom>
        </p:spPr>
      </p:pic>
      <p:sp>
        <p:nvSpPr>
          <p:cNvPr id="121" name="Ellipse 120"/>
          <p:cNvSpPr/>
          <p:nvPr/>
        </p:nvSpPr>
        <p:spPr>
          <a:xfrm>
            <a:off x="3462692" y="3885578"/>
            <a:ext cx="759125" cy="810883"/>
          </a:xfrm>
          <a:prstGeom prst="ellipse">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2" name="Image 1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7277" y="4066216"/>
            <a:ext cx="398161" cy="398161"/>
          </a:xfrm>
          <a:prstGeom prst="rect">
            <a:avLst/>
          </a:prstGeom>
        </p:spPr>
      </p:pic>
      <p:sp>
        <p:nvSpPr>
          <p:cNvPr id="124" name="Ellipse 123"/>
          <p:cNvSpPr/>
          <p:nvPr/>
        </p:nvSpPr>
        <p:spPr>
          <a:xfrm>
            <a:off x="3377505" y="2849306"/>
            <a:ext cx="759125" cy="810883"/>
          </a:xfrm>
          <a:prstGeom prst="ellipse">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5" name="Image 1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3427" y="1991840"/>
            <a:ext cx="440206" cy="398161"/>
          </a:xfrm>
          <a:prstGeom prst="rect">
            <a:avLst/>
          </a:prstGeom>
        </p:spPr>
      </p:pic>
      <p:pic>
        <p:nvPicPr>
          <p:cNvPr id="126" name="Image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1987" y="3020383"/>
            <a:ext cx="440206" cy="398161"/>
          </a:xfrm>
          <a:prstGeom prst="rect">
            <a:avLst/>
          </a:prstGeom>
        </p:spPr>
      </p:pic>
      <p:pic>
        <p:nvPicPr>
          <p:cNvPr id="130" name="Image 1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7278" y="4066216"/>
            <a:ext cx="398161" cy="398161"/>
          </a:xfrm>
          <a:prstGeom prst="rect">
            <a:avLst/>
          </a:prstGeom>
        </p:spPr>
      </p:pic>
      <p:sp>
        <p:nvSpPr>
          <p:cNvPr id="136" name="Flèche vers le bas 135"/>
          <p:cNvSpPr/>
          <p:nvPr/>
        </p:nvSpPr>
        <p:spPr>
          <a:xfrm rot="14750356">
            <a:off x="4907628" y="3123237"/>
            <a:ext cx="125616" cy="1474563"/>
          </a:xfrm>
          <a:prstGeom prst="downArrow">
            <a:avLst>
              <a:gd name="adj1" fmla="val 50000"/>
              <a:gd name="adj2" fmla="val 9975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37" name="Flèche vers le bas 136"/>
          <p:cNvSpPr/>
          <p:nvPr/>
        </p:nvSpPr>
        <p:spPr>
          <a:xfrm rot="17581763">
            <a:off x="4882614" y="1888310"/>
            <a:ext cx="125554" cy="1552520"/>
          </a:xfrm>
          <a:prstGeom prst="downArrow">
            <a:avLst>
              <a:gd name="adj1" fmla="val 50000"/>
              <a:gd name="adj2" fmla="val 9975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
        <p:nvSpPr>
          <p:cNvPr id="138" name="ZoneTexte 137"/>
          <p:cNvSpPr txBox="1"/>
          <p:nvPr/>
        </p:nvSpPr>
        <p:spPr>
          <a:xfrm rot="1356298">
            <a:off x="4506727" y="2326234"/>
            <a:ext cx="1313039" cy="276999"/>
          </a:xfrm>
          <a:prstGeom prst="rect">
            <a:avLst/>
          </a:prstGeom>
          <a:noFill/>
        </p:spPr>
        <p:txBody>
          <a:bodyPr wrap="square" rtlCol="0">
            <a:spAutoFit/>
          </a:bodyPr>
          <a:lstStyle/>
          <a:p>
            <a:r>
              <a:rPr lang="es-ES" sz="1200" b="1" dirty="0" err="1"/>
              <a:t>Publish</a:t>
            </a:r>
            <a:endParaRPr lang="fr-FR" b="1" dirty="0"/>
          </a:p>
        </p:txBody>
      </p:sp>
      <p:pic>
        <p:nvPicPr>
          <p:cNvPr id="142" name="Imag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7275" y="4066216"/>
            <a:ext cx="398161" cy="398161"/>
          </a:xfrm>
          <a:prstGeom prst="rect">
            <a:avLst/>
          </a:prstGeom>
        </p:spPr>
      </p:pic>
    </p:spTree>
    <p:extLst>
      <p:ext uri="{BB962C8B-B14F-4D97-AF65-F5344CB8AC3E}">
        <p14:creationId xmlns:p14="http://schemas.microsoft.com/office/powerpoint/2010/main" val="998614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FB1B87-78B5-468B-B325-A2C0ACBB56A6}"/>
              </a:ext>
            </a:extLst>
          </p:cNvPr>
          <p:cNvSpPr/>
          <p:nvPr/>
        </p:nvSpPr>
        <p:spPr>
          <a:xfrm>
            <a:off x="485861" y="0"/>
            <a:ext cx="123154" cy="5334001"/>
          </a:xfrm>
          <a:prstGeom prst="rect">
            <a:avLst/>
          </a:prstGeom>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DDDDA7B-729B-4DBF-BC18-B9CA40387BB5}"/>
              </a:ext>
            </a:extLst>
          </p:cNvPr>
          <p:cNvSpPr/>
          <p:nvPr/>
        </p:nvSpPr>
        <p:spPr>
          <a:xfrm>
            <a:off x="11327386" y="1523999"/>
            <a:ext cx="123154" cy="5334001"/>
          </a:xfrm>
          <a:prstGeom prst="rect">
            <a:avLst/>
          </a:prstGeom>
          <a:solidFill>
            <a:srgbClr val="CD8453"/>
          </a:solidFill>
          <a:ln>
            <a:noFill/>
          </a:ln>
          <a:effectLst>
            <a:outerShdw blurRad="50800" dist="38100" dir="18900000" algn="b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219980"/>
            <a:ext cx="12191999" cy="189111"/>
          </a:xfrm>
          <a:prstGeom prst="rect">
            <a:avLst/>
          </a:prstGeom>
          <a:solidFill>
            <a:srgbClr val="CD8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 y="6393010"/>
            <a:ext cx="12191999" cy="50150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1388853" y="414068"/>
            <a:ext cx="8402128" cy="461665"/>
          </a:xfrm>
          <a:prstGeom prst="rect">
            <a:avLst/>
          </a:prstGeom>
          <a:noFill/>
        </p:spPr>
        <p:txBody>
          <a:bodyPr wrap="square" rtlCol="0">
            <a:spAutoFit/>
          </a:bodyPr>
          <a:lstStyle/>
          <a:p>
            <a:pPr marL="342900" indent="-342900">
              <a:buFont typeface="Wingdings" panose="05000000000000000000" pitchFamily="2" charset="2"/>
              <a:buChar char="ü"/>
            </a:pPr>
            <a:r>
              <a:rPr lang="es-ES" sz="2400" dirty="0">
                <a:solidFill>
                  <a:schemeClr val="accent2">
                    <a:lumMod val="75000"/>
                  </a:schemeClr>
                </a:solidFill>
                <a:latin typeface="Arial Rounded MT Bold" panose="020F0704030504030204" pitchFamily="34" charset="0"/>
                <a:cs typeface="Arial" panose="020B0604020202020204" pitchFamily="34" charset="0"/>
              </a:rPr>
              <a:t>Architecture General du </a:t>
            </a:r>
            <a:r>
              <a:rPr lang="es-ES" sz="2400" dirty="0" err="1">
                <a:solidFill>
                  <a:schemeClr val="accent2">
                    <a:lumMod val="75000"/>
                  </a:schemeClr>
                </a:solidFill>
                <a:latin typeface="Arial Rounded MT Bold" panose="020F0704030504030204" pitchFamily="34" charset="0"/>
                <a:cs typeface="Arial" panose="020B0604020202020204" pitchFamily="34" charset="0"/>
              </a:rPr>
              <a:t>Projet</a:t>
            </a:r>
            <a:r>
              <a:rPr lang="es-ES" sz="2400" dirty="0">
                <a:solidFill>
                  <a:schemeClr val="accent2">
                    <a:lumMod val="75000"/>
                  </a:schemeClr>
                </a:solidFill>
                <a:latin typeface="Arial Rounded MT Bold" panose="020F0704030504030204" pitchFamily="34" charset="0"/>
                <a:cs typeface="Arial" panose="020B0604020202020204" pitchFamily="34" charset="0"/>
              </a:rPr>
              <a:t> :</a:t>
            </a:r>
            <a:r>
              <a:rPr lang="es-ES" sz="2400" dirty="0">
                <a:solidFill>
                  <a:schemeClr val="accent2">
                    <a:lumMod val="75000"/>
                  </a:schemeClr>
                </a:solidFill>
                <a:latin typeface="Arial Rounded MT Bold" panose="020F0704030504030204" pitchFamily="34" charset="0"/>
                <a:ea typeface="+mj-ea"/>
                <a:cs typeface="Arial" panose="020B0604020202020204" pitchFamily="34" charset="0"/>
              </a:rPr>
              <a:t> </a:t>
            </a:r>
            <a:endParaRPr lang="fr-FR" sz="2400" dirty="0">
              <a:solidFill>
                <a:schemeClr val="accent2">
                  <a:lumMod val="75000"/>
                </a:schemeClr>
              </a:solidFill>
              <a:latin typeface="Arial Rounded MT Bold" panose="020F0704030504030204" pitchFamily="34" charset="0"/>
              <a:ea typeface="+mj-ea"/>
              <a:cs typeface="Arial" panose="020B0604020202020204" pitchFamily="34" charset="0"/>
            </a:endParaRPr>
          </a:p>
        </p:txBody>
      </p:sp>
      <p:grpSp>
        <p:nvGrpSpPr>
          <p:cNvPr id="10" name="Groupe 9"/>
          <p:cNvGrpSpPr/>
          <p:nvPr/>
        </p:nvGrpSpPr>
        <p:grpSpPr>
          <a:xfrm>
            <a:off x="3580495" y="1519834"/>
            <a:ext cx="5031009" cy="3944165"/>
            <a:chOff x="3348558" y="1107130"/>
            <a:chExt cx="5785992" cy="5690445"/>
          </a:xfrm>
        </p:grpSpPr>
        <p:pic>
          <p:nvPicPr>
            <p:cNvPr id="11" name="Picture 2">
              <a:extLst>
                <a:ext uri="{FF2B5EF4-FFF2-40B4-BE49-F238E27FC236}">
                  <a16:creationId xmlns:a16="http://schemas.microsoft.com/office/drawing/2014/main" id="{CC79EC86-1019-42FF-B6E8-BD72F87C97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4781" y="1523999"/>
              <a:ext cx="2509837" cy="165113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Eclipse-mosquitto - Official Image | Docker Hub">
              <a:extLst>
                <a:ext uri="{FF2B5EF4-FFF2-40B4-BE49-F238E27FC236}">
                  <a16:creationId xmlns:a16="http://schemas.microsoft.com/office/drawing/2014/main" id="{504257B4-2080-4096-9B1F-008B96886D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44593" y="1107130"/>
              <a:ext cx="733425" cy="7334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6C7B662B-DB46-44EF-8DA7-A295E7F4A18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66023" y="2568308"/>
              <a:ext cx="879401" cy="8794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LOCODUINO - La bibliothèque ACAN (1)">
              <a:extLst>
                <a:ext uri="{FF2B5EF4-FFF2-40B4-BE49-F238E27FC236}">
                  <a16:creationId xmlns:a16="http://schemas.microsoft.com/office/drawing/2014/main" id="{93149658-55EC-4529-8497-42EF058FF03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4020" y="2393004"/>
              <a:ext cx="1430099" cy="10096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Blue Pill - SEGGER Wiki">
              <a:extLst>
                <a:ext uri="{FF2B5EF4-FFF2-40B4-BE49-F238E27FC236}">
                  <a16:creationId xmlns:a16="http://schemas.microsoft.com/office/drawing/2014/main" id="{61509369-B8D7-4036-9764-3A7F9AC30A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8558" y="5223466"/>
              <a:ext cx="2441265" cy="96023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 OBSOLETE: TSL2561 - Caoteur Lux/Luminosité/Lumière digital - MCHobby -  Vente de Raspberry Pi, Arduino, ODROID, Adafruit">
              <a:extLst>
                <a:ext uri="{FF2B5EF4-FFF2-40B4-BE49-F238E27FC236}">
                  <a16:creationId xmlns:a16="http://schemas.microsoft.com/office/drawing/2014/main" id="{F7B26AAA-29EF-4E16-8CDE-419247D5F245}"/>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6528" t="16732" r="7430" b="13333"/>
            <a:stretch/>
          </p:blipFill>
          <p:spPr bwMode="auto">
            <a:xfrm>
              <a:off x="6396888" y="4346674"/>
              <a:ext cx="942234" cy="76584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4" descr="Mcp9808 Digital Temperature Sensor | Info, Design and Library | C...">
              <a:extLst>
                <a:ext uri="{FF2B5EF4-FFF2-40B4-BE49-F238E27FC236}">
                  <a16:creationId xmlns:a16="http://schemas.microsoft.com/office/drawing/2014/main" id="{FB342D91-4806-47BA-B1A6-E9FDCEA24F0D}"/>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979893" y="4331468"/>
              <a:ext cx="1152576" cy="7810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6" descr="Fond Transparent léger à LED | PNG Mart">
              <a:extLst>
                <a:ext uri="{FF2B5EF4-FFF2-40B4-BE49-F238E27FC236}">
                  <a16:creationId xmlns:a16="http://schemas.microsoft.com/office/drawing/2014/main" id="{F88BFAA3-5BC8-445C-8258-952A7A541AF7}"/>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38363" r="38363"/>
            <a:stretch/>
          </p:blipFill>
          <p:spPr bwMode="auto">
            <a:xfrm>
              <a:off x="7211388" y="5334000"/>
              <a:ext cx="408756" cy="14635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or: Elbow 11">
              <a:extLst>
                <a:ext uri="{FF2B5EF4-FFF2-40B4-BE49-F238E27FC236}">
                  <a16:creationId xmlns:a16="http://schemas.microsoft.com/office/drawing/2014/main" id="{CD46B254-AA97-4C9A-9063-5A299B4BCEA6}"/>
                </a:ext>
              </a:extLst>
            </p:cNvPr>
            <p:cNvCxnSpPr>
              <a:cxnSpLocks/>
              <a:endCxn id="14" idx="0"/>
            </p:cNvCxnSpPr>
            <p:nvPr/>
          </p:nvCxnSpPr>
          <p:spPr>
            <a:xfrm rot="10800000" flipV="1">
              <a:off x="4329071" y="1605706"/>
              <a:ext cx="905713" cy="787298"/>
            </a:xfrm>
            <a:prstGeom prst="bentConnector2">
              <a:avLst/>
            </a:prstGeom>
            <a:ln w="28575">
              <a:solidFill>
                <a:srgbClr val="024C93"/>
              </a:solidFill>
            </a:ln>
          </p:spPr>
          <p:style>
            <a:lnRef idx="1">
              <a:schemeClr val="accent1"/>
            </a:lnRef>
            <a:fillRef idx="0">
              <a:schemeClr val="accent1"/>
            </a:fillRef>
            <a:effectRef idx="0">
              <a:schemeClr val="accent1"/>
            </a:effectRef>
            <a:fontRef idx="minor">
              <a:schemeClr val="tx1"/>
            </a:fontRef>
          </p:style>
        </p:cxnSp>
        <p:pic>
          <p:nvPicPr>
            <p:cNvPr id="20" name="Picture 18" descr="5 pcs/lot MCP2551 module d&amp;#39;interface de bus de contrôleur de protocole de  boîte à grande vitesse | AliExpress">
              <a:extLst>
                <a:ext uri="{FF2B5EF4-FFF2-40B4-BE49-F238E27FC236}">
                  <a16:creationId xmlns:a16="http://schemas.microsoft.com/office/drawing/2014/main" id="{3418E90F-3A0D-4B41-AC5F-8F47E59B07B3}"/>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11175" t="18682" r="11175" b="24642"/>
            <a:stretch/>
          </p:blipFill>
          <p:spPr bwMode="auto">
            <a:xfrm>
              <a:off x="3830520" y="3885508"/>
              <a:ext cx="1021026" cy="744156"/>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Connector 19">
              <a:extLst>
                <a:ext uri="{FF2B5EF4-FFF2-40B4-BE49-F238E27FC236}">
                  <a16:creationId xmlns:a16="http://schemas.microsoft.com/office/drawing/2014/main" id="{95C974A4-B6A5-429C-B94B-D97AD47E0326}"/>
                </a:ext>
              </a:extLst>
            </p:cNvPr>
            <p:cNvCxnSpPr/>
            <p:nvPr/>
          </p:nvCxnSpPr>
          <p:spPr>
            <a:xfrm>
              <a:off x="4196080" y="3402654"/>
              <a:ext cx="0" cy="635946"/>
            </a:xfrm>
            <a:prstGeom prst="line">
              <a:avLst/>
            </a:prstGeom>
            <a:ln w="28575">
              <a:solidFill>
                <a:srgbClr val="7D7478"/>
              </a:solidFill>
            </a:ln>
          </p:spPr>
          <p:style>
            <a:lnRef idx="1">
              <a:schemeClr val="accent1"/>
            </a:lnRef>
            <a:fillRef idx="0">
              <a:schemeClr val="accent1"/>
            </a:fillRef>
            <a:effectRef idx="0">
              <a:schemeClr val="accent1"/>
            </a:effectRef>
            <a:fontRef idx="minor">
              <a:schemeClr val="tx1"/>
            </a:fontRef>
          </p:style>
        </p:cxnSp>
        <p:cxnSp>
          <p:nvCxnSpPr>
            <p:cNvPr id="22" name="Straight Connector 32">
              <a:extLst>
                <a:ext uri="{FF2B5EF4-FFF2-40B4-BE49-F238E27FC236}">
                  <a16:creationId xmlns:a16="http://schemas.microsoft.com/office/drawing/2014/main" id="{B1C619DD-75BD-4E86-9379-B65D56F92A5C}"/>
                </a:ext>
              </a:extLst>
            </p:cNvPr>
            <p:cNvCxnSpPr>
              <a:cxnSpLocks/>
            </p:cNvCxnSpPr>
            <p:nvPr/>
          </p:nvCxnSpPr>
          <p:spPr>
            <a:xfrm flipH="1">
              <a:off x="4341033" y="3402654"/>
              <a:ext cx="7620" cy="482854"/>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36">
              <a:extLst>
                <a:ext uri="{FF2B5EF4-FFF2-40B4-BE49-F238E27FC236}">
                  <a16:creationId xmlns:a16="http://schemas.microsoft.com/office/drawing/2014/main" id="{33C3A925-AD72-4F17-A8D7-497148AA4012}"/>
                </a:ext>
              </a:extLst>
            </p:cNvPr>
            <p:cNvCxnSpPr>
              <a:cxnSpLocks/>
            </p:cNvCxnSpPr>
            <p:nvPr/>
          </p:nvCxnSpPr>
          <p:spPr>
            <a:xfrm flipH="1">
              <a:off x="4188460" y="4629664"/>
              <a:ext cx="7620" cy="482854"/>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37">
              <a:extLst>
                <a:ext uri="{FF2B5EF4-FFF2-40B4-BE49-F238E27FC236}">
                  <a16:creationId xmlns:a16="http://schemas.microsoft.com/office/drawing/2014/main" id="{F4B43C58-05B4-4046-955A-EDB662D9090C}"/>
                </a:ext>
              </a:extLst>
            </p:cNvPr>
            <p:cNvCxnSpPr/>
            <p:nvPr/>
          </p:nvCxnSpPr>
          <p:spPr>
            <a:xfrm>
              <a:off x="4363893" y="4476572"/>
              <a:ext cx="0" cy="635946"/>
            </a:xfrm>
            <a:prstGeom prst="line">
              <a:avLst/>
            </a:prstGeom>
            <a:ln w="28575">
              <a:solidFill>
                <a:srgbClr val="7D7478"/>
              </a:solidFill>
            </a:ln>
          </p:spPr>
          <p:style>
            <a:lnRef idx="1">
              <a:schemeClr val="accent1"/>
            </a:lnRef>
            <a:fillRef idx="0">
              <a:schemeClr val="accent1"/>
            </a:fillRef>
            <a:effectRef idx="0">
              <a:schemeClr val="accent1"/>
            </a:effectRef>
            <a:fontRef idx="minor">
              <a:schemeClr val="tx1"/>
            </a:fontRef>
          </p:style>
        </p:cxnSp>
        <p:cxnSp>
          <p:nvCxnSpPr>
            <p:cNvPr id="25" name="Connector: Elbow 40">
              <a:extLst>
                <a:ext uri="{FF2B5EF4-FFF2-40B4-BE49-F238E27FC236}">
                  <a16:creationId xmlns:a16="http://schemas.microsoft.com/office/drawing/2014/main" id="{B4EF2832-5BEC-453C-B2B6-7421F89A5F69}"/>
                </a:ext>
              </a:extLst>
            </p:cNvPr>
            <p:cNvCxnSpPr>
              <a:cxnSpLocks/>
            </p:cNvCxnSpPr>
            <p:nvPr/>
          </p:nvCxnSpPr>
          <p:spPr>
            <a:xfrm rot="10800000" flipV="1">
              <a:off x="5611052" y="4740418"/>
              <a:ext cx="745419" cy="628980"/>
            </a:xfrm>
            <a:prstGeom prst="bentConnector3">
              <a:avLst>
                <a:gd name="adj1" fmla="val 50000"/>
              </a:avLst>
            </a:prstGeom>
            <a:ln w="28575">
              <a:solidFill>
                <a:srgbClr val="024C93"/>
              </a:solidFill>
            </a:ln>
          </p:spPr>
          <p:style>
            <a:lnRef idx="1">
              <a:schemeClr val="accent1"/>
            </a:lnRef>
            <a:fillRef idx="0">
              <a:schemeClr val="accent1"/>
            </a:fillRef>
            <a:effectRef idx="0">
              <a:schemeClr val="accent1"/>
            </a:effectRef>
            <a:fontRef idx="minor">
              <a:schemeClr val="tx1"/>
            </a:fontRef>
          </p:style>
        </p:cxnSp>
        <p:cxnSp>
          <p:nvCxnSpPr>
            <p:cNvPr id="26" name="Straight Connector 43">
              <a:extLst>
                <a:ext uri="{FF2B5EF4-FFF2-40B4-BE49-F238E27FC236}">
                  <a16:creationId xmlns:a16="http://schemas.microsoft.com/office/drawing/2014/main" id="{F9FC7701-324D-4686-9C5E-EEAFCF700545}"/>
                </a:ext>
              </a:extLst>
            </p:cNvPr>
            <p:cNvCxnSpPr>
              <a:cxnSpLocks/>
            </p:cNvCxnSpPr>
            <p:nvPr/>
          </p:nvCxnSpPr>
          <p:spPr>
            <a:xfrm flipH="1">
              <a:off x="7389253" y="4740418"/>
              <a:ext cx="527826" cy="0"/>
            </a:xfrm>
            <a:prstGeom prst="line">
              <a:avLst/>
            </a:prstGeom>
            <a:ln w="28575">
              <a:solidFill>
                <a:srgbClr val="12579A"/>
              </a:solidFill>
            </a:ln>
          </p:spPr>
          <p:style>
            <a:lnRef idx="1">
              <a:schemeClr val="accent1"/>
            </a:lnRef>
            <a:fillRef idx="0">
              <a:schemeClr val="accent1"/>
            </a:fillRef>
            <a:effectRef idx="0">
              <a:schemeClr val="accent1"/>
            </a:effectRef>
            <a:fontRef idx="minor">
              <a:schemeClr val="tx1"/>
            </a:fontRef>
          </p:style>
        </p:cxnSp>
        <p:sp>
          <p:nvSpPr>
            <p:cNvPr id="27" name="TextBox 46">
              <a:extLst>
                <a:ext uri="{FF2B5EF4-FFF2-40B4-BE49-F238E27FC236}">
                  <a16:creationId xmlns:a16="http://schemas.microsoft.com/office/drawing/2014/main" id="{A77EE1EB-CC67-41EE-AFA6-B9BA4D45236A}"/>
                </a:ext>
              </a:extLst>
            </p:cNvPr>
            <p:cNvSpPr txBox="1"/>
            <p:nvPr/>
          </p:nvSpPr>
          <p:spPr>
            <a:xfrm>
              <a:off x="5785691" y="4372401"/>
              <a:ext cx="655332" cy="432516"/>
            </a:xfrm>
            <a:prstGeom prst="rect">
              <a:avLst/>
            </a:prstGeom>
            <a:noFill/>
          </p:spPr>
          <p:txBody>
            <a:bodyPr wrap="square" rtlCol="0">
              <a:spAutoFit/>
            </a:bodyPr>
            <a:lstStyle/>
            <a:p>
              <a:pPr algn="ctr"/>
              <a:r>
                <a:rPr lang="en-US" sz="1050" dirty="0">
                  <a:latin typeface="Lucida Handwriting" panose="03010101010101010101" pitchFamily="66" charset="0"/>
                </a:rPr>
                <a:t>I2C</a:t>
              </a:r>
            </a:p>
          </p:txBody>
        </p:sp>
        <p:cxnSp>
          <p:nvCxnSpPr>
            <p:cNvPr id="28" name="Connector: Elbow 47">
              <a:extLst>
                <a:ext uri="{FF2B5EF4-FFF2-40B4-BE49-F238E27FC236}">
                  <a16:creationId xmlns:a16="http://schemas.microsoft.com/office/drawing/2014/main" id="{E09E4FDB-0DEC-460D-A2BA-962D16C0CA2A}"/>
                </a:ext>
              </a:extLst>
            </p:cNvPr>
            <p:cNvCxnSpPr>
              <a:cxnSpLocks/>
              <a:stCxn id="18" idx="1"/>
            </p:cNvCxnSpPr>
            <p:nvPr/>
          </p:nvCxnSpPr>
          <p:spPr>
            <a:xfrm rot="10800000">
              <a:off x="5611052" y="6065788"/>
              <a:ext cx="1600337" cy="1"/>
            </a:xfrm>
            <a:prstGeom prst="bentConnector3">
              <a:avLst>
                <a:gd name="adj1" fmla="val 50000"/>
              </a:avLst>
            </a:prstGeom>
            <a:ln w="28575">
              <a:solidFill>
                <a:srgbClr val="024C93"/>
              </a:solidFill>
            </a:ln>
          </p:spPr>
          <p:style>
            <a:lnRef idx="1">
              <a:schemeClr val="accent1"/>
            </a:lnRef>
            <a:fillRef idx="0">
              <a:schemeClr val="accent1"/>
            </a:fillRef>
            <a:effectRef idx="0">
              <a:schemeClr val="accent1"/>
            </a:effectRef>
            <a:fontRef idx="minor">
              <a:schemeClr val="tx1"/>
            </a:fontRef>
          </p:style>
        </p:cxnSp>
        <p:sp>
          <p:nvSpPr>
            <p:cNvPr id="29" name="TextBox 50">
              <a:extLst>
                <a:ext uri="{FF2B5EF4-FFF2-40B4-BE49-F238E27FC236}">
                  <a16:creationId xmlns:a16="http://schemas.microsoft.com/office/drawing/2014/main" id="{3D2765D8-9EA8-49E9-90D2-9AC160AC84D7}"/>
                </a:ext>
              </a:extLst>
            </p:cNvPr>
            <p:cNvSpPr txBox="1"/>
            <p:nvPr/>
          </p:nvSpPr>
          <p:spPr>
            <a:xfrm>
              <a:off x="5898400" y="5703581"/>
              <a:ext cx="1025640" cy="457959"/>
            </a:xfrm>
            <a:prstGeom prst="rect">
              <a:avLst/>
            </a:prstGeom>
            <a:noFill/>
          </p:spPr>
          <p:txBody>
            <a:bodyPr wrap="square" rtlCol="0">
              <a:spAutoFit/>
            </a:bodyPr>
            <a:lstStyle/>
            <a:p>
              <a:pPr algn="ctr"/>
              <a:r>
                <a:rPr lang="en-US" sz="1200" dirty="0">
                  <a:latin typeface="Lucida Handwriting" panose="03010101010101010101" pitchFamily="66" charset="0"/>
                </a:rPr>
                <a:t>GPIO</a:t>
              </a:r>
            </a:p>
          </p:txBody>
        </p:sp>
        <p:pic>
          <p:nvPicPr>
            <p:cNvPr id="114" name="Picture 8" descr="LOCODUINO - La bibliothèque ACAN (1)">
              <a:extLst>
                <a:ext uri="{FF2B5EF4-FFF2-40B4-BE49-F238E27FC236}">
                  <a16:creationId xmlns:a16="http://schemas.microsoft.com/office/drawing/2014/main" id="{93149658-55EC-4529-8497-42EF058FF03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101" y="2391976"/>
              <a:ext cx="1430099" cy="1009650"/>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12" descr="▷ OBSOLETE: TSL2561 - Caoteur Lux/Luminosité/Lumière digital - MCHobby -  Vente de Raspberry Pi, Arduino, ODROID, Adafruit">
              <a:extLst>
                <a:ext uri="{FF2B5EF4-FFF2-40B4-BE49-F238E27FC236}">
                  <a16:creationId xmlns:a16="http://schemas.microsoft.com/office/drawing/2014/main" id="{F7B26AAA-29EF-4E16-8CDE-419247D5F245}"/>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6528" t="16732" r="7430" b="13333"/>
            <a:stretch/>
          </p:blipFill>
          <p:spPr bwMode="auto">
            <a:xfrm>
              <a:off x="6398970" y="4345645"/>
              <a:ext cx="942234" cy="765844"/>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14" descr="Mcp9808 Digital Temperature Sensor | Info, Design and Library | C...">
              <a:extLst>
                <a:ext uri="{FF2B5EF4-FFF2-40B4-BE49-F238E27FC236}">
                  <a16:creationId xmlns:a16="http://schemas.microsoft.com/office/drawing/2014/main" id="{FB342D91-4806-47BA-B1A6-E9FDCEA24F0D}"/>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981974" y="4330439"/>
              <a:ext cx="1152576" cy="781050"/>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TextBox 16">
            <a:extLst>
              <a:ext uri="{FF2B5EF4-FFF2-40B4-BE49-F238E27FC236}">
                <a16:creationId xmlns:a16="http://schemas.microsoft.com/office/drawing/2014/main" id="{4830BB39-376B-42A3-B026-C4260B4BDE78}"/>
              </a:ext>
            </a:extLst>
          </p:cNvPr>
          <p:cNvSpPr txBox="1"/>
          <p:nvPr/>
        </p:nvSpPr>
        <p:spPr>
          <a:xfrm>
            <a:off x="3990468" y="2158761"/>
            <a:ext cx="777002" cy="276999"/>
          </a:xfrm>
          <a:prstGeom prst="rect">
            <a:avLst/>
          </a:prstGeom>
          <a:noFill/>
        </p:spPr>
        <p:txBody>
          <a:bodyPr wrap="square" rtlCol="0">
            <a:spAutoFit/>
          </a:bodyPr>
          <a:lstStyle/>
          <a:p>
            <a:r>
              <a:rPr lang="en-US" sz="1200" dirty="0">
                <a:latin typeface="Lucida Handwriting" panose="03010101010101010101" pitchFamily="66" charset="0"/>
              </a:rPr>
              <a:t>SPI</a:t>
            </a:r>
            <a:endParaRPr lang="en-US" dirty="0">
              <a:latin typeface="Lucida Handwriting" panose="03010101010101010101" pitchFamily="66" charset="0"/>
            </a:endParaRPr>
          </a:p>
        </p:txBody>
      </p:sp>
      <p:sp>
        <p:nvSpPr>
          <p:cNvPr id="31" name="TextBox 34">
            <a:extLst>
              <a:ext uri="{FF2B5EF4-FFF2-40B4-BE49-F238E27FC236}">
                <a16:creationId xmlns:a16="http://schemas.microsoft.com/office/drawing/2014/main" id="{1337DBC1-5DEF-4C91-8FD7-6C0EEFAC249F}"/>
              </a:ext>
            </a:extLst>
          </p:cNvPr>
          <p:cNvSpPr txBox="1"/>
          <p:nvPr/>
        </p:nvSpPr>
        <p:spPr>
          <a:xfrm>
            <a:off x="3161088" y="3176060"/>
            <a:ext cx="1184332" cy="276999"/>
          </a:xfrm>
          <a:prstGeom prst="rect">
            <a:avLst/>
          </a:prstGeom>
          <a:noFill/>
        </p:spPr>
        <p:txBody>
          <a:bodyPr wrap="square" rtlCol="0">
            <a:spAutoFit/>
          </a:bodyPr>
          <a:lstStyle/>
          <a:p>
            <a:pPr algn="r"/>
            <a:r>
              <a:rPr lang="en-US" sz="1200" dirty="0">
                <a:latin typeface="Lucida Handwriting" panose="03010101010101010101" pitchFamily="66" charset="0"/>
              </a:rPr>
              <a:t>CAN_H</a:t>
            </a:r>
          </a:p>
        </p:txBody>
      </p:sp>
      <p:sp>
        <p:nvSpPr>
          <p:cNvPr id="32" name="TextBox 35">
            <a:extLst>
              <a:ext uri="{FF2B5EF4-FFF2-40B4-BE49-F238E27FC236}">
                <a16:creationId xmlns:a16="http://schemas.microsoft.com/office/drawing/2014/main" id="{FA0CDAF7-6974-4E1F-B269-A9A6B219912E}"/>
              </a:ext>
            </a:extLst>
          </p:cNvPr>
          <p:cNvSpPr txBox="1"/>
          <p:nvPr/>
        </p:nvSpPr>
        <p:spPr>
          <a:xfrm>
            <a:off x="4502259" y="3166935"/>
            <a:ext cx="1021026" cy="276999"/>
          </a:xfrm>
          <a:prstGeom prst="rect">
            <a:avLst/>
          </a:prstGeom>
          <a:noFill/>
        </p:spPr>
        <p:txBody>
          <a:bodyPr wrap="square" rtlCol="0">
            <a:spAutoFit/>
          </a:bodyPr>
          <a:lstStyle/>
          <a:p>
            <a:r>
              <a:rPr lang="en-US" sz="1200" dirty="0">
                <a:latin typeface="Lucida Handwriting" panose="03010101010101010101" pitchFamily="66" charset="0"/>
              </a:rPr>
              <a:t>CAN_L</a:t>
            </a:r>
          </a:p>
        </p:txBody>
      </p:sp>
      <p:sp>
        <p:nvSpPr>
          <p:cNvPr id="33" name="TextBox 38">
            <a:extLst>
              <a:ext uri="{FF2B5EF4-FFF2-40B4-BE49-F238E27FC236}">
                <a16:creationId xmlns:a16="http://schemas.microsoft.com/office/drawing/2014/main" id="{E1AD7B4B-410F-4E4E-84CE-0A90AC8A7E94}"/>
              </a:ext>
            </a:extLst>
          </p:cNvPr>
          <p:cNvSpPr txBox="1"/>
          <p:nvPr/>
        </p:nvSpPr>
        <p:spPr>
          <a:xfrm>
            <a:off x="3296402" y="3999617"/>
            <a:ext cx="1021026" cy="276999"/>
          </a:xfrm>
          <a:prstGeom prst="rect">
            <a:avLst/>
          </a:prstGeom>
          <a:noFill/>
        </p:spPr>
        <p:txBody>
          <a:bodyPr wrap="square" rtlCol="0">
            <a:spAutoFit/>
          </a:bodyPr>
          <a:lstStyle/>
          <a:p>
            <a:pPr algn="r"/>
            <a:r>
              <a:rPr lang="en-US" sz="1200" dirty="0">
                <a:latin typeface="Lucida Handwriting" panose="03010101010101010101" pitchFamily="66" charset="0"/>
              </a:rPr>
              <a:t>TXCAN</a:t>
            </a:r>
            <a:endParaRPr lang="en-US" dirty="0">
              <a:latin typeface="Lucida Handwriting" panose="03010101010101010101" pitchFamily="66" charset="0"/>
            </a:endParaRPr>
          </a:p>
        </p:txBody>
      </p:sp>
      <p:sp>
        <p:nvSpPr>
          <p:cNvPr id="34" name="TextBox 39">
            <a:extLst>
              <a:ext uri="{FF2B5EF4-FFF2-40B4-BE49-F238E27FC236}">
                <a16:creationId xmlns:a16="http://schemas.microsoft.com/office/drawing/2014/main" id="{367017CF-7D1B-43FD-8639-B10B0AD9110E}"/>
              </a:ext>
            </a:extLst>
          </p:cNvPr>
          <p:cNvSpPr txBox="1"/>
          <p:nvPr/>
        </p:nvSpPr>
        <p:spPr>
          <a:xfrm>
            <a:off x="4487572" y="3983185"/>
            <a:ext cx="1058385" cy="276999"/>
          </a:xfrm>
          <a:prstGeom prst="rect">
            <a:avLst/>
          </a:prstGeom>
          <a:noFill/>
        </p:spPr>
        <p:txBody>
          <a:bodyPr wrap="square" rtlCol="0">
            <a:spAutoFit/>
          </a:bodyPr>
          <a:lstStyle/>
          <a:p>
            <a:r>
              <a:rPr lang="en-US" sz="1200" dirty="0">
                <a:latin typeface="Lucida Handwriting" panose="03010101010101010101" pitchFamily="66" charset="0"/>
              </a:rPr>
              <a:t>RXCAN</a:t>
            </a:r>
            <a:endParaRPr lang="en-US" dirty="0">
              <a:latin typeface="Lucida Handwriting" panose="03010101010101010101" pitchFamily="66" charset="0"/>
            </a:endParaRPr>
          </a:p>
        </p:txBody>
      </p:sp>
    </p:spTree>
    <p:extLst>
      <p:ext uri="{BB962C8B-B14F-4D97-AF65-F5344CB8AC3E}">
        <p14:creationId xmlns:p14="http://schemas.microsoft.com/office/powerpoint/2010/main" val="2342150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FB1B87-78B5-468B-B325-A2C0ACBB56A6}"/>
              </a:ext>
            </a:extLst>
          </p:cNvPr>
          <p:cNvSpPr/>
          <p:nvPr/>
        </p:nvSpPr>
        <p:spPr>
          <a:xfrm>
            <a:off x="485861" y="0"/>
            <a:ext cx="123154" cy="5334001"/>
          </a:xfrm>
          <a:prstGeom prst="rect">
            <a:avLst/>
          </a:prstGeom>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a:extLst>
              <a:ext uri="{FF2B5EF4-FFF2-40B4-BE49-F238E27FC236}">
                <a16:creationId xmlns:a16="http://schemas.microsoft.com/office/drawing/2014/main" id="{CDDDDA7B-729B-4DBF-BC18-B9CA40387BB5}"/>
              </a:ext>
            </a:extLst>
          </p:cNvPr>
          <p:cNvSpPr/>
          <p:nvPr/>
        </p:nvSpPr>
        <p:spPr>
          <a:xfrm>
            <a:off x="11327386" y="1523999"/>
            <a:ext cx="123154" cy="5334001"/>
          </a:xfrm>
          <a:prstGeom prst="rect">
            <a:avLst/>
          </a:prstGeom>
          <a:solidFill>
            <a:srgbClr val="CD8453"/>
          </a:solidFill>
          <a:ln>
            <a:noFill/>
          </a:ln>
          <a:effectLst>
            <a:outerShdw blurRad="50800" dist="38100" dir="18900000" algn="b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p:cNvSpPr/>
          <p:nvPr/>
        </p:nvSpPr>
        <p:spPr>
          <a:xfrm>
            <a:off x="0" y="6237233"/>
            <a:ext cx="12191999" cy="189111"/>
          </a:xfrm>
          <a:prstGeom prst="rect">
            <a:avLst/>
          </a:prstGeom>
          <a:solidFill>
            <a:srgbClr val="CD8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p:cNvSpPr/>
          <p:nvPr/>
        </p:nvSpPr>
        <p:spPr>
          <a:xfrm>
            <a:off x="1" y="6410263"/>
            <a:ext cx="12191999" cy="50150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ZoneTexte 7"/>
          <p:cNvSpPr txBox="1"/>
          <p:nvPr/>
        </p:nvSpPr>
        <p:spPr>
          <a:xfrm>
            <a:off x="856786" y="759125"/>
            <a:ext cx="3068230" cy="461665"/>
          </a:xfrm>
          <a:prstGeom prst="rect">
            <a:avLst/>
          </a:prstGeom>
          <a:noFill/>
        </p:spPr>
        <p:txBody>
          <a:bodyPr wrap="square" rtlCol="0">
            <a:spAutoFit/>
          </a:bodyPr>
          <a:lstStyle/>
          <a:p>
            <a:pPr marL="342900" indent="-342900">
              <a:buFont typeface="Wingdings" panose="05000000000000000000" pitchFamily="2" charset="2"/>
              <a:buChar char="ü"/>
            </a:pPr>
            <a:r>
              <a:rPr lang="fr-FR" sz="2400" dirty="0">
                <a:solidFill>
                  <a:schemeClr val="accent2">
                    <a:lumMod val="75000"/>
                  </a:schemeClr>
                </a:solidFill>
                <a:latin typeface="Arial Rounded MT Bold" panose="020F0704030504030204" pitchFamily="34" charset="0"/>
                <a:cs typeface="Arial" panose="020B0604020202020204" pitchFamily="34" charset="0"/>
              </a:rPr>
              <a:t>Partie STM32</a:t>
            </a:r>
          </a:p>
        </p:txBody>
      </p:sp>
      <p:pic>
        <p:nvPicPr>
          <p:cNvPr id="12" name="Picture 10" descr="Blue Pill - SEGGER Wiki">
            <a:extLst>
              <a:ext uri="{FF2B5EF4-FFF2-40B4-BE49-F238E27FC236}">
                <a16:creationId xmlns:a16="http://schemas.microsoft.com/office/drawing/2014/main" id="{61509369-B8D7-4036-9764-3A7F9AC30A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745" y="1632605"/>
            <a:ext cx="2122717" cy="66555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8" descr="5 pcs/lot MCP2551 module d&amp;#39;interface de bus de contrôleur de protocole de  boîte à grande vitesse | AliExpress">
            <a:extLst>
              <a:ext uri="{FF2B5EF4-FFF2-40B4-BE49-F238E27FC236}">
                <a16:creationId xmlns:a16="http://schemas.microsoft.com/office/drawing/2014/main" id="{3418E90F-3A0D-4B41-AC5F-8F47E59B07B3}"/>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1175" t="18682" r="11175" b="24642"/>
          <a:stretch/>
        </p:blipFill>
        <p:spPr bwMode="auto">
          <a:xfrm>
            <a:off x="4639397" y="1579135"/>
            <a:ext cx="1231476" cy="715459"/>
          </a:xfrm>
          <a:prstGeom prst="rect">
            <a:avLst/>
          </a:prstGeom>
          <a:noFill/>
          <a:extLst>
            <a:ext uri="{909E8E84-426E-40DD-AFC4-6F175D3DCCD1}">
              <a14:hiddenFill xmlns:a14="http://schemas.microsoft.com/office/drawing/2010/main">
                <a:solidFill>
                  <a:srgbClr val="FFFFFF"/>
                </a:solidFill>
              </a14:hiddenFill>
            </a:ext>
          </a:extLst>
        </p:spPr>
      </p:pic>
      <p:sp>
        <p:nvSpPr>
          <p:cNvPr id="20" name="Plus 19"/>
          <p:cNvSpPr/>
          <p:nvPr/>
        </p:nvSpPr>
        <p:spPr>
          <a:xfrm>
            <a:off x="4095435" y="1761026"/>
            <a:ext cx="476000" cy="492195"/>
          </a:xfrm>
          <a:prstGeom prst="mathPlu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TextBox 39">
            <a:extLst>
              <a:ext uri="{FF2B5EF4-FFF2-40B4-BE49-F238E27FC236}">
                <a16:creationId xmlns:a16="http://schemas.microsoft.com/office/drawing/2014/main" id="{3939A81F-A1A4-4324-9C85-E32C303E7F8B}"/>
              </a:ext>
            </a:extLst>
          </p:cNvPr>
          <p:cNvSpPr txBox="1"/>
          <p:nvPr/>
        </p:nvSpPr>
        <p:spPr>
          <a:xfrm>
            <a:off x="832083" y="2984509"/>
            <a:ext cx="7225376" cy="369332"/>
          </a:xfrm>
          <a:prstGeom prst="rect">
            <a:avLst/>
          </a:prstGeom>
          <a:noFill/>
        </p:spPr>
        <p:txBody>
          <a:bodyPr wrap="square" rtlCol="0">
            <a:spAutoFit/>
          </a:bodyPr>
          <a:lstStyle/>
          <a:p>
            <a:pPr marL="285750" indent="-285750">
              <a:buFont typeface="Wingdings" panose="05000000000000000000" pitchFamily="2" charset="2"/>
              <a:buChar char="ü"/>
            </a:pPr>
            <a:r>
              <a:rPr lang="fr-FR" dirty="0">
                <a:latin typeface="+mj-lt"/>
              </a:rPr>
              <a:t>Lecture de la température et la luminosité chaque 10 s.</a:t>
            </a:r>
            <a:endParaRPr lang="fr-FR" sz="2800" dirty="0">
              <a:latin typeface="+mj-lt"/>
            </a:endParaRPr>
          </a:p>
        </p:txBody>
      </p:sp>
      <p:sp>
        <p:nvSpPr>
          <p:cNvPr id="11" name="TextBox 39">
            <a:extLst>
              <a:ext uri="{FF2B5EF4-FFF2-40B4-BE49-F238E27FC236}">
                <a16:creationId xmlns:a16="http://schemas.microsoft.com/office/drawing/2014/main" id="{49A3176E-42D6-4E44-83F1-A370261D9B90}"/>
              </a:ext>
            </a:extLst>
          </p:cNvPr>
          <p:cNvSpPr txBox="1"/>
          <p:nvPr/>
        </p:nvSpPr>
        <p:spPr>
          <a:xfrm>
            <a:off x="837524" y="3300199"/>
            <a:ext cx="7225376" cy="369332"/>
          </a:xfrm>
          <a:prstGeom prst="rect">
            <a:avLst/>
          </a:prstGeom>
          <a:noFill/>
        </p:spPr>
        <p:txBody>
          <a:bodyPr wrap="square" rtlCol="0">
            <a:spAutoFit/>
          </a:bodyPr>
          <a:lstStyle/>
          <a:p>
            <a:pPr marL="285750" indent="-285750">
              <a:buFont typeface="Wingdings" panose="05000000000000000000" pitchFamily="2" charset="2"/>
              <a:buChar char="ü"/>
            </a:pPr>
            <a:r>
              <a:rPr lang="fr-FR" dirty="0">
                <a:latin typeface="+mj-lt"/>
              </a:rPr>
              <a:t>Envoie d’une trame pour chaque valeur.</a:t>
            </a:r>
            <a:endParaRPr lang="fr-FR" sz="2800" dirty="0">
              <a:latin typeface="+mj-lt"/>
            </a:endParaRPr>
          </a:p>
        </p:txBody>
      </p:sp>
      <p:sp>
        <p:nvSpPr>
          <p:cNvPr id="14" name="TextBox 39">
            <a:extLst>
              <a:ext uri="{FF2B5EF4-FFF2-40B4-BE49-F238E27FC236}">
                <a16:creationId xmlns:a16="http://schemas.microsoft.com/office/drawing/2014/main" id="{86A34C44-1C42-41B8-BD7A-89D736CBD89F}"/>
              </a:ext>
            </a:extLst>
          </p:cNvPr>
          <p:cNvSpPr txBox="1"/>
          <p:nvPr/>
        </p:nvSpPr>
        <p:spPr>
          <a:xfrm>
            <a:off x="837524" y="3903187"/>
            <a:ext cx="3684259" cy="400110"/>
          </a:xfrm>
          <a:prstGeom prst="rect">
            <a:avLst/>
          </a:prstGeom>
          <a:noFill/>
        </p:spPr>
        <p:txBody>
          <a:bodyPr wrap="square" rtlCol="0">
            <a:spAutoFit/>
          </a:bodyPr>
          <a:lstStyle/>
          <a:p>
            <a:r>
              <a:rPr lang="fr-FR" sz="2000" dirty="0">
                <a:latin typeface="+mj-lt"/>
              </a:rPr>
              <a:t>Trame Envoyée:</a:t>
            </a:r>
          </a:p>
        </p:txBody>
      </p:sp>
      <p:sp>
        <p:nvSpPr>
          <p:cNvPr id="15" name="TextBox 39">
            <a:extLst>
              <a:ext uri="{FF2B5EF4-FFF2-40B4-BE49-F238E27FC236}">
                <a16:creationId xmlns:a16="http://schemas.microsoft.com/office/drawing/2014/main" id="{D4A5A4E2-7F3D-4C83-B1B5-113AB3B35FE9}"/>
              </a:ext>
            </a:extLst>
          </p:cNvPr>
          <p:cNvSpPr txBox="1"/>
          <p:nvPr/>
        </p:nvSpPr>
        <p:spPr>
          <a:xfrm>
            <a:off x="854755" y="4361342"/>
            <a:ext cx="3265410" cy="923330"/>
          </a:xfrm>
          <a:prstGeom prst="rect">
            <a:avLst/>
          </a:prstGeom>
          <a:noFill/>
        </p:spPr>
        <p:txBody>
          <a:bodyPr wrap="square" rtlCol="0">
            <a:spAutoFit/>
          </a:bodyPr>
          <a:lstStyle/>
          <a:p>
            <a:pPr marL="285750" indent="-285750">
              <a:buFont typeface="Wingdings" panose="05000000000000000000" pitchFamily="2" charset="2"/>
              <a:buChar char="ü"/>
            </a:pPr>
            <a:r>
              <a:rPr lang="fr-FR" dirty="0">
                <a:latin typeface="+mj-lt"/>
              </a:rPr>
              <a:t>DLC = 3</a:t>
            </a:r>
          </a:p>
          <a:p>
            <a:pPr marL="285750" indent="-285750">
              <a:buFont typeface="Wingdings" panose="05000000000000000000" pitchFamily="2" charset="2"/>
              <a:buChar char="ü"/>
            </a:pPr>
            <a:r>
              <a:rPr lang="fr-FR" dirty="0">
                <a:latin typeface="+mj-lt"/>
              </a:rPr>
              <a:t>Byte 1 = ID de la mesure.</a:t>
            </a:r>
          </a:p>
          <a:p>
            <a:pPr marL="285750" indent="-285750">
              <a:buFont typeface="Wingdings" panose="05000000000000000000" pitchFamily="2" charset="2"/>
              <a:buChar char="ü"/>
            </a:pPr>
            <a:r>
              <a:rPr lang="fr-FR" dirty="0">
                <a:latin typeface="+mj-lt"/>
              </a:rPr>
              <a:t>Byte 2, 3 = Donnée acquise.</a:t>
            </a:r>
          </a:p>
        </p:txBody>
      </p:sp>
      <p:sp>
        <p:nvSpPr>
          <p:cNvPr id="16" name="TextBox 39">
            <a:extLst>
              <a:ext uri="{FF2B5EF4-FFF2-40B4-BE49-F238E27FC236}">
                <a16:creationId xmlns:a16="http://schemas.microsoft.com/office/drawing/2014/main" id="{4CC9D16B-7461-4E73-BAE0-BE98235C6367}"/>
              </a:ext>
            </a:extLst>
          </p:cNvPr>
          <p:cNvSpPr txBox="1"/>
          <p:nvPr/>
        </p:nvSpPr>
        <p:spPr>
          <a:xfrm>
            <a:off x="3869488" y="3903187"/>
            <a:ext cx="3684259" cy="400110"/>
          </a:xfrm>
          <a:prstGeom prst="rect">
            <a:avLst/>
          </a:prstGeom>
          <a:noFill/>
        </p:spPr>
        <p:txBody>
          <a:bodyPr wrap="square" rtlCol="0">
            <a:spAutoFit/>
          </a:bodyPr>
          <a:lstStyle/>
          <a:p>
            <a:r>
              <a:rPr lang="fr-FR" sz="2000" dirty="0">
                <a:latin typeface="+mj-lt"/>
              </a:rPr>
              <a:t>Trame Détectée:</a:t>
            </a:r>
          </a:p>
        </p:txBody>
      </p:sp>
      <p:sp>
        <p:nvSpPr>
          <p:cNvPr id="17" name="TextBox 39">
            <a:extLst>
              <a:ext uri="{FF2B5EF4-FFF2-40B4-BE49-F238E27FC236}">
                <a16:creationId xmlns:a16="http://schemas.microsoft.com/office/drawing/2014/main" id="{C7C1481C-1E0A-4944-828A-0B655FB8F0AE}"/>
              </a:ext>
            </a:extLst>
          </p:cNvPr>
          <p:cNvSpPr txBox="1"/>
          <p:nvPr/>
        </p:nvSpPr>
        <p:spPr>
          <a:xfrm>
            <a:off x="3925016" y="4361342"/>
            <a:ext cx="3265410" cy="923330"/>
          </a:xfrm>
          <a:prstGeom prst="rect">
            <a:avLst/>
          </a:prstGeom>
          <a:noFill/>
        </p:spPr>
        <p:txBody>
          <a:bodyPr wrap="square" rtlCol="0">
            <a:spAutoFit/>
          </a:bodyPr>
          <a:lstStyle/>
          <a:p>
            <a:pPr marL="285750" indent="-285750">
              <a:buFont typeface="Wingdings" panose="05000000000000000000" pitchFamily="2" charset="2"/>
              <a:buChar char="ü"/>
            </a:pPr>
            <a:r>
              <a:rPr lang="fr-FR" dirty="0">
                <a:latin typeface="+mj-lt"/>
              </a:rPr>
              <a:t>DLC = 2</a:t>
            </a:r>
          </a:p>
          <a:p>
            <a:pPr marL="285750" indent="-285750">
              <a:buFont typeface="Wingdings" panose="05000000000000000000" pitchFamily="2" charset="2"/>
              <a:buChar char="ü"/>
            </a:pPr>
            <a:r>
              <a:rPr lang="fr-FR" dirty="0">
                <a:latin typeface="+mj-lt"/>
              </a:rPr>
              <a:t>Byte 1 = ID de la mesure.</a:t>
            </a:r>
          </a:p>
          <a:p>
            <a:pPr marL="285750" indent="-285750">
              <a:buFont typeface="Wingdings" panose="05000000000000000000" pitchFamily="2" charset="2"/>
              <a:buChar char="ü"/>
            </a:pPr>
            <a:r>
              <a:rPr lang="fr-FR" dirty="0">
                <a:latin typeface="+mj-lt"/>
              </a:rPr>
              <a:t>Byte 2 = Etat de la LED.</a:t>
            </a:r>
          </a:p>
        </p:txBody>
      </p:sp>
      <p:sp>
        <p:nvSpPr>
          <p:cNvPr id="18" name="TextBox 39">
            <a:extLst>
              <a:ext uri="{FF2B5EF4-FFF2-40B4-BE49-F238E27FC236}">
                <a16:creationId xmlns:a16="http://schemas.microsoft.com/office/drawing/2014/main" id="{0459914F-4D8F-4CEF-AC0B-0D9D26239236}"/>
              </a:ext>
            </a:extLst>
          </p:cNvPr>
          <p:cNvSpPr txBox="1"/>
          <p:nvPr/>
        </p:nvSpPr>
        <p:spPr>
          <a:xfrm>
            <a:off x="749481" y="5332059"/>
            <a:ext cx="3265410" cy="646331"/>
          </a:xfrm>
          <a:prstGeom prst="rect">
            <a:avLst/>
          </a:prstGeom>
          <a:noFill/>
        </p:spPr>
        <p:txBody>
          <a:bodyPr wrap="square" rtlCol="0">
            <a:spAutoFit/>
          </a:bodyPr>
          <a:lstStyle/>
          <a:p>
            <a:pPr algn="ctr"/>
            <a:r>
              <a:rPr lang="fr-FR" dirty="0">
                <a:solidFill>
                  <a:srgbClr val="C00000"/>
                </a:solidFill>
                <a:latin typeface="+mj-lt"/>
              </a:rPr>
              <a:t>0x11 comme Temp ID</a:t>
            </a:r>
          </a:p>
          <a:p>
            <a:pPr algn="ctr"/>
            <a:r>
              <a:rPr lang="fr-FR" dirty="0">
                <a:solidFill>
                  <a:srgbClr val="C00000"/>
                </a:solidFill>
                <a:latin typeface="+mj-lt"/>
              </a:rPr>
              <a:t>0x22 comme Lux ID</a:t>
            </a:r>
          </a:p>
        </p:txBody>
      </p:sp>
      <p:sp>
        <p:nvSpPr>
          <p:cNvPr id="19" name="TextBox 39">
            <a:extLst>
              <a:ext uri="{FF2B5EF4-FFF2-40B4-BE49-F238E27FC236}">
                <a16:creationId xmlns:a16="http://schemas.microsoft.com/office/drawing/2014/main" id="{91A49179-8F5F-4C98-9947-220D4D8A8909}"/>
              </a:ext>
            </a:extLst>
          </p:cNvPr>
          <p:cNvSpPr txBox="1"/>
          <p:nvPr/>
        </p:nvSpPr>
        <p:spPr>
          <a:xfrm>
            <a:off x="3721574" y="5332059"/>
            <a:ext cx="3265410" cy="369332"/>
          </a:xfrm>
          <a:prstGeom prst="rect">
            <a:avLst/>
          </a:prstGeom>
          <a:noFill/>
        </p:spPr>
        <p:txBody>
          <a:bodyPr wrap="square" rtlCol="0">
            <a:spAutoFit/>
          </a:bodyPr>
          <a:lstStyle/>
          <a:p>
            <a:pPr algn="ctr"/>
            <a:r>
              <a:rPr lang="fr-FR" dirty="0">
                <a:solidFill>
                  <a:srgbClr val="C00000"/>
                </a:solidFill>
                <a:latin typeface="+mj-lt"/>
              </a:rPr>
              <a:t>0x33 comme LED ID</a:t>
            </a:r>
          </a:p>
        </p:txBody>
      </p:sp>
      <p:sp>
        <p:nvSpPr>
          <p:cNvPr id="22" name="TextBox 39">
            <a:extLst>
              <a:ext uri="{FF2B5EF4-FFF2-40B4-BE49-F238E27FC236}">
                <a16:creationId xmlns:a16="http://schemas.microsoft.com/office/drawing/2014/main" id="{6314BBC9-08F8-4F27-A195-10674733A04A}"/>
              </a:ext>
            </a:extLst>
          </p:cNvPr>
          <p:cNvSpPr txBox="1"/>
          <p:nvPr/>
        </p:nvSpPr>
        <p:spPr>
          <a:xfrm>
            <a:off x="1924597" y="2355815"/>
            <a:ext cx="3265410" cy="369332"/>
          </a:xfrm>
          <a:prstGeom prst="rect">
            <a:avLst/>
          </a:prstGeom>
          <a:noFill/>
        </p:spPr>
        <p:txBody>
          <a:bodyPr wrap="square" rtlCol="0">
            <a:spAutoFit/>
          </a:bodyPr>
          <a:lstStyle/>
          <a:p>
            <a:r>
              <a:rPr lang="fr-FR" dirty="0">
                <a:latin typeface="+mj-lt"/>
              </a:rPr>
              <a:t>CAN ID = 0x107</a:t>
            </a:r>
          </a:p>
        </p:txBody>
      </p:sp>
      <p:pic>
        <p:nvPicPr>
          <p:cNvPr id="3" name="Picture 2">
            <a:extLst>
              <a:ext uri="{FF2B5EF4-FFF2-40B4-BE49-F238E27FC236}">
                <a16:creationId xmlns:a16="http://schemas.microsoft.com/office/drawing/2014/main" id="{9A35CDE9-53AE-4A10-8684-D1B94B433530}"/>
              </a:ext>
            </a:extLst>
          </p:cNvPr>
          <p:cNvPicPr>
            <a:picLocks noChangeAspect="1"/>
          </p:cNvPicPr>
          <p:nvPr/>
        </p:nvPicPr>
        <p:blipFill>
          <a:blip r:embed="rId5"/>
          <a:stretch>
            <a:fillRect/>
          </a:stretch>
        </p:blipFill>
        <p:spPr>
          <a:xfrm>
            <a:off x="6681775" y="1220790"/>
            <a:ext cx="4258269" cy="3219899"/>
          </a:xfrm>
          <a:prstGeom prst="rect">
            <a:avLst/>
          </a:prstGeom>
        </p:spPr>
      </p:pic>
      <p:pic>
        <p:nvPicPr>
          <p:cNvPr id="10" name="Picture 9">
            <a:extLst>
              <a:ext uri="{FF2B5EF4-FFF2-40B4-BE49-F238E27FC236}">
                <a16:creationId xmlns:a16="http://schemas.microsoft.com/office/drawing/2014/main" id="{DA90F3AF-378F-403E-80BD-F36C53493AB5}"/>
              </a:ext>
            </a:extLst>
          </p:cNvPr>
          <p:cNvPicPr>
            <a:picLocks noChangeAspect="1"/>
          </p:cNvPicPr>
          <p:nvPr/>
        </p:nvPicPr>
        <p:blipFill>
          <a:blip r:embed="rId6"/>
          <a:stretch>
            <a:fillRect/>
          </a:stretch>
        </p:blipFill>
        <p:spPr>
          <a:xfrm>
            <a:off x="6680264" y="4675874"/>
            <a:ext cx="4363059" cy="1333686"/>
          </a:xfrm>
          <a:prstGeom prst="rect">
            <a:avLst/>
          </a:prstGeom>
        </p:spPr>
      </p:pic>
    </p:spTree>
    <p:extLst>
      <p:ext uri="{BB962C8B-B14F-4D97-AF65-F5344CB8AC3E}">
        <p14:creationId xmlns:p14="http://schemas.microsoft.com/office/powerpoint/2010/main" val="1341015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FB1B87-78B5-468B-B325-A2C0ACBB56A6}"/>
              </a:ext>
            </a:extLst>
          </p:cNvPr>
          <p:cNvSpPr/>
          <p:nvPr/>
        </p:nvSpPr>
        <p:spPr>
          <a:xfrm>
            <a:off x="485861" y="0"/>
            <a:ext cx="123154" cy="5334001"/>
          </a:xfrm>
          <a:prstGeom prst="rect">
            <a:avLst/>
          </a:prstGeom>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a:extLst>
              <a:ext uri="{FF2B5EF4-FFF2-40B4-BE49-F238E27FC236}">
                <a16:creationId xmlns:a16="http://schemas.microsoft.com/office/drawing/2014/main" id="{CDDDDA7B-729B-4DBF-BC18-B9CA40387BB5}"/>
              </a:ext>
            </a:extLst>
          </p:cNvPr>
          <p:cNvSpPr/>
          <p:nvPr/>
        </p:nvSpPr>
        <p:spPr>
          <a:xfrm>
            <a:off x="11327386" y="1523999"/>
            <a:ext cx="123154" cy="5334001"/>
          </a:xfrm>
          <a:prstGeom prst="rect">
            <a:avLst/>
          </a:prstGeom>
          <a:solidFill>
            <a:srgbClr val="CD8453"/>
          </a:solidFill>
          <a:ln>
            <a:noFill/>
          </a:ln>
          <a:effectLst>
            <a:outerShdw blurRad="50800" dist="38100" dir="18900000" algn="b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p:cNvSpPr/>
          <p:nvPr/>
        </p:nvSpPr>
        <p:spPr>
          <a:xfrm>
            <a:off x="0" y="6237233"/>
            <a:ext cx="12191999" cy="189111"/>
          </a:xfrm>
          <a:prstGeom prst="rect">
            <a:avLst/>
          </a:prstGeom>
          <a:solidFill>
            <a:srgbClr val="CD8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p:cNvSpPr/>
          <p:nvPr/>
        </p:nvSpPr>
        <p:spPr>
          <a:xfrm>
            <a:off x="1" y="6410263"/>
            <a:ext cx="12191999" cy="50150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ZoneTexte 7"/>
          <p:cNvSpPr txBox="1"/>
          <p:nvPr/>
        </p:nvSpPr>
        <p:spPr>
          <a:xfrm>
            <a:off x="856786" y="759125"/>
            <a:ext cx="3068230" cy="461665"/>
          </a:xfrm>
          <a:prstGeom prst="rect">
            <a:avLst/>
          </a:prstGeom>
          <a:noFill/>
        </p:spPr>
        <p:txBody>
          <a:bodyPr wrap="square" rtlCol="0">
            <a:spAutoFit/>
          </a:bodyPr>
          <a:lstStyle/>
          <a:p>
            <a:pPr marL="342900" indent="-342900">
              <a:buFont typeface="Wingdings" panose="05000000000000000000" pitchFamily="2" charset="2"/>
              <a:buChar char="ü"/>
            </a:pPr>
            <a:r>
              <a:rPr lang="fr-FR" sz="2400" dirty="0">
                <a:solidFill>
                  <a:schemeClr val="accent2">
                    <a:lumMod val="75000"/>
                  </a:schemeClr>
                </a:solidFill>
                <a:latin typeface="Arial Rounded MT Bold" panose="020F0704030504030204" pitchFamily="34" charset="0"/>
                <a:cs typeface="Arial" panose="020B0604020202020204" pitchFamily="34" charset="0"/>
              </a:rPr>
              <a:t>HW-184</a:t>
            </a:r>
          </a:p>
        </p:txBody>
      </p:sp>
      <p:sp>
        <p:nvSpPr>
          <p:cNvPr id="14" name="TextBox 39">
            <a:extLst>
              <a:ext uri="{FF2B5EF4-FFF2-40B4-BE49-F238E27FC236}">
                <a16:creationId xmlns:a16="http://schemas.microsoft.com/office/drawing/2014/main" id="{86A34C44-1C42-41B8-BD7A-89D736CBD89F}"/>
              </a:ext>
            </a:extLst>
          </p:cNvPr>
          <p:cNvSpPr txBox="1"/>
          <p:nvPr/>
        </p:nvSpPr>
        <p:spPr>
          <a:xfrm>
            <a:off x="2804005" y="2703014"/>
            <a:ext cx="1480072" cy="400110"/>
          </a:xfrm>
          <a:prstGeom prst="rect">
            <a:avLst/>
          </a:prstGeom>
          <a:noFill/>
        </p:spPr>
        <p:txBody>
          <a:bodyPr wrap="square" rtlCol="0">
            <a:spAutoFit/>
          </a:bodyPr>
          <a:lstStyle/>
          <a:p>
            <a:pPr algn="ctr"/>
            <a:r>
              <a:rPr lang="fr-FR" sz="2000" dirty="0">
                <a:latin typeface="+mj-lt"/>
              </a:rPr>
              <a:t>MCP2515</a:t>
            </a:r>
          </a:p>
        </p:txBody>
      </p:sp>
      <p:pic>
        <p:nvPicPr>
          <p:cNvPr id="1026" name="Picture 2" descr="CentIoT - MCP2515 CAN Bus SPI Module TJA1050 Receiver for Arduino, Model  Name/Number: AR013-MCP2515-CAN, Rs 198 /piece | ID: 21917446233">
            <a:extLst>
              <a:ext uri="{FF2B5EF4-FFF2-40B4-BE49-F238E27FC236}">
                <a16:creationId xmlns:a16="http://schemas.microsoft.com/office/drawing/2014/main" id="{BADD3E66-C32F-44F0-950F-9F11E8191F4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29" t="15914" r="14129" b="15914"/>
          <a:stretch/>
        </p:blipFill>
        <p:spPr bwMode="auto">
          <a:xfrm>
            <a:off x="8493493" y="622506"/>
            <a:ext cx="2151572" cy="20444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CP2515-I/ST Microchip Technology | Mouser France">
            <a:extLst>
              <a:ext uri="{FF2B5EF4-FFF2-40B4-BE49-F238E27FC236}">
                <a16:creationId xmlns:a16="http://schemas.microsoft.com/office/drawing/2014/main" id="{AA5D9510-F601-4131-BEDB-ABB1F4FC4F0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2136" y="1448798"/>
            <a:ext cx="1239442" cy="12101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CP2551-I/SN Microchip, CAN Bus, CAN, 1 | Farnell FR">
            <a:extLst>
              <a:ext uri="{FF2B5EF4-FFF2-40B4-BE49-F238E27FC236}">
                <a16:creationId xmlns:a16="http://schemas.microsoft.com/office/drawing/2014/main" id="{F6F9425F-1010-4A35-882E-3A171D3728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6650" y="1534287"/>
            <a:ext cx="1480072" cy="127044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39">
            <a:extLst>
              <a:ext uri="{FF2B5EF4-FFF2-40B4-BE49-F238E27FC236}">
                <a16:creationId xmlns:a16="http://schemas.microsoft.com/office/drawing/2014/main" id="{50B8987B-108F-4D90-9707-C8F6BD336E38}"/>
              </a:ext>
            </a:extLst>
          </p:cNvPr>
          <p:cNvSpPr txBox="1"/>
          <p:nvPr/>
        </p:nvSpPr>
        <p:spPr>
          <a:xfrm>
            <a:off x="5282200" y="2667000"/>
            <a:ext cx="2528972" cy="400110"/>
          </a:xfrm>
          <a:prstGeom prst="rect">
            <a:avLst/>
          </a:prstGeom>
          <a:noFill/>
        </p:spPr>
        <p:txBody>
          <a:bodyPr wrap="square" rtlCol="0">
            <a:spAutoFit/>
          </a:bodyPr>
          <a:lstStyle/>
          <a:p>
            <a:pPr algn="ctr"/>
            <a:r>
              <a:rPr lang="fr-FR" sz="2000" dirty="0">
                <a:latin typeface="+mj-lt"/>
              </a:rPr>
              <a:t>MCP25501/TJA1050</a:t>
            </a:r>
          </a:p>
        </p:txBody>
      </p:sp>
      <p:pic>
        <p:nvPicPr>
          <p:cNvPr id="1032" name="Picture 8">
            <a:extLst>
              <a:ext uri="{FF2B5EF4-FFF2-40B4-BE49-F238E27FC236}">
                <a16:creationId xmlns:a16="http://schemas.microsoft.com/office/drawing/2014/main" id="{B84D2786-FC2A-4C8F-955F-DC0C555002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6935" y="3203956"/>
            <a:ext cx="9098130" cy="2770902"/>
          </a:xfrm>
          <a:prstGeom prst="rect">
            <a:avLst/>
          </a:prstGeom>
          <a:noFill/>
          <a:extLst>
            <a:ext uri="{909E8E84-426E-40DD-AFC4-6F175D3DCCD1}">
              <a14:hiddenFill xmlns:a14="http://schemas.microsoft.com/office/drawing/2010/main">
                <a:solidFill>
                  <a:srgbClr val="FFFFFF"/>
                </a:solidFill>
              </a14:hiddenFill>
            </a:ext>
          </a:extLst>
        </p:spPr>
      </p:pic>
      <p:sp>
        <p:nvSpPr>
          <p:cNvPr id="2" name="Cross 1">
            <a:extLst>
              <a:ext uri="{FF2B5EF4-FFF2-40B4-BE49-F238E27FC236}">
                <a16:creationId xmlns:a16="http://schemas.microsoft.com/office/drawing/2014/main" id="{9855EC5B-1AD8-40C7-BDCD-B9DA0CBC687F}"/>
              </a:ext>
            </a:extLst>
          </p:cNvPr>
          <p:cNvSpPr/>
          <p:nvPr/>
        </p:nvSpPr>
        <p:spPr>
          <a:xfrm rot="2778478">
            <a:off x="5932713" y="3408426"/>
            <a:ext cx="287111" cy="278967"/>
          </a:xfrm>
          <a:prstGeom prst="plus">
            <a:avLst>
              <a:gd name="adj" fmla="val 45487"/>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1015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FB1B87-78B5-468B-B325-A2C0ACBB56A6}"/>
              </a:ext>
            </a:extLst>
          </p:cNvPr>
          <p:cNvSpPr/>
          <p:nvPr/>
        </p:nvSpPr>
        <p:spPr>
          <a:xfrm>
            <a:off x="485861" y="0"/>
            <a:ext cx="123154" cy="5334001"/>
          </a:xfrm>
          <a:prstGeom prst="rect">
            <a:avLst/>
          </a:prstGeom>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a:extLst>
              <a:ext uri="{FF2B5EF4-FFF2-40B4-BE49-F238E27FC236}">
                <a16:creationId xmlns:a16="http://schemas.microsoft.com/office/drawing/2014/main" id="{CDDDDA7B-729B-4DBF-BC18-B9CA40387BB5}"/>
              </a:ext>
            </a:extLst>
          </p:cNvPr>
          <p:cNvSpPr/>
          <p:nvPr/>
        </p:nvSpPr>
        <p:spPr>
          <a:xfrm>
            <a:off x="11327386" y="1523999"/>
            <a:ext cx="123154" cy="5334001"/>
          </a:xfrm>
          <a:prstGeom prst="rect">
            <a:avLst/>
          </a:prstGeom>
          <a:solidFill>
            <a:srgbClr val="CD8453"/>
          </a:solidFill>
          <a:ln>
            <a:noFill/>
          </a:ln>
          <a:effectLst>
            <a:outerShdw blurRad="50800" dist="38100" dir="18900000" algn="b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p:cNvSpPr/>
          <p:nvPr/>
        </p:nvSpPr>
        <p:spPr>
          <a:xfrm>
            <a:off x="0" y="6237233"/>
            <a:ext cx="12191999" cy="189111"/>
          </a:xfrm>
          <a:prstGeom prst="rect">
            <a:avLst/>
          </a:prstGeom>
          <a:solidFill>
            <a:srgbClr val="CD8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p:cNvSpPr/>
          <p:nvPr/>
        </p:nvSpPr>
        <p:spPr>
          <a:xfrm>
            <a:off x="1" y="6410263"/>
            <a:ext cx="12191999" cy="50150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ZoneTexte 7"/>
          <p:cNvSpPr txBox="1"/>
          <p:nvPr/>
        </p:nvSpPr>
        <p:spPr>
          <a:xfrm>
            <a:off x="856786" y="759125"/>
            <a:ext cx="5067764" cy="461665"/>
          </a:xfrm>
          <a:prstGeom prst="rect">
            <a:avLst/>
          </a:prstGeom>
          <a:noFill/>
        </p:spPr>
        <p:txBody>
          <a:bodyPr wrap="square" rtlCol="0">
            <a:spAutoFit/>
          </a:bodyPr>
          <a:lstStyle/>
          <a:p>
            <a:pPr marL="342900" indent="-342900">
              <a:buFont typeface="Wingdings" panose="05000000000000000000" pitchFamily="2" charset="2"/>
              <a:buChar char="ü"/>
            </a:pPr>
            <a:r>
              <a:rPr lang="fr-FR" sz="2400" dirty="0">
                <a:solidFill>
                  <a:schemeClr val="accent2">
                    <a:lumMod val="75000"/>
                  </a:schemeClr>
                </a:solidFill>
                <a:latin typeface="Arial Rounded MT Bold" panose="020F0704030504030204" pitchFamily="34" charset="0"/>
                <a:cs typeface="Arial" panose="020B0604020202020204" pitchFamily="34" charset="0"/>
              </a:rPr>
              <a:t>Raspberry Pi Software Config </a:t>
            </a:r>
          </a:p>
        </p:txBody>
      </p:sp>
      <p:pic>
        <p:nvPicPr>
          <p:cNvPr id="9" name="Picture 8">
            <a:extLst>
              <a:ext uri="{FF2B5EF4-FFF2-40B4-BE49-F238E27FC236}">
                <a16:creationId xmlns:a16="http://schemas.microsoft.com/office/drawing/2014/main" id="{4AD36C2E-18E4-41C5-A9B9-8744C5F65622}"/>
              </a:ext>
            </a:extLst>
          </p:cNvPr>
          <p:cNvPicPr>
            <a:picLocks noChangeAspect="1"/>
          </p:cNvPicPr>
          <p:nvPr/>
        </p:nvPicPr>
        <p:blipFill>
          <a:blip r:embed="rId3"/>
          <a:stretch>
            <a:fillRect/>
          </a:stretch>
        </p:blipFill>
        <p:spPr>
          <a:xfrm>
            <a:off x="3200399" y="2329108"/>
            <a:ext cx="5791200" cy="1152878"/>
          </a:xfrm>
          <a:prstGeom prst="rect">
            <a:avLst/>
          </a:prstGeom>
        </p:spPr>
      </p:pic>
      <p:pic>
        <p:nvPicPr>
          <p:cNvPr id="11" name="Picture 10">
            <a:extLst>
              <a:ext uri="{FF2B5EF4-FFF2-40B4-BE49-F238E27FC236}">
                <a16:creationId xmlns:a16="http://schemas.microsoft.com/office/drawing/2014/main" id="{6E3C3CA4-9485-4D6F-8B28-45EC8341C2E2}"/>
              </a:ext>
            </a:extLst>
          </p:cNvPr>
          <p:cNvPicPr>
            <a:picLocks noChangeAspect="1"/>
          </p:cNvPicPr>
          <p:nvPr/>
        </p:nvPicPr>
        <p:blipFill>
          <a:blip r:embed="rId4"/>
          <a:stretch>
            <a:fillRect/>
          </a:stretch>
        </p:blipFill>
        <p:spPr>
          <a:xfrm>
            <a:off x="4305050" y="4385861"/>
            <a:ext cx="3581900" cy="743054"/>
          </a:xfrm>
          <a:prstGeom prst="rect">
            <a:avLst/>
          </a:prstGeom>
        </p:spPr>
      </p:pic>
      <p:sp>
        <p:nvSpPr>
          <p:cNvPr id="18" name="TextBox 39">
            <a:extLst>
              <a:ext uri="{FF2B5EF4-FFF2-40B4-BE49-F238E27FC236}">
                <a16:creationId xmlns:a16="http://schemas.microsoft.com/office/drawing/2014/main" id="{776CDB23-840C-48A3-B680-0EB426EC7245}"/>
              </a:ext>
            </a:extLst>
          </p:cNvPr>
          <p:cNvSpPr txBox="1"/>
          <p:nvPr/>
        </p:nvSpPr>
        <p:spPr>
          <a:xfrm>
            <a:off x="1464729" y="1523999"/>
            <a:ext cx="7526869" cy="400110"/>
          </a:xfrm>
          <a:prstGeom prst="rect">
            <a:avLst/>
          </a:prstGeom>
          <a:noFill/>
        </p:spPr>
        <p:txBody>
          <a:bodyPr wrap="square" rtlCol="0">
            <a:spAutoFit/>
          </a:bodyPr>
          <a:lstStyle/>
          <a:p>
            <a:r>
              <a:rPr lang="fr-FR" sz="2000" dirty="0">
                <a:latin typeface="+mj-lt"/>
              </a:rPr>
              <a:t>Ajout du MCP2515 dans la </a:t>
            </a:r>
            <a:r>
              <a:rPr lang="fr-FR" sz="2000" dirty="0" err="1">
                <a:latin typeface="+mj-lt"/>
              </a:rPr>
              <a:t>Device</a:t>
            </a:r>
            <a:r>
              <a:rPr lang="fr-FR" sz="2000" dirty="0">
                <a:latin typeface="+mj-lt"/>
              </a:rPr>
              <a:t> </a:t>
            </a:r>
            <a:r>
              <a:rPr lang="fr-FR" sz="2000" dirty="0" err="1">
                <a:latin typeface="+mj-lt"/>
              </a:rPr>
              <a:t>Tree</a:t>
            </a:r>
            <a:r>
              <a:rPr lang="fr-FR" sz="2000" dirty="0">
                <a:latin typeface="+mj-lt"/>
              </a:rPr>
              <a:t> du Raspberry Pi. </a:t>
            </a:r>
          </a:p>
        </p:txBody>
      </p:sp>
      <p:sp>
        <p:nvSpPr>
          <p:cNvPr id="19" name="TextBox 39">
            <a:extLst>
              <a:ext uri="{FF2B5EF4-FFF2-40B4-BE49-F238E27FC236}">
                <a16:creationId xmlns:a16="http://schemas.microsoft.com/office/drawing/2014/main" id="{33AE7D9B-0EC3-406A-ABE2-D7E961B4F1C8}"/>
              </a:ext>
            </a:extLst>
          </p:cNvPr>
          <p:cNvSpPr txBox="1"/>
          <p:nvPr/>
        </p:nvSpPr>
        <p:spPr>
          <a:xfrm>
            <a:off x="1464729" y="3754150"/>
            <a:ext cx="7526869" cy="400110"/>
          </a:xfrm>
          <a:prstGeom prst="rect">
            <a:avLst/>
          </a:prstGeom>
          <a:noFill/>
        </p:spPr>
        <p:txBody>
          <a:bodyPr wrap="square" rtlCol="0">
            <a:spAutoFit/>
          </a:bodyPr>
          <a:lstStyle/>
          <a:p>
            <a:r>
              <a:rPr lang="fr-FR" sz="2000" dirty="0">
                <a:latin typeface="+mj-lt"/>
              </a:rPr>
              <a:t>Installation des outils CAN</a:t>
            </a:r>
          </a:p>
        </p:txBody>
      </p:sp>
    </p:spTree>
    <p:extLst>
      <p:ext uri="{BB962C8B-B14F-4D97-AF65-F5344CB8AC3E}">
        <p14:creationId xmlns:p14="http://schemas.microsoft.com/office/powerpoint/2010/main" val="2144167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FB1B87-78B5-468B-B325-A2C0ACBB56A6}"/>
              </a:ext>
            </a:extLst>
          </p:cNvPr>
          <p:cNvSpPr/>
          <p:nvPr/>
        </p:nvSpPr>
        <p:spPr>
          <a:xfrm>
            <a:off x="485861" y="0"/>
            <a:ext cx="123154" cy="5334001"/>
          </a:xfrm>
          <a:prstGeom prst="rect">
            <a:avLst/>
          </a:prstGeom>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a:extLst>
              <a:ext uri="{FF2B5EF4-FFF2-40B4-BE49-F238E27FC236}">
                <a16:creationId xmlns:a16="http://schemas.microsoft.com/office/drawing/2014/main" id="{CDDDDA7B-729B-4DBF-BC18-B9CA40387BB5}"/>
              </a:ext>
            </a:extLst>
          </p:cNvPr>
          <p:cNvSpPr/>
          <p:nvPr/>
        </p:nvSpPr>
        <p:spPr>
          <a:xfrm>
            <a:off x="11327386" y="1523999"/>
            <a:ext cx="123154" cy="5334001"/>
          </a:xfrm>
          <a:prstGeom prst="rect">
            <a:avLst/>
          </a:prstGeom>
          <a:solidFill>
            <a:srgbClr val="CD8453"/>
          </a:solidFill>
          <a:ln>
            <a:noFill/>
          </a:ln>
          <a:effectLst>
            <a:outerShdw blurRad="50800" dist="38100" dir="18900000" algn="b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p:cNvSpPr/>
          <p:nvPr/>
        </p:nvSpPr>
        <p:spPr>
          <a:xfrm>
            <a:off x="0" y="6237233"/>
            <a:ext cx="12191999" cy="189111"/>
          </a:xfrm>
          <a:prstGeom prst="rect">
            <a:avLst/>
          </a:prstGeom>
          <a:solidFill>
            <a:srgbClr val="CD84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p:cNvSpPr/>
          <p:nvPr/>
        </p:nvSpPr>
        <p:spPr>
          <a:xfrm>
            <a:off x="1" y="6410263"/>
            <a:ext cx="12191999" cy="50150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ZoneTexte 7"/>
          <p:cNvSpPr txBox="1"/>
          <p:nvPr/>
        </p:nvSpPr>
        <p:spPr>
          <a:xfrm>
            <a:off x="856786" y="759125"/>
            <a:ext cx="7030164" cy="461665"/>
          </a:xfrm>
          <a:prstGeom prst="rect">
            <a:avLst/>
          </a:prstGeom>
          <a:noFill/>
        </p:spPr>
        <p:txBody>
          <a:bodyPr wrap="square" rtlCol="0">
            <a:spAutoFit/>
          </a:bodyPr>
          <a:lstStyle/>
          <a:p>
            <a:pPr marL="342900" indent="-342900">
              <a:buFont typeface="Wingdings" panose="05000000000000000000" pitchFamily="2" charset="2"/>
              <a:buChar char="ü"/>
            </a:pPr>
            <a:r>
              <a:rPr lang="fr-FR" sz="2400" dirty="0">
                <a:solidFill>
                  <a:schemeClr val="accent2">
                    <a:lumMod val="75000"/>
                  </a:schemeClr>
                </a:solidFill>
                <a:latin typeface="Arial Rounded MT Bold" panose="020F0704030504030204" pitchFamily="34" charset="0"/>
                <a:cs typeface="Arial" panose="020B0604020202020204" pitchFamily="34" charset="0"/>
              </a:rPr>
              <a:t>Raspberry Pi Software Config : Code </a:t>
            </a:r>
          </a:p>
        </p:txBody>
      </p:sp>
      <p:sp>
        <p:nvSpPr>
          <p:cNvPr id="12" name="TextBox 39">
            <a:extLst>
              <a:ext uri="{FF2B5EF4-FFF2-40B4-BE49-F238E27FC236}">
                <a16:creationId xmlns:a16="http://schemas.microsoft.com/office/drawing/2014/main" id="{915A33AF-D1D6-4AA8-BC4C-28B0814E52B8}"/>
              </a:ext>
            </a:extLst>
          </p:cNvPr>
          <p:cNvSpPr txBox="1"/>
          <p:nvPr/>
        </p:nvSpPr>
        <p:spPr>
          <a:xfrm>
            <a:off x="1464729" y="1613276"/>
            <a:ext cx="7526869" cy="400110"/>
          </a:xfrm>
          <a:prstGeom prst="rect">
            <a:avLst/>
          </a:prstGeom>
          <a:noFill/>
        </p:spPr>
        <p:txBody>
          <a:bodyPr wrap="square" rtlCol="0">
            <a:spAutoFit/>
          </a:bodyPr>
          <a:lstStyle/>
          <a:p>
            <a:r>
              <a:rPr lang="en-US" sz="2000" dirty="0">
                <a:latin typeface="+mj-lt"/>
              </a:rPr>
              <a:t>A</a:t>
            </a:r>
            <a:r>
              <a:rPr lang="fr-FR" sz="2000" dirty="0">
                <a:latin typeface="+mj-lt"/>
              </a:rPr>
              <a:t>ctivation du Broker et de l’interface CAN.</a:t>
            </a:r>
          </a:p>
        </p:txBody>
      </p:sp>
      <p:pic>
        <p:nvPicPr>
          <p:cNvPr id="3" name="Picture 2">
            <a:extLst>
              <a:ext uri="{FF2B5EF4-FFF2-40B4-BE49-F238E27FC236}">
                <a16:creationId xmlns:a16="http://schemas.microsoft.com/office/drawing/2014/main" id="{2C972E28-61CE-419D-9AE2-6499D343DE73}"/>
              </a:ext>
            </a:extLst>
          </p:cNvPr>
          <p:cNvPicPr>
            <a:picLocks noChangeAspect="1"/>
          </p:cNvPicPr>
          <p:nvPr/>
        </p:nvPicPr>
        <p:blipFill>
          <a:blip r:embed="rId3"/>
          <a:stretch>
            <a:fillRect/>
          </a:stretch>
        </p:blipFill>
        <p:spPr>
          <a:xfrm>
            <a:off x="2605907" y="2590800"/>
            <a:ext cx="6980186" cy="1676400"/>
          </a:xfrm>
          <a:prstGeom prst="rect">
            <a:avLst/>
          </a:prstGeom>
        </p:spPr>
      </p:pic>
    </p:spTree>
    <p:extLst>
      <p:ext uri="{BB962C8B-B14F-4D97-AF65-F5344CB8AC3E}">
        <p14:creationId xmlns:p14="http://schemas.microsoft.com/office/powerpoint/2010/main" val="424856312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2152</TotalTime>
  <Words>1797</Words>
  <Application>Microsoft Office PowerPoint</Application>
  <PresentationFormat>Widescreen</PresentationFormat>
  <Paragraphs>137</Paragraphs>
  <Slides>20</Slides>
  <Notes>20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Arial Rounded MT Bold</vt:lpstr>
      <vt:lpstr>Bahnschrift</vt:lpstr>
      <vt:lpstr>Calibri</vt:lpstr>
      <vt:lpstr>Calibri Light</vt:lpstr>
      <vt:lpstr>Forte</vt:lpstr>
      <vt:lpstr>Lucida Handwriting</vt:lpstr>
      <vt:lpstr>Pristina</vt:lpstr>
      <vt:lpstr>Script MT Bold</vt:lpstr>
      <vt:lpstr>SF Pro Display</vt:lpstr>
      <vt:lpstr>Wingdings</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Circuit </vt:lpstr>
      <vt:lpstr>Réalisation</vt:lpstr>
      <vt:lpstr>Analyse des Trames avec Analyzer :</vt:lpstr>
      <vt:lpstr>Analyse des Trames avec Analyzer :</vt:lpstr>
      <vt:lpstr>Analyse des Trames avec Analyzer :</vt:lpstr>
      <vt:lpstr>Domoticz:</vt:lpstr>
      <vt:lpstr>Single Wire CAN</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Pc</dc:creator>
  <cp:lastModifiedBy>Zouhir</cp:lastModifiedBy>
  <cp:revision>139</cp:revision>
  <dcterms:created xsi:type="dcterms:W3CDTF">2022-02-20T13:16:49Z</dcterms:created>
  <dcterms:modified xsi:type="dcterms:W3CDTF">2022-02-24T12:39:16Z</dcterms:modified>
</cp:coreProperties>
</file>