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Open Sans" panose="020B0606030504020204" pitchFamily="34" charset="0"/>
      <p:regular r:id="rId18"/>
      <p:bold r:id="rId19"/>
      <p:italic r:id="rId20"/>
      <p:boldItalic r:id="rId21"/>
    </p:embeddedFont>
    <p:embeddedFont>
      <p:font typeface="Poppins" panose="00000500000000000000" pitchFamily="2" charset="0"/>
      <p:regular r:id="rId22"/>
      <p:bold r:id="rId23"/>
      <p:italic r:id="rId24"/>
      <p:boldItalic r:id="rId25"/>
    </p:embeddedFont>
    <p:embeddedFont>
      <p:font typeface="Poppins Light" panose="00000400000000000000" pitchFamily="2" charset="0"/>
      <p:regular r:id="rId26"/>
      <p:bold r:id="rId27"/>
      <p:italic r:id="rId28"/>
      <p:boldItalic r:id="rId29"/>
    </p:embeddedFont>
    <p:embeddedFont>
      <p:font typeface="Quicksand" panose="02010600030101010101" charset="0"/>
      <p:regular r:id="rId30"/>
      <p:bold r:id="rId31"/>
    </p:embeddedFont>
    <p:embeddedFont>
      <p:font typeface="Quicksand Light" panose="02010600030101010101"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9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kaggle.com/code/jackcunningham/expediahotelcompetition/notebook"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5f391192_08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5f391192_0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251da923a6_0_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251da923a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ExpediaHotelCompetition | Kaggle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5ed75ccf_0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chemeClr val="dk1"/>
                </a:solidFill>
                <a:latin typeface="Open Sans"/>
                <a:ea typeface="Open Sans"/>
                <a:cs typeface="Open Sans"/>
                <a:sym typeface="Open Sans"/>
              </a:rPr>
              <a:t>There are lot of hotels based on the different destinations.</a:t>
            </a:r>
            <a:endParaRPr sz="1600">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sz="1600">
                <a:solidFill>
                  <a:schemeClr val="dk1"/>
                </a:solidFill>
                <a:latin typeface="Open Sans"/>
                <a:ea typeface="Open Sans"/>
                <a:cs typeface="Open Sans"/>
                <a:sym typeface="Open Sans"/>
              </a:rPr>
              <a:t>currently </a:t>
            </a:r>
            <a:endParaRPr sz="1600">
              <a:solidFill>
                <a:schemeClr val="dk1"/>
              </a:solidFill>
              <a:latin typeface="Open Sans"/>
              <a:ea typeface="Open Sans"/>
              <a:cs typeface="Open Sans"/>
              <a:sym typeface="Open Sans"/>
            </a:endParaRPr>
          </a:p>
          <a:p>
            <a:pPr marL="0" lvl="0" indent="0" algn="l" rtl="0">
              <a:spcBef>
                <a:spcPts val="12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ed75ccf_01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f391192_0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2541f8174a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2541f817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2524b180b6_3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2524b180b6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2524b180b6_3_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2524b180b6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2524b180b6_3_7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2524b180b6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 A" type="blank">
  <p:cSld name="BLANK">
    <p:spTree>
      <p:nvGrpSpPr>
        <p:cNvPr id="1" name="Shape 114"/>
        <p:cNvGrpSpPr/>
        <p:nvPr/>
      </p:nvGrpSpPr>
      <p:grpSpPr>
        <a:xfrm>
          <a:off x="0" y="0"/>
          <a:ext cx="0" cy="0"/>
          <a:chOff x="0" y="0"/>
          <a:chExt cx="0" cy="0"/>
        </a:xfrm>
      </p:grpSpPr>
      <p:sp>
        <p:nvSpPr>
          <p:cNvPr id="115" name="Google Shape;115;p11"/>
          <p:cNvSpPr/>
          <p:nvPr/>
        </p:nvSpPr>
        <p:spPr>
          <a:xfrm>
            <a:off x="764000" y="-1236275"/>
            <a:ext cx="7616100" cy="7616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1198300" y="-801975"/>
            <a:ext cx="6747000" cy="67470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2267900" y="267625"/>
            <a:ext cx="4608300" cy="46083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704850" y="-2705100"/>
            <a:ext cx="10553700" cy="10553700"/>
          </a:xfrm>
          <a:prstGeom prst="donut">
            <a:avLst>
              <a:gd name="adj" fmla="val 10467"/>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 B">
  <p:cSld name="BLANK_2">
    <p:spTree>
      <p:nvGrpSpPr>
        <p:cNvPr id="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rgbClr val="000000"/>
        </a:solidFill>
        <a:effectLst/>
      </p:bgPr>
    </p:bg>
    <p:spTree>
      <p:nvGrpSpPr>
        <p:cNvPr id="1" name="Shape 130"/>
        <p:cNvGrpSpPr/>
        <p:nvPr/>
      </p:nvGrpSpPr>
      <p:grpSpPr>
        <a:xfrm>
          <a:off x="0" y="0"/>
          <a:ext cx="0" cy="0"/>
          <a:chOff x="0" y="0"/>
          <a:chExt cx="0" cy="0"/>
        </a:xfrm>
      </p:grpSpPr>
      <p:sp>
        <p:nvSpPr>
          <p:cNvPr id="131" name="Google Shape;131;p13"/>
          <p:cNvSpPr/>
          <p:nvPr/>
        </p:nvSpPr>
        <p:spPr>
          <a:xfrm>
            <a:off x="-704850" y="-2705100"/>
            <a:ext cx="10553700" cy="10553700"/>
          </a:xfrm>
          <a:prstGeom prst="donut">
            <a:avLst>
              <a:gd name="adj" fmla="val 104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764000" y="-1236275"/>
            <a:ext cx="7616100" cy="7616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1198300" y="-801975"/>
            <a:ext cx="6747000" cy="67470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2267900" y="267625"/>
            <a:ext cx="4608300" cy="46083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0000"/>
        </a:solidFill>
        <a:effectLst/>
      </p:bgPr>
    </p:bg>
    <p:spTree>
      <p:nvGrpSpPr>
        <p:cNvPr id="1" name="Shape 21"/>
        <p:cNvGrpSpPr/>
        <p:nvPr/>
      </p:nvGrpSpPr>
      <p:grpSpPr>
        <a:xfrm>
          <a:off x="0" y="0"/>
          <a:ext cx="0" cy="0"/>
          <a:chOff x="0" y="0"/>
          <a:chExt cx="0" cy="0"/>
        </a:xfrm>
      </p:grpSpPr>
      <p:sp>
        <p:nvSpPr>
          <p:cNvPr id="22" name="Google Shape;22;p3"/>
          <p:cNvSpPr/>
          <p:nvPr/>
        </p:nvSpPr>
        <p:spPr>
          <a:xfrm>
            <a:off x="1592400" y="-407850"/>
            <a:ext cx="5959200" cy="5959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a:off x="6427669" y="2502633"/>
            <a:ext cx="2324700" cy="23247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endParaRPr/>
          </a:p>
        </p:txBody>
      </p:sp>
      <p:sp>
        <p:nvSpPr>
          <p:cNvPr id="29" name="Google Shape;29;p3"/>
          <p:cNvSpPr txBox="1">
            <a:spLocks noGrp="1"/>
          </p:cNvSpPr>
          <p:nvPr>
            <p:ph type="subTitle" idx="1"/>
          </p:nvPr>
        </p:nvSpPr>
        <p:spPr>
          <a:xfrm>
            <a:off x="2569800" y="3188701"/>
            <a:ext cx="4004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None/>
              <a:defRPr sz="1400">
                <a:solidFill>
                  <a:srgbClr val="000000"/>
                </a:solidFill>
              </a:defRPr>
            </a:lvl1pPr>
            <a:lvl2pPr lvl="1" algn="ctr" rtl="0">
              <a:spcBef>
                <a:spcPts val="0"/>
              </a:spcBef>
              <a:spcAft>
                <a:spcPts val="0"/>
              </a:spcAft>
              <a:buClr>
                <a:srgbClr val="000000"/>
              </a:buClr>
              <a:buSzPts val="1400"/>
              <a:buNone/>
              <a:defRPr sz="1400">
                <a:solidFill>
                  <a:srgbClr val="000000"/>
                </a:solidFill>
              </a:defRPr>
            </a:lvl2pPr>
            <a:lvl3pPr lvl="2" algn="ctr" rtl="0">
              <a:spcBef>
                <a:spcPts val="0"/>
              </a:spcBef>
              <a:spcAft>
                <a:spcPts val="0"/>
              </a:spcAft>
              <a:buClr>
                <a:srgbClr val="000000"/>
              </a:buClr>
              <a:buSzPts val="1400"/>
              <a:buNone/>
              <a:defRPr sz="1400">
                <a:solidFill>
                  <a:srgbClr val="000000"/>
                </a:solidFill>
              </a:defRPr>
            </a:lvl3pPr>
            <a:lvl4pPr lvl="3" algn="ctr" rtl="0">
              <a:spcBef>
                <a:spcPts val="0"/>
              </a:spcBef>
              <a:spcAft>
                <a:spcPts val="0"/>
              </a:spcAft>
              <a:buClr>
                <a:srgbClr val="000000"/>
              </a:buClr>
              <a:buSzPts val="1400"/>
              <a:buNone/>
              <a:defRPr sz="1400">
                <a:solidFill>
                  <a:srgbClr val="000000"/>
                </a:solidFill>
              </a:defRPr>
            </a:lvl4pPr>
            <a:lvl5pPr lvl="4" algn="ctr" rtl="0">
              <a:spcBef>
                <a:spcPts val="0"/>
              </a:spcBef>
              <a:spcAft>
                <a:spcPts val="0"/>
              </a:spcAft>
              <a:buClr>
                <a:srgbClr val="000000"/>
              </a:buClr>
              <a:buSzPts val="1400"/>
              <a:buNone/>
              <a:defRPr sz="1400">
                <a:solidFill>
                  <a:srgbClr val="000000"/>
                </a:solidFill>
              </a:defRPr>
            </a:lvl5pPr>
            <a:lvl6pPr lvl="5" algn="ctr" rtl="0">
              <a:spcBef>
                <a:spcPts val="0"/>
              </a:spcBef>
              <a:spcAft>
                <a:spcPts val="0"/>
              </a:spcAft>
              <a:buClr>
                <a:srgbClr val="000000"/>
              </a:buClr>
              <a:buSzPts val="1400"/>
              <a:buNone/>
              <a:defRPr sz="1400">
                <a:solidFill>
                  <a:srgbClr val="000000"/>
                </a:solidFill>
              </a:defRPr>
            </a:lvl6pPr>
            <a:lvl7pPr lvl="6" algn="ctr" rtl="0">
              <a:spcBef>
                <a:spcPts val="0"/>
              </a:spcBef>
              <a:spcAft>
                <a:spcPts val="0"/>
              </a:spcAft>
              <a:buClr>
                <a:srgbClr val="000000"/>
              </a:buClr>
              <a:buSzPts val="1400"/>
              <a:buNone/>
              <a:defRPr sz="1400">
                <a:solidFill>
                  <a:srgbClr val="000000"/>
                </a:solidFill>
              </a:defRPr>
            </a:lvl7pPr>
            <a:lvl8pPr lvl="7" algn="ctr" rtl="0">
              <a:spcBef>
                <a:spcPts val="0"/>
              </a:spcBef>
              <a:spcAft>
                <a:spcPts val="0"/>
              </a:spcAft>
              <a:buClr>
                <a:srgbClr val="000000"/>
              </a:buClr>
              <a:buSzPts val="1400"/>
              <a:buNone/>
              <a:defRPr sz="1400">
                <a:solidFill>
                  <a:srgbClr val="000000"/>
                </a:solidFill>
              </a:defRPr>
            </a:lvl8pPr>
            <a:lvl9pPr lvl="8" algn="ctr" rtl="0">
              <a:spcBef>
                <a:spcPts val="0"/>
              </a:spcBef>
              <a:spcAft>
                <a:spcPts val="0"/>
              </a:spcAft>
              <a:buClr>
                <a:srgbClr val="000000"/>
              </a:buClr>
              <a:buSzPts val="1400"/>
              <a:buNone/>
              <a:defRPr sz="1400">
                <a:solidFill>
                  <a:srgbClr val="000000"/>
                </a:solidFill>
              </a:defRPr>
            </a:lvl9pPr>
          </a:lstStyle>
          <a:p>
            <a:endParaRPr/>
          </a:p>
        </p:txBody>
      </p:sp>
      <p:grpSp>
        <p:nvGrpSpPr>
          <p:cNvPr id="30" name="Google Shape;30;p3"/>
          <p:cNvGrpSpPr/>
          <p:nvPr/>
        </p:nvGrpSpPr>
        <p:grpSpPr>
          <a:xfrm>
            <a:off x="764825" y="439375"/>
            <a:ext cx="1924500" cy="19245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grpSp>
        <p:nvGrpSpPr>
          <p:cNvPr id="35" name="Google Shape;35;p4"/>
          <p:cNvGrpSpPr/>
          <p:nvPr/>
        </p:nvGrpSpPr>
        <p:grpSpPr>
          <a:xfrm>
            <a:off x="818844" y="502333"/>
            <a:ext cx="2324700" cy="2324700"/>
            <a:chOff x="-474900" y="321200"/>
            <a:chExt cx="2324700" cy="2324700"/>
          </a:xfrm>
        </p:grpSpPr>
        <p:sp>
          <p:nvSpPr>
            <p:cNvPr id="36" name="Google Shape;36;p4"/>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txBox="1">
            <a:spLocks noGrp="1"/>
          </p:cNvSpPr>
          <p:nvPr>
            <p:ph type="body" idx="1"/>
          </p:nvPr>
        </p:nvSpPr>
        <p:spPr>
          <a:xfrm>
            <a:off x="2385525" y="1310550"/>
            <a:ext cx="4777200" cy="32658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SzPts val="2600"/>
              <a:buFont typeface="Poppins"/>
              <a:buChar char="￮"/>
              <a:defRPr sz="2600" b="1">
                <a:latin typeface="Poppins"/>
                <a:ea typeface="Poppins"/>
                <a:cs typeface="Poppins"/>
                <a:sym typeface="Poppins"/>
              </a:defRPr>
            </a:lvl1pPr>
            <a:lvl2pPr marL="914400" lvl="1" indent="-393700" rtl="0">
              <a:spcBef>
                <a:spcPts val="0"/>
              </a:spcBef>
              <a:spcAft>
                <a:spcPts val="0"/>
              </a:spcAft>
              <a:buSzPts val="2600"/>
              <a:buFont typeface="Poppins"/>
              <a:buChar char="￮"/>
              <a:defRPr sz="2600" b="1">
                <a:latin typeface="Poppins"/>
                <a:ea typeface="Poppins"/>
                <a:cs typeface="Poppins"/>
                <a:sym typeface="Poppins"/>
              </a:defRPr>
            </a:lvl2pPr>
            <a:lvl3pPr marL="1371600" lvl="2" indent="-393700" rtl="0">
              <a:spcBef>
                <a:spcPts val="0"/>
              </a:spcBef>
              <a:spcAft>
                <a:spcPts val="0"/>
              </a:spcAft>
              <a:buSzPts val="2600"/>
              <a:buFont typeface="Poppins"/>
              <a:buChar char="￮"/>
              <a:defRPr sz="2600" b="1">
                <a:latin typeface="Poppins"/>
                <a:ea typeface="Poppins"/>
                <a:cs typeface="Poppins"/>
                <a:sym typeface="Poppins"/>
              </a:defRPr>
            </a:lvl3pPr>
            <a:lvl4pPr marL="1828800" lvl="3" indent="-393700" rtl="0">
              <a:spcBef>
                <a:spcPts val="0"/>
              </a:spcBef>
              <a:spcAft>
                <a:spcPts val="0"/>
              </a:spcAft>
              <a:buSzPts val="2600"/>
              <a:buFont typeface="Poppins"/>
              <a:buChar char="●"/>
              <a:defRPr sz="2600" b="1">
                <a:latin typeface="Poppins"/>
                <a:ea typeface="Poppins"/>
                <a:cs typeface="Poppins"/>
                <a:sym typeface="Poppins"/>
              </a:defRPr>
            </a:lvl4pPr>
            <a:lvl5pPr marL="2286000" lvl="4" indent="-393700" rtl="0">
              <a:spcBef>
                <a:spcPts val="0"/>
              </a:spcBef>
              <a:spcAft>
                <a:spcPts val="0"/>
              </a:spcAft>
              <a:buSzPts val="2600"/>
              <a:buFont typeface="Poppins"/>
              <a:buChar char="○"/>
              <a:defRPr sz="2600" b="1">
                <a:latin typeface="Poppins"/>
                <a:ea typeface="Poppins"/>
                <a:cs typeface="Poppins"/>
                <a:sym typeface="Poppins"/>
              </a:defRPr>
            </a:lvl5pPr>
            <a:lvl6pPr marL="2743200" lvl="5" indent="-393700" rtl="0">
              <a:spcBef>
                <a:spcPts val="0"/>
              </a:spcBef>
              <a:spcAft>
                <a:spcPts val="0"/>
              </a:spcAft>
              <a:buSzPts val="2600"/>
              <a:buFont typeface="Poppins"/>
              <a:buChar char="■"/>
              <a:defRPr sz="2600" b="1">
                <a:latin typeface="Poppins"/>
                <a:ea typeface="Poppins"/>
                <a:cs typeface="Poppins"/>
                <a:sym typeface="Poppins"/>
              </a:defRPr>
            </a:lvl6pPr>
            <a:lvl7pPr marL="3200400" lvl="6" indent="-393700" rtl="0">
              <a:spcBef>
                <a:spcPts val="0"/>
              </a:spcBef>
              <a:spcAft>
                <a:spcPts val="0"/>
              </a:spcAft>
              <a:buSzPts val="2600"/>
              <a:buFont typeface="Poppins"/>
              <a:buChar char="●"/>
              <a:defRPr sz="2600" b="1">
                <a:latin typeface="Poppins"/>
                <a:ea typeface="Poppins"/>
                <a:cs typeface="Poppins"/>
                <a:sym typeface="Poppins"/>
              </a:defRPr>
            </a:lvl7pPr>
            <a:lvl8pPr marL="3657600" lvl="7" indent="-393700" rtl="0">
              <a:spcBef>
                <a:spcPts val="0"/>
              </a:spcBef>
              <a:spcAft>
                <a:spcPts val="0"/>
              </a:spcAft>
              <a:buSzPts val="2600"/>
              <a:buFont typeface="Poppins"/>
              <a:buChar char="○"/>
              <a:defRPr sz="2600" b="1">
                <a:latin typeface="Poppins"/>
                <a:ea typeface="Poppins"/>
                <a:cs typeface="Poppins"/>
                <a:sym typeface="Poppins"/>
              </a:defRPr>
            </a:lvl8pPr>
            <a:lvl9pPr marL="4114800" lvl="8" indent="-393700">
              <a:spcBef>
                <a:spcPts val="0"/>
              </a:spcBef>
              <a:spcAft>
                <a:spcPts val="0"/>
              </a:spcAft>
              <a:buSzPts val="2600"/>
              <a:buFont typeface="Poppins"/>
              <a:buChar char="■"/>
              <a:defRPr sz="2600" b="1">
                <a:latin typeface="Poppins"/>
                <a:ea typeface="Poppins"/>
                <a:cs typeface="Poppins"/>
                <a:sym typeface="Poppins"/>
              </a:defRPr>
            </a:lvl9pPr>
          </a:lstStyle>
          <a:p>
            <a:endParaRPr/>
          </a:p>
        </p:txBody>
      </p:sp>
      <p:sp>
        <p:nvSpPr>
          <p:cNvPr id="43" name="Google Shape;43;p4"/>
          <p:cNvSpPr txBox="1"/>
          <p:nvPr/>
        </p:nvSpPr>
        <p:spPr>
          <a:xfrm>
            <a:off x="1599200" y="1326625"/>
            <a:ext cx="7641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latin typeface="Poppins"/>
                <a:ea typeface="Poppins"/>
                <a:cs typeface="Poppins"/>
                <a:sym typeface="Poppins"/>
              </a:rPr>
              <a:t>“</a:t>
            </a:r>
            <a:endParaRPr sz="7200" b="1">
              <a:latin typeface="Poppins"/>
              <a:ea typeface="Poppins"/>
              <a:cs typeface="Poppins"/>
              <a:sym typeface="Poppins"/>
            </a:endParaRPr>
          </a:p>
        </p:txBody>
      </p:sp>
      <p:sp>
        <p:nvSpPr>
          <p:cNvPr id="44" name="Google Shape;44;p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big image">
  <p:cSld name="TITLE_AND_BODY_1">
    <p:spTree>
      <p:nvGrpSpPr>
        <p:cNvPr id="1" name="Shape 57"/>
        <p:cNvGrpSpPr/>
        <p:nvPr/>
      </p:nvGrpSpPr>
      <p:grpSpPr>
        <a:xfrm>
          <a:off x="0" y="0"/>
          <a:ext cx="0" cy="0"/>
          <a:chOff x="0" y="0"/>
          <a:chExt cx="0" cy="0"/>
        </a:xfrm>
      </p:grpSpPr>
      <p:sp>
        <p:nvSpPr>
          <p:cNvPr id="58" name="Google Shape;58;p6"/>
          <p:cNvSpPr/>
          <p:nvPr/>
        </p:nvSpPr>
        <p:spPr>
          <a:xfrm>
            <a:off x="5142675" y="358375"/>
            <a:ext cx="4426800" cy="44268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5376775" y="592475"/>
            <a:ext cx="3958500" cy="39585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6"/>
          <p:cNvGrpSpPr/>
          <p:nvPr/>
        </p:nvGrpSpPr>
        <p:grpSpPr>
          <a:xfrm>
            <a:off x="-442731" y="337284"/>
            <a:ext cx="2324700" cy="2324700"/>
            <a:chOff x="-474900" y="321200"/>
            <a:chExt cx="2324700" cy="2324700"/>
          </a:xfrm>
        </p:grpSpPr>
        <p:sp>
          <p:nvSpPr>
            <p:cNvPr id="61" name="Google Shape;61;p6"/>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txBox="1">
            <a:spLocks noGrp="1"/>
          </p:cNvSpPr>
          <p:nvPr>
            <p:ph type="title"/>
          </p:nvPr>
        </p:nvSpPr>
        <p:spPr>
          <a:xfrm>
            <a:off x="457200" y="1166125"/>
            <a:ext cx="4504800" cy="68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7" name="Google Shape;67;p6"/>
          <p:cNvSpPr txBox="1">
            <a:spLocks noGrp="1"/>
          </p:cNvSpPr>
          <p:nvPr>
            <p:ph type="body" idx="1"/>
          </p:nvPr>
        </p:nvSpPr>
        <p:spPr>
          <a:xfrm>
            <a:off x="985679" y="1958050"/>
            <a:ext cx="3976500" cy="2618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68" name="Google Shape;68;p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7"/>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77" name="Google Shape;77;p7"/>
          <p:cNvSpPr txBox="1">
            <a:spLocks noGrp="1"/>
          </p:cNvSpPr>
          <p:nvPr>
            <p:ph type="body" idx="1"/>
          </p:nvPr>
        </p:nvSpPr>
        <p:spPr>
          <a:xfrm>
            <a:off x="1069625"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8" name="Google Shape;78;p7"/>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9" name="Google Shape;79;p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7"/>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2"/>
        <p:cNvGrpSpPr/>
        <p:nvPr/>
      </p:nvGrpSpPr>
      <p:grpSpPr>
        <a:xfrm>
          <a:off x="0" y="0"/>
          <a:ext cx="0" cy="0"/>
          <a:chOff x="0" y="0"/>
          <a:chExt cx="0" cy="0"/>
        </a:xfrm>
      </p:grpSpPr>
      <p:grpSp>
        <p:nvGrpSpPr>
          <p:cNvPr id="83" name="Google Shape;83;p8"/>
          <p:cNvGrpSpPr/>
          <p:nvPr/>
        </p:nvGrpSpPr>
        <p:grpSpPr>
          <a:xfrm>
            <a:off x="-442731" y="337284"/>
            <a:ext cx="2324700" cy="2324700"/>
            <a:chOff x="-474900" y="321200"/>
            <a:chExt cx="2324700" cy="2324700"/>
          </a:xfrm>
        </p:grpSpPr>
        <p:sp>
          <p:nvSpPr>
            <p:cNvPr id="84" name="Google Shape;84;p8"/>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8"/>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0" name="Google Shape;90;p8"/>
          <p:cNvSpPr txBox="1">
            <a:spLocks noGrp="1"/>
          </p:cNvSpPr>
          <p:nvPr>
            <p:ph type="body" idx="1"/>
          </p:nvPr>
        </p:nvSpPr>
        <p:spPr>
          <a:xfrm>
            <a:off x="1069625"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1" name="Google Shape;91;p8"/>
          <p:cNvSpPr txBox="1">
            <a:spLocks noGrp="1"/>
          </p:cNvSpPr>
          <p:nvPr>
            <p:ph type="body" idx="2"/>
          </p:nvPr>
        </p:nvSpPr>
        <p:spPr>
          <a:xfrm>
            <a:off x="2630936"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2" name="Google Shape;92;p8"/>
          <p:cNvSpPr txBox="1">
            <a:spLocks noGrp="1"/>
          </p:cNvSpPr>
          <p:nvPr>
            <p:ph type="body" idx="3"/>
          </p:nvPr>
        </p:nvSpPr>
        <p:spPr>
          <a:xfrm>
            <a:off x="4192246"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3" name="Google Shape;93;p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94" name="Google Shape;94;p8"/>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442731" y="337284"/>
            <a:ext cx="2324700" cy="2324700"/>
            <a:chOff x="-474900" y="321200"/>
            <a:chExt cx="2324700" cy="2324700"/>
          </a:xfrm>
        </p:grpSpPr>
        <p:sp>
          <p:nvSpPr>
            <p:cNvPr id="98" name="Google Shape;98;p9"/>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9"/>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4" name="Google Shape;104;p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grpSp>
        <p:nvGrpSpPr>
          <p:cNvPr id="106" name="Google Shape;106;p10"/>
          <p:cNvGrpSpPr/>
          <p:nvPr/>
        </p:nvGrpSpPr>
        <p:grpSpPr>
          <a:xfrm>
            <a:off x="308378" y="3811995"/>
            <a:ext cx="1844185" cy="1844185"/>
            <a:chOff x="-474900" y="321200"/>
            <a:chExt cx="2324700" cy="2324700"/>
          </a:xfrm>
        </p:grpSpPr>
        <p:sp>
          <p:nvSpPr>
            <p:cNvPr id="107" name="Google Shape;107;p10"/>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0"/>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txBox="1">
            <a:spLocks noGrp="1"/>
          </p:cNvSpPr>
          <p:nvPr>
            <p:ph type="body" idx="1"/>
          </p:nvPr>
        </p:nvSpPr>
        <p:spPr>
          <a:xfrm>
            <a:off x="1069625" y="4406300"/>
            <a:ext cx="46080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1400"/>
              <a:buNone/>
              <a:defRPr sz="1400"/>
            </a:lvl1pPr>
          </a:lstStyle>
          <a:p>
            <a:endParaRPr/>
          </a:p>
        </p:txBody>
      </p:sp>
      <p:sp>
        <p:nvSpPr>
          <p:cNvPr id="113" name="Google Shape;113;p1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2211600" y="1991850"/>
            <a:ext cx="47208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t>Expedia Hotel Recommendations</a:t>
            </a:r>
            <a:endParaRPr sz="3500"/>
          </a:p>
          <a:p>
            <a:pPr marL="0" lvl="0" indent="0" algn="ctr" rtl="0">
              <a:spcBef>
                <a:spcPts val="0"/>
              </a:spcBef>
              <a:spcAft>
                <a:spcPts val="0"/>
              </a:spcAft>
              <a:buNone/>
            </a:pPr>
            <a:endParaRPr sz="800"/>
          </a:p>
        </p:txBody>
      </p:sp>
      <p:pic>
        <p:nvPicPr>
          <p:cNvPr id="142" name="Google Shape;142;p14"/>
          <p:cNvPicPr preferRelativeResize="0"/>
          <p:nvPr/>
        </p:nvPicPr>
        <p:blipFill>
          <a:blip r:embed="rId4">
            <a:alphaModFix/>
          </a:blip>
          <a:stretch>
            <a:fillRect/>
          </a:stretch>
        </p:blipFill>
        <p:spPr>
          <a:xfrm>
            <a:off x="1252525" y="902700"/>
            <a:ext cx="891350" cy="992225"/>
          </a:xfrm>
          <a:prstGeom prst="rect">
            <a:avLst/>
          </a:prstGeom>
          <a:noFill/>
          <a:ln>
            <a:noFill/>
          </a:ln>
        </p:spPr>
      </p:pic>
      <p:sp>
        <p:nvSpPr>
          <p:cNvPr id="143" name="Google Shape;143;p14"/>
          <p:cNvSpPr txBox="1"/>
          <p:nvPr/>
        </p:nvSpPr>
        <p:spPr>
          <a:xfrm>
            <a:off x="-508750" y="4745550"/>
            <a:ext cx="27705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chemeClr val="dk1"/>
                </a:solidFill>
                <a:latin typeface="Poppins"/>
                <a:ea typeface="Poppins"/>
                <a:cs typeface="Poppins"/>
                <a:sym typeface="Poppins"/>
              </a:rPr>
              <a:t>              Team 17 </a:t>
            </a:r>
            <a:endParaRPr sz="1900" b="1">
              <a:solidFill>
                <a:schemeClr val="dk1"/>
              </a:solidFill>
              <a:latin typeface="Poppins"/>
              <a:ea typeface="Poppins"/>
              <a:cs typeface="Poppins"/>
              <a:sym typeface="Poppins"/>
            </a:endParaRPr>
          </a:p>
          <a:p>
            <a:pPr marL="0" lvl="0" indent="0" algn="l" rtl="0">
              <a:spcBef>
                <a:spcPts val="0"/>
              </a:spcBef>
              <a:spcAft>
                <a:spcPts val="0"/>
              </a:spcAft>
              <a:buNone/>
            </a:pP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107050" y="127050"/>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Models will be &gt;&gt;</a:t>
            </a:r>
            <a:endParaRPr/>
          </a:p>
        </p:txBody>
      </p:sp>
      <p:sp>
        <p:nvSpPr>
          <p:cNvPr id="254" name="Google Shape;254;p23"/>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55" name="Google Shape;255;p23"/>
          <p:cNvSpPr txBox="1"/>
          <p:nvPr/>
        </p:nvSpPr>
        <p:spPr>
          <a:xfrm>
            <a:off x="4936500" y="1109675"/>
            <a:ext cx="158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oppins Light"/>
                <a:ea typeface="Poppins Light"/>
                <a:cs typeface="Poppins Light"/>
                <a:sym typeface="Poppins Light"/>
              </a:rPr>
              <a:t>Random Forest</a:t>
            </a:r>
            <a:endParaRPr>
              <a:latin typeface="Poppins Light"/>
              <a:ea typeface="Poppins Light"/>
              <a:cs typeface="Poppins Light"/>
              <a:sym typeface="Poppins Light"/>
            </a:endParaRPr>
          </a:p>
        </p:txBody>
      </p:sp>
      <p:cxnSp>
        <p:nvCxnSpPr>
          <p:cNvPr id="256" name="Google Shape;256;p23"/>
          <p:cNvCxnSpPr/>
          <p:nvPr/>
        </p:nvCxnSpPr>
        <p:spPr>
          <a:xfrm rot="10800000" flipH="1">
            <a:off x="6522000" y="1303325"/>
            <a:ext cx="696600" cy="10200"/>
          </a:xfrm>
          <a:prstGeom prst="straightConnector1">
            <a:avLst/>
          </a:prstGeom>
          <a:noFill/>
          <a:ln w="9525" cap="flat" cmpd="sng">
            <a:solidFill>
              <a:schemeClr val="dk2"/>
            </a:solidFill>
            <a:prstDash val="solid"/>
            <a:round/>
            <a:headEnd type="none" w="med" len="med"/>
            <a:tailEnd type="triangle" w="med" len="med"/>
          </a:ln>
        </p:spPr>
      </p:cxnSp>
      <p:sp>
        <p:nvSpPr>
          <p:cNvPr id="257" name="Google Shape;257;p23"/>
          <p:cNvSpPr txBox="1"/>
          <p:nvPr/>
        </p:nvSpPr>
        <p:spPr>
          <a:xfrm>
            <a:off x="7340275" y="1108325"/>
            <a:ext cx="124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oppins Light"/>
                <a:ea typeface="Poppins Light"/>
                <a:cs typeface="Poppins Light"/>
                <a:sym typeface="Poppins Light"/>
              </a:rPr>
              <a:t>Ranger </a:t>
            </a:r>
            <a:endParaRPr>
              <a:latin typeface="Poppins Light"/>
              <a:ea typeface="Poppins Light"/>
              <a:cs typeface="Poppins Light"/>
              <a:sym typeface="Poppins Light"/>
            </a:endParaRPr>
          </a:p>
        </p:txBody>
      </p:sp>
      <p:sp>
        <p:nvSpPr>
          <p:cNvPr id="258" name="Google Shape;258;p23"/>
          <p:cNvSpPr txBox="1"/>
          <p:nvPr/>
        </p:nvSpPr>
        <p:spPr>
          <a:xfrm>
            <a:off x="5188550" y="92525"/>
            <a:ext cx="38892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b="1">
                <a:solidFill>
                  <a:schemeClr val="dk1"/>
                </a:solidFill>
                <a:latin typeface="Quicksand"/>
                <a:ea typeface="Quicksand"/>
                <a:cs typeface="Quicksand"/>
                <a:sym typeface="Quicksand"/>
              </a:rPr>
              <a:t>Ranger</a:t>
            </a:r>
            <a:r>
              <a:rPr lang="en" sz="1350">
                <a:solidFill>
                  <a:schemeClr val="dk1"/>
                </a:solidFill>
                <a:latin typeface="Quicksand"/>
                <a:ea typeface="Quicksand"/>
                <a:cs typeface="Quicksand"/>
                <a:sym typeface="Quicksand"/>
              </a:rPr>
              <a:t>: a faster implementation of randomForest,Especially suitable for high-dimensional data, supporting classification, regression and survival analysis</a:t>
            </a:r>
            <a:endParaRPr sz="1700">
              <a:solidFill>
                <a:schemeClr val="dk1"/>
              </a:solidFill>
              <a:latin typeface="Quicksand"/>
              <a:ea typeface="Quicksand"/>
              <a:cs typeface="Quicksand"/>
              <a:sym typeface="Quicksand"/>
            </a:endParaRPr>
          </a:p>
        </p:txBody>
      </p:sp>
      <p:sp>
        <p:nvSpPr>
          <p:cNvPr id="259" name="Google Shape;259;p23"/>
          <p:cNvSpPr txBox="1"/>
          <p:nvPr/>
        </p:nvSpPr>
        <p:spPr>
          <a:xfrm>
            <a:off x="2089550" y="1108325"/>
            <a:ext cx="210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oppins Light"/>
                <a:ea typeface="Poppins Light"/>
                <a:cs typeface="Poppins Light"/>
                <a:sym typeface="Poppins Light"/>
              </a:rPr>
              <a:t>Tree Based methods </a:t>
            </a:r>
            <a:endParaRPr>
              <a:latin typeface="Poppins Light"/>
              <a:ea typeface="Poppins Light"/>
              <a:cs typeface="Poppins Light"/>
              <a:sym typeface="Poppins Light"/>
            </a:endParaRPr>
          </a:p>
        </p:txBody>
      </p:sp>
      <p:cxnSp>
        <p:nvCxnSpPr>
          <p:cNvPr id="260" name="Google Shape;260;p23"/>
          <p:cNvCxnSpPr/>
          <p:nvPr/>
        </p:nvCxnSpPr>
        <p:spPr>
          <a:xfrm>
            <a:off x="4252225" y="1308425"/>
            <a:ext cx="457800" cy="0"/>
          </a:xfrm>
          <a:prstGeom prst="straightConnector1">
            <a:avLst/>
          </a:prstGeom>
          <a:noFill/>
          <a:ln w="9525" cap="flat" cmpd="sng">
            <a:solidFill>
              <a:schemeClr val="dk2"/>
            </a:solidFill>
            <a:prstDash val="solid"/>
            <a:round/>
            <a:headEnd type="none" w="med" len="med"/>
            <a:tailEnd type="triangle" w="med" len="med"/>
          </a:ln>
        </p:spPr>
      </p:cxnSp>
      <p:sp>
        <p:nvSpPr>
          <p:cNvPr id="261" name="Google Shape;261;p23"/>
          <p:cNvSpPr txBox="1"/>
          <p:nvPr/>
        </p:nvSpPr>
        <p:spPr>
          <a:xfrm>
            <a:off x="298225" y="1572300"/>
            <a:ext cx="5138700" cy="87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350">
                <a:solidFill>
                  <a:schemeClr val="dk1"/>
                </a:solidFill>
              </a:rPr>
              <a:t>Most of the data provided was categorical which can be handled by tree based models without needing any conversion.</a:t>
            </a:r>
            <a:endParaRPr sz="1350">
              <a:solidFill>
                <a:schemeClr val="dk1"/>
              </a:solidFill>
            </a:endParaRPr>
          </a:p>
          <a:p>
            <a:pPr marL="0" lvl="0" indent="0" algn="l" rtl="0">
              <a:spcBef>
                <a:spcPts val="0"/>
              </a:spcBef>
              <a:spcAft>
                <a:spcPts val="0"/>
              </a:spcAft>
              <a:buNone/>
            </a:pPr>
            <a:endParaRPr>
              <a:latin typeface="Poppins Light"/>
              <a:ea typeface="Poppins Light"/>
              <a:cs typeface="Poppins Light"/>
              <a:sym typeface="Poppins Light"/>
            </a:endParaRPr>
          </a:p>
        </p:txBody>
      </p:sp>
      <p:sp>
        <p:nvSpPr>
          <p:cNvPr id="262" name="Google Shape;262;p23"/>
          <p:cNvSpPr txBox="1"/>
          <p:nvPr/>
        </p:nvSpPr>
        <p:spPr>
          <a:xfrm>
            <a:off x="1779000" y="2291713"/>
            <a:ext cx="3192900" cy="431100"/>
          </a:xfrm>
          <a:prstGeom prst="rect">
            <a:avLst/>
          </a:prstGeom>
          <a:noFill/>
          <a:ln>
            <a:noFill/>
          </a:ln>
        </p:spPr>
        <p:txBody>
          <a:bodyPr spcFirstLastPara="1" wrap="square" lIns="91425" tIns="91425" rIns="91425" bIns="91425" anchor="t" anchorCtr="0">
            <a:spAutoFit/>
          </a:bodyPr>
          <a:lstStyle/>
          <a:p>
            <a:pPr marL="0" lvl="0" indent="0" algn="l" rtl="0">
              <a:lnSpc>
                <a:spcPct val="110000"/>
              </a:lnSpc>
              <a:spcBef>
                <a:spcPts val="800"/>
              </a:spcBef>
              <a:spcAft>
                <a:spcPts val="1800"/>
              </a:spcAft>
              <a:buNone/>
            </a:pPr>
            <a:r>
              <a:rPr lang="en" sz="1600" b="1">
                <a:solidFill>
                  <a:srgbClr val="443F3F"/>
                </a:solidFill>
                <a:highlight>
                  <a:srgbClr val="FFFFFF"/>
                </a:highlight>
              </a:rPr>
              <a:t>Advantages &amp; Disadvantages </a:t>
            </a:r>
            <a:endParaRPr sz="1600" b="1">
              <a:solidFill>
                <a:srgbClr val="443F3F"/>
              </a:solidFill>
              <a:highlight>
                <a:srgbClr val="FFFFFF"/>
              </a:highlight>
            </a:endParaRPr>
          </a:p>
        </p:txBody>
      </p:sp>
      <p:sp>
        <p:nvSpPr>
          <p:cNvPr id="263" name="Google Shape;263;p23"/>
          <p:cNvSpPr txBox="1"/>
          <p:nvPr/>
        </p:nvSpPr>
        <p:spPr>
          <a:xfrm>
            <a:off x="175425" y="2714275"/>
            <a:ext cx="44421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latin typeface="Poppins"/>
                <a:ea typeface="Poppins"/>
                <a:cs typeface="Poppins"/>
                <a:sym typeface="Poppins"/>
              </a:rPr>
              <a:t>Advantage</a:t>
            </a:r>
            <a:endParaRPr b="1">
              <a:latin typeface="Poppins"/>
              <a:ea typeface="Poppins"/>
              <a:cs typeface="Poppins"/>
              <a:sym typeface="Poppins"/>
            </a:endParaRPr>
          </a:p>
          <a:p>
            <a:pPr marL="457200" lvl="0" indent="-317500" algn="l" rtl="0">
              <a:spcBef>
                <a:spcPts val="0"/>
              </a:spcBef>
              <a:spcAft>
                <a:spcPts val="0"/>
              </a:spcAft>
              <a:buSzPts val="1400"/>
              <a:buFont typeface="Poppins Light"/>
              <a:buChar char="●"/>
            </a:pPr>
            <a:r>
              <a:rPr lang="en">
                <a:latin typeface="Poppins Light"/>
                <a:ea typeface="Poppins Light"/>
                <a:cs typeface="Poppins Light"/>
                <a:sym typeface="Poppins Light"/>
              </a:rPr>
              <a:t>Ability to estimate which feature is more important in classification.</a:t>
            </a:r>
            <a:endParaRPr>
              <a:latin typeface="Poppins Light"/>
              <a:ea typeface="Poppins Light"/>
              <a:cs typeface="Poppins Light"/>
              <a:sym typeface="Poppins Light"/>
            </a:endParaRPr>
          </a:p>
          <a:p>
            <a:pPr marL="457200" lvl="0" indent="-317500" algn="l" rtl="0">
              <a:spcBef>
                <a:spcPts val="0"/>
              </a:spcBef>
              <a:spcAft>
                <a:spcPts val="0"/>
              </a:spcAft>
              <a:buSzPts val="1400"/>
              <a:buFont typeface="Poppins Light"/>
              <a:buChar char="●"/>
            </a:pPr>
            <a:r>
              <a:rPr lang="en">
                <a:latin typeface="Poppins Light"/>
                <a:ea typeface="Poppins Light"/>
                <a:cs typeface="Poppins Light"/>
                <a:sym typeface="Poppins Light"/>
              </a:rPr>
              <a:t>"out of the box" model - few parameters need to be tuned.</a:t>
            </a:r>
            <a:endParaRPr>
              <a:latin typeface="Poppins Light"/>
              <a:ea typeface="Poppins Light"/>
              <a:cs typeface="Poppins Light"/>
              <a:sym typeface="Poppins Light"/>
            </a:endParaRPr>
          </a:p>
          <a:p>
            <a:pPr marL="457200" lvl="0" indent="-317500" algn="l" rtl="0">
              <a:spcBef>
                <a:spcPts val="0"/>
              </a:spcBef>
              <a:spcAft>
                <a:spcPts val="0"/>
              </a:spcAft>
              <a:buSzPts val="1400"/>
              <a:buFont typeface="Poppins Light"/>
              <a:buChar char="●"/>
            </a:pPr>
            <a:r>
              <a:rPr lang="en">
                <a:latin typeface="Poppins Light"/>
                <a:ea typeface="Poppins Light"/>
                <a:cs typeface="Poppins Light"/>
                <a:sym typeface="Poppins Light"/>
              </a:rPr>
              <a:t>Has built-in validation set - no need to sacrifice data for additional validation.</a:t>
            </a:r>
            <a:endParaRPr>
              <a:latin typeface="Poppins Light"/>
              <a:ea typeface="Poppins Light"/>
              <a:cs typeface="Poppins Light"/>
              <a:sym typeface="Poppins Light"/>
            </a:endParaRPr>
          </a:p>
          <a:p>
            <a:pPr marL="457200" lvl="0" indent="-317500" algn="l" rtl="0">
              <a:spcBef>
                <a:spcPts val="0"/>
              </a:spcBef>
              <a:spcAft>
                <a:spcPts val="0"/>
              </a:spcAft>
              <a:buSzPts val="1400"/>
              <a:buFont typeface="Poppins Light"/>
              <a:buChar char="●"/>
            </a:pPr>
            <a:r>
              <a:rPr lang="en">
                <a:latin typeface="Poppins Light"/>
                <a:ea typeface="Poppins Light"/>
                <a:cs typeface="Poppins Light"/>
                <a:sym typeface="Poppins Light"/>
              </a:rPr>
              <a:t>No preprocessing is required.</a:t>
            </a:r>
            <a:endParaRPr>
              <a:latin typeface="Poppins Light"/>
              <a:ea typeface="Poppins Light"/>
              <a:cs typeface="Poppins Light"/>
              <a:sym typeface="Poppins Light"/>
            </a:endParaRPr>
          </a:p>
          <a:p>
            <a:pPr marL="457200" lvl="0" indent="-317500" algn="l" rtl="0">
              <a:spcBef>
                <a:spcPts val="0"/>
              </a:spcBef>
              <a:spcAft>
                <a:spcPts val="0"/>
              </a:spcAft>
              <a:buSzPts val="1400"/>
              <a:buFont typeface="Poppins Light"/>
              <a:buChar char="●"/>
            </a:pPr>
            <a:r>
              <a:rPr lang="en">
                <a:latin typeface="Poppins Light"/>
                <a:ea typeface="Poppins Light"/>
                <a:cs typeface="Poppins Light"/>
                <a:sym typeface="Poppins Light"/>
              </a:rPr>
              <a:t>Handling of outliers is powerful.</a:t>
            </a:r>
            <a:endParaRPr>
              <a:latin typeface="Poppins Light"/>
              <a:ea typeface="Poppins Light"/>
              <a:cs typeface="Poppins Light"/>
              <a:sym typeface="Poppins Light"/>
            </a:endParaRPr>
          </a:p>
          <a:p>
            <a:pPr marL="457200" lvl="0" indent="-317500" algn="l" rtl="0">
              <a:spcBef>
                <a:spcPts val="0"/>
              </a:spcBef>
              <a:spcAft>
                <a:spcPts val="0"/>
              </a:spcAft>
              <a:buSzPts val="1400"/>
              <a:buFont typeface="Poppins Light"/>
              <a:buChar char="●"/>
            </a:pPr>
            <a:r>
              <a:rPr lang="en">
                <a:latin typeface="Poppins Light"/>
                <a:ea typeface="Poppins Light"/>
                <a:cs typeface="Poppins Light"/>
                <a:sym typeface="Poppins Light"/>
              </a:rPr>
              <a:t>Suitable for a large number of unknown features in the dataset.</a:t>
            </a:r>
            <a:endParaRPr>
              <a:latin typeface="Poppins Light"/>
              <a:ea typeface="Poppins Light"/>
              <a:cs typeface="Poppins Light"/>
              <a:sym typeface="Poppins Light"/>
            </a:endParaRPr>
          </a:p>
          <a:p>
            <a:pPr marL="0" lvl="0" indent="0" algn="l" rtl="0">
              <a:spcBef>
                <a:spcPts val="0"/>
              </a:spcBef>
              <a:spcAft>
                <a:spcPts val="0"/>
              </a:spcAft>
              <a:buNone/>
            </a:pPr>
            <a:endParaRPr>
              <a:latin typeface="Poppins Light"/>
              <a:ea typeface="Poppins Light"/>
              <a:cs typeface="Poppins Light"/>
              <a:sym typeface="Poppins Light"/>
            </a:endParaRPr>
          </a:p>
        </p:txBody>
      </p:sp>
      <p:sp>
        <p:nvSpPr>
          <p:cNvPr id="264" name="Google Shape;264;p23"/>
          <p:cNvSpPr txBox="1"/>
          <p:nvPr/>
        </p:nvSpPr>
        <p:spPr>
          <a:xfrm>
            <a:off x="4819500" y="3706100"/>
            <a:ext cx="39405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solidFill>
                  <a:schemeClr val="dk1"/>
                </a:solidFill>
                <a:latin typeface="Poppins"/>
                <a:ea typeface="Poppins"/>
                <a:cs typeface="Poppins"/>
                <a:sym typeface="Poppins"/>
              </a:rPr>
              <a:t>Disadvantages</a:t>
            </a:r>
            <a:endParaRPr b="1">
              <a:solidFill>
                <a:schemeClr val="dk1"/>
              </a:solidFill>
              <a:latin typeface="Poppins"/>
              <a:ea typeface="Poppins"/>
              <a:cs typeface="Poppins"/>
              <a:sym typeface="Poppins"/>
            </a:endParaRPr>
          </a:p>
          <a:p>
            <a:pPr marL="457200" lvl="0" indent="-317500" algn="l" rtl="0">
              <a:spcBef>
                <a:spcPts val="0"/>
              </a:spcBef>
              <a:spcAft>
                <a:spcPts val="0"/>
              </a:spcAft>
              <a:buClr>
                <a:schemeClr val="dk1"/>
              </a:buClr>
              <a:buSzPts val="1400"/>
              <a:buFont typeface="Poppins Light"/>
              <a:buChar char="●"/>
            </a:pPr>
            <a:r>
              <a:rPr lang="en">
                <a:solidFill>
                  <a:schemeClr val="dk1"/>
                </a:solidFill>
                <a:latin typeface="Poppins Light"/>
                <a:ea typeface="Poppins Light"/>
                <a:cs typeface="Poppins Light"/>
                <a:sym typeface="Poppins Light"/>
              </a:rPr>
              <a:t>It can be very slow when computing large data.</a:t>
            </a:r>
            <a:endParaRPr>
              <a:solidFill>
                <a:schemeClr val="dk1"/>
              </a:solidFill>
              <a:latin typeface="Poppins Light"/>
              <a:ea typeface="Poppins Light"/>
              <a:cs typeface="Poppins Light"/>
              <a:sym typeface="Poppins Light"/>
            </a:endParaRPr>
          </a:p>
          <a:p>
            <a:pPr marL="457200" lvl="0" indent="-317500" algn="l" rtl="0">
              <a:spcBef>
                <a:spcPts val="0"/>
              </a:spcBef>
              <a:spcAft>
                <a:spcPts val="0"/>
              </a:spcAft>
              <a:buClr>
                <a:schemeClr val="dk1"/>
              </a:buClr>
              <a:buSzPts val="1400"/>
              <a:buFont typeface="Poppins Light"/>
              <a:buChar char="●"/>
            </a:pPr>
            <a:r>
              <a:rPr lang="en">
                <a:solidFill>
                  <a:schemeClr val="dk1"/>
                </a:solidFill>
                <a:latin typeface="Poppins Light"/>
                <a:ea typeface="Poppins Light"/>
                <a:cs typeface="Poppins Light"/>
                <a:sym typeface="Poppins Light"/>
              </a:rPr>
              <a:t>There may be some trees with very small differences that overwhelm some correct decisions.</a:t>
            </a:r>
            <a:endParaRPr>
              <a:solidFill>
                <a:schemeClr val="dk1"/>
              </a:solidFill>
              <a:latin typeface="Poppins Light"/>
              <a:ea typeface="Poppins Light"/>
              <a:cs typeface="Poppins Light"/>
              <a:sym typeface="Poppins Light"/>
            </a:endParaRPr>
          </a:p>
          <a:p>
            <a:pPr marL="0" lvl="0" indent="0" algn="l" rtl="0">
              <a:spcBef>
                <a:spcPts val="0"/>
              </a:spcBef>
              <a:spcAft>
                <a:spcPts val="0"/>
              </a:spcAft>
              <a:buNone/>
            </a:pPr>
            <a:endParaRPr>
              <a:latin typeface="Poppins Light"/>
              <a:ea typeface="Poppins Light"/>
              <a:cs typeface="Poppins Light"/>
              <a:sym typeface="Poppins Light"/>
            </a:endParaRPr>
          </a:p>
        </p:txBody>
      </p:sp>
      <p:pic>
        <p:nvPicPr>
          <p:cNvPr id="265" name="Google Shape;265;p23"/>
          <p:cNvPicPr preferRelativeResize="0"/>
          <p:nvPr/>
        </p:nvPicPr>
        <p:blipFill>
          <a:blip r:embed="rId3">
            <a:alphaModFix/>
          </a:blip>
          <a:stretch>
            <a:fillRect/>
          </a:stretch>
        </p:blipFill>
        <p:spPr>
          <a:xfrm>
            <a:off x="5919175" y="1646854"/>
            <a:ext cx="2427975" cy="1956925"/>
          </a:xfrm>
          <a:prstGeom prst="rect">
            <a:avLst/>
          </a:prstGeom>
          <a:noFill/>
          <a:ln>
            <a:noFill/>
          </a:ln>
        </p:spPr>
      </p:pic>
      <p:sp>
        <p:nvSpPr>
          <p:cNvPr id="266" name="Google Shape;266;p23"/>
          <p:cNvSpPr txBox="1"/>
          <p:nvPr/>
        </p:nvSpPr>
        <p:spPr>
          <a:xfrm>
            <a:off x="3243900" y="708125"/>
            <a:ext cx="110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oppins Light"/>
                <a:ea typeface="Poppins Light"/>
                <a:cs typeface="Poppins Light"/>
                <a:sym typeface="Poppins Light"/>
              </a:rPr>
              <a:t>Bagging</a:t>
            </a:r>
            <a:endParaRPr>
              <a:latin typeface="Poppins Light"/>
              <a:ea typeface="Poppins Light"/>
              <a:cs typeface="Poppins Light"/>
              <a:sym typeface="Poppi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4"/>
          <p:cNvSpPr txBox="1">
            <a:spLocks noGrp="1"/>
          </p:cNvSpPr>
          <p:nvPr>
            <p:ph type="body" idx="1"/>
          </p:nvPr>
        </p:nvSpPr>
        <p:spPr>
          <a:xfrm>
            <a:off x="620175" y="2393650"/>
            <a:ext cx="22368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PRO’S</a:t>
            </a:r>
            <a:endParaRPr b="1"/>
          </a:p>
          <a:p>
            <a:pPr marL="0" lvl="0" indent="0" algn="l" rtl="0">
              <a:spcBef>
                <a:spcPts val="600"/>
              </a:spcBef>
              <a:spcAft>
                <a:spcPts val="0"/>
              </a:spcAft>
              <a:buNone/>
            </a:pPr>
            <a:r>
              <a:rPr lang="en"/>
              <a:t>Succinct PCA model </a:t>
            </a:r>
            <a:endParaRPr/>
          </a:p>
          <a:p>
            <a:pPr marL="0" lvl="0" indent="0" algn="l" rtl="0">
              <a:spcBef>
                <a:spcPts val="600"/>
              </a:spcBef>
              <a:spcAft>
                <a:spcPts val="0"/>
              </a:spcAft>
              <a:buNone/>
            </a:pPr>
            <a:r>
              <a:rPr lang="en"/>
              <a:t>Outputs a pca plot to visualize the data.</a:t>
            </a:r>
            <a:endParaRPr/>
          </a:p>
          <a:p>
            <a:pPr marL="0" lvl="0" indent="0" algn="l" rtl="0">
              <a:spcBef>
                <a:spcPts val="600"/>
              </a:spcBef>
              <a:spcAft>
                <a:spcPts val="0"/>
              </a:spcAft>
              <a:buNone/>
            </a:pPr>
            <a:endParaRPr/>
          </a:p>
          <a:p>
            <a:pPr marL="0" lvl="0" indent="0" algn="l" rtl="0">
              <a:spcBef>
                <a:spcPts val="600"/>
              </a:spcBef>
              <a:spcAft>
                <a:spcPts val="0"/>
              </a:spcAft>
              <a:buClr>
                <a:schemeClr val="dk1"/>
              </a:buClr>
              <a:buSzPts val="1100"/>
              <a:buFont typeface="Arial"/>
              <a:buNone/>
            </a:pPr>
            <a:r>
              <a:rPr lang="en" b="1"/>
              <a:t>Results:</a:t>
            </a:r>
            <a:endParaRPr b="1"/>
          </a:p>
          <a:p>
            <a:pPr marL="0" lvl="0" indent="0" algn="l" rtl="0">
              <a:spcBef>
                <a:spcPts val="600"/>
              </a:spcBef>
              <a:spcAft>
                <a:spcPts val="0"/>
              </a:spcAft>
              <a:buClr>
                <a:schemeClr val="dk1"/>
              </a:buClr>
              <a:buSzPts val="1100"/>
              <a:buFont typeface="Arial"/>
              <a:buNone/>
            </a:pPr>
            <a:r>
              <a:rPr lang="en"/>
              <a:t>Train Accuracy:  10% run with 180000 train data</a:t>
            </a:r>
            <a:endParaRPr/>
          </a:p>
        </p:txBody>
      </p:sp>
      <p:sp>
        <p:nvSpPr>
          <p:cNvPr id="272" name="Google Shape;272;p24"/>
          <p:cNvSpPr txBox="1">
            <a:spLocks noGrp="1"/>
          </p:cNvSpPr>
          <p:nvPr>
            <p:ph type="title"/>
          </p:nvPr>
        </p:nvSpPr>
        <p:spPr>
          <a:xfrm>
            <a:off x="544575" y="2095350"/>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3400"/>
              <a:t>Critique Of Public Solution One</a:t>
            </a:r>
            <a:endParaRPr sz="3200"/>
          </a:p>
          <a:p>
            <a:pPr marL="0" lvl="0" indent="0" algn="l" rtl="0">
              <a:spcBef>
                <a:spcPts val="0"/>
              </a:spcBef>
              <a:spcAft>
                <a:spcPts val="0"/>
              </a:spcAft>
              <a:buNone/>
            </a:pPr>
            <a:endParaRPr/>
          </a:p>
        </p:txBody>
      </p:sp>
      <p:sp>
        <p:nvSpPr>
          <p:cNvPr id="273" name="Google Shape;273;p24"/>
          <p:cNvSpPr txBox="1">
            <a:spLocks noGrp="1"/>
          </p:cNvSpPr>
          <p:nvPr>
            <p:ph type="body" idx="2"/>
          </p:nvPr>
        </p:nvSpPr>
        <p:spPr>
          <a:xfrm>
            <a:off x="3453607" y="2320600"/>
            <a:ext cx="22368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CON’S</a:t>
            </a:r>
            <a:endParaRPr b="1"/>
          </a:p>
          <a:p>
            <a:pPr marL="0" lvl="0" indent="0" algn="l" rtl="0">
              <a:spcBef>
                <a:spcPts val="600"/>
              </a:spcBef>
              <a:spcAft>
                <a:spcPts val="0"/>
              </a:spcAft>
              <a:buNone/>
            </a:pPr>
            <a:r>
              <a:rPr lang="en"/>
              <a:t>Was not tailored to individuals preferences. Purely based on popularity. </a:t>
            </a:r>
            <a:endParaRPr/>
          </a:p>
          <a:p>
            <a:pPr marL="0" lvl="0" indent="0" algn="l" rtl="0">
              <a:spcBef>
                <a:spcPts val="600"/>
              </a:spcBef>
              <a:spcAft>
                <a:spcPts val="0"/>
              </a:spcAft>
              <a:buNone/>
            </a:pPr>
            <a:r>
              <a:rPr lang="en"/>
              <a:t>No other information given on performance</a:t>
            </a:r>
            <a:endParaRPr/>
          </a:p>
          <a:p>
            <a:pPr marL="0" lvl="0" indent="0" algn="l" rtl="0">
              <a:spcBef>
                <a:spcPts val="600"/>
              </a:spcBef>
              <a:spcAft>
                <a:spcPts val="0"/>
              </a:spcAft>
              <a:buNone/>
            </a:pPr>
            <a:endParaRPr/>
          </a:p>
          <a:p>
            <a:pPr marL="0" lvl="0" indent="0" algn="l" rtl="0">
              <a:spcBef>
                <a:spcPts val="600"/>
              </a:spcBef>
              <a:spcAft>
                <a:spcPts val="0"/>
              </a:spcAft>
              <a:buNone/>
            </a:pPr>
            <a:r>
              <a:rPr lang="en"/>
              <a:t>The code only ranks the top 5 and finish the work.</a:t>
            </a:r>
            <a:endParaRPr/>
          </a:p>
          <a:p>
            <a:pPr marL="0" lvl="0" indent="0" algn="l" rtl="0">
              <a:spcBef>
                <a:spcPts val="600"/>
              </a:spcBef>
              <a:spcAft>
                <a:spcPts val="0"/>
              </a:spcAft>
              <a:buClr>
                <a:schemeClr val="dk1"/>
              </a:buClr>
              <a:buSzPts val="1100"/>
              <a:buFont typeface="Arial"/>
              <a:buNone/>
            </a:pPr>
            <a:endParaRPr/>
          </a:p>
        </p:txBody>
      </p:sp>
      <p:sp>
        <p:nvSpPr>
          <p:cNvPr id="274" name="Google Shape;274;p2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275" name="Google Shape;275;p24"/>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76" name="Google Shape;276;p24"/>
          <p:cNvGrpSpPr/>
          <p:nvPr/>
        </p:nvGrpSpPr>
        <p:grpSpPr>
          <a:xfrm>
            <a:off x="5853100" y="3068600"/>
            <a:ext cx="1539600" cy="1539600"/>
            <a:chOff x="6680825" y="2549350"/>
            <a:chExt cx="1539600" cy="1539600"/>
          </a:xfrm>
        </p:grpSpPr>
        <p:sp>
          <p:nvSpPr>
            <p:cNvPr id="277" name="Google Shape;277;p24"/>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4"/>
          <p:cNvSpPr/>
          <p:nvPr/>
        </p:nvSpPr>
        <p:spPr>
          <a:xfrm>
            <a:off x="6454511" y="36700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5"/>
          <p:cNvSpPr txBox="1">
            <a:spLocks noGrp="1"/>
          </p:cNvSpPr>
          <p:nvPr>
            <p:ph type="body" idx="1"/>
          </p:nvPr>
        </p:nvSpPr>
        <p:spPr>
          <a:xfrm>
            <a:off x="620175" y="2081525"/>
            <a:ext cx="22368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PRO’S</a:t>
            </a:r>
            <a:endParaRPr b="1"/>
          </a:p>
          <a:p>
            <a:pPr marL="0" lvl="0" indent="0" algn="l" rtl="0">
              <a:spcBef>
                <a:spcPts val="600"/>
              </a:spcBef>
              <a:spcAft>
                <a:spcPts val="0"/>
              </a:spcAft>
              <a:buNone/>
            </a:pPr>
            <a:r>
              <a:rPr lang="en"/>
              <a:t>Compares several classification approaches. Such as Random Forest, K-means Clustering, Decision Trees and MLPClassifier.</a:t>
            </a:r>
            <a:endParaRPr sz="1100"/>
          </a:p>
          <a:p>
            <a:pPr marL="0" lvl="0" indent="0" algn="l" rtl="0">
              <a:spcBef>
                <a:spcPts val="600"/>
              </a:spcBef>
              <a:spcAft>
                <a:spcPts val="0"/>
              </a:spcAft>
              <a:buNone/>
            </a:pPr>
            <a:endParaRPr/>
          </a:p>
          <a:p>
            <a:pPr marL="0" lvl="0" indent="0" algn="l" rtl="0">
              <a:spcBef>
                <a:spcPts val="600"/>
              </a:spcBef>
              <a:spcAft>
                <a:spcPts val="0"/>
              </a:spcAft>
              <a:buNone/>
            </a:pPr>
            <a:r>
              <a:rPr lang="en" b="1"/>
              <a:t>Results:</a:t>
            </a:r>
            <a:endParaRPr b="1"/>
          </a:p>
          <a:p>
            <a:pPr marL="0" lvl="0" indent="0" algn="l" rtl="0">
              <a:spcBef>
                <a:spcPts val="600"/>
              </a:spcBef>
              <a:spcAft>
                <a:spcPts val="0"/>
              </a:spcAft>
              <a:buNone/>
            </a:pPr>
            <a:r>
              <a:rPr lang="en"/>
              <a:t>Best Train Accuracy: </a:t>
            </a:r>
            <a:r>
              <a:rPr lang="en" sz="1250">
                <a:solidFill>
                  <a:srgbClr val="3C4043"/>
                </a:solidFill>
              </a:rPr>
              <a:t>0.16511007338225483</a:t>
            </a:r>
            <a:endParaRPr sz="1250">
              <a:solidFill>
                <a:srgbClr val="3C4043"/>
              </a:solidFill>
            </a:endParaRPr>
          </a:p>
          <a:p>
            <a:pPr marL="0" lvl="0" indent="0" algn="l" rtl="0">
              <a:spcBef>
                <a:spcPts val="600"/>
              </a:spcBef>
              <a:spcAft>
                <a:spcPts val="0"/>
              </a:spcAft>
              <a:buNone/>
            </a:pPr>
            <a:r>
              <a:rPr lang="en"/>
              <a:t> </a:t>
            </a:r>
            <a:endParaRPr/>
          </a:p>
        </p:txBody>
      </p:sp>
      <p:sp>
        <p:nvSpPr>
          <p:cNvPr id="286" name="Google Shape;286;p25"/>
          <p:cNvSpPr txBox="1">
            <a:spLocks noGrp="1"/>
          </p:cNvSpPr>
          <p:nvPr>
            <p:ph type="title"/>
          </p:nvPr>
        </p:nvSpPr>
        <p:spPr>
          <a:xfrm>
            <a:off x="512675" y="1783250"/>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3400"/>
              <a:t>Critique Of Public Solution Two</a:t>
            </a:r>
            <a:endParaRPr sz="3200"/>
          </a:p>
          <a:p>
            <a:pPr marL="0" lvl="0" indent="0" algn="l" rtl="0">
              <a:spcBef>
                <a:spcPts val="0"/>
              </a:spcBef>
              <a:spcAft>
                <a:spcPts val="0"/>
              </a:spcAft>
              <a:buNone/>
            </a:pPr>
            <a:endParaRPr/>
          </a:p>
        </p:txBody>
      </p:sp>
      <p:sp>
        <p:nvSpPr>
          <p:cNvPr id="287" name="Google Shape;287;p25"/>
          <p:cNvSpPr txBox="1">
            <a:spLocks noGrp="1"/>
          </p:cNvSpPr>
          <p:nvPr>
            <p:ph type="body" idx="2"/>
          </p:nvPr>
        </p:nvSpPr>
        <p:spPr>
          <a:xfrm>
            <a:off x="3496170" y="2081525"/>
            <a:ext cx="22368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CON’S</a:t>
            </a:r>
            <a:endParaRPr b="1"/>
          </a:p>
          <a:p>
            <a:pPr marL="0" lvl="0" indent="0" algn="l" rtl="0">
              <a:spcBef>
                <a:spcPts val="600"/>
              </a:spcBef>
              <a:spcAft>
                <a:spcPts val="0"/>
              </a:spcAft>
              <a:buNone/>
            </a:pPr>
            <a:r>
              <a:rPr lang="en"/>
              <a:t>All the modules have a very low accuracy rate.</a:t>
            </a:r>
            <a:endParaRPr/>
          </a:p>
          <a:p>
            <a:pPr marL="0" lvl="0" indent="0" algn="l" rtl="0">
              <a:spcBef>
                <a:spcPts val="600"/>
              </a:spcBef>
              <a:spcAft>
                <a:spcPts val="0"/>
              </a:spcAft>
              <a:buNone/>
            </a:pPr>
            <a:r>
              <a:rPr lang="en"/>
              <a:t>Additional tuning of the random forest model could have increased the accuracy.</a:t>
            </a:r>
            <a:endParaRPr/>
          </a:p>
          <a:p>
            <a:pPr marL="0" lvl="0" indent="0" algn="l" rtl="0">
              <a:spcBef>
                <a:spcPts val="600"/>
              </a:spcBef>
              <a:spcAft>
                <a:spcPts val="0"/>
              </a:spcAft>
              <a:buNone/>
            </a:pPr>
            <a:endParaRPr/>
          </a:p>
          <a:p>
            <a:pPr marL="0" lvl="0" indent="0" algn="l" rtl="0">
              <a:spcBef>
                <a:spcPts val="600"/>
              </a:spcBef>
              <a:spcAft>
                <a:spcPts val="0"/>
              </a:spcAft>
              <a:buNone/>
            </a:pPr>
            <a:endParaRPr/>
          </a:p>
          <a:p>
            <a:pPr marL="0" lvl="0" indent="0" algn="l" rtl="0">
              <a:spcBef>
                <a:spcPts val="600"/>
              </a:spcBef>
              <a:spcAft>
                <a:spcPts val="0"/>
              </a:spcAft>
              <a:buNone/>
            </a:pPr>
            <a:r>
              <a:rPr lang="en"/>
              <a:t>Test Error:  1108.8155436</a:t>
            </a:r>
            <a:endParaRPr/>
          </a:p>
        </p:txBody>
      </p:sp>
      <p:sp>
        <p:nvSpPr>
          <p:cNvPr id="288" name="Google Shape;288;p2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89" name="Google Shape;289;p25"/>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90" name="Google Shape;290;p25"/>
          <p:cNvGrpSpPr/>
          <p:nvPr/>
        </p:nvGrpSpPr>
        <p:grpSpPr>
          <a:xfrm>
            <a:off x="5853100" y="3068600"/>
            <a:ext cx="1539600" cy="1539600"/>
            <a:chOff x="6680825" y="2549350"/>
            <a:chExt cx="1539600" cy="1539600"/>
          </a:xfrm>
        </p:grpSpPr>
        <p:sp>
          <p:nvSpPr>
            <p:cNvPr id="291" name="Google Shape;291;p25"/>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25"/>
          <p:cNvSpPr/>
          <p:nvPr/>
        </p:nvSpPr>
        <p:spPr>
          <a:xfrm>
            <a:off x="6454511" y="36700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6"/>
          <p:cNvSpPr txBox="1">
            <a:spLocks noGrp="1"/>
          </p:cNvSpPr>
          <p:nvPr>
            <p:ph type="ctrTitle"/>
          </p:nvPr>
        </p:nvSpPr>
        <p:spPr>
          <a:xfrm>
            <a:off x="2569800" y="2424075"/>
            <a:ext cx="4004400"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Solution</a:t>
            </a:r>
            <a:endParaRPr/>
          </a:p>
        </p:txBody>
      </p:sp>
      <p:sp>
        <p:nvSpPr>
          <p:cNvPr id="300" name="Google Shape;300;p26"/>
          <p:cNvSpPr txBox="1">
            <a:spLocks noGrp="1"/>
          </p:cNvSpPr>
          <p:nvPr>
            <p:ph type="subTitle" idx="1"/>
          </p:nvPr>
        </p:nvSpPr>
        <p:spPr>
          <a:xfrm>
            <a:off x="6789450" y="5323501"/>
            <a:ext cx="400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26"/>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rgbClr val="FFFFFF"/>
                </a:solidFill>
                <a:latin typeface="Poppins"/>
                <a:ea typeface="Poppins"/>
                <a:cs typeface="Poppins"/>
                <a:sym typeface="Poppins"/>
              </a:rPr>
              <a:t>7</a:t>
            </a:r>
            <a:endParaRPr sz="60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7"/>
          <p:cNvSpPr txBox="1">
            <a:spLocks noGrp="1"/>
          </p:cNvSpPr>
          <p:nvPr>
            <p:ph type="title"/>
          </p:nvPr>
        </p:nvSpPr>
        <p:spPr>
          <a:xfrm>
            <a:off x="552175" y="201725"/>
            <a:ext cx="3113100" cy="68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a:p>
            <a:pPr marL="0" lvl="0" indent="0" algn="l" rtl="0">
              <a:spcBef>
                <a:spcPts val="0"/>
              </a:spcBef>
              <a:spcAft>
                <a:spcPts val="0"/>
              </a:spcAft>
              <a:buNone/>
            </a:pPr>
            <a:endParaRPr/>
          </a:p>
        </p:txBody>
      </p:sp>
      <p:sp>
        <p:nvSpPr>
          <p:cNvPr id="307" name="Google Shape;307;p2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308" name="Google Shape;308;p27"/>
          <p:cNvSpPr txBox="1"/>
          <p:nvPr/>
        </p:nvSpPr>
        <p:spPr>
          <a:xfrm>
            <a:off x="552175" y="1168975"/>
            <a:ext cx="8069100" cy="4063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Poppins Light"/>
              <a:buAutoNum type="arabicParenR"/>
            </a:pPr>
            <a:r>
              <a:rPr lang="en">
                <a:latin typeface="Poppins Light"/>
                <a:ea typeface="Poppins Light"/>
                <a:cs typeface="Poppins Light"/>
                <a:sym typeface="Poppins Light"/>
              </a:rPr>
              <a:t>We ranked the problem at hand as a multi-class classification problem and maximized the probabilities of each cluster, picking the top five clusters.</a:t>
            </a:r>
            <a:endParaRPr>
              <a:latin typeface="Poppins Light"/>
              <a:ea typeface="Poppins Light"/>
              <a:cs typeface="Poppins Light"/>
              <a:sym typeface="Poppins Light"/>
            </a:endParaRPr>
          </a:p>
          <a:p>
            <a:pPr marL="457200" lvl="0" indent="0" algn="l" rtl="0">
              <a:spcBef>
                <a:spcPts val="0"/>
              </a:spcBef>
              <a:spcAft>
                <a:spcPts val="0"/>
              </a:spcAft>
              <a:buNone/>
            </a:pPr>
            <a:endParaRPr>
              <a:latin typeface="Poppins Light"/>
              <a:ea typeface="Poppins Light"/>
              <a:cs typeface="Poppins Light"/>
              <a:sym typeface="Poppins Light"/>
            </a:endParaRPr>
          </a:p>
          <a:p>
            <a:pPr marL="457200" lvl="0" indent="-317500" algn="l" rtl="0">
              <a:spcBef>
                <a:spcPts val="0"/>
              </a:spcBef>
              <a:spcAft>
                <a:spcPts val="0"/>
              </a:spcAft>
              <a:buSzPts val="1400"/>
              <a:buFont typeface="Poppins Light"/>
              <a:buAutoNum type="arabicParenR"/>
            </a:pPr>
            <a:r>
              <a:rPr lang="en">
                <a:latin typeface="Poppins Light"/>
                <a:ea typeface="Poppins Light"/>
                <a:cs typeface="Poppins Light"/>
                <a:sym typeface="Poppins Light"/>
              </a:rPr>
              <a:t>Challenging part_1: create and extract useful features out 38 million data points. The large size of the train data to train the model and will have great impact on predictions on hotel_cluster.</a:t>
            </a:r>
            <a:endParaRPr>
              <a:latin typeface="Poppins Light"/>
              <a:ea typeface="Poppins Light"/>
              <a:cs typeface="Poppins Light"/>
              <a:sym typeface="Poppins Light"/>
            </a:endParaRPr>
          </a:p>
          <a:p>
            <a:pPr marL="457200" lvl="0" indent="0" algn="l" rtl="0">
              <a:spcBef>
                <a:spcPts val="0"/>
              </a:spcBef>
              <a:spcAft>
                <a:spcPts val="0"/>
              </a:spcAft>
              <a:buNone/>
            </a:pPr>
            <a:endParaRPr>
              <a:latin typeface="Poppins Light"/>
              <a:ea typeface="Poppins Light"/>
              <a:cs typeface="Poppins Light"/>
              <a:sym typeface="Poppins Light"/>
            </a:endParaRPr>
          </a:p>
          <a:p>
            <a:pPr marL="457200" lvl="0" indent="-317500" algn="l" rtl="0">
              <a:spcBef>
                <a:spcPts val="0"/>
              </a:spcBef>
              <a:spcAft>
                <a:spcPts val="0"/>
              </a:spcAft>
              <a:buSzPts val="1400"/>
              <a:buFont typeface="Poppins Light"/>
              <a:buAutoNum type="arabicParenR"/>
            </a:pPr>
            <a:r>
              <a:rPr lang="en">
                <a:solidFill>
                  <a:schemeClr val="dk1"/>
                </a:solidFill>
                <a:latin typeface="Poppins Light"/>
                <a:ea typeface="Poppins Light"/>
                <a:cs typeface="Poppins Light"/>
                <a:sym typeface="Poppins Light"/>
              </a:rPr>
              <a:t>Challenging part_2: Combine different dataset and Formatting into submission. The time and data size weight is also a problem when we train the model. </a:t>
            </a:r>
            <a:endParaRPr>
              <a:solidFill>
                <a:schemeClr val="dk1"/>
              </a:solidFill>
              <a:latin typeface="Poppins Light"/>
              <a:ea typeface="Poppins Light"/>
              <a:cs typeface="Poppins Light"/>
              <a:sym typeface="Poppins Light"/>
            </a:endParaRPr>
          </a:p>
          <a:p>
            <a:pPr marL="457200" lvl="0" indent="0" algn="l" rtl="0">
              <a:spcBef>
                <a:spcPts val="0"/>
              </a:spcBef>
              <a:spcAft>
                <a:spcPts val="0"/>
              </a:spcAft>
              <a:buNone/>
            </a:pPr>
            <a:endParaRPr>
              <a:solidFill>
                <a:schemeClr val="dk1"/>
              </a:solidFill>
              <a:latin typeface="Poppins Light"/>
              <a:ea typeface="Poppins Light"/>
              <a:cs typeface="Poppins Light"/>
              <a:sym typeface="Poppins Light"/>
            </a:endParaRPr>
          </a:p>
          <a:p>
            <a:pPr marL="457200" lvl="0" indent="-317500" algn="l" rtl="0">
              <a:spcBef>
                <a:spcPts val="0"/>
              </a:spcBef>
              <a:spcAft>
                <a:spcPts val="0"/>
              </a:spcAft>
              <a:buClr>
                <a:schemeClr val="dk1"/>
              </a:buClr>
              <a:buSzPts val="1400"/>
              <a:buFont typeface="Poppins Light"/>
              <a:buAutoNum type="arabicParenR"/>
            </a:pPr>
            <a:r>
              <a:rPr lang="en">
                <a:solidFill>
                  <a:schemeClr val="dk1"/>
                </a:solidFill>
                <a:latin typeface="Poppins Light"/>
                <a:ea typeface="Poppins Light"/>
                <a:cs typeface="Poppins Light"/>
                <a:sym typeface="Poppins Light"/>
              </a:rPr>
              <a:t>We also test different classification model such as SVM to check for the MAP5. And we find the SVM is not work well in our dataset, For example, SVM, there are many hyperparameters that need to be adjusted, such as choosing the most suitable kernel function, regularization penalty, etc. On small data, SVM is excellent, while random forest has a large demand for data.</a:t>
            </a:r>
            <a:endParaRPr>
              <a:solidFill>
                <a:schemeClr val="dk1"/>
              </a:solidFill>
              <a:latin typeface="Poppins Light"/>
              <a:ea typeface="Poppins Light"/>
              <a:cs typeface="Poppins Light"/>
              <a:sym typeface="Poppins Light"/>
            </a:endParaRPr>
          </a:p>
          <a:p>
            <a:pPr marL="0" lvl="0" indent="0" algn="l" rtl="0">
              <a:spcBef>
                <a:spcPts val="0"/>
              </a:spcBef>
              <a:spcAft>
                <a:spcPts val="0"/>
              </a:spcAft>
              <a:buNone/>
            </a:pPr>
            <a:endParaRPr>
              <a:solidFill>
                <a:schemeClr val="dk1"/>
              </a:solidFill>
              <a:latin typeface="Poppins Light"/>
              <a:ea typeface="Poppins Light"/>
              <a:cs typeface="Poppins Light"/>
              <a:sym typeface="Poppins Light"/>
            </a:endParaRPr>
          </a:p>
          <a:p>
            <a:pPr marL="0" lvl="0" indent="0" algn="l" rtl="0">
              <a:spcBef>
                <a:spcPts val="0"/>
              </a:spcBef>
              <a:spcAft>
                <a:spcPts val="0"/>
              </a:spcAft>
              <a:buNone/>
            </a:pPr>
            <a:endParaRPr>
              <a:solidFill>
                <a:schemeClr val="dk1"/>
              </a:solidFill>
              <a:latin typeface="Poppins Light"/>
              <a:ea typeface="Poppins Light"/>
              <a:cs typeface="Poppins Light"/>
              <a:sym typeface="Poppins Light"/>
            </a:endParaRPr>
          </a:p>
          <a:p>
            <a:pPr marL="0" lvl="0" indent="0" algn="l" rtl="0">
              <a:spcBef>
                <a:spcPts val="0"/>
              </a:spcBef>
              <a:spcAft>
                <a:spcPts val="0"/>
              </a:spcAft>
              <a:buNone/>
            </a:pPr>
            <a:endParaRPr>
              <a:latin typeface="Poppins Light"/>
              <a:ea typeface="Poppins Light"/>
              <a:cs typeface="Poppins Light"/>
              <a:sym typeface="Poppins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14" name="Google Shape;314;p28"/>
          <p:cNvSpPr txBox="1">
            <a:spLocks noGrp="1"/>
          </p:cNvSpPr>
          <p:nvPr>
            <p:ph type="ctrTitle" idx="4294967295"/>
          </p:nvPr>
        </p:nvSpPr>
        <p:spPr>
          <a:xfrm>
            <a:off x="2992613" y="1197587"/>
            <a:ext cx="4608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900"/>
              <a:t>Questions?</a:t>
            </a:r>
            <a:endParaRPr sz="5900"/>
          </a:p>
        </p:txBody>
      </p:sp>
      <p:grpSp>
        <p:nvGrpSpPr>
          <p:cNvPr id="315" name="Google Shape;315;p28"/>
          <p:cNvGrpSpPr/>
          <p:nvPr/>
        </p:nvGrpSpPr>
        <p:grpSpPr>
          <a:xfrm>
            <a:off x="1790627" y="1431434"/>
            <a:ext cx="345971" cy="325505"/>
            <a:chOff x="5972700" y="2330200"/>
            <a:chExt cx="411625" cy="387275"/>
          </a:xfrm>
        </p:grpSpPr>
        <p:sp>
          <p:nvSpPr>
            <p:cNvPr id="316" name="Google Shape;316;p2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Agenda</a:t>
            </a:r>
            <a:endParaRPr/>
          </a:p>
        </p:txBody>
      </p:sp>
      <p:sp>
        <p:nvSpPr>
          <p:cNvPr id="149" name="Google Shape;149;p15"/>
          <p:cNvSpPr txBox="1">
            <a:spLocks noGrp="1"/>
          </p:cNvSpPr>
          <p:nvPr>
            <p:ph type="body" idx="2"/>
          </p:nvPr>
        </p:nvSpPr>
        <p:spPr>
          <a:xfrm>
            <a:off x="3440854" y="1958050"/>
            <a:ext cx="2236800" cy="224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000">
              <a:solidFill>
                <a:srgbClr val="000000"/>
              </a:solidFill>
            </a:endParaRPr>
          </a:p>
          <a:p>
            <a:pPr marL="0" lvl="0" indent="0" algn="l" rtl="0">
              <a:spcBef>
                <a:spcPts val="600"/>
              </a:spcBef>
              <a:spcAft>
                <a:spcPts val="0"/>
              </a:spcAft>
              <a:buClr>
                <a:schemeClr val="dk1"/>
              </a:buClr>
              <a:buSzPts val="1100"/>
              <a:buFont typeface="Arial"/>
              <a:buNone/>
            </a:pPr>
            <a:endParaRPr sz="1000" b="1">
              <a:solidFill>
                <a:srgbClr val="000000"/>
              </a:solidFill>
            </a:endParaRPr>
          </a:p>
        </p:txBody>
      </p:sp>
      <p:sp>
        <p:nvSpPr>
          <p:cNvPr id="150" name="Google Shape;150;p15"/>
          <p:cNvSpPr txBox="1">
            <a:spLocks noGrp="1"/>
          </p:cNvSpPr>
          <p:nvPr>
            <p:ph type="body" idx="1"/>
          </p:nvPr>
        </p:nvSpPr>
        <p:spPr>
          <a:xfrm>
            <a:off x="1069625" y="1668725"/>
            <a:ext cx="4672200" cy="2246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900">
              <a:solidFill>
                <a:srgbClr val="000000"/>
              </a:solidFill>
            </a:endParaRPr>
          </a:p>
          <a:p>
            <a:pPr marL="457200" lvl="0" indent="-349250" algn="l" rtl="0">
              <a:spcBef>
                <a:spcPts val="600"/>
              </a:spcBef>
              <a:spcAft>
                <a:spcPts val="0"/>
              </a:spcAft>
              <a:buClr>
                <a:srgbClr val="000000"/>
              </a:buClr>
              <a:buSzPts val="1900"/>
              <a:buChar char="●"/>
            </a:pPr>
            <a:r>
              <a:rPr lang="en" sz="1900">
                <a:solidFill>
                  <a:srgbClr val="000000"/>
                </a:solidFill>
              </a:rPr>
              <a:t>Competition Overview</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Competition Data Description</a:t>
            </a:r>
            <a:endParaRPr sz="1900"/>
          </a:p>
          <a:p>
            <a:pPr marL="457200" lvl="0" indent="-349250" algn="l" rtl="0">
              <a:spcBef>
                <a:spcPts val="0"/>
              </a:spcBef>
              <a:spcAft>
                <a:spcPts val="0"/>
              </a:spcAft>
              <a:buClr>
                <a:srgbClr val="000000"/>
              </a:buClr>
              <a:buSzPts val="1900"/>
              <a:buChar char="●"/>
            </a:pPr>
            <a:r>
              <a:rPr lang="en" sz="1900">
                <a:solidFill>
                  <a:srgbClr val="000000"/>
                </a:solidFill>
              </a:rPr>
              <a:t>Dataset Details</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Critique of Public Solution</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Our solution</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Excel output</a:t>
            </a:r>
            <a:endParaRPr sz="1900">
              <a:solidFill>
                <a:srgbClr val="000000"/>
              </a:solidFill>
            </a:endParaRPr>
          </a:p>
          <a:p>
            <a:pPr marL="457200" lvl="0" indent="-349250" algn="l" rtl="0">
              <a:spcBef>
                <a:spcPts val="0"/>
              </a:spcBef>
              <a:spcAft>
                <a:spcPts val="0"/>
              </a:spcAft>
              <a:buClr>
                <a:srgbClr val="000000"/>
              </a:buClr>
              <a:buSzPts val="1900"/>
              <a:buChar char="●"/>
            </a:pPr>
            <a:r>
              <a:rPr lang="en" sz="1900">
                <a:solidFill>
                  <a:srgbClr val="000000"/>
                </a:solidFill>
              </a:rPr>
              <a:t>Conclusions</a:t>
            </a:r>
            <a:endParaRPr sz="1900">
              <a:solidFill>
                <a:srgbClr val="000000"/>
              </a:solidFill>
            </a:endParaRPr>
          </a:p>
          <a:p>
            <a:pPr marL="0" lvl="0" indent="0" algn="l" rtl="0">
              <a:spcBef>
                <a:spcPts val="600"/>
              </a:spcBef>
              <a:spcAft>
                <a:spcPts val="0"/>
              </a:spcAft>
              <a:buNone/>
            </a:pPr>
            <a:endParaRPr sz="1900">
              <a:solidFill>
                <a:srgbClr val="000000"/>
              </a:solidFill>
            </a:endParaRPr>
          </a:p>
        </p:txBody>
      </p:sp>
      <p:sp>
        <p:nvSpPr>
          <p:cNvPr id="151" name="Google Shape;151;p15"/>
          <p:cNvSpPr txBox="1">
            <a:spLocks noGrp="1"/>
          </p:cNvSpPr>
          <p:nvPr>
            <p:ph type="body" idx="2"/>
          </p:nvPr>
        </p:nvSpPr>
        <p:spPr>
          <a:xfrm>
            <a:off x="1069625" y="4204000"/>
            <a:ext cx="5607900" cy="7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rgbClr val="666666"/>
              </a:solidFill>
            </a:endParaRPr>
          </a:p>
          <a:p>
            <a:pPr marL="0" lvl="0" indent="0" algn="l" rtl="0">
              <a:spcBef>
                <a:spcPts val="0"/>
              </a:spcBef>
              <a:spcAft>
                <a:spcPts val="0"/>
              </a:spcAft>
              <a:buClr>
                <a:schemeClr val="dk1"/>
              </a:buClr>
              <a:buSzPts val="1100"/>
              <a:buFont typeface="Arial"/>
              <a:buNone/>
            </a:pPr>
            <a:endParaRPr sz="1000">
              <a:solidFill>
                <a:srgbClr val="666666"/>
              </a:solidFill>
            </a:endParaRPr>
          </a:p>
          <a:p>
            <a:pPr marL="0" lvl="0" indent="0" algn="l" rtl="0">
              <a:spcBef>
                <a:spcPts val="0"/>
              </a:spcBef>
              <a:spcAft>
                <a:spcPts val="0"/>
              </a:spcAft>
              <a:buNone/>
            </a:pPr>
            <a:endParaRPr sz="1000">
              <a:solidFill>
                <a:srgbClr val="666666"/>
              </a:solidFill>
            </a:endParaRPr>
          </a:p>
        </p:txBody>
      </p:sp>
      <p:sp>
        <p:nvSpPr>
          <p:cNvPr id="152" name="Google Shape;152;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153" name="Google Shape;153;p15"/>
          <p:cNvGrpSpPr/>
          <p:nvPr/>
        </p:nvGrpSpPr>
        <p:grpSpPr>
          <a:xfrm>
            <a:off x="7227977" y="2052723"/>
            <a:ext cx="1212302" cy="1038068"/>
            <a:chOff x="1934025" y="1001650"/>
            <a:chExt cx="415300" cy="355600"/>
          </a:xfrm>
        </p:grpSpPr>
        <p:sp>
          <p:nvSpPr>
            <p:cNvPr id="154" name="Google Shape;154;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16"/>
          <p:cNvPicPr preferRelativeResize="0"/>
          <p:nvPr/>
        </p:nvPicPr>
        <p:blipFill rotWithShape="1">
          <a:blip r:embed="rId3">
            <a:alphaModFix/>
          </a:blip>
          <a:srcRect l="12502" r="12495"/>
          <a:stretch/>
        </p:blipFill>
        <p:spPr>
          <a:xfrm>
            <a:off x="6372150" y="1054450"/>
            <a:ext cx="3034500" cy="3034500"/>
          </a:xfrm>
          <a:prstGeom prst="ellipse">
            <a:avLst/>
          </a:prstGeom>
          <a:noFill/>
          <a:ln>
            <a:noFill/>
          </a:ln>
        </p:spPr>
      </p:pic>
      <p:grpSp>
        <p:nvGrpSpPr>
          <p:cNvPr id="163" name="Google Shape;163;p16"/>
          <p:cNvGrpSpPr/>
          <p:nvPr/>
        </p:nvGrpSpPr>
        <p:grpSpPr>
          <a:xfrm>
            <a:off x="5853100" y="3068600"/>
            <a:ext cx="1539600" cy="1539600"/>
            <a:chOff x="6680825" y="2549350"/>
            <a:chExt cx="1539600" cy="1539600"/>
          </a:xfrm>
        </p:grpSpPr>
        <p:sp>
          <p:nvSpPr>
            <p:cNvPr id="164" name="Google Shape;164;p16"/>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16"/>
          <p:cNvSpPr txBox="1">
            <a:spLocks noGrp="1"/>
          </p:cNvSpPr>
          <p:nvPr>
            <p:ph type="title"/>
          </p:nvPr>
        </p:nvSpPr>
        <p:spPr>
          <a:xfrm>
            <a:off x="457200" y="1166125"/>
            <a:ext cx="57474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Competition Overview</a:t>
            </a:r>
            <a:endParaRPr/>
          </a:p>
        </p:txBody>
      </p:sp>
      <p:sp>
        <p:nvSpPr>
          <p:cNvPr id="168" name="Google Shape;168;p16"/>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a:latin typeface="Open Sans"/>
                <a:ea typeface="Open Sans"/>
                <a:cs typeface="Open Sans"/>
                <a:sym typeface="Open Sans"/>
              </a:rPr>
              <a:t>With hundreds, even thousands, of hotels to choose from at every destination, it's difficult to know which will suit your customer preferences. Expedia provide personalized hotel recommendations for expedia users.Expedia uses search parameters to adjust their hotel recommendations, but there aren't enough customer specific data to personalize them for each user.</a:t>
            </a:r>
            <a:endParaRPr>
              <a:latin typeface="Open Sans"/>
              <a:ea typeface="Open Sans"/>
              <a:cs typeface="Open Sans"/>
              <a:sym typeface="Open Sans"/>
            </a:endParaRPr>
          </a:p>
          <a:p>
            <a:pPr marL="0" lvl="0" indent="0" algn="l" rtl="0">
              <a:spcBef>
                <a:spcPts val="1200"/>
              </a:spcBef>
              <a:spcAft>
                <a:spcPts val="0"/>
              </a:spcAft>
              <a:buNone/>
            </a:pPr>
            <a:endParaRPr/>
          </a:p>
          <a:p>
            <a:pPr marL="0" lvl="0" indent="0" algn="l" rtl="0">
              <a:spcBef>
                <a:spcPts val="600"/>
              </a:spcBef>
              <a:spcAft>
                <a:spcPts val="0"/>
              </a:spcAft>
              <a:buNone/>
            </a:pPr>
            <a:endParaRPr/>
          </a:p>
        </p:txBody>
      </p:sp>
      <p:sp>
        <p:nvSpPr>
          <p:cNvPr id="169" name="Google Shape;169;p1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170" name="Google Shape;170;p16"/>
          <p:cNvGrpSpPr/>
          <p:nvPr/>
        </p:nvGrpSpPr>
        <p:grpSpPr>
          <a:xfrm>
            <a:off x="6438110" y="3653462"/>
            <a:ext cx="369505" cy="369505"/>
            <a:chOff x="2594050" y="1631825"/>
            <a:chExt cx="439625" cy="439625"/>
          </a:xfrm>
        </p:grpSpPr>
        <p:sp>
          <p:nvSpPr>
            <p:cNvPr id="171" name="Google Shape;171;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Project Objective</a:t>
            </a:r>
            <a:endParaRPr/>
          </a:p>
        </p:txBody>
      </p:sp>
      <p:sp>
        <p:nvSpPr>
          <p:cNvPr id="180" name="Google Shape;180;p17"/>
          <p:cNvSpPr txBox="1">
            <a:spLocks noGrp="1"/>
          </p:cNvSpPr>
          <p:nvPr>
            <p:ph type="body" idx="1"/>
          </p:nvPr>
        </p:nvSpPr>
        <p:spPr>
          <a:xfrm>
            <a:off x="457200" y="2151575"/>
            <a:ext cx="4608000" cy="26184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 sz="1800"/>
              <a:t>Our goal is to build a machine learning model to predict the booking outcome for a user, based on their search and other attributes associated with that user.</a:t>
            </a:r>
            <a:endParaRPr sz="1800">
              <a:solidFill>
                <a:srgbClr val="000000"/>
              </a:solidFill>
            </a:endParaRPr>
          </a:p>
        </p:txBody>
      </p:sp>
      <p:sp>
        <p:nvSpPr>
          <p:cNvPr id="181" name="Google Shape;181;p1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182" name="Google Shape;182;p17"/>
          <p:cNvSpPr/>
          <p:nvPr/>
        </p:nvSpPr>
        <p:spPr>
          <a:xfrm>
            <a:off x="6841448" y="2000810"/>
            <a:ext cx="1272074" cy="114188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7"/>
          <p:cNvGrpSpPr/>
          <p:nvPr/>
        </p:nvGrpSpPr>
        <p:grpSpPr>
          <a:xfrm>
            <a:off x="5993975" y="373572"/>
            <a:ext cx="2119546" cy="4396359"/>
            <a:chOff x="2547150" y="238125"/>
            <a:chExt cx="2525675" cy="5238750"/>
          </a:xfrm>
        </p:grpSpPr>
        <p:sp>
          <p:nvSpPr>
            <p:cNvPr id="184" name="Google Shape;184;p17"/>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8" name="Google Shape;188;p17"/>
          <p:cNvPicPr preferRelativeResize="0"/>
          <p:nvPr/>
        </p:nvPicPr>
        <p:blipFill>
          <a:blip r:embed="rId3">
            <a:alphaModFix/>
          </a:blip>
          <a:stretch>
            <a:fillRect/>
          </a:stretch>
        </p:blipFill>
        <p:spPr>
          <a:xfrm>
            <a:off x="6048750" y="769738"/>
            <a:ext cx="2010000" cy="360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8"/>
          <p:cNvSpPr txBox="1">
            <a:spLocks noGrp="1"/>
          </p:cNvSpPr>
          <p:nvPr>
            <p:ph type="title"/>
          </p:nvPr>
        </p:nvSpPr>
        <p:spPr>
          <a:xfrm>
            <a:off x="457250" y="1148700"/>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Competition</a:t>
            </a:r>
            <a:endParaRPr/>
          </a:p>
          <a:p>
            <a:pPr marL="0" lvl="0" indent="0" algn="l" rtl="0">
              <a:spcBef>
                <a:spcPts val="0"/>
              </a:spcBef>
              <a:spcAft>
                <a:spcPts val="0"/>
              </a:spcAft>
              <a:buNone/>
            </a:pPr>
            <a:r>
              <a:rPr lang="en"/>
              <a:t>Data Description</a:t>
            </a:r>
            <a:endParaRPr/>
          </a:p>
        </p:txBody>
      </p:sp>
      <p:sp>
        <p:nvSpPr>
          <p:cNvPr id="194" name="Google Shape;194;p18"/>
          <p:cNvSpPr txBox="1">
            <a:spLocks noGrp="1"/>
          </p:cNvSpPr>
          <p:nvPr>
            <p:ph type="body" idx="1"/>
          </p:nvPr>
        </p:nvSpPr>
        <p:spPr>
          <a:xfrm>
            <a:off x="2508950" y="2166925"/>
            <a:ext cx="16860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Train &amp; Test Data Set:</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r>
              <a:rPr lang="en" sz="1000"/>
              <a:t>Contains 23 features capturing the logs of customer behavior. Training data from 2013 and 2014, while test data are from 2015. Training data includes all click events and booking events. Test data only includes booking events.</a:t>
            </a:r>
            <a:endParaRPr sz="1000"/>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195" name="Google Shape;195;p18"/>
          <p:cNvSpPr txBox="1">
            <a:spLocks noGrp="1"/>
          </p:cNvSpPr>
          <p:nvPr>
            <p:ph type="body" idx="2"/>
          </p:nvPr>
        </p:nvSpPr>
        <p:spPr>
          <a:xfrm>
            <a:off x="4367798" y="2166925"/>
            <a:ext cx="14853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Destination Data Set:</a:t>
            </a:r>
            <a:endParaRPr b="1"/>
          </a:p>
          <a:p>
            <a:pPr marL="0" lvl="0" indent="0" algn="l" rtl="0">
              <a:spcBef>
                <a:spcPts val="600"/>
              </a:spcBef>
              <a:spcAft>
                <a:spcPts val="0"/>
              </a:spcAft>
              <a:buNone/>
            </a:pPr>
            <a:endParaRPr b="1"/>
          </a:p>
          <a:p>
            <a:pPr marL="0" lvl="0" indent="0" algn="l" rtl="0">
              <a:spcBef>
                <a:spcPts val="600"/>
              </a:spcBef>
              <a:spcAft>
                <a:spcPts val="0"/>
              </a:spcAft>
              <a:buNone/>
            </a:pPr>
            <a:r>
              <a:rPr lang="en" sz="1000"/>
              <a:t>Contains 149 features pertaining to hotel reviews made by users.</a:t>
            </a:r>
            <a:endParaRPr sz="1000"/>
          </a:p>
        </p:txBody>
      </p:sp>
      <p:sp>
        <p:nvSpPr>
          <p:cNvPr id="196" name="Google Shape;196;p18"/>
          <p:cNvSpPr txBox="1">
            <a:spLocks noGrp="1"/>
          </p:cNvSpPr>
          <p:nvPr>
            <p:ph type="body" idx="3"/>
          </p:nvPr>
        </p:nvSpPr>
        <p:spPr>
          <a:xfrm>
            <a:off x="1023659" y="2166925"/>
            <a:ext cx="14853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General Data Description:</a:t>
            </a:r>
            <a:endParaRPr b="1"/>
          </a:p>
          <a:p>
            <a:pPr marL="0" lvl="0" indent="0" algn="l" rtl="0">
              <a:spcBef>
                <a:spcPts val="600"/>
              </a:spcBef>
              <a:spcAft>
                <a:spcPts val="0"/>
              </a:spcAft>
              <a:buNone/>
            </a:pPr>
            <a:endParaRPr b="1"/>
          </a:p>
          <a:p>
            <a:pPr marL="0" lvl="0" indent="0" algn="l" rtl="0">
              <a:lnSpc>
                <a:spcPct val="150000"/>
              </a:lnSpc>
              <a:spcBef>
                <a:spcPts val="0"/>
              </a:spcBef>
              <a:spcAft>
                <a:spcPts val="0"/>
              </a:spcAft>
              <a:buNone/>
            </a:pPr>
            <a:r>
              <a:rPr lang="en" sz="1000"/>
              <a:t>The data in this competition is a random selection from Expedia and is not representative of the overall statistics.</a:t>
            </a:r>
            <a:endParaRPr sz="1000">
              <a:latin typeface="Poppins"/>
              <a:ea typeface="Poppins"/>
              <a:cs typeface="Poppins"/>
              <a:sym typeface="Poppins"/>
            </a:endParaRPr>
          </a:p>
          <a:p>
            <a:pPr marL="0" lvl="0" indent="0" algn="l" rtl="0">
              <a:spcBef>
                <a:spcPts val="1200"/>
              </a:spcBef>
              <a:spcAft>
                <a:spcPts val="0"/>
              </a:spcAft>
              <a:buNone/>
            </a:pPr>
            <a:endParaRPr/>
          </a:p>
          <a:p>
            <a:pPr marL="0" lvl="0" indent="0" algn="l" rtl="0">
              <a:spcBef>
                <a:spcPts val="600"/>
              </a:spcBef>
              <a:spcAft>
                <a:spcPts val="0"/>
              </a:spcAft>
              <a:buNone/>
            </a:pPr>
            <a:endParaRPr/>
          </a:p>
        </p:txBody>
      </p:sp>
      <p:sp>
        <p:nvSpPr>
          <p:cNvPr id="197" name="Google Shape;197;p1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198" name="Google Shape;198;p18"/>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199" name="Google Shape;199;p18"/>
          <p:cNvGrpSpPr/>
          <p:nvPr/>
        </p:nvGrpSpPr>
        <p:grpSpPr>
          <a:xfrm>
            <a:off x="5853100" y="3068600"/>
            <a:ext cx="1539600" cy="1539600"/>
            <a:chOff x="6680825" y="2549350"/>
            <a:chExt cx="1539600" cy="1539600"/>
          </a:xfrm>
        </p:grpSpPr>
        <p:sp>
          <p:nvSpPr>
            <p:cNvPr id="200" name="Google Shape;200;p18"/>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8"/>
          <p:cNvGrpSpPr/>
          <p:nvPr/>
        </p:nvGrpSpPr>
        <p:grpSpPr>
          <a:xfrm>
            <a:off x="6405399" y="3676684"/>
            <a:ext cx="435022" cy="323445"/>
            <a:chOff x="5247525" y="3007275"/>
            <a:chExt cx="517575" cy="384825"/>
          </a:xfrm>
        </p:grpSpPr>
        <p:sp>
          <p:nvSpPr>
            <p:cNvPr id="204" name="Google Shape;204;p1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a:spLocks noGrp="1"/>
          </p:cNvSpPr>
          <p:nvPr>
            <p:ph type="title"/>
          </p:nvPr>
        </p:nvSpPr>
        <p:spPr>
          <a:xfrm>
            <a:off x="168575" y="218850"/>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details:</a:t>
            </a:r>
            <a:endParaRPr/>
          </a:p>
        </p:txBody>
      </p:sp>
      <p:sp>
        <p:nvSpPr>
          <p:cNvPr id="211" name="Google Shape;211;p19"/>
          <p:cNvSpPr txBox="1">
            <a:spLocks noGrp="1"/>
          </p:cNvSpPr>
          <p:nvPr>
            <p:ph type="body" idx="1"/>
          </p:nvPr>
        </p:nvSpPr>
        <p:spPr>
          <a:xfrm>
            <a:off x="0" y="1494225"/>
            <a:ext cx="4854900" cy="18294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Arial"/>
              <a:buChar char="￮"/>
            </a:pPr>
            <a:r>
              <a:rPr lang="en" sz="1200">
                <a:highlight>
                  <a:srgbClr val="FFFFFF"/>
                </a:highlight>
                <a:latin typeface="Arial"/>
                <a:ea typeface="Arial"/>
                <a:cs typeface="Arial"/>
                <a:sym typeface="Arial"/>
              </a:rPr>
              <a:t>The training set consists of 37,670,293 entries . (24 columns)</a:t>
            </a:r>
            <a:endParaRPr sz="1200">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 sz="1200">
                <a:highlight>
                  <a:srgbClr val="FFFFFF"/>
                </a:highlight>
                <a:latin typeface="Arial"/>
                <a:ea typeface="Arial"/>
                <a:cs typeface="Arial"/>
                <a:sym typeface="Arial"/>
              </a:rPr>
              <a:t>The test  set  contains  2,528,243  entries.(22 columns)</a:t>
            </a:r>
            <a:endParaRPr sz="1200">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 sz="1200">
                <a:highlight>
                  <a:srgbClr val="FFFFFF"/>
                </a:highlight>
                <a:latin typeface="Arial"/>
                <a:ea typeface="Arial"/>
                <a:cs typeface="Arial"/>
                <a:sym typeface="Arial"/>
              </a:rPr>
              <a:t>The destination set provides 64993 entries with 149 latent features.</a:t>
            </a:r>
            <a:endParaRPr sz="1200">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 sz="1200">
                <a:highlight>
                  <a:srgbClr val="FFFFFF"/>
                </a:highlight>
                <a:latin typeface="Arial"/>
                <a:ea typeface="Arial"/>
                <a:cs typeface="Arial"/>
                <a:sym typeface="Arial"/>
              </a:rPr>
              <a:t>We will use customer  data  and  predict  the likelihood a user stay at 100 different hotel groups.</a:t>
            </a:r>
            <a:endParaRPr sz="1200">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 sz="1200">
                <a:highlight>
                  <a:srgbClr val="FFFFFF"/>
                </a:highlight>
                <a:latin typeface="Arial"/>
                <a:ea typeface="Arial"/>
                <a:cs typeface="Arial"/>
                <a:sym typeface="Arial"/>
              </a:rPr>
              <a:t>We will provide not only a recommendation but rank the predictions and get top 5 hotel clusters to each user in the test set.</a:t>
            </a:r>
            <a:endParaRPr sz="1200">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chemeClr val="dk1"/>
              </a:buClr>
              <a:buSzPts val="1200"/>
              <a:buFont typeface="Arial"/>
              <a:buChar char="￮"/>
            </a:pPr>
            <a:r>
              <a:rPr lang="en" sz="1200">
                <a:highlight>
                  <a:srgbClr val="FFFFFF"/>
                </a:highlight>
                <a:latin typeface="Arial"/>
                <a:ea typeface="Arial"/>
                <a:cs typeface="Arial"/>
                <a:sym typeface="Arial"/>
              </a:rPr>
              <a:t>The difference between the train and test set is train set with people who do not booking the hotel just only do the search.</a:t>
            </a:r>
            <a:endParaRPr sz="1200">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200">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200">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200">
              <a:highlight>
                <a:srgbClr val="FFFFFF"/>
              </a:highlight>
              <a:latin typeface="Arial"/>
              <a:ea typeface="Arial"/>
              <a:cs typeface="Arial"/>
              <a:sym typeface="Arial"/>
            </a:endParaRPr>
          </a:p>
          <a:p>
            <a:pPr marL="0" lvl="0" indent="0" algn="l" rtl="0">
              <a:spcBef>
                <a:spcPts val="600"/>
              </a:spcBef>
              <a:spcAft>
                <a:spcPts val="0"/>
              </a:spcAft>
              <a:buNone/>
            </a:pPr>
            <a:endParaRPr/>
          </a:p>
        </p:txBody>
      </p:sp>
      <p:sp>
        <p:nvSpPr>
          <p:cNvPr id="212" name="Google Shape;212;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213" name="Google Shape;213;p19"/>
          <p:cNvPicPr preferRelativeResize="0"/>
          <p:nvPr/>
        </p:nvPicPr>
        <p:blipFill>
          <a:blip r:embed="rId3">
            <a:alphaModFix/>
          </a:blip>
          <a:stretch>
            <a:fillRect/>
          </a:stretch>
        </p:blipFill>
        <p:spPr>
          <a:xfrm>
            <a:off x="4324125" y="314050"/>
            <a:ext cx="4667353" cy="587900"/>
          </a:xfrm>
          <a:prstGeom prst="rect">
            <a:avLst/>
          </a:prstGeom>
          <a:noFill/>
          <a:ln>
            <a:noFill/>
          </a:ln>
        </p:spPr>
      </p:pic>
      <p:pic>
        <p:nvPicPr>
          <p:cNvPr id="214" name="Google Shape;214;p19"/>
          <p:cNvPicPr preferRelativeResize="0"/>
          <p:nvPr/>
        </p:nvPicPr>
        <p:blipFill>
          <a:blip r:embed="rId4">
            <a:alphaModFix/>
          </a:blip>
          <a:stretch>
            <a:fillRect/>
          </a:stretch>
        </p:blipFill>
        <p:spPr>
          <a:xfrm>
            <a:off x="5075600" y="843972"/>
            <a:ext cx="3596349" cy="1450150"/>
          </a:xfrm>
          <a:prstGeom prst="rect">
            <a:avLst/>
          </a:prstGeom>
          <a:noFill/>
          <a:ln>
            <a:noFill/>
          </a:ln>
        </p:spPr>
      </p:pic>
      <p:pic>
        <p:nvPicPr>
          <p:cNvPr id="215" name="Google Shape;215;p19"/>
          <p:cNvPicPr preferRelativeResize="0"/>
          <p:nvPr/>
        </p:nvPicPr>
        <p:blipFill>
          <a:blip r:embed="rId5">
            <a:alphaModFix/>
          </a:blip>
          <a:stretch>
            <a:fillRect/>
          </a:stretch>
        </p:blipFill>
        <p:spPr>
          <a:xfrm>
            <a:off x="5075600" y="2294125"/>
            <a:ext cx="3596351" cy="1505050"/>
          </a:xfrm>
          <a:prstGeom prst="rect">
            <a:avLst/>
          </a:prstGeom>
          <a:noFill/>
          <a:ln>
            <a:noFill/>
          </a:ln>
        </p:spPr>
      </p:pic>
      <p:pic>
        <p:nvPicPr>
          <p:cNvPr id="216" name="Google Shape;216;p19"/>
          <p:cNvPicPr preferRelativeResize="0"/>
          <p:nvPr/>
        </p:nvPicPr>
        <p:blipFill>
          <a:blip r:embed="rId6">
            <a:alphaModFix/>
          </a:blip>
          <a:stretch>
            <a:fillRect/>
          </a:stretch>
        </p:blipFill>
        <p:spPr>
          <a:xfrm>
            <a:off x="5075600" y="3799175"/>
            <a:ext cx="3596350" cy="134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0"/>
          <p:cNvSpPr txBox="1">
            <a:spLocks noGrp="1"/>
          </p:cNvSpPr>
          <p:nvPr>
            <p:ph type="title"/>
          </p:nvPr>
        </p:nvSpPr>
        <p:spPr>
          <a:xfrm>
            <a:off x="655200" y="270625"/>
            <a:ext cx="74469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What's the question?</a:t>
            </a:r>
            <a:endParaRPr/>
          </a:p>
        </p:txBody>
      </p:sp>
      <p:sp>
        <p:nvSpPr>
          <p:cNvPr id="222" name="Google Shape;222;p20"/>
          <p:cNvSpPr txBox="1">
            <a:spLocks noGrp="1"/>
          </p:cNvSpPr>
          <p:nvPr>
            <p:ph type="body" idx="1"/>
          </p:nvPr>
        </p:nvSpPr>
        <p:spPr>
          <a:xfrm>
            <a:off x="4193275" y="912125"/>
            <a:ext cx="4717800" cy="2618400"/>
          </a:xfrm>
          <a:prstGeom prst="rect">
            <a:avLst/>
          </a:prstGeom>
        </p:spPr>
        <p:txBody>
          <a:bodyPr spcFirstLastPara="1" wrap="square" lIns="91425" tIns="91425" rIns="91425" bIns="91425" anchor="t" anchorCtr="0">
            <a:noAutofit/>
          </a:bodyPr>
          <a:lstStyle/>
          <a:p>
            <a:pPr marL="0" lvl="0" indent="0" algn="l" rtl="0">
              <a:lnSpc>
                <a:spcPct val="122222"/>
              </a:lnSpc>
              <a:spcBef>
                <a:spcPts val="0"/>
              </a:spcBef>
              <a:spcAft>
                <a:spcPts val="0"/>
              </a:spcAft>
              <a:buNone/>
            </a:pPr>
            <a:r>
              <a:rPr lang="en" sz="1350" b="1">
                <a:latin typeface="Arial"/>
                <a:ea typeface="Arial"/>
                <a:cs typeface="Arial"/>
                <a:sym typeface="Arial"/>
              </a:rPr>
              <a:t>Which hotel type will an Expedia customer book?</a:t>
            </a:r>
            <a:endParaRPr sz="1350" b="1">
              <a:latin typeface="Arial"/>
              <a:ea typeface="Arial"/>
              <a:cs typeface="Arial"/>
              <a:sym typeface="Arial"/>
            </a:endParaRPr>
          </a:p>
          <a:p>
            <a:pPr marL="0" lvl="0" indent="0" algn="l" rtl="0">
              <a:lnSpc>
                <a:spcPct val="122222"/>
              </a:lnSpc>
              <a:spcBef>
                <a:spcPts val="2400"/>
              </a:spcBef>
              <a:spcAft>
                <a:spcPts val="0"/>
              </a:spcAft>
              <a:buNone/>
            </a:pPr>
            <a:r>
              <a:rPr lang="en" sz="1350">
                <a:latin typeface="Arial"/>
                <a:ea typeface="Arial"/>
                <a:cs typeface="Arial"/>
                <a:sym typeface="Arial"/>
              </a:rPr>
              <a:t>The problem is a ranked multi-class classification task.</a:t>
            </a:r>
            <a:endParaRPr sz="1350">
              <a:latin typeface="Arial"/>
              <a:ea typeface="Arial"/>
              <a:cs typeface="Arial"/>
              <a:sym typeface="Arial"/>
            </a:endParaRPr>
          </a:p>
          <a:p>
            <a:pPr marL="0" lvl="0" indent="0" algn="l" rtl="0">
              <a:lnSpc>
                <a:spcPct val="122222"/>
              </a:lnSpc>
              <a:spcBef>
                <a:spcPts val="2400"/>
              </a:spcBef>
              <a:spcAft>
                <a:spcPts val="0"/>
              </a:spcAft>
              <a:buNone/>
            </a:pPr>
            <a:r>
              <a:rPr lang="en" sz="1350" b="1">
                <a:latin typeface="Arial"/>
                <a:ea typeface="Arial"/>
                <a:cs typeface="Arial"/>
                <a:sym typeface="Arial"/>
              </a:rPr>
              <a:t>What our team will meet? </a:t>
            </a:r>
            <a:endParaRPr sz="1350" b="1">
              <a:latin typeface="Arial"/>
              <a:ea typeface="Arial"/>
              <a:cs typeface="Arial"/>
              <a:sym typeface="Arial"/>
            </a:endParaRPr>
          </a:p>
          <a:p>
            <a:pPr marL="0" lvl="0" indent="0" algn="l" rtl="0">
              <a:lnSpc>
                <a:spcPct val="100000"/>
              </a:lnSpc>
              <a:spcBef>
                <a:spcPts val="2400"/>
              </a:spcBef>
              <a:spcAft>
                <a:spcPts val="0"/>
              </a:spcAft>
              <a:buNone/>
            </a:pPr>
            <a:r>
              <a:rPr lang="en" sz="1350">
                <a:latin typeface="Arial"/>
                <a:ea typeface="Arial"/>
                <a:cs typeface="Arial"/>
                <a:sym typeface="Arial"/>
              </a:rPr>
              <a:t>Missing data / Ranking problem </a:t>
            </a:r>
            <a:endParaRPr sz="1350">
              <a:latin typeface="Arial"/>
              <a:ea typeface="Arial"/>
              <a:cs typeface="Arial"/>
              <a:sym typeface="Arial"/>
            </a:endParaRPr>
          </a:p>
          <a:p>
            <a:pPr marL="0" lvl="0" indent="0" algn="l" rtl="0">
              <a:lnSpc>
                <a:spcPct val="100000"/>
              </a:lnSpc>
              <a:spcBef>
                <a:spcPts val="2400"/>
              </a:spcBef>
              <a:spcAft>
                <a:spcPts val="0"/>
              </a:spcAft>
              <a:buNone/>
            </a:pPr>
            <a:r>
              <a:rPr lang="en" sz="1350">
                <a:latin typeface="Arial"/>
                <a:ea typeface="Arial"/>
                <a:cs typeface="Arial"/>
                <a:sym typeface="Arial"/>
              </a:rPr>
              <a:t>Huge dimensions / Memory usage </a:t>
            </a:r>
            <a:endParaRPr sz="1350">
              <a:latin typeface="Arial"/>
              <a:ea typeface="Arial"/>
              <a:cs typeface="Arial"/>
              <a:sym typeface="Arial"/>
            </a:endParaRPr>
          </a:p>
          <a:p>
            <a:pPr marL="0" lvl="0" indent="0" algn="l" rtl="0">
              <a:lnSpc>
                <a:spcPct val="122222"/>
              </a:lnSpc>
              <a:spcBef>
                <a:spcPts val="2400"/>
              </a:spcBef>
              <a:spcAft>
                <a:spcPts val="0"/>
              </a:spcAft>
              <a:buNone/>
            </a:pPr>
            <a:endParaRPr sz="1350" b="1">
              <a:highlight>
                <a:schemeClr val="lt1"/>
              </a:highlight>
              <a:latin typeface="Arial"/>
              <a:ea typeface="Arial"/>
              <a:cs typeface="Arial"/>
              <a:sym typeface="Arial"/>
            </a:endParaRPr>
          </a:p>
          <a:p>
            <a:pPr marL="0" lvl="0" indent="0" algn="l" rtl="0">
              <a:lnSpc>
                <a:spcPct val="122222"/>
              </a:lnSpc>
              <a:spcBef>
                <a:spcPts val="2400"/>
              </a:spcBef>
              <a:spcAft>
                <a:spcPts val="0"/>
              </a:spcAft>
              <a:buNone/>
            </a:pPr>
            <a:endParaRPr sz="1350" b="1">
              <a:highlight>
                <a:schemeClr val="lt1"/>
              </a:highlight>
              <a:latin typeface="Arial"/>
              <a:ea typeface="Arial"/>
              <a:cs typeface="Arial"/>
              <a:sym typeface="Arial"/>
            </a:endParaRPr>
          </a:p>
          <a:p>
            <a:pPr marL="0" lvl="0" indent="0" algn="l" rtl="0">
              <a:lnSpc>
                <a:spcPct val="122222"/>
              </a:lnSpc>
              <a:spcBef>
                <a:spcPts val="2400"/>
              </a:spcBef>
              <a:spcAft>
                <a:spcPts val="0"/>
              </a:spcAft>
              <a:buNone/>
            </a:pPr>
            <a:endParaRPr sz="1350" b="1">
              <a:highlight>
                <a:schemeClr val="lt1"/>
              </a:highlight>
              <a:latin typeface="Arial"/>
              <a:ea typeface="Arial"/>
              <a:cs typeface="Arial"/>
              <a:sym typeface="Arial"/>
            </a:endParaRPr>
          </a:p>
          <a:p>
            <a:pPr marL="0" lvl="0" indent="0" algn="l" rtl="0">
              <a:spcBef>
                <a:spcPts val="2400"/>
              </a:spcBef>
              <a:spcAft>
                <a:spcPts val="0"/>
              </a:spcAft>
              <a:buNone/>
            </a:pPr>
            <a:endParaRPr/>
          </a:p>
        </p:txBody>
      </p:sp>
      <p:sp>
        <p:nvSpPr>
          <p:cNvPr id="223" name="Google Shape;223;p2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224" name="Google Shape;224;p20"/>
          <p:cNvPicPr preferRelativeResize="0"/>
          <p:nvPr/>
        </p:nvPicPr>
        <p:blipFill>
          <a:blip r:embed="rId3">
            <a:alphaModFix/>
          </a:blip>
          <a:stretch>
            <a:fillRect/>
          </a:stretch>
        </p:blipFill>
        <p:spPr>
          <a:xfrm>
            <a:off x="516025" y="1051225"/>
            <a:ext cx="3565275" cy="2340225"/>
          </a:xfrm>
          <a:prstGeom prst="rect">
            <a:avLst/>
          </a:prstGeom>
          <a:noFill/>
          <a:ln>
            <a:noFill/>
          </a:ln>
        </p:spPr>
      </p:pic>
      <p:pic>
        <p:nvPicPr>
          <p:cNvPr id="225" name="Google Shape;225;p20"/>
          <p:cNvPicPr preferRelativeResize="0"/>
          <p:nvPr/>
        </p:nvPicPr>
        <p:blipFill>
          <a:blip r:embed="rId4">
            <a:alphaModFix/>
          </a:blip>
          <a:stretch>
            <a:fillRect/>
          </a:stretch>
        </p:blipFill>
        <p:spPr>
          <a:xfrm>
            <a:off x="451950" y="3761775"/>
            <a:ext cx="3865949" cy="1061750"/>
          </a:xfrm>
          <a:prstGeom prst="rect">
            <a:avLst/>
          </a:prstGeom>
          <a:noFill/>
          <a:ln>
            <a:noFill/>
          </a:ln>
        </p:spPr>
      </p:pic>
      <p:pic>
        <p:nvPicPr>
          <p:cNvPr id="226" name="Google Shape;226;p20"/>
          <p:cNvPicPr preferRelativeResize="0"/>
          <p:nvPr/>
        </p:nvPicPr>
        <p:blipFill>
          <a:blip r:embed="rId5">
            <a:alphaModFix/>
          </a:blip>
          <a:stretch>
            <a:fillRect/>
          </a:stretch>
        </p:blipFill>
        <p:spPr>
          <a:xfrm>
            <a:off x="4421525" y="3521550"/>
            <a:ext cx="4030750" cy="145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1"/>
          <p:cNvSpPr txBox="1">
            <a:spLocks noGrp="1"/>
          </p:cNvSpPr>
          <p:nvPr>
            <p:ph type="title"/>
          </p:nvPr>
        </p:nvSpPr>
        <p:spPr>
          <a:xfrm>
            <a:off x="194325" y="165200"/>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Features: </a:t>
            </a:r>
            <a:endParaRPr/>
          </a:p>
        </p:txBody>
      </p:sp>
      <p:sp>
        <p:nvSpPr>
          <p:cNvPr id="232" name="Google Shape;232;p21"/>
          <p:cNvSpPr txBox="1">
            <a:spLocks noGrp="1"/>
          </p:cNvSpPr>
          <p:nvPr>
            <p:ph type="body" idx="1"/>
          </p:nvPr>
        </p:nvSpPr>
        <p:spPr>
          <a:xfrm>
            <a:off x="90550" y="1008975"/>
            <a:ext cx="5841900" cy="2618400"/>
          </a:xfrm>
          <a:prstGeom prst="rect">
            <a:avLst/>
          </a:prstGeom>
        </p:spPr>
        <p:txBody>
          <a:bodyPr spcFirstLastPara="1" wrap="square" lIns="91425" tIns="91425" rIns="91425" bIns="91425" anchor="t" anchorCtr="0">
            <a:noAutofit/>
          </a:bodyPr>
          <a:lstStyle/>
          <a:p>
            <a:pPr marL="457200" lvl="0" indent="-352425" algn="l" rtl="0">
              <a:spcBef>
                <a:spcPts val="600"/>
              </a:spcBef>
              <a:spcAft>
                <a:spcPts val="0"/>
              </a:spcAft>
              <a:buClr>
                <a:schemeClr val="dk1"/>
              </a:buClr>
              <a:buSzPts val="1950"/>
              <a:buFont typeface="Arial"/>
              <a:buChar char="●"/>
            </a:pPr>
            <a:r>
              <a:rPr lang="en" sz="1950">
                <a:highlight>
                  <a:srgbClr val="FFFFFF"/>
                </a:highlight>
                <a:latin typeface="Arial"/>
                <a:ea typeface="Arial"/>
                <a:cs typeface="Arial"/>
                <a:sym typeface="Arial"/>
              </a:rPr>
              <a:t>Geographical features</a:t>
            </a:r>
            <a:endParaRPr sz="1950">
              <a:highlight>
                <a:srgbClr val="FFFFFF"/>
              </a:highlight>
              <a:latin typeface="Arial"/>
              <a:ea typeface="Arial"/>
              <a:cs typeface="Arial"/>
              <a:sym typeface="Arial"/>
            </a:endParaRPr>
          </a:p>
          <a:p>
            <a:pPr marL="457200" lvl="0" indent="-352425" algn="l" rtl="0">
              <a:spcBef>
                <a:spcPts val="0"/>
              </a:spcBef>
              <a:spcAft>
                <a:spcPts val="0"/>
              </a:spcAft>
              <a:buClr>
                <a:schemeClr val="dk1"/>
              </a:buClr>
              <a:buSzPts val="1950"/>
              <a:buFont typeface="Arial"/>
              <a:buChar char="●"/>
            </a:pPr>
            <a:r>
              <a:rPr lang="en" sz="1950">
                <a:highlight>
                  <a:srgbClr val="FFFFFF"/>
                </a:highlight>
                <a:latin typeface="Arial"/>
                <a:ea typeface="Arial"/>
                <a:cs typeface="Arial"/>
                <a:sym typeface="Arial"/>
              </a:rPr>
              <a:t>Search features</a:t>
            </a:r>
            <a:endParaRPr sz="1950">
              <a:highlight>
                <a:srgbClr val="FFFFFF"/>
              </a:highlight>
              <a:latin typeface="Arial"/>
              <a:ea typeface="Arial"/>
              <a:cs typeface="Arial"/>
              <a:sym typeface="Arial"/>
            </a:endParaRPr>
          </a:p>
          <a:p>
            <a:pPr marL="457200" lvl="0" indent="-352425" algn="l" rtl="0">
              <a:spcBef>
                <a:spcPts val="0"/>
              </a:spcBef>
              <a:spcAft>
                <a:spcPts val="0"/>
              </a:spcAft>
              <a:buClr>
                <a:schemeClr val="dk1"/>
              </a:buClr>
              <a:buSzPts val="1950"/>
              <a:buFont typeface="Arial"/>
              <a:buChar char="●"/>
            </a:pPr>
            <a:r>
              <a:rPr lang="en" sz="1950">
                <a:highlight>
                  <a:srgbClr val="FFFFFF"/>
                </a:highlight>
                <a:latin typeface="Arial"/>
                <a:ea typeface="Arial"/>
                <a:cs typeface="Arial"/>
                <a:sym typeface="Arial"/>
              </a:rPr>
              <a:t>Time features</a:t>
            </a:r>
            <a:endParaRPr sz="1950">
              <a:highlight>
                <a:srgbClr val="FFFFFF"/>
              </a:highlight>
              <a:latin typeface="Arial"/>
              <a:ea typeface="Arial"/>
              <a:cs typeface="Arial"/>
              <a:sym typeface="Arial"/>
            </a:endParaRPr>
          </a:p>
          <a:p>
            <a:pPr marL="457200" lvl="0" indent="-352425" algn="l" rtl="0">
              <a:spcBef>
                <a:spcPts val="0"/>
              </a:spcBef>
              <a:spcAft>
                <a:spcPts val="0"/>
              </a:spcAft>
              <a:buClr>
                <a:schemeClr val="dk1"/>
              </a:buClr>
              <a:buSzPts val="1950"/>
              <a:buFont typeface="Arial"/>
              <a:buChar char="●"/>
            </a:pPr>
            <a:r>
              <a:rPr lang="en" sz="1950">
                <a:highlight>
                  <a:srgbClr val="FFFFFF"/>
                </a:highlight>
                <a:latin typeface="Arial"/>
                <a:ea typeface="Arial"/>
                <a:cs typeface="Arial"/>
                <a:sym typeface="Arial"/>
              </a:rPr>
              <a:t>Latent features </a:t>
            </a:r>
            <a:endParaRPr sz="1950">
              <a:highlight>
                <a:srgbClr val="FFFFFF"/>
              </a:highlight>
              <a:latin typeface="Arial"/>
              <a:ea typeface="Arial"/>
              <a:cs typeface="Arial"/>
              <a:sym typeface="Arial"/>
            </a:endParaRPr>
          </a:p>
          <a:p>
            <a:pPr marL="457200" lvl="0" indent="-352425" algn="l" rtl="0">
              <a:spcBef>
                <a:spcPts val="0"/>
              </a:spcBef>
              <a:spcAft>
                <a:spcPts val="0"/>
              </a:spcAft>
              <a:buClr>
                <a:schemeClr val="dk1"/>
              </a:buClr>
              <a:buSzPts val="1950"/>
              <a:buFont typeface="Arial"/>
              <a:buChar char="●"/>
            </a:pPr>
            <a:r>
              <a:rPr lang="en" sz="1950">
                <a:highlight>
                  <a:srgbClr val="FFFFFF"/>
                </a:highlight>
                <a:latin typeface="Arial"/>
                <a:ea typeface="Arial"/>
                <a:cs typeface="Arial"/>
                <a:sym typeface="Arial"/>
              </a:rPr>
              <a:t>All features are number/binary conditions </a:t>
            </a:r>
            <a:endParaRPr sz="1950">
              <a:highlight>
                <a:srgbClr val="FFFFFF"/>
              </a:highlight>
              <a:latin typeface="Arial"/>
              <a:ea typeface="Arial"/>
              <a:cs typeface="Arial"/>
              <a:sym typeface="Arial"/>
            </a:endParaRPr>
          </a:p>
        </p:txBody>
      </p:sp>
      <p:sp>
        <p:nvSpPr>
          <p:cNvPr id="233" name="Google Shape;233;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234" name="Google Shape;234;p21"/>
          <p:cNvPicPr preferRelativeResize="0"/>
          <p:nvPr/>
        </p:nvPicPr>
        <p:blipFill>
          <a:blip r:embed="rId3">
            <a:alphaModFix/>
          </a:blip>
          <a:stretch>
            <a:fillRect/>
          </a:stretch>
        </p:blipFill>
        <p:spPr>
          <a:xfrm>
            <a:off x="6056825" y="87675"/>
            <a:ext cx="2440475" cy="4838700"/>
          </a:xfrm>
          <a:prstGeom prst="rect">
            <a:avLst/>
          </a:prstGeom>
          <a:noFill/>
          <a:ln>
            <a:noFill/>
          </a:ln>
        </p:spPr>
      </p:pic>
      <p:pic>
        <p:nvPicPr>
          <p:cNvPr id="235" name="Google Shape;235;p21"/>
          <p:cNvPicPr preferRelativeResize="0"/>
          <p:nvPr/>
        </p:nvPicPr>
        <p:blipFill>
          <a:blip r:embed="rId4">
            <a:alphaModFix/>
          </a:blip>
          <a:stretch>
            <a:fillRect/>
          </a:stretch>
        </p:blipFill>
        <p:spPr>
          <a:xfrm>
            <a:off x="3557750" y="377076"/>
            <a:ext cx="2440475" cy="1932166"/>
          </a:xfrm>
          <a:prstGeom prst="rect">
            <a:avLst/>
          </a:prstGeom>
          <a:noFill/>
          <a:ln>
            <a:noFill/>
          </a:ln>
        </p:spPr>
      </p:pic>
      <p:pic>
        <p:nvPicPr>
          <p:cNvPr id="236" name="Google Shape;236;p21"/>
          <p:cNvPicPr preferRelativeResize="0"/>
          <p:nvPr/>
        </p:nvPicPr>
        <p:blipFill>
          <a:blip r:embed="rId5">
            <a:alphaModFix/>
          </a:blip>
          <a:stretch>
            <a:fillRect/>
          </a:stretch>
        </p:blipFill>
        <p:spPr>
          <a:xfrm>
            <a:off x="243250" y="3002800"/>
            <a:ext cx="5754974" cy="183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2"/>
          <p:cNvSpPr txBox="1">
            <a:spLocks noGrp="1"/>
          </p:cNvSpPr>
          <p:nvPr>
            <p:ph type="title"/>
          </p:nvPr>
        </p:nvSpPr>
        <p:spPr>
          <a:xfrm>
            <a:off x="493725" y="26017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Evaluation Metric:</a:t>
            </a:r>
            <a:endParaRPr/>
          </a:p>
        </p:txBody>
      </p:sp>
      <p:sp>
        <p:nvSpPr>
          <p:cNvPr id="242" name="Google Shape;242;p22"/>
          <p:cNvSpPr txBox="1">
            <a:spLocks noGrp="1"/>
          </p:cNvSpPr>
          <p:nvPr>
            <p:ph type="body" idx="4294967295"/>
          </p:nvPr>
        </p:nvSpPr>
        <p:spPr>
          <a:xfrm>
            <a:off x="654450" y="1510950"/>
            <a:ext cx="3189900" cy="26184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Clr>
                <a:schemeClr val="dk1"/>
              </a:buClr>
              <a:buSzPts val="1600"/>
              <a:buFont typeface="Quicksand"/>
              <a:buChar char="❖"/>
            </a:pPr>
            <a:r>
              <a:rPr lang="en">
                <a:latin typeface="Quicksand"/>
                <a:ea typeface="Quicksand"/>
                <a:cs typeface="Quicksand"/>
                <a:sym typeface="Quicksand"/>
              </a:rPr>
              <a:t>Because we need to give five hotel cluster recommendations. </a:t>
            </a:r>
            <a:endParaRPr>
              <a:latin typeface="Quicksand"/>
              <a:ea typeface="Quicksand"/>
              <a:cs typeface="Quicksand"/>
              <a:sym typeface="Quicksand"/>
            </a:endParaRPr>
          </a:p>
          <a:p>
            <a:pPr marL="457200" lvl="0" indent="-330200" algn="l" rtl="0">
              <a:spcBef>
                <a:spcPts val="0"/>
              </a:spcBef>
              <a:spcAft>
                <a:spcPts val="0"/>
              </a:spcAft>
              <a:buClr>
                <a:schemeClr val="dk1"/>
              </a:buClr>
              <a:buSzPts val="1600"/>
              <a:buFont typeface="Quicksand"/>
              <a:buChar char="❖"/>
            </a:pPr>
            <a:r>
              <a:rPr lang="en">
                <a:latin typeface="Quicksand"/>
                <a:ea typeface="Quicksand"/>
                <a:cs typeface="Quicksand"/>
                <a:sym typeface="Quicksand"/>
              </a:rPr>
              <a:t> Traditional measures like: The MSE/MAE are not work well. </a:t>
            </a:r>
            <a:endParaRPr>
              <a:latin typeface="Quicksand"/>
              <a:ea typeface="Quicksand"/>
              <a:cs typeface="Quicksand"/>
              <a:sym typeface="Quicksand"/>
            </a:endParaRPr>
          </a:p>
          <a:p>
            <a:pPr marL="457200" lvl="0" indent="-330200" algn="l" rtl="0">
              <a:spcBef>
                <a:spcPts val="0"/>
              </a:spcBef>
              <a:spcAft>
                <a:spcPts val="0"/>
              </a:spcAft>
              <a:buClr>
                <a:schemeClr val="dk1"/>
              </a:buClr>
              <a:buSzPts val="1600"/>
              <a:buFont typeface="Quicksand"/>
              <a:buChar char="❖"/>
            </a:pPr>
            <a:r>
              <a:rPr lang="en">
                <a:latin typeface="Quicksand"/>
                <a:ea typeface="Quicksand"/>
                <a:cs typeface="Quicksand"/>
                <a:sym typeface="Quicksand"/>
              </a:rPr>
              <a:t>We will use Mean Average precision @k=5</a:t>
            </a:r>
            <a:endParaRPr>
              <a:latin typeface="Quicksand"/>
              <a:ea typeface="Quicksand"/>
              <a:cs typeface="Quicksand"/>
              <a:sym typeface="Quicksand"/>
            </a:endParaRPr>
          </a:p>
        </p:txBody>
      </p:sp>
      <p:sp>
        <p:nvSpPr>
          <p:cNvPr id="243" name="Google Shape;243;p2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244" name="Google Shape;244;p22"/>
          <p:cNvPicPr preferRelativeResize="0"/>
          <p:nvPr/>
        </p:nvPicPr>
        <p:blipFill>
          <a:blip r:embed="rId3">
            <a:alphaModFix/>
          </a:blip>
          <a:stretch>
            <a:fillRect/>
          </a:stretch>
        </p:blipFill>
        <p:spPr>
          <a:xfrm>
            <a:off x="4271350" y="1159025"/>
            <a:ext cx="4427750" cy="1419225"/>
          </a:xfrm>
          <a:prstGeom prst="rect">
            <a:avLst/>
          </a:prstGeom>
          <a:noFill/>
          <a:ln>
            <a:noFill/>
          </a:ln>
        </p:spPr>
      </p:pic>
      <p:sp>
        <p:nvSpPr>
          <p:cNvPr id="245" name="Google Shape;245;p22"/>
          <p:cNvSpPr txBox="1"/>
          <p:nvPr/>
        </p:nvSpPr>
        <p:spPr>
          <a:xfrm>
            <a:off x="4648025" y="3514113"/>
            <a:ext cx="3834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Where |U|is the number of user events,P(k)is the precision at cutoff k and n is the number of predicted hotel clusters.</a:t>
            </a:r>
            <a:endParaRPr/>
          </a:p>
        </p:txBody>
      </p:sp>
      <p:sp>
        <p:nvSpPr>
          <p:cNvPr id="246" name="Google Shape;246;p22"/>
          <p:cNvSpPr txBox="1"/>
          <p:nvPr/>
        </p:nvSpPr>
        <p:spPr>
          <a:xfrm>
            <a:off x="4363085" y="4396450"/>
            <a:ext cx="3923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Quicksand Light"/>
                <a:ea typeface="Quicksand Light"/>
                <a:cs typeface="Quicksand Light"/>
                <a:sym typeface="Quicksand Light"/>
              </a:rPr>
              <a:t>In the other words, </a:t>
            </a:r>
            <a:r>
              <a:rPr lang="en">
                <a:solidFill>
                  <a:schemeClr val="dk1"/>
                </a:solidFill>
                <a:latin typeface="Quicksand"/>
                <a:ea typeface="Quicksand"/>
                <a:cs typeface="Quicksand"/>
                <a:sym typeface="Quicksand"/>
              </a:rPr>
              <a:t>mapk(k, actual, predicted)</a:t>
            </a:r>
            <a:endParaRPr>
              <a:solidFill>
                <a:schemeClr val="dk1"/>
              </a:solidFill>
              <a:latin typeface="Quicksand"/>
              <a:ea typeface="Quicksand"/>
              <a:cs typeface="Quicksand"/>
              <a:sym typeface="Quicksand"/>
            </a:endParaRPr>
          </a:p>
          <a:p>
            <a:pPr marL="0" lvl="0" indent="0" algn="l" rtl="0">
              <a:spcBef>
                <a:spcPts val="0"/>
              </a:spcBef>
              <a:spcAft>
                <a:spcPts val="0"/>
              </a:spcAft>
              <a:buNone/>
            </a:pPr>
            <a:endParaRPr>
              <a:latin typeface="Poppins Light"/>
              <a:ea typeface="Poppins Light"/>
              <a:cs typeface="Poppins Light"/>
              <a:sym typeface="Poppins Light"/>
            </a:endParaRPr>
          </a:p>
        </p:txBody>
      </p:sp>
      <p:pic>
        <p:nvPicPr>
          <p:cNvPr id="247" name="Google Shape;247;p22"/>
          <p:cNvPicPr preferRelativeResize="0"/>
          <p:nvPr/>
        </p:nvPicPr>
        <p:blipFill>
          <a:blip r:embed="rId4">
            <a:alphaModFix/>
          </a:blip>
          <a:stretch>
            <a:fillRect/>
          </a:stretch>
        </p:blipFill>
        <p:spPr>
          <a:xfrm>
            <a:off x="4271338" y="2794013"/>
            <a:ext cx="4676775" cy="647700"/>
          </a:xfrm>
          <a:prstGeom prst="rect">
            <a:avLst/>
          </a:prstGeom>
          <a:noFill/>
          <a:ln>
            <a:noFill/>
          </a:ln>
        </p:spPr>
      </p:pic>
      <p:pic>
        <p:nvPicPr>
          <p:cNvPr id="248" name="Google Shape;248;p22"/>
          <p:cNvPicPr preferRelativeResize="0"/>
          <p:nvPr/>
        </p:nvPicPr>
        <p:blipFill>
          <a:blip r:embed="rId5">
            <a:alphaModFix/>
          </a:blip>
          <a:stretch>
            <a:fillRect/>
          </a:stretch>
        </p:blipFill>
        <p:spPr>
          <a:xfrm>
            <a:off x="1169863" y="4417825"/>
            <a:ext cx="2066925" cy="485775"/>
          </a:xfrm>
          <a:prstGeom prst="rect">
            <a:avLst/>
          </a:prstGeom>
          <a:noFill/>
          <a:ln>
            <a:noFill/>
          </a:ln>
        </p:spPr>
      </p:pic>
    </p:spTree>
  </p:cSld>
  <p:clrMapOvr>
    <a:masterClrMapping/>
  </p:clrMapOvr>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915</Words>
  <Application>Microsoft Office PowerPoint</Application>
  <PresentationFormat>On-screen Show (16:9)</PresentationFormat>
  <Paragraphs>131</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Poppins Light</vt:lpstr>
      <vt:lpstr>Quicksand</vt:lpstr>
      <vt:lpstr>Arial</vt:lpstr>
      <vt:lpstr>Quicksand Light</vt:lpstr>
      <vt:lpstr>Open Sans</vt:lpstr>
      <vt:lpstr>Poppins</vt:lpstr>
      <vt:lpstr>Cymbeline template</vt:lpstr>
      <vt:lpstr>Expedia Hotel Recommendations </vt:lpstr>
      <vt:lpstr>Agenda</vt:lpstr>
      <vt:lpstr>Competition Overview</vt:lpstr>
      <vt:lpstr>Project Objective</vt:lpstr>
      <vt:lpstr>Competition Data Description</vt:lpstr>
      <vt:lpstr>Data details:</vt:lpstr>
      <vt:lpstr>What's the question?</vt:lpstr>
      <vt:lpstr>Features: </vt:lpstr>
      <vt:lpstr>Evaluation Metric:</vt:lpstr>
      <vt:lpstr>Our Models will be &gt;&gt;</vt:lpstr>
      <vt:lpstr>  Critique Of Public Solution One </vt:lpstr>
      <vt:lpstr>  Critique Of Public Solution Two </vt:lpstr>
      <vt:lpstr>Our Solution</vt:lpstr>
      <vt:lpstr>Conclusion: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Expedia Hotel Recommendations </dc:title>
  <dc:creator>Zouzi Qi</dc:creator>
  <cp:lastModifiedBy>Qi, Zouzi</cp:lastModifiedBy>
  <cp:revision>1</cp:revision>
  <dcterms:modified xsi:type="dcterms:W3CDTF">2022-04-21T12:55:35Z</dcterms:modified>
</cp:coreProperties>
</file>